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27"/>
  </p:notesMasterIdLst>
  <p:handoutMasterIdLst>
    <p:handoutMasterId r:id="rId28"/>
  </p:handoutMasterIdLst>
  <p:sldIdLst>
    <p:sldId id="256" r:id="rId3"/>
    <p:sldId id="500" r:id="rId4"/>
    <p:sldId id="480" r:id="rId5"/>
    <p:sldId id="481" r:id="rId6"/>
    <p:sldId id="494" r:id="rId7"/>
    <p:sldId id="449" r:id="rId8"/>
    <p:sldId id="418" r:id="rId9"/>
    <p:sldId id="448" r:id="rId10"/>
    <p:sldId id="407" r:id="rId11"/>
    <p:sldId id="440" r:id="rId12"/>
    <p:sldId id="499" r:id="rId13"/>
    <p:sldId id="420" r:id="rId14"/>
    <p:sldId id="495" r:id="rId15"/>
    <p:sldId id="496" r:id="rId16"/>
    <p:sldId id="401" r:id="rId17"/>
    <p:sldId id="421" r:id="rId18"/>
    <p:sldId id="485" r:id="rId19"/>
    <p:sldId id="501" r:id="rId20"/>
    <p:sldId id="486" r:id="rId21"/>
    <p:sldId id="479" r:id="rId22"/>
    <p:sldId id="458" r:id="rId23"/>
    <p:sldId id="460" r:id="rId24"/>
    <p:sldId id="467" r:id="rId25"/>
    <p:sldId id="493" r:id="rId26"/>
  </p:sldIdLst>
  <p:sldSz cx="9144000" cy="6858000" type="screen4x3"/>
  <p:notesSz cx="6735763" cy="9869488"/>
  <p:defaultTextStyle>
    <a:defPPr>
      <a:defRPr lang="ja-JP"/>
    </a:defPPr>
    <a:lvl1pPr algn="l" rtl="0" fontAlgn="base">
      <a:spcBef>
        <a:spcPct val="0"/>
      </a:spcBef>
      <a:spcAft>
        <a:spcPct val="0"/>
      </a:spcAft>
      <a:defRPr kumimoji="1" sz="20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00"/>
    <a:srgbClr val="0000FF"/>
    <a:srgbClr val="FFFFFF"/>
    <a:srgbClr val="FF99FF"/>
    <a:srgbClr val="99FF99"/>
    <a:srgbClr val="CC00FF"/>
    <a:srgbClr val="FFFFCC"/>
    <a:srgbClr val="FF00FF"/>
    <a:srgbClr val="00FF00"/>
  </p:clrMru>
</p:presentationPr>
</file>

<file path=ppt/tableStyles.xml><?xml version="1.0" encoding="utf-8"?>
<a:tblStyleLst xmlns:a="http://schemas.openxmlformats.org/drawingml/2006/main" def="{5C22544A-7EE6-4342-B048-85BDC9FD1C3A}">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701" autoAdjust="0"/>
  </p:normalViewPr>
  <p:slideViewPr>
    <p:cSldViewPr>
      <p:cViewPr>
        <p:scale>
          <a:sx n="60" d="100"/>
          <a:sy n="60" d="100"/>
        </p:scale>
        <p:origin x="-312"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04"/>
    </p:cViewPr>
  </p:sorterViewPr>
  <p:notesViewPr>
    <p:cSldViewPr>
      <p:cViewPr varScale="1">
        <p:scale>
          <a:sx n="55" d="100"/>
          <a:sy n="55" d="100"/>
        </p:scale>
        <p:origin x="-2622" y="-102"/>
      </p:cViewPr>
      <p:guideLst>
        <p:guide orient="horz" pos="3108"/>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65539"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65540"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65541"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pPr>
              <a:defRPr/>
            </a:pPr>
            <a:fld id="{3E8E3617-BC5E-4C3D-ADA4-FFCB1A1006B0}"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ＭＳ Ｐゴシック" pitchFamily="50" charset="-128"/>
              </a:defRPr>
            </a:lvl1pPr>
          </a:lstStyle>
          <a:p>
            <a:pPr>
              <a:defRPr/>
            </a:pPr>
            <a:endParaRPr lang="en-US" altLang="ja-JP"/>
          </a:p>
        </p:txBody>
      </p:sp>
      <p:sp>
        <p:nvSpPr>
          <p:cNvPr id="11267" name="Rectangle 3"/>
          <p:cNvSpPr>
            <a:spLocks noGrp="1" noChangeArrowheads="1"/>
          </p:cNvSpPr>
          <p:nvPr>
            <p:ph type="dt"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ＭＳ Ｐゴシック" pitchFamily="50" charset="-128"/>
              </a:defRPr>
            </a:lvl1pPr>
          </a:lstStyle>
          <a:p>
            <a:pPr>
              <a:defRPr/>
            </a:pPr>
            <a:endParaRPr lang="en-US" altLang="ja-JP"/>
          </a:p>
        </p:txBody>
      </p:sp>
      <p:sp>
        <p:nvSpPr>
          <p:cNvPr id="30724"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898525" y="4687888"/>
            <a:ext cx="493871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1270" name="Rectangle 6"/>
          <p:cNvSpPr>
            <a:spLocks noGrp="1" noChangeArrowheads="1"/>
          </p:cNvSpPr>
          <p:nvPr>
            <p:ph type="ftr" sz="quarter" idx="4"/>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ＭＳ Ｐゴシック" pitchFamily="50" charset="-128"/>
              </a:defRPr>
            </a:lvl1pPr>
          </a:lstStyle>
          <a:p>
            <a:pPr>
              <a:defRPr/>
            </a:pPr>
            <a:endParaRPr lang="en-US" altLang="ja-JP"/>
          </a:p>
        </p:txBody>
      </p:sp>
      <p:sp>
        <p:nvSpPr>
          <p:cNvPr id="11271" name="Rectangle 7"/>
          <p:cNvSpPr>
            <a:spLocks noGrp="1" noChangeArrowheads="1"/>
          </p:cNvSpPr>
          <p:nvPr>
            <p:ph type="sldNum" sz="quarter" idx="5"/>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ea typeface="ＭＳ Ｐゴシック" pitchFamily="50" charset="-128"/>
              </a:defRPr>
            </a:lvl1pPr>
          </a:lstStyle>
          <a:p>
            <a:pPr>
              <a:defRPr/>
            </a:pPr>
            <a:fld id="{0B22F5D1-EEBE-47AE-80E3-D7F4529DFE2B}"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a:ln/>
        </p:spPr>
      </p:sp>
      <p:sp>
        <p:nvSpPr>
          <p:cNvPr id="31747" name="ノート プレースホルダ 2"/>
          <p:cNvSpPr>
            <a:spLocks noGrp="1"/>
          </p:cNvSpPr>
          <p:nvPr>
            <p:ph type="body" idx="1"/>
          </p:nvPr>
        </p:nvSpPr>
        <p:spPr>
          <a:noFill/>
          <a:ln/>
        </p:spPr>
        <p:txBody>
          <a:bodyPr/>
          <a:lstStyle/>
          <a:p>
            <a:endParaRPr lang="ja-JP" altLang="en-US" smtClean="0"/>
          </a:p>
        </p:txBody>
      </p:sp>
      <p:sp>
        <p:nvSpPr>
          <p:cNvPr id="31748" name="スライド番号プレースホルダ 3"/>
          <p:cNvSpPr>
            <a:spLocks noGrp="1"/>
          </p:cNvSpPr>
          <p:nvPr>
            <p:ph type="sldNum" sz="quarter" idx="5"/>
          </p:nvPr>
        </p:nvSpPr>
        <p:spPr>
          <a:noFill/>
        </p:spPr>
        <p:txBody>
          <a:bodyPr/>
          <a:lstStyle/>
          <a:p>
            <a:fld id="{7CE5FEE1-3DA8-4209-9FBE-1B732BABD31B}" type="slidenum">
              <a:rPr lang="en-US" altLang="ja-JP" smtClean="0"/>
              <a:pPr/>
              <a:t>1</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F6DD64D-C7EE-40B7-9DA9-1563A60480AA}"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36A32F2-FDD1-4CF1-AF51-FD93A4FB3F97}"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18B2357-8905-423E-8470-64DCBCFCAC61}"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ja-JP" alt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ja-JP" alt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ja-JP" alt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ja-JP" alt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ja-JP" alt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ja-JP" alt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ja-JP" altLang="en-US"/>
            </a:p>
          </p:txBody>
        </p:sp>
      </p:grpSp>
      <p:sp>
        <p:nvSpPr>
          <p:cNvPr id="94219" name="Rectangle 11"/>
          <p:cNvSpPr>
            <a:spLocks noGrp="1" noChangeArrowheads="1"/>
          </p:cNvSpPr>
          <p:nvPr>
            <p:ph type="ctrTitle" sz="quarter"/>
          </p:nvPr>
        </p:nvSpPr>
        <p:spPr>
          <a:xfrm>
            <a:off x="685800" y="1736725"/>
            <a:ext cx="7772400" cy="1920875"/>
          </a:xfrm>
        </p:spPr>
        <p:txBody>
          <a:bodyPr/>
          <a:lstStyle>
            <a:lvl1pPr>
              <a:defRPr sz="6000"/>
            </a:lvl1pPr>
          </a:lstStyle>
          <a:p>
            <a:r>
              <a:rPr lang="ja-JP" altLang="en-US"/>
              <a:t>マスタ タイトルの書式設定</a:t>
            </a:r>
          </a:p>
        </p:txBody>
      </p:sp>
      <p:sp>
        <p:nvSpPr>
          <p:cNvPr id="9422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ja-JP"/>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ja-JP"/>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361CF7CB-AA9E-4391-A95E-5DC921AC3A70}"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36A4E0E2-C8E4-4D54-AEF1-FF1FF1BF5226}" type="slidenum">
              <a:rPr lang="en-US" altLang="ja-JP"/>
              <a:pPr>
                <a:defRPr/>
              </a:pPr>
              <a:t>&lt;#&gt;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A95FB755-1979-45E1-BBEA-85364FA3EA53}" type="slidenum">
              <a:rPr lang="en-US" altLang="ja-JP"/>
              <a:pPr>
                <a:defRPr/>
              </a:pPr>
              <a:t>&lt;#&gt;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E790CB26-B314-42BB-8B34-0CEE1B2F76B1}" type="slidenum">
              <a:rPr lang="en-US" altLang="ja-JP"/>
              <a:pPr>
                <a:defRPr/>
              </a:pPr>
              <a:t>&lt;#&gt;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3"/>
          <p:cNvSpPr>
            <a:spLocks noGrp="1" noChangeArrowheads="1"/>
          </p:cNvSpPr>
          <p:nvPr>
            <p:ph type="sldNum" sz="quarter" idx="11"/>
          </p:nvPr>
        </p:nvSpPr>
        <p:spPr>
          <a:ln/>
        </p:spPr>
        <p:txBody>
          <a:bodyPr/>
          <a:lstStyle>
            <a:lvl1pPr>
              <a:defRPr/>
            </a:lvl1pPr>
          </a:lstStyle>
          <a:p>
            <a:pPr>
              <a:defRPr/>
            </a:pPr>
            <a:fld id="{93D347B2-3B94-4A93-A6FC-D89514D40D05}" type="slidenum">
              <a:rPr lang="en-US" altLang="ja-JP"/>
              <a:pPr>
                <a:defRPr/>
              </a:pPr>
              <a:t>&lt;#&gt;</a:t>
            </a:fld>
            <a:endParaRPr lang="en-US" altLang="ja-JP"/>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276FAA00-EFF5-4C30-B354-B6B7492B08F3}" type="slidenum">
              <a:rPr lang="en-US" altLang="ja-JP"/>
              <a:pPr>
                <a:defRPr/>
              </a:pPr>
              <a:t>&lt;#&gt;</a:t>
            </a:fld>
            <a:endParaRPr lang="en-US" altLang="ja-JP"/>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3"/>
          <p:cNvSpPr>
            <a:spLocks noGrp="1" noChangeArrowheads="1"/>
          </p:cNvSpPr>
          <p:nvPr>
            <p:ph type="sldNum" sz="quarter" idx="11"/>
          </p:nvPr>
        </p:nvSpPr>
        <p:spPr>
          <a:ln/>
        </p:spPr>
        <p:txBody>
          <a:bodyPr/>
          <a:lstStyle>
            <a:lvl1pPr>
              <a:defRPr/>
            </a:lvl1pPr>
          </a:lstStyle>
          <a:p>
            <a:pPr>
              <a:defRPr/>
            </a:pPr>
            <a:fld id="{91119192-E4C5-4A84-9D7C-0429B4D0DAE7}" type="slidenum">
              <a:rPr lang="en-US" altLang="ja-JP"/>
              <a:pPr>
                <a:defRPr/>
              </a:pPr>
              <a:t>&lt;#&gt;</a:t>
            </a:fld>
            <a:endParaRPr lang="en-US" altLang="ja-JP"/>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AEDB4185-7572-4115-8C4E-C3754F793D48}" type="slidenum">
              <a:rPr lang="en-US" altLang="ja-JP"/>
              <a:pPr>
                <a:defRPr/>
              </a:pPr>
              <a:t>&lt;#&gt;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B7D841-A07C-43EB-9FC6-283605EE1BFD}" type="slidenum">
              <a:rPr lang="en-US" altLang="ja-JP"/>
              <a:pPr>
                <a:defRPr/>
              </a:pPr>
              <a:t>&lt;#&gt;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9E29904D-550D-4EA5-ABCF-CD0814C59D78}" type="slidenum">
              <a:rPr lang="en-US" altLang="ja-JP"/>
              <a:pPr>
                <a:defRPr/>
              </a:pPr>
              <a:t>&lt;#&gt;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0E1264C4-5DE0-48BE-AD72-8E8E097E636F}" type="slidenum">
              <a:rPr lang="en-US" altLang="ja-JP"/>
              <a:pPr>
                <a:defRPr/>
              </a:pPr>
              <a:t>&lt;#&gt;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DD53BC3A-9CB4-492F-9D9F-104FC5EFD921}" type="slidenum">
              <a:rPr lang="en-US" altLang="ja-JP"/>
              <a:pPr>
                <a:defRPr/>
              </a:pPr>
              <a:t>&lt;#&gt;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A91B3E8-7469-45C2-A27C-3E0F8259B050}"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86DD8D5-2FDE-4213-9502-28212A3A129E}"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17DF1DA-0F03-4C1D-A7D5-4646216BDAAD}"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99124A9-CD3C-4A26-BDB9-69123633B190}"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CCC10D8-5679-4AB3-8A95-EB0C12AD7A1A}"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6EFD79D-B38F-4D40-854B-60A0673E4FA0}"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26430C9-B71C-494B-9CA1-58E16230C2E8}"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ＭＳ Ｐゴシック" pitchFamily="50" charset="-128"/>
              </a:defRPr>
            </a:lvl1pPr>
          </a:lstStyle>
          <a:p>
            <a:pPr>
              <a:defRPr/>
            </a:pPr>
            <a:fld id="{803131BA-898A-4396-B5CE-4D7E4ADC8915}"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a typeface="ＭＳ Ｐゴシック" pitchFamily="50" charset="-128"/>
              </a:defRPr>
            </a:lvl1pPr>
          </a:lstStyle>
          <a:p>
            <a:pPr>
              <a:defRPr/>
            </a:pPr>
            <a:endParaRPr lang="en-US" altLang="ja-JP"/>
          </a:p>
        </p:txBody>
      </p:sp>
      <p:sp>
        <p:nvSpPr>
          <p:cNvPr id="9318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a typeface="ＭＳ Ｐゴシック" pitchFamily="50" charset="-128"/>
              </a:defRPr>
            </a:lvl1pPr>
          </a:lstStyle>
          <a:p>
            <a:pPr>
              <a:defRPr/>
            </a:pPr>
            <a:fld id="{71111BEE-8737-4EAF-B5F7-209890009ED7}" type="slidenum">
              <a:rPr lang="en-US" altLang="ja-JP"/>
              <a:pPr>
                <a:defRPr/>
              </a:pPr>
              <a:t>&lt;#&gt;</a:t>
            </a:fld>
            <a:endParaRPr lang="en-US" altLang="ja-JP"/>
          </a:p>
        </p:txBody>
      </p:sp>
      <p:grpSp>
        <p:nvGrpSpPr>
          <p:cNvPr id="11268" name="Group 4"/>
          <p:cNvGrpSpPr>
            <a:grpSpLocks/>
          </p:cNvGrpSpPr>
          <p:nvPr/>
        </p:nvGrpSpPr>
        <p:grpSpPr bwMode="auto">
          <a:xfrm>
            <a:off x="0" y="0"/>
            <a:ext cx="9140825" cy="6850063"/>
            <a:chOff x="0" y="0"/>
            <a:chExt cx="5758" cy="4315"/>
          </a:xfrm>
        </p:grpSpPr>
        <p:grpSp>
          <p:nvGrpSpPr>
            <p:cNvPr id="11272" name="Group 5"/>
            <p:cNvGrpSpPr>
              <a:grpSpLocks/>
            </p:cNvGrpSpPr>
            <p:nvPr userDrawn="1"/>
          </p:nvGrpSpPr>
          <p:grpSpPr bwMode="auto">
            <a:xfrm>
              <a:off x="1728" y="2230"/>
              <a:ext cx="4027" cy="2085"/>
              <a:chOff x="1728" y="2230"/>
              <a:chExt cx="4027" cy="2085"/>
            </a:xfrm>
          </p:grpSpPr>
          <p:sp>
            <p:nvSpPr>
              <p:cNvPr id="9319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ja-JP" altLang="en-US"/>
              </a:p>
            </p:txBody>
          </p:sp>
          <p:sp>
            <p:nvSpPr>
              <p:cNvPr id="9319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ja-JP" altLang="en-US"/>
              </a:p>
            </p:txBody>
          </p:sp>
          <p:sp>
            <p:nvSpPr>
              <p:cNvPr id="9319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ja-JP" altLang="en-US"/>
              </a:p>
            </p:txBody>
          </p:sp>
          <p:sp>
            <p:nvSpPr>
              <p:cNvPr id="9319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ja-JP" altLang="en-US"/>
              </a:p>
            </p:txBody>
          </p:sp>
          <p:sp>
            <p:nvSpPr>
              <p:cNvPr id="9319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ja-JP" altLang="en-US"/>
              </a:p>
            </p:txBody>
          </p:sp>
        </p:grpSp>
        <p:sp>
          <p:nvSpPr>
            <p:cNvPr id="9319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ja-JP" altLang="en-US"/>
            </a:p>
          </p:txBody>
        </p:sp>
        <p:sp>
          <p:nvSpPr>
            <p:cNvPr id="9319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ja-JP" altLang="en-US"/>
            </a:p>
          </p:txBody>
        </p:sp>
      </p:grpSp>
      <p:sp>
        <p:nvSpPr>
          <p:cNvPr id="9319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9319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a typeface="ＭＳ Ｐゴシック" pitchFamily="50" charset="-128"/>
              </a:defRPr>
            </a:lvl1pPr>
          </a:lstStyle>
          <a:p>
            <a:pPr>
              <a:defRPr/>
            </a:pPr>
            <a:endParaRPr lang="en-US" altLang="ja-JP"/>
          </a:p>
        </p:txBody>
      </p:sp>
      <p:sp>
        <p:nvSpPr>
          <p:cNvPr id="9319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cSld>
  <p:clrMap bg1="dk2" tx1="lt1" bg2="dk1" tx2="lt2" accent1="accent1" accent2="accent2" accent3="accent3" accent4="accent4" accent5="accent5" accent6="accent6" hlink="hlink" folHlink="folHlink"/>
  <p:sldLayoutIdLst>
    <p:sldLayoutId id="2147484292"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0.jpe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asa.gov/mpg/135238main_GRB_shortlong_Data_compare__NASA%20WebV_Oct3.mpg"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267" name="Text Box 11"/>
          <p:cNvSpPr txBox="1">
            <a:spLocks noChangeArrowheads="1"/>
          </p:cNvSpPr>
          <p:nvPr/>
        </p:nvSpPr>
        <p:spPr bwMode="auto">
          <a:xfrm>
            <a:off x="1043608" y="1124744"/>
            <a:ext cx="6768752" cy="923330"/>
          </a:xfrm>
          <a:prstGeom prst="rect">
            <a:avLst/>
          </a:prstGeom>
          <a:ln>
            <a:headEnd/>
            <a:tailEnd/>
          </a:ln>
          <a:effectLst>
            <a:glow rad="101600">
              <a:schemeClr val="accent4">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5400" b="1" dirty="0" smtClean="0">
                <a:solidFill>
                  <a:schemeClr val="bg2"/>
                </a:solidFill>
                <a:latin typeface="+mn-ea"/>
              </a:rPr>
              <a:t>ガンマ線バースト</a:t>
            </a:r>
            <a:endParaRPr lang="en-US" altLang="ja-JP" sz="5400" b="1" dirty="0" smtClean="0">
              <a:solidFill>
                <a:schemeClr val="bg2"/>
              </a:solidFill>
              <a:latin typeface="+mn-ea"/>
            </a:endParaRPr>
          </a:p>
        </p:txBody>
      </p:sp>
      <p:sp>
        <p:nvSpPr>
          <p:cNvPr id="8" name="テキスト ボックス 7"/>
          <p:cNvSpPr txBox="1"/>
          <p:nvPr/>
        </p:nvSpPr>
        <p:spPr>
          <a:xfrm>
            <a:off x="2411760" y="2276872"/>
            <a:ext cx="4071966" cy="584775"/>
          </a:xfrm>
          <a:prstGeom prst="rect">
            <a:avLst/>
          </a:prstGeom>
          <a:noFill/>
        </p:spPr>
        <p:txBody>
          <a:bodyPr wrap="square" rtlCol="0">
            <a:spAutoFit/>
          </a:bodyPr>
          <a:lstStyle/>
          <a:p>
            <a:r>
              <a:rPr lang="ja-JP" altLang="en-US" sz="3200" dirty="0" smtClean="0">
                <a:solidFill>
                  <a:schemeClr val="bg2"/>
                </a:solidFill>
              </a:rPr>
              <a:t>米徳大輔　</a:t>
            </a:r>
            <a:r>
              <a:rPr lang="en-US" altLang="ja-JP" sz="3200" dirty="0" smtClean="0">
                <a:solidFill>
                  <a:schemeClr val="bg2"/>
                </a:solidFill>
              </a:rPr>
              <a:t>(</a:t>
            </a:r>
            <a:r>
              <a:rPr kumimoji="1" lang="ja-JP" altLang="en-US" sz="3200" dirty="0" smtClean="0">
                <a:solidFill>
                  <a:schemeClr val="bg2"/>
                </a:solidFill>
              </a:rPr>
              <a:t>金沢大学</a:t>
            </a:r>
            <a:r>
              <a:rPr lang="en-US" altLang="ja-JP" sz="3200" dirty="0" smtClean="0">
                <a:solidFill>
                  <a:schemeClr val="bg2"/>
                </a:solidFill>
              </a:rPr>
              <a:t>)</a:t>
            </a:r>
          </a:p>
        </p:txBody>
      </p:sp>
      <p:sp>
        <p:nvSpPr>
          <p:cNvPr id="5" name="テキスト ボックス 4"/>
          <p:cNvSpPr txBox="1"/>
          <p:nvPr/>
        </p:nvSpPr>
        <p:spPr>
          <a:xfrm>
            <a:off x="1547664" y="3861048"/>
            <a:ext cx="5868914" cy="138499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457200" indent="-457200">
              <a:buAutoNum type="arabicPeriod"/>
            </a:pPr>
            <a:r>
              <a:rPr kumimoji="1" lang="en-US" altLang="ja-JP" sz="2800" dirty="0" smtClean="0">
                <a:solidFill>
                  <a:schemeClr val="bg2"/>
                </a:solidFill>
                <a:latin typeface="+mn-ea"/>
              </a:rPr>
              <a:t>GRB</a:t>
            </a:r>
            <a:r>
              <a:rPr kumimoji="1" lang="ja-JP" altLang="en-US" sz="2800" dirty="0" smtClean="0">
                <a:solidFill>
                  <a:schemeClr val="bg2"/>
                </a:solidFill>
                <a:latin typeface="+mn-ea"/>
              </a:rPr>
              <a:t>の統一モデル</a:t>
            </a:r>
            <a:endParaRPr kumimoji="1" lang="en-US" altLang="ja-JP" sz="2800" dirty="0" smtClean="0">
              <a:solidFill>
                <a:schemeClr val="bg2"/>
              </a:solidFill>
              <a:latin typeface="+mn-ea"/>
            </a:endParaRPr>
          </a:p>
          <a:p>
            <a:pPr marL="457200" indent="-457200">
              <a:buAutoNum type="arabicPeriod"/>
            </a:pPr>
            <a:r>
              <a:rPr kumimoji="1" lang="en-US" altLang="ja-JP" sz="2800" dirty="0" smtClean="0">
                <a:solidFill>
                  <a:schemeClr val="bg2"/>
                </a:solidFill>
                <a:latin typeface="+mn-ea"/>
              </a:rPr>
              <a:t>GRB</a:t>
            </a:r>
            <a:r>
              <a:rPr kumimoji="1" lang="ja-JP" altLang="en-US" sz="2800" dirty="0" smtClean="0">
                <a:solidFill>
                  <a:schemeClr val="bg2"/>
                </a:solidFill>
                <a:latin typeface="+mn-ea"/>
              </a:rPr>
              <a:t>宇宙論プロジェクト</a:t>
            </a:r>
            <a:endParaRPr kumimoji="1" lang="en-US" altLang="ja-JP" b="1" dirty="0" smtClean="0">
              <a:solidFill>
                <a:schemeClr val="bg2"/>
              </a:solidFill>
              <a:latin typeface="+mn-ea"/>
            </a:endParaRPr>
          </a:p>
          <a:p>
            <a:pPr marL="457200" indent="-457200">
              <a:buAutoNum type="arabicPeriod"/>
            </a:pPr>
            <a:r>
              <a:rPr lang="ja-JP" altLang="en-US" sz="2800" dirty="0" smtClean="0">
                <a:solidFill>
                  <a:schemeClr val="bg2"/>
                </a:solidFill>
                <a:latin typeface="+mn-ea"/>
              </a:rPr>
              <a:t>宇宙の一番星</a:t>
            </a:r>
            <a:r>
              <a:rPr lang="en-US" altLang="ja-JP" sz="2800" dirty="0" smtClean="0">
                <a:solidFill>
                  <a:schemeClr val="bg2"/>
                </a:solidFill>
                <a:latin typeface="Arial Unicode MS" pitchFamily="50" charset="-128"/>
                <a:ea typeface="Arial Unicode MS" pitchFamily="50" charset="-128"/>
                <a:cs typeface="Arial Unicode MS" pitchFamily="50" charset="-128"/>
              </a:rPr>
              <a:t>(First Star)</a:t>
            </a:r>
            <a:r>
              <a:rPr lang="ja-JP" altLang="en-US" sz="2800" dirty="0" smtClean="0">
                <a:solidFill>
                  <a:schemeClr val="bg2"/>
                </a:solidFill>
                <a:latin typeface="+mn-ea"/>
              </a:rPr>
              <a:t>を目指す</a:t>
            </a:r>
            <a:endParaRPr kumimoji="1" lang="ja-JP" altLang="en-US" sz="2800" dirty="0">
              <a:solidFill>
                <a:schemeClr val="bg2"/>
              </a:solidFill>
              <a:latin typeface="+mn-ea"/>
            </a:endParaRPr>
          </a:p>
        </p:txBody>
      </p:sp>
      <p:sp>
        <p:nvSpPr>
          <p:cNvPr id="10" name="テキスト ボックス 9"/>
          <p:cNvSpPr txBox="1"/>
          <p:nvPr/>
        </p:nvSpPr>
        <p:spPr>
          <a:xfrm>
            <a:off x="217288" y="6309320"/>
            <a:ext cx="4714752" cy="400110"/>
          </a:xfrm>
          <a:prstGeom prst="rect">
            <a:avLst/>
          </a:prstGeom>
          <a:noFill/>
        </p:spPr>
        <p:txBody>
          <a:bodyPr wrap="none" rtlCol="0">
            <a:spAutoFit/>
          </a:bodyPr>
          <a:lstStyle/>
          <a:p>
            <a:r>
              <a:rPr kumimoji="1" lang="en-US" altLang="ja-JP" dirty="0" smtClean="0">
                <a:solidFill>
                  <a:schemeClr val="bg2"/>
                </a:solidFill>
              </a:rPr>
              <a:t>2010/12/04</a:t>
            </a:r>
            <a:r>
              <a:rPr kumimoji="1" lang="ja-JP" altLang="en-US" dirty="0" smtClean="0">
                <a:solidFill>
                  <a:schemeClr val="bg2"/>
                </a:solidFill>
              </a:rPr>
              <a:t>　</a:t>
            </a:r>
            <a:r>
              <a:rPr lang="ja-JP" altLang="en-US" dirty="0" smtClean="0">
                <a:solidFill>
                  <a:schemeClr val="bg2"/>
                </a:solidFill>
              </a:rPr>
              <a:t>相対論的宇宙物理学の展開</a:t>
            </a:r>
            <a:endParaRPr kumimoji="1" lang="ja-JP" altLang="en-US"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4450"/>
            <a:ext cx="8604250"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4000" b="1" i="0" u="none" strike="noStrike" kern="0" cap="none" spc="0" normalizeH="0" baseline="0" noProof="0" smtClean="0">
                <a:ln>
                  <a:noFill/>
                </a:ln>
                <a:solidFill>
                  <a:srgbClr val="006600"/>
                </a:solidFill>
                <a:effectLst/>
                <a:uLnTx/>
                <a:uFillTx/>
                <a:latin typeface="Arial" charset="0"/>
                <a:ea typeface="+mj-ea"/>
                <a:cs typeface="+mj-cs"/>
              </a:rPr>
              <a:t>Ep – Luminosity Relation </a:t>
            </a:r>
            <a:r>
              <a:rPr kumimoji="1" lang="ja-JP" altLang="en-US" sz="4000" b="1" i="0" u="none" strike="noStrike" kern="0" cap="none" spc="0" normalizeH="0" baseline="0" noProof="0" smtClean="0">
                <a:ln>
                  <a:noFill/>
                </a:ln>
                <a:solidFill>
                  <a:srgbClr val="006600"/>
                </a:solidFill>
                <a:effectLst/>
                <a:uLnTx/>
                <a:uFillTx/>
                <a:latin typeface="Arial" charset="0"/>
                <a:ea typeface="+mj-ea"/>
                <a:cs typeface="+mj-cs"/>
              </a:rPr>
              <a:t>の解釈　</a:t>
            </a:r>
            <a:endParaRPr kumimoji="1" lang="ja-JP" altLang="en-US" sz="4000" b="1" i="0" u="none" strike="noStrike" kern="0" cap="none" spc="0" normalizeH="0" baseline="0" noProof="0">
              <a:ln>
                <a:noFill/>
              </a:ln>
              <a:solidFill>
                <a:srgbClr val="006600"/>
              </a:solidFill>
              <a:effectLst/>
              <a:uLnTx/>
              <a:uFillTx/>
              <a:latin typeface="Arial" charset="0"/>
              <a:ea typeface="+mj-ea"/>
              <a:cs typeface="+mj-cs"/>
            </a:endParaRPr>
          </a:p>
        </p:txBody>
      </p:sp>
      <p:grpSp>
        <p:nvGrpSpPr>
          <p:cNvPr id="3" name="Group 39"/>
          <p:cNvGrpSpPr>
            <a:grpSpLocks/>
          </p:cNvGrpSpPr>
          <p:nvPr/>
        </p:nvGrpSpPr>
        <p:grpSpPr bwMode="auto">
          <a:xfrm>
            <a:off x="152400" y="5005388"/>
            <a:ext cx="8883650" cy="1447800"/>
            <a:chOff x="96" y="3153"/>
            <a:chExt cx="5596" cy="912"/>
          </a:xfrm>
        </p:grpSpPr>
        <p:sp>
          <p:nvSpPr>
            <p:cNvPr id="4" name="Text Box 14"/>
            <p:cNvSpPr txBox="1">
              <a:spLocks noChangeArrowheads="1"/>
            </p:cNvSpPr>
            <p:nvPr/>
          </p:nvSpPr>
          <p:spPr bwMode="auto">
            <a:xfrm>
              <a:off x="96" y="3153"/>
              <a:ext cx="3401" cy="288"/>
            </a:xfrm>
            <a:prstGeom prst="rect">
              <a:avLst/>
            </a:prstGeom>
            <a:solidFill>
              <a:srgbClr val="FFFF99"/>
            </a:solidFill>
            <a:ln w="9525">
              <a:noFill/>
              <a:miter lim="800000"/>
              <a:headEnd/>
              <a:tailEnd/>
            </a:ln>
            <a:effectLst/>
          </p:spPr>
          <p:txBody>
            <a:bodyPr wrap="none">
              <a:spAutoFit/>
            </a:bodyPr>
            <a:lstStyle/>
            <a:p>
              <a:r>
                <a:rPr lang="ja-JP" altLang="en-US" sz="2400"/>
                <a:t>シンクロトロン放射でのピークエネルギー</a:t>
              </a:r>
            </a:p>
          </p:txBody>
        </p:sp>
        <p:grpSp>
          <p:nvGrpSpPr>
            <p:cNvPr id="5" name="Group 30"/>
            <p:cNvGrpSpPr>
              <a:grpSpLocks/>
            </p:cNvGrpSpPr>
            <p:nvPr/>
          </p:nvGrpSpPr>
          <p:grpSpPr bwMode="auto">
            <a:xfrm>
              <a:off x="172" y="3489"/>
              <a:ext cx="5457" cy="576"/>
              <a:chOff x="172" y="2928"/>
              <a:chExt cx="5457" cy="576"/>
            </a:xfrm>
          </p:grpSpPr>
          <p:sp>
            <p:nvSpPr>
              <p:cNvPr id="7" name="Text Box 22"/>
              <p:cNvSpPr txBox="1">
                <a:spLocks noChangeArrowheads="1"/>
              </p:cNvSpPr>
              <p:nvPr/>
            </p:nvSpPr>
            <p:spPr bwMode="auto">
              <a:xfrm>
                <a:off x="2865" y="3024"/>
                <a:ext cx="2764" cy="327"/>
              </a:xfrm>
              <a:prstGeom prst="rect">
                <a:avLst/>
              </a:prstGeom>
              <a:noFill/>
              <a:ln w="9525">
                <a:noFill/>
                <a:miter lim="800000"/>
                <a:headEnd/>
                <a:tailEnd/>
              </a:ln>
              <a:effectLst/>
            </p:spPr>
            <p:txBody>
              <a:bodyPr wrap="none">
                <a:spAutoFit/>
              </a:bodyPr>
              <a:lstStyle/>
              <a:p>
                <a:r>
                  <a:rPr lang="en-US" altLang="ja-JP" sz="2400"/>
                  <a:t>∝ (Γ’</a:t>
                </a:r>
                <a:r>
                  <a:rPr lang="ja-JP" altLang="en-US" sz="2400"/>
                  <a:t>－</a:t>
                </a:r>
                <a:r>
                  <a:rPr lang="en-US" altLang="ja-JP" sz="2400"/>
                  <a:t>1)</a:t>
                </a:r>
                <a:r>
                  <a:rPr lang="en-US" altLang="ja-JP" sz="2400" baseline="30000"/>
                  <a:t>2</a:t>
                </a:r>
                <a:r>
                  <a:rPr lang="en-US" altLang="ja-JP" sz="2400"/>
                  <a:t>ε</a:t>
                </a:r>
                <a:r>
                  <a:rPr lang="en-US" altLang="ja-JP" sz="2400" baseline="-25000"/>
                  <a:t>e</a:t>
                </a:r>
                <a:r>
                  <a:rPr lang="en-US" altLang="ja-JP" sz="2400" baseline="30000"/>
                  <a:t>3/2</a:t>
                </a:r>
                <a:r>
                  <a:rPr lang="en-US" altLang="ja-JP" sz="2400"/>
                  <a:t> ε</a:t>
                </a:r>
                <a:r>
                  <a:rPr lang="en-US" altLang="ja-JP" sz="2400" baseline="-25000"/>
                  <a:t>B</a:t>
                </a:r>
                <a:r>
                  <a:rPr lang="en-US" altLang="ja-JP" sz="2400" baseline="30000"/>
                  <a:t>1/2</a:t>
                </a:r>
                <a:r>
                  <a:rPr lang="en-US" altLang="ja-JP" sz="2400"/>
                  <a:t> R</a:t>
                </a:r>
                <a:r>
                  <a:rPr lang="ja-JP" altLang="en-US" sz="2400" baseline="30000"/>
                  <a:t>－</a:t>
                </a:r>
                <a:r>
                  <a:rPr lang="en-US" altLang="ja-JP" sz="2400" baseline="30000"/>
                  <a:t>1</a:t>
                </a:r>
                <a:r>
                  <a:rPr lang="en-US" altLang="ja-JP" sz="2400"/>
                  <a:t> </a:t>
                </a:r>
                <a:r>
                  <a:rPr lang="en-US" altLang="ja-JP" sz="2800">
                    <a:solidFill>
                      <a:srgbClr val="FF0000"/>
                    </a:solidFill>
                  </a:rPr>
                  <a:t>L</a:t>
                </a:r>
                <a:r>
                  <a:rPr lang="en-US" altLang="ja-JP" sz="2800" baseline="-25000">
                    <a:solidFill>
                      <a:srgbClr val="FF0000"/>
                    </a:solidFill>
                  </a:rPr>
                  <a:t>γ</a:t>
                </a:r>
                <a:endParaRPr lang="en-US" altLang="ja-JP" sz="2800" baseline="30000">
                  <a:solidFill>
                    <a:srgbClr val="FF0000"/>
                  </a:solidFill>
                </a:endParaRPr>
              </a:p>
            </p:txBody>
          </p:sp>
          <p:sp>
            <p:nvSpPr>
              <p:cNvPr id="8" name="Text Box 23"/>
              <p:cNvSpPr txBox="1">
                <a:spLocks noChangeArrowheads="1"/>
              </p:cNvSpPr>
              <p:nvPr/>
            </p:nvSpPr>
            <p:spPr bwMode="auto">
              <a:xfrm>
                <a:off x="172" y="3017"/>
                <a:ext cx="1499" cy="327"/>
              </a:xfrm>
              <a:prstGeom prst="rect">
                <a:avLst/>
              </a:prstGeom>
              <a:noFill/>
              <a:ln w="9525">
                <a:noFill/>
                <a:miter lim="800000"/>
                <a:headEnd/>
                <a:tailEnd/>
              </a:ln>
              <a:effectLst/>
            </p:spPr>
            <p:txBody>
              <a:bodyPr wrap="none">
                <a:spAutoFit/>
              </a:bodyPr>
              <a:lstStyle/>
              <a:p>
                <a:r>
                  <a:rPr lang="en-US" altLang="ja-JP" sz="2800">
                    <a:solidFill>
                      <a:srgbClr val="FF0000"/>
                    </a:solidFill>
                  </a:rPr>
                  <a:t>Ep</a:t>
                </a:r>
                <a:r>
                  <a:rPr lang="en-US" altLang="ja-JP" sz="2400"/>
                  <a:t> </a:t>
                </a:r>
                <a:r>
                  <a:rPr lang="ja-JP" altLang="en-US" sz="2400"/>
                  <a:t>～ </a:t>
                </a:r>
                <a:r>
                  <a:rPr lang="en-US" altLang="ja-JP" sz="2400"/>
                  <a:t>hν</a:t>
                </a:r>
                <a:r>
                  <a:rPr lang="en-US" altLang="ja-JP" sz="2400" baseline="-25000"/>
                  <a:t>m</a:t>
                </a:r>
                <a:r>
                  <a:rPr lang="en-US" altLang="ja-JP" sz="2400"/>
                  <a:t> </a:t>
                </a:r>
                <a:r>
                  <a:rPr lang="ja-JP" altLang="en-US" sz="2400"/>
                  <a:t>～ </a:t>
                </a:r>
                <a:r>
                  <a:rPr lang="en-US" altLang="ja-JP" sz="2400"/>
                  <a:t>h</a:t>
                </a:r>
              </a:p>
            </p:txBody>
          </p:sp>
          <p:grpSp>
            <p:nvGrpSpPr>
              <p:cNvPr id="9" name="Group 24"/>
              <p:cNvGrpSpPr>
                <a:grpSpLocks/>
              </p:cNvGrpSpPr>
              <p:nvPr/>
            </p:nvGrpSpPr>
            <p:grpSpPr bwMode="auto">
              <a:xfrm>
                <a:off x="1584" y="2928"/>
                <a:ext cx="795" cy="576"/>
                <a:chOff x="2362" y="2928"/>
                <a:chExt cx="795" cy="576"/>
              </a:xfrm>
            </p:grpSpPr>
            <p:sp>
              <p:nvSpPr>
                <p:cNvPr id="11" name="Text Box 25"/>
                <p:cNvSpPr txBox="1">
                  <a:spLocks noChangeArrowheads="1"/>
                </p:cNvSpPr>
                <p:nvPr/>
              </p:nvSpPr>
              <p:spPr bwMode="auto">
                <a:xfrm>
                  <a:off x="2362" y="3216"/>
                  <a:ext cx="795" cy="288"/>
                </a:xfrm>
                <a:prstGeom prst="rect">
                  <a:avLst/>
                </a:prstGeom>
                <a:noFill/>
                <a:ln w="9525">
                  <a:noFill/>
                  <a:miter lim="800000"/>
                  <a:headEnd/>
                  <a:tailEnd/>
                </a:ln>
                <a:effectLst/>
              </p:spPr>
              <p:txBody>
                <a:bodyPr wrap="none">
                  <a:spAutoFit/>
                </a:bodyPr>
                <a:lstStyle/>
                <a:p>
                  <a:r>
                    <a:rPr lang="en-US" altLang="ja-JP" sz="2400"/>
                    <a:t>2πm</a:t>
                  </a:r>
                  <a:r>
                    <a:rPr lang="en-US" altLang="ja-JP" sz="2400" baseline="-25000"/>
                    <a:t>e</a:t>
                  </a:r>
                  <a:r>
                    <a:rPr lang="en-US" altLang="ja-JP" sz="2400"/>
                    <a:t> c</a:t>
                  </a:r>
                </a:p>
              </p:txBody>
            </p:sp>
            <p:sp>
              <p:nvSpPr>
                <p:cNvPr id="12" name="Text Box 26"/>
                <p:cNvSpPr txBox="1">
                  <a:spLocks noChangeArrowheads="1"/>
                </p:cNvSpPr>
                <p:nvPr/>
              </p:nvSpPr>
              <p:spPr bwMode="auto">
                <a:xfrm>
                  <a:off x="2554" y="2928"/>
                  <a:ext cx="351" cy="288"/>
                </a:xfrm>
                <a:prstGeom prst="rect">
                  <a:avLst/>
                </a:prstGeom>
                <a:noFill/>
                <a:ln w="9525">
                  <a:noFill/>
                  <a:miter lim="800000"/>
                  <a:headEnd/>
                  <a:tailEnd/>
                </a:ln>
                <a:effectLst/>
              </p:spPr>
              <p:txBody>
                <a:bodyPr wrap="none">
                  <a:spAutoFit/>
                </a:bodyPr>
                <a:lstStyle/>
                <a:p>
                  <a:r>
                    <a:rPr lang="en-US" altLang="ja-JP" sz="2400"/>
                    <a:t>eB</a:t>
                  </a:r>
                </a:p>
              </p:txBody>
            </p:sp>
            <p:sp>
              <p:nvSpPr>
                <p:cNvPr id="13" name="Line 27"/>
                <p:cNvSpPr>
                  <a:spLocks noChangeShapeType="1"/>
                </p:cNvSpPr>
                <p:nvPr/>
              </p:nvSpPr>
              <p:spPr bwMode="auto">
                <a:xfrm>
                  <a:off x="2410" y="3216"/>
                  <a:ext cx="720" cy="0"/>
                </a:xfrm>
                <a:prstGeom prst="line">
                  <a:avLst/>
                </a:prstGeom>
                <a:noFill/>
                <a:ln w="9525">
                  <a:solidFill>
                    <a:schemeClr val="tx1"/>
                  </a:solidFill>
                  <a:round/>
                  <a:headEnd/>
                  <a:tailEnd/>
                </a:ln>
                <a:effectLst/>
              </p:spPr>
              <p:txBody>
                <a:bodyPr/>
                <a:lstStyle/>
                <a:p>
                  <a:endParaRPr lang="ja-JP" altLang="en-US"/>
                </a:p>
              </p:txBody>
            </p:sp>
          </p:grpSp>
          <p:sp>
            <p:nvSpPr>
              <p:cNvPr id="10" name="Rectangle 28"/>
              <p:cNvSpPr>
                <a:spLocks noChangeArrowheads="1"/>
              </p:cNvSpPr>
              <p:nvPr/>
            </p:nvSpPr>
            <p:spPr bwMode="auto">
              <a:xfrm>
                <a:off x="2304" y="3024"/>
                <a:ext cx="678" cy="288"/>
              </a:xfrm>
              <a:prstGeom prst="rect">
                <a:avLst/>
              </a:prstGeom>
              <a:noFill/>
              <a:ln w="9525">
                <a:noFill/>
                <a:miter lim="800000"/>
                <a:headEnd/>
                <a:tailEnd/>
              </a:ln>
              <a:effectLst/>
            </p:spPr>
            <p:txBody>
              <a:bodyPr wrap="none">
                <a:spAutoFit/>
              </a:bodyPr>
              <a:lstStyle/>
              <a:p>
                <a:r>
                  <a:rPr lang="en-US" altLang="ja-JP" sz="2400"/>
                  <a:t>γ</a:t>
                </a:r>
                <a:r>
                  <a:rPr lang="en-US" altLang="ja-JP" sz="2400" baseline="-25000"/>
                  <a:t>m</a:t>
                </a:r>
                <a:r>
                  <a:rPr lang="en-US" altLang="ja-JP" sz="2400" baseline="30000"/>
                  <a:t>2</a:t>
                </a:r>
                <a:r>
                  <a:rPr lang="en-US" altLang="ja-JP" sz="2400"/>
                  <a:t>Γ</a:t>
                </a:r>
              </a:p>
            </p:txBody>
          </p:sp>
        </p:grpSp>
        <p:sp>
          <p:nvSpPr>
            <p:cNvPr id="6" name="Text Box 29"/>
            <p:cNvSpPr txBox="1">
              <a:spLocks noChangeArrowheads="1"/>
            </p:cNvSpPr>
            <p:nvPr/>
          </p:nvSpPr>
          <p:spPr bwMode="auto">
            <a:xfrm>
              <a:off x="5354" y="3441"/>
              <a:ext cx="338" cy="250"/>
            </a:xfrm>
            <a:prstGeom prst="rect">
              <a:avLst/>
            </a:prstGeom>
            <a:noFill/>
            <a:ln w="9525">
              <a:noFill/>
              <a:miter lim="800000"/>
              <a:headEnd/>
              <a:tailEnd/>
            </a:ln>
            <a:effectLst/>
          </p:spPr>
          <p:txBody>
            <a:bodyPr wrap="none">
              <a:spAutoFit/>
            </a:bodyPr>
            <a:lstStyle/>
            <a:p>
              <a:r>
                <a:rPr lang="en-US" altLang="ja-JP" sz="2000">
                  <a:solidFill>
                    <a:srgbClr val="FF0000"/>
                  </a:solidFill>
                </a:rPr>
                <a:t>1/2</a:t>
              </a:r>
            </a:p>
          </p:txBody>
        </p:sp>
      </p:grpSp>
      <p:pic>
        <p:nvPicPr>
          <p:cNvPr id="14" name="Picture 31"/>
          <p:cNvPicPr>
            <a:picLocks noChangeAspect="1" noChangeArrowheads="1"/>
          </p:cNvPicPr>
          <p:nvPr/>
        </p:nvPicPr>
        <p:blipFill>
          <a:blip r:embed="rId2" cstate="print"/>
          <a:srcRect/>
          <a:stretch>
            <a:fillRect/>
          </a:stretch>
        </p:blipFill>
        <p:spPr bwMode="auto">
          <a:xfrm>
            <a:off x="882650" y="908050"/>
            <a:ext cx="7272338" cy="4003675"/>
          </a:xfrm>
          <a:prstGeom prst="rect">
            <a:avLst/>
          </a:prstGeom>
          <a:noFill/>
          <a:ln w="28575">
            <a:noFill/>
            <a:miter lim="800000"/>
            <a:headEnd/>
            <a:tailEnd/>
          </a:ln>
          <a:effectLst/>
        </p:spPr>
      </p:pic>
      <p:grpSp>
        <p:nvGrpSpPr>
          <p:cNvPr id="15" name="Group 40"/>
          <p:cNvGrpSpPr>
            <a:grpSpLocks/>
          </p:cNvGrpSpPr>
          <p:nvPr/>
        </p:nvGrpSpPr>
        <p:grpSpPr bwMode="auto">
          <a:xfrm>
            <a:off x="-1588" y="908050"/>
            <a:ext cx="9144001" cy="3960813"/>
            <a:chOff x="-10" y="300"/>
            <a:chExt cx="5760" cy="2495"/>
          </a:xfrm>
        </p:grpSpPr>
        <p:sp>
          <p:nvSpPr>
            <p:cNvPr id="16" name="Rectangle 33"/>
            <p:cNvSpPr>
              <a:spLocks noChangeArrowheads="1"/>
            </p:cNvSpPr>
            <p:nvPr/>
          </p:nvSpPr>
          <p:spPr bwMode="auto">
            <a:xfrm>
              <a:off x="-10" y="300"/>
              <a:ext cx="5760" cy="2495"/>
            </a:xfrm>
            <a:prstGeom prst="rect">
              <a:avLst/>
            </a:prstGeom>
            <a:solidFill>
              <a:srgbClr val="FFFFFF">
                <a:alpha val="80000"/>
              </a:srgbClr>
            </a:solidFill>
            <a:ln w="9525">
              <a:solidFill>
                <a:schemeClr val="bg1"/>
              </a:solidFill>
              <a:miter lim="800000"/>
              <a:headEnd/>
              <a:tailEnd/>
            </a:ln>
            <a:effectLst/>
          </p:spPr>
          <p:txBody>
            <a:bodyPr anchor="ctr">
              <a:spAutoFit/>
            </a:bodyPr>
            <a:lstStyle/>
            <a:p>
              <a:endParaRPr lang="ja-JP" altLang="en-US"/>
            </a:p>
          </p:txBody>
        </p:sp>
        <p:sp>
          <p:nvSpPr>
            <p:cNvPr id="17" name="Text Box 3"/>
            <p:cNvSpPr txBox="1">
              <a:spLocks noChangeArrowheads="1"/>
            </p:cNvSpPr>
            <p:nvPr/>
          </p:nvSpPr>
          <p:spPr bwMode="auto">
            <a:xfrm>
              <a:off x="4282" y="545"/>
              <a:ext cx="1456" cy="327"/>
            </a:xfrm>
            <a:prstGeom prst="rect">
              <a:avLst/>
            </a:prstGeom>
            <a:noFill/>
            <a:ln w="9525">
              <a:noFill/>
              <a:miter lim="800000"/>
              <a:headEnd/>
              <a:tailEnd/>
            </a:ln>
            <a:effectLst/>
          </p:spPr>
          <p:txBody>
            <a:bodyPr wrap="none">
              <a:spAutoFit/>
            </a:bodyPr>
            <a:lstStyle/>
            <a:p>
              <a:r>
                <a:rPr lang="en-US" altLang="ja-JP" sz="2800" b="1">
                  <a:solidFill>
                    <a:schemeClr val="accent2"/>
                  </a:solidFill>
                </a:rPr>
                <a:t>L</a:t>
              </a:r>
              <a:r>
                <a:rPr lang="en-US" altLang="ja-JP" sz="2400" b="1" baseline="-25000">
                  <a:solidFill>
                    <a:schemeClr val="accent2"/>
                  </a:solidFill>
                </a:rPr>
                <a:t>int</a:t>
              </a:r>
              <a:r>
                <a:rPr lang="ja-JP" altLang="en-US" sz="2400" b="1" baseline="-25000">
                  <a:solidFill>
                    <a:schemeClr val="accent2"/>
                  </a:solidFill>
                </a:rPr>
                <a:t>　</a:t>
              </a:r>
              <a:r>
                <a:rPr lang="en-US" altLang="ja-JP" sz="2400" b="1">
                  <a:solidFill>
                    <a:schemeClr val="accent2"/>
                  </a:solidFill>
                </a:rPr>
                <a:t>[ erg/sec ]</a:t>
              </a:r>
              <a:r>
                <a:rPr lang="en-US" altLang="ja-JP" sz="2400">
                  <a:solidFill>
                    <a:schemeClr val="accent2"/>
                  </a:solidFill>
                </a:rPr>
                <a:t> </a:t>
              </a:r>
            </a:p>
          </p:txBody>
        </p:sp>
        <p:sp>
          <p:nvSpPr>
            <p:cNvPr id="18" name="Text Box 4"/>
            <p:cNvSpPr txBox="1">
              <a:spLocks noChangeArrowheads="1"/>
            </p:cNvSpPr>
            <p:nvPr/>
          </p:nvSpPr>
          <p:spPr bwMode="auto">
            <a:xfrm>
              <a:off x="4288" y="929"/>
              <a:ext cx="1156" cy="327"/>
            </a:xfrm>
            <a:prstGeom prst="rect">
              <a:avLst/>
            </a:prstGeom>
            <a:noFill/>
            <a:ln w="9525">
              <a:noFill/>
              <a:miter lim="800000"/>
              <a:headEnd/>
              <a:tailEnd/>
            </a:ln>
            <a:effectLst/>
          </p:spPr>
          <p:txBody>
            <a:bodyPr wrap="none">
              <a:spAutoFit/>
            </a:bodyPr>
            <a:lstStyle/>
            <a:p>
              <a:r>
                <a:rPr lang="en-US" altLang="ja-JP" sz="2800" b="1">
                  <a:solidFill>
                    <a:schemeClr val="accent2"/>
                  </a:solidFill>
                </a:rPr>
                <a:t>L</a:t>
              </a:r>
              <a:r>
                <a:rPr lang="en-US" altLang="ja-JP" sz="2400" b="1" baseline="-25000">
                  <a:solidFill>
                    <a:schemeClr val="accent2"/>
                  </a:solidFill>
                </a:rPr>
                <a:t>γ</a:t>
              </a:r>
              <a:r>
                <a:rPr lang="en-US" altLang="ja-JP" sz="2400" b="1">
                  <a:solidFill>
                    <a:schemeClr val="accent2"/>
                  </a:solidFill>
                </a:rPr>
                <a:t>= ε</a:t>
              </a:r>
              <a:r>
                <a:rPr lang="en-US" altLang="ja-JP" sz="2400" b="1" baseline="-25000">
                  <a:solidFill>
                    <a:schemeClr val="accent2"/>
                  </a:solidFill>
                </a:rPr>
                <a:t>e</a:t>
              </a:r>
              <a:r>
                <a:rPr lang="en-US" altLang="ja-JP" sz="2400" b="1">
                  <a:solidFill>
                    <a:schemeClr val="accent2"/>
                  </a:solidFill>
                </a:rPr>
                <a:t> </a:t>
              </a:r>
              <a:r>
                <a:rPr lang="en-US" altLang="ja-JP" sz="2800" b="1">
                  <a:solidFill>
                    <a:schemeClr val="accent2"/>
                  </a:solidFill>
                </a:rPr>
                <a:t>L</a:t>
              </a:r>
              <a:r>
                <a:rPr lang="en-US" altLang="ja-JP" sz="2400" b="1" baseline="-25000">
                  <a:solidFill>
                    <a:schemeClr val="accent2"/>
                  </a:solidFill>
                </a:rPr>
                <a:t>int</a:t>
              </a:r>
            </a:p>
          </p:txBody>
        </p:sp>
        <p:grpSp>
          <p:nvGrpSpPr>
            <p:cNvPr id="19" name="Group 35"/>
            <p:cNvGrpSpPr>
              <a:grpSpLocks/>
            </p:cNvGrpSpPr>
            <p:nvPr/>
          </p:nvGrpSpPr>
          <p:grpSpPr bwMode="auto">
            <a:xfrm>
              <a:off x="2755" y="1811"/>
              <a:ext cx="2730" cy="576"/>
              <a:chOff x="2788" y="2083"/>
              <a:chExt cx="2730" cy="576"/>
            </a:xfrm>
          </p:grpSpPr>
          <p:sp>
            <p:nvSpPr>
              <p:cNvPr id="30" name="Text Box 6"/>
              <p:cNvSpPr txBox="1">
                <a:spLocks noChangeArrowheads="1"/>
              </p:cNvSpPr>
              <p:nvPr/>
            </p:nvSpPr>
            <p:spPr bwMode="auto">
              <a:xfrm>
                <a:off x="2788" y="2220"/>
                <a:ext cx="2327" cy="327"/>
              </a:xfrm>
              <a:prstGeom prst="rect">
                <a:avLst/>
              </a:prstGeom>
              <a:noFill/>
              <a:ln w="9525">
                <a:noFill/>
                <a:miter lim="800000"/>
                <a:headEnd/>
                <a:tailEnd/>
              </a:ln>
              <a:effectLst/>
            </p:spPr>
            <p:txBody>
              <a:bodyPr wrap="none">
                <a:spAutoFit/>
              </a:bodyPr>
              <a:lstStyle/>
              <a:p>
                <a:r>
                  <a:rPr lang="en-US" altLang="ja-JP" sz="2800" b="1">
                    <a:solidFill>
                      <a:schemeClr val="accent2"/>
                    </a:solidFill>
                  </a:rPr>
                  <a:t>L</a:t>
                </a:r>
                <a:r>
                  <a:rPr lang="en-US" altLang="ja-JP" sz="2400" b="1" baseline="-25000">
                    <a:solidFill>
                      <a:schemeClr val="accent2"/>
                    </a:solidFill>
                  </a:rPr>
                  <a:t>B</a:t>
                </a:r>
                <a:r>
                  <a:rPr lang="en-US" altLang="ja-JP" sz="2400" b="1">
                    <a:solidFill>
                      <a:schemeClr val="accent2"/>
                    </a:solidFill>
                  </a:rPr>
                  <a:t> = ε</a:t>
                </a:r>
                <a:r>
                  <a:rPr lang="en-US" altLang="ja-JP" sz="2400" b="1" baseline="-25000">
                    <a:solidFill>
                      <a:schemeClr val="accent2"/>
                    </a:solidFill>
                  </a:rPr>
                  <a:t>B</a:t>
                </a:r>
                <a:r>
                  <a:rPr lang="en-US" altLang="ja-JP" sz="2400" b="1">
                    <a:solidFill>
                      <a:schemeClr val="accent2"/>
                    </a:solidFill>
                  </a:rPr>
                  <a:t> </a:t>
                </a:r>
                <a:r>
                  <a:rPr lang="en-US" altLang="ja-JP" sz="2800" b="1">
                    <a:solidFill>
                      <a:schemeClr val="accent2"/>
                    </a:solidFill>
                  </a:rPr>
                  <a:t>L</a:t>
                </a:r>
                <a:r>
                  <a:rPr lang="en-US" altLang="ja-JP" sz="2400" b="1" baseline="-25000">
                    <a:solidFill>
                      <a:schemeClr val="accent2"/>
                    </a:solidFill>
                  </a:rPr>
                  <a:t>int </a:t>
                </a:r>
                <a:r>
                  <a:rPr lang="en-US" altLang="ja-JP" sz="2400" b="1">
                    <a:solidFill>
                      <a:schemeClr val="accent2"/>
                    </a:solidFill>
                  </a:rPr>
                  <a:t>= 4πR</a:t>
                </a:r>
                <a:r>
                  <a:rPr lang="en-US" altLang="ja-JP" sz="2400" b="1" baseline="30000">
                    <a:solidFill>
                      <a:schemeClr val="accent2"/>
                    </a:solidFill>
                  </a:rPr>
                  <a:t>2</a:t>
                </a:r>
                <a:r>
                  <a:rPr lang="en-US" altLang="ja-JP" sz="2400" b="1">
                    <a:solidFill>
                      <a:schemeClr val="accent2"/>
                    </a:solidFill>
                  </a:rPr>
                  <a:t> cΓ</a:t>
                </a:r>
                <a:r>
                  <a:rPr lang="en-US" altLang="ja-JP" sz="2400" b="1" baseline="30000">
                    <a:solidFill>
                      <a:schemeClr val="accent2"/>
                    </a:solidFill>
                  </a:rPr>
                  <a:t>2</a:t>
                </a:r>
              </a:p>
            </p:txBody>
          </p:sp>
          <p:sp>
            <p:nvSpPr>
              <p:cNvPr id="31" name="Text Box 7"/>
              <p:cNvSpPr txBox="1">
                <a:spLocks noChangeArrowheads="1"/>
              </p:cNvSpPr>
              <p:nvPr/>
            </p:nvSpPr>
            <p:spPr bwMode="auto">
              <a:xfrm>
                <a:off x="5139" y="2083"/>
                <a:ext cx="326" cy="288"/>
              </a:xfrm>
              <a:prstGeom prst="rect">
                <a:avLst/>
              </a:prstGeom>
              <a:noFill/>
              <a:ln w="9525">
                <a:noFill/>
                <a:miter lim="800000"/>
                <a:headEnd/>
                <a:tailEnd/>
              </a:ln>
              <a:effectLst/>
            </p:spPr>
            <p:txBody>
              <a:bodyPr wrap="none">
                <a:spAutoFit/>
              </a:bodyPr>
              <a:lstStyle/>
              <a:p>
                <a:r>
                  <a:rPr lang="en-US" altLang="ja-JP" sz="2400" b="1">
                    <a:solidFill>
                      <a:schemeClr val="accent2"/>
                    </a:solidFill>
                  </a:rPr>
                  <a:t>B</a:t>
                </a:r>
                <a:r>
                  <a:rPr lang="en-US" altLang="ja-JP" sz="2400" b="1" baseline="30000">
                    <a:solidFill>
                      <a:schemeClr val="accent2"/>
                    </a:solidFill>
                  </a:rPr>
                  <a:t>2</a:t>
                </a:r>
              </a:p>
            </p:txBody>
          </p:sp>
          <p:sp>
            <p:nvSpPr>
              <p:cNvPr id="32" name="Text Box 8"/>
              <p:cNvSpPr txBox="1">
                <a:spLocks noChangeArrowheads="1"/>
              </p:cNvSpPr>
              <p:nvPr/>
            </p:nvSpPr>
            <p:spPr bwMode="auto">
              <a:xfrm>
                <a:off x="5103" y="2371"/>
                <a:ext cx="415" cy="288"/>
              </a:xfrm>
              <a:prstGeom prst="rect">
                <a:avLst/>
              </a:prstGeom>
              <a:noFill/>
              <a:ln w="9525">
                <a:noFill/>
                <a:miter lim="800000"/>
                <a:headEnd/>
                <a:tailEnd/>
              </a:ln>
              <a:effectLst/>
            </p:spPr>
            <p:txBody>
              <a:bodyPr wrap="none">
                <a:spAutoFit/>
              </a:bodyPr>
              <a:lstStyle/>
              <a:p>
                <a:r>
                  <a:rPr lang="en-US" altLang="ja-JP" sz="2400" b="1">
                    <a:solidFill>
                      <a:schemeClr val="accent2"/>
                    </a:solidFill>
                  </a:rPr>
                  <a:t>8π</a:t>
                </a:r>
              </a:p>
            </p:txBody>
          </p:sp>
          <p:sp>
            <p:nvSpPr>
              <p:cNvPr id="33" name="Line 9"/>
              <p:cNvSpPr>
                <a:spLocks noChangeShapeType="1"/>
              </p:cNvSpPr>
              <p:nvPr/>
            </p:nvSpPr>
            <p:spPr bwMode="auto">
              <a:xfrm>
                <a:off x="5129" y="2371"/>
                <a:ext cx="336" cy="0"/>
              </a:xfrm>
              <a:prstGeom prst="line">
                <a:avLst/>
              </a:prstGeom>
              <a:noFill/>
              <a:ln w="9525">
                <a:solidFill>
                  <a:schemeClr val="accent2"/>
                </a:solidFill>
                <a:round/>
                <a:headEnd/>
                <a:tailEnd/>
              </a:ln>
              <a:effectLst/>
            </p:spPr>
            <p:txBody>
              <a:bodyPr/>
              <a:lstStyle/>
              <a:p>
                <a:endParaRPr lang="ja-JP" altLang="en-US"/>
              </a:p>
            </p:txBody>
          </p:sp>
        </p:grpSp>
        <p:sp>
          <p:nvSpPr>
            <p:cNvPr id="20" name="Text Box 10"/>
            <p:cNvSpPr txBox="1">
              <a:spLocks noChangeArrowheads="1"/>
            </p:cNvSpPr>
            <p:nvPr/>
          </p:nvSpPr>
          <p:spPr bwMode="auto">
            <a:xfrm>
              <a:off x="267" y="929"/>
              <a:ext cx="3946" cy="288"/>
            </a:xfrm>
            <a:prstGeom prst="rect">
              <a:avLst/>
            </a:prstGeom>
            <a:noFill/>
            <a:ln w="9525">
              <a:noFill/>
              <a:miter lim="800000"/>
              <a:headEnd/>
              <a:tailEnd/>
            </a:ln>
            <a:effectLst/>
          </p:spPr>
          <p:txBody>
            <a:bodyPr wrap="none">
              <a:spAutoFit/>
            </a:bodyPr>
            <a:lstStyle/>
            <a:p>
              <a:r>
                <a:rPr lang="en-US" altLang="ja-JP" sz="2400"/>
                <a:t>● </a:t>
              </a:r>
              <a:r>
                <a:rPr lang="ja-JP" altLang="en-US" sz="2400" b="1"/>
                <a:t>運動エネルギー → 放射エネルギーの効率 </a:t>
              </a:r>
              <a:r>
                <a:rPr lang="en-US" altLang="ja-JP" sz="2400" b="1"/>
                <a:t>:</a:t>
              </a:r>
            </a:p>
          </p:txBody>
        </p:sp>
        <p:sp>
          <p:nvSpPr>
            <p:cNvPr id="21" name="Text Box 11"/>
            <p:cNvSpPr txBox="1">
              <a:spLocks noChangeArrowheads="1"/>
            </p:cNvSpPr>
            <p:nvPr/>
          </p:nvSpPr>
          <p:spPr bwMode="auto">
            <a:xfrm>
              <a:off x="262" y="1985"/>
              <a:ext cx="2460" cy="288"/>
            </a:xfrm>
            <a:prstGeom prst="rect">
              <a:avLst/>
            </a:prstGeom>
            <a:noFill/>
            <a:ln w="9525">
              <a:noFill/>
              <a:miter lim="800000"/>
              <a:headEnd/>
              <a:tailEnd/>
            </a:ln>
            <a:effectLst/>
          </p:spPr>
          <p:txBody>
            <a:bodyPr wrap="none">
              <a:spAutoFit/>
            </a:bodyPr>
            <a:lstStyle/>
            <a:p>
              <a:r>
                <a:rPr lang="en-US" altLang="ja-JP" sz="2400"/>
                <a:t>● </a:t>
              </a:r>
              <a:r>
                <a:rPr lang="en-US" altLang="ja-JP" sz="2400" b="1"/>
                <a:t>equipartition </a:t>
              </a:r>
              <a:r>
                <a:rPr lang="ja-JP" altLang="en-US" sz="2400" b="1"/>
                <a:t>時の磁場 </a:t>
              </a:r>
              <a:r>
                <a:rPr lang="en-US" altLang="ja-JP" sz="2400" b="1"/>
                <a:t>:</a:t>
              </a:r>
            </a:p>
          </p:txBody>
        </p:sp>
        <p:sp>
          <p:nvSpPr>
            <p:cNvPr id="22" name="Text Box 12"/>
            <p:cNvSpPr txBox="1">
              <a:spLocks noChangeArrowheads="1"/>
            </p:cNvSpPr>
            <p:nvPr/>
          </p:nvSpPr>
          <p:spPr bwMode="auto">
            <a:xfrm>
              <a:off x="262" y="1409"/>
              <a:ext cx="2735" cy="288"/>
            </a:xfrm>
            <a:prstGeom prst="rect">
              <a:avLst/>
            </a:prstGeom>
            <a:noFill/>
            <a:ln w="9525">
              <a:noFill/>
              <a:miter lim="800000"/>
              <a:headEnd/>
              <a:tailEnd/>
            </a:ln>
            <a:effectLst/>
          </p:spPr>
          <p:txBody>
            <a:bodyPr wrap="none">
              <a:spAutoFit/>
            </a:bodyPr>
            <a:lstStyle/>
            <a:p>
              <a:r>
                <a:rPr lang="en-US" altLang="ja-JP" sz="2400"/>
                <a:t>● </a:t>
              </a:r>
              <a:r>
                <a:rPr lang="ja-JP" altLang="en-US" sz="2400" b="1"/>
                <a:t>加速電子の最小エネルギー </a:t>
              </a:r>
              <a:r>
                <a:rPr lang="en-US" altLang="ja-JP" sz="2400" b="1"/>
                <a:t>:</a:t>
              </a:r>
            </a:p>
          </p:txBody>
        </p:sp>
        <p:sp>
          <p:nvSpPr>
            <p:cNvPr id="23" name="Text Box 13"/>
            <p:cNvSpPr txBox="1">
              <a:spLocks noChangeArrowheads="1"/>
            </p:cNvSpPr>
            <p:nvPr/>
          </p:nvSpPr>
          <p:spPr bwMode="auto">
            <a:xfrm>
              <a:off x="262" y="545"/>
              <a:ext cx="3667" cy="288"/>
            </a:xfrm>
            <a:prstGeom prst="rect">
              <a:avLst/>
            </a:prstGeom>
            <a:noFill/>
            <a:ln w="9525">
              <a:noFill/>
              <a:miter lim="800000"/>
              <a:headEnd/>
              <a:tailEnd/>
            </a:ln>
            <a:effectLst/>
          </p:spPr>
          <p:txBody>
            <a:bodyPr wrap="none">
              <a:spAutoFit/>
            </a:bodyPr>
            <a:lstStyle/>
            <a:p>
              <a:r>
                <a:rPr lang="en-US" altLang="ja-JP" sz="2400"/>
                <a:t>● </a:t>
              </a:r>
              <a:r>
                <a:rPr lang="ja-JP" altLang="en-US" sz="2400" b="1"/>
                <a:t>相対論的アウトフローのエネルギー注入</a:t>
              </a:r>
              <a:r>
                <a:rPr lang="en-US" altLang="ja-JP" sz="2400" b="1"/>
                <a:t>:</a:t>
              </a:r>
            </a:p>
          </p:txBody>
        </p:sp>
        <p:grpSp>
          <p:nvGrpSpPr>
            <p:cNvPr id="24" name="Group 16"/>
            <p:cNvGrpSpPr>
              <a:grpSpLocks/>
            </p:cNvGrpSpPr>
            <p:nvPr/>
          </p:nvGrpSpPr>
          <p:grpSpPr bwMode="auto">
            <a:xfrm>
              <a:off x="3089" y="1290"/>
              <a:ext cx="2185" cy="599"/>
              <a:chOff x="3617" y="1369"/>
              <a:chExt cx="2185" cy="599"/>
            </a:xfrm>
          </p:grpSpPr>
          <p:sp>
            <p:nvSpPr>
              <p:cNvPr id="25" name="Text Box 17"/>
              <p:cNvSpPr txBox="1">
                <a:spLocks noChangeArrowheads="1"/>
              </p:cNvSpPr>
              <p:nvPr/>
            </p:nvSpPr>
            <p:spPr bwMode="auto">
              <a:xfrm>
                <a:off x="4512" y="1369"/>
                <a:ext cx="365" cy="288"/>
              </a:xfrm>
              <a:prstGeom prst="rect">
                <a:avLst/>
              </a:prstGeom>
              <a:noFill/>
              <a:ln w="9525">
                <a:noFill/>
                <a:miter lim="800000"/>
                <a:headEnd/>
                <a:tailEnd/>
              </a:ln>
              <a:effectLst/>
            </p:spPr>
            <p:txBody>
              <a:bodyPr wrap="none">
                <a:spAutoFit/>
              </a:bodyPr>
              <a:lstStyle/>
              <a:p>
                <a:r>
                  <a:rPr lang="en-US" altLang="ja-JP" sz="2400" b="1">
                    <a:solidFill>
                      <a:schemeClr val="accent2"/>
                    </a:solidFill>
                  </a:rPr>
                  <a:t>m</a:t>
                </a:r>
                <a:r>
                  <a:rPr lang="en-US" altLang="ja-JP" sz="2400" b="1" baseline="-25000">
                    <a:solidFill>
                      <a:schemeClr val="accent2"/>
                    </a:solidFill>
                  </a:rPr>
                  <a:t>p</a:t>
                </a:r>
              </a:p>
            </p:txBody>
          </p:sp>
          <p:sp>
            <p:nvSpPr>
              <p:cNvPr id="26" name="Text Box 18"/>
              <p:cNvSpPr txBox="1">
                <a:spLocks noChangeArrowheads="1"/>
              </p:cNvSpPr>
              <p:nvPr/>
            </p:nvSpPr>
            <p:spPr bwMode="auto">
              <a:xfrm>
                <a:off x="3617" y="1490"/>
                <a:ext cx="903" cy="288"/>
              </a:xfrm>
              <a:prstGeom prst="rect">
                <a:avLst/>
              </a:prstGeom>
              <a:noFill/>
              <a:ln w="9525">
                <a:noFill/>
                <a:miter lim="800000"/>
                <a:headEnd/>
                <a:tailEnd/>
              </a:ln>
              <a:effectLst/>
            </p:spPr>
            <p:txBody>
              <a:bodyPr wrap="none">
                <a:spAutoFit/>
              </a:bodyPr>
              <a:lstStyle/>
              <a:p>
                <a:r>
                  <a:rPr lang="en-US" altLang="ja-JP" sz="2400" b="1">
                    <a:solidFill>
                      <a:schemeClr val="accent2"/>
                    </a:solidFill>
                  </a:rPr>
                  <a:t>γ</a:t>
                </a:r>
                <a:r>
                  <a:rPr lang="en-US" altLang="ja-JP" sz="2400" b="1" baseline="-25000">
                    <a:solidFill>
                      <a:schemeClr val="accent2"/>
                    </a:solidFill>
                  </a:rPr>
                  <a:t>m</a:t>
                </a:r>
                <a:r>
                  <a:rPr lang="en-US" altLang="ja-JP" sz="2400" b="1">
                    <a:solidFill>
                      <a:schemeClr val="accent2"/>
                    </a:solidFill>
                  </a:rPr>
                  <a:t> = ε</a:t>
                </a:r>
                <a:r>
                  <a:rPr lang="en-US" altLang="ja-JP" sz="2400" b="1" baseline="-25000">
                    <a:solidFill>
                      <a:schemeClr val="accent2"/>
                    </a:solidFill>
                  </a:rPr>
                  <a:t>e</a:t>
                </a:r>
              </a:p>
            </p:txBody>
          </p:sp>
          <p:sp>
            <p:nvSpPr>
              <p:cNvPr id="27" name="Text Box 19"/>
              <p:cNvSpPr txBox="1">
                <a:spLocks noChangeArrowheads="1"/>
              </p:cNvSpPr>
              <p:nvPr/>
            </p:nvSpPr>
            <p:spPr bwMode="auto">
              <a:xfrm>
                <a:off x="4522" y="1680"/>
                <a:ext cx="358" cy="288"/>
              </a:xfrm>
              <a:prstGeom prst="rect">
                <a:avLst/>
              </a:prstGeom>
              <a:noFill/>
              <a:ln w="9525">
                <a:noFill/>
                <a:miter lim="800000"/>
                <a:headEnd/>
                <a:tailEnd/>
              </a:ln>
              <a:effectLst/>
            </p:spPr>
            <p:txBody>
              <a:bodyPr wrap="none">
                <a:spAutoFit/>
              </a:bodyPr>
              <a:lstStyle/>
              <a:p>
                <a:r>
                  <a:rPr lang="en-US" altLang="ja-JP" sz="2400" b="1">
                    <a:solidFill>
                      <a:schemeClr val="accent2"/>
                    </a:solidFill>
                  </a:rPr>
                  <a:t>m</a:t>
                </a:r>
                <a:r>
                  <a:rPr lang="en-US" altLang="ja-JP" sz="2400" b="1" baseline="-25000">
                    <a:solidFill>
                      <a:schemeClr val="accent2"/>
                    </a:solidFill>
                  </a:rPr>
                  <a:t>e</a:t>
                </a:r>
              </a:p>
            </p:txBody>
          </p:sp>
          <p:sp>
            <p:nvSpPr>
              <p:cNvPr id="28" name="Line 20"/>
              <p:cNvSpPr>
                <a:spLocks noChangeShapeType="1"/>
              </p:cNvSpPr>
              <p:nvPr/>
            </p:nvSpPr>
            <p:spPr bwMode="auto">
              <a:xfrm>
                <a:off x="4522" y="1680"/>
                <a:ext cx="336" cy="0"/>
              </a:xfrm>
              <a:prstGeom prst="line">
                <a:avLst/>
              </a:prstGeom>
              <a:noFill/>
              <a:ln w="9525">
                <a:solidFill>
                  <a:schemeClr val="accent2"/>
                </a:solidFill>
                <a:round/>
                <a:headEnd/>
                <a:tailEnd/>
              </a:ln>
              <a:effectLst/>
            </p:spPr>
            <p:txBody>
              <a:bodyPr/>
              <a:lstStyle/>
              <a:p>
                <a:endParaRPr lang="ja-JP" altLang="en-US"/>
              </a:p>
            </p:txBody>
          </p:sp>
          <p:sp>
            <p:nvSpPr>
              <p:cNvPr id="29" name="Text Box 21"/>
              <p:cNvSpPr txBox="1">
                <a:spLocks noChangeArrowheads="1"/>
              </p:cNvSpPr>
              <p:nvPr/>
            </p:nvSpPr>
            <p:spPr bwMode="auto">
              <a:xfrm>
                <a:off x="4833" y="1536"/>
                <a:ext cx="969" cy="288"/>
              </a:xfrm>
              <a:prstGeom prst="rect">
                <a:avLst/>
              </a:prstGeom>
              <a:noFill/>
              <a:ln w="9525">
                <a:noFill/>
                <a:miter lim="800000"/>
                <a:headEnd/>
                <a:tailEnd/>
              </a:ln>
              <a:effectLst/>
            </p:spPr>
            <p:txBody>
              <a:bodyPr wrap="none">
                <a:spAutoFit/>
              </a:bodyPr>
              <a:lstStyle/>
              <a:p>
                <a:r>
                  <a:rPr lang="en-US" altLang="ja-JP" sz="2400" b="1">
                    <a:solidFill>
                      <a:srgbClr val="0000FF"/>
                    </a:solidFill>
                  </a:rPr>
                  <a:t>(Γ’ </a:t>
                </a:r>
                <a:r>
                  <a:rPr lang="ja-JP" altLang="en-US" sz="2400" b="1">
                    <a:solidFill>
                      <a:srgbClr val="0000FF"/>
                    </a:solidFill>
                  </a:rPr>
                  <a:t>－</a:t>
                </a:r>
                <a:r>
                  <a:rPr lang="en-US" altLang="ja-JP" sz="2400" b="1">
                    <a:solidFill>
                      <a:srgbClr val="0000FF"/>
                    </a:solidFill>
                  </a:rPr>
                  <a:t>1)</a:t>
                </a:r>
                <a:r>
                  <a:rPr lang="ja-JP" altLang="en-US" sz="2400" b="1">
                    <a:solidFill>
                      <a:srgbClr val="0000FF"/>
                    </a:solidFill>
                  </a:rPr>
                  <a:t>　</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395536" y="151824"/>
            <a:ext cx="8412610" cy="5365408"/>
            <a:chOff x="2123728" y="0"/>
            <a:chExt cx="6512060" cy="4153272"/>
          </a:xfrm>
        </p:grpSpPr>
        <p:pic>
          <p:nvPicPr>
            <p:cNvPr id="135170" name="Picture 2"/>
            <p:cNvPicPr>
              <a:picLocks noChangeAspect="1" noChangeArrowheads="1"/>
            </p:cNvPicPr>
            <p:nvPr/>
          </p:nvPicPr>
          <p:blipFill>
            <a:blip r:embed="rId2" cstate="print"/>
            <a:srcRect/>
            <a:stretch>
              <a:fillRect/>
            </a:stretch>
          </p:blipFill>
          <p:spPr bwMode="auto">
            <a:xfrm>
              <a:off x="2123728" y="0"/>
              <a:ext cx="6512060" cy="4153272"/>
            </a:xfrm>
            <a:prstGeom prst="rect">
              <a:avLst/>
            </a:prstGeom>
            <a:noFill/>
            <a:ln w="9525">
              <a:noFill/>
              <a:miter lim="800000"/>
              <a:headEnd/>
              <a:tailEnd/>
            </a:ln>
          </p:spPr>
        </p:pic>
        <p:sp>
          <p:nvSpPr>
            <p:cNvPr id="3" name="テキスト ボックス 2"/>
            <p:cNvSpPr txBox="1"/>
            <p:nvPr/>
          </p:nvSpPr>
          <p:spPr>
            <a:xfrm>
              <a:off x="2267744" y="3658491"/>
              <a:ext cx="1272408" cy="337062"/>
            </a:xfrm>
            <a:prstGeom prst="rect">
              <a:avLst/>
            </a:prstGeom>
            <a:noFill/>
          </p:spPr>
          <p:txBody>
            <a:bodyPr wrap="none" rtlCol="0">
              <a:spAutoFit/>
            </a:bodyPr>
            <a:lstStyle/>
            <a:p>
              <a:r>
                <a:rPr kumimoji="1" lang="en-US" altLang="ja-JP" sz="2400" dirty="0" err="1" smtClean="0"/>
                <a:t>Ioka</a:t>
              </a:r>
              <a:r>
                <a:rPr kumimoji="1" lang="en-US" altLang="ja-JP" sz="2400" dirty="0" smtClean="0"/>
                <a:t> (2010)</a:t>
              </a:r>
              <a:endParaRPr kumimoji="1" lang="ja-JP" altLang="en-US" sz="2400" dirty="0"/>
            </a:p>
          </p:txBody>
        </p:sp>
      </p:grpSp>
      <p:grpSp>
        <p:nvGrpSpPr>
          <p:cNvPr id="10" name="グループ化 9"/>
          <p:cNvGrpSpPr/>
          <p:nvPr/>
        </p:nvGrpSpPr>
        <p:grpSpPr>
          <a:xfrm>
            <a:off x="899592" y="5400600"/>
            <a:ext cx="7084772" cy="1196752"/>
            <a:chOff x="1087628" y="5517232"/>
            <a:chExt cx="7084772" cy="1196752"/>
          </a:xfrm>
        </p:grpSpPr>
        <p:pic>
          <p:nvPicPr>
            <p:cNvPr id="59393" name="Picture 1"/>
            <p:cNvPicPr>
              <a:picLocks noChangeAspect="1" noChangeArrowheads="1"/>
            </p:cNvPicPr>
            <p:nvPr/>
          </p:nvPicPr>
          <p:blipFill>
            <a:blip r:embed="rId3" cstate="print"/>
            <a:srcRect/>
            <a:stretch>
              <a:fillRect/>
            </a:stretch>
          </p:blipFill>
          <p:spPr bwMode="auto">
            <a:xfrm>
              <a:off x="1087628" y="5517232"/>
              <a:ext cx="7084772" cy="1196752"/>
            </a:xfrm>
            <a:prstGeom prst="rect">
              <a:avLst/>
            </a:prstGeom>
            <a:noFill/>
            <a:ln w="9525">
              <a:noFill/>
              <a:miter lim="800000"/>
              <a:headEnd/>
              <a:tailEnd/>
            </a:ln>
          </p:spPr>
        </p:pic>
        <p:sp>
          <p:nvSpPr>
            <p:cNvPr id="7" name="正方形/長方形 6"/>
            <p:cNvSpPr/>
            <p:nvPr/>
          </p:nvSpPr>
          <p:spPr bwMode="auto">
            <a:xfrm>
              <a:off x="6444208" y="5877272"/>
              <a:ext cx="1512168" cy="576064"/>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8" name="テキスト ボックス 7"/>
          <p:cNvSpPr txBox="1"/>
          <p:nvPr/>
        </p:nvSpPr>
        <p:spPr>
          <a:xfrm>
            <a:off x="3237395" y="2905780"/>
            <a:ext cx="758541" cy="523220"/>
          </a:xfrm>
          <a:prstGeom prst="rect">
            <a:avLst/>
          </a:prstGeom>
          <a:noFill/>
        </p:spPr>
        <p:txBody>
          <a:bodyPr wrap="none" rtlCol="0">
            <a:spAutoFit/>
          </a:bodyPr>
          <a:lstStyle/>
          <a:p>
            <a:r>
              <a:rPr kumimoji="1" lang="en-US" altLang="ja-JP" sz="2800" dirty="0" smtClean="0"/>
              <a:t>(</a:t>
            </a:r>
            <a:r>
              <a:rPr kumimoji="1" lang="en-US" altLang="ja-JP" sz="2800" dirty="0" err="1" smtClean="0"/>
              <a:t>r</a:t>
            </a:r>
            <a:r>
              <a:rPr kumimoji="1" lang="en-US" altLang="ja-JP" dirty="0" err="1" smtClean="0"/>
              <a:t>m</a:t>
            </a:r>
            <a:r>
              <a:rPr kumimoji="1" lang="en-US" altLang="ja-JP" sz="2800" dirty="0" smtClean="0"/>
              <a:t>)</a:t>
            </a:r>
            <a:endParaRPr kumimoji="1" lang="ja-JP" altLang="en-US" sz="2800" dirty="0"/>
          </a:p>
        </p:txBody>
      </p:sp>
      <p:sp>
        <p:nvSpPr>
          <p:cNvPr id="9" name="テキスト ボックス 8"/>
          <p:cNvSpPr txBox="1"/>
          <p:nvPr/>
        </p:nvSpPr>
        <p:spPr>
          <a:xfrm>
            <a:off x="6718596" y="6325086"/>
            <a:ext cx="1717971" cy="461665"/>
          </a:xfrm>
          <a:prstGeom prst="rect">
            <a:avLst/>
          </a:prstGeom>
          <a:noFill/>
        </p:spPr>
        <p:txBody>
          <a:bodyPr wrap="none" rtlCol="0">
            <a:spAutoFit/>
          </a:bodyPr>
          <a:lstStyle/>
          <a:p>
            <a:r>
              <a:rPr kumimoji="1" lang="en-US" altLang="ja-JP" sz="2400" dirty="0" smtClean="0"/>
              <a:t>T </a:t>
            </a:r>
            <a:r>
              <a:rPr kumimoji="1" lang="ja-JP" altLang="en-US" sz="2400" dirty="0" smtClean="0"/>
              <a:t>～ </a:t>
            </a:r>
            <a:r>
              <a:rPr kumimoji="1" lang="en-US" altLang="ja-JP" sz="2400" dirty="0" err="1" smtClean="0"/>
              <a:t>Epeak</a:t>
            </a:r>
            <a:endParaRPr kumimoji="1" lang="ja-JP" alt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785786" y="3076580"/>
            <a:ext cx="3571900" cy="1066800"/>
          </a:xfrm>
          <a:prstGeom prst="rect">
            <a:avLst/>
          </a:prstGeom>
          <a:solidFill>
            <a:srgbClr val="FFFF99"/>
          </a:solidFill>
          <a:ln w="9525">
            <a:noFill/>
            <a:miter lim="800000"/>
            <a:headEnd/>
            <a:tailEnd/>
          </a:ln>
          <a:effectLst/>
        </p:spPr>
        <p:txBody>
          <a:bodyPr wrap="none" anchor="ctr"/>
          <a:lstStyle/>
          <a:p>
            <a:endParaRPr lang="ja-JP" altLang="en-US"/>
          </a:p>
        </p:txBody>
      </p:sp>
      <p:sp>
        <p:nvSpPr>
          <p:cNvPr id="17" name="Rectangle 14"/>
          <p:cNvSpPr txBox="1">
            <a:spLocks noChangeArrowheads="1"/>
          </p:cNvSpPr>
          <p:nvPr/>
        </p:nvSpPr>
        <p:spPr bwMode="auto">
          <a:xfrm>
            <a:off x="107950" y="188913"/>
            <a:ext cx="4106860" cy="752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200" b="1" i="0" u="none" strike="noStrike" kern="0" cap="none" spc="0" normalizeH="0" baseline="0" noProof="0" dirty="0" smtClean="0">
                <a:ln>
                  <a:noFill/>
                </a:ln>
                <a:solidFill>
                  <a:srgbClr val="006600"/>
                </a:solidFill>
                <a:effectLst/>
                <a:uLnTx/>
                <a:uFillTx/>
                <a:latin typeface="Arial" charset="0"/>
                <a:ea typeface="+mj-ea"/>
                <a:cs typeface="+mj-cs"/>
              </a:rPr>
              <a:t>GRB</a:t>
            </a:r>
            <a:r>
              <a:rPr kumimoji="1" lang="ja-JP" altLang="en-US" sz="3200" b="1" i="0" u="none" strike="noStrike" kern="0" cap="none" spc="0" normalizeH="0" baseline="0" noProof="0" dirty="0" smtClean="0">
                <a:ln>
                  <a:noFill/>
                </a:ln>
                <a:solidFill>
                  <a:srgbClr val="006600"/>
                </a:solidFill>
                <a:effectLst/>
                <a:uLnTx/>
                <a:uFillTx/>
                <a:latin typeface="Arial" charset="0"/>
                <a:ea typeface="+mj-ea"/>
                <a:cs typeface="+mj-cs"/>
              </a:rPr>
              <a:t>の赤方偏移分布　</a:t>
            </a:r>
            <a:endParaRPr kumimoji="1" lang="ja-JP" altLang="en-US" sz="3200" b="1" i="0" u="none" strike="noStrike" kern="0" cap="none" spc="0" normalizeH="0" baseline="0" noProof="0" dirty="0">
              <a:ln>
                <a:noFill/>
              </a:ln>
              <a:solidFill>
                <a:srgbClr val="006600"/>
              </a:solidFill>
              <a:effectLst/>
              <a:uLnTx/>
              <a:uFillTx/>
              <a:latin typeface="Arial" charset="0"/>
              <a:ea typeface="+mj-ea"/>
              <a:cs typeface="+mj-cs"/>
            </a:endParaRPr>
          </a:p>
        </p:txBody>
      </p:sp>
      <p:grpSp>
        <p:nvGrpSpPr>
          <p:cNvPr id="18" name="Group 16"/>
          <p:cNvGrpSpPr>
            <a:grpSpLocks/>
          </p:cNvGrpSpPr>
          <p:nvPr/>
        </p:nvGrpSpPr>
        <p:grpSpPr bwMode="auto">
          <a:xfrm>
            <a:off x="4495800" y="134938"/>
            <a:ext cx="4495800" cy="3370262"/>
            <a:chOff x="192" y="1273"/>
            <a:chExt cx="2976" cy="2231"/>
          </a:xfrm>
        </p:grpSpPr>
        <p:pic>
          <p:nvPicPr>
            <p:cNvPr id="19" name="Picture 2" descr="below12-2"/>
            <p:cNvPicPr>
              <a:picLocks noChangeAspect="1" noChangeArrowheads="1"/>
            </p:cNvPicPr>
            <p:nvPr/>
          </p:nvPicPr>
          <p:blipFill>
            <a:blip r:embed="rId3" cstate="print"/>
            <a:srcRect/>
            <a:stretch>
              <a:fillRect/>
            </a:stretch>
          </p:blipFill>
          <p:spPr bwMode="auto">
            <a:xfrm>
              <a:off x="192" y="1273"/>
              <a:ext cx="2976" cy="2231"/>
            </a:xfrm>
            <a:prstGeom prst="rect">
              <a:avLst/>
            </a:prstGeom>
            <a:noFill/>
          </p:spPr>
        </p:pic>
        <p:sp>
          <p:nvSpPr>
            <p:cNvPr id="20" name="Line 15"/>
            <p:cNvSpPr>
              <a:spLocks noChangeShapeType="1"/>
            </p:cNvSpPr>
            <p:nvPr/>
          </p:nvSpPr>
          <p:spPr bwMode="auto">
            <a:xfrm flipV="1">
              <a:off x="1008" y="1728"/>
              <a:ext cx="2064" cy="1488"/>
            </a:xfrm>
            <a:prstGeom prst="line">
              <a:avLst/>
            </a:prstGeom>
            <a:noFill/>
            <a:ln w="28575">
              <a:solidFill>
                <a:srgbClr val="FF0000"/>
              </a:solidFill>
              <a:round/>
              <a:headEnd/>
              <a:tailEnd/>
            </a:ln>
            <a:effectLst/>
          </p:spPr>
          <p:txBody>
            <a:bodyPr wrap="none">
              <a:spAutoFit/>
            </a:bodyPr>
            <a:lstStyle/>
            <a:p>
              <a:endParaRPr lang="ja-JP" altLang="en-US"/>
            </a:p>
          </p:txBody>
        </p:sp>
      </p:grpSp>
      <p:sp>
        <p:nvSpPr>
          <p:cNvPr id="21" name="Text Box 18"/>
          <p:cNvSpPr txBox="1">
            <a:spLocks noChangeArrowheads="1"/>
          </p:cNvSpPr>
          <p:nvPr/>
        </p:nvSpPr>
        <p:spPr bwMode="auto">
          <a:xfrm>
            <a:off x="6378575" y="2649538"/>
            <a:ext cx="2384425" cy="304800"/>
          </a:xfrm>
          <a:prstGeom prst="rect">
            <a:avLst/>
          </a:prstGeom>
          <a:solidFill>
            <a:schemeClr val="bg1"/>
          </a:solidFill>
          <a:ln w="9525">
            <a:noFill/>
            <a:miter lim="800000"/>
            <a:headEnd/>
            <a:tailEnd/>
          </a:ln>
          <a:effectLst/>
        </p:spPr>
        <p:txBody>
          <a:bodyPr wrap="none">
            <a:spAutoFit/>
          </a:bodyPr>
          <a:lstStyle/>
          <a:p>
            <a:r>
              <a:rPr lang="en-US" altLang="ja-JP" sz="1400" b="1">
                <a:solidFill>
                  <a:srgbClr val="FF0000"/>
                </a:solidFill>
              </a:rPr>
              <a:t>Flux Limit (2e-7 erg/cm</a:t>
            </a:r>
            <a:r>
              <a:rPr lang="en-US" altLang="ja-JP" sz="1400" b="1" baseline="30000">
                <a:solidFill>
                  <a:srgbClr val="FF0000"/>
                </a:solidFill>
              </a:rPr>
              <a:t>2</a:t>
            </a:r>
            <a:r>
              <a:rPr lang="en-US" altLang="ja-JP" sz="1400" b="1">
                <a:solidFill>
                  <a:srgbClr val="FF0000"/>
                </a:solidFill>
              </a:rPr>
              <a:t>/s)</a:t>
            </a:r>
          </a:p>
        </p:txBody>
      </p:sp>
      <p:sp>
        <p:nvSpPr>
          <p:cNvPr id="22" name="Text Box 32"/>
          <p:cNvSpPr txBox="1">
            <a:spLocks noChangeArrowheads="1"/>
          </p:cNvSpPr>
          <p:nvPr/>
        </p:nvSpPr>
        <p:spPr bwMode="auto">
          <a:xfrm>
            <a:off x="136525" y="1000108"/>
            <a:ext cx="3833813" cy="457200"/>
          </a:xfrm>
          <a:prstGeom prst="rect">
            <a:avLst/>
          </a:prstGeom>
          <a:noFill/>
          <a:ln w="9525">
            <a:noFill/>
            <a:miter lim="800000"/>
            <a:headEnd/>
            <a:tailEnd/>
          </a:ln>
          <a:effectLst/>
        </p:spPr>
        <p:txBody>
          <a:bodyPr wrap="none">
            <a:spAutoFit/>
          </a:bodyPr>
          <a:lstStyle/>
          <a:p>
            <a:r>
              <a:rPr lang="en-US" altLang="ja-JP" sz="2400" dirty="0" err="1"/>
              <a:t>Ep</a:t>
            </a:r>
            <a:r>
              <a:rPr lang="en-US" altLang="ja-JP" sz="2400" dirty="0"/>
              <a:t> – L </a:t>
            </a:r>
            <a:r>
              <a:rPr lang="ja-JP" altLang="en-US" sz="2400" dirty="0"/>
              <a:t>関係から距離の推定</a:t>
            </a:r>
          </a:p>
        </p:txBody>
      </p:sp>
      <p:sp>
        <p:nvSpPr>
          <p:cNvPr id="33" name="Text Box 61"/>
          <p:cNvSpPr txBox="1">
            <a:spLocks noChangeArrowheads="1"/>
          </p:cNvSpPr>
          <p:nvPr/>
        </p:nvSpPr>
        <p:spPr bwMode="auto">
          <a:xfrm>
            <a:off x="231775" y="4429132"/>
            <a:ext cx="4474495" cy="1015663"/>
          </a:xfrm>
          <a:prstGeom prst="rect">
            <a:avLst/>
          </a:prstGeom>
          <a:noFill/>
          <a:ln w="9525">
            <a:noFill/>
            <a:miter lim="800000"/>
            <a:headEnd/>
            <a:tailEnd/>
          </a:ln>
          <a:effectLst/>
        </p:spPr>
        <p:txBody>
          <a:bodyPr wrap="none">
            <a:spAutoFit/>
          </a:bodyPr>
          <a:lstStyle/>
          <a:p>
            <a:r>
              <a:rPr lang="en-US" altLang="ja-JP" sz="2000" dirty="0"/>
              <a:t>BATSE </a:t>
            </a:r>
            <a:r>
              <a:rPr lang="ja-JP" altLang="en-US" sz="2000" dirty="0"/>
              <a:t>検出器で捉えた</a:t>
            </a:r>
            <a:r>
              <a:rPr lang="ja-JP" altLang="en-US" sz="2000" dirty="0" smtClean="0"/>
              <a:t>イベント</a:t>
            </a:r>
            <a:r>
              <a:rPr lang="ja-JP" altLang="en-US" dirty="0" smtClean="0"/>
              <a:t>のうち、</a:t>
            </a:r>
            <a:endParaRPr lang="ja-JP" altLang="en-US" sz="2000" dirty="0"/>
          </a:p>
          <a:p>
            <a:r>
              <a:rPr lang="en-US" altLang="ja-JP" sz="2000" dirty="0"/>
              <a:t>F &gt; 2×10</a:t>
            </a:r>
            <a:r>
              <a:rPr lang="en-US" altLang="ja-JP" sz="2000" baseline="30000" dirty="0"/>
              <a:t>–7</a:t>
            </a:r>
            <a:r>
              <a:rPr lang="en-US" altLang="ja-JP" sz="2000" dirty="0"/>
              <a:t> erg/cm</a:t>
            </a:r>
            <a:r>
              <a:rPr lang="en-US" altLang="ja-JP" sz="2000" baseline="30000" dirty="0"/>
              <a:t>2</a:t>
            </a:r>
            <a:r>
              <a:rPr lang="en-US" altLang="ja-JP" sz="2000" dirty="0"/>
              <a:t>/s </a:t>
            </a:r>
            <a:r>
              <a:rPr lang="ja-JP" altLang="en-US" sz="2000" dirty="0"/>
              <a:t>のもの</a:t>
            </a:r>
          </a:p>
          <a:p>
            <a:r>
              <a:rPr lang="ja-JP" altLang="en-US" sz="2000" dirty="0"/>
              <a:t>約</a:t>
            </a:r>
            <a:r>
              <a:rPr lang="en-US" altLang="ja-JP" sz="2000" dirty="0"/>
              <a:t>700</a:t>
            </a:r>
            <a:r>
              <a:rPr lang="ja-JP" altLang="en-US" sz="2000" dirty="0"/>
              <a:t>例のスペクトル解析 </a:t>
            </a:r>
          </a:p>
        </p:txBody>
      </p:sp>
      <p:sp>
        <p:nvSpPr>
          <p:cNvPr id="36" name="テキスト ボックス 35"/>
          <p:cNvSpPr txBox="1"/>
          <p:nvPr/>
        </p:nvSpPr>
        <p:spPr>
          <a:xfrm>
            <a:off x="214282" y="1643050"/>
            <a:ext cx="641522"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t>Y04</a:t>
            </a:r>
            <a:endParaRPr kumimoji="1" lang="ja-JP" altLang="en-US" dirty="0"/>
          </a:p>
        </p:txBody>
      </p:sp>
      <p:graphicFrame>
        <p:nvGraphicFramePr>
          <p:cNvPr id="34819" name="Object 3"/>
          <p:cNvGraphicFramePr>
            <a:graphicFrameLocks noChangeAspect="1"/>
          </p:cNvGraphicFramePr>
          <p:nvPr/>
        </p:nvGraphicFramePr>
        <p:xfrm>
          <a:off x="441325" y="1860550"/>
          <a:ext cx="3663950" cy="1036638"/>
        </p:xfrm>
        <a:graphic>
          <a:graphicData uri="http://schemas.openxmlformats.org/presentationml/2006/ole">
            <p:oleObj spid="_x0000_s34819" name="数式" r:id="rId4" imgW="1828800" imgH="507960" progId="Equation.3">
              <p:embed/>
            </p:oleObj>
          </a:graphicData>
        </a:graphic>
      </p:graphicFrame>
      <p:graphicFrame>
        <p:nvGraphicFramePr>
          <p:cNvPr id="34820" name="Object 4"/>
          <p:cNvGraphicFramePr>
            <a:graphicFrameLocks noChangeAspect="1"/>
          </p:cNvGraphicFramePr>
          <p:nvPr/>
        </p:nvGraphicFramePr>
        <p:xfrm>
          <a:off x="785786" y="3071810"/>
          <a:ext cx="3500462" cy="1025944"/>
        </p:xfrm>
        <a:graphic>
          <a:graphicData uri="http://schemas.openxmlformats.org/presentationml/2006/ole">
            <p:oleObj spid="_x0000_s34820" name="数式" r:id="rId5" imgW="1765080" imgH="507960" progId="Equation.3">
              <p:embed/>
            </p:oleObj>
          </a:graphicData>
        </a:graphic>
      </p:graphicFrame>
      <p:cxnSp>
        <p:nvCxnSpPr>
          <p:cNvPr id="42" name="図形 41"/>
          <p:cNvCxnSpPr/>
          <p:nvPr/>
        </p:nvCxnSpPr>
        <p:spPr bwMode="auto">
          <a:xfrm rot="16200000" flipH="1">
            <a:off x="159512" y="3055143"/>
            <a:ext cx="752484" cy="35719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grpSp>
        <p:nvGrpSpPr>
          <p:cNvPr id="49" name="グループ化 48"/>
          <p:cNvGrpSpPr/>
          <p:nvPr/>
        </p:nvGrpSpPr>
        <p:grpSpPr>
          <a:xfrm>
            <a:off x="4473266" y="3437301"/>
            <a:ext cx="4572000" cy="3420699"/>
            <a:chOff x="4473266" y="3437301"/>
            <a:chExt cx="4572000" cy="3420699"/>
          </a:xfrm>
        </p:grpSpPr>
        <p:pic>
          <p:nvPicPr>
            <p:cNvPr id="34" name="Picture 19" descr="tmp"/>
            <p:cNvPicPr>
              <a:picLocks noChangeAspect="1" noChangeArrowheads="1"/>
            </p:cNvPicPr>
            <p:nvPr/>
          </p:nvPicPr>
          <p:blipFill>
            <a:blip r:embed="rId6" cstate="print"/>
            <a:srcRect/>
            <a:stretch>
              <a:fillRect/>
            </a:stretch>
          </p:blipFill>
          <p:spPr bwMode="auto">
            <a:xfrm>
              <a:off x="4473266" y="3437301"/>
              <a:ext cx="4572000" cy="3420699"/>
            </a:xfrm>
            <a:prstGeom prst="rect">
              <a:avLst/>
            </a:prstGeom>
            <a:noFill/>
          </p:spPr>
        </p:pic>
        <p:sp>
          <p:nvSpPr>
            <p:cNvPr id="43" name="テキスト ボックス 42"/>
            <p:cNvSpPr txBox="1"/>
            <p:nvPr/>
          </p:nvSpPr>
          <p:spPr>
            <a:xfrm>
              <a:off x="5072066" y="3643314"/>
              <a:ext cx="2577950" cy="400110"/>
            </a:xfrm>
            <a:prstGeom prst="rect">
              <a:avLst/>
            </a:prstGeom>
            <a:noFill/>
          </p:spPr>
          <p:txBody>
            <a:bodyPr wrap="none" rtlCol="0">
              <a:spAutoFit/>
            </a:bodyPr>
            <a:lstStyle/>
            <a:p>
              <a:r>
                <a:rPr kumimoji="1" lang="en-US" altLang="ja-JP" dirty="0" smtClean="0"/>
                <a:t>GRB Formation Rate</a:t>
              </a:r>
              <a:endParaRPr kumimoji="1" lang="ja-JP" altLang="en-US" dirty="0"/>
            </a:p>
          </p:txBody>
        </p:sp>
        <p:sp>
          <p:nvSpPr>
            <p:cNvPr id="44" name="テキスト ボックス 43"/>
            <p:cNvSpPr txBox="1"/>
            <p:nvPr/>
          </p:nvSpPr>
          <p:spPr>
            <a:xfrm>
              <a:off x="6650248" y="6072206"/>
              <a:ext cx="2279470" cy="369332"/>
            </a:xfrm>
            <a:prstGeom prst="rect">
              <a:avLst/>
            </a:prstGeom>
            <a:noFill/>
          </p:spPr>
          <p:txBody>
            <a:bodyPr wrap="none" rtlCol="0">
              <a:spAutoFit/>
            </a:bodyPr>
            <a:lstStyle/>
            <a:p>
              <a:r>
                <a:rPr kumimoji="1" lang="en-US" altLang="ja-JP" sz="1800" dirty="0" err="1" smtClean="0"/>
                <a:t>Yonetoku</a:t>
              </a:r>
              <a:r>
                <a:rPr kumimoji="1" lang="en-US" altLang="ja-JP" sz="1800" dirty="0" smtClean="0"/>
                <a:t> et al. 2004</a:t>
              </a:r>
              <a:endParaRPr kumimoji="1" lang="ja-JP" altLang="en-US" sz="1800" dirty="0"/>
            </a:p>
          </p:txBody>
        </p:sp>
        <p:sp>
          <p:nvSpPr>
            <p:cNvPr id="45" name="テキスト ボックス 44"/>
            <p:cNvSpPr txBox="1"/>
            <p:nvPr/>
          </p:nvSpPr>
          <p:spPr>
            <a:xfrm>
              <a:off x="8083011" y="5314906"/>
              <a:ext cx="846707" cy="40011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dirty="0" smtClean="0"/>
                <a:t>z =12</a:t>
              </a:r>
              <a:endParaRPr kumimoji="1" lang="ja-JP" altLang="en-US" dirty="0"/>
            </a:p>
          </p:txBody>
        </p:sp>
        <p:cxnSp>
          <p:nvCxnSpPr>
            <p:cNvPr id="47" name="直線矢印コネクタ 46"/>
            <p:cNvCxnSpPr>
              <a:stCxn id="45" idx="0"/>
            </p:cNvCxnSpPr>
            <p:nvPr/>
          </p:nvCxnSpPr>
          <p:spPr bwMode="auto">
            <a:xfrm rot="5400000" flipH="1" flipV="1">
              <a:off x="8137553" y="4940820"/>
              <a:ext cx="742898" cy="527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48" name="テキスト ボックス 47"/>
          <p:cNvSpPr txBox="1"/>
          <p:nvPr/>
        </p:nvSpPr>
        <p:spPr>
          <a:xfrm>
            <a:off x="219317" y="5643578"/>
            <a:ext cx="4209807" cy="1015663"/>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b="1" dirty="0" smtClean="0">
                <a:latin typeface="+mj-ea"/>
                <a:ea typeface="+mj-ea"/>
              </a:rPr>
              <a:t>GRB Rate </a:t>
            </a:r>
            <a:r>
              <a:rPr kumimoji="1" lang="ja-JP" altLang="en-US" b="1" dirty="0" smtClean="0">
                <a:latin typeface="+mj-ea"/>
                <a:ea typeface="+mj-ea"/>
              </a:rPr>
              <a:t>は </a:t>
            </a:r>
            <a:endParaRPr kumimoji="1" lang="en-US" altLang="ja-JP" b="1" dirty="0" smtClean="0">
              <a:latin typeface="+mj-ea"/>
              <a:ea typeface="+mj-ea"/>
            </a:endParaRPr>
          </a:p>
          <a:p>
            <a:r>
              <a:rPr kumimoji="1" lang="en-US" altLang="ja-JP" b="1" dirty="0" smtClean="0">
                <a:latin typeface="+mj-ea"/>
                <a:ea typeface="+mj-ea"/>
              </a:rPr>
              <a:t>z = 1 </a:t>
            </a:r>
            <a:r>
              <a:rPr kumimoji="1" lang="ja-JP" altLang="en-US" b="1" dirty="0" smtClean="0">
                <a:latin typeface="+mj-ea"/>
                <a:ea typeface="+mj-ea"/>
              </a:rPr>
              <a:t>に向けて急激に増加、</a:t>
            </a:r>
            <a:endParaRPr lang="en-US" altLang="ja-JP" b="1" dirty="0" smtClean="0">
              <a:latin typeface="+mj-ea"/>
              <a:ea typeface="+mj-ea"/>
            </a:endParaRPr>
          </a:p>
          <a:p>
            <a:r>
              <a:rPr lang="ja-JP" altLang="en-US" b="1" dirty="0" smtClean="0">
                <a:latin typeface="+mj-ea"/>
                <a:ea typeface="+mj-ea"/>
              </a:rPr>
              <a:t>より遠方でも</a:t>
            </a:r>
            <a:r>
              <a:rPr kumimoji="1" lang="ja-JP" altLang="en-US" b="1" dirty="0" smtClean="0">
                <a:latin typeface="+mj-ea"/>
                <a:ea typeface="+mj-ea"/>
              </a:rPr>
              <a:t>フラット </a:t>
            </a:r>
            <a:r>
              <a:rPr lang="en-US" altLang="ja-JP" b="1" dirty="0" smtClean="0">
                <a:latin typeface="+mj-ea"/>
                <a:ea typeface="+mj-ea"/>
              </a:rPr>
              <a:t>or </a:t>
            </a:r>
            <a:r>
              <a:rPr lang="ja-JP" altLang="en-US" b="1" dirty="0" smtClean="0">
                <a:latin typeface="+mj-ea"/>
                <a:ea typeface="+mj-ea"/>
              </a:rPr>
              <a:t>緩やかに上昇</a:t>
            </a:r>
            <a:endParaRPr kumimoji="1" lang="en-US" altLang="ja-JP" b="1" dirty="0" smtClean="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cstate="print"/>
          <a:srcRect l="12925" t="33094" r="12884" b="48203"/>
          <a:stretch>
            <a:fillRect/>
          </a:stretch>
        </p:blipFill>
        <p:spPr bwMode="auto">
          <a:xfrm>
            <a:off x="251520" y="476672"/>
            <a:ext cx="7236296" cy="1368152"/>
          </a:xfrm>
          <a:prstGeom prst="rect">
            <a:avLst/>
          </a:prstGeom>
          <a:noFill/>
          <a:ln w="9525">
            <a:noFill/>
            <a:miter lim="800000"/>
            <a:headEnd/>
            <a:tailEnd/>
          </a:ln>
        </p:spPr>
      </p:pic>
      <p:sp>
        <p:nvSpPr>
          <p:cNvPr id="4" name="テキスト ボックス 3"/>
          <p:cNvSpPr txBox="1"/>
          <p:nvPr/>
        </p:nvSpPr>
        <p:spPr>
          <a:xfrm>
            <a:off x="6086650" y="148570"/>
            <a:ext cx="2949846" cy="400110"/>
          </a:xfrm>
          <a:prstGeom prst="rect">
            <a:avLst/>
          </a:prstGeom>
          <a:noFill/>
        </p:spPr>
        <p:txBody>
          <a:bodyPr wrap="none" rtlCol="0">
            <a:spAutoFit/>
          </a:bodyPr>
          <a:lstStyle/>
          <a:p>
            <a:r>
              <a:rPr kumimoji="1" lang="ja-JP" altLang="en-US" dirty="0" smtClean="0"/>
              <a:t>物理学会誌</a:t>
            </a:r>
            <a:r>
              <a:rPr kumimoji="1" lang="en-US" altLang="ja-JP" dirty="0" smtClean="0"/>
              <a:t>2005</a:t>
            </a:r>
            <a:r>
              <a:rPr kumimoji="1" lang="ja-JP" altLang="en-US" dirty="0" smtClean="0"/>
              <a:t>年</a:t>
            </a:r>
            <a:r>
              <a:rPr kumimoji="1" lang="en-US" altLang="ja-JP" dirty="0" smtClean="0"/>
              <a:t>4</a:t>
            </a:r>
            <a:r>
              <a:rPr kumimoji="1" lang="ja-JP" altLang="en-US" dirty="0" smtClean="0"/>
              <a:t>月号</a:t>
            </a:r>
            <a:endParaRPr kumimoji="1" lang="ja-JP" altLang="en-US" dirty="0"/>
          </a:p>
        </p:txBody>
      </p:sp>
      <p:pic>
        <p:nvPicPr>
          <p:cNvPr id="135171" name="Picture 3"/>
          <p:cNvPicPr>
            <a:picLocks noChangeAspect="1" noChangeArrowheads="1"/>
          </p:cNvPicPr>
          <p:nvPr/>
        </p:nvPicPr>
        <p:blipFill>
          <a:blip r:embed="rId3" cstate="print"/>
          <a:srcRect l="30269" t="29328" r="46106" b="65750"/>
          <a:stretch>
            <a:fillRect/>
          </a:stretch>
        </p:blipFill>
        <p:spPr bwMode="auto">
          <a:xfrm>
            <a:off x="107504" y="2200364"/>
            <a:ext cx="1872208" cy="292532"/>
          </a:xfrm>
          <a:prstGeom prst="rect">
            <a:avLst/>
          </a:prstGeom>
          <a:noFill/>
          <a:ln w="9525">
            <a:noFill/>
            <a:miter lim="800000"/>
            <a:headEnd/>
            <a:tailEnd/>
          </a:ln>
        </p:spPr>
      </p:pic>
      <p:grpSp>
        <p:nvGrpSpPr>
          <p:cNvPr id="8" name="グループ化 7"/>
          <p:cNvGrpSpPr/>
          <p:nvPr/>
        </p:nvGrpSpPr>
        <p:grpSpPr>
          <a:xfrm>
            <a:off x="0" y="2492896"/>
            <a:ext cx="4608512" cy="3892236"/>
            <a:chOff x="2627784" y="2060848"/>
            <a:chExt cx="5400600" cy="4561214"/>
          </a:xfrm>
        </p:grpSpPr>
        <p:pic>
          <p:nvPicPr>
            <p:cNvPr id="135172" name="Picture 4"/>
            <p:cNvPicPr>
              <a:picLocks noChangeAspect="1" noChangeArrowheads="1"/>
            </p:cNvPicPr>
            <p:nvPr/>
          </p:nvPicPr>
          <p:blipFill>
            <a:blip r:embed="rId4" cstate="print"/>
            <a:srcRect l="30067" t="31297" r="14563" b="23422"/>
            <a:stretch>
              <a:fillRect/>
            </a:stretch>
          </p:blipFill>
          <p:spPr bwMode="auto">
            <a:xfrm>
              <a:off x="2627784" y="2060848"/>
              <a:ext cx="5400600" cy="3312368"/>
            </a:xfrm>
            <a:prstGeom prst="rect">
              <a:avLst/>
            </a:prstGeom>
            <a:noFill/>
            <a:ln w="9525">
              <a:noFill/>
              <a:miter lim="800000"/>
              <a:headEnd/>
              <a:tailEnd/>
            </a:ln>
          </p:spPr>
        </p:pic>
        <p:pic>
          <p:nvPicPr>
            <p:cNvPr id="135173" name="Picture 5"/>
            <p:cNvPicPr>
              <a:picLocks noChangeAspect="1" noChangeArrowheads="1"/>
            </p:cNvPicPr>
            <p:nvPr/>
          </p:nvPicPr>
          <p:blipFill>
            <a:blip r:embed="rId5" cstate="print"/>
            <a:srcRect l="18993" t="30313" r="26375" b="51969"/>
            <a:stretch>
              <a:fillRect/>
            </a:stretch>
          </p:blipFill>
          <p:spPr bwMode="auto">
            <a:xfrm>
              <a:off x="2684026" y="5325918"/>
              <a:ext cx="5328592" cy="1296144"/>
            </a:xfrm>
            <a:prstGeom prst="rect">
              <a:avLst/>
            </a:prstGeom>
            <a:noFill/>
            <a:ln w="9525">
              <a:noFill/>
              <a:miter lim="800000"/>
              <a:headEnd/>
              <a:tailEnd/>
            </a:ln>
          </p:spPr>
        </p:pic>
      </p:grpSp>
      <p:pic>
        <p:nvPicPr>
          <p:cNvPr id="135174" name="Picture 6"/>
          <p:cNvPicPr>
            <a:picLocks noChangeAspect="1" noChangeArrowheads="1"/>
          </p:cNvPicPr>
          <p:nvPr/>
        </p:nvPicPr>
        <p:blipFill>
          <a:blip r:embed="rId6" cstate="print"/>
          <a:srcRect l="18254" t="39172" r="27114" b="41141"/>
          <a:stretch>
            <a:fillRect/>
          </a:stretch>
        </p:blipFill>
        <p:spPr bwMode="auto">
          <a:xfrm>
            <a:off x="4572000" y="2060848"/>
            <a:ext cx="4392488" cy="1187159"/>
          </a:xfrm>
          <a:prstGeom prst="rect">
            <a:avLst/>
          </a:prstGeom>
          <a:noFill/>
          <a:ln w="9525">
            <a:noFill/>
            <a:miter lim="800000"/>
            <a:headEnd/>
            <a:tailEnd/>
          </a:ln>
        </p:spPr>
      </p:pic>
      <p:pic>
        <p:nvPicPr>
          <p:cNvPr id="135175" name="Picture 7"/>
          <p:cNvPicPr>
            <a:picLocks noChangeAspect="1" noChangeArrowheads="1"/>
          </p:cNvPicPr>
          <p:nvPr/>
        </p:nvPicPr>
        <p:blipFill>
          <a:blip r:embed="rId7" cstate="print"/>
          <a:srcRect l="30805" t="38188" r="15301" b="43109"/>
          <a:stretch>
            <a:fillRect/>
          </a:stretch>
        </p:blipFill>
        <p:spPr bwMode="auto">
          <a:xfrm>
            <a:off x="4609899" y="5229200"/>
            <a:ext cx="4426597" cy="1152128"/>
          </a:xfrm>
          <a:prstGeom prst="rect">
            <a:avLst/>
          </a:prstGeom>
          <a:noFill/>
          <a:ln w="9525">
            <a:noFill/>
            <a:miter lim="800000"/>
            <a:headEnd/>
            <a:tailEnd/>
          </a:ln>
        </p:spPr>
      </p:pic>
      <p:pic>
        <p:nvPicPr>
          <p:cNvPr id="135176" name="Picture 8"/>
          <p:cNvPicPr>
            <a:picLocks noChangeAspect="1" noChangeArrowheads="1"/>
          </p:cNvPicPr>
          <p:nvPr/>
        </p:nvPicPr>
        <p:blipFill>
          <a:blip r:embed="rId8" cstate="print"/>
          <a:srcRect l="20469" t="46063" r="24161" b="27359"/>
          <a:stretch>
            <a:fillRect/>
          </a:stretch>
        </p:blipFill>
        <p:spPr bwMode="auto">
          <a:xfrm>
            <a:off x="4571999" y="3429000"/>
            <a:ext cx="4400489" cy="1584176"/>
          </a:xfrm>
          <a:prstGeom prst="rect">
            <a:avLst/>
          </a:prstGeom>
          <a:noFill/>
          <a:ln w="9525">
            <a:noFill/>
            <a:miter lim="800000"/>
            <a:headEnd/>
            <a:tailEnd/>
          </a:ln>
        </p:spPr>
      </p:pic>
      <p:cxnSp>
        <p:nvCxnSpPr>
          <p:cNvPr id="13" name="直線コネクタ 12"/>
          <p:cNvCxnSpPr/>
          <p:nvPr/>
        </p:nvCxnSpPr>
        <p:spPr bwMode="auto">
          <a:xfrm>
            <a:off x="4716016" y="3356992"/>
            <a:ext cx="417646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4" name="直線コネクタ 13"/>
          <p:cNvCxnSpPr/>
          <p:nvPr/>
        </p:nvCxnSpPr>
        <p:spPr bwMode="auto">
          <a:xfrm>
            <a:off x="4716016" y="5157192"/>
            <a:ext cx="417646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6" name="直線コネクタ 15"/>
          <p:cNvCxnSpPr/>
          <p:nvPr/>
        </p:nvCxnSpPr>
        <p:spPr bwMode="auto">
          <a:xfrm rot="5400000">
            <a:off x="2339752" y="4365104"/>
            <a:ext cx="4464496"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7" name="直線コネクタ 16"/>
          <p:cNvCxnSpPr/>
          <p:nvPr/>
        </p:nvCxnSpPr>
        <p:spPr bwMode="auto">
          <a:xfrm>
            <a:off x="4716016" y="5517232"/>
            <a:ext cx="4248472"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8" name="直線コネクタ 17"/>
          <p:cNvCxnSpPr/>
          <p:nvPr/>
        </p:nvCxnSpPr>
        <p:spPr bwMode="auto">
          <a:xfrm>
            <a:off x="4716016" y="5805264"/>
            <a:ext cx="4248472"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9" name="直線コネクタ 18"/>
          <p:cNvCxnSpPr/>
          <p:nvPr/>
        </p:nvCxnSpPr>
        <p:spPr bwMode="auto">
          <a:xfrm>
            <a:off x="4700250" y="6068586"/>
            <a:ext cx="4248472"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20" name="正方形/長方形 19"/>
          <p:cNvSpPr/>
          <p:nvPr/>
        </p:nvSpPr>
        <p:spPr bwMode="auto">
          <a:xfrm>
            <a:off x="31532" y="2132856"/>
            <a:ext cx="1979712" cy="360040"/>
          </a:xfrm>
          <a:prstGeom prst="rect">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charset="0"/>
              <a:ea typeface="ＭＳ Ｐゴシック" pitchFamily="50" charset="-128"/>
            </a:endParaRPr>
          </a:p>
        </p:txBody>
      </p:sp>
      <p:sp>
        <p:nvSpPr>
          <p:cNvPr id="21" name="正方形/長方形 20"/>
          <p:cNvSpPr/>
          <p:nvPr/>
        </p:nvSpPr>
        <p:spPr bwMode="auto">
          <a:xfrm>
            <a:off x="4644008" y="2123912"/>
            <a:ext cx="3312368" cy="288032"/>
          </a:xfrm>
          <a:prstGeom prst="rect">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charset="0"/>
              <a:ea typeface="ＭＳ Ｐゴシック" pitchFamily="50" charset="-128"/>
            </a:endParaRPr>
          </a:p>
        </p:txBody>
      </p:sp>
      <p:sp>
        <p:nvSpPr>
          <p:cNvPr id="22" name="正方形/長方形 21"/>
          <p:cNvSpPr/>
          <p:nvPr/>
        </p:nvSpPr>
        <p:spPr bwMode="auto">
          <a:xfrm>
            <a:off x="31532" y="4205322"/>
            <a:ext cx="4499992" cy="792088"/>
          </a:xfrm>
          <a:prstGeom prst="rect">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7" name="Picture 5"/>
          <p:cNvPicPr>
            <a:picLocks noChangeAspect="1" noChangeArrowheads="1"/>
          </p:cNvPicPr>
          <p:nvPr/>
        </p:nvPicPr>
        <p:blipFill>
          <a:blip r:embed="rId2" cstate="print"/>
          <a:srcRect/>
          <a:stretch>
            <a:fillRect/>
          </a:stretch>
        </p:blipFill>
        <p:spPr bwMode="auto">
          <a:xfrm>
            <a:off x="5220072" y="4199399"/>
            <a:ext cx="3600400" cy="381729"/>
          </a:xfrm>
          <a:prstGeom prst="rect">
            <a:avLst/>
          </a:prstGeom>
          <a:noFill/>
          <a:ln w="9525">
            <a:noFill/>
            <a:miter lim="800000"/>
            <a:headEnd/>
            <a:tailEnd/>
          </a:ln>
        </p:spPr>
      </p:pic>
      <p:pic>
        <p:nvPicPr>
          <p:cNvPr id="136198" name="Picture 6"/>
          <p:cNvPicPr>
            <a:picLocks noChangeAspect="1" noChangeArrowheads="1"/>
          </p:cNvPicPr>
          <p:nvPr/>
        </p:nvPicPr>
        <p:blipFill>
          <a:blip r:embed="rId3" cstate="print"/>
          <a:srcRect r="4688"/>
          <a:stretch>
            <a:fillRect/>
          </a:stretch>
        </p:blipFill>
        <p:spPr bwMode="auto">
          <a:xfrm>
            <a:off x="4499993" y="620688"/>
            <a:ext cx="4608512" cy="3584366"/>
          </a:xfrm>
          <a:prstGeom prst="rect">
            <a:avLst/>
          </a:prstGeom>
          <a:noFill/>
          <a:ln w="9525">
            <a:noFill/>
            <a:miter lim="800000"/>
            <a:headEnd/>
            <a:tailEnd/>
          </a:ln>
        </p:spPr>
      </p:pic>
      <p:pic>
        <p:nvPicPr>
          <p:cNvPr id="136194" name="Picture 2"/>
          <p:cNvPicPr>
            <a:picLocks noChangeAspect="1" noChangeArrowheads="1"/>
          </p:cNvPicPr>
          <p:nvPr/>
        </p:nvPicPr>
        <p:blipFill>
          <a:blip r:embed="rId4" cstate="print"/>
          <a:srcRect/>
          <a:stretch>
            <a:fillRect/>
          </a:stretch>
        </p:blipFill>
        <p:spPr bwMode="auto">
          <a:xfrm>
            <a:off x="4539718" y="620688"/>
            <a:ext cx="4568786" cy="4757839"/>
          </a:xfrm>
          <a:prstGeom prst="rect">
            <a:avLst/>
          </a:prstGeom>
          <a:noFill/>
          <a:ln w="9525">
            <a:noFill/>
            <a:miter lim="800000"/>
            <a:headEnd/>
            <a:tailEnd/>
          </a:ln>
        </p:spPr>
      </p:pic>
      <p:sp>
        <p:nvSpPr>
          <p:cNvPr id="3" name="テキスト ボックス 2"/>
          <p:cNvSpPr txBox="1"/>
          <p:nvPr/>
        </p:nvSpPr>
        <p:spPr>
          <a:xfrm>
            <a:off x="6284074" y="188640"/>
            <a:ext cx="2608406" cy="369332"/>
          </a:xfrm>
          <a:prstGeom prst="rect">
            <a:avLst/>
          </a:prstGeom>
          <a:noFill/>
        </p:spPr>
        <p:txBody>
          <a:bodyPr wrap="none" rtlCol="0">
            <a:spAutoFit/>
          </a:bodyPr>
          <a:lstStyle/>
          <a:p>
            <a:r>
              <a:rPr kumimoji="1" lang="en-US" altLang="ja-JP" sz="1800" dirty="0" err="1" smtClean="0"/>
              <a:t>Ghirlanda</a:t>
            </a:r>
            <a:r>
              <a:rPr kumimoji="1" lang="en-US" altLang="ja-JP" sz="1800" dirty="0" smtClean="0"/>
              <a:t> et al. (2004b)</a:t>
            </a:r>
            <a:endParaRPr kumimoji="1" lang="ja-JP" altLang="en-US" sz="1800" dirty="0"/>
          </a:p>
        </p:txBody>
      </p:sp>
      <p:pic>
        <p:nvPicPr>
          <p:cNvPr id="136196" name="Picture 4"/>
          <p:cNvPicPr>
            <a:picLocks noChangeAspect="1" noChangeArrowheads="1"/>
          </p:cNvPicPr>
          <p:nvPr/>
        </p:nvPicPr>
        <p:blipFill>
          <a:blip r:embed="rId5" cstate="print"/>
          <a:srcRect r="11111"/>
          <a:stretch>
            <a:fillRect/>
          </a:stretch>
        </p:blipFill>
        <p:spPr bwMode="auto">
          <a:xfrm>
            <a:off x="359319" y="5977254"/>
            <a:ext cx="4500713" cy="692106"/>
          </a:xfrm>
          <a:prstGeom prst="rect">
            <a:avLst/>
          </a:prstGeom>
          <a:noFill/>
          <a:ln w="9525">
            <a:noFill/>
            <a:miter lim="800000"/>
            <a:headEnd/>
            <a:tailEnd/>
          </a:ln>
        </p:spPr>
      </p:pic>
      <p:sp>
        <p:nvSpPr>
          <p:cNvPr id="8" name="テキスト ボックス 7"/>
          <p:cNvSpPr txBox="1"/>
          <p:nvPr/>
        </p:nvSpPr>
        <p:spPr>
          <a:xfrm>
            <a:off x="5291229" y="5662989"/>
            <a:ext cx="3329758" cy="707886"/>
          </a:xfrm>
          <a:prstGeom prst="rect">
            <a:avLst/>
          </a:prstGeom>
          <a:noFill/>
        </p:spPr>
        <p:txBody>
          <a:bodyPr wrap="none" rtlCol="0">
            <a:spAutoFit/>
          </a:bodyPr>
          <a:lstStyle/>
          <a:p>
            <a:r>
              <a:rPr lang="en-US" altLang="ja-JP" dirty="0" err="1" smtClean="0"/>
              <a:t>E</a:t>
            </a:r>
            <a:r>
              <a:rPr lang="en-US" altLang="ja-JP" dirty="0" err="1" smtClean="0">
                <a:latin typeface="+mj-lt"/>
              </a:rPr>
              <a:t>γ</a:t>
            </a:r>
            <a:r>
              <a:rPr lang="en-US" altLang="ja-JP" dirty="0" smtClean="0"/>
              <a:t> = </a:t>
            </a:r>
            <a:r>
              <a:rPr lang="en-US" altLang="ja-JP" dirty="0" err="1" smtClean="0"/>
              <a:t>E</a:t>
            </a:r>
            <a:r>
              <a:rPr lang="en-US" altLang="ja-JP" baseline="-25000" dirty="0" err="1" smtClean="0"/>
              <a:t>iso</a:t>
            </a:r>
            <a:r>
              <a:rPr lang="en-US" altLang="ja-JP" dirty="0" smtClean="0"/>
              <a:t> (1-cosθ)  </a:t>
            </a:r>
          </a:p>
          <a:p>
            <a:r>
              <a:rPr lang="en-US" altLang="ja-JP" dirty="0" smtClean="0"/>
              <a:t>     with (</a:t>
            </a:r>
            <a:r>
              <a:rPr lang="en-US" altLang="ja-JP" dirty="0" err="1" smtClean="0"/>
              <a:t>Ω</a:t>
            </a:r>
            <a:r>
              <a:rPr lang="en-US" altLang="ja-JP" baseline="-25000" dirty="0" err="1" smtClean="0"/>
              <a:t>m</a:t>
            </a:r>
            <a:r>
              <a:rPr lang="en-US" altLang="ja-JP" dirty="0" smtClean="0"/>
              <a:t>, Ω</a:t>
            </a:r>
            <a:r>
              <a:rPr lang="en-US" altLang="ja-JP" baseline="-25000" dirty="0" smtClean="0"/>
              <a:t>Λ</a:t>
            </a:r>
            <a:r>
              <a:rPr lang="en-US" altLang="ja-JP" dirty="0" smtClean="0"/>
              <a:t>) = (0.3, 0.7)</a:t>
            </a:r>
            <a:endParaRPr kumimoji="1" lang="ja-JP" altLang="en-US" dirty="0"/>
          </a:p>
        </p:txBody>
      </p:sp>
      <p:pic>
        <p:nvPicPr>
          <p:cNvPr id="136199" name="Picture 7"/>
          <p:cNvPicPr>
            <a:picLocks noChangeAspect="1" noChangeArrowheads="1"/>
          </p:cNvPicPr>
          <p:nvPr/>
        </p:nvPicPr>
        <p:blipFill>
          <a:blip r:embed="rId6" cstate="print"/>
          <a:srcRect/>
          <a:stretch>
            <a:fillRect/>
          </a:stretch>
        </p:blipFill>
        <p:spPr bwMode="auto">
          <a:xfrm>
            <a:off x="365222" y="5262502"/>
            <a:ext cx="3882529" cy="792088"/>
          </a:xfrm>
          <a:prstGeom prst="rect">
            <a:avLst/>
          </a:prstGeom>
          <a:noFill/>
          <a:ln w="9525">
            <a:noFill/>
            <a:miter lim="800000"/>
            <a:headEnd/>
            <a:tailEnd/>
          </a:ln>
        </p:spPr>
      </p:pic>
      <p:pic>
        <p:nvPicPr>
          <p:cNvPr id="136200" name="Picture 8"/>
          <p:cNvPicPr>
            <a:picLocks noChangeAspect="1" noChangeArrowheads="1"/>
          </p:cNvPicPr>
          <p:nvPr/>
        </p:nvPicPr>
        <p:blipFill>
          <a:blip r:embed="rId7" cstate="print"/>
          <a:srcRect/>
          <a:stretch>
            <a:fillRect/>
          </a:stretch>
        </p:blipFill>
        <p:spPr bwMode="auto">
          <a:xfrm>
            <a:off x="359319" y="4542422"/>
            <a:ext cx="4009037" cy="732085"/>
          </a:xfrm>
          <a:prstGeom prst="rect">
            <a:avLst/>
          </a:prstGeom>
          <a:noFill/>
          <a:ln w="9525">
            <a:noFill/>
            <a:miter lim="800000"/>
            <a:headEnd/>
            <a:tailEnd/>
          </a:ln>
        </p:spPr>
      </p:pic>
      <p:pic>
        <p:nvPicPr>
          <p:cNvPr id="136201" name="Picture 9"/>
          <p:cNvPicPr>
            <a:picLocks noChangeAspect="1" noChangeArrowheads="1"/>
          </p:cNvPicPr>
          <p:nvPr/>
        </p:nvPicPr>
        <p:blipFill>
          <a:blip r:embed="rId8" cstate="print"/>
          <a:srcRect/>
          <a:stretch>
            <a:fillRect/>
          </a:stretch>
        </p:blipFill>
        <p:spPr bwMode="auto">
          <a:xfrm>
            <a:off x="31013" y="620688"/>
            <a:ext cx="4481527" cy="3816424"/>
          </a:xfrm>
          <a:prstGeom prst="rect">
            <a:avLst/>
          </a:prstGeom>
          <a:noFill/>
          <a:ln w="9525">
            <a:noFill/>
            <a:miter lim="800000"/>
            <a:headEnd/>
            <a:tailEnd/>
          </a:ln>
        </p:spPr>
      </p:pic>
      <p:sp>
        <p:nvSpPr>
          <p:cNvPr id="12" name="テキスト ボックス 11"/>
          <p:cNvSpPr txBox="1"/>
          <p:nvPr/>
        </p:nvSpPr>
        <p:spPr>
          <a:xfrm>
            <a:off x="1907704" y="188640"/>
            <a:ext cx="2608406" cy="369332"/>
          </a:xfrm>
          <a:prstGeom prst="rect">
            <a:avLst/>
          </a:prstGeom>
          <a:noFill/>
        </p:spPr>
        <p:txBody>
          <a:bodyPr wrap="none" rtlCol="0">
            <a:spAutoFit/>
          </a:bodyPr>
          <a:lstStyle/>
          <a:p>
            <a:r>
              <a:rPr kumimoji="1" lang="en-US" altLang="ja-JP" sz="1800" dirty="0" err="1" smtClean="0"/>
              <a:t>Ghirlanda</a:t>
            </a:r>
            <a:r>
              <a:rPr kumimoji="1" lang="en-US" altLang="ja-JP" sz="1800" dirty="0" smtClean="0"/>
              <a:t> et al. (2004a)</a:t>
            </a:r>
            <a:endParaRPr kumimoji="1" lang="ja-JP"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dissolve">
                                      <p:cBhvr>
                                        <p:cTn id="7" dur="500"/>
                                        <p:tgtEl>
                                          <p:spTgt spid="136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8434" name="図 1" descr="hubble-udf3.jpg"/>
          <p:cNvPicPr>
            <a:picLocks noChangeAspect="1"/>
          </p:cNvPicPr>
          <p:nvPr/>
        </p:nvPicPr>
        <p:blipFill>
          <a:blip r:embed="rId2" cstate="print"/>
          <a:srcRect/>
          <a:stretch>
            <a:fillRect/>
          </a:stretch>
        </p:blipFill>
        <p:spPr bwMode="auto">
          <a:xfrm>
            <a:off x="0" y="1500174"/>
            <a:ext cx="6286500" cy="4935538"/>
          </a:xfrm>
          <a:prstGeom prst="rect">
            <a:avLst/>
          </a:prstGeom>
          <a:noFill/>
          <a:ln w="9525">
            <a:noFill/>
            <a:miter lim="800000"/>
            <a:headEnd/>
            <a:tailEnd/>
          </a:ln>
        </p:spPr>
      </p:pic>
      <p:sp>
        <p:nvSpPr>
          <p:cNvPr id="18435" name="正方形/長方形 9"/>
          <p:cNvSpPr>
            <a:spLocks noChangeArrowheads="1"/>
          </p:cNvSpPr>
          <p:nvPr/>
        </p:nvSpPr>
        <p:spPr bwMode="auto">
          <a:xfrm>
            <a:off x="6286500" y="1500174"/>
            <a:ext cx="2857500" cy="4929188"/>
          </a:xfrm>
          <a:prstGeom prst="rect">
            <a:avLst/>
          </a:prstGeom>
          <a:gradFill rotWithShape="1">
            <a:gsLst>
              <a:gs pos="0">
                <a:srgbClr val="000000"/>
              </a:gs>
              <a:gs pos="66000">
                <a:srgbClr val="000040"/>
              </a:gs>
              <a:gs pos="77000">
                <a:srgbClr val="400040"/>
              </a:gs>
              <a:gs pos="100000">
                <a:srgbClr val="FFFF00"/>
              </a:gs>
            </a:gsLst>
            <a:lin ang="0" scaled="1"/>
          </a:gradFill>
          <a:ln w="9525" algn="ctr">
            <a:noFill/>
            <a:round/>
            <a:headEnd/>
            <a:tailEnd/>
          </a:ln>
        </p:spPr>
        <p:txBody>
          <a:bodyPr wrap="none">
            <a:spAutoFit/>
          </a:bodyPr>
          <a:lstStyle/>
          <a:p>
            <a:endParaRPr lang="ja-JP" altLang="en-US"/>
          </a:p>
        </p:txBody>
      </p:sp>
      <p:sp>
        <p:nvSpPr>
          <p:cNvPr id="18436" name="正方形/長方形 11"/>
          <p:cNvSpPr>
            <a:spLocks noChangeArrowheads="1"/>
          </p:cNvSpPr>
          <p:nvPr/>
        </p:nvSpPr>
        <p:spPr bwMode="auto">
          <a:xfrm>
            <a:off x="4857750" y="1500174"/>
            <a:ext cx="1428750" cy="4929188"/>
          </a:xfrm>
          <a:prstGeom prst="rect">
            <a:avLst/>
          </a:prstGeom>
          <a:solidFill>
            <a:srgbClr val="000000">
              <a:alpha val="54117"/>
            </a:srgbClr>
          </a:solidFill>
          <a:ln w="9525" algn="ctr">
            <a:noFill/>
            <a:round/>
            <a:headEnd/>
            <a:tailEnd/>
          </a:ln>
        </p:spPr>
        <p:txBody>
          <a:bodyPr wrap="none">
            <a:spAutoFit/>
          </a:bodyPr>
          <a:lstStyle/>
          <a:p>
            <a:endParaRPr lang="ja-JP" altLang="en-US"/>
          </a:p>
        </p:txBody>
      </p:sp>
      <p:cxnSp>
        <p:nvCxnSpPr>
          <p:cNvPr id="18437" name="直線コネクタ 14"/>
          <p:cNvCxnSpPr>
            <a:cxnSpLocks noChangeShapeType="1"/>
          </p:cNvCxnSpPr>
          <p:nvPr/>
        </p:nvCxnSpPr>
        <p:spPr bwMode="auto">
          <a:xfrm>
            <a:off x="0" y="1500174"/>
            <a:ext cx="9144000" cy="1588"/>
          </a:xfrm>
          <a:prstGeom prst="line">
            <a:avLst/>
          </a:prstGeom>
          <a:noFill/>
          <a:ln w="28575" algn="ctr">
            <a:solidFill>
              <a:srgbClr val="00FF00"/>
            </a:solidFill>
            <a:round/>
            <a:headEnd/>
            <a:tailEnd/>
          </a:ln>
        </p:spPr>
      </p:cxnSp>
      <p:cxnSp>
        <p:nvCxnSpPr>
          <p:cNvPr id="18438" name="直線コネクタ 15"/>
          <p:cNvCxnSpPr>
            <a:cxnSpLocks noChangeShapeType="1"/>
          </p:cNvCxnSpPr>
          <p:nvPr/>
        </p:nvCxnSpPr>
        <p:spPr bwMode="auto">
          <a:xfrm>
            <a:off x="0" y="6427774"/>
            <a:ext cx="9144000" cy="1588"/>
          </a:xfrm>
          <a:prstGeom prst="line">
            <a:avLst/>
          </a:prstGeom>
          <a:noFill/>
          <a:ln w="28575" algn="ctr">
            <a:solidFill>
              <a:srgbClr val="00FF00"/>
            </a:solidFill>
            <a:round/>
            <a:headEnd/>
            <a:tailEnd/>
          </a:ln>
        </p:spPr>
      </p:cxnSp>
      <p:sp>
        <p:nvSpPr>
          <p:cNvPr id="18439" name="テキスト ボックス 16"/>
          <p:cNvSpPr txBox="1">
            <a:spLocks noChangeArrowheads="1"/>
          </p:cNvSpPr>
          <p:nvPr/>
        </p:nvSpPr>
        <p:spPr bwMode="auto">
          <a:xfrm>
            <a:off x="1357290" y="3761140"/>
            <a:ext cx="3357586" cy="707886"/>
          </a:xfrm>
          <a:prstGeom prst="rect">
            <a:avLst/>
          </a:prstGeom>
          <a:solidFill>
            <a:schemeClr val="bg1"/>
          </a:solidFill>
          <a:ln w="9525">
            <a:noFill/>
            <a:miter lim="800000"/>
            <a:headEnd/>
            <a:tailEnd/>
          </a:ln>
        </p:spPr>
        <p:txBody>
          <a:bodyPr wrap="square">
            <a:spAutoFit/>
          </a:bodyPr>
          <a:lstStyle/>
          <a:p>
            <a:r>
              <a:rPr lang="ja-JP" altLang="en-US" dirty="0"/>
              <a:t> 銀河の回転速度－光度関係</a:t>
            </a:r>
            <a:endParaRPr lang="en-US" altLang="ja-JP" dirty="0"/>
          </a:p>
          <a:p>
            <a:r>
              <a:rPr lang="ja-JP" altLang="en-US" dirty="0"/>
              <a:t>（</a:t>
            </a:r>
            <a:r>
              <a:rPr lang="en-US" altLang="ja-JP" dirty="0"/>
              <a:t>Tully-Fisher </a:t>
            </a:r>
            <a:r>
              <a:rPr lang="ja-JP" altLang="en-US" dirty="0"/>
              <a:t>関係）</a:t>
            </a:r>
          </a:p>
        </p:txBody>
      </p:sp>
      <p:sp>
        <p:nvSpPr>
          <p:cNvPr id="18440" name="テキスト ボックス 17"/>
          <p:cNvSpPr txBox="1">
            <a:spLocks noChangeArrowheads="1"/>
          </p:cNvSpPr>
          <p:nvPr/>
        </p:nvSpPr>
        <p:spPr bwMode="auto">
          <a:xfrm>
            <a:off x="1873122" y="3219110"/>
            <a:ext cx="2984502" cy="400052"/>
          </a:xfrm>
          <a:prstGeom prst="rect">
            <a:avLst/>
          </a:prstGeom>
          <a:solidFill>
            <a:schemeClr val="bg1"/>
          </a:solidFill>
          <a:ln w="9525">
            <a:noFill/>
            <a:miter lim="800000"/>
            <a:headEnd/>
            <a:tailEnd/>
          </a:ln>
        </p:spPr>
        <p:txBody>
          <a:bodyPr wrap="square">
            <a:spAutoFit/>
          </a:bodyPr>
          <a:lstStyle/>
          <a:p>
            <a:r>
              <a:rPr lang="en-US" altLang="ja-JP" dirty="0"/>
              <a:t>        </a:t>
            </a:r>
            <a:r>
              <a:rPr lang="en-US" altLang="ja-JP" dirty="0" err="1"/>
              <a:t>Ia</a:t>
            </a:r>
            <a:r>
              <a:rPr lang="en-US" altLang="ja-JP" dirty="0"/>
              <a:t> </a:t>
            </a:r>
            <a:r>
              <a:rPr lang="ja-JP" altLang="en-US" dirty="0"/>
              <a:t>型超新星爆発</a:t>
            </a:r>
            <a:r>
              <a:rPr lang="en-US" altLang="ja-JP" dirty="0"/>
              <a:t>         </a:t>
            </a:r>
            <a:endParaRPr lang="ja-JP" altLang="en-US" dirty="0"/>
          </a:p>
        </p:txBody>
      </p:sp>
      <p:sp>
        <p:nvSpPr>
          <p:cNvPr id="18441" name="テキスト ボックス 19"/>
          <p:cNvSpPr txBox="1">
            <a:spLocks noChangeArrowheads="1"/>
          </p:cNvSpPr>
          <p:nvPr/>
        </p:nvSpPr>
        <p:spPr bwMode="auto">
          <a:xfrm>
            <a:off x="0" y="5143500"/>
            <a:ext cx="1643042" cy="400110"/>
          </a:xfrm>
          <a:prstGeom prst="rect">
            <a:avLst/>
          </a:prstGeom>
          <a:solidFill>
            <a:schemeClr val="bg1"/>
          </a:solidFill>
          <a:ln w="9525">
            <a:noFill/>
            <a:miter lim="800000"/>
            <a:headEnd/>
            <a:tailEnd/>
          </a:ln>
        </p:spPr>
        <p:txBody>
          <a:bodyPr wrap="square">
            <a:spAutoFit/>
          </a:bodyPr>
          <a:lstStyle/>
          <a:p>
            <a:r>
              <a:rPr lang="ja-JP" altLang="en-US" dirty="0" smtClean="0"/>
              <a:t> 恒星</a:t>
            </a:r>
            <a:r>
              <a:rPr lang="ja-JP" altLang="en-US" dirty="0"/>
              <a:t>の</a:t>
            </a:r>
            <a:r>
              <a:rPr lang="en-US" altLang="ja-JP" dirty="0"/>
              <a:t>HR</a:t>
            </a:r>
            <a:r>
              <a:rPr lang="ja-JP" altLang="en-US" dirty="0"/>
              <a:t>図</a:t>
            </a:r>
          </a:p>
        </p:txBody>
      </p:sp>
      <p:sp>
        <p:nvSpPr>
          <p:cNvPr id="18442" name="テキスト ボックス 20"/>
          <p:cNvSpPr txBox="1">
            <a:spLocks noChangeArrowheads="1"/>
          </p:cNvSpPr>
          <p:nvPr/>
        </p:nvSpPr>
        <p:spPr bwMode="auto">
          <a:xfrm>
            <a:off x="720725" y="4600514"/>
            <a:ext cx="2351077" cy="400110"/>
          </a:xfrm>
          <a:prstGeom prst="rect">
            <a:avLst/>
          </a:prstGeom>
          <a:solidFill>
            <a:schemeClr val="bg1"/>
          </a:solidFill>
          <a:ln w="9525">
            <a:noFill/>
            <a:miter lim="800000"/>
            <a:headEnd/>
            <a:tailEnd/>
          </a:ln>
        </p:spPr>
        <p:txBody>
          <a:bodyPr wrap="square">
            <a:spAutoFit/>
          </a:bodyPr>
          <a:lstStyle/>
          <a:p>
            <a:r>
              <a:rPr lang="en-US" altLang="ja-JP" dirty="0"/>
              <a:t>   </a:t>
            </a:r>
            <a:r>
              <a:rPr lang="ja-JP" altLang="en-US" dirty="0"/>
              <a:t>セファイド変光星</a:t>
            </a:r>
            <a:r>
              <a:rPr lang="en-US" altLang="ja-JP" dirty="0"/>
              <a:t>  </a:t>
            </a:r>
            <a:endParaRPr lang="ja-JP" altLang="en-US" dirty="0"/>
          </a:p>
        </p:txBody>
      </p:sp>
      <p:sp>
        <p:nvSpPr>
          <p:cNvPr id="18443" name="テキスト ボックス 21"/>
          <p:cNvSpPr txBox="1">
            <a:spLocks noChangeArrowheads="1"/>
          </p:cNvSpPr>
          <p:nvPr/>
        </p:nvSpPr>
        <p:spPr bwMode="auto">
          <a:xfrm>
            <a:off x="0" y="5715004"/>
            <a:ext cx="1285852" cy="400110"/>
          </a:xfrm>
          <a:prstGeom prst="rect">
            <a:avLst/>
          </a:prstGeom>
          <a:solidFill>
            <a:schemeClr val="bg1"/>
          </a:solidFill>
          <a:ln w="9525">
            <a:noFill/>
            <a:miter lim="800000"/>
            <a:headEnd/>
            <a:tailEnd/>
          </a:ln>
        </p:spPr>
        <p:txBody>
          <a:bodyPr wrap="square">
            <a:spAutoFit/>
          </a:bodyPr>
          <a:lstStyle/>
          <a:p>
            <a:r>
              <a:rPr lang="ja-JP" altLang="en-US" dirty="0" smtClean="0"/>
              <a:t> 三角</a:t>
            </a:r>
            <a:r>
              <a:rPr lang="ja-JP" altLang="en-US" dirty="0"/>
              <a:t>測量</a:t>
            </a:r>
          </a:p>
        </p:txBody>
      </p:sp>
      <p:cxnSp>
        <p:nvCxnSpPr>
          <p:cNvPr id="18444" name="直線コネクタ 23"/>
          <p:cNvCxnSpPr>
            <a:cxnSpLocks noChangeShapeType="1"/>
          </p:cNvCxnSpPr>
          <p:nvPr/>
        </p:nvCxnSpPr>
        <p:spPr bwMode="auto">
          <a:xfrm rot="5400000">
            <a:off x="2393156" y="3964768"/>
            <a:ext cx="4930775" cy="1588"/>
          </a:xfrm>
          <a:prstGeom prst="line">
            <a:avLst/>
          </a:prstGeom>
          <a:noFill/>
          <a:ln w="9525" algn="ctr">
            <a:solidFill>
              <a:srgbClr val="00FF00"/>
            </a:solidFill>
            <a:round/>
            <a:headEnd/>
            <a:tailEnd/>
          </a:ln>
        </p:spPr>
      </p:cxnSp>
      <p:sp>
        <p:nvSpPr>
          <p:cNvPr id="18445" name="テキスト ボックス 25"/>
          <p:cNvSpPr txBox="1">
            <a:spLocks noChangeArrowheads="1"/>
          </p:cNvSpPr>
          <p:nvPr/>
        </p:nvSpPr>
        <p:spPr bwMode="auto">
          <a:xfrm>
            <a:off x="4929190" y="3214686"/>
            <a:ext cx="1571634" cy="400110"/>
          </a:xfrm>
          <a:prstGeom prst="rect">
            <a:avLst/>
          </a:prstGeom>
          <a:solidFill>
            <a:srgbClr val="00FF00"/>
          </a:solidFill>
          <a:ln w="9525">
            <a:noFill/>
            <a:miter lim="800000"/>
            <a:headEnd/>
            <a:tailEnd/>
          </a:ln>
        </p:spPr>
        <p:txBody>
          <a:bodyPr wrap="square">
            <a:spAutoFit/>
          </a:bodyPr>
          <a:lstStyle/>
          <a:p>
            <a:pPr algn="ctr"/>
            <a:r>
              <a:rPr lang="en-US" altLang="ja-JP" dirty="0" smtClean="0"/>
              <a:t>(90</a:t>
            </a:r>
            <a:r>
              <a:rPr lang="ja-JP" altLang="en-US" dirty="0"/>
              <a:t>億光年</a:t>
            </a:r>
            <a:r>
              <a:rPr lang="en-US" altLang="ja-JP" dirty="0"/>
              <a:t>)</a:t>
            </a:r>
            <a:endParaRPr lang="ja-JP" altLang="en-US" dirty="0"/>
          </a:p>
        </p:txBody>
      </p:sp>
      <p:sp>
        <p:nvSpPr>
          <p:cNvPr id="18448" name="テキスト ボックス 22"/>
          <p:cNvSpPr txBox="1">
            <a:spLocks noChangeArrowheads="1"/>
          </p:cNvSpPr>
          <p:nvPr/>
        </p:nvSpPr>
        <p:spPr bwMode="auto">
          <a:xfrm>
            <a:off x="428596" y="280080"/>
            <a:ext cx="8175636" cy="1077218"/>
          </a:xfrm>
          <a:prstGeom prst="rect">
            <a:avLst/>
          </a:prstGeom>
          <a:noFill/>
          <a:ln w="9525">
            <a:noFill/>
            <a:miter lim="800000"/>
            <a:headEnd/>
            <a:tailEnd/>
          </a:ln>
        </p:spPr>
        <p:txBody>
          <a:bodyPr wrap="none">
            <a:spAutoFit/>
          </a:bodyPr>
          <a:lstStyle/>
          <a:p>
            <a:pPr algn="ctr"/>
            <a:r>
              <a:rPr lang="ja-JP" altLang="en-US" sz="3600" b="1" dirty="0" smtClean="0">
                <a:solidFill>
                  <a:schemeClr val="bg1"/>
                </a:solidFill>
              </a:rPr>
              <a:t>「</a:t>
            </a:r>
            <a:r>
              <a:rPr lang="ja-JP" altLang="en-US" sz="3600" b="1" dirty="0" smtClean="0">
                <a:solidFill>
                  <a:schemeClr val="accent2">
                    <a:lumMod val="40000"/>
                    <a:lumOff val="60000"/>
                  </a:schemeClr>
                </a:solidFill>
              </a:rPr>
              <a:t>赤方偏移</a:t>
            </a:r>
            <a:r>
              <a:rPr lang="ja-JP" altLang="en-US" sz="3600" b="1" dirty="0" smtClean="0">
                <a:solidFill>
                  <a:schemeClr val="bg1"/>
                </a:solidFill>
              </a:rPr>
              <a:t>」 </a:t>
            </a:r>
            <a:r>
              <a:rPr lang="ja-JP" altLang="en-US" sz="2800" b="1" dirty="0" smtClean="0">
                <a:solidFill>
                  <a:schemeClr val="bg1"/>
                </a:solidFill>
              </a:rPr>
              <a:t>と</a:t>
            </a:r>
            <a:r>
              <a:rPr lang="ja-JP" altLang="en-US" sz="2400" b="1" dirty="0" smtClean="0">
                <a:solidFill>
                  <a:schemeClr val="bg1"/>
                </a:solidFill>
              </a:rPr>
              <a:t> </a:t>
            </a:r>
            <a:r>
              <a:rPr lang="ja-JP" altLang="en-US" sz="3600" b="1" dirty="0" smtClean="0">
                <a:solidFill>
                  <a:schemeClr val="bg1"/>
                </a:solidFill>
              </a:rPr>
              <a:t>「</a:t>
            </a:r>
            <a:r>
              <a:rPr lang="ja-JP" altLang="en-US" sz="3600" b="1" dirty="0" smtClean="0">
                <a:solidFill>
                  <a:schemeClr val="accent5">
                    <a:lumMod val="40000"/>
                    <a:lumOff val="60000"/>
                  </a:schemeClr>
                </a:solidFill>
              </a:rPr>
              <a:t>天体までの距離</a:t>
            </a:r>
            <a:r>
              <a:rPr lang="ja-JP" altLang="en-US" sz="3600" b="1" dirty="0" smtClean="0">
                <a:solidFill>
                  <a:schemeClr val="bg1"/>
                </a:solidFill>
              </a:rPr>
              <a:t>」 </a:t>
            </a:r>
            <a:r>
              <a:rPr lang="ja-JP" altLang="en-US" sz="2800" b="1" dirty="0" smtClean="0">
                <a:solidFill>
                  <a:schemeClr val="bg1"/>
                </a:solidFill>
              </a:rPr>
              <a:t>の関係は</a:t>
            </a:r>
            <a:endParaRPr lang="en-US" altLang="ja-JP" sz="2800" b="1" dirty="0" smtClean="0">
              <a:solidFill>
                <a:schemeClr val="bg1"/>
              </a:solidFill>
            </a:endParaRPr>
          </a:p>
          <a:p>
            <a:pPr algn="ctr"/>
            <a:r>
              <a:rPr lang="ja-JP" altLang="en-US" sz="2800" b="1" dirty="0" smtClean="0">
                <a:solidFill>
                  <a:schemeClr val="bg1"/>
                </a:solidFill>
              </a:rPr>
              <a:t>宇宙の膨張の歴史を物語る</a:t>
            </a:r>
            <a:endParaRPr lang="ja-JP" altLang="en-US" sz="2800" b="1" dirty="0">
              <a:solidFill>
                <a:schemeClr val="bg1"/>
              </a:solidFill>
            </a:endParaRPr>
          </a:p>
        </p:txBody>
      </p:sp>
      <p:sp>
        <p:nvSpPr>
          <p:cNvPr id="18450" name="テキスト ボックス 24"/>
          <p:cNvSpPr txBox="1">
            <a:spLocks noChangeArrowheads="1"/>
          </p:cNvSpPr>
          <p:nvPr/>
        </p:nvSpPr>
        <p:spPr bwMode="auto">
          <a:xfrm>
            <a:off x="8232805" y="1571612"/>
            <a:ext cx="554037" cy="3524250"/>
          </a:xfrm>
          <a:prstGeom prst="rect">
            <a:avLst/>
          </a:prstGeom>
          <a:noFill/>
          <a:ln w="9525">
            <a:noFill/>
            <a:miter lim="800000"/>
            <a:headEnd/>
            <a:tailEnd/>
          </a:ln>
        </p:spPr>
        <p:txBody>
          <a:bodyPr vert="eaVert" wrap="none">
            <a:spAutoFit/>
          </a:bodyPr>
          <a:lstStyle/>
          <a:p>
            <a:r>
              <a:rPr lang="ja-JP" altLang="en-US" sz="2400" b="1" dirty="0">
                <a:solidFill>
                  <a:schemeClr val="bg1"/>
                </a:solidFill>
              </a:rPr>
              <a:t>ビッグバン直後の初期宇宙</a:t>
            </a:r>
          </a:p>
        </p:txBody>
      </p:sp>
      <p:sp>
        <p:nvSpPr>
          <p:cNvPr id="20" name="テキスト ボックス 19"/>
          <p:cNvSpPr txBox="1"/>
          <p:nvPr/>
        </p:nvSpPr>
        <p:spPr>
          <a:xfrm>
            <a:off x="5973588" y="5588505"/>
            <a:ext cx="2956130" cy="769441"/>
          </a:xfrm>
          <a:prstGeom prst="rect">
            <a:avLst/>
          </a:prstGeom>
          <a:solidFill>
            <a:schemeClr val="accent1">
              <a:lumMod val="20000"/>
              <a:lumOff val="80000"/>
            </a:schemeClr>
          </a:solidFill>
        </p:spPr>
        <p:txBody>
          <a:bodyPr wrap="none" rtlCol="0">
            <a:spAutoFit/>
          </a:bodyPr>
          <a:lstStyle/>
          <a:p>
            <a:r>
              <a:rPr kumimoji="1" lang="en-US" altLang="ja-JP" sz="4400" dirty="0" smtClean="0"/>
              <a:t>L </a:t>
            </a:r>
            <a:r>
              <a:rPr kumimoji="1" lang="ja-JP" altLang="en-US" sz="4400" dirty="0" smtClean="0"/>
              <a:t>≡</a:t>
            </a:r>
            <a:r>
              <a:rPr kumimoji="1" lang="en-US" altLang="ja-JP" sz="4400" dirty="0" smtClean="0"/>
              <a:t> 4</a:t>
            </a:r>
            <a:r>
              <a:rPr kumimoji="1" lang="en-US" altLang="ja-JP" sz="4400" dirty="0" smtClean="0">
                <a:latin typeface="+mn-lt"/>
              </a:rPr>
              <a:t>π</a:t>
            </a:r>
            <a:r>
              <a:rPr kumimoji="1" lang="en-US" altLang="ja-JP" sz="4400" dirty="0" smtClean="0">
                <a:solidFill>
                  <a:srgbClr val="FF0000"/>
                </a:solidFill>
              </a:rPr>
              <a:t>d</a:t>
            </a:r>
            <a:r>
              <a:rPr kumimoji="1" lang="en-US" altLang="ja-JP" sz="4400" baseline="-25000" dirty="0" smtClean="0">
                <a:solidFill>
                  <a:srgbClr val="FF0000"/>
                </a:solidFill>
              </a:rPr>
              <a:t>L</a:t>
            </a:r>
            <a:r>
              <a:rPr kumimoji="1" lang="en-US" altLang="ja-JP" sz="4400" baseline="30000" dirty="0" smtClean="0"/>
              <a:t>2</a:t>
            </a:r>
            <a:r>
              <a:rPr kumimoji="1" lang="en-US" altLang="ja-JP" sz="4400" dirty="0" smtClean="0"/>
              <a:t> F</a:t>
            </a:r>
            <a:endParaRPr kumimoji="1" lang="ja-JP" altLang="en-US" sz="4400" dirty="0"/>
          </a:p>
        </p:txBody>
      </p:sp>
      <p:grpSp>
        <p:nvGrpSpPr>
          <p:cNvPr id="23" name="グループ化 22"/>
          <p:cNvGrpSpPr/>
          <p:nvPr/>
        </p:nvGrpSpPr>
        <p:grpSpPr>
          <a:xfrm>
            <a:off x="2825968" y="1627185"/>
            <a:ext cx="5460806" cy="1373187"/>
            <a:chOff x="2825968" y="1627185"/>
            <a:chExt cx="5460806" cy="1373187"/>
          </a:xfrm>
        </p:grpSpPr>
        <p:grpSp>
          <p:nvGrpSpPr>
            <p:cNvPr id="2" name="グループ化 20"/>
            <p:cNvGrpSpPr/>
            <p:nvPr/>
          </p:nvGrpSpPr>
          <p:grpSpPr>
            <a:xfrm>
              <a:off x="2825968" y="2055810"/>
              <a:ext cx="4929188" cy="944562"/>
              <a:chOff x="2825968" y="2285989"/>
              <a:chExt cx="4929188" cy="944562"/>
            </a:xfrm>
          </p:grpSpPr>
          <p:sp>
            <p:nvSpPr>
              <p:cNvPr id="18446" name="テキスト ボックス 28"/>
              <p:cNvSpPr txBox="1">
                <a:spLocks noChangeArrowheads="1"/>
              </p:cNvSpPr>
              <p:nvPr/>
            </p:nvSpPr>
            <p:spPr bwMode="auto">
              <a:xfrm>
                <a:off x="2857500" y="2285989"/>
                <a:ext cx="4857750" cy="523875"/>
              </a:xfrm>
              <a:prstGeom prst="rect">
                <a:avLst/>
              </a:prstGeom>
              <a:solidFill>
                <a:schemeClr val="bg1"/>
              </a:solidFill>
              <a:ln w="9525">
                <a:solidFill>
                  <a:srgbClr val="FF0000"/>
                </a:solidFill>
                <a:miter lim="800000"/>
                <a:headEnd/>
                <a:tailEnd/>
              </a:ln>
            </p:spPr>
            <p:txBody>
              <a:bodyPr wrap="none">
                <a:spAutoFit/>
              </a:bodyPr>
              <a:lstStyle/>
              <a:p>
                <a:r>
                  <a:rPr lang="en-US" altLang="ja-JP" sz="2800"/>
                  <a:t>    </a:t>
                </a:r>
                <a:r>
                  <a:rPr lang="ja-JP" altLang="en-US" sz="2800"/>
                  <a:t>　</a:t>
                </a:r>
                <a:r>
                  <a:rPr lang="en-US" altLang="ja-JP" sz="2800"/>
                  <a:t> </a:t>
                </a:r>
                <a:r>
                  <a:rPr lang="ja-JP" altLang="en-US" sz="2800"/>
                  <a:t>　</a:t>
                </a:r>
                <a:r>
                  <a:rPr lang="en-US" altLang="ja-JP" sz="2800"/>
                  <a:t> </a:t>
                </a:r>
                <a:r>
                  <a:rPr lang="ja-JP" altLang="en-US" sz="2800"/>
                  <a:t>ガンマ線バースト　</a:t>
                </a:r>
                <a:r>
                  <a:rPr lang="en-US" altLang="ja-JP" sz="2800"/>
                  <a:t>  </a:t>
                </a:r>
                <a:r>
                  <a:rPr lang="ja-JP" altLang="en-US" sz="2800"/>
                  <a:t>　</a:t>
                </a:r>
                <a:r>
                  <a:rPr lang="en-US" altLang="ja-JP" sz="2800"/>
                  <a:t> </a:t>
                </a:r>
                <a:r>
                  <a:rPr lang="ja-JP" altLang="en-US" sz="2800"/>
                  <a:t>　</a:t>
                </a:r>
              </a:p>
            </p:txBody>
          </p:sp>
          <p:sp>
            <p:nvSpPr>
              <p:cNvPr id="24" name="左右矢印 23"/>
              <p:cNvSpPr/>
              <p:nvPr/>
            </p:nvSpPr>
            <p:spPr>
              <a:xfrm>
                <a:off x="2825968" y="2944801"/>
                <a:ext cx="4929188" cy="285750"/>
              </a:xfrm>
              <a:prstGeom prst="lef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1" name="テキスト ボックス 25"/>
            <p:cNvSpPr txBox="1">
              <a:spLocks noChangeArrowheads="1"/>
            </p:cNvSpPr>
            <p:nvPr/>
          </p:nvSpPr>
          <p:spPr bwMode="auto">
            <a:xfrm>
              <a:off x="6715140" y="1627185"/>
              <a:ext cx="1571634" cy="400110"/>
            </a:xfrm>
            <a:prstGeom prst="rect">
              <a:avLst/>
            </a:prstGeom>
            <a:solidFill>
              <a:srgbClr val="00FF00"/>
            </a:solidFill>
            <a:ln w="9525">
              <a:noFill/>
              <a:miter lim="800000"/>
              <a:headEnd/>
              <a:tailEnd/>
            </a:ln>
          </p:spPr>
          <p:txBody>
            <a:bodyPr wrap="square">
              <a:spAutoFit/>
            </a:bodyPr>
            <a:lstStyle/>
            <a:p>
              <a:pPr algn="ctr"/>
              <a:r>
                <a:rPr lang="en-US" altLang="ja-JP" dirty="0" smtClean="0"/>
                <a:t>(130</a:t>
              </a:r>
              <a:r>
                <a:rPr lang="ja-JP" altLang="en-US" dirty="0" smtClean="0"/>
                <a:t>億</a:t>
              </a:r>
              <a:r>
                <a:rPr lang="ja-JP" altLang="en-US" dirty="0"/>
                <a:t>光年</a:t>
              </a:r>
              <a:r>
                <a:rPr lang="en-US" altLang="ja-JP" dirty="0"/>
                <a:t>)</a:t>
              </a:r>
              <a:endParaRPr lang="ja-JP" altLang="en-US" dirty="0"/>
            </a:p>
          </p:txBody>
        </p:sp>
      </p:grpSp>
      <p:sp>
        <p:nvSpPr>
          <p:cNvPr id="22" name="テキスト ボックス 25"/>
          <p:cNvSpPr txBox="1">
            <a:spLocks noChangeArrowheads="1"/>
          </p:cNvSpPr>
          <p:nvPr/>
        </p:nvSpPr>
        <p:spPr bwMode="auto">
          <a:xfrm>
            <a:off x="7572398" y="5100592"/>
            <a:ext cx="1571634" cy="400110"/>
          </a:xfrm>
          <a:prstGeom prst="rect">
            <a:avLst/>
          </a:prstGeom>
          <a:solidFill>
            <a:srgbClr val="00FF00"/>
          </a:solidFill>
          <a:ln w="9525">
            <a:noFill/>
            <a:miter lim="800000"/>
            <a:headEnd/>
            <a:tailEnd/>
          </a:ln>
        </p:spPr>
        <p:txBody>
          <a:bodyPr wrap="square">
            <a:spAutoFit/>
          </a:bodyPr>
          <a:lstStyle/>
          <a:p>
            <a:pPr algn="ctr"/>
            <a:r>
              <a:rPr lang="en-US" altLang="ja-JP" dirty="0" smtClean="0"/>
              <a:t>(137</a:t>
            </a:r>
            <a:r>
              <a:rPr lang="ja-JP" altLang="en-US" dirty="0" smtClean="0"/>
              <a:t>億</a:t>
            </a:r>
            <a:r>
              <a:rPr lang="ja-JP" altLang="en-US" dirty="0"/>
              <a:t>光年</a:t>
            </a:r>
            <a:r>
              <a:rPr lang="en-US" altLang="ja-JP" dirty="0"/>
              <a:t>)</a:t>
            </a:r>
            <a:endParaRPr lang="ja-JP" altLang="en-US" dirty="0"/>
          </a:p>
        </p:txBody>
      </p:sp>
      <p:sp>
        <p:nvSpPr>
          <p:cNvPr id="25" name="テキスト ボックス 24"/>
          <p:cNvSpPr txBox="1"/>
          <p:nvPr/>
        </p:nvSpPr>
        <p:spPr>
          <a:xfrm>
            <a:off x="7020272" y="3068960"/>
            <a:ext cx="1173719"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altLang="ja-JP" sz="2800" dirty="0" smtClean="0"/>
              <a:t>z = 8.2</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6"/>
          <p:cNvSpPr txBox="1">
            <a:spLocks noChangeArrowheads="1"/>
          </p:cNvSpPr>
          <p:nvPr/>
        </p:nvSpPr>
        <p:spPr bwMode="auto">
          <a:xfrm>
            <a:off x="71406" y="71414"/>
            <a:ext cx="2857520" cy="731837"/>
          </a:xfrm>
          <a:prstGeom prst="rect">
            <a:avLst/>
          </a:prstGeom>
          <a:noFill/>
          <a:ln w="9525">
            <a:noFill/>
            <a:miter lim="800000"/>
            <a:headEnd/>
            <a:tailEnd/>
          </a:ln>
          <a:effectLst/>
        </p:spPr>
        <p:txBody>
          <a:bodyPr anchor="ctr"/>
          <a:lstStyle/>
          <a:p>
            <a:pPr algn="ctr">
              <a:defRPr/>
            </a:pPr>
            <a:r>
              <a:rPr lang="en-US" altLang="ja-JP" sz="3600" b="1" kern="0" dirty="0" err="1" smtClean="0">
                <a:solidFill>
                  <a:srgbClr val="006600"/>
                </a:solidFill>
                <a:latin typeface="+mj-lt"/>
                <a:ea typeface="+mj-ea"/>
                <a:cs typeface="+mj-cs"/>
              </a:rPr>
              <a:t>Ia</a:t>
            </a:r>
            <a:r>
              <a:rPr lang="en-US" altLang="ja-JP" sz="3600" b="1" kern="0" dirty="0" smtClean="0">
                <a:solidFill>
                  <a:srgbClr val="006600"/>
                </a:solidFill>
                <a:ea typeface="+mj-ea"/>
                <a:cs typeface="+mj-cs"/>
              </a:rPr>
              <a:t> </a:t>
            </a:r>
            <a:r>
              <a:rPr lang="ja-JP" altLang="en-US" sz="3600" b="1" kern="0" dirty="0" smtClean="0">
                <a:solidFill>
                  <a:srgbClr val="006600"/>
                </a:solidFill>
                <a:ea typeface="+mj-ea"/>
                <a:cs typeface="+mj-cs"/>
              </a:rPr>
              <a:t>型超新星</a:t>
            </a:r>
            <a:endParaRPr lang="en-US" altLang="ja-JP" sz="3600" b="1" kern="0" dirty="0">
              <a:solidFill>
                <a:srgbClr val="006600"/>
              </a:solidFill>
              <a:ea typeface="+mj-ea"/>
              <a:cs typeface="+mj-cs"/>
            </a:endParaRPr>
          </a:p>
        </p:txBody>
      </p:sp>
      <p:pic>
        <p:nvPicPr>
          <p:cNvPr id="1035" name="Picture 16"/>
          <p:cNvPicPr>
            <a:picLocks noChangeAspect="1" noChangeArrowheads="1"/>
          </p:cNvPicPr>
          <p:nvPr/>
        </p:nvPicPr>
        <p:blipFill>
          <a:blip r:embed="rId2" cstate="print"/>
          <a:srcRect/>
          <a:stretch>
            <a:fillRect/>
          </a:stretch>
        </p:blipFill>
        <p:spPr bwMode="auto">
          <a:xfrm>
            <a:off x="214282" y="759999"/>
            <a:ext cx="4523672" cy="5978118"/>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a:stretch>
            <a:fillRect/>
          </a:stretch>
        </p:blipFill>
        <p:spPr bwMode="auto">
          <a:xfrm>
            <a:off x="4500562" y="1000108"/>
            <a:ext cx="4429156" cy="5786867"/>
          </a:xfrm>
          <a:prstGeom prst="rect">
            <a:avLst/>
          </a:prstGeom>
          <a:noFill/>
          <a:ln w="9525">
            <a:noFill/>
            <a:miter lim="800000"/>
            <a:headEnd/>
            <a:tailEnd/>
          </a:ln>
          <a:effectLst/>
        </p:spPr>
      </p:pic>
      <p:pic>
        <p:nvPicPr>
          <p:cNvPr id="37889" name="Picture 1"/>
          <p:cNvPicPr>
            <a:picLocks noChangeAspect="1" noChangeArrowheads="1"/>
          </p:cNvPicPr>
          <p:nvPr/>
        </p:nvPicPr>
        <p:blipFill>
          <a:blip r:embed="rId4" cstate="print"/>
          <a:srcRect/>
          <a:stretch>
            <a:fillRect/>
          </a:stretch>
        </p:blipFill>
        <p:spPr bwMode="auto">
          <a:xfrm>
            <a:off x="2786050" y="205612"/>
            <a:ext cx="6357950" cy="651620"/>
          </a:xfrm>
          <a:prstGeom prst="rect">
            <a:avLst/>
          </a:prstGeom>
          <a:noFill/>
          <a:ln w="9525">
            <a:noFill/>
            <a:miter lim="800000"/>
            <a:headEnd/>
            <a:tailEnd/>
          </a:ln>
          <a:effectLst/>
        </p:spPr>
      </p:pic>
      <p:sp>
        <p:nvSpPr>
          <p:cNvPr id="18" name="テキスト ボックス 17"/>
          <p:cNvSpPr txBox="1"/>
          <p:nvPr/>
        </p:nvSpPr>
        <p:spPr>
          <a:xfrm>
            <a:off x="6643702" y="476888"/>
            <a:ext cx="1226618" cy="523220"/>
          </a:xfrm>
          <a:prstGeom prst="rect">
            <a:avLst/>
          </a:prstGeom>
          <a:noFill/>
        </p:spPr>
        <p:txBody>
          <a:bodyPr wrap="none" rtlCol="0">
            <a:spAutoFit/>
          </a:bodyPr>
          <a:lstStyle/>
          <a:p>
            <a:r>
              <a:rPr kumimoji="1" lang="en-US" altLang="ja-JP" sz="2800" dirty="0" smtClean="0"/>
              <a:t>(1993)</a:t>
            </a:r>
            <a:endParaRPr kumimoji="1" lang="ja-JP" altLang="en-US" sz="2800" dirty="0"/>
          </a:p>
        </p:txBody>
      </p:sp>
      <p:cxnSp>
        <p:nvCxnSpPr>
          <p:cNvPr id="8" name="直線矢印コネクタ 7"/>
          <p:cNvCxnSpPr/>
          <p:nvPr/>
        </p:nvCxnSpPr>
        <p:spPr bwMode="auto">
          <a:xfrm rot="5400000">
            <a:off x="5142710" y="2071678"/>
            <a:ext cx="715174" cy="794"/>
          </a:xfrm>
          <a:prstGeom prst="straightConnector1">
            <a:avLst/>
          </a:prstGeom>
          <a:solidFill>
            <a:schemeClr val="accent1"/>
          </a:solidFill>
          <a:ln w="28575" cap="flat" cmpd="sng" algn="ctr">
            <a:solidFill>
              <a:schemeClr val="accent2">
                <a:lumMod val="75000"/>
              </a:schemeClr>
            </a:solidFill>
            <a:prstDash val="solid"/>
            <a:round/>
            <a:headEnd type="stealth" w="med" len="lg"/>
            <a:tailEnd type="stealth" w="med" len="lg"/>
          </a:ln>
          <a:effectLst/>
        </p:spPr>
      </p:cxnSp>
      <p:cxnSp>
        <p:nvCxnSpPr>
          <p:cNvPr id="11" name="直線矢印コネクタ 10"/>
          <p:cNvCxnSpPr/>
          <p:nvPr/>
        </p:nvCxnSpPr>
        <p:spPr bwMode="auto">
          <a:xfrm rot="5400000">
            <a:off x="5214942" y="3714752"/>
            <a:ext cx="571504" cy="1588"/>
          </a:xfrm>
          <a:prstGeom prst="straightConnector1">
            <a:avLst/>
          </a:prstGeom>
          <a:solidFill>
            <a:schemeClr val="accent1"/>
          </a:solidFill>
          <a:ln w="28575" cap="flat" cmpd="sng" algn="ctr">
            <a:solidFill>
              <a:srgbClr val="006600"/>
            </a:solidFill>
            <a:prstDash val="solid"/>
            <a:round/>
            <a:headEnd type="stealth" w="med" len="lg"/>
            <a:tailEnd type="stealth" w="med" len="lg"/>
          </a:ln>
          <a:effectLst/>
        </p:spPr>
      </p:cxnSp>
      <p:cxnSp>
        <p:nvCxnSpPr>
          <p:cNvPr id="12" name="直線矢印コネクタ 11"/>
          <p:cNvCxnSpPr/>
          <p:nvPr/>
        </p:nvCxnSpPr>
        <p:spPr bwMode="auto">
          <a:xfrm rot="5400000">
            <a:off x="5285586" y="5374672"/>
            <a:ext cx="429422" cy="794"/>
          </a:xfrm>
          <a:prstGeom prst="straightConnector1">
            <a:avLst/>
          </a:prstGeom>
          <a:solidFill>
            <a:schemeClr val="accent1"/>
          </a:solidFill>
          <a:ln w="28575" cap="flat" cmpd="sng" algn="ctr">
            <a:solidFill>
              <a:srgbClr val="FF0000"/>
            </a:solidFill>
            <a:prstDash val="solid"/>
            <a:round/>
            <a:headEnd type="stealth" w="med" len="lg"/>
            <a:tailEnd type="stealth" w="med" len="lg"/>
          </a:ln>
          <a:effectLst/>
        </p:spPr>
      </p:cxnSp>
      <p:sp>
        <p:nvSpPr>
          <p:cNvPr id="20" name="テキスト ボックス 19"/>
          <p:cNvSpPr txBox="1"/>
          <p:nvPr/>
        </p:nvSpPr>
        <p:spPr>
          <a:xfrm>
            <a:off x="5572132" y="2214554"/>
            <a:ext cx="1295547" cy="400110"/>
          </a:xfrm>
          <a:prstGeom prst="rect">
            <a:avLst/>
          </a:prstGeom>
          <a:noFill/>
        </p:spPr>
        <p:txBody>
          <a:bodyPr wrap="none" rtlCol="0">
            <a:spAutoFit/>
          </a:bodyPr>
          <a:lstStyle/>
          <a:p>
            <a:r>
              <a:rPr lang="en-US" altLang="ja-JP" dirty="0" smtClean="0">
                <a:solidFill>
                  <a:schemeClr val="accent2">
                    <a:lumMod val="75000"/>
                  </a:schemeClr>
                </a:solidFill>
              </a:rPr>
              <a:t>±0.8mag</a:t>
            </a:r>
            <a:endParaRPr kumimoji="1" lang="ja-JP" altLang="en-US" dirty="0">
              <a:solidFill>
                <a:schemeClr val="accent2">
                  <a:lumMod val="75000"/>
                </a:schemeClr>
              </a:solidFill>
            </a:endParaRPr>
          </a:p>
        </p:txBody>
      </p:sp>
      <p:sp>
        <p:nvSpPr>
          <p:cNvPr id="21" name="テキスト ボックス 20"/>
          <p:cNvSpPr txBox="1"/>
          <p:nvPr/>
        </p:nvSpPr>
        <p:spPr>
          <a:xfrm>
            <a:off x="5572132" y="3886146"/>
            <a:ext cx="1295547" cy="400110"/>
          </a:xfrm>
          <a:prstGeom prst="rect">
            <a:avLst/>
          </a:prstGeom>
          <a:noFill/>
        </p:spPr>
        <p:txBody>
          <a:bodyPr wrap="none" rtlCol="0">
            <a:spAutoFit/>
          </a:bodyPr>
          <a:lstStyle/>
          <a:p>
            <a:r>
              <a:rPr lang="en-US" altLang="ja-JP" dirty="0" smtClean="0">
                <a:solidFill>
                  <a:srgbClr val="006600"/>
                </a:solidFill>
              </a:rPr>
              <a:t>±0.6mag</a:t>
            </a:r>
            <a:endParaRPr kumimoji="1" lang="ja-JP" altLang="en-US" dirty="0">
              <a:solidFill>
                <a:srgbClr val="006600"/>
              </a:solidFill>
            </a:endParaRPr>
          </a:p>
        </p:txBody>
      </p:sp>
      <p:sp>
        <p:nvSpPr>
          <p:cNvPr id="22" name="テキスト ボックス 21"/>
          <p:cNvSpPr txBox="1"/>
          <p:nvPr/>
        </p:nvSpPr>
        <p:spPr>
          <a:xfrm>
            <a:off x="5572132" y="5672096"/>
            <a:ext cx="1295547" cy="400110"/>
          </a:xfrm>
          <a:prstGeom prst="rect">
            <a:avLst/>
          </a:prstGeom>
          <a:noFill/>
        </p:spPr>
        <p:txBody>
          <a:bodyPr wrap="none" rtlCol="0">
            <a:spAutoFit/>
          </a:bodyPr>
          <a:lstStyle/>
          <a:p>
            <a:r>
              <a:rPr lang="en-US" altLang="ja-JP" dirty="0" smtClean="0">
                <a:solidFill>
                  <a:srgbClr val="FF0000"/>
                </a:solidFill>
              </a:rPr>
              <a:t>±0.5mag</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3869921" y="764704"/>
            <a:ext cx="5238583" cy="3888432"/>
            <a:chOff x="3869921" y="548680"/>
            <a:chExt cx="5238583" cy="3888432"/>
          </a:xfrm>
        </p:grpSpPr>
        <p:grpSp>
          <p:nvGrpSpPr>
            <p:cNvPr id="9" name="グループ化 8"/>
            <p:cNvGrpSpPr/>
            <p:nvPr/>
          </p:nvGrpSpPr>
          <p:grpSpPr>
            <a:xfrm>
              <a:off x="3869921" y="548680"/>
              <a:ext cx="5238583" cy="3888432"/>
              <a:chOff x="-47298" y="476673"/>
              <a:chExt cx="5238583" cy="3888432"/>
            </a:xfrm>
          </p:grpSpPr>
          <p:pic>
            <p:nvPicPr>
              <p:cNvPr id="136195" name="Picture 3"/>
              <p:cNvPicPr>
                <a:picLocks noChangeAspect="1" noChangeArrowheads="1"/>
              </p:cNvPicPr>
              <p:nvPr/>
            </p:nvPicPr>
            <p:blipFill>
              <a:blip r:embed="rId2" cstate="print"/>
              <a:srcRect/>
              <a:stretch>
                <a:fillRect/>
              </a:stretch>
            </p:blipFill>
            <p:spPr bwMode="auto">
              <a:xfrm>
                <a:off x="-47298" y="476673"/>
                <a:ext cx="5238583" cy="3888432"/>
              </a:xfrm>
              <a:prstGeom prst="rect">
                <a:avLst/>
              </a:prstGeom>
              <a:noFill/>
              <a:ln w="9525">
                <a:noFill/>
                <a:miter lim="800000"/>
                <a:headEnd/>
                <a:tailEnd/>
              </a:ln>
            </p:spPr>
          </p:pic>
          <p:sp>
            <p:nvSpPr>
              <p:cNvPr id="4" name="テキスト ボックス 3"/>
              <p:cNvSpPr txBox="1"/>
              <p:nvPr/>
            </p:nvSpPr>
            <p:spPr>
              <a:xfrm>
                <a:off x="899592" y="692696"/>
                <a:ext cx="2419701" cy="400110"/>
              </a:xfrm>
              <a:prstGeom prst="rect">
                <a:avLst/>
              </a:prstGeom>
              <a:noFill/>
            </p:spPr>
            <p:txBody>
              <a:bodyPr wrap="none" rtlCol="0">
                <a:spAutoFit/>
              </a:bodyPr>
              <a:lstStyle/>
              <a:p>
                <a:r>
                  <a:rPr kumimoji="1" lang="en-US" altLang="ja-JP" dirty="0" err="1" smtClean="0"/>
                  <a:t>Tsutsui</a:t>
                </a:r>
                <a:r>
                  <a:rPr kumimoji="1" lang="en-US" altLang="ja-JP" dirty="0" smtClean="0"/>
                  <a:t> et al. (2008)</a:t>
                </a:r>
                <a:endParaRPr kumimoji="1" lang="ja-JP" altLang="en-US" dirty="0"/>
              </a:p>
            </p:txBody>
          </p:sp>
          <p:sp>
            <p:nvSpPr>
              <p:cNvPr id="5" name="テキスト ボックス 4"/>
              <p:cNvSpPr txBox="1"/>
              <p:nvPr/>
            </p:nvSpPr>
            <p:spPr>
              <a:xfrm>
                <a:off x="899592" y="1052736"/>
                <a:ext cx="2382383" cy="400110"/>
              </a:xfrm>
              <a:prstGeom prst="rect">
                <a:avLst/>
              </a:prstGeom>
              <a:noFill/>
            </p:spPr>
            <p:txBody>
              <a:bodyPr wrap="none" rtlCol="0">
                <a:spAutoFit/>
              </a:bodyPr>
              <a:lstStyle/>
              <a:p>
                <a:r>
                  <a:rPr kumimoji="1" lang="en-US" altLang="ja-JP" dirty="0" smtClean="0"/>
                  <a:t>30 GRBs (z &lt; 1.62)</a:t>
                </a:r>
                <a:endParaRPr kumimoji="1" lang="ja-JP" altLang="en-US" dirty="0"/>
              </a:p>
            </p:txBody>
          </p:sp>
        </p:grpSp>
        <p:sp>
          <p:nvSpPr>
            <p:cNvPr id="14" name="テキスト ボックス 13"/>
            <p:cNvSpPr txBox="1"/>
            <p:nvPr/>
          </p:nvSpPr>
          <p:spPr>
            <a:xfrm>
              <a:off x="6660232" y="2852936"/>
              <a:ext cx="2133918" cy="1015663"/>
            </a:xfrm>
            <a:prstGeom prst="rect">
              <a:avLst/>
            </a:prstGeom>
            <a:noFill/>
          </p:spPr>
          <p:txBody>
            <a:bodyPr wrap="none" rtlCol="0">
              <a:spAutoFit/>
            </a:bodyPr>
            <a:lstStyle/>
            <a:p>
              <a:r>
                <a:rPr kumimoji="1" lang="el-GR" altLang="ja-JP" dirty="0" smtClean="0">
                  <a:latin typeface="+mn-lt"/>
                </a:rPr>
                <a:t>χ</a:t>
              </a:r>
              <a:r>
                <a:rPr kumimoji="1" lang="el-GR" altLang="ja-JP" baseline="30000" dirty="0" smtClean="0"/>
                <a:t>2</a:t>
              </a:r>
              <a:r>
                <a:rPr kumimoji="1" lang="en-US" altLang="ja-JP" dirty="0" smtClean="0"/>
                <a:t> = 26.9 (27 </a:t>
              </a:r>
              <a:r>
                <a:rPr kumimoji="1" lang="en-US" altLang="ja-JP" dirty="0" err="1" smtClean="0"/>
                <a:t>dof</a:t>
              </a:r>
              <a:r>
                <a:rPr kumimoji="1" lang="en-US" altLang="ja-JP" dirty="0" smtClean="0"/>
                <a:t>)</a:t>
              </a:r>
            </a:p>
            <a:p>
              <a:r>
                <a:rPr lang="en-US" altLang="ja-JP" dirty="0" smtClean="0"/>
                <a:t>C.C. = 0.971</a:t>
              </a:r>
              <a:endParaRPr kumimoji="1" lang="en-US" altLang="ja-JP" dirty="0" smtClean="0"/>
            </a:p>
            <a:p>
              <a:r>
                <a:rPr lang="el-GR" altLang="ja-JP" dirty="0" smtClean="0"/>
                <a:t>σ</a:t>
              </a:r>
              <a:r>
                <a:rPr lang="en-US" altLang="ja-JP" baseline="-25000" dirty="0" smtClean="0"/>
                <a:t>sys</a:t>
              </a:r>
              <a:r>
                <a:rPr lang="en-US" altLang="ja-JP" dirty="0" smtClean="0"/>
                <a:t> = 0.15</a:t>
              </a:r>
              <a:endParaRPr kumimoji="1" lang="ja-JP" altLang="en-US" dirty="0"/>
            </a:p>
          </p:txBody>
        </p:sp>
      </p:grpSp>
      <p:pic>
        <p:nvPicPr>
          <p:cNvPr id="136196" name="Picture 4"/>
          <p:cNvPicPr>
            <a:picLocks noChangeAspect="1" noChangeArrowheads="1"/>
          </p:cNvPicPr>
          <p:nvPr/>
        </p:nvPicPr>
        <p:blipFill>
          <a:blip r:embed="rId3" cstate="print"/>
          <a:srcRect/>
          <a:stretch>
            <a:fillRect/>
          </a:stretch>
        </p:blipFill>
        <p:spPr bwMode="auto">
          <a:xfrm>
            <a:off x="714401" y="5373216"/>
            <a:ext cx="7313983" cy="737418"/>
          </a:xfrm>
          <a:prstGeom prst="rect">
            <a:avLst/>
          </a:prstGeom>
          <a:noFill/>
          <a:ln w="9525">
            <a:noFill/>
            <a:miter lim="800000"/>
            <a:headEnd/>
            <a:tailEnd/>
          </a:ln>
        </p:spPr>
      </p:pic>
      <p:sp>
        <p:nvSpPr>
          <p:cNvPr id="11" name="テキスト ボックス 10"/>
          <p:cNvSpPr txBox="1"/>
          <p:nvPr/>
        </p:nvSpPr>
        <p:spPr>
          <a:xfrm>
            <a:off x="323528" y="4797152"/>
            <a:ext cx="7362528" cy="461665"/>
          </a:xfrm>
          <a:prstGeom prst="rect">
            <a:avLst/>
          </a:prstGeom>
          <a:noFill/>
        </p:spPr>
        <p:txBody>
          <a:bodyPr wrap="none" rtlCol="0">
            <a:spAutoFit/>
          </a:bodyPr>
          <a:lstStyle/>
          <a:p>
            <a:r>
              <a:rPr lang="ja-JP" altLang="en-US" sz="2400" dirty="0" smtClean="0"/>
              <a:t>第 </a:t>
            </a:r>
            <a:r>
              <a:rPr lang="en-US" altLang="ja-JP" sz="2400" dirty="0" smtClean="0"/>
              <a:t>3 </a:t>
            </a:r>
            <a:r>
              <a:rPr lang="ja-JP" altLang="en-US" sz="2400" dirty="0" smtClean="0"/>
              <a:t>のパラメータ </a:t>
            </a:r>
            <a:r>
              <a:rPr lang="en-US" altLang="ja-JP" sz="2400" dirty="0" smtClean="0"/>
              <a:t>luminosity time : </a:t>
            </a:r>
            <a:r>
              <a:rPr kumimoji="1" lang="en-US" altLang="ja-JP" sz="2400" dirty="0" smtClean="0"/>
              <a:t>T</a:t>
            </a:r>
            <a:r>
              <a:rPr kumimoji="1" lang="en-US" altLang="ja-JP" sz="2400" baseline="-25000" dirty="0" smtClean="0"/>
              <a:t>L</a:t>
            </a:r>
            <a:r>
              <a:rPr kumimoji="1" lang="en-US" altLang="ja-JP" sz="2400" dirty="0" smtClean="0"/>
              <a:t> </a:t>
            </a:r>
            <a:r>
              <a:rPr kumimoji="1" lang="ja-JP" altLang="en-US" sz="2400" dirty="0" smtClean="0"/>
              <a:t>≡ </a:t>
            </a:r>
            <a:r>
              <a:rPr kumimoji="1" lang="en-US" altLang="ja-JP" sz="2400" dirty="0" err="1" smtClean="0"/>
              <a:t>E</a:t>
            </a:r>
            <a:r>
              <a:rPr kumimoji="1" lang="en-US" altLang="ja-JP" sz="2400" baseline="-25000" dirty="0" err="1" smtClean="0"/>
              <a:t>iso</a:t>
            </a:r>
            <a:r>
              <a:rPr kumimoji="1" lang="en-US" altLang="ja-JP" sz="2400" dirty="0" smtClean="0"/>
              <a:t>/</a:t>
            </a:r>
            <a:r>
              <a:rPr kumimoji="1" lang="en-US" altLang="ja-JP" sz="2400" dirty="0" err="1" smtClean="0"/>
              <a:t>L</a:t>
            </a:r>
            <a:r>
              <a:rPr kumimoji="1" lang="en-US" altLang="ja-JP" sz="2400" baseline="-25000" dirty="0" err="1" smtClean="0"/>
              <a:t>p</a:t>
            </a:r>
            <a:r>
              <a:rPr kumimoji="1" lang="ja-JP" altLang="en-US" sz="2400" baseline="-25000" dirty="0" smtClean="0"/>
              <a:t>　</a:t>
            </a:r>
            <a:r>
              <a:rPr lang="ja-JP" altLang="en-US" sz="2400" dirty="0" smtClean="0"/>
              <a:t>の導入</a:t>
            </a:r>
            <a:endParaRPr kumimoji="1" lang="ja-JP" altLang="en-US" sz="2400" baseline="-25000" dirty="0"/>
          </a:p>
        </p:txBody>
      </p:sp>
      <p:sp>
        <p:nvSpPr>
          <p:cNvPr id="16" name="テキスト ボックス 15"/>
          <p:cNvSpPr txBox="1"/>
          <p:nvPr/>
        </p:nvSpPr>
        <p:spPr>
          <a:xfrm>
            <a:off x="251520" y="260648"/>
            <a:ext cx="4641014" cy="523220"/>
          </a:xfrm>
          <a:prstGeom prst="rect">
            <a:avLst/>
          </a:prstGeom>
          <a:noFill/>
        </p:spPr>
        <p:txBody>
          <a:bodyPr wrap="none" rtlCol="0">
            <a:spAutoFit/>
          </a:bodyPr>
          <a:lstStyle/>
          <a:p>
            <a:r>
              <a:rPr kumimoji="1" lang="en-US" altLang="ja-JP" sz="2800" dirty="0" smtClean="0">
                <a:solidFill>
                  <a:srgbClr val="006600"/>
                </a:solidFill>
              </a:rPr>
              <a:t>GRB </a:t>
            </a:r>
            <a:r>
              <a:rPr kumimoji="1" lang="ja-JP" altLang="en-US" sz="2800" dirty="0" smtClean="0">
                <a:solidFill>
                  <a:srgbClr val="006600"/>
                </a:solidFill>
              </a:rPr>
              <a:t>の </a:t>
            </a:r>
            <a:r>
              <a:rPr kumimoji="1" lang="en-US" altLang="ja-JP" sz="2800" dirty="0" smtClean="0">
                <a:solidFill>
                  <a:srgbClr val="006600"/>
                </a:solidFill>
              </a:rPr>
              <a:t>Fundamental Plane</a:t>
            </a:r>
            <a:endParaRPr kumimoji="1" lang="ja-JP" altLang="en-US" sz="2800" dirty="0">
              <a:solidFill>
                <a:srgbClr val="006600"/>
              </a:solidFill>
            </a:endParaRPr>
          </a:p>
        </p:txBody>
      </p:sp>
      <p:grpSp>
        <p:nvGrpSpPr>
          <p:cNvPr id="19" name="グループ化 18"/>
          <p:cNvGrpSpPr/>
          <p:nvPr/>
        </p:nvGrpSpPr>
        <p:grpSpPr>
          <a:xfrm>
            <a:off x="0" y="836712"/>
            <a:ext cx="4014726" cy="3794938"/>
            <a:chOff x="0" y="836712"/>
            <a:chExt cx="4014726" cy="3794938"/>
          </a:xfrm>
        </p:grpSpPr>
        <p:grpSp>
          <p:nvGrpSpPr>
            <p:cNvPr id="10" name="グループ化 9"/>
            <p:cNvGrpSpPr/>
            <p:nvPr/>
          </p:nvGrpSpPr>
          <p:grpSpPr>
            <a:xfrm>
              <a:off x="0" y="836712"/>
              <a:ext cx="4014726" cy="3672408"/>
              <a:chOff x="0" y="620688"/>
              <a:chExt cx="4014726" cy="3672408"/>
            </a:xfrm>
          </p:grpSpPr>
          <p:pic>
            <p:nvPicPr>
              <p:cNvPr id="6" name="Picture 4"/>
              <p:cNvPicPr>
                <a:picLocks noChangeAspect="1" noChangeArrowheads="1"/>
              </p:cNvPicPr>
              <p:nvPr/>
            </p:nvPicPr>
            <p:blipFill>
              <a:blip r:embed="rId4" cstate="print"/>
              <a:srcRect/>
              <a:stretch>
                <a:fillRect/>
              </a:stretch>
            </p:blipFill>
            <p:spPr bwMode="auto">
              <a:xfrm>
                <a:off x="0" y="620688"/>
                <a:ext cx="4014726" cy="3672408"/>
              </a:xfrm>
              <a:prstGeom prst="rect">
                <a:avLst/>
              </a:prstGeom>
              <a:noFill/>
              <a:ln w="9525">
                <a:noFill/>
                <a:miter lim="800000"/>
                <a:headEnd/>
                <a:tailEnd/>
              </a:ln>
            </p:spPr>
          </p:pic>
          <p:cxnSp>
            <p:nvCxnSpPr>
              <p:cNvPr id="8" name="直線コネクタ 7"/>
              <p:cNvCxnSpPr/>
              <p:nvPr/>
            </p:nvCxnSpPr>
            <p:spPr bwMode="auto">
              <a:xfrm rot="5400000" flipH="1" flipV="1">
                <a:off x="719572" y="944724"/>
                <a:ext cx="2880320" cy="280831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7" name="テキスト ボックス 16"/>
            <p:cNvSpPr txBox="1"/>
            <p:nvPr/>
          </p:nvSpPr>
          <p:spPr>
            <a:xfrm>
              <a:off x="1423100" y="4293096"/>
              <a:ext cx="1492716" cy="338554"/>
            </a:xfrm>
            <a:prstGeom prst="rect">
              <a:avLst/>
            </a:prstGeom>
            <a:solidFill>
              <a:schemeClr val="bg1"/>
            </a:solidFill>
          </p:spPr>
          <p:txBody>
            <a:bodyPr wrap="none" rtlCol="0">
              <a:spAutoFit/>
            </a:bodyPr>
            <a:lstStyle/>
            <a:p>
              <a:r>
                <a:rPr kumimoji="1" lang="en-US" altLang="ja-JP" sz="1600" dirty="0" err="1" smtClean="0"/>
                <a:t>Ep</a:t>
              </a:r>
              <a:r>
                <a:rPr kumimoji="1" lang="en-US" altLang="ja-JP" sz="1600" dirty="0" smtClean="0"/>
                <a:t> (1+z) [</a:t>
              </a:r>
              <a:r>
                <a:rPr kumimoji="1" lang="en-US" altLang="ja-JP" sz="1600" dirty="0" err="1" smtClean="0"/>
                <a:t>keV</a:t>
              </a:r>
              <a:r>
                <a:rPr kumimoji="1" lang="en-US" altLang="ja-JP" sz="1600" dirty="0" smtClean="0"/>
                <a:t>]</a:t>
              </a:r>
              <a:endParaRPr kumimoji="1" lang="ja-JP" altLang="en-US" sz="1600" dirty="0"/>
            </a:p>
          </p:txBody>
        </p:sp>
        <p:sp>
          <p:nvSpPr>
            <p:cNvPr id="18" name="テキスト ボックス 17"/>
            <p:cNvSpPr txBox="1"/>
            <p:nvPr/>
          </p:nvSpPr>
          <p:spPr>
            <a:xfrm rot="16200000">
              <a:off x="-1049967" y="2390735"/>
              <a:ext cx="2438488" cy="338554"/>
            </a:xfrm>
            <a:prstGeom prst="rect">
              <a:avLst/>
            </a:prstGeom>
            <a:solidFill>
              <a:schemeClr val="bg1"/>
            </a:solidFill>
          </p:spPr>
          <p:txBody>
            <a:bodyPr wrap="none" rtlCol="0">
              <a:spAutoFit/>
            </a:bodyPr>
            <a:lstStyle/>
            <a:p>
              <a:r>
                <a:rPr kumimoji="1" lang="en-US" altLang="ja-JP" sz="1600" dirty="0" smtClean="0"/>
                <a:t>Peak Luminosity [erg s</a:t>
              </a:r>
              <a:r>
                <a:rPr kumimoji="1" lang="en-US" altLang="ja-JP" sz="1600" baseline="30000" dirty="0" smtClean="0"/>
                <a:t>-1</a:t>
              </a:r>
              <a:r>
                <a:rPr kumimoji="1" lang="en-US" altLang="ja-JP" sz="1600" dirty="0" smtClean="0"/>
                <a:t>]</a:t>
              </a:r>
              <a:endParaRPr kumimoji="1" lang="ja-JP" altLang="en-US" sz="1600" dirty="0"/>
            </a:p>
          </p:txBody>
        </p:sp>
      </p:grpSp>
      <p:sp>
        <p:nvSpPr>
          <p:cNvPr id="20" name="テキスト ボックス 19"/>
          <p:cNvSpPr txBox="1"/>
          <p:nvPr/>
        </p:nvSpPr>
        <p:spPr>
          <a:xfrm>
            <a:off x="319553" y="6269250"/>
            <a:ext cx="8428911" cy="40011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ja-JP" altLang="en-US" dirty="0" smtClean="0"/>
              <a:t>系統誤差が大きく改善。統計誤差 </a:t>
            </a:r>
            <a:r>
              <a:rPr lang="en-US" altLang="ja-JP" dirty="0" smtClean="0"/>
              <a:t>(~ 10%) </a:t>
            </a:r>
            <a:r>
              <a:rPr lang="ja-JP" altLang="en-US" dirty="0" smtClean="0"/>
              <a:t>のみで記述が可能かもしれない。</a:t>
            </a:r>
            <a:endParaRPr lang="en-US" altLang="ja-JP"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cstate="print"/>
          <a:srcRect/>
          <a:stretch>
            <a:fillRect/>
          </a:stretch>
        </p:blipFill>
        <p:spPr bwMode="auto">
          <a:xfrm>
            <a:off x="390495" y="588595"/>
            <a:ext cx="8213953" cy="6152773"/>
          </a:xfrm>
          <a:prstGeom prst="rect">
            <a:avLst/>
          </a:prstGeom>
          <a:noFill/>
          <a:ln w="9525">
            <a:noFill/>
            <a:miter lim="800000"/>
            <a:headEnd/>
            <a:tailEnd/>
          </a:ln>
        </p:spPr>
      </p:pic>
      <p:cxnSp>
        <p:nvCxnSpPr>
          <p:cNvPr id="4" name="直線コネクタ 3"/>
          <p:cNvCxnSpPr/>
          <p:nvPr/>
        </p:nvCxnSpPr>
        <p:spPr bwMode="auto">
          <a:xfrm rot="5400000">
            <a:off x="1187055" y="4081544"/>
            <a:ext cx="330342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2" name="テキスト ボックス 11"/>
          <p:cNvSpPr txBox="1"/>
          <p:nvPr/>
        </p:nvSpPr>
        <p:spPr>
          <a:xfrm rot="16200000">
            <a:off x="-1123956" y="3215259"/>
            <a:ext cx="3778599" cy="461665"/>
          </a:xfrm>
          <a:prstGeom prst="rect">
            <a:avLst/>
          </a:prstGeom>
          <a:solidFill>
            <a:schemeClr val="bg1"/>
          </a:solidFill>
        </p:spPr>
        <p:txBody>
          <a:bodyPr wrap="none" rtlCol="0">
            <a:spAutoFit/>
          </a:bodyPr>
          <a:lstStyle/>
          <a:p>
            <a:r>
              <a:rPr kumimoji="1" lang="en-US" altLang="ja-JP" sz="2400" dirty="0" smtClean="0"/>
              <a:t>Distance Modulus (m – M)</a:t>
            </a:r>
            <a:endParaRPr kumimoji="1" lang="ja-JP" altLang="en-US" sz="2400" dirty="0"/>
          </a:p>
        </p:txBody>
      </p:sp>
      <p:sp>
        <p:nvSpPr>
          <p:cNvPr id="13" name="テキスト ボックス 12"/>
          <p:cNvSpPr txBox="1"/>
          <p:nvPr/>
        </p:nvSpPr>
        <p:spPr>
          <a:xfrm>
            <a:off x="1704527" y="4878104"/>
            <a:ext cx="1112805" cy="830997"/>
          </a:xfrm>
          <a:prstGeom prst="rect">
            <a:avLst/>
          </a:prstGeom>
          <a:noFill/>
          <a:ln w="38100">
            <a:solidFill>
              <a:srgbClr val="006600"/>
            </a:solidFill>
          </a:ln>
        </p:spPr>
        <p:txBody>
          <a:bodyPr wrap="none" rtlCol="0">
            <a:spAutoFit/>
          </a:bodyPr>
          <a:lstStyle/>
          <a:p>
            <a:pPr algn="ctr"/>
            <a:r>
              <a:rPr kumimoji="1" lang="en-US" altLang="ja-JP" sz="2400" b="1" dirty="0" err="1" smtClean="0">
                <a:solidFill>
                  <a:srgbClr val="006600"/>
                </a:solidFill>
              </a:rPr>
              <a:t>Ia</a:t>
            </a:r>
            <a:r>
              <a:rPr kumimoji="1" lang="en-US" altLang="ja-JP" sz="2400" b="1" dirty="0" smtClean="0">
                <a:solidFill>
                  <a:srgbClr val="006600"/>
                </a:solidFill>
              </a:rPr>
              <a:t> </a:t>
            </a:r>
            <a:r>
              <a:rPr kumimoji="1" lang="ja-JP" altLang="en-US" sz="2400" b="1" dirty="0" smtClean="0">
                <a:solidFill>
                  <a:srgbClr val="006600"/>
                </a:solidFill>
              </a:rPr>
              <a:t>型</a:t>
            </a:r>
            <a:endParaRPr kumimoji="1" lang="en-US" altLang="ja-JP" sz="2400" b="1" dirty="0" smtClean="0">
              <a:solidFill>
                <a:srgbClr val="006600"/>
              </a:solidFill>
            </a:endParaRPr>
          </a:p>
          <a:p>
            <a:pPr algn="ctr"/>
            <a:r>
              <a:rPr lang="ja-JP" altLang="en-US" sz="2400" b="1" dirty="0" smtClean="0">
                <a:solidFill>
                  <a:srgbClr val="006600"/>
                </a:solidFill>
              </a:rPr>
              <a:t>超新星</a:t>
            </a:r>
            <a:endParaRPr kumimoji="1" lang="ja-JP" altLang="en-US" sz="2400" b="1" dirty="0">
              <a:solidFill>
                <a:srgbClr val="006600"/>
              </a:solidFill>
            </a:endParaRPr>
          </a:p>
        </p:txBody>
      </p:sp>
      <p:sp>
        <p:nvSpPr>
          <p:cNvPr id="15" name="左右矢印 14"/>
          <p:cNvSpPr/>
          <p:nvPr/>
        </p:nvSpPr>
        <p:spPr bwMode="auto">
          <a:xfrm>
            <a:off x="1686639" y="1412776"/>
            <a:ext cx="1152128" cy="2880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16" name="グループ化 15"/>
          <p:cNvGrpSpPr/>
          <p:nvPr/>
        </p:nvGrpSpPr>
        <p:grpSpPr>
          <a:xfrm>
            <a:off x="7087239" y="2564904"/>
            <a:ext cx="1000132" cy="500066"/>
            <a:chOff x="7929586" y="2071678"/>
            <a:chExt cx="1000132" cy="500066"/>
          </a:xfrm>
        </p:grpSpPr>
        <p:sp>
          <p:nvSpPr>
            <p:cNvPr id="17" name="角丸四角形吹き出し 16"/>
            <p:cNvSpPr/>
            <p:nvPr/>
          </p:nvSpPr>
          <p:spPr bwMode="auto">
            <a:xfrm>
              <a:off x="7929586" y="2071678"/>
              <a:ext cx="1000132" cy="500066"/>
            </a:xfrm>
            <a:prstGeom prst="wedgeRoundRectCallout">
              <a:avLst>
                <a:gd name="adj1" fmla="val -39749"/>
                <a:gd name="adj2" fmla="val -177104"/>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charset="0"/>
                <a:ea typeface="ＭＳ Ｐゴシック" pitchFamily="50" charset="-128"/>
              </a:endParaRPr>
            </a:p>
          </p:txBody>
        </p:sp>
        <p:sp>
          <p:nvSpPr>
            <p:cNvPr id="18" name="テキスト ボックス 17"/>
            <p:cNvSpPr txBox="1"/>
            <p:nvPr/>
          </p:nvSpPr>
          <p:spPr>
            <a:xfrm>
              <a:off x="7945352" y="2127350"/>
              <a:ext cx="958917" cy="400110"/>
            </a:xfrm>
            <a:prstGeom prst="rect">
              <a:avLst/>
            </a:prstGeom>
            <a:noFill/>
          </p:spPr>
          <p:txBody>
            <a:bodyPr wrap="none" rtlCol="0">
              <a:spAutoFit/>
            </a:bodyPr>
            <a:lstStyle/>
            <a:p>
              <a:r>
                <a:rPr kumimoji="1" lang="en-US" altLang="ja-JP" dirty="0" smtClean="0"/>
                <a:t>z = 8.2</a:t>
              </a:r>
              <a:endParaRPr kumimoji="1" lang="ja-JP" altLang="en-US" dirty="0"/>
            </a:p>
          </p:txBody>
        </p:sp>
      </p:grpSp>
      <p:sp>
        <p:nvSpPr>
          <p:cNvPr id="19" name="テキスト ボックス 18"/>
          <p:cNvSpPr txBox="1"/>
          <p:nvPr/>
        </p:nvSpPr>
        <p:spPr>
          <a:xfrm>
            <a:off x="2895009" y="5292264"/>
            <a:ext cx="1273105" cy="400110"/>
          </a:xfrm>
          <a:prstGeom prst="rect">
            <a:avLst/>
          </a:prstGeom>
          <a:noFill/>
          <a:ln w="38100">
            <a:solidFill>
              <a:srgbClr val="006600"/>
            </a:solidFill>
          </a:ln>
        </p:spPr>
        <p:txBody>
          <a:bodyPr wrap="none" rtlCol="0">
            <a:spAutoFit/>
          </a:bodyPr>
          <a:lstStyle/>
          <a:p>
            <a:r>
              <a:rPr kumimoji="1" lang="en-US" altLang="ja-JP" b="1" dirty="0" smtClean="0">
                <a:solidFill>
                  <a:srgbClr val="006600"/>
                </a:solidFill>
              </a:rPr>
              <a:t>z = 1.755</a:t>
            </a:r>
            <a:endParaRPr kumimoji="1" lang="ja-JP" altLang="en-US" b="1" dirty="0">
              <a:solidFill>
                <a:srgbClr val="006600"/>
              </a:solidFill>
            </a:endParaRPr>
          </a:p>
        </p:txBody>
      </p:sp>
      <p:sp>
        <p:nvSpPr>
          <p:cNvPr id="21" name="テキスト ボックス 20"/>
          <p:cNvSpPr txBox="1"/>
          <p:nvPr/>
        </p:nvSpPr>
        <p:spPr>
          <a:xfrm>
            <a:off x="4717797" y="5037886"/>
            <a:ext cx="3518912"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sz="3600" dirty="0" smtClean="0"/>
              <a:t>Hubble Diagram</a:t>
            </a:r>
            <a:endParaRPr kumimoji="1" lang="ja-JP" altLang="en-US" sz="3600" dirty="0"/>
          </a:p>
        </p:txBody>
      </p:sp>
      <p:sp>
        <p:nvSpPr>
          <p:cNvPr id="23" name="テキスト ボックス 22"/>
          <p:cNvSpPr txBox="1"/>
          <p:nvPr/>
        </p:nvSpPr>
        <p:spPr>
          <a:xfrm>
            <a:off x="5761045" y="404664"/>
            <a:ext cx="3131435" cy="400110"/>
          </a:xfrm>
          <a:prstGeom prst="rect">
            <a:avLst/>
          </a:prstGeom>
          <a:noFill/>
        </p:spPr>
        <p:txBody>
          <a:bodyPr wrap="none" rtlCol="0">
            <a:spAutoFit/>
          </a:bodyPr>
          <a:lstStyle/>
          <a:p>
            <a:r>
              <a:rPr kumimoji="1" lang="en-US" altLang="ja-JP" dirty="0" err="1" smtClean="0"/>
              <a:t>Tsutsui</a:t>
            </a:r>
            <a:r>
              <a:rPr kumimoji="1" lang="en-US" altLang="ja-JP" dirty="0" smtClean="0"/>
              <a:t> et al. (2009, 2010)</a:t>
            </a:r>
            <a:endParaRPr kumimoji="1" lang="ja-JP" altLang="en-US" dirty="0"/>
          </a:p>
        </p:txBody>
      </p:sp>
      <p:sp>
        <p:nvSpPr>
          <p:cNvPr id="11" name="テキスト ボックス 10"/>
          <p:cNvSpPr txBox="1"/>
          <p:nvPr/>
        </p:nvSpPr>
        <p:spPr>
          <a:xfrm>
            <a:off x="3702863" y="3364686"/>
            <a:ext cx="2393604" cy="1569660"/>
          </a:xfrm>
          <a:prstGeom prst="rect">
            <a:avLst/>
          </a:prstGeom>
          <a:noFill/>
          <a:ln w="57150">
            <a:solidFill>
              <a:srgbClr val="FF0000"/>
            </a:solidFill>
          </a:ln>
        </p:spPr>
        <p:txBody>
          <a:bodyPr wrap="none" rtlCol="0">
            <a:spAutoFit/>
          </a:bodyPr>
          <a:lstStyle/>
          <a:p>
            <a:pPr algn="ctr"/>
            <a:r>
              <a:rPr kumimoji="1" lang="en-US" altLang="ja-JP" sz="3200" b="1" dirty="0" smtClean="0">
                <a:solidFill>
                  <a:srgbClr val="FF0000"/>
                </a:solidFill>
              </a:rPr>
              <a:t>GRB</a:t>
            </a:r>
          </a:p>
          <a:p>
            <a:pPr algn="ctr"/>
            <a:r>
              <a:rPr lang="en-US" altLang="ja-JP" sz="3200" b="1" dirty="0" smtClean="0">
                <a:solidFill>
                  <a:srgbClr val="FF0000"/>
                </a:solidFill>
              </a:rPr>
              <a:t>New Result</a:t>
            </a:r>
          </a:p>
          <a:p>
            <a:pPr algn="ctr"/>
            <a:r>
              <a:rPr kumimoji="1" lang="en-US" altLang="ja-JP" sz="3200" b="1" dirty="0" smtClean="0">
                <a:solidFill>
                  <a:srgbClr val="FF0000"/>
                </a:solidFill>
              </a:rPr>
              <a:t>z &gt; 1.755</a:t>
            </a:r>
            <a:endParaRPr kumimoji="1" lang="ja-JP" altLang="en-US" sz="3200" b="1" dirty="0">
              <a:solidFill>
                <a:srgbClr val="FF0000"/>
              </a:solidFill>
            </a:endParaRPr>
          </a:p>
        </p:txBody>
      </p:sp>
      <p:sp>
        <p:nvSpPr>
          <p:cNvPr id="10" name="左右矢印 9"/>
          <p:cNvSpPr/>
          <p:nvPr/>
        </p:nvSpPr>
        <p:spPr bwMode="auto">
          <a:xfrm>
            <a:off x="2910775" y="2924944"/>
            <a:ext cx="4104456" cy="360040"/>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charset="0"/>
              <a:ea typeface="ＭＳ Ｐゴシック" pitchFamily="50" charset="-128"/>
            </a:endParaRPr>
          </a:p>
        </p:txBody>
      </p:sp>
      <p:sp>
        <p:nvSpPr>
          <p:cNvPr id="29" name="正方形/長方形 28"/>
          <p:cNvSpPr/>
          <p:nvPr/>
        </p:nvSpPr>
        <p:spPr bwMode="auto">
          <a:xfrm>
            <a:off x="2859574" y="1021204"/>
            <a:ext cx="5400600" cy="396044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charset="0"/>
              <a:ea typeface="ＭＳ Ｐゴシック" pitchFamily="50" charset="-128"/>
            </a:endParaRPr>
          </a:p>
        </p:txBody>
      </p:sp>
      <p:sp>
        <p:nvSpPr>
          <p:cNvPr id="14" name="テキスト ボックス 13"/>
          <p:cNvSpPr txBox="1"/>
          <p:nvPr/>
        </p:nvSpPr>
        <p:spPr>
          <a:xfrm>
            <a:off x="1718171" y="548680"/>
            <a:ext cx="2133918" cy="707886"/>
          </a:xfrm>
          <a:prstGeom prst="rect">
            <a:avLst/>
          </a:prstGeom>
          <a:solidFill>
            <a:schemeClr val="bg1"/>
          </a:solidFill>
          <a:ln w="38100">
            <a:solidFill>
              <a:srgbClr val="0000FF"/>
            </a:solidFill>
          </a:ln>
        </p:spPr>
        <p:txBody>
          <a:bodyPr wrap="none" rtlCol="0">
            <a:spAutoFit/>
          </a:bodyPr>
          <a:lstStyle/>
          <a:p>
            <a:r>
              <a:rPr kumimoji="1" lang="en-US" altLang="ja-JP" b="1" dirty="0" smtClean="0">
                <a:solidFill>
                  <a:srgbClr val="FF0000"/>
                </a:solidFill>
              </a:rPr>
              <a:t>GRB</a:t>
            </a:r>
          </a:p>
          <a:p>
            <a:r>
              <a:rPr lang="ja-JP" altLang="en-US" b="1" dirty="0" smtClean="0">
                <a:solidFill>
                  <a:srgbClr val="FF0000"/>
                </a:solidFill>
              </a:rPr>
              <a:t>キャリブレーション</a:t>
            </a:r>
            <a:endParaRPr kumimoji="1" lang="ja-JP" altLang="en-US" b="1" dirty="0">
              <a:solidFill>
                <a:srgbClr val="FF0000"/>
              </a:solidFill>
            </a:endParaRPr>
          </a:p>
        </p:txBody>
      </p:sp>
      <p:sp>
        <p:nvSpPr>
          <p:cNvPr id="20" name="テキスト ボックス 19"/>
          <p:cNvSpPr txBox="1"/>
          <p:nvPr/>
        </p:nvSpPr>
        <p:spPr>
          <a:xfrm>
            <a:off x="3903121" y="564852"/>
            <a:ext cx="1273105" cy="400110"/>
          </a:xfrm>
          <a:prstGeom prst="rect">
            <a:avLst/>
          </a:prstGeom>
          <a:solidFill>
            <a:schemeClr val="bg1"/>
          </a:solidFill>
          <a:ln w="38100">
            <a:solidFill>
              <a:srgbClr val="0000FF"/>
            </a:solidFill>
          </a:ln>
        </p:spPr>
        <p:txBody>
          <a:bodyPr wrap="none" rtlCol="0">
            <a:spAutoFit/>
          </a:bodyPr>
          <a:lstStyle/>
          <a:p>
            <a:r>
              <a:rPr kumimoji="1" lang="en-US" altLang="ja-JP" b="1" dirty="0" smtClean="0">
                <a:solidFill>
                  <a:srgbClr val="FF0000"/>
                </a:solidFill>
              </a:rPr>
              <a:t>z = 1.755</a:t>
            </a:r>
            <a:endParaRPr kumimoji="1" lang="ja-JP"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cstate="print"/>
          <a:srcRect/>
          <a:stretch>
            <a:fillRect/>
          </a:stretch>
        </p:blipFill>
        <p:spPr bwMode="auto">
          <a:xfrm>
            <a:off x="1" y="260648"/>
            <a:ext cx="4843728" cy="4752528"/>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4716016" y="0"/>
            <a:ext cx="4278389" cy="5877272"/>
          </a:xfrm>
          <a:prstGeom prst="rect">
            <a:avLst/>
          </a:prstGeom>
          <a:noFill/>
          <a:ln w="9525">
            <a:noFill/>
            <a:miter lim="800000"/>
            <a:headEnd/>
            <a:tailEnd/>
          </a:ln>
        </p:spPr>
      </p:pic>
      <p:sp>
        <p:nvSpPr>
          <p:cNvPr id="4" name="テキスト ボックス 3"/>
          <p:cNvSpPr txBox="1"/>
          <p:nvPr/>
        </p:nvSpPr>
        <p:spPr>
          <a:xfrm>
            <a:off x="535656" y="5877272"/>
            <a:ext cx="8108310" cy="83099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ja-JP" altLang="en-US" sz="2400" b="1" dirty="0"/>
              <a:t>世界で</a:t>
            </a:r>
            <a:r>
              <a:rPr lang="ja-JP" altLang="en-US" sz="2400" b="1" dirty="0" smtClean="0"/>
              <a:t>初めて </a:t>
            </a:r>
            <a:r>
              <a:rPr lang="en-US" altLang="ja-JP" sz="2400" b="1" dirty="0"/>
              <a:t>z &gt; 2 </a:t>
            </a:r>
            <a:r>
              <a:rPr lang="ja-JP" altLang="en-US" sz="2400" b="1" dirty="0" smtClean="0"/>
              <a:t>におけるダークエネルギー量を測定した</a:t>
            </a:r>
            <a:r>
              <a:rPr lang="ja-JP" altLang="en-US" sz="2400" b="1" dirty="0"/>
              <a:t>。</a:t>
            </a:r>
            <a:endParaRPr lang="en-US" altLang="ja-JP" sz="2400" b="1" dirty="0"/>
          </a:p>
          <a:p>
            <a:pPr>
              <a:defRPr/>
            </a:pPr>
            <a:r>
              <a:rPr lang="ja-JP" altLang="en-US" sz="2400" b="1" dirty="0" smtClean="0"/>
              <a:t>誤差の範囲で </a:t>
            </a:r>
            <a:r>
              <a:rPr lang="en-US" altLang="ja-JP" sz="2400" b="1" dirty="0" smtClean="0"/>
              <a:t>WMAP,  SN </a:t>
            </a:r>
            <a:r>
              <a:rPr lang="en-US" altLang="ja-JP" sz="2400" b="1" dirty="0" err="1" smtClean="0"/>
              <a:t>Ia</a:t>
            </a:r>
            <a:r>
              <a:rPr lang="en-US" altLang="ja-JP" sz="2400" b="1" dirty="0" smtClean="0"/>
              <a:t> </a:t>
            </a:r>
            <a:r>
              <a:rPr lang="ja-JP" altLang="en-US" sz="2400" b="1" dirty="0" smtClean="0"/>
              <a:t>の測定結果と同値。</a:t>
            </a:r>
            <a:endParaRPr lang="en-US" altLang="ja-JP" sz="2400" b="1" dirty="0" smtClean="0"/>
          </a:p>
        </p:txBody>
      </p:sp>
      <p:grpSp>
        <p:nvGrpSpPr>
          <p:cNvPr id="10" name="グループ化 9"/>
          <p:cNvGrpSpPr/>
          <p:nvPr/>
        </p:nvGrpSpPr>
        <p:grpSpPr>
          <a:xfrm>
            <a:off x="378949" y="4941168"/>
            <a:ext cx="4625099" cy="665669"/>
            <a:chOff x="306941" y="4995579"/>
            <a:chExt cx="4625099" cy="665669"/>
          </a:xfrm>
        </p:grpSpPr>
        <p:grpSp>
          <p:nvGrpSpPr>
            <p:cNvPr id="8" name="グループ化 7"/>
            <p:cNvGrpSpPr/>
            <p:nvPr/>
          </p:nvGrpSpPr>
          <p:grpSpPr>
            <a:xfrm>
              <a:off x="1835696" y="4995579"/>
              <a:ext cx="3096344" cy="665669"/>
              <a:chOff x="251520" y="5241394"/>
              <a:chExt cx="3096344" cy="665669"/>
            </a:xfrm>
          </p:grpSpPr>
          <p:sp>
            <p:nvSpPr>
              <p:cNvPr id="87041" name="Rectangle 1"/>
              <p:cNvSpPr>
                <a:spLocks noChangeArrowheads="1"/>
              </p:cNvSpPr>
              <p:nvPr/>
            </p:nvSpPr>
            <p:spPr bwMode="auto">
              <a:xfrm>
                <a:off x="251520" y="5351149"/>
                <a:ext cx="309634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0" i="0" u="none" strike="noStrike" cap="none" normalizeH="0" baseline="0" dirty="0" smtClean="0">
                    <a:ln>
                      <a:noFill/>
                    </a:ln>
                    <a:solidFill>
                      <a:schemeClr val="tx1"/>
                    </a:solidFill>
                    <a:effectLst/>
                    <a:latin typeface="Arial Unicode MS" pitchFamily="50" charset="-128"/>
                    <a:ea typeface="ＭＳ Ｐゴシック" charset="-128"/>
                    <a:cs typeface="ＭＳ Ｐゴシック" charset="-128"/>
                  </a:rPr>
                  <a:t>(0.24</a:t>
                </a:r>
                <a:r>
                  <a:rPr kumimoji="1" lang="en-US" altLang="ja-JP" sz="2400" b="0" i="0" u="none" strike="noStrike" cap="none" normalizeH="0" baseline="0" dirty="0" smtClean="0">
                    <a:ln>
                      <a:noFill/>
                    </a:ln>
                    <a:solidFill>
                      <a:schemeClr val="tx1"/>
                    </a:solidFill>
                    <a:effectLst/>
                    <a:latin typeface="Arial Unicode MS" pitchFamily="50" charset="-128"/>
                    <a:ea typeface="ＭＳ Ｐゴシック" charset="-128"/>
                    <a:cs typeface="ＭＳ Ｐゴシック" charset="-128"/>
                  </a:rPr>
                  <a:t>        </a:t>
                </a:r>
                <a:r>
                  <a:rPr kumimoji="1" lang="ja-JP" altLang="ja-JP" sz="2400" b="0" i="0" u="none" strike="noStrike" cap="none" normalizeH="0" baseline="0" dirty="0" err="1" smtClean="0">
                    <a:ln>
                      <a:noFill/>
                    </a:ln>
                    <a:solidFill>
                      <a:schemeClr val="tx1"/>
                    </a:solidFill>
                    <a:effectLst/>
                    <a:latin typeface="Arial Unicode MS" pitchFamily="50" charset="-128"/>
                    <a:ea typeface="ＭＳ Ｐゴシック" charset="-128"/>
                    <a:cs typeface="ＭＳ Ｐゴシック" charset="-128"/>
                  </a:rPr>
                  <a:t>,</a:t>
                </a:r>
                <a:r>
                  <a:rPr kumimoji="1" lang="ja-JP" altLang="ja-JP" sz="2400" b="0" i="0" u="none" strike="noStrike" cap="none" normalizeH="0" baseline="0" dirty="0" smtClean="0">
                    <a:ln>
                      <a:noFill/>
                    </a:ln>
                    <a:solidFill>
                      <a:schemeClr val="tx1"/>
                    </a:solidFill>
                    <a:effectLst/>
                    <a:latin typeface="Arial Unicode MS" pitchFamily="50" charset="-128"/>
                    <a:ea typeface="ＭＳ Ｐゴシック" charset="-128"/>
                    <a:cs typeface="ＭＳ Ｐゴシック" charset="-128"/>
                  </a:rPr>
                  <a:t> 0.76</a:t>
                </a:r>
                <a:r>
                  <a:rPr kumimoji="1" lang="en-US" altLang="ja-JP" sz="2400" b="0" i="0" u="none" strike="noStrike" cap="none" normalizeH="0" baseline="0" dirty="0" smtClean="0">
                    <a:ln>
                      <a:noFill/>
                    </a:ln>
                    <a:solidFill>
                      <a:schemeClr val="tx1"/>
                    </a:solidFill>
                    <a:effectLst/>
                    <a:latin typeface="Arial Unicode MS" pitchFamily="50" charset="-128"/>
                    <a:ea typeface="ＭＳ Ｐゴシック" charset="-128"/>
                    <a:cs typeface="ＭＳ Ｐゴシック" charset="-128"/>
                  </a:rPr>
                  <a:t>        </a:t>
                </a:r>
                <a:r>
                  <a:rPr kumimoji="1" lang="ja-JP" altLang="ja-JP" sz="2400" b="0" i="0" u="none" strike="noStrike" cap="none" normalizeH="0" baseline="0" dirty="0" smtClean="0">
                    <a:ln>
                      <a:noFill/>
                    </a:ln>
                    <a:solidFill>
                      <a:schemeClr val="tx1"/>
                    </a:solidFill>
                    <a:effectLst/>
                    <a:latin typeface="Arial Unicode MS" pitchFamily="50" charset="-128"/>
                    <a:ea typeface="ＭＳ Ｐゴシック" charset="-128"/>
                    <a:cs typeface="ＭＳ Ｐゴシック" charset="-128"/>
                  </a:rPr>
                  <a:t>)</a:t>
                </a:r>
                <a:r>
                  <a:rPr kumimoji="1" lang="ja-JP" altLang="ja-JP" sz="2400" b="0" i="0" u="none" strike="noStrike" cap="none" normalizeH="0" baseline="0" dirty="0" smtClean="0">
                    <a:ln>
                      <a:noFill/>
                    </a:ln>
                    <a:solidFill>
                      <a:schemeClr val="tx1"/>
                    </a:solidFill>
                    <a:effectLst/>
                    <a:latin typeface="Arial" charset="0"/>
                    <a:ea typeface="ＭＳ Ｐゴシック" charset="-128"/>
                    <a:cs typeface="ＭＳ Ｐゴシック" charset="-128"/>
                  </a:rPr>
                  <a:t> </a:t>
                </a:r>
              </a:p>
            </p:txBody>
          </p:sp>
          <p:sp>
            <p:nvSpPr>
              <p:cNvPr id="6" name="テキスト ボックス 5"/>
              <p:cNvSpPr txBox="1"/>
              <p:nvPr/>
            </p:nvSpPr>
            <p:spPr>
              <a:xfrm>
                <a:off x="996883" y="5260732"/>
                <a:ext cx="751039" cy="646331"/>
              </a:xfrm>
              <a:prstGeom prst="rect">
                <a:avLst/>
              </a:prstGeom>
              <a:noFill/>
            </p:spPr>
            <p:txBody>
              <a:bodyPr wrap="none" rtlCol="0">
                <a:spAutoFit/>
              </a:bodyPr>
              <a:lstStyle/>
              <a:p>
                <a:r>
                  <a:rPr kumimoji="1" lang="en-US" altLang="ja-JP" sz="1800" dirty="0" smtClean="0"/>
                  <a:t>+0.11</a:t>
                </a:r>
              </a:p>
              <a:p>
                <a:r>
                  <a:rPr lang="en-US" altLang="ja-JP" sz="1800" dirty="0" smtClean="0"/>
                  <a:t>-0.09</a:t>
                </a:r>
                <a:endParaRPr kumimoji="1" lang="ja-JP" altLang="en-US" sz="1800" dirty="0"/>
              </a:p>
            </p:txBody>
          </p:sp>
          <p:sp>
            <p:nvSpPr>
              <p:cNvPr id="7" name="テキスト ボックス 6"/>
              <p:cNvSpPr txBox="1"/>
              <p:nvPr/>
            </p:nvSpPr>
            <p:spPr>
              <a:xfrm>
                <a:off x="2411760" y="5241394"/>
                <a:ext cx="768159" cy="646331"/>
              </a:xfrm>
              <a:prstGeom prst="rect">
                <a:avLst/>
              </a:prstGeom>
              <a:noFill/>
            </p:spPr>
            <p:txBody>
              <a:bodyPr wrap="none" rtlCol="0">
                <a:spAutoFit/>
              </a:bodyPr>
              <a:lstStyle/>
              <a:p>
                <a:r>
                  <a:rPr lang="en-US" altLang="ja-JP" sz="1800" dirty="0" smtClean="0"/>
                  <a:t>+0.09</a:t>
                </a:r>
                <a:endParaRPr lang="ja-JP" altLang="en-US" sz="1800" dirty="0" smtClean="0"/>
              </a:p>
              <a:p>
                <a:r>
                  <a:rPr lang="en-US" altLang="ja-JP" sz="1800" dirty="0" smtClean="0"/>
                  <a:t>-</a:t>
                </a:r>
                <a:r>
                  <a:rPr kumimoji="1" lang="en-US" altLang="ja-JP" sz="1800" dirty="0" smtClean="0"/>
                  <a:t>0.11</a:t>
                </a:r>
              </a:p>
            </p:txBody>
          </p:sp>
        </p:grpSp>
        <p:sp>
          <p:nvSpPr>
            <p:cNvPr id="9" name="テキスト ボックス 8"/>
            <p:cNvSpPr txBox="1"/>
            <p:nvPr/>
          </p:nvSpPr>
          <p:spPr>
            <a:xfrm>
              <a:off x="306941" y="5143341"/>
              <a:ext cx="1832553" cy="461665"/>
            </a:xfrm>
            <a:prstGeom prst="rect">
              <a:avLst/>
            </a:prstGeom>
            <a:noFill/>
          </p:spPr>
          <p:txBody>
            <a:bodyPr wrap="none" rtlCol="0">
              <a:spAutoFit/>
            </a:bodyPr>
            <a:lstStyle/>
            <a:p>
              <a:r>
                <a:rPr kumimoji="1" lang="en-US" altLang="ja-JP" sz="2400" dirty="0" smtClean="0"/>
                <a:t>(</a:t>
              </a:r>
              <a:r>
                <a:rPr kumimoji="1" lang="en-US" altLang="ja-JP" sz="2400" dirty="0" err="1" smtClean="0"/>
                <a:t>Ω</a:t>
              </a:r>
              <a:r>
                <a:rPr kumimoji="1" lang="en-US" altLang="ja-JP" sz="2400" baseline="-25000" dirty="0" err="1" smtClean="0"/>
                <a:t>m</a:t>
              </a:r>
              <a:r>
                <a:rPr kumimoji="1" lang="en-US" altLang="ja-JP" sz="2400" dirty="0" smtClean="0"/>
                <a:t> , Ω</a:t>
              </a:r>
              <a:r>
                <a:rPr kumimoji="1" lang="en-US" altLang="ja-JP" sz="2400" baseline="-25000" dirty="0" smtClean="0"/>
                <a:t>Λ</a:t>
              </a:r>
              <a:r>
                <a:rPr kumimoji="1" lang="en-US" altLang="ja-JP" sz="2400" dirty="0" smtClean="0"/>
                <a:t>) = </a:t>
              </a:r>
              <a:endParaRPr kumimoji="1" lang="ja-JP" altLang="en-US" sz="2400" dirty="0"/>
            </a:p>
          </p:txBody>
        </p:sp>
      </p:grpSp>
      <p:sp>
        <p:nvSpPr>
          <p:cNvPr id="11" name="テキスト ボックス 10"/>
          <p:cNvSpPr txBox="1"/>
          <p:nvPr/>
        </p:nvSpPr>
        <p:spPr>
          <a:xfrm>
            <a:off x="2692970" y="5517232"/>
            <a:ext cx="2305439" cy="369332"/>
          </a:xfrm>
          <a:prstGeom prst="rect">
            <a:avLst/>
          </a:prstGeom>
          <a:noFill/>
        </p:spPr>
        <p:txBody>
          <a:bodyPr wrap="none" rtlCol="0">
            <a:spAutoFit/>
          </a:bodyPr>
          <a:lstStyle/>
          <a:p>
            <a:r>
              <a:rPr kumimoji="1" lang="en-US" altLang="ja-JP" sz="1800" dirty="0" smtClean="0"/>
              <a:t>(flat universe </a:t>
            </a:r>
            <a:r>
              <a:rPr kumimoji="1" lang="ja-JP" altLang="en-US" sz="1800" dirty="0" smtClean="0"/>
              <a:t>を仮定</a:t>
            </a:r>
            <a:r>
              <a:rPr kumimoji="1" lang="en-US" altLang="ja-JP" sz="1800" dirty="0" smtClean="0"/>
              <a:t>)</a:t>
            </a:r>
            <a:endParaRPr kumimoji="1" lang="ja-JP" alt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cstate="print"/>
          <a:srcRect/>
          <a:stretch>
            <a:fillRect/>
          </a:stretch>
        </p:blipFill>
        <p:spPr bwMode="auto">
          <a:xfrm>
            <a:off x="19050" y="466725"/>
            <a:ext cx="9105900" cy="592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cstate="print"/>
          <a:srcRect/>
          <a:stretch>
            <a:fillRect/>
          </a:stretch>
        </p:blipFill>
        <p:spPr bwMode="auto">
          <a:xfrm>
            <a:off x="107504" y="583536"/>
            <a:ext cx="4367024" cy="6085824"/>
          </a:xfrm>
          <a:prstGeom prst="rect">
            <a:avLst/>
          </a:prstGeom>
          <a:noFill/>
          <a:ln w="9525">
            <a:noFill/>
            <a:miter lim="800000"/>
            <a:headEnd/>
            <a:tailEnd/>
          </a:ln>
        </p:spPr>
      </p:pic>
      <p:pic>
        <p:nvPicPr>
          <p:cNvPr id="126979" name="Picture 3"/>
          <p:cNvPicPr>
            <a:picLocks noChangeAspect="1" noChangeArrowheads="1"/>
          </p:cNvPicPr>
          <p:nvPr/>
        </p:nvPicPr>
        <p:blipFill>
          <a:blip r:embed="rId3" cstate="print"/>
          <a:srcRect/>
          <a:stretch>
            <a:fillRect/>
          </a:stretch>
        </p:blipFill>
        <p:spPr bwMode="auto">
          <a:xfrm>
            <a:off x="4427984" y="620688"/>
            <a:ext cx="4392488" cy="6124020"/>
          </a:xfrm>
          <a:prstGeom prst="rect">
            <a:avLst/>
          </a:prstGeom>
          <a:noFill/>
          <a:ln w="9525">
            <a:noFill/>
            <a:miter lim="800000"/>
            <a:headEnd/>
            <a:tailEnd/>
          </a:ln>
        </p:spPr>
      </p:pic>
      <p:sp>
        <p:nvSpPr>
          <p:cNvPr id="8" name="テキスト ボックス 7"/>
          <p:cNvSpPr txBox="1"/>
          <p:nvPr/>
        </p:nvSpPr>
        <p:spPr>
          <a:xfrm>
            <a:off x="827584" y="332656"/>
            <a:ext cx="1944216"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en-US" altLang="ja-JP" dirty="0" smtClean="0"/>
              <a:t>Flux dependence</a:t>
            </a:r>
            <a:endParaRPr kumimoji="1" lang="ja-JP" altLang="en-US" dirty="0"/>
          </a:p>
        </p:txBody>
      </p:sp>
      <p:sp>
        <p:nvSpPr>
          <p:cNvPr id="9" name="テキスト ボックス 8"/>
          <p:cNvSpPr txBox="1"/>
          <p:nvPr/>
        </p:nvSpPr>
        <p:spPr>
          <a:xfrm>
            <a:off x="5148064" y="364594"/>
            <a:ext cx="2304256"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en-US" altLang="ja-JP" dirty="0" err="1" smtClean="0"/>
              <a:t>Redshift</a:t>
            </a:r>
            <a:r>
              <a:rPr kumimoji="1" lang="en-US" altLang="ja-JP" dirty="0" smtClean="0"/>
              <a:t> dependence</a:t>
            </a:r>
            <a:endParaRPr kumimoji="1" lang="ja-JP" altLang="en-US" dirty="0"/>
          </a:p>
        </p:txBody>
      </p:sp>
      <p:sp>
        <p:nvSpPr>
          <p:cNvPr id="6" name="テキスト ボックス 5"/>
          <p:cNvSpPr txBox="1"/>
          <p:nvPr/>
        </p:nvSpPr>
        <p:spPr>
          <a:xfrm>
            <a:off x="6958402" y="0"/>
            <a:ext cx="2185598" cy="338554"/>
          </a:xfrm>
          <a:prstGeom prst="rect">
            <a:avLst/>
          </a:prstGeom>
          <a:noFill/>
        </p:spPr>
        <p:txBody>
          <a:bodyPr wrap="none" rtlCol="0">
            <a:spAutoFit/>
          </a:bodyPr>
          <a:lstStyle/>
          <a:p>
            <a:r>
              <a:rPr kumimoji="1" lang="en-US" altLang="ja-JP" sz="1600" dirty="0" err="1" smtClean="0"/>
              <a:t>Yonetoku</a:t>
            </a:r>
            <a:r>
              <a:rPr kumimoji="1" lang="en-US" altLang="ja-JP" sz="1600" dirty="0" smtClean="0"/>
              <a:t> et al. (2010)</a:t>
            </a:r>
            <a:endParaRPr kumimoji="1" lang="ja-JP" alt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8931" y="332656"/>
            <a:ext cx="8867940" cy="2246769"/>
          </a:xfrm>
          <a:prstGeom prst="rect">
            <a:avLst/>
          </a:prstGeom>
          <a:noFill/>
        </p:spPr>
        <p:txBody>
          <a:bodyPr wrap="none" rtlCol="0">
            <a:spAutoFit/>
          </a:bodyPr>
          <a:lstStyle/>
          <a:p>
            <a:r>
              <a:rPr kumimoji="1" lang="en-US" altLang="ja-JP" sz="5400" dirty="0" smtClean="0"/>
              <a:t>GUNDAM</a:t>
            </a:r>
          </a:p>
          <a:p>
            <a:r>
              <a:rPr lang="en-US" altLang="ja-JP" sz="3200" dirty="0" smtClean="0">
                <a:solidFill>
                  <a:srgbClr val="FF0000"/>
                </a:solidFill>
              </a:rPr>
              <a:t>G</a:t>
            </a:r>
            <a:r>
              <a:rPr lang="en-US" altLang="ja-JP" sz="2800" dirty="0" smtClean="0"/>
              <a:t>amma-ray burst  for </a:t>
            </a:r>
            <a:r>
              <a:rPr lang="en-US" altLang="ja-JP" sz="3200" dirty="0" err="1" smtClean="0">
                <a:solidFill>
                  <a:srgbClr val="FF0000"/>
                </a:solidFill>
              </a:rPr>
              <a:t>UN</a:t>
            </a:r>
            <a:r>
              <a:rPr lang="en-US" altLang="ja-JP" sz="2800" dirty="0" err="1" smtClean="0"/>
              <a:t>ravelling</a:t>
            </a:r>
            <a:r>
              <a:rPr lang="en-US" altLang="ja-JP" sz="3200" dirty="0" smtClean="0"/>
              <a:t> </a:t>
            </a:r>
            <a:r>
              <a:rPr lang="en-US" altLang="ja-JP" sz="3200" dirty="0" smtClean="0">
                <a:solidFill>
                  <a:srgbClr val="FF0000"/>
                </a:solidFill>
              </a:rPr>
              <a:t>D</a:t>
            </a:r>
            <a:r>
              <a:rPr lang="en-US" altLang="ja-JP" sz="2800" dirty="0" smtClean="0"/>
              <a:t>ark</a:t>
            </a:r>
            <a:r>
              <a:rPr lang="en-US" altLang="ja-JP" sz="3200" dirty="0" smtClean="0"/>
              <a:t> </a:t>
            </a:r>
            <a:r>
              <a:rPr lang="en-US" altLang="ja-JP" sz="3200" dirty="0" smtClean="0">
                <a:solidFill>
                  <a:srgbClr val="FF0000"/>
                </a:solidFill>
              </a:rPr>
              <a:t>A</a:t>
            </a:r>
            <a:r>
              <a:rPr lang="en-US" altLang="ja-JP" sz="2800" dirty="0" smtClean="0"/>
              <a:t>ges</a:t>
            </a:r>
            <a:r>
              <a:rPr lang="en-US" altLang="ja-JP" sz="3200" dirty="0" smtClean="0"/>
              <a:t> </a:t>
            </a:r>
            <a:r>
              <a:rPr lang="en-US" altLang="ja-JP" sz="3200" dirty="0" smtClean="0">
                <a:solidFill>
                  <a:srgbClr val="FF0000"/>
                </a:solidFill>
              </a:rPr>
              <a:t>M</a:t>
            </a:r>
            <a:r>
              <a:rPr lang="en-US" altLang="ja-JP" sz="2800" dirty="0" smtClean="0"/>
              <a:t>ission</a:t>
            </a:r>
          </a:p>
          <a:p>
            <a:r>
              <a:rPr lang="en-US" altLang="ja-JP" sz="5400" dirty="0" smtClean="0"/>
              <a:t>PATHFINDER</a:t>
            </a:r>
          </a:p>
        </p:txBody>
      </p:sp>
      <p:sp>
        <p:nvSpPr>
          <p:cNvPr id="4" name="正方形/長方形 3"/>
          <p:cNvSpPr/>
          <p:nvPr/>
        </p:nvSpPr>
        <p:spPr>
          <a:xfrm>
            <a:off x="323528" y="2708920"/>
            <a:ext cx="5616624" cy="3785652"/>
          </a:xfrm>
          <a:prstGeom prst="rect">
            <a:avLst/>
          </a:prstGeom>
        </p:spPr>
        <p:txBody>
          <a:bodyPr wrap="square">
            <a:spAutoFit/>
          </a:bodyPr>
          <a:lstStyle/>
          <a:p>
            <a:r>
              <a:rPr lang="ja-JP" altLang="en-US" sz="2400" dirty="0">
                <a:solidFill>
                  <a:srgbClr val="FF0000"/>
                </a:solidFill>
              </a:rPr>
              <a:t>米</a:t>
            </a:r>
            <a:r>
              <a:rPr lang="ja-JP" altLang="en-US" sz="2400" dirty="0" smtClean="0">
                <a:solidFill>
                  <a:srgbClr val="FF0000"/>
                </a:solidFill>
              </a:rPr>
              <a:t>徳</a:t>
            </a:r>
            <a:r>
              <a:rPr lang="ja-JP" altLang="en-US" sz="2400" dirty="0">
                <a:solidFill>
                  <a:srgbClr val="FF0000"/>
                </a:solidFill>
              </a:rPr>
              <a:t>大輔</a:t>
            </a:r>
            <a:r>
              <a:rPr lang="en-US" altLang="ja-JP" sz="2400" dirty="0" smtClean="0">
                <a:solidFill>
                  <a:srgbClr val="FF0000"/>
                </a:solidFill>
              </a:rPr>
              <a:t>,  </a:t>
            </a:r>
            <a:r>
              <a:rPr lang="ja-JP" altLang="en-US" sz="2400" dirty="0" smtClean="0">
                <a:solidFill>
                  <a:srgbClr val="FF0000"/>
                </a:solidFill>
              </a:rPr>
              <a:t>村上敏夫 </a:t>
            </a:r>
            <a:r>
              <a:rPr lang="en-US" altLang="ja-JP" sz="2400" dirty="0" smtClean="0"/>
              <a:t>(</a:t>
            </a:r>
            <a:r>
              <a:rPr lang="ja-JP" altLang="en-US" sz="2400" dirty="0" smtClean="0"/>
              <a:t>金沢大学</a:t>
            </a:r>
            <a:r>
              <a:rPr lang="en-US" altLang="ja-JP" sz="2400" dirty="0" smtClean="0"/>
              <a:t>),  </a:t>
            </a:r>
            <a:br>
              <a:rPr lang="en-US" altLang="ja-JP" sz="2400" dirty="0" smtClean="0"/>
            </a:br>
            <a:r>
              <a:rPr lang="ja-JP" altLang="en-US" sz="2400" dirty="0" smtClean="0">
                <a:solidFill>
                  <a:srgbClr val="FF0000"/>
                </a:solidFill>
              </a:rPr>
              <a:t>谷森</a:t>
            </a:r>
            <a:r>
              <a:rPr lang="ja-JP" altLang="en-US" sz="2400" dirty="0">
                <a:solidFill>
                  <a:srgbClr val="FF0000"/>
                </a:solidFill>
              </a:rPr>
              <a:t>達</a:t>
            </a:r>
            <a:r>
              <a:rPr lang="en-US" altLang="ja-JP" sz="2400" dirty="0" smtClean="0">
                <a:solidFill>
                  <a:srgbClr val="FF0000"/>
                </a:solidFill>
              </a:rPr>
              <a:t>,  </a:t>
            </a:r>
            <a:r>
              <a:rPr lang="ja-JP" altLang="en-US" sz="2400" dirty="0" smtClean="0">
                <a:solidFill>
                  <a:srgbClr val="FF0000"/>
                </a:solidFill>
              </a:rPr>
              <a:t>黒澤俊介 </a:t>
            </a:r>
            <a:r>
              <a:rPr lang="en-US" altLang="ja-JP" sz="2400" dirty="0" smtClean="0"/>
              <a:t>(</a:t>
            </a:r>
            <a:r>
              <a:rPr lang="ja-JP" altLang="en-US" sz="2400" dirty="0" smtClean="0"/>
              <a:t>京都大学</a:t>
            </a:r>
            <a:r>
              <a:rPr lang="en-US" altLang="ja-JP" sz="2400" dirty="0" smtClean="0"/>
              <a:t>),</a:t>
            </a:r>
          </a:p>
          <a:p>
            <a:r>
              <a:rPr lang="ja-JP" altLang="en-US" sz="2400" dirty="0" smtClean="0">
                <a:solidFill>
                  <a:srgbClr val="FF0000"/>
                </a:solidFill>
              </a:rPr>
              <a:t>沖田博文 </a:t>
            </a:r>
            <a:r>
              <a:rPr lang="en-US" altLang="ja-JP" sz="2400" dirty="0" smtClean="0"/>
              <a:t>(</a:t>
            </a:r>
            <a:r>
              <a:rPr lang="ja-JP" altLang="en-US" sz="2400" dirty="0" smtClean="0"/>
              <a:t>東北大学</a:t>
            </a:r>
            <a:r>
              <a:rPr lang="en-US" altLang="ja-JP" sz="2400" dirty="0" smtClean="0"/>
              <a:t>),  </a:t>
            </a:r>
          </a:p>
          <a:p>
            <a:r>
              <a:rPr lang="ja-JP" altLang="en-US" sz="2400" dirty="0" smtClean="0">
                <a:solidFill>
                  <a:srgbClr val="FF0000"/>
                </a:solidFill>
              </a:rPr>
              <a:t>郡司修一 </a:t>
            </a:r>
            <a:r>
              <a:rPr lang="en-US" altLang="ja-JP" sz="2400" dirty="0" smtClean="0"/>
              <a:t>(</a:t>
            </a:r>
            <a:r>
              <a:rPr lang="ja-JP" altLang="en-US" sz="2400" dirty="0" smtClean="0"/>
              <a:t>山形大学</a:t>
            </a:r>
            <a:r>
              <a:rPr lang="en-US" altLang="ja-JP" sz="2400" dirty="0" smtClean="0"/>
              <a:t>),</a:t>
            </a:r>
          </a:p>
          <a:p>
            <a:r>
              <a:rPr lang="ja-JP" altLang="en-US" sz="2400" dirty="0" smtClean="0">
                <a:solidFill>
                  <a:srgbClr val="0000FF"/>
                </a:solidFill>
              </a:rPr>
              <a:t>筒井亮</a:t>
            </a:r>
            <a:r>
              <a:rPr lang="en-US" altLang="ja-JP" sz="2400" dirty="0" smtClean="0">
                <a:solidFill>
                  <a:srgbClr val="0000FF"/>
                </a:solidFill>
              </a:rPr>
              <a:t>,  </a:t>
            </a:r>
            <a:r>
              <a:rPr lang="ja-JP" altLang="en-US" sz="2400" dirty="0" smtClean="0">
                <a:solidFill>
                  <a:srgbClr val="0000FF"/>
                </a:solidFill>
              </a:rPr>
              <a:t>中村卓史</a:t>
            </a:r>
            <a:r>
              <a:rPr lang="en-US" altLang="ja-JP" sz="2400" dirty="0" smtClean="0">
                <a:solidFill>
                  <a:srgbClr val="0000FF"/>
                </a:solidFill>
              </a:rPr>
              <a:t>,  </a:t>
            </a:r>
            <a:r>
              <a:rPr lang="ja-JP" altLang="en-US" sz="2400" dirty="0" smtClean="0">
                <a:solidFill>
                  <a:srgbClr val="0000FF"/>
                </a:solidFill>
              </a:rPr>
              <a:t>井上進 </a:t>
            </a:r>
            <a:r>
              <a:rPr lang="en-US" altLang="ja-JP" sz="2400" dirty="0" smtClean="0"/>
              <a:t>(</a:t>
            </a:r>
            <a:r>
              <a:rPr lang="ja-JP" altLang="en-US" sz="2400" dirty="0" smtClean="0"/>
              <a:t>京都大学</a:t>
            </a:r>
            <a:r>
              <a:rPr lang="en-US" altLang="ja-JP" sz="2400" dirty="0" smtClean="0"/>
              <a:t>),  </a:t>
            </a:r>
          </a:p>
          <a:p>
            <a:r>
              <a:rPr lang="ja-JP" altLang="en-US" sz="2400" dirty="0" smtClean="0">
                <a:solidFill>
                  <a:srgbClr val="0000FF"/>
                </a:solidFill>
              </a:rPr>
              <a:t>戸谷友則 </a:t>
            </a:r>
            <a:r>
              <a:rPr lang="en-US" altLang="ja-JP" sz="2400" dirty="0" smtClean="0"/>
              <a:t>(</a:t>
            </a:r>
            <a:r>
              <a:rPr lang="ja-JP" altLang="en-US" sz="2400" dirty="0" smtClean="0"/>
              <a:t>京都大学</a:t>
            </a:r>
            <a:r>
              <a:rPr lang="en-US" altLang="ja-JP" sz="2400" dirty="0" smtClean="0"/>
              <a:t>)</a:t>
            </a:r>
          </a:p>
          <a:p>
            <a:r>
              <a:rPr lang="ja-JP" altLang="en-US" sz="2400" dirty="0" smtClean="0">
                <a:solidFill>
                  <a:srgbClr val="0000FF"/>
                </a:solidFill>
              </a:rPr>
              <a:t>高橋慶太郎 </a:t>
            </a:r>
            <a:r>
              <a:rPr lang="en-US" altLang="ja-JP" sz="2400" dirty="0" smtClean="0"/>
              <a:t>(</a:t>
            </a:r>
            <a:r>
              <a:rPr lang="ja-JP" altLang="en-US" sz="2400" dirty="0" smtClean="0"/>
              <a:t>名古屋大学</a:t>
            </a:r>
            <a:r>
              <a:rPr lang="en-US" altLang="ja-JP" sz="2400" dirty="0" smtClean="0"/>
              <a:t>),</a:t>
            </a:r>
          </a:p>
          <a:p>
            <a:r>
              <a:rPr lang="ja-JP" altLang="en-US" sz="2400" dirty="0" smtClean="0">
                <a:solidFill>
                  <a:srgbClr val="0000FF"/>
                </a:solidFill>
              </a:rPr>
              <a:t>井岡邦仁</a:t>
            </a:r>
            <a:r>
              <a:rPr lang="en-US" altLang="ja-JP" sz="2400" dirty="0" smtClean="0">
                <a:solidFill>
                  <a:srgbClr val="0000FF"/>
                </a:solidFill>
              </a:rPr>
              <a:t>,  </a:t>
            </a:r>
            <a:r>
              <a:rPr lang="ja-JP" altLang="en-US" sz="2400" dirty="0" smtClean="0">
                <a:solidFill>
                  <a:srgbClr val="0000FF"/>
                </a:solidFill>
              </a:rPr>
              <a:t>水田晃</a:t>
            </a:r>
            <a:r>
              <a:rPr lang="en-US" altLang="ja-JP" sz="2400" dirty="0" smtClean="0">
                <a:solidFill>
                  <a:srgbClr val="0000FF"/>
                </a:solidFill>
              </a:rPr>
              <a:t>,  </a:t>
            </a:r>
            <a:r>
              <a:rPr lang="ja-JP" altLang="en-US" sz="2400" dirty="0" smtClean="0">
                <a:solidFill>
                  <a:srgbClr val="0000FF"/>
                </a:solidFill>
              </a:rPr>
              <a:t>川中宣太 </a:t>
            </a:r>
            <a:r>
              <a:rPr lang="en-US" altLang="ja-JP" sz="2400" dirty="0" smtClean="0"/>
              <a:t>(KEK)</a:t>
            </a:r>
          </a:p>
          <a:p>
            <a:r>
              <a:rPr lang="ja-JP" altLang="en-US" sz="2400" dirty="0" smtClean="0">
                <a:solidFill>
                  <a:srgbClr val="0000FF"/>
                </a:solidFill>
              </a:rPr>
              <a:t>中島正裕 </a:t>
            </a:r>
            <a:r>
              <a:rPr lang="en-US" altLang="ja-JP" sz="2400" dirty="0" smtClean="0"/>
              <a:t>(</a:t>
            </a:r>
            <a:r>
              <a:rPr lang="ja-JP" altLang="en-US" sz="2400" dirty="0" smtClean="0"/>
              <a:t>東京大学</a:t>
            </a:r>
            <a:r>
              <a:rPr lang="en-US" altLang="ja-JP" sz="2400" dirty="0" smtClean="0"/>
              <a:t>),</a:t>
            </a:r>
          </a:p>
          <a:p>
            <a:r>
              <a:rPr lang="ja-JP" altLang="en-US" sz="2400" dirty="0" smtClean="0">
                <a:solidFill>
                  <a:srgbClr val="008000"/>
                </a:solidFill>
              </a:rPr>
              <a:t>松浦</a:t>
            </a:r>
            <a:r>
              <a:rPr lang="ja-JP" altLang="en-US" sz="2400" dirty="0">
                <a:solidFill>
                  <a:srgbClr val="008000"/>
                </a:solidFill>
              </a:rPr>
              <a:t>周二</a:t>
            </a:r>
            <a:r>
              <a:rPr lang="en-US" altLang="ja-JP" sz="2400" dirty="0" smtClean="0">
                <a:solidFill>
                  <a:srgbClr val="008000"/>
                </a:solidFill>
              </a:rPr>
              <a:t>,  </a:t>
            </a:r>
            <a:r>
              <a:rPr lang="ja-JP" altLang="en-US" sz="2400" dirty="0" smtClean="0">
                <a:solidFill>
                  <a:srgbClr val="008000"/>
                </a:solidFill>
              </a:rPr>
              <a:t>坂井真一郎 </a:t>
            </a:r>
            <a:r>
              <a:rPr lang="en-US" altLang="ja-JP" sz="2400" dirty="0" smtClean="0"/>
              <a:t>(ISAS/JAXA)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GUNDAM_color_image.jpg"/>
          <p:cNvPicPr>
            <a:picLocks noChangeAspect="1"/>
          </p:cNvPicPr>
          <p:nvPr/>
        </p:nvPicPr>
        <p:blipFill>
          <a:blip r:embed="rId2" cstate="print"/>
          <a:stretch>
            <a:fillRect/>
          </a:stretch>
        </p:blipFill>
        <p:spPr>
          <a:xfrm>
            <a:off x="96011" y="1872208"/>
            <a:ext cx="5052053" cy="3789040"/>
          </a:xfrm>
          <a:prstGeom prst="rect">
            <a:avLst/>
          </a:prstGeom>
        </p:spPr>
      </p:pic>
      <p:sp>
        <p:nvSpPr>
          <p:cNvPr id="5" name="テキスト ボックス 4"/>
          <p:cNvSpPr txBox="1"/>
          <p:nvPr/>
        </p:nvSpPr>
        <p:spPr>
          <a:xfrm>
            <a:off x="251520" y="190381"/>
            <a:ext cx="4886338" cy="646331"/>
          </a:xfrm>
          <a:prstGeom prst="rect">
            <a:avLst/>
          </a:prstGeom>
          <a:noFill/>
        </p:spPr>
        <p:txBody>
          <a:bodyPr wrap="none" rtlCol="0">
            <a:spAutoFit/>
          </a:bodyPr>
          <a:lstStyle/>
          <a:p>
            <a:r>
              <a:rPr kumimoji="1" lang="en-US" altLang="ja-JP" sz="3600" dirty="0" smtClean="0"/>
              <a:t>GUNDAM – PATHFINDER </a:t>
            </a:r>
            <a:endParaRPr kumimoji="1" lang="ja-JP" altLang="en-US" sz="3600" dirty="0"/>
          </a:p>
        </p:txBody>
      </p:sp>
      <p:sp>
        <p:nvSpPr>
          <p:cNvPr id="6" name="テキスト ボックス 5"/>
          <p:cNvSpPr txBox="1"/>
          <p:nvPr/>
        </p:nvSpPr>
        <p:spPr>
          <a:xfrm>
            <a:off x="0" y="836712"/>
            <a:ext cx="5150769" cy="707886"/>
          </a:xfrm>
          <a:prstGeom prst="rect">
            <a:avLst/>
          </a:prstGeom>
          <a:noFill/>
        </p:spPr>
        <p:txBody>
          <a:bodyPr wrap="none" rtlCol="0">
            <a:spAutoFit/>
          </a:bodyPr>
          <a:lstStyle/>
          <a:p>
            <a:r>
              <a:rPr lang="ja-JP" altLang="en-US" dirty="0" smtClean="0"/>
              <a:t>・ </a:t>
            </a:r>
            <a:r>
              <a:rPr lang="en-US" altLang="ja-JP" dirty="0"/>
              <a:t>GRB </a:t>
            </a:r>
            <a:r>
              <a:rPr lang="ja-JP" altLang="en-US" dirty="0" smtClean="0"/>
              <a:t>検出器</a:t>
            </a:r>
            <a:r>
              <a:rPr lang="en-US" altLang="ja-JP" dirty="0" smtClean="0"/>
              <a:t> + 45cm </a:t>
            </a:r>
            <a:r>
              <a:rPr lang="ja-JP" altLang="en-US" dirty="0" smtClean="0"/>
              <a:t>近赤外線望遠鏡</a:t>
            </a:r>
            <a:endParaRPr lang="en-US" altLang="ja-JP" dirty="0" smtClean="0"/>
          </a:p>
          <a:p>
            <a:r>
              <a:rPr lang="ja-JP" altLang="en-US" dirty="0" smtClean="0"/>
              <a:t>・ 数</a:t>
            </a:r>
            <a:r>
              <a:rPr lang="en-US" altLang="ja-JP" dirty="0" err="1" smtClean="0"/>
              <a:t>keV</a:t>
            </a:r>
            <a:r>
              <a:rPr lang="en-US" altLang="ja-JP" dirty="0" smtClean="0"/>
              <a:t> </a:t>
            </a:r>
            <a:r>
              <a:rPr lang="ja-JP" altLang="en-US" dirty="0" smtClean="0"/>
              <a:t>～数</a:t>
            </a:r>
            <a:r>
              <a:rPr lang="en-US" altLang="ja-JP" dirty="0" smtClean="0"/>
              <a:t>100 </a:t>
            </a:r>
            <a:r>
              <a:rPr lang="en-US" altLang="ja-JP" dirty="0" err="1" smtClean="0"/>
              <a:t>keV</a:t>
            </a:r>
            <a:r>
              <a:rPr lang="en-US" altLang="ja-JP" dirty="0" smtClean="0"/>
              <a:t> </a:t>
            </a:r>
            <a:r>
              <a:rPr lang="ja-JP" altLang="en-US" dirty="0" smtClean="0"/>
              <a:t>の</a:t>
            </a:r>
            <a:r>
              <a:rPr lang="en-US" altLang="ja-JP" dirty="0" smtClean="0"/>
              <a:t>γ</a:t>
            </a:r>
            <a:r>
              <a:rPr lang="ja-JP" altLang="en-US" dirty="0" smtClean="0"/>
              <a:t>線イメージセンサー</a:t>
            </a:r>
            <a:endParaRPr lang="en-US" altLang="ja-JP" dirty="0" smtClean="0"/>
          </a:p>
        </p:txBody>
      </p:sp>
      <p:sp>
        <p:nvSpPr>
          <p:cNvPr id="7" name="テキスト ボックス 6"/>
          <p:cNvSpPr txBox="1"/>
          <p:nvPr/>
        </p:nvSpPr>
        <p:spPr>
          <a:xfrm>
            <a:off x="2339752" y="4581128"/>
            <a:ext cx="2895344" cy="120032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800" dirty="0" smtClean="0"/>
              <a:t>X </a:t>
            </a:r>
            <a:r>
              <a:rPr lang="ja-JP" altLang="en-US" sz="1800" dirty="0" smtClean="0"/>
              <a:t>線コーデッドマスク検出器</a:t>
            </a:r>
            <a:endParaRPr lang="en-US" altLang="ja-JP" sz="1800" dirty="0" smtClean="0"/>
          </a:p>
          <a:p>
            <a:r>
              <a:rPr lang="ja-JP" altLang="en-US" sz="1800" dirty="0" smtClean="0"/>
              <a:t>または</a:t>
            </a:r>
            <a:endParaRPr lang="en-US" altLang="ja-JP" sz="1800" dirty="0" smtClean="0"/>
          </a:p>
          <a:p>
            <a:r>
              <a:rPr lang="ja-JP" altLang="en-US" sz="1800" dirty="0" smtClean="0"/>
              <a:t>電子追跡型コンプトンカメラ</a:t>
            </a:r>
            <a:endParaRPr lang="en-US" altLang="ja-JP" sz="1800" dirty="0" smtClean="0"/>
          </a:p>
          <a:p>
            <a:r>
              <a:rPr lang="en-US" altLang="ja-JP" sz="1800" dirty="0" smtClean="0"/>
              <a:t>80cm x 40cm </a:t>
            </a:r>
            <a:r>
              <a:rPr lang="ja-JP" altLang="en-US" sz="1800" dirty="0" smtClean="0"/>
              <a:t>程度</a:t>
            </a:r>
            <a:endParaRPr kumimoji="1" lang="ja-JP" altLang="en-US" sz="1800" dirty="0"/>
          </a:p>
        </p:txBody>
      </p:sp>
      <p:sp>
        <p:nvSpPr>
          <p:cNvPr id="8" name="テキスト ボックス 7"/>
          <p:cNvSpPr txBox="1"/>
          <p:nvPr/>
        </p:nvSpPr>
        <p:spPr>
          <a:xfrm>
            <a:off x="3044066" y="4139788"/>
            <a:ext cx="2183611"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ja-JP" sz="1800" dirty="0" smtClean="0"/>
              <a:t>GRB</a:t>
            </a:r>
            <a:r>
              <a:rPr lang="ja-JP" altLang="en-US" sz="1800" dirty="0" smtClean="0"/>
              <a:t>スペクトロメータ</a:t>
            </a:r>
            <a:endParaRPr lang="en-US" altLang="ja-JP" sz="1800" dirty="0" smtClean="0"/>
          </a:p>
        </p:txBody>
      </p:sp>
      <p:sp>
        <p:nvSpPr>
          <p:cNvPr id="9" name="テキスト ボックス 8"/>
          <p:cNvSpPr txBox="1"/>
          <p:nvPr/>
        </p:nvSpPr>
        <p:spPr>
          <a:xfrm>
            <a:off x="0" y="1628800"/>
            <a:ext cx="2574744" cy="92333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sz="1800" dirty="0" smtClean="0"/>
              <a:t>45cm </a:t>
            </a:r>
            <a:r>
              <a:rPr lang="ja-JP" altLang="en-US" sz="1800" dirty="0"/>
              <a:t>望遠鏡</a:t>
            </a:r>
            <a:endParaRPr kumimoji="1" lang="en-US" altLang="ja-JP" sz="1800" dirty="0" smtClean="0"/>
          </a:p>
          <a:p>
            <a:pPr>
              <a:buFont typeface="Wingdings" pitchFamily="2" charset="2"/>
              <a:buChar char="Ø"/>
            </a:pPr>
            <a:r>
              <a:rPr lang="en-US" altLang="ja-JP" sz="1800" dirty="0" smtClean="0"/>
              <a:t> </a:t>
            </a:r>
            <a:r>
              <a:rPr lang="ja-JP" altLang="en-US" sz="1800" dirty="0" smtClean="0"/>
              <a:t>可視光 </a:t>
            </a:r>
            <a:r>
              <a:rPr lang="en-US" altLang="ja-JP" sz="1800" dirty="0" smtClean="0"/>
              <a:t>400 – 1000 nm</a:t>
            </a:r>
          </a:p>
          <a:p>
            <a:pPr>
              <a:buFont typeface="Wingdings" pitchFamily="2" charset="2"/>
              <a:buChar char="Ø"/>
            </a:pPr>
            <a:r>
              <a:rPr kumimoji="1" lang="en-US" altLang="ja-JP" sz="1800" dirty="0"/>
              <a:t> </a:t>
            </a:r>
            <a:r>
              <a:rPr lang="ja-JP" altLang="en-US" sz="1800" dirty="0"/>
              <a:t>近</a:t>
            </a:r>
            <a:r>
              <a:rPr lang="ja-JP" altLang="en-US" sz="1800" dirty="0" smtClean="0"/>
              <a:t>赤外</a:t>
            </a:r>
            <a:r>
              <a:rPr lang="ja-JP" altLang="en-US" sz="1800" dirty="0"/>
              <a:t>線</a:t>
            </a:r>
            <a:r>
              <a:rPr kumimoji="1" lang="en-US" altLang="ja-JP" sz="1800" dirty="0" smtClean="0"/>
              <a:t> </a:t>
            </a:r>
            <a:r>
              <a:rPr lang="en-US" altLang="ja-JP" sz="1800" dirty="0" smtClean="0"/>
              <a:t>1</a:t>
            </a:r>
            <a:r>
              <a:rPr kumimoji="1" lang="en-US" altLang="ja-JP" sz="1800" dirty="0" smtClean="0"/>
              <a:t>.0 – 1.7μm </a:t>
            </a:r>
            <a:endParaRPr kumimoji="1" lang="ja-JP" altLang="en-US" sz="1800" dirty="0"/>
          </a:p>
        </p:txBody>
      </p:sp>
      <p:grpSp>
        <p:nvGrpSpPr>
          <p:cNvPr id="10" name="グループ化 91"/>
          <p:cNvGrpSpPr/>
          <p:nvPr/>
        </p:nvGrpSpPr>
        <p:grpSpPr>
          <a:xfrm>
            <a:off x="5292079" y="908720"/>
            <a:ext cx="3851921" cy="2736304"/>
            <a:chOff x="4292348" y="3501008"/>
            <a:chExt cx="4725673" cy="3356992"/>
          </a:xfrm>
        </p:grpSpPr>
        <p:sp>
          <p:nvSpPr>
            <p:cNvPr id="11" name="正方形/長方形 10"/>
            <p:cNvSpPr/>
            <p:nvPr/>
          </p:nvSpPr>
          <p:spPr>
            <a:xfrm>
              <a:off x="4572000" y="3501008"/>
              <a:ext cx="3888432" cy="3356992"/>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4292348" y="3589350"/>
              <a:ext cx="4725673" cy="3224025"/>
              <a:chOff x="3993651" y="2693089"/>
              <a:chExt cx="6014300" cy="4103171"/>
            </a:xfrm>
          </p:grpSpPr>
          <p:pic>
            <p:nvPicPr>
              <p:cNvPr id="13" name="Picture 5"/>
              <p:cNvPicPr>
                <a:picLocks noChangeAspect="1" noChangeArrowheads="1"/>
              </p:cNvPicPr>
              <p:nvPr/>
            </p:nvPicPr>
            <p:blipFill>
              <a:blip r:embed="rId3" cstate="print"/>
              <a:srcRect/>
              <a:stretch>
                <a:fillRect/>
              </a:stretch>
            </p:blipFill>
            <p:spPr bwMode="auto">
              <a:xfrm>
                <a:off x="4643438" y="3453887"/>
                <a:ext cx="4381879" cy="3342373"/>
              </a:xfrm>
              <a:prstGeom prst="rect">
                <a:avLst/>
              </a:prstGeom>
              <a:noFill/>
              <a:ln w="38100">
                <a:noFill/>
                <a:miter lim="800000"/>
                <a:headEnd/>
                <a:tailEnd/>
              </a:ln>
            </p:spPr>
          </p:pic>
          <p:cxnSp>
            <p:nvCxnSpPr>
              <p:cNvPr id="14" name="直線矢印コネクタ 13"/>
              <p:cNvCxnSpPr/>
              <p:nvPr/>
            </p:nvCxnSpPr>
            <p:spPr>
              <a:xfrm rot="5400000" flipH="1" flipV="1">
                <a:off x="6814511" y="5249839"/>
                <a:ext cx="1095411" cy="8268"/>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5400000" flipH="1" flipV="1">
                <a:off x="7077705" y="3209311"/>
                <a:ext cx="705117" cy="1487"/>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10800000">
                <a:off x="6572266" y="4500570"/>
                <a:ext cx="785816" cy="1588"/>
              </a:xfrm>
              <a:prstGeom prst="straightConnector1">
                <a:avLst/>
              </a:prstGeom>
              <a:ln w="4445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rot="10800000" flipV="1">
                <a:off x="5000629" y="4500570"/>
                <a:ext cx="723017" cy="8680"/>
              </a:xfrm>
              <a:prstGeom prst="straightConnector1">
                <a:avLst/>
              </a:prstGeom>
              <a:ln w="44450">
                <a:solidFill>
                  <a:srgbClr val="66FF33"/>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5400000" flipH="1" flipV="1">
                <a:off x="5813831" y="3973120"/>
                <a:ext cx="1089726" cy="1487"/>
              </a:xfrm>
              <a:prstGeom prst="straightConnector1">
                <a:avLst/>
              </a:prstGeom>
              <a:ln w="44450">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467148" y="5857891"/>
                <a:ext cx="1911338" cy="913053"/>
              </a:xfrm>
              <a:prstGeom prst="rect">
                <a:avLst/>
              </a:prstGeom>
              <a:solidFill>
                <a:schemeClr val="bg1"/>
              </a:solidFill>
              <a:ln w="25400">
                <a:solidFill>
                  <a:srgbClr val="FFFF00"/>
                </a:solidFill>
              </a:ln>
            </p:spPr>
            <p:txBody>
              <a:bodyPr wrap="square" rtlCol="0">
                <a:spAutoFit/>
              </a:bodyPr>
              <a:lstStyle/>
              <a:p>
                <a:pPr algn="ctr"/>
                <a:r>
                  <a:rPr lang="en-US" altLang="ja-JP" sz="1600" dirty="0" smtClean="0"/>
                  <a:t>Ray from Telescope</a:t>
                </a:r>
                <a:endParaRPr kumimoji="1" lang="ja-JP" altLang="en-US" sz="1600" dirty="0"/>
              </a:p>
            </p:txBody>
          </p:sp>
          <p:sp>
            <p:nvSpPr>
              <p:cNvPr id="20" name="テキスト ボックス 19"/>
              <p:cNvSpPr txBox="1"/>
              <p:nvPr/>
            </p:nvSpPr>
            <p:spPr>
              <a:xfrm>
                <a:off x="7703896" y="2708326"/>
                <a:ext cx="2304055" cy="864998"/>
              </a:xfrm>
              <a:prstGeom prst="rect">
                <a:avLst/>
              </a:prstGeom>
              <a:solidFill>
                <a:schemeClr val="bg1"/>
              </a:solidFill>
              <a:ln w="25400">
                <a:solidFill>
                  <a:srgbClr val="FF0000"/>
                </a:solidFill>
              </a:ln>
            </p:spPr>
            <p:txBody>
              <a:bodyPr wrap="square" rtlCol="0">
                <a:spAutoFit/>
              </a:bodyPr>
              <a:lstStyle/>
              <a:p>
                <a:pPr algn="ctr"/>
                <a:r>
                  <a:rPr lang="en-US" altLang="ja-JP" sz="1600" dirty="0" smtClean="0"/>
                  <a:t>NIR Camera</a:t>
                </a:r>
                <a:endParaRPr lang="en-US" altLang="ja-JP" sz="1600" dirty="0"/>
              </a:p>
              <a:p>
                <a:pPr algn="ctr"/>
                <a:r>
                  <a:rPr lang="en-US" altLang="ja-JP" sz="1400" dirty="0" smtClean="0"/>
                  <a:t>(0.8 – 1.7 um)</a:t>
                </a:r>
              </a:p>
            </p:txBody>
          </p:sp>
          <p:sp>
            <p:nvSpPr>
              <p:cNvPr id="21" name="テキスト ボックス 20"/>
              <p:cNvSpPr txBox="1"/>
              <p:nvPr/>
            </p:nvSpPr>
            <p:spPr>
              <a:xfrm>
                <a:off x="4330941" y="2693089"/>
                <a:ext cx="1574040" cy="913053"/>
              </a:xfrm>
              <a:prstGeom prst="rect">
                <a:avLst/>
              </a:prstGeom>
              <a:solidFill>
                <a:schemeClr val="bg1"/>
              </a:solidFill>
              <a:ln w="25400">
                <a:solidFill>
                  <a:srgbClr val="FF33CC"/>
                </a:solidFill>
              </a:ln>
            </p:spPr>
            <p:txBody>
              <a:bodyPr wrap="square" rtlCol="0">
                <a:spAutoFit/>
              </a:bodyPr>
              <a:lstStyle/>
              <a:p>
                <a:pPr algn="ctr"/>
                <a:r>
                  <a:rPr lang="en-US" altLang="ja-JP" sz="1600" dirty="0" smtClean="0"/>
                  <a:t>Optical</a:t>
                </a:r>
                <a:br>
                  <a:rPr lang="en-US" altLang="ja-JP" sz="1600" dirty="0" smtClean="0"/>
                </a:br>
                <a:r>
                  <a:rPr lang="en-US" altLang="ja-JP" sz="1600" dirty="0" smtClean="0"/>
                  <a:t>  Long</a:t>
                </a:r>
                <a:r>
                  <a:rPr lang="ja-JP" altLang="en-US" sz="1600" dirty="0"/>
                  <a:t> </a:t>
                </a:r>
                <a:r>
                  <a:rPr lang="en-US" altLang="ja-JP" sz="1600" dirty="0" smtClean="0"/>
                  <a:t>λ</a:t>
                </a:r>
                <a:endParaRPr kumimoji="1" lang="ja-JP" altLang="en-US" sz="1600" dirty="0"/>
              </a:p>
            </p:txBody>
          </p:sp>
          <p:sp>
            <p:nvSpPr>
              <p:cNvPr id="22" name="テキスト ボックス 21"/>
              <p:cNvSpPr txBox="1"/>
              <p:nvPr/>
            </p:nvSpPr>
            <p:spPr>
              <a:xfrm>
                <a:off x="3993651" y="4941718"/>
                <a:ext cx="1461611" cy="913053"/>
              </a:xfrm>
              <a:prstGeom prst="rect">
                <a:avLst/>
              </a:prstGeom>
              <a:solidFill>
                <a:schemeClr val="bg1"/>
              </a:solidFill>
              <a:ln w="25400">
                <a:solidFill>
                  <a:srgbClr val="66FF33"/>
                </a:solidFill>
              </a:ln>
            </p:spPr>
            <p:txBody>
              <a:bodyPr wrap="square" rtlCol="0">
                <a:spAutoFit/>
              </a:bodyPr>
              <a:lstStyle/>
              <a:p>
                <a:pPr algn="ctr"/>
                <a:r>
                  <a:rPr lang="en-US" altLang="ja-JP" sz="1600" dirty="0" smtClean="0"/>
                  <a:t>Optical</a:t>
                </a:r>
                <a:br>
                  <a:rPr lang="en-US" altLang="ja-JP" sz="1600" dirty="0" smtClean="0"/>
                </a:br>
                <a:r>
                  <a:rPr lang="en-US" altLang="ja-JP" sz="1600" dirty="0" smtClean="0"/>
                  <a:t> Short λ</a:t>
                </a:r>
                <a:endParaRPr kumimoji="1" lang="ja-JP" altLang="en-US" sz="1600" dirty="0"/>
              </a:p>
            </p:txBody>
          </p:sp>
        </p:grpSp>
      </p:grpSp>
      <p:sp>
        <p:nvSpPr>
          <p:cNvPr id="23" name="テキスト ボックス 22"/>
          <p:cNvSpPr txBox="1"/>
          <p:nvPr/>
        </p:nvSpPr>
        <p:spPr>
          <a:xfrm>
            <a:off x="6228184" y="241484"/>
            <a:ext cx="2579552" cy="523220"/>
          </a:xfrm>
          <a:prstGeom prst="rect">
            <a:avLst/>
          </a:prstGeom>
          <a:noFill/>
        </p:spPr>
        <p:txBody>
          <a:bodyPr wrap="none" rtlCol="0">
            <a:spAutoFit/>
          </a:bodyPr>
          <a:lstStyle/>
          <a:p>
            <a:r>
              <a:rPr kumimoji="1" lang="en-US" altLang="ja-JP" sz="2800" dirty="0" smtClean="0"/>
              <a:t>(</a:t>
            </a:r>
            <a:r>
              <a:rPr kumimoji="1" lang="ja-JP" altLang="en-US" sz="2800" dirty="0" smtClean="0"/>
              <a:t>小型科学衛星</a:t>
            </a:r>
            <a:r>
              <a:rPr kumimoji="1" lang="en-US" altLang="ja-JP" sz="2800" dirty="0" smtClean="0"/>
              <a:t>)</a:t>
            </a:r>
            <a:endParaRPr kumimoji="1" lang="ja-JP" altLang="en-US" sz="2800" dirty="0"/>
          </a:p>
        </p:txBody>
      </p:sp>
      <p:pic>
        <p:nvPicPr>
          <p:cNvPr id="24" name="Picture 3"/>
          <p:cNvPicPr>
            <a:picLocks noChangeAspect="1" noChangeArrowheads="1"/>
          </p:cNvPicPr>
          <p:nvPr/>
        </p:nvPicPr>
        <p:blipFill>
          <a:blip r:embed="rId4" cstate="print"/>
          <a:srcRect/>
          <a:stretch>
            <a:fillRect/>
          </a:stretch>
        </p:blipFill>
        <p:spPr bwMode="auto">
          <a:xfrm>
            <a:off x="5508104" y="3789040"/>
            <a:ext cx="3419872" cy="3028082"/>
          </a:xfrm>
          <a:prstGeom prst="rect">
            <a:avLst/>
          </a:prstGeom>
          <a:noFill/>
          <a:ln w="9525">
            <a:noFill/>
            <a:miter lim="800000"/>
            <a:headEnd/>
            <a:tailEnd/>
          </a:ln>
        </p:spPr>
      </p:pic>
      <p:sp>
        <p:nvSpPr>
          <p:cNvPr id="25" name="テキスト ボックス 24"/>
          <p:cNvSpPr txBox="1"/>
          <p:nvPr/>
        </p:nvSpPr>
        <p:spPr>
          <a:xfrm>
            <a:off x="7812360" y="3861048"/>
            <a:ext cx="1200970" cy="584775"/>
          </a:xfrm>
          <a:prstGeom prst="rect">
            <a:avLst/>
          </a:prstGeom>
          <a:noFill/>
        </p:spPr>
        <p:txBody>
          <a:bodyPr wrap="none" rtlCol="0">
            <a:spAutoFit/>
          </a:bodyPr>
          <a:lstStyle/>
          <a:p>
            <a:r>
              <a:rPr kumimoji="1" lang="en-US" altLang="ja-JP" sz="1600" dirty="0" err="1" smtClean="0"/>
              <a:t>Pb</a:t>
            </a:r>
            <a:r>
              <a:rPr lang="en-US" altLang="ja-JP" sz="1600" dirty="0"/>
              <a:t> </a:t>
            </a:r>
            <a:r>
              <a:rPr lang="en-US" altLang="ja-JP" sz="1600" dirty="0" smtClean="0"/>
              <a:t>or W </a:t>
            </a:r>
          </a:p>
          <a:p>
            <a:r>
              <a:rPr kumimoji="1" lang="en-US" altLang="ja-JP" sz="1600" dirty="0" smtClean="0"/>
              <a:t>Coded mask</a:t>
            </a:r>
            <a:endParaRPr kumimoji="1" lang="ja-JP" altLang="en-US" sz="1600" dirty="0"/>
          </a:p>
        </p:txBody>
      </p:sp>
      <p:sp>
        <p:nvSpPr>
          <p:cNvPr id="27" name="テキスト ボックス 26"/>
          <p:cNvSpPr txBox="1"/>
          <p:nvPr/>
        </p:nvSpPr>
        <p:spPr>
          <a:xfrm>
            <a:off x="5436096" y="5373216"/>
            <a:ext cx="1184940" cy="523220"/>
          </a:xfrm>
          <a:prstGeom prst="rect">
            <a:avLst/>
          </a:prstGeom>
          <a:noFill/>
        </p:spPr>
        <p:txBody>
          <a:bodyPr wrap="none" rtlCol="0">
            <a:spAutoFit/>
          </a:bodyPr>
          <a:lstStyle/>
          <a:p>
            <a:r>
              <a:rPr kumimoji="1" lang="en-US" altLang="ja-JP" sz="1400" dirty="0" err="1" smtClean="0"/>
              <a:t>CdTe</a:t>
            </a:r>
            <a:r>
              <a:rPr kumimoji="1" lang="en-US" altLang="ja-JP" sz="1400" dirty="0" smtClean="0"/>
              <a:t> </a:t>
            </a:r>
          </a:p>
          <a:p>
            <a:r>
              <a:rPr kumimoji="1" lang="ja-JP" altLang="en-US" sz="1400" dirty="0" smtClean="0"/>
              <a:t>検出器アレイ</a:t>
            </a:r>
            <a:endParaRPr kumimoji="1" lang="en-US" altLang="ja-JP" sz="1400" dirty="0" smtClean="0"/>
          </a:p>
        </p:txBody>
      </p:sp>
      <p:sp>
        <p:nvSpPr>
          <p:cNvPr id="29" name="テキスト ボックス 28"/>
          <p:cNvSpPr txBox="1"/>
          <p:nvPr/>
        </p:nvSpPr>
        <p:spPr>
          <a:xfrm>
            <a:off x="107504" y="5949280"/>
            <a:ext cx="5256567"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altLang="ja-JP" dirty="0" err="1" smtClean="0"/>
              <a:t>Ep</a:t>
            </a:r>
            <a:r>
              <a:rPr lang="en-US" altLang="ja-JP" dirty="0" smtClean="0"/>
              <a:t> </a:t>
            </a:r>
            <a:r>
              <a:rPr lang="ja-JP" altLang="en-US" dirty="0" smtClean="0"/>
              <a:t>を </a:t>
            </a:r>
            <a:r>
              <a:rPr lang="en-US" altLang="ja-JP" dirty="0" smtClean="0"/>
              <a:t>5% </a:t>
            </a:r>
            <a:r>
              <a:rPr lang="ja-JP" altLang="en-US" dirty="0" smtClean="0"/>
              <a:t>の精度で測定できる</a:t>
            </a:r>
            <a:endParaRPr lang="en-US" altLang="ja-JP" dirty="0" smtClean="0"/>
          </a:p>
          <a:p>
            <a:r>
              <a:rPr lang="ja-JP" altLang="en-US" dirty="0" smtClean="0"/>
              <a:t>ガンマ線スペクトロメータで </a:t>
            </a:r>
            <a:r>
              <a:rPr lang="en-US" altLang="ja-JP" dirty="0" smtClean="0"/>
              <a:t>GRB </a:t>
            </a:r>
            <a:r>
              <a:rPr lang="ja-JP" altLang="en-US" dirty="0" smtClean="0"/>
              <a:t>宇宙論を展開</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4282" y="-24"/>
            <a:ext cx="8450563" cy="6727632"/>
          </a:xfrm>
          <a:prstGeom prst="rect">
            <a:avLst/>
          </a:prstGeom>
          <a:noFill/>
          <a:ln w="9525">
            <a:noFill/>
            <a:miter lim="800000"/>
            <a:headEnd/>
            <a:tailEnd/>
          </a:ln>
        </p:spPr>
      </p:pic>
      <p:grpSp>
        <p:nvGrpSpPr>
          <p:cNvPr id="2" name="グループ化 21"/>
          <p:cNvGrpSpPr/>
          <p:nvPr/>
        </p:nvGrpSpPr>
        <p:grpSpPr>
          <a:xfrm>
            <a:off x="1643042" y="853843"/>
            <a:ext cx="6786610" cy="4575421"/>
            <a:chOff x="1643042" y="853843"/>
            <a:chExt cx="6786610" cy="4575421"/>
          </a:xfrm>
        </p:grpSpPr>
        <p:pic>
          <p:nvPicPr>
            <p:cNvPr id="3" name="Picture 2"/>
            <p:cNvPicPr>
              <a:picLocks noChangeAspect="1" noChangeArrowheads="1"/>
            </p:cNvPicPr>
            <p:nvPr/>
          </p:nvPicPr>
          <p:blipFill>
            <a:blip r:embed="rId3" cstate="print"/>
            <a:srcRect l="19162" t="16934" r="12309" b="13242"/>
            <a:stretch>
              <a:fillRect/>
            </a:stretch>
          </p:blipFill>
          <p:spPr bwMode="auto">
            <a:xfrm>
              <a:off x="1643042" y="1071546"/>
              <a:ext cx="5643602" cy="3929090"/>
            </a:xfrm>
            <a:prstGeom prst="rect">
              <a:avLst/>
            </a:prstGeom>
            <a:noFill/>
            <a:ln w="36000">
              <a:noFill/>
              <a:round/>
              <a:headEnd/>
              <a:tailEnd/>
            </a:ln>
            <a:effectLst/>
          </p:spPr>
        </p:pic>
        <p:sp>
          <p:nvSpPr>
            <p:cNvPr id="5" name="十字形 4"/>
            <p:cNvSpPr/>
            <p:nvPr/>
          </p:nvSpPr>
          <p:spPr>
            <a:xfrm>
              <a:off x="7500958" y="5143512"/>
              <a:ext cx="285752" cy="285752"/>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954953" y="3571876"/>
              <a:ext cx="1474699"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dirty="0" smtClean="0"/>
                <a:t>Spitzer 3.6um</a:t>
              </a:r>
              <a:endParaRPr kumimoji="1" lang="ja-JP" altLang="en-US" dirty="0"/>
            </a:p>
          </p:txBody>
        </p:sp>
        <p:sp>
          <p:nvSpPr>
            <p:cNvPr id="7" name="下矢印 6"/>
            <p:cNvSpPr/>
            <p:nvPr/>
          </p:nvSpPr>
          <p:spPr>
            <a:xfrm>
              <a:off x="5786446" y="3643314"/>
              <a:ext cx="285752" cy="5000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256707" y="2571744"/>
              <a:ext cx="1244251" cy="92333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dirty="0" smtClean="0"/>
                <a:t>GROND</a:t>
              </a:r>
            </a:p>
            <a:p>
              <a:r>
                <a:rPr lang="en-US" altLang="ja-JP" dirty="0" smtClean="0"/>
                <a:t>Upper limit</a:t>
              </a:r>
            </a:p>
            <a:p>
              <a:r>
                <a:rPr kumimoji="1" lang="en-US" altLang="ja-JP" dirty="0" smtClean="0"/>
                <a:t>J,H,K</a:t>
              </a:r>
              <a:endParaRPr kumimoji="1" lang="ja-JP" altLang="en-US" dirty="0"/>
            </a:p>
          </p:txBody>
        </p:sp>
        <p:sp>
          <p:nvSpPr>
            <p:cNvPr id="9" name="十字形 8"/>
            <p:cNvSpPr/>
            <p:nvPr/>
          </p:nvSpPr>
          <p:spPr>
            <a:xfrm>
              <a:off x="4357686" y="3071810"/>
              <a:ext cx="285752" cy="285752"/>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十字形 10"/>
            <p:cNvSpPr/>
            <p:nvPr/>
          </p:nvSpPr>
          <p:spPr>
            <a:xfrm>
              <a:off x="5143504" y="3357562"/>
              <a:ext cx="285752" cy="285752"/>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十字形 11"/>
            <p:cNvSpPr/>
            <p:nvPr/>
          </p:nvSpPr>
          <p:spPr>
            <a:xfrm>
              <a:off x="5143504" y="3500438"/>
              <a:ext cx="285752" cy="285752"/>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978217" y="1992848"/>
              <a:ext cx="1279709"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dirty="0" smtClean="0"/>
                <a:t>GROND</a:t>
              </a:r>
              <a:endParaRPr lang="en-US" altLang="ja-JP" dirty="0" smtClean="0"/>
            </a:p>
            <a:p>
              <a:r>
                <a:rPr kumimoji="1" lang="en-US" altLang="ja-JP" dirty="0" smtClean="0"/>
                <a:t>2.2m : J,H,K</a:t>
              </a:r>
              <a:endParaRPr kumimoji="1" lang="ja-JP" altLang="en-US" dirty="0"/>
            </a:p>
          </p:txBody>
        </p:sp>
        <p:sp>
          <p:nvSpPr>
            <p:cNvPr id="14" name="十字形 13"/>
            <p:cNvSpPr/>
            <p:nvPr/>
          </p:nvSpPr>
          <p:spPr>
            <a:xfrm>
              <a:off x="3500430" y="2571744"/>
              <a:ext cx="285752" cy="285752"/>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十字形 14"/>
            <p:cNvSpPr/>
            <p:nvPr/>
          </p:nvSpPr>
          <p:spPr>
            <a:xfrm>
              <a:off x="3500430" y="2714620"/>
              <a:ext cx="285752" cy="285752"/>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317648" y="1071546"/>
              <a:ext cx="857927"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altLang="ja-JP" dirty="0" smtClean="0"/>
                <a:t>Gemini</a:t>
              </a:r>
            </a:p>
            <a:p>
              <a:r>
                <a:rPr kumimoji="1" lang="en-US" altLang="ja-JP" dirty="0" smtClean="0"/>
                <a:t>J, H</a:t>
              </a:r>
              <a:endParaRPr kumimoji="1" lang="ja-JP" altLang="en-US" dirty="0"/>
            </a:p>
          </p:txBody>
        </p:sp>
        <p:sp>
          <p:nvSpPr>
            <p:cNvPr id="17" name="十字形 16"/>
            <p:cNvSpPr/>
            <p:nvPr/>
          </p:nvSpPr>
          <p:spPr>
            <a:xfrm>
              <a:off x="3143240" y="2357430"/>
              <a:ext cx="285752" cy="285752"/>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541040" y="853843"/>
              <a:ext cx="745076"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dirty="0" smtClean="0"/>
                <a:t>UKIRT</a:t>
              </a:r>
            </a:p>
            <a:p>
              <a:r>
                <a:rPr lang="en-US" altLang="ja-JP" dirty="0" smtClean="0"/>
                <a:t>K</a:t>
              </a:r>
              <a:endParaRPr kumimoji="1" lang="ja-JP" altLang="en-US" dirty="0"/>
            </a:p>
          </p:txBody>
        </p:sp>
        <p:sp>
          <p:nvSpPr>
            <p:cNvPr id="20" name="正方形/長方形 19"/>
            <p:cNvSpPr/>
            <p:nvPr/>
          </p:nvSpPr>
          <p:spPr>
            <a:xfrm>
              <a:off x="6429388" y="1000108"/>
              <a:ext cx="1143008"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214810" y="1285860"/>
              <a:ext cx="1049775"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dirty="0" smtClean="0"/>
                <a:t>Okayama</a:t>
              </a:r>
            </a:p>
            <a:p>
              <a:r>
                <a:rPr lang="en-US" altLang="ja-JP" dirty="0" smtClean="0"/>
                <a:t>1.88m : J</a:t>
              </a:r>
              <a:endParaRPr kumimoji="1" lang="ja-JP" altLang="en-US" dirty="0"/>
            </a:p>
          </p:txBody>
        </p:sp>
      </p:grpSp>
      <p:sp>
        <p:nvSpPr>
          <p:cNvPr id="23" name="テキスト ボックス 22"/>
          <p:cNvSpPr txBox="1"/>
          <p:nvPr/>
        </p:nvSpPr>
        <p:spPr>
          <a:xfrm>
            <a:off x="3969706" y="6357958"/>
            <a:ext cx="1602426" cy="461665"/>
          </a:xfrm>
          <a:prstGeom prst="rect">
            <a:avLst/>
          </a:prstGeom>
          <a:noFill/>
        </p:spPr>
        <p:txBody>
          <a:bodyPr wrap="none" rtlCol="0">
            <a:spAutoFit/>
          </a:bodyPr>
          <a:lstStyle/>
          <a:p>
            <a:r>
              <a:rPr lang="en-US" altLang="ja-JP" sz="2400" dirty="0" smtClean="0"/>
              <a:t>Time  [Day]</a:t>
            </a:r>
            <a:endParaRPr kumimoji="1" lang="ja-JP" altLang="en-US" sz="2400" dirty="0"/>
          </a:p>
        </p:txBody>
      </p:sp>
      <p:sp>
        <p:nvSpPr>
          <p:cNvPr id="24" name="テキスト ボックス 23"/>
          <p:cNvSpPr txBox="1"/>
          <p:nvPr/>
        </p:nvSpPr>
        <p:spPr>
          <a:xfrm rot="16200000">
            <a:off x="-972316" y="2993657"/>
            <a:ext cx="2406236" cy="461665"/>
          </a:xfrm>
          <a:prstGeom prst="rect">
            <a:avLst/>
          </a:prstGeom>
          <a:noFill/>
        </p:spPr>
        <p:txBody>
          <a:bodyPr wrap="none" rtlCol="0">
            <a:spAutoFit/>
          </a:bodyPr>
          <a:lstStyle/>
          <a:p>
            <a:r>
              <a:rPr kumimoji="1" lang="en-US" altLang="ja-JP" sz="2400" dirty="0" smtClean="0"/>
              <a:t>Magnitude (Vega)</a:t>
            </a:r>
            <a:endParaRPr kumimoji="1" lang="ja-JP" altLang="en-US" sz="2400" dirty="0"/>
          </a:p>
        </p:txBody>
      </p:sp>
      <p:grpSp>
        <p:nvGrpSpPr>
          <p:cNvPr id="4" name="Group 5"/>
          <p:cNvGrpSpPr>
            <a:grpSpLocks/>
          </p:cNvGrpSpPr>
          <p:nvPr/>
        </p:nvGrpSpPr>
        <p:grpSpPr bwMode="auto">
          <a:xfrm>
            <a:off x="6759602" y="714356"/>
            <a:ext cx="1527174" cy="1128713"/>
            <a:chOff x="4729" y="454"/>
            <a:chExt cx="962" cy="711"/>
          </a:xfrm>
        </p:grpSpPr>
        <p:sp>
          <p:nvSpPr>
            <p:cNvPr id="26" name="Text Box 6"/>
            <p:cNvSpPr txBox="1">
              <a:spLocks noChangeArrowheads="1"/>
            </p:cNvSpPr>
            <p:nvPr/>
          </p:nvSpPr>
          <p:spPr bwMode="auto">
            <a:xfrm>
              <a:off x="4729" y="454"/>
              <a:ext cx="918" cy="258"/>
            </a:xfrm>
            <a:prstGeom prst="rect">
              <a:avLst/>
            </a:prstGeom>
            <a:solidFill>
              <a:srgbClr val="FFFFFF"/>
            </a:solidFill>
            <a:ln w="36000">
              <a:noFill/>
              <a:round/>
              <a:headEnd/>
              <a:tailEnd/>
            </a:ln>
            <a:effectLst/>
          </p:spPr>
          <p:txBody>
            <a:bodyPr lIns="89991" tIns="44996" rIns="89991" bIns="44996"/>
            <a:lstStyle/>
            <a:p>
              <a:pPr hangingPunct="0">
                <a:lnSpc>
                  <a:spcPct val="93000"/>
                </a:lnSpc>
                <a:buClr>
                  <a:srgbClr val="000000"/>
                </a:buClr>
                <a:buSzPct val="45000"/>
                <a:buFont typeface="StarSymbol" charset="0"/>
                <a:buNone/>
                <a:tabLst>
                  <a:tab pos="723900" algn="l"/>
                  <a:tab pos="1447800" algn="l"/>
                </a:tabLst>
              </a:pPr>
              <a:r>
                <a:rPr kumimoji="0" lang="ja-JP" altLang="en-GB" sz="2000" dirty="0">
                  <a:solidFill>
                    <a:srgbClr val="000000"/>
                  </a:solidFill>
                  <a:latin typeface="ＭＳ Ｐゴシック" charset="-128"/>
                </a:rPr>
                <a:t>    </a:t>
              </a:r>
              <a:r>
                <a:rPr kumimoji="0" lang="ja-JP" altLang="en-GB" sz="2000" dirty="0" smtClean="0">
                  <a:solidFill>
                    <a:srgbClr val="000000"/>
                  </a:solidFill>
                  <a:latin typeface="ＭＳ Ｐゴシック" charset="-128"/>
                </a:rPr>
                <a:t> </a:t>
              </a:r>
              <a:r>
                <a:rPr kumimoji="0" lang="en-GB" altLang="ja-JP" sz="2000" dirty="0" smtClean="0">
                  <a:solidFill>
                    <a:srgbClr val="000000"/>
                  </a:solidFill>
                  <a:latin typeface="ＭＳ Ｐゴシック" charset="-128"/>
                </a:rPr>
                <a:t>J-band</a:t>
              </a:r>
              <a:endParaRPr kumimoji="0" lang="en-GB" altLang="ja-JP" sz="2000" dirty="0">
                <a:solidFill>
                  <a:srgbClr val="000000"/>
                </a:solidFill>
                <a:latin typeface="ＭＳ Ｐゴシック" charset="-128"/>
              </a:endParaRPr>
            </a:p>
          </p:txBody>
        </p:sp>
        <p:sp>
          <p:nvSpPr>
            <p:cNvPr id="27" name="Oval 7"/>
            <p:cNvSpPr>
              <a:spLocks noChangeArrowheads="1"/>
            </p:cNvSpPr>
            <p:nvPr/>
          </p:nvSpPr>
          <p:spPr bwMode="auto">
            <a:xfrm>
              <a:off x="4797" y="507"/>
              <a:ext cx="114" cy="114"/>
            </a:xfrm>
            <a:prstGeom prst="ellipse">
              <a:avLst/>
            </a:prstGeom>
            <a:noFill/>
            <a:ln w="72000">
              <a:solidFill>
                <a:srgbClr val="0000FF"/>
              </a:solidFill>
              <a:round/>
              <a:headEnd/>
              <a:tailEnd/>
            </a:ln>
            <a:effectLst/>
          </p:spPr>
          <p:txBody>
            <a:bodyPr wrap="none" anchor="ctr"/>
            <a:lstStyle/>
            <a:p>
              <a:endParaRPr lang="ja-JP" altLang="en-US"/>
            </a:p>
          </p:txBody>
        </p:sp>
        <p:sp>
          <p:nvSpPr>
            <p:cNvPr id="28" name="Text Box 8"/>
            <p:cNvSpPr txBox="1">
              <a:spLocks noChangeArrowheads="1"/>
            </p:cNvSpPr>
            <p:nvPr/>
          </p:nvSpPr>
          <p:spPr bwMode="auto">
            <a:xfrm>
              <a:off x="4729" y="681"/>
              <a:ext cx="918" cy="258"/>
            </a:xfrm>
            <a:prstGeom prst="rect">
              <a:avLst/>
            </a:prstGeom>
            <a:solidFill>
              <a:srgbClr val="FFFFFF"/>
            </a:solidFill>
            <a:ln w="36000">
              <a:noFill/>
              <a:round/>
              <a:headEnd/>
              <a:tailEnd/>
            </a:ln>
            <a:effectLst/>
          </p:spPr>
          <p:txBody>
            <a:bodyPr lIns="89991" tIns="44996" rIns="89991" bIns="44996"/>
            <a:lstStyle/>
            <a:p>
              <a:pPr hangingPunct="0">
                <a:lnSpc>
                  <a:spcPct val="93000"/>
                </a:lnSpc>
                <a:buClr>
                  <a:srgbClr val="000000"/>
                </a:buClr>
                <a:buSzPct val="45000"/>
                <a:buFont typeface="StarSymbol" charset="0"/>
                <a:buNone/>
                <a:tabLst>
                  <a:tab pos="723900" algn="l"/>
                  <a:tab pos="1447800" algn="l"/>
                </a:tabLst>
              </a:pPr>
              <a:r>
                <a:rPr kumimoji="0" lang="ja-JP" altLang="en-GB" sz="2200" b="1" dirty="0">
                  <a:solidFill>
                    <a:srgbClr val="000000"/>
                  </a:solidFill>
                </a:rPr>
                <a:t>    </a:t>
              </a:r>
              <a:r>
                <a:rPr kumimoji="0" lang="ja-JP" altLang="en-GB" sz="2200" b="1" dirty="0" smtClean="0">
                  <a:solidFill>
                    <a:srgbClr val="000000"/>
                  </a:solidFill>
                </a:rPr>
                <a:t>  </a:t>
              </a:r>
              <a:r>
                <a:rPr kumimoji="0" lang="en-GB" altLang="ja-JP" sz="2000" dirty="0" smtClean="0">
                  <a:solidFill>
                    <a:srgbClr val="000000"/>
                  </a:solidFill>
                  <a:latin typeface="ＭＳ Ｐゴシック" charset="-128"/>
                </a:rPr>
                <a:t>H-band</a:t>
              </a:r>
              <a:endParaRPr kumimoji="0" lang="en-GB" altLang="ja-JP" sz="2000" dirty="0">
                <a:solidFill>
                  <a:srgbClr val="000000"/>
                </a:solidFill>
                <a:latin typeface="ＭＳ Ｐゴシック" charset="-128"/>
              </a:endParaRPr>
            </a:p>
          </p:txBody>
        </p:sp>
        <p:sp>
          <p:nvSpPr>
            <p:cNvPr id="29" name="Oval 9"/>
            <p:cNvSpPr>
              <a:spLocks noChangeArrowheads="1"/>
            </p:cNvSpPr>
            <p:nvPr/>
          </p:nvSpPr>
          <p:spPr bwMode="auto">
            <a:xfrm>
              <a:off x="4797" y="734"/>
              <a:ext cx="114" cy="114"/>
            </a:xfrm>
            <a:prstGeom prst="ellipse">
              <a:avLst/>
            </a:prstGeom>
            <a:noFill/>
            <a:ln w="72000">
              <a:solidFill>
                <a:srgbClr val="00FF00"/>
              </a:solidFill>
              <a:round/>
              <a:headEnd/>
              <a:tailEnd/>
            </a:ln>
            <a:effectLst/>
          </p:spPr>
          <p:txBody>
            <a:bodyPr wrap="none" anchor="ctr"/>
            <a:lstStyle/>
            <a:p>
              <a:endParaRPr lang="ja-JP" altLang="en-US"/>
            </a:p>
          </p:txBody>
        </p:sp>
        <p:sp>
          <p:nvSpPr>
            <p:cNvPr id="30" name="Text Box 10"/>
            <p:cNvSpPr txBox="1">
              <a:spLocks noChangeArrowheads="1"/>
            </p:cNvSpPr>
            <p:nvPr/>
          </p:nvSpPr>
          <p:spPr bwMode="auto">
            <a:xfrm>
              <a:off x="4729" y="907"/>
              <a:ext cx="962" cy="258"/>
            </a:xfrm>
            <a:prstGeom prst="rect">
              <a:avLst/>
            </a:prstGeom>
            <a:solidFill>
              <a:srgbClr val="FFFFFF"/>
            </a:solidFill>
            <a:ln w="36000">
              <a:noFill/>
              <a:round/>
              <a:headEnd/>
              <a:tailEnd/>
            </a:ln>
            <a:effectLst/>
          </p:spPr>
          <p:txBody>
            <a:bodyPr lIns="89991" tIns="44996" rIns="89991" bIns="44996"/>
            <a:lstStyle/>
            <a:p>
              <a:pPr hangingPunct="0">
                <a:lnSpc>
                  <a:spcPct val="93000"/>
                </a:lnSpc>
                <a:buClr>
                  <a:srgbClr val="000000"/>
                </a:buClr>
                <a:buSzPct val="45000"/>
                <a:buFont typeface="StarSymbol" charset="0"/>
                <a:buNone/>
                <a:tabLst>
                  <a:tab pos="723900" algn="l"/>
                  <a:tab pos="1447800" algn="l"/>
                </a:tabLst>
              </a:pPr>
              <a:r>
                <a:rPr kumimoji="0" lang="ja-JP" altLang="en-GB" sz="2200" dirty="0">
                  <a:solidFill>
                    <a:srgbClr val="000000"/>
                  </a:solidFill>
                  <a:latin typeface="ＭＳ Ｐゴシック" charset="-128"/>
                </a:rPr>
                <a:t>    </a:t>
              </a:r>
              <a:r>
                <a:rPr kumimoji="0" lang="ja-JP" altLang="en-GB" sz="2200" dirty="0" smtClean="0">
                  <a:solidFill>
                    <a:srgbClr val="000000"/>
                  </a:solidFill>
                  <a:latin typeface="ＭＳ Ｐゴシック" charset="-128"/>
                </a:rPr>
                <a:t> </a:t>
              </a:r>
              <a:r>
                <a:rPr kumimoji="0" lang="en-GB" altLang="ja-JP" sz="2000" dirty="0" smtClean="0">
                  <a:solidFill>
                    <a:srgbClr val="000000"/>
                  </a:solidFill>
                  <a:latin typeface="ＭＳ Ｐゴシック" charset="-128"/>
                </a:rPr>
                <a:t>K-band</a:t>
              </a:r>
              <a:endParaRPr kumimoji="0" lang="en-GB" altLang="ja-JP" sz="2000" dirty="0">
                <a:solidFill>
                  <a:srgbClr val="000000"/>
                </a:solidFill>
                <a:latin typeface="ＭＳ Ｐゴシック" charset="-128"/>
              </a:endParaRPr>
            </a:p>
          </p:txBody>
        </p:sp>
        <p:sp>
          <p:nvSpPr>
            <p:cNvPr id="31" name="Oval 11"/>
            <p:cNvSpPr>
              <a:spLocks noChangeArrowheads="1"/>
            </p:cNvSpPr>
            <p:nvPr/>
          </p:nvSpPr>
          <p:spPr bwMode="auto">
            <a:xfrm>
              <a:off x="4797" y="961"/>
              <a:ext cx="114" cy="114"/>
            </a:xfrm>
            <a:prstGeom prst="ellipse">
              <a:avLst/>
            </a:prstGeom>
            <a:noFill/>
            <a:ln w="72000">
              <a:solidFill>
                <a:srgbClr val="000000"/>
              </a:solidFill>
              <a:round/>
              <a:headEnd/>
              <a:tailEnd/>
            </a:ln>
            <a:effectLst/>
          </p:spPr>
          <p:txBody>
            <a:bodyPr wrap="none" anchor="ctr"/>
            <a:lstStyle/>
            <a:p>
              <a:endParaRPr lang="ja-JP" altLang="en-US"/>
            </a:p>
          </p:txBody>
        </p:sp>
      </p:grpSp>
      <p:sp>
        <p:nvSpPr>
          <p:cNvPr id="32" name="テキスト ボックス 31"/>
          <p:cNvSpPr txBox="1"/>
          <p:nvPr/>
        </p:nvSpPr>
        <p:spPr>
          <a:xfrm>
            <a:off x="964155" y="119698"/>
            <a:ext cx="4250787"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2800" dirty="0" smtClean="0"/>
              <a:t>z = 7 </a:t>
            </a:r>
            <a:r>
              <a:rPr kumimoji="1" lang="ja-JP" altLang="en-US" sz="2800" dirty="0" smtClean="0"/>
              <a:t>～ </a:t>
            </a:r>
            <a:r>
              <a:rPr kumimoji="1" lang="en-US" altLang="ja-JP" sz="2800" dirty="0" smtClean="0"/>
              <a:t>8 </a:t>
            </a:r>
            <a:r>
              <a:rPr kumimoji="1" lang="ja-JP" altLang="en-US" sz="2800" dirty="0" smtClean="0"/>
              <a:t>程度の予想等級</a:t>
            </a:r>
            <a:endParaRPr kumimoji="1" lang="ja-JP" altLang="en-US" sz="2800" dirty="0"/>
          </a:p>
        </p:txBody>
      </p:sp>
      <p:sp>
        <p:nvSpPr>
          <p:cNvPr id="35" name="テキスト ボックス 34"/>
          <p:cNvSpPr txBox="1"/>
          <p:nvPr/>
        </p:nvSpPr>
        <p:spPr>
          <a:xfrm>
            <a:off x="7286644" y="4354305"/>
            <a:ext cx="1143008" cy="707886"/>
          </a:xfrm>
          <a:prstGeom prst="rect">
            <a:avLst/>
          </a:prstGeom>
          <a:noFill/>
          <a:ln w="38100">
            <a:solidFill>
              <a:srgbClr val="FF0000"/>
            </a:solidFill>
          </a:ln>
        </p:spPr>
        <p:txBody>
          <a:bodyPr wrap="square" rtlCol="0">
            <a:spAutoFit/>
          </a:bodyPr>
          <a:lstStyle/>
          <a:p>
            <a:pPr algn="ctr"/>
            <a:r>
              <a:rPr lang="en-US" altLang="ja-JP" sz="2000" dirty="0" smtClean="0"/>
              <a:t>090423</a:t>
            </a:r>
          </a:p>
          <a:p>
            <a:pPr algn="ctr"/>
            <a:r>
              <a:rPr kumimoji="1" lang="en-US" altLang="ja-JP" sz="2000" dirty="0" smtClean="0"/>
              <a:t>(z = 8.2)</a:t>
            </a:r>
            <a:endParaRPr kumimoji="1" lang="ja-JP" altLang="en-US" sz="2000" dirty="0"/>
          </a:p>
        </p:txBody>
      </p:sp>
      <p:sp>
        <p:nvSpPr>
          <p:cNvPr id="39" name="直角三角形 38"/>
          <p:cNvSpPr/>
          <p:nvPr/>
        </p:nvSpPr>
        <p:spPr>
          <a:xfrm>
            <a:off x="857224" y="2643182"/>
            <a:ext cx="7643866" cy="3000396"/>
          </a:xfrm>
          <a:prstGeom prst="rtTriangle">
            <a:avLst/>
          </a:prstGeom>
          <a:solidFill>
            <a:srgbClr val="B2B2B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857224" y="5643578"/>
            <a:ext cx="7643866" cy="428628"/>
          </a:xfrm>
          <a:prstGeom prst="rect">
            <a:avLst/>
          </a:prstGeom>
          <a:solidFill>
            <a:srgbClr val="B2B2B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p:nvCxnSpPr>
        <p:spPr>
          <a:xfrm rot="5400000" flipH="1" flipV="1">
            <a:off x="3357554" y="5052121"/>
            <a:ext cx="2071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857224" y="4024644"/>
            <a:ext cx="35361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000496" y="5467665"/>
            <a:ext cx="955711"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ja-JP" sz="2400" dirty="0" smtClean="0"/>
              <a:t>3</a:t>
            </a:r>
            <a:r>
              <a:rPr lang="ja-JP" altLang="en-US" sz="2400" dirty="0" smtClean="0"/>
              <a:t>時間</a:t>
            </a:r>
            <a:endParaRPr kumimoji="1" lang="ja-JP" altLang="en-US" sz="2400" dirty="0"/>
          </a:p>
        </p:txBody>
      </p:sp>
      <p:sp>
        <p:nvSpPr>
          <p:cNvPr id="42" name="テキスト ボックス 41"/>
          <p:cNvSpPr txBox="1"/>
          <p:nvPr/>
        </p:nvSpPr>
        <p:spPr>
          <a:xfrm>
            <a:off x="933079" y="3786190"/>
            <a:ext cx="495649"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sz="2400" dirty="0" smtClean="0"/>
              <a:t>23</a:t>
            </a:r>
            <a:endParaRPr kumimoji="1" lang="ja-JP" altLang="en-US" sz="2400" dirty="0"/>
          </a:p>
        </p:txBody>
      </p:sp>
      <p:cxnSp>
        <p:nvCxnSpPr>
          <p:cNvPr id="46" name="直線コネクタ 45"/>
          <p:cNvCxnSpPr/>
          <p:nvPr/>
        </p:nvCxnSpPr>
        <p:spPr>
          <a:xfrm rot="5400000" flipH="1" flipV="1">
            <a:off x="1853169" y="4806275"/>
            <a:ext cx="25003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10800000">
            <a:off x="872990" y="3540344"/>
            <a:ext cx="22145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714612" y="5467665"/>
            <a:ext cx="803425"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sz="2400" dirty="0" smtClean="0"/>
              <a:t>15</a:t>
            </a:r>
            <a:r>
              <a:rPr kumimoji="1" lang="ja-JP" altLang="en-US" sz="2400" dirty="0" smtClean="0"/>
              <a:t>分</a:t>
            </a:r>
            <a:endParaRPr kumimoji="1" lang="ja-JP" altLang="en-US" sz="2400" dirty="0"/>
          </a:p>
        </p:txBody>
      </p:sp>
      <p:sp>
        <p:nvSpPr>
          <p:cNvPr id="49" name="テキスト ボックス 48"/>
          <p:cNvSpPr txBox="1"/>
          <p:nvPr/>
        </p:nvSpPr>
        <p:spPr>
          <a:xfrm>
            <a:off x="928662" y="3286124"/>
            <a:ext cx="495649"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sz="2400" dirty="0" smtClean="0"/>
              <a:t>21</a:t>
            </a:r>
            <a:endParaRPr kumimoji="1" lang="ja-JP" altLang="en-US" sz="2400" dirty="0"/>
          </a:p>
        </p:txBody>
      </p:sp>
      <p:cxnSp>
        <p:nvCxnSpPr>
          <p:cNvPr id="51" name="直線コネクタ 50"/>
          <p:cNvCxnSpPr>
            <a:stCxn id="39" idx="0"/>
          </p:cNvCxnSpPr>
          <p:nvPr/>
        </p:nvCxnSpPr>
        <p:spPr>
          <a:xfrm rot="16200000" flipH="1">
            <a:off x="3178959" y="321447"/>
            <a:ext cx="3000396" cy="7643866"/>
          </a:xfrm>
          <a:prstGeom prst="line">
            <a:avLst/>
          </a:prstGeom>
          <a:ln w="28575">
            <a:solidFill>
              <a:srgbClr val="4F81B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70025" y="1559694"/>
            <a:ext cx="7502375" cy="1077218"/>
          </a:xfrm>
          <a:prstGeom prst="rect">
            <a:avLst/>
          </a:prstGeom>
          <a:noFill/>
        </p:spPr>
        <p:txBody>
          <a:bodyPr wrap="none" rtlCol="0">
            <a:spAutoFit/>
          </a:bodyPr>
          <a:lstStyle/>
          <a:p>
            <a:r>
              <a:rPr lang="ja-JP" altLang="en-US" sz="3200" dirty="0" smtClean="0"/>
              <a:t>理論、観測の両面で </a:t>
            </a:r>
            <a:r>
              <a:rPr lang="en-US" altLang="ja-JP" sz="3200" dirty="0" smtClean="0"/>
              <a:t>GRB </a:t>
            </a:r>
            <a:r>
              <a:rPr lang="ja-JP" altLang="en-US" sz="3200" dirty="0" smtClean="0"/>
              <a:t>コミュニティーを</a:t>
            </a:r>
            <a:endParaRPr lang="en-US" altLang="ja-JP" sz="3200" dirty="0" smtClean="0"/>
          </a:p>
          <a:p>
            <a:r>
              <a:rPr lang="ja-JP" altLang="en-US" sz="3200" dirty="0" smtClean="0"/>
              <a:t>盛り上げていただいています。</a:t>
            </a:r>
            <a:endParaRPr lang="en-US" altLang="ja-JP" sz="3200" dirty="0" smtClean="0"/>
          </a:p>
        </p:txBody>
      </p:sp>
      <p:sp>
        <p:nvSpPr>
          <p:cNvPr id="4" name="テキスト ボックス 3"/>
          <p:cNvSpPr txBox="1"/>
          <p:nvPr/>
        </p:nvSpPr>
        <p:spPr>
          <a:xfrm>
            <a:off x="1537809" y="3124125"/>
            <a:ext cx="5410455" cy="1384995"/>
          </a:xfrm>
          <a:prstGeom prst="rect">
            <a:avLst/>
          </a:prstGeom>
          <a:noFill/>
        </p:spPr>
        <p:txBody>
          <a:bodyPr wrap="none" rtlCol="0">
            <a:spAutoFit/>
          </a:bodyPr>
          <a:lstStyle/>
          <a:p>
            <a:r>
              <a:rPr kumimoji="1" lang="ja-JP" altLang="en-US" sz="2800" dirty="0" smtClean="0"/>
              <a:t>■ </a:t>
            </a:r>
            <a:r>
              <a:rPr kumimoji="1" lang="en-US" altLang="ja-JP" sz="2800" dirty="0" smtClean="0"/>
              <a:t>GRB </a:t>
            </a:r>
            <a:r>
              <a:rPr kumimoji="1" lang="ja-JP" altLang="en-US" sz="2800" dirty="0" smtClean="0"/>
              <a:t>統一モデルの構築</a:t>
            </a:r>
            <a:endParaRPr kumimoji="1" lang="en-US" altLang="ja-JP" sz="2800" dirty="0" smtClean="0"/>
          </a:p>
          <a:p>
            <a:r>
              <a:rPr lang="ja-JP" altLang="en-US" sz="2800" dirty="0" smtClean="0"/>
              <a:t>■ </a:t>
            </a:r>
            <a:r>
              <a:rPr lang="en-US" altLang="ja-JP" sz="2800" dirty="0" smtClean="0"/>
              <a:t>GRB </a:t>
            </a:r>
            <a:r>
              <a:rPr lang="ja-JP" altLang="en-US" sz="2800" dirty="0" smtClean="0"/>
              <a:t>宇宙論プロジェクトの推進</a:t>
            </a:r>
            <a:endParaRPr lang="en-US" altLang="ja-JP" sz="2800" dirty="0" smtClean="0"/>
          </a:p>
          <a:p>
            <a:r>
              <a:rPr kumimoji="1" lang="ja-JP" altLang="en-US" sz="2800" dirty="0" smtClean="0"/>
              <a:t>■ </a:t>
            </a:r>
            <a:r>
              <a:rPr lang="ja-JP" altLang="en-US" sz="2800" dirty="0" smtClean="0"/>
              <a:t>将来の </a:t>
            </a:r>
            <a:r>
              <a:rPr lang="en-US" altLang="ja-JP" sz="2800" dirty="0" smtClean="0"/>
              <a:t>GRB </a:t>
            </a:r>
            <a:r>
              <a:rPr lang="ja-JP" altLang="en-US" sz="2800" dirty="0" smtClean="0"/>
              <a:t>観測計画</a:t>
            </a:r>
            <a:endParaRPr kumimoji="1" lang="ja-JP" altLang="en-US" sz="2800" dirty="0"/>
          </a:p>
        </p:txBody>
      </p:sp>
      <p:sp>
        <p:nvSpPr>
          <p:cNvPr id="5" name="テキスト ボックス 4"/>
          <p:cNvSpPr txBox="1"/>
          <p:nvPr/>
        </p:nvSpPr>
        <p:spPr>
          <a:xfrm>
            <a:off x="467544" y="332656"/>
            <a:ext cx="1537600" cy="707886"/>
          </a:xfrm>
          <a:prstGeom prst="rect">
            <a:avLst/>
          </a:prstGeom>
          <a:noFill/>
        </p:spPr>
        <p:txBody>
          <a:bodyPr wrap="none" rtlCol="0">
            <a:spAutoFit/>
          </a:bodyPr>
          <a:lstStyle/>
          <a:p>
            <a:r>
              <a:rPr kumimoji="1" lang="ja-JP" altLang="en-US" sz="4000" dirty="0" smtClean="0">
                <a:solidFill>
                  <a:srgbClr val="006600"/>
                </a:solidFill>
              </a:rPr>
              <a:t>まとめ</a:t>
            </a:r>
            <a:endParaRPr kumimoji="1" lang="ja-JP" altLang="en-US" sz="4000" dirty="0">
              <a:solidFill>
                <a:srgbClr val="0066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66493" y="1474365"/>
            <a:ext cx="4001451" cy="5040560"/>
            <a:chOff x="323528" y="0"/>
            <a:chExt cx="4608512" cy="5805264"/>
          </a:xfrm>
        </p:grpSpPr>
        <p:sp>
          <p:nvSpPr>
            <p:cNvPr id="6" name="正方形/長方形 5"/>
            <p:cNvSpPr/>
            <p:nvPr/>
          </p:nvSpPr>
          <p:spPr bwMode="auto">
            <a:xfrm>
              <a:off x="323528" y="0"/>
              <a:ext cx="4608512" cy="580526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charset="0"/>
                <a:ea typeface="ＭＳ Ｐゴシック" pitchFamily="50" charset="-128"/>
              </a:endParaRPr>
            </a:p>
          </p:txBody>
        </p:sp>
        <p:pic>
          <p:nvPicPr>
            <p:cNvPr id="138242" name="Picture 2" descr="http://www.nasa.gov/images/content/135271main_HETE_GRB-x-rays-lightcurve_Oct3_lg.jpg"/>
            <p:cNvPicPr>
              <a:picLocks noChangeAspect="1" noChangeArrowheads="1"/>
            </p:cNvPicPr>
            <p:nvPr/>
          </p:nvPicPr>
          <p:blipFill>
            <a:blip r:embed="rId2" cstate="print"/>
            <a:srcRect l="13692" t="11509" r="11981" b="10251"/>
            <a:stretch>
              <a:fillRect/>
            </a:stretch>
          </p:blipFill>
          <p:spPr bwMode="auto">
            <a:xfrm>
              <a:off x="755576" y="3516168"/>
              <a:ext cx="3744416" cy="2217088"/>
            </a:xfrm>
            <a:prstGeom prst="rect">
              <a:avLst/>
            </a:prstGeom>
            <a:noFill/>
          </p:spPr>
        </p:pic>
        <p:pic>
          <p:nvPicPr>
            <p:cNvPr id="138244" name="Picture 4" descr="A gamma ray light comparison of burst intensity over time. Long bursts are created during the supernova explosion of massive stars and short bursts are created during the collision of supermassive objects; both signal the creation of a black hole.">
              <a:hlinkClick r:id="rId3"/>
            </p:cNvPr>
            <p:cNvPicPr>
              <a:picLocks noChangeAspect="1" noChangeArrowheads="1"/>
            </p:cNvPicPr>
            <p:nvPr/>
          </p:nvPicPr>
          <p:blipFill>
            <a:blip r:embed="rId4" cstate="print"/>
            <a:srcRect/>
            <a:stretch>
              <a:fillRect/>
            </a:stretch>
          </p:blipFill>
          <p:spPr bwMode="auto">
            <a:xfrm>
              <a:off x="395536" y="188640"/>
              <a:ext cx="4410867" cy="3384376"/>
            </a:xfrm>
            <a:prstGeom prst="rect">
              <a:avLst/>
            </a:prstGeom>
            <a:noFill/>
          </p:spPr>
        </p:pic>
      </p:grpSp>
      <p:pic>
        <p:nvPicPr>
          <p:cNvPr id="8" name="図 7" descr="Grb_profiles.gif"/>
          <p:cNvPicPr>
            <a:picLocks noChangeAspect="1"/>
          </p:cNvPicPr>
          <p:nvPr/>
        </p:nvPicPr>
        <p:blipFill>
          <a:blip r:embed="rId5" cstate="print"/>
          <a:stretch>
            <a:fillRect/>
          </a:stretch>
        </p:blipFill>
        <p:spPr>
          <a:xfrm>
            <a:off x="4093021" y="1474365"/>
            <a:ext cx="5050979" cy="5050979"/>
          </a:xfrm>
          <a:prstGeom prst="rect">
            <a:avLst/>
          </a:prstGeom>
        </p:spPr>
      </p:pic>
      <p:sp>
        <p:nvSpPr>
          <p:cNvPr id="9" name="テキスト ボックス 8"/>
          <p:cNvSpPr txBox="1"/>
          <p:nvPr/>
        </p:nvSpPr>
        <p:spPr>
          <a:xfrm>
            <a:off x="899592" y="293747"/>
            <a:ext cx="7609776" cy="83099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ja-JP" altLang="en-US" sz="4800" dirty="0" smtClean="0"/>
              <a:t>ガンマ線バースト統一モデル</a:t>
            </a:r>
            <a:endParaRPr kumimoji="1" lang="ja-JP" altLang="en-US" sz="4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251937"/>
            <a:ext cx="3592650" cy="584775"/>
          </a:xfrm>
          <a:prstGeom prst="rect">
            <a:avLst/>
          </a:prstGeom>
          <a:noFill/>
        </p:spPr>
        <p:txBody>
          <a:bodyPr wrap="none" rtlCol="0">
            <a:spAutoFit/>
          </a:bodyPr>
          <a:lstStyle/>
          <a:p>
            <a:r>
              <a:rPr kumimoji="1" lang="en-US" altLang="ja-JP" sz="3200" dirty="0" smtClean="0"/>
              <a:t>GRB </a:t>
            </a:r>
            <a:r>
              <a:rPr kumimoji="1" lang="ja-JP" altLang="en-US" sz="3200" dirty="0" smtClean="0"/>
              <a:t>の統一モデル</a:t>
            </a:r>
            <a:endParaRPr kumimoji="1" lang="ja-JP" altLang="en-US" sz="3200" dirty="0"/>
          </a:p>
        </p:txBody>
      </p:sp>
      <p:pic>
        <p:nvPicPr>
          <p:cNvPr id="132098" name="Picture 2"/>
          <p:cNvPicPr>
            <a:picLocks noChangeAspect="1" noChangeArrowheads="1"/>
          </p:cNvPicPr>
          <p:nvPr/>
        </p:nvPicPr>
        <p:blipFill>
          <a:blip r:embed="rId2" cstate="print"/>
          <a:srcRect/>
          <a:stretch>
            <a:fillRect/>
          </a:stretch>
        </p:blipFill>
        <p:spPr bwMode="auto">
          <a:xfrm>
            <a:off x="360040" y="983089"/>
            <a:ext cx="3707904" cy="3707904"/>
          </a:xfrm>
          <a:prstGeom prst="rect">
            <a:avLst/>
          </a:prstGeom>
          <a:noFill/>
          <a:ln w="9525">
            <a:noFill/>
            <a:miter lim="800000"/>
            <a:headEnd/>
            <a:tailEnd/>
          </a:ln>
        </p:spPr>
      </p:pic>
      <p:sp>
        <p:nvSpPr>
          <p:cNvPr id="4" name="テキスト ボックス 3"/>
          <p:cNvSpPr txBox="1"/>
          <p:nvPr/>
        </p:nvSpPr>
        <p:spPr>
          <a:xfrm>
            <a:off x="384631" y="4734436"/>
            <a:ext cx="3899337" cy="369332"/>
          </a:xfrm>
          <a:prstGeom prst="rect">
            <a:avLst/>
          </a:prstGeom>
          <a:noFill/>
        </p:spPr>
        <p:txBody>
          <a:bodyPr wrap="none" rtlCol="0">
            <a:spAutoFit/>
          </a:bodyPr>
          <a:lstStyle/>
          <a:p>
            <a:r>
              <a:rPr kumimoji="1" lang="en-US" altLang="ja-JP" sz="1800" dirty="0" smtClean="0"/>
              <a:t>Yamazaki, </a:t>
            </a:r>
            <a:r>
              <a:rPr kumimoji="1" lang="en-US" altLang="ja-JP" sz="1800" dirty="0" err="1" smtClean="0"/>
              <a:t>Ioka</a:t>
            </a:r>
            <a:r>
              <a:rPr kumimoji="1" lang="en-US" altLang="ja-JP" sz="1800" dirty="0" smtClean="0"/>
              <a:t>, Nakamura (2002</a:t>
            </a:r>
            <a:r>
              <a:rPr kumimoji="1" lang="ja-JP" altLang="en-US" sz="1800" dirty="0" smtClean="0"/>
              <a:t>～</a:t>
            </a:r>
            <a:r>
              <a:rPr kumimoji="1" lang="en-US" altLang="ja-JP" sz="1800" dirty="0" smtClean="0"/>
              <a:t>)</a:t>
            </a:r>
            <a:endParaRPr kumimoji="1" lang="ja-JP" altLang="en-US" sz="1800" dirty="0"/>
          </a:p>
        </p:txBody>
      </p:sp>
      <p:sp>
        <p:nvSpPr>
          <p:cNvPr id="12" name="テキスト ボックス 11"/>
          <p:cNvSpPr txBox="1"/>
          <p:nvPr/>
        </p:nvSpPr>
        <p:spPr>
          <a:xfrm>
            <a:off x="467544" y="5285442"/>
            <a:ext cx="7965642"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ja-JP" altLang="en-US" dirty="0" smtClean="0"/>
              <a:t>■ ジェットを見込む角度によって </a:t>
            </a:r>
            <a:r>
              <a:rPr lang="en-US" altLang="ja-JP" dirty="0" smtClean="0"/>
              <a:t>GRB, XRF </a:t>
            </a:r>
            <a:r>
              <a:rPr lang="ja-JP" altLang="en-US" dirty="0" smtClean="0"/>
              <a:t>を説明する</a:t>
            </a:r>
            <a:endParaRPr lang="en-US" altLang="ja-JP" dirty="0" smtClean="0"/>
          </a:p>
          <a:p>
            <a:r>
              <a:rPr kumimoji="1" lang="ja-JP" altLang="en-US" dirty="0" smtClean="0"/>
              <a:t>■ ジェット内部がパッチ構造を取っている場合、</a:t>
            </a:r>
            <a:r>
              <a:rPr kumimoji="1" lang="en-US" altLang="ja-JP" dirty="0" smtClean="0"/>
              <a:t>short GRB </a:t>
            </a:r>
            <a:r>
              <a:rPr kumimoji="1" lang="ja-JP" altLang="en-US" dirty="0" smtClean="0"/>
              <a:t>も説明できる</a:t>
            </a:r>
            <a:endParaRPr kumimoji="1" lang="en-US" altLang="ja-JP" dirty="0" smtClean="0"/>
          </a:p>
        </p:txBody>
      </p:sp>
      <p:pic>
        <p:nvPicPr>
          <p:cNvPr id="13" name="図 12" descr="GRB-XRR-XRF.jpg"/>
          <p:cNvPicPr>
            <a:picLocks noChangeAspect="1"/>
          </p:cNvPicPr>
          <p:nvPr/>
        </p:nvPicPr>
        <p:blipFill>
          <a:blip r:embed="rId3" cstate="print"/>
          <a:srcRect r="743"/>
          <a:stretch>
            <a:fillRect/>
          </a:stretch>
        </p:blipFill>
        <p:spPr>
          <a:xfrm>
            <a:off x="4281378" y="1061978"/>
            <a:ext cx="4878388" cy="3600450"/>
          </a:xfrm>
          <a:prstGeom prst="rect">
            <a:avLst/>
          </a:prstGeom>
        </p:spPr>
      </p:pic>
      <p:grpSp>
        <p:nvGrpSpPr>
          <p:cNvPr id="21" name="グループ化 20"/>
          <p:cNvGrpSpPr/>
          <p:nvPr/>
        </p:nvGrpSpPr>
        <p:grpSpPr>
          <a:xfrm>
            <a:off x="4283968" y="548680"/>
            <a:ext cx="4860032" cy="4118954"/>
            <a:chOff x="4283968" y="548680"/>
            <a:chExt cx="4860032" cy="4118954"/>
          </a:xfrm>
        </p:grpSpPr>
        <p:sp>
          <p:nvSpPr>
            <p:cNvPr id="14" name="テキスト ボックス 13"/>
            <p:cNvSpPr txBox="1"/>
            <p:nvPr/>
          </p:nvSpPr>
          <p:spPr>
            <a:xfrm>
              <a:off x="6517858" y="692696"/>
              <a:ext cx="2518638" cy="369332"/>
            </a:xfrm>
            <a:prstGeom prst="rect">
              <a:avLst/>
            </a:prstGeom>
            <a:noFill/>
          </p:spPr>
          <p:txBody>
            <a:bodyPr wrap="none" rtlCol="0">
              <a:spAutoFit/>
            </a:bodyPr>
            <a:lstStyle/>
            <a:p>
              <a:r>
                <a:rPr kumimoji="1" lang="en-US" altLang="ja-JP" sz="1800" dirty="0" smtClean="0"/>
                <a:t>Sakamoto et al. (2008)</a:t>
              </a:r>
              <a:endParaRPr kumimoji="1" lang="ja-JP" altLang="en-US" sz="1800" dirty="0"/>
            </a:p>
          </p:txBody>
        </p:sp>
        <p:pic>
          <p:nvPicPr>
            <p:cNvPr id="15" name="Picture 3"/>
            <p:cNvPicPr>
              <a:picLocks noChangeAspect="1" noChangeArrowheads="1"/>
            </p:cNvPicPr>
            <p:nvPr/>
          </p:nvPicPr>
          <p:blipFill>
            <a:blip r:embed="rId4" cstate="print"/>
            <a:srcRect/>
            <a:stretch>
              <a:fillRect/>
            </a:stretch>
          </p:blipFill>
          <p:spPr bwMode="auto">
            <a:xfrm>
              <a:off x="4283968" y="620687"/>
              <a:ext cx="4860032" cy="4046947"/>
            </a:xfrm>
            <a:prstGeom prst="rect">
              <a:avLst/>
            </a:prstGeom>
            <a:noFill/>
            <a:ln w="9525">
              <a:noFill/>
              <a:miter lim="800000"/>
              <a:headEnd/>
              <a:tailEnd/>
            </a:ln>
          </p:spPr>
        </p:pic>
        <p:sp>
          <p:nvSpPr>
            <p:cNvPr id="17" name="テキスト ボックス 16"/>
            <p:cNvSpPr txBox="1"/>
            <p:nvPr/>
          </p:nvSpPr>
          <p:spPr>
            <a:xfrm>
              <a:off x="5116532" y="548680"/>
              <a:ext cx="356188" cy="400110"/>
            </a:xfrm>
            <a:prstGeom prst="rect">
              <a:avLst/>
            </a:prstGeom>
            <a:solidFill>
              <a:schemeClr val="bg1"/>
            </a:solidFill>
            <a:ln>
              <a:solidFill>
                <a:srgbClr val="FF0000"/>
              </a:solidFill>
            </a:ln>
          </p:spPr>
          <p:txBody>
            <a:bodyPr wrap="none" rtlCol="0">
              <a:spAutoFit/>
            </a:bodyPr>
            <a:lstStyle/>
            <a:p>
              <a:r>
                <a:rPr kumimoji="1" lang="en-US" altLang="ja-JP" dirty="0" smtClean="0">
                  <a:solidFill>
                    <a:srgbClr val="FF0000"/>
                  </a:solidFill>
                </a:rPr>
                <a:t>A</a:t>
              </a:r>
              <a:endParaRPr kumimoji="1" lang="ja-JP" altLang="en-US" dirty="0">
                <a:solidFill>
                  <a:srgbClr val="FF0000"/>
                </a:solidFill>
              </a:endParaRPr>
            </a:p>
          </p:txBody>
        </p:sp>
        <p:sp>
          <p:nvSpPr>
            <p:cNvPr id="18" name="テキスト ボックス 17"/>
            <p:cNvSpPr txBox="1"/>
            <p:nvPr/>
          </p:nvSpPr>
          <p:spPr>
            <a:xfrm>
              <a:off x="7380312" y="548680"/>
              <a:ext cx="450764" cy="400110"/>
            </a:xfrm>
            <a:prstGeom prst="rect">
              <a:avLst/>
            </a:prstGeom>
            <a:solidFill>
              <a:schemeClr val="bg1"/>
            </a:solidFill>
            <a:ln>
              <a:solidFill>
                <a:srgbClr val="FF0000"/>
              </a:solidFill>
            </a:ln>
          </p:spPr>
          <p:txBody>
            <a:bodyPr wrap="none" rtlCol="0">
              <a:spAutoFit/>
            </a:bodyPr>
            <a:lstStyle/>
            <a:p>
              <a:r>
                <a:rPr kumimoji="1" lang="en-US" altLang="ja-JP" dirty="0" smtClean="0">
                  <a:solidFill>
                    <a:srgbClr val="FF0000"/>
                  </a:solidFill>
                </a:rPr>
                <a:t>B</a:t>
              </a:r>
              <a:r>
                <a:rPr kumimoji="1" lang="en-US" altLang="ja-JP" baseline="-25000" dirty="0" smtClean="0">
                  <a:solidFill>
                    <a:srgbClr val="FF0000"/>
                  </a:solidFill>
                </a:rPr>
                <a:t>1</a:t>
              </a:r>
              <a:endParaRPr kumimoji="1" lang="ja-JP" altLang="en-US" baseline="-25000" dirty="0">
                <a:solidFill>
                  <a:srgbClr val="FF0000"/>
                </a:solidFill>
              </a:endParaRPr>
            </a:p>
          </p:txBody>
        </p:sp>
        <p:sp>
          <p:nvSpPr>
            <p:cNvPr id="19" name="テキスト ボックス 18"/>
            <p:cNvSpPr txBox="1"/>
            <p:nvPr/>
          </p:nvSpPr>
          <p:spPr>
            <a:xfrm>
              <a:off x="5125476" y="2549138"/>
              <a:ext cx="450764" cy="400110"/>
            </a:xfrm>
            <a:prstGeom prst="rect">
              <a:avLst/>
            </a:prstGeom>
            <a:solidFill>
              <a:schemeClr val="bg1"/>
            </a:solidFill>
            <a:ln>
              <a:solidFill>
                <a:srgbClr val="FF0000"/>
              </a:solidFill>
            </a:ln>
          </p:spPr>
          <p:txBody>
            <a:bodyPr wrap="none" rtlCol="0">
              <a:spAutoFit/>
            </a:bodyPr>
            <a:lstStyle/>
            <a:p>
              <a:r>
                <a:rPr kumimoji="1" lang="en-US" altLang="ja-JP" dirty="0" smtClean="0">
                  <a:solidFill>
                    <a:srgbClr val="FF0000"/>
                  </a:solidFill>
                </a:rPr>
                <a:t>B</a:t>
              </a:r>
              <a:r>
                <a:rPr kumimoji="1" lang="en-US" altLang="ja-JP" baseline="-25000" dirty="0" smtClean="0">
                  <a:solidFill>
                    <a:srgbClr val="FF0000"/>
                  </a:solidFill>
                </a:rPr>
                <a:t>2</a:t>
              </a:r>
              <a:endParaRPr kumimoji="1" lang="ja-JP" altLang="en-US" baseline="-25000" dirty="0">
                <a:solidFill>
                  <a:srgbClr val="FF0000"/>
                </a:solidFill>
              </a:endParaRPr>
            </a:p>
          </p:txBody>
        </p:sp>
        <p:sp>
          <p:nvSpPr>
            <p:cNvPr id="20" name="テキスト ボックス 19"/>
            <p:cNvSpPr txBox="1"/>
            <p:nvPr/>
          </p:nvSpPr>
          <p:spPr>
            <a:xfrm>
              <a:off x="7389256" y="2573848"/>
              <a:ext cx="370614" cy="400110"/>
            </a:xfrm>
            <a:prstGeom prst="rect">
              <a:avLst/>
            </a:prstGeom>
            <a:solidFill>
              <a:schemeClr val="bg1"/>
            </a:solidFill>
            <a:ln>
              <a:solidFill>
                <a:srgbClr val="FF0000"/>
              </a:solidFill>
            </a:ln>
          </p:spPr>
          <p:txBody>
            <a:bodyPr wrap="none" rtlCol="0">
              <a:spAutoFit/>
            </a:bodyPr>
            <a:lstStyle/>
            <a:p>
              <a:r>
                <a:rPr kumimoji="1" lang="en-US" altLang="ja-JP" dirty="0" smtClean="0">
                  <a:solidFill>
                    <a:srgbClr val="FF0000"/>
                  </a:solidFill>
                </a:rPr>
                <a:t>C</a:t>
              </a:r>
              <a:endParaRPr kumimoji="1" lang="ja-JP" altLang="en-US" dirty="0">
                <a:solidFill>
                  <a:srgbClr val="FF0000"/>
                </a:solidFill>
              </a:endParaRPr>
            </a:p>
          </p:txBody>
        </p:sp>
      </p:grpSp>
      <p:grpSp>
        <p:nvGrpSpPr>
          <p:cNvPr id="30" name="グループ化 29"/>
          <p:cNvGrpSpPr/>
          <p:nvPr/>
        </p:nvGrpSpPr>
        <p:grpSpPr>
          <a:xfrm>
            <a:off x="-108520" y="1017404"/>
            <a:ext cx="4350668" cy="3645024"/>
            <a:chOff x="-108520" y="1017404"/>
            <a:chExt cx="4350668" cy="3645024"/>
          </a:xfrm>
        </p:grpSpPr>
        <p:grpSp>
          <p:nvGrpSpPr>
            <p:cNvPr id="11" name="グループ化 10"/>
            <p:cNvGrpSpPr/>
            <p:nvPr/>
          </p:nvGrpSpPr>
          <p:grpSpPr>
            <a:xfrm>
              <a:off x="-108520" y="1017404"/>
              <a:ext cx="4350668" cy="3645024"/>
              <a:chOff x="2627784" y="2996952"/>
              <a:chExt cx="4608512" cy="3861048"/>
            </a:xfrm>
          </p:grpSpPr>
          <p:sp>
            <p:nvSpPr>
              <p:cNvPr id="10" name="正方形/長方形 9"/>
              <p:cNvSpPr/>
              <p:nvPr/>
            </p:nvSpPr>
            <p:spPr bwMode="auto">
              <a:xfrm>
                <a:off x="2627784" y="2996952"/>
                <a:ext cx="4608512" cy="386104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9" name="グループ化 8"/>
              <p:cNvGrpSpPr/>
              <p:nvPr/>
            </p:nvGrpSpPr>
            <p:grpSpPr>
              <a:xfrm>
                <a:off x="2718610" y="3001506"/>
                <a:ext cx="4445678" cy="3856494"/>
                <a:chOff x="2989642" y="4077072"/>
                <a:chExt cx="4445678" cy="3856494"/>
              </a:xfrm>
            </p:grpSpPr>
            <p:pic>
              <p:nvPicPr>
                <p:cNvPr id="6" name="Picture 2"/>
                <p:cNvPicPr>
                  <a:picLocks noChangeAspect="1" noChangeArrowheads="1"/>
                </p:cNvPicPr>
                <p:nvPr/>
              </p:nvPicPr>
              <p:blipFill>
                <a:blip r:embed="rId5" cstate="print"/>
                <a:srcRect l="11549" b="9259"/>
                <a:stretch>
                  <a:fillRect/>
                </a:stretch>
              </p:blipFill>
              <p:spPr bwMode="auto">
                <a:xfrm>
                  <a:off x="3203848" y="4077072"/>
                  <a:ext cx="4231472" cy="3528392"/>
                </a:xfrm>
                <a:prstGeom prst="rect">
                  <a:avLst/>
                </a:prstGeom>
                <a:noFill/>
                <a:ln w="9525">
                  <a:noFill/>
                  <a:miter lim="800000"/>
                  <a:headEnd/>
                  <a:tailEnd/>
                </a:ln>
              </p:spPr>
            </p:pic>
            <p:sp>
              <p:nvSpPr>
                <p:cNvPr id="7" name="テキスト ボックス 6"/>
                <p:cNvSpPr txBox="1"/>
                <p:nvPr/>
              </p:nvSpPr>
              <p:spPr>
                <a:xfrm>
                  <a:off x="4644008" y="7533456"/>
                  <a:ext cx="1510350" cy="400110"/>
                </a:xfrm>
                <a:prstGeom prst="rect">
                  <a:avLst/>
                </a:prstGeom>
                <a:noFill/>
              </p:spPr>
              <p:txBody>
                <a:bodyPr wrap="none" rtlCol="0">
                  <a:spAutoFit/>
                </a:bodyPr>
                <a:lstStyle/>
                <a:p>
                  <a:r>
                    <a:rPr kumimoji="1" lang="en-US" altLang="ja-JP" dirty="0" smtClean="0"/>
                    <a:t>Angle (</a:t>
                  </a:r>
                  <a:r>
                    <a:rPr kumimoji="1" lang="en-US" altLang="ja-JP" dirty="0" err="1" smtClean="0"/>
                    <a:t>rad</a:t>
                  </a:r>
                  <a:r>
                    <a:rPr kumimoji="1" lang="en-US" altLang="ja-JP" dirty="0" smtClean="0"/>
                    <a:t>)</a:t>
                  </a:r>
                  <a:endParaRPr kumimoji="1" lang="ja-JP" altLang="en-US" dirty="0"/>
                </a:p>
              </p:txBody>
            </p:sp>
            <p:sp>
              <p:nvSpPr>
                <p:cNvPr id="8" name="テキスト ボックス 7"/>
                <p:cNvSpPr txBox="1"/>
                <p:nvPr/>
              </p:nvSpPr>
              <p:spPr>
                <a:xfrm rot="16200000">
                  <a:off x="2434522" y="5496288"/>
                  <a:ext cx="1510350" cy="400110"/>
                </a:xfrm>
                <a:prstGeom prst="rect">
                  <a:avLst/>
                </a:prstGeom>
                <a:noFill/>
              </p:spPr>
              <p:txBody>
                <a:bodyPr wrap="none" rtlCol="0">
                  <a:spAutoFit/>
                </a:bodyPr>
                <a:lstStyle/>
                <a:p>
                  <a:r>
                    <a:rPr kumimoji="1" lang="en-US" altLang="ja-JP" dirty="0" smtClean="0"/>
                    <a:t>Angle (</a:t>
                  </a:r>
                  <a:r>
                    <a:rPr kumimoji="1" lang="en-US" altLang="ja-JP" dirty="0" err="1" smtClean="0"/>
                    <a:t>rad</a:t>
                  </a:r>
                  <a:r>
                    <a:rPr kumimoji="1" lang="en-US" altLang="ja-JP" dirty="0" smtClean="0"/>
                    <a:t>)</a:t>
                  </a:r>
                  <a:endParaRPr kumimoji="1" lang="ja-JP" altLang="en-US" dirty="0"/>
                </a:p>
              </p:txBody>
            </p:sp>
          </p:grpSp>
        </p:grpSp>
        <p:sp>
          <p:nvSpPr>
            <p:cNvPr id="22" name="テキスト ボックス 21"/>
            <p:cNvSpPr txBox="1"/>
            <p:nvPr/>
          </p:nvSpPr>
          <p:spPr>
            <a:xfrm>
              <a:off x="3419872" y="1196752"/>
              <a:ext cx="356188" cy="400110"/>
            </a:xfrm>
            <a:prstGeom prst="rect">
              <a:avLst/>
            </a:prstGeom>
            <a:solidFill>
              <a:schemeClr val="bg1"/>
            </a:solidFill>
            <a:ln>
              <a:solidFill>
                <a:srgbClr val="FF0000"/>
              </a:solidFill>
            </a:ln>
          </p:spPr>
          <p:txBody>
            <a:bodyPr wrap="none" rtlCol="0">
              <a:spAutoFit/>
            </a:bodyPr>
            <a:lstStyle/>
            <a:p>
              <a:r>
                <a:rPr kumimoji="1" lang="en-US" altLang="ja-JP" dirty="0" smtClean="0">
                  <a:solidFill>
                    <a:srgbClr val="FF0000"/>
                  </a:solidFill>
                </a:rPr>
                <a:t>A</a:t>
              </a:r>
              <a:endParaRPr kumimoji="1" lang="ja-JP" altLang="en-US" dirty="0">
                <a:solidFill>
                  <a:srgbClr val="FF0000"/>
                </a:solidFill>
              </a:endParaRPr>
            </a:p>
          </p:txBody>
        </p:sp>
        <p:sp>
          <p:nvSpPr>
            <p:cNvPr id="23" name="テキスト ボックス 22"/>
            <p:cNvSpPr txBox="1"/>
            <p:nvPr/>
          </p:nvSpPr>
          <p:spPr>
            <a:xfrm>
              <a:off x="3131840" y="2996952"/>
              <a:ext cx="450764" cy="400110"/>
            </a:xfrm>
            <a:prstGeom prst="rect">
              <a:avLst/>
            </a:prstGeom>
            <a:solidFill>
              <a:schemeClr val="bg1"/>
            </a:solidFill>
            <a:ln>
              <a:solidFill>
                <a:srgbClr val="FF0000"/>
              </a:solidFill>
            </a:ln>
          </p:spPr>
          <p:txBody>
            <a:bodyPr wrap="none" rtlCol="0">
              <a:spAutoFit/>
            </a:bodyPr>
            <a:lstStyle/>
            <a:p>
              <a:r>
                <a:rPr kumimoji="1" lang="en-US" altLang="ja-JP" dirty="0" smtClean="0">
                  <a:solidFill>
                    <a:srgbClr val="FF0000"/>
                  </a:solidFill>
                </a:rPr>
                <a:t>B</a:t>
              </a:r>
              <a:r>
                <a:rPr kumimoji="1" lang="en-US" altLang="ja-JP" baseline="-25000" dirty="0" smtClean="0">
                  <a:solidFill>
                    <a:srgbClr val="FF0000"/>
                  </a:solidFill>
                </a:rPr>
                <a:t>1</a:t>
              </a:r>
              <a:endParaRPr kumimoji="1" lang="ja-JP" altLang="en-US" baseline="-25000" dirty="0">
                <a:solidFill>
                  <a:srgbClr val="FF0000"/>
                </a:solidFill>
              </a:endParaRPr>
            </a:p>
          </p:txBody>
        </p:sp>
        <p:sp>
          <p:nvSpPr>
            <p:cNvPr id="24" name="テキスト ボックス 23"/>
            <p:cNvSpPr txBox="1"/>
            <p:nvPr/>
          </p:nvSpPr>
          <p:spPr>
            <a:xfrm>
              <a:off x="3563888" y="2564904"/>
              <a:ext cx="450764" cy="400110"/>
            </a:xfrm>
            <a:prstGeom prst="rect">
              <a:avLst/>
            </a:prstGeom>
            <a:solidFill>
              <a:schemeClr val="bg1"/>
            </a:solidFill>
            <a:ln>
              <a:solidFill>
                <a:srgbClr val="FF0000"/>
              </a:solidFill>
            </a:ln>
          </p:spPr>
          <p:txBody>
            <a:bodyPr wrap="none" rtlCol="0">
              <a:spAutoFit/>
            </a:bodyPr>
            <a:lstStyle/>
            <a:p>
              <a:r>
                <a:rPr kumimoji="1" lang="en-US" altLang="ja-JP" dirty="0" smtClean="0">
                  <a:solidFill>
                    <a:srgbClr val="FF0000"/>
                  </a:solidFill>
                </a:rPr>
                <a:t>B</a:t>
              </a:r>
              <a:r>
                <a:rPr kumimoji="1" lang="en-US" altLang="ja-JP" baseline="-25000" dirty="0" smtClean="0">
                  <a:solidFill>
                    <a:srgbClr val="FF0000"/>
                  </a:solidFill>
                </a:rPr>
                <a:t>2</a:t>
              </a:r>
              <a:endParaRPr kumimoji="1" lang="ja-JP" altLang="en-US" baseline="-25000" dirty="0">
                <a:solidFill>
                  <a:srgbClr val="FF0000"/>
                </a:solidFill>
              </a:endParaRPr>
            </a:p>
          </p:txBody>
        </p:sp>
        <p:sp>
          <p:nvSpPr>
            <p:cNvPr id="25" name="テキスト ボックス 24"/>
            <p:cNvSpPr txBox="1"/>
            <p:nvPr/>
          </p:nvSpPr>
          <p:spPr>
            <a:xfrm>
              <a:off x="1387882" y="1196752"/>
              <a:ext cx="370614" cy="400110"/>
            </a:xfrm>
            <a:prstGeom prst="rect">
              <a:avLst/>
            </a:prstGeom>
            <a:solidFill>
              <a:schemeClr val="bg1"/>
            </a:solidFill>
            <a:ln>
              <a:solidFill>
                <a:srgbClr val="FF0000"/>
              </a:solidFill>
            </a:ln>
          </p:spPr>
          <p:txBody>
            <a:bodyPr wrap="none" rtlCol="0">
              <a:spAutoFit/>
            </a:bodyPr>
            <a:lstStyle/>
            <a:p>
              <a:r>
                <a:rPr kumimoji="1" lang="en-US" altLang="ja-JP" dirty="0" smtClean="0">
                  <a:solidFill>
                    <a:srgbClr val="FF0000"/>
                  </a:solidFill>
                </a:rPr>
                <a:t>C</a:t>
              </a:r>
              <a:endParaRPr kumimoji="1" lang="ja-JP" altLang="en-US" dirty="0">
                <a:solidFill>
                  <a:srgbClr val="FF0000"/>
                </a:solidFill>
              </a:endParaRPr>
            </a:p>
          </p:txBody>
        </p:sp>
        <p:cxnSp>
          <p:nvCxnSpPr>
            <p:cNvPr id="27" name="直線矢印コネクタ 26"/>
            <p:cNvCxnSpPr/>
            <p:nvPr/>
          </p:nvCxnSpPr>
          <p:spPr bwMode="auto">
            <a:xfrm rot="10800000" flipV="1">
              <a:off x="2411760" y="1556792"/>
              <a:ext cx="1008112" cy="86409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grpSp>
      <p:sp>
        <p:nvSpPr>
          <p:cNvPr id="31" name="テキスト ボックス 30"/>
          <p:cNvSpPr txBox="1"/>
          <p:nvPr/>
        </p:nvSpPr>
        <p:spPr>
          <a:xfrm>
            <a:off x="457630" y="6125234"/>
            <a:ext cx="4802918"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ja-JP" altLang="en-US" dirty="0" smtClean="0"/>
              <a:t>■ </a:t>
            </a:r>
            <a:r>
              <a:rPr lang="en-US" altLang="ja-JP" dirty="0" smtClean="0"/>
              <a:t>short GRB </a:t>
            </a:r>
            <a:r>
              <a:rPr lang="ja-JP" altLang="en-US" dirty="0" smtClean="0"/>
              <a:t>も、</a:t>
            </a:r>
            <a:r>
              <a:rPr lang="en-US" altLang="ja-JP" dirty="0" smtClean="0"/>
              <a:t>spiky / smooth </a:t>
            </a:r>
            <a:r>
              <a:rPr lang="ja-JP" altLang="en-US" dirty="0" smtClean="0"/>
              <a:t>も作れる</a:t>
            </a:r>
            <a:endParaRPr lang="en-US" altLang="ja-JP"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0" y="116632"/>
            <a:ext cx="4464050" cy="3384551"/>
            <a:chOff x="2789" y="587"/>
            <a:chExt cx="2812" cy="2132"/>
          </a:xfrm>
        </p:grpSpPr>
        <p:pic>
          <p:nvPicPr>
            <p:cNvPr id="3" name="Picture 23"/>
            <p:cNvPicPr>
              <a:picLocks noChangeAspect="1" noChangeArrowheads="1"/>
            </p:cNvPicPr>
            <p:nvPr/>
          </p:nvPicPr>
          <p:blipFill>
            <a:blip r:embed="rId2" cstate="print"/>
            <a:srcRect/>
            <a:stretch>
              <a:fillRect/>
            </a:stretch>
          </p:blipFill>
          <p:spPr bwMode="auto">
            <a:xfrm>
              <a:off x="2789" y="587"/>
              <a:ext cx="2812" cy="2072"/>
            </a:xfrm>
            <a:prstGeom prst="rect">
              <a:avLst/>
            </a:prstGeom>
            <a:noFill/>
            <a:ln w="9525">
              <a:noFill/>
              <a:miter lim="800000"/>
              <a:headEnd/>
              <a:tailEnd/>
            </a:ln>
            <a:effectLst/>
          </p:spPr>
        </p:pic>
        <p:sp>
          <p:nvSpPr>
            <p:cNvPr id="4" name="Text Box 24"/>
            <p:cNvSpPr txBox="1">
              <a:spLocks noChangeArrowheads="1"/>
            </p:cNvSpPr>
            <p:nvPr/>
          </p:nvSpPr>
          <p:spPr bwMode="auto">
            <a:xfrm>
              <a:off x="3197" y="612"/>
              <a:ext cx="940" cy="256"/>
            </a:xfrm>
            <a:prstGeom prst="rect">
              <a:avLst/>
            </a:prstGeom>
            <a:solidFill>
              <a:schemeClr val="bg1"/>
            </a:solidFill>
            <a:ln w="9525">
              <a:solidFill>
                <a:srgbClr val="006666"/>
              </a:solidFill>
              <a:miter lim="800000"/>
              <a:headEnd/>
              <a:tailEnd/>
            </a:ln>
            <a:effectLst/>
          </p:spPr>
          <p:txBody>
            <a:bodyPr wrap="none">
              <a:spAutoFit/>
            </a:bodyPr>
            <a:lstStyle/>
            <a:p>
              <a:r>
                <a:rPr lang="en-US" altLang="ja-JP" sz="2000" b="1">
                  <a:solidFill>
                    <a:srgbClr val="006666"/>
                  </a:solidFill>
                </a:rPr>
                <a:t>Short GRB</a:t>
              </a:r>
            </a:p>
          </p:txBody>
        </p:sp>
        <p:sp>
          <p:nvSpPr>
            <p:cNvPr id="5" name="Text Box 25"/>
            <p:cNvSpPr txBox="1">
              <a:spLocks noChangeArrowheads="1"/>
            </p:cNvSpPr>
            <p:nvPr/>
          </p:nvSpPr>
          <p:spPr bwMode="auto">
            <a:xfrm>
              <a:off x="4415" y="612"/>
              <a:ext cx="914" cy="256"/>
            </a:xfrm>
            <a:prstGeom prst="rect">
              <a:avLst/>
            </a:prstGeom>
            <a:solidFill>
              <a:schemeClr val="bg1"/>
            </a:solidFill>
            <a:ln w="9525">
              <a:solidFill>
                <a:srgbClr val="006666"/>
              </a:solidFill>
              <a:miter lim="800000"/>
              <a:headEnd/>
              <a:tailEnd/>
            </a:ln>
            <a:effectLst/>
          </p:spPr>
          <p:txBody>
            <a:bodyPr wrap="none">
              <a:spAutoFit/>
            </a:bodyPr>
            <a:lstStyle/>
            <a:p>
              <a:r>
                <a:rPr lang="en-US" altLang="ja-JP" sz="2000" b="1">
                  <a:solidFill>
                    <a:srgbClr val="006666"/>
                  </a:solidFill>
                </a:rPr>
                <a:t>Long GRB</a:t>
              </a:r>
            </a:p>
          </p:txBody>
        </p:sp>
        <p:sp>
          <p:nvSpPr>
            <p:cNvPr id="6" name="Line 26"/>
            <p:cNvSpPr>
              <a:spLocks noChangeShapeType="1"/>
            </p:cNvSpPr>
            <p:nvPr/>
          </p:nvSpPr>
          <p:spPr bwMode="auto">
            <a:xfrm flipV="1">
              <a:off x="4195" y="658"/>
              <a:ext cx="0" cy="1723"/>
            </a:xfrm>
            <a:prstGeom prst="line">
              <a:avLst/>
            </a:prstGeom>
            <a:noFill/>
            <a:ln w="28575">
              <a:solidFill>
                <a:srgbClr val="FF0000"/>
              </a:solidFill>
              <a:prstDash val="dash"/>
              <a:round/>
              <a:headEnd/>
              <a:tailEnd/>
            </a:ln>
            <a:effectLst/>
          </p:spPr>
          <p:txBody>
            <a:bodyPr/>
            <a:lstStyle/>
            <a:p>
              <a:endParaRPr lang="ja-JP" altLang="en-US"/>
            </a:p>
          </p:txBody>
        </p:sp>
        <p:sp>
          <p:nvSpPr>
            <p:cNvPr id="7" name="Text Box 27"/>
            <p:cNvSpPr txBox="1">
              <a:spLocks noChangeArrowheads="1"/>
            </p:cNvSpPr>
            <p:nvPr/>
          </p:nvSpPr>
          <p:spPr bwMode="auto">
            <a:xfrm>
              <a:off x="3900" y="2507"/>
              <a:ext cx="949" cy="212"/>
            </a:xfrm>
            <a:prstGeom prst="rect">
              <a:avLst/>
            </a:prstGeom>
            <a:solidFill>
              <a:schemeClr val="bg1"/>
            </a:solidFill>
            <a:ln w="9525">
              <a:noFill/>
              <a:miter lim="800000"/>
              <a:headEnd/>
              <a:tailEnd/>
            </a:ln>
            <a:effectLst/>
          </p:spPr>
          <p:txBody>
            <a:bodyPr wrap="none">
              <a:spAutoFit/>
            </a:bodyPr>
            <a:lstStyle/>
            <a:p>
              <a:r>
                <a:rPr lang="ja-JP" altLang="en-US" sz="1600" dirty="0"/>
                <a:t>継続時間 </a:t>
              </a:r>
              <a:r>
                <a:rPr lang="en-US" altLang="ja-JP" sz="1600" dirty="0"/>
                <a:t>(sec)</a:t>
              </a:r>
            </a:p>
          </p:txBody>
        </p:sp>
      </p:grpSp>
      <p:pic>
        <p:nvPicPr>
          <p:cNvPr id="131076" name="Picture 4" descr="http://ej.iop.org/images/1538-4357/570/1/L21/Full/fg1.gif"/>
          <p:cNvPicPr>
            <a:picLocks noChangeAspect="1" noChangeArrowheads="1"/>
          </p:cNvPicPr>
          <p:nvPr/>
        </p:nvPicPr>
        <p:blipFill>
          <a:blip r:embed="rId3" cstate="print"/>
          <a:srcRect/>
          <a:stretch>
            <a:fillRect/>
          </a:stretch>
        </p:blipFill>
        <p:spPr bwMode="auto">
          <a:xfrm>
            <a:off x="179512" y="3645024"/>
            <a:ext cx="3250940" cy="3096344"/>
          </a:xfrm>
          <a:prstGeom prst="rect">
            <a:avLst/>
          </a:prstGeom>
          <a:noFill/>
        </p:spPr>
      </p:pic>
      <p:pic>
        <p:nvPicPr>
          <p:cNvPr id="131078" name="Picture 6"/>
          <p:cNvPicPr>
            <a:picLocks noChangeAspect="1" noChangeArrowheads="1"/>
          </p:cNvPicPr>
          <p:nvPr/>
        </p:nvPicPr>
        <p:blipFill>
          <a:blip r:embed="rId4" cstate="print"/>
          <a:srcRect/>
          <a:stretch>
            <a:fillRect/>
          </a:stretch>
        </p:blipFill>
        <p:spPr bwMode="auto">
          <a:xfrm>
            <a:off x="4572828" y="3429000"/>
            <a:ext cx="3743588" cy="3429000"/>
          </a:xfrm>
          <a:prstGeom prst="rect">
            <a:avLst/>
          </a:prstGeom>
          <a:noFill/>
          <a:ln w="9525">
            <a:noFill/>
            <a:miter lim="800000"/>
            <a:headEnd/>
            <a:tailEnd/>
          </a:ln>
        </p:spPr>
      </p:pic>
      <p:pic>
        <p:nvPicPr>
          <p:cNvPr id="131077" name="Picture 5"/>
          <p:cNvPicPr>
            <a:picLocks noChangeAspect="1" noChangeArrowheads="1"/>
          </p:cNvPicPr>
          <p:nvPr/>
        </p:nvPicPr>
        <p:blipFill>
          <a:blip r:embed="rId5" cstate="print"/>
          <a:srcRect/>
          <a:stretch>
            <a:fillRect/>
          </a:stretch>
        </p:blipFill>
        <p:spPr bwMode="auto">
          <a:xfrm>
            <a:off x="3707904" y="4725144"/>
            <a:ext cx="5310415" cy="1296144"/>
          </a:xfrm>
          <a:prstGeom prst="rect">
            <a:avLst/>
          </a:prstGeom>
          <a:noFill/>
          <a:ln w="9525">
            <a:solidFill>
              <a:srgbClr val="FF0000"/>
            </a:solidFill>
            <a:miter lim="800000"/>
            <a:headEnd/>
            <a:tailEnd/>
          </a:ln>
        </p:spPr>
      </p:pic>
      <p:sp>
        <p:nvSpPr>
          <p:cNvPr id="18" name="テキスト ボックス 17"/>
          <p:cNvSpPr txBox="1"/>
          <p:nvPr/>
        </p:nvSpPr>
        <p:spPr>
          <a:xfrm>
            <a:off x="7308304" y="3861048"/>
            <a:ext cx="1657826"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sz="2400" dirty="0" smtClean="0"/>
              <a:t>Q = x</a:t>
            </a:r>
            <a:r>
              <a:rPr kumimoji="1" lang="en-US" altLang="ja-JP" sz="2400" baseline="-25000" dirty="0" smtClean="0"/>
              <a:t>1</a:t>
            </a:r>
            <a:r>
              <a:rPr kumimoji="1" lang="en-US" altLang="ja-JP" sz="2400" dirty="0" smtClean="0"/>
              <a:t> x</a:t>
            </a:r>
            <a:r>
              <a:rPr kumimoji="1" lang="en-US" altLang="ja-JP" sz="2400" baseline="-25000" dirty="0" smtClean="0"/>
              <a:t>2</a:t>
            </a:r>
            <a:r>
              <a:rPr kumimoji="1" lang="en-US" altLang="ja-JP" sz="2400" dirty="0" smtClean="0"/>
              <a:t> x</a:t>
            </a:r>
            <a:r>
              <a:rPr kumimoji="1" lang="en-US" altLang="ja-JP" sz="2400" baseline="-25000" dirty="0" smtClean="0"/>
              <a:t>3</a:t>
            </a:r>
            <a:endParaRPr kumimoji="1" lang="ja-JP" altLang="en-US" sz="2400" baseline="-25000" dirty="0"/>
          </a:p>
        </p:txBody>
      </p:sp>
      <p:grpSp>
        <p:nvGrpSpPr>
          <p:cNvPr id="23" name="グループ化 22"/>
          <p:cNvGrpSpPr/>
          <p:nvPr/>
        </p:nvGrpSpPr>
        <p:grpSpPr>
          <a:xfrm>
            <a:off x="239827" y="78775"/>
            <a:ext cx="4404181" cy="3511035"/>
            <a:chOff x="239827" y="78775"/>
            <a:chExt cx="4404181" cy="3511035"/>
          </a:xfrm>
        </p:grpSpPr>
        <p:pic>
          <p:nvPicPr>
            <p:cNvPr id="21" name="Picture 3"/>
            <p:cNvPicPr>
              <a:picLocks noChangeAspect="1" noChangeArrowheads="1"/>
            </p:cNvPicPr>
            <p:nvPr/>
          </p:nvPicPr>
          <p:blipFill>
            <a:blip r:embed="rId6" cstate="print"/>
            <a:srcRect l="11550"/>
            <a:stretch>
              <a:fillRect/>
            </a:stretch>
          </p:blipFill>
          <p:spPr bwMode="auto">
            <a:xfrm>
              <a:off x="239827" y="78775"/>
              <a:ext cx="4404181" cy="3511035"/>
            </a:xfrm>
            <a:prstGeom prst="rect">
              <a:avLst/>
            </a:prstGeom>
            <a:noFill/>
            <a:ln w="9525">
              <a:noFill/>
              <a:miter lim="800000"/>
              <a:headEnd/>
              <a:tailEnd/>
            </a:ln>
          </p:spPr>
        </p:pic>
        <p:sp>
          <p:nvSpPr>
            <p:cNvPr id="22" name="テキスト ボックス 21"/>
            <p:cNvSpPr txBox="1"/>
            <p:nvPr/>
          </p:nvSpPr>
          <p:spPr>
            <a:xfrm>
              <a:off x="827584" y="332656"/>
              <a:ext cx="2248180" cy="400110"/>
            </a:xfrm>
            <a:prstGeom prst="rect">
              <a:avLst/>
            </a:prstGeom>
            <a:noFill/>
          </p:spPr>
          <p:txBody>
            <a:bodyPr wrap="none" rtlCol="0">
              <a:spAutoFit/>
            </a:bodyPr>
            <a:lstStyle/>
            <a:p>
              <a:r>
                <a:rPr kumimoji="1" lang="en-US" altLang="ja-JP" dirty="0" err="1" smtClean="0"/>
                <a:t>Toma</a:t>
              </a:r>
              <a:r>
                <a:rPr kumimoji="1" lang="en-US" altLang="ja-JP" dirty="0" smtClean="0"/>
                <a:t> et al. (2005)</a:t>
              </a:r>
              <a:endParaRPr kumimoji="1" lang="ja-JP" altLang="en-US" dirty="0"/>
            </a:p>
          </p:txBody>
        </p:sp>
      </p:grpSp>
      <p:sp>
        <p:nvSpPr>
          <p:cNvPr id="24" name="テキスト ボックス 23"/>
          <p:cNvSpPr txBox="1"/>
          <p:nvPr/>
        </p:nvSpPr>
        <p:spPr>
          <a:xfrm>
            <a:off x="2339752" y="3861048"/>
            <a:ext cx="825867"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err="1" smtClean="0"/>
              <a:t>Epeak</a:t>
            </a:r>
            <a:endParaRPr kumimoji="1" lang="ja-JP" altLang="en-US" dirty="0"/>
          </a:p>
        </p:txBody>
      </p:sp>
      <p:sp>
        <p:nvSpPr>
          <p:cNvPr id="25" name="テキスト ボックス 24"/>
          <p:cNvSpPr txBox="1"/>
          <p:nvPr/>
        </p:nvSpPr>
        <p:spPr>
          <a:xfrm>
            <a:off x="5260548" y="3541484"/>
            <a:ext cx="1915909" cy="369332"/>
          </a:xfrm>
          <a:prstGeom prst="rect">
            <a:avLst/>
          </a:prstGeom>
          <a:noFill/>
        </p:spPr>
        <p:txBody>
          <a:bodyPr wrap="none" rtlCol="0">
            <a:spAutoFit/>
          </a:bodyPr>
          <a:lstStyle/>
          <a:p>
            <a:r>
              <a:rPr kumimoji="1" lang="en-US" altLang="ja-JP" sz="1800" dirty="0" err="1" smtClean="0"/>
              <a:t>Ioka</a:t>
            </a:r>
            <a:r>
              <a:rPr kumimoji="1" lang="en-US" altLang="ja-JP" sz="1800" dirty="0" smtClean="0"/>
              <a:t> et al. (2002)</a:t>
            </a:r>
            <a:endParaRPr kumimoji="1" lang="ja-JP" altLang="en-US" sz="1800" dirty="0"/>
          </a:p>
        </p:txBody>
      </p:sp>
      <p:sp>
        <p:nvSpPr>
          <p:cNvPr id="26" name="テキスト ボックス 25"/>
          <p:cNvSpPr txBox="1"/>
          <p:nvPr/>
        </p:nvSpPr>
        <p:spPr>
          <a:xfrm>
            <a:off x="827584" y="692696"/>
            <a:ext cx="598241"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t>T90</a:t>
            </a:r>
            <a:endParaRPr kumimoji="1" lang="ja-JP" altLang="en-US" dirty="0"/>
          </a:p>
        </p:txBody>
      </p:sp>
      <p:grpSp>
        <p:nvGrpSpPr>
          <p:cNvPr id="16" name="グループ化 15"/>
          <p:cNvGrpSpPr/>
          <p:nvPr/>
        </p:nvGrpSpPr>
        <p:grpSpPr>
          <a:xfrm>
            <a:off x="4572000" y="50344"/>
            <a:ext cx="4464496" cy="3212976"/>
            <a:chOff x="300286" y="3573016"/>
            <a:chExt cx="4464496" cy="3212976"/>
          </a:xfrm>
        </p:grpSpPr>
        <p:pic>
          <p:nvPicPr>
            <p:cNvPr id="131080" name="Picture 8" descr="http://onlinelibrary.wiley.com/store/10.1046/j.1365-8711.2002.05158.x/asset/image_n/MNR_5158_f2.gif?v=1&amp;t=gh4fka95&amp;s=819820b07a930948e7176e0a08a84584aaf968b9"/>
            <p:cNvPicPr>
              <a:picLocks noChangeAspect="1" noChangeArrowheads="1"/>
            </p:cNvPicPr>
            <p:nvPr/>
          </p:nvPicPr>
          <p:blipFill>
            <a:blip r:embed="rId7" cstate="print"/>
            <a:srcRect r="51617"/>
            <a:stretch>
              <a:fillRect/>
            </a:stretch>
          </p:blipFill>
          <p:spPr bwMode="auto">
            <a:xfrm>
              <a:off x="539552" y="3580558"/>
              <a:ext cx="1824583" cy="3205434"/>
            </a:xfrm>
            <a:prstGeom prst="rect">
              <a:avLst/>
            </a:prstGeom>
            <a:noFill/>
          </p:spPr>
        </p:pic>
        <p:pic>
          <p:nvPicPr>
            <p:cNvPr id="131082" name="Picture 10" descr="http://onlinelibrary.wiley.com/store/10.1046/j.1365-8711.2002.05158.x/asset/image_n/MNR_5158_f6.gif?v=1&amp;t=gh4fka9l&amp;s=659ad1788a11b994c37eecd0d65dfcf503532f9c"/>
            <p:cNvPicPr>
              <a:picLocks noChangeAspect="1" noChangeArrowheads="1"/>
            </p:cNvPicPr>
            <p:nvPr/>
          </p:nvPicPr>
          <p:blipFill>
            <a:blip r:embed="rId8" cstate="print"/>
            <a:srcRect r="51617"/>
            <a:stretch>
              <a:fillRect/>
            </a:stretch>
          </p:blipFill>
          <p:spPr bwMode="auto">
            <a:xfrm>
              <a:off x="2364135" y="3573016"/>
              <a:ext cx="1824583" cy="3212976"/>
            </a:xfrm>
            <a:prstGeom prst="rect">
              <a:avLst/>
            </a:prstGeom>
            <a:noFill/>
          </p:spPr>
        </p:pic>
        <p:sp>
          <p:nvSpPr>
            <p:cNvPr id="15" name="テキスト ボックス 14"/>
            <p:cNvSpPr txBox="1"/>
            <p:nvPr/>
          </p:nvSpPr>
          <p:spPr>
            <a:xfrm>
              <a:off x="3573430" y="4236854"/>
              <a:ext cx="1191352"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ja-JP" altLang="en-US" sz="1600" dirty="0" smtClean="0"/>
                <a:t>パルス間隔</a:t>
              </a:r>
              <a:endParaRPr kumimoji="1" lang="ja-JP" altLang="en-US" sz="1600" dirty="0"/>
            </a:p>
          </p:txBody>
        </p:sp>
        <p:sp>
          <p:nvSpPr>
            <p:cNvPr id="14" name="テキスト ボックス 13"/>
            <p:cNvSpPr txBox="1"/>
            <p:nvPr/>
          </p:nvSpPr>
          <p:spPr>
            <a:xfrm>
              <a:off x="300286" y="4071352"/>
              <a:ext cx="986167"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1600" dirty="0" smtClean="0"/>
                <a:t>パルス幅</a:t>
              </a:r>
              <a:endParaRPr kumimoji="1" lang="ja-JP" altLang="en-US" sz="1600" dirty="0"/>
            </a:p>
          </p:txBody>
        </p:sp>
      </p:grpSp>
      <p:sp>
        <p:nvSpPr>
          <p:cNvPr id="19" name="テキスト ボックス 18"/>
          <p:cNvSpPr txBox="1"/>
          <p:nvPr/>
        </p:nvSpPr>
        <p:spPr>
          <a:xfrm>
            <a:off x="7032525" y="260648"/>
            <a:ext cx="2111475" cy="338554"/>
          </a:xfrm>
          <a:prstGeom prst="rect">
            <a:avLst/>
          </a:prstGeom>
          <a:noFill/>
        </p:spPr>
        <p:txBody>
          <a:bodyPr wrap="none" rtlCol="0">
            <a:spAutoFit/>
          </a:bodyPr>
          <a:lstStyle/>
          <a:p>
            <a:r>
              <a:rPr kumimoji="1" lang="en-US" altLang="ja-JP" sz="1600" dirty="0" err="1" smtClean="0"/>
              <a:t>Nakar</a:t>
            </a:r>
            <a:r>
              <a:rPr kumimoji="1" lang="en-US" altLang="ja-JP" sz="1600" dirty="0" smtClean="0"/>
              <a:t> &amp; </a:t>
            </a:r>
            <a:r>
              <a:rPr kumimoji="1" lang="en-US" altLang="ja-JP" sz="1600" dirty="0" err="1" smtClean="0"/>
              <a:t>Piran</a:t>
            </a:r>
            <a:r>
              <a:rPr kumimoji="1" lang="en-US" altLang="ja-JP" sz="1600" dirty="0" smtClean="0"/>
              <a:t> (2002)</a:t>
            </a:r>
            <a:endParaRPr kumimoji="1" lang="ja-JP"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1077"/>
                                        </p:tgtEl>
                                        <p:attrNameLst>
                                          <p:attrName>style.visibility</p:attrName>
                                        </p:attrNameLst>
                                      </p:cBhvr>
                                      <p:to>
                                        <p:strVal val="visible"/>
                                      </p:to>
                                    </p:set>
                                    <p:animEffect transition="in" filter="wipe(right)">
                                      <p:cBhvr>
                                        <p:cTn id="12" dur="5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14414" y="1454995"/>
            <a:ext cx="6465231" cy="83099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ja-JP" altLang="en-US" sz="4800" dirty="0" smtClean="0"/>
              <a:t>ガンマ線バースト</a:t>
            </a:r>
            <a:r>
              <a:rPr kumimoji="1" lang="ja-JP" altLang="en-US" sz="4800" dirty="0" smtClean="0"/>
              <a:t>宇宙論</a:t>
            </a:r>
            <a:endParaRPr kumimoji="1" lang="ja-JP" altLang="en-US" sz="4800" dirty="0"/>
          </a:p>
        </p:txBody>
      </p:sp>
      <p:sp>
        <p:nvSpPr>
          <p:cNvPr id="4" name="テキスト ボックス 3"/>
          <p:cNvSpPr txBox="1"/>
          <p:nvPr/>
        </p:nvSpPr>
        <p:spPr>
          <a:xfrm>
            <a:off x="1357290" y="3861048"/>
            <a:ext cx="6287299" cy="1384995"/>
          </a:xfrm>
          <a:prstGeom prst="rect">
            <a:avLst/>
          </a:prstGeom>
          <a:noFill/>
        </p:spPr>
        <p:txBody>
          <a:bodyPr wrap="none" rtlCol="0">
            <a:spAutoFit/>
          </a:bodyPr>
          <a:lstStyle/>
          <a:p>
            <a:r>
              <a:rPr kumimoji="1" lang="ja-JP" altLang="en-US" sz="2800" dirty="0" smtClean="0"/>
              <a:t>■ </a:t>
            </a:r>
            <a:r>
              <a:rPr kumimoji="1" lang="en-US" altLang="ja-JP" sz="2800" dirty="0" err="1" smtClean="0"/>
              <a:t>Ep</a:t>
            </a:r>
            <a:r>
              <a:rPr kumimoji="1" lang="en-US" altLang="ja-JP" sz="2800" dirty="0" smtClean="0"/>
              <a:t> – Luminosity </a:t>
            </a:r>
            <a:r>
              <a:rPr kumimoji="1" lang="ja-JP" altLang="en-US" sz="2800" dirty="0" smtClean="0"/>
              <a:t>関係の発見</a:t>
            </a:r>
            <a:endParaRPr kumimoji="1" lang="en-US" altLang="ja-JP" sz="2800" dirty="0" smtClean="0"/>
          </a:p>
          <a:p>
            <a:r>
              <a:rPr lang="ja-JP" altLang="en-US" sz="2800" dirty="0" smtClean="0"/>
              <a:t>■ 初期宇宙の </a:t>
            </a:r>
            <a:r>
              <a:rPr lang="en-US" altLang="ja-JP" sz="2800" dirty="0" smtClean="0"/>
              <a:t>GRB </a:t>
            </a:r>
            <a:r>
              <a:rPr lang="ja-JP" altLang="en-US" sz="2800" dirty="0" smtClean="0"/>
              <a:t>発生率（星形成率）</a:t>
            </a:r>
            <a:endParaRPr lang="en-US" altLang="ja-JP" sz="2800" dirty="0" smtClean="0"/>
          </a:p>
          <a:p>
            <a:r>
              <a:rPr lang="ja-JP" altLang="en-US" sz="2800" dirty="0" smtClean="0"/>
              <a:t>■ </a:t>
            </a:r>
            <a:r>
              <a:rPr lang="en-US" altLang="ja-JP" sz="2800" dirty="0" smtClean="0"/>
              <a:t>z&gt;2 </a:t>
            </a:r>
            <a:r>
              <a:rPr lang="ja-JP" altLang="en-US" sz="2800" dirty="0" smtClean="0"/>
              <a:t>における宇宙論パラメータの測定</a:t>
            </a:r>
            <a:endParaRPr kumimoji="1" lang="ja-JP" alt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2"/>
          <p:cNvSpPr>
            <a:spLocks noChangeArrowheads="1"/>
          </p:cNvSpPr>
          <p:nvPr/>
        </p:nvSpPr>
        <p:spPr bwMode="auto">
          <a:xfrm>
            <a:off x="179388" y="3429000"/>
            <a:ext cx="4105275" cy="1439863"/>
          </a:xfrm>
          <a:prstGeom prst="rect">
            <a:avLst/>
          </a:prstGeom>
          <a:solidFill>
            <a:srgbClr val="FFCCFF">
              <a:alpha val="50000"/>
            </a:srgbClr>
          </a:solidFill>
          <a:ln w="9525">
            <a:noFill/>
            <a:miter lim="800000"/>
            <a:headEnd/>
            <a:tailEnd/>
          </a:ln>
          <a:effectLst/>
        </p:spPr>
        <p:txBody>
          <a:bodyPr wrap="none" anchor="ctr"/>
          <a:lstStyle/>
          <a:p>
            <a:endParaRPr lang="ja-JP" altLang="en-US"/>
          </a:p>
        </p:txBody>
      </p:sp>
      <p:pic>
        <p:nvPicPr>
          <p:cNvPr id="3" name="Picture 4"/>
          <p:cNvPicPr>
            <a:picLocks noChangeAspect="1" noChangeArrowheads="1"/>
          </p:cNvPicPr>
          <p:nvPr/>
        </p:nvPicPr>
        <p:blipFill>
          <a:blip r:embed="rId2" cstate="print"/>
          <a:srcRect/>
          <a:stretch>
            <a:fillRect/>
          </a:stretch>
        </p:blipFill>
        <p:spPr bwMode="auto">
          <a:xfrm>
            <a:off x="4176713" y="2073275"/>
            <a:ext cx="4932362" cy="4740275"/>
          </a:xfrm>
          <a:prstGeom prst="rect">
            <a:avLst/>
          </a:prstGeom>
          <a:noFill/>
          <a:ln w="9525">
            <a:noFill/>
            <a:miter lim="800000"/>
            <a:headEnd/>
            <a:tailEnd/>
          </a:ln>
          <a:effectLst/>
        </p:spPr>
      </p:pic>
      <p:sp>
        <p:nvSpPr>
          <p:cNvPr id="4" name="Rectangle 39"/>
          <p:cNvSpPr txBox="1">
            <a:spLocks noChangeArrowheads="1"/>
          </p:cNvSpPr>
          <p:nvPr/>
        </p:nvSpPr>
        <p:spPr bwMode="auto">
          <a:xfrm>
            <a:off x="107950" y="79357"/>
            <a:ext cx="4043363"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solidFill>
                  <a:srgbClr val="006600"/>
                </a:solidFill>
                <a:effectLst/>
                <a:uLnTx/>
                <a:uFillTx/>
                <a:latin typeface="+mj-lt"/>
                <a:ea typeface="+mj-ea"/>
                <a:cs typeface="+mj-cs"/>
              </a:rPr>
              <a:t>ガンマ線スペクトル</a:t>
            </a:r>
            <a:endParaRPr kumimoji="1" lang="ja-JP" altLang="en-US" sz="3200" b="1" i="0" u="none" strike="noStrike" kern="0" cap="none" spc="0" normalizeH="0" baseline="0" noProof="0" dirty="0">
              <a:ln>
                <a:noFill/>
              </a:ln>
              <a:solidFill>
                <a:srgbClr val="006600"/>
              </a:solidFill>
              <a:effectLst/>
              <a:uLnTx/>
              <a:uFillTx/>
              <a:latin typeface="+mj-lt"/>
              <a:ea typeface="+mj-ea"/>
              <a:cs typeface="+mj-cs"/>
            </a:endParaRPr>
          </a:p>
        </p:txBody>
      </p:sp>
      <p:pic>
        <p:nvPicPr>
          <p:cNvPr id="5" name="Picture 40"/>
          <p:cNvPicPr>
            <a:picLocks noChangeAspect="1" noChangeArrowheads="1"/>
          </p:cNvPicPr>
          <p:nvPr/>
        </p:nvPicPr>
        <p:blipFill>
          <a:blip r:embed="rId3" cstate="print"/>
          <a:srcRect/>
          <a:stretch>
            <a:fillRect/>
          </a:stretch>
        </p:blipFill>
        <p:spPr bwMode="auto">
          <a:xfrm>
            <a:off x="250825" y="857232"/>
            <a:ext cx="8605838" cy="1196975"/>
          </a:xfrm>
          <a:prstGeom prst="rect">
            <a:avLst/>
          </a:prstGeom>
          <a:noFill/>
          <a:ln w="28575">
            <a:noFill/>
            <a:miter lim="800000"/>
            <a:headEnd/>
            <a:tailEnd/>
          </a:ln>
          <a:effectLst/>
        </p:spPr>
      </p:pic>
      <p:sp>
        <p:nvSpPr>
          <p:cNvPr id="6" name="Text Box 42"/>
          <p:cNvSpPr txBox="1">
            <a:spLocks noChangeArrowheads="1"/>
          </p:cNvSpPr>
          <p:nvPr/>
        </p:nvSpPr>
        <p:spPr bwMode="auto">
          <a:xfrm>
            <a:off x="4932363" y="4724400"/>
            <a:ext cx="639769" cy="406400"/>
          </a:xfrm>
          <a:prstGeom prst="rect">
            <a:avLst/>
          </a:prstGeom>
          <a:noFill/>
          <a:ln w="9525">
            <a:solidFill>
              <a:srgbClr val="006666"/>
            </a:solidFill>
            <a:miter lim="800000"/>
            <a:headEnd/>
            <a:tailEnd/>
          </a:ln>
          <a:effectLst/>
        </p:spPr>
        <p:txBody>
          <a:bodyPr wrap="square">
            <a:spAutoFit/>
          </a:bodyPr>
          <a:lstStyle/>
          <a:p>
            <a:r>
              <a:rPr lang="en-US" altLang="ja-JP" b="1">
                <a:solidFill>
                  <a:srgbClr val="006666"/>
                </a:solidFill>
              </a:rPr>
              <a:t>νF</a:t>
            </a:r>
            <a:r>
              <a:rPr lang="en-US" altLang="ja-JP" b="1" baseline="-25000">
                <a:solidFill>
                  <a:srgbClr val="006666"/>
                </a:solidFill>
              </a:rPr>
              <a:t>ν </a:t>
            </a:r>
          </a:p>
        </p:txBody>
      </p:sp>
      <p:sp>
        <p:nvSpPr>
          <p:cNvPr id="7" name="Line 43"/>
          <p:cNvSpPr>
            <a:spLocks noChangeShapeType="1"/>
          </p:cNvSpPr>
          <p:nvPr/>
        </p:nvSpPr>
        <p:spPr bwMode="auto">
          <a:xfrm>
            <a:off x="4932363" y="2492375"/>
            <a:ext cx="1368425" cy="360363"/>
          </a:xfrm>
          <a:prstGeom prst="line">
            <a:avLst/>
          </a:prstGeom>
          <a:noFill/>
          <a:ln w="9525">
            <a:solidFill>
              <a:srgbClr val="FF0000"/>
            </a:solidFill>
            <a:round/>
            <a:headEnd/>
            <a:tailEnd type="triangle" w="med" len="med"/>
          </a:ln>
          <a:effectLst/>
        </p:spPr>
        <p:txBody>
          <a:bodyPr/>
          <a:lstStyle/>
          <a:p>
            <a:endParaRPr lang="ja-JP" altLang="en-US"/>
          </a:p>
        </p:txBody>
      </p:sp>
      <p:sp>
        <p:nvSpPr>
          <p:cNvPr id="8" name="Line 44"/>
          <p:cNvSpPr>
            <a:spLocks noChangeShapeType="1"/>
          </p:cNvSpPr>
          <p:nvPr/>
        </p:nvSpPr>
        <p:spPr bwMode="auto">
          <a:xfrm>
            <a:off x="6659563" y="3141663"/>
            <a:ext cx="1296987" cy="1366837"/>
          </a:xfrm>
          <a:prstGeom prst="line">
            <a:avLst/>
          </a:prstGeom>
          <a:noFill/>
          <a:ln w="9525">
            <a:solidFill>
              <a:srgbClr val="FF0000"/>
            </a:solidFill>
            <a:round/>
            <a:headEnd/>
            <a:tailEnd type="triangle" w="med" len="med"/>
          </a:ln>
          <a:effectLst/>
        </p:spPr>
        <p:txBody>
          <a:bodyPr/>
          <a:lstStyle/>
          <a:p>
            <a:endParaRPr lang="ja-JP" altLang="en-US"/>
          </a:p>
        </p:txBody>
      </p:sp>
      <p:sp>
        <p:nvSpPr>
          <p:cNvPr id="9" name="Text Box 45"/>
          <p:cNvSpPr txBox="1">
            <a:spLocks noChangeArrowheads="1"/>
          </p:cNvSpPr>
          <p:nvPr/>
        </p:nvSpPr>
        <p:spPr bwMode="auto">
          <a:xfrm>
            <a:off x="611188" y="2205038"/>
            <a:ext cx="3238500" cy="1006475"/>
          </a:xfrm>
          <a:prstGeom prst="rect">
            <a:avLst/>
          </a:prstGeom>
          <a:noFill/>
          <a:ln w="9525">
            <a:noFill/>
            <a:miter lim="800000"/>
            <a:headEnd/>
            <a:tailEnd/>
          </a:ln>
          <a:effectLst/>
        </p:spPr>
        <p:txBody>
          <a:bodyPr wrap="none">
            <a:spAutoFit/>
          </a:bodyPr>
          <a:lstStyle/>
          <a:p>
            <a:r>
              <a:rPr lang="en-US" altLang="ja-JP"/>
              <a:t>α</a:t>
            </a:r>
            <a:r>
              <a:rPr lang="ja-JP" altLang="en-US"/>
              <a:t>： 低エネルギー側 </a:t>
            </a:r>
            <a:r>
              <a:rPr lang="en-US" altLang="ja-JP"/>
              <a:t>index</a:t>
            </a:r>
          </a:p>
          <a:p>
            <a:r>
              <a:rPr lang="en-US" altLang="ja-JP"/>
              <a:t>β</a:t>
            </a:r>
            <a:r>
              <a:rPr lang="ja-JP" altLang="en-US"/>
              <a:t>： 高エネルギー側 </a:t>
            </a:r>
            <a:r>
              <a:rPr lang="en-US" altLang="ja-JP"/>
              <a:t>index</a:t>
            </a:r>
          </a:p>
          <a:p>
            <a:r>
              <a:rPr lang="en-US" altLang="ja-JP"/>
              <a:t>E</a:t>
            </a:r>
            <a:r>
              <a:rPr lang="en-US" altLang="ja-JP" baseline="-25000"/>
              <a:t>0</a:t>
            </a:r>
            <a:r>
              <a:rPr lang="ja-JP" altLang="en-US"/>
              <a:t>：折れ曲がりのエネルギー</a:t>
            </a:r>
          </a:p>
        </p:txBody>
      </p:sp>
      <p:sp>
        <p:nvSpPr>
          <p:cNvPr id="10" name="Text Box 47"/>
          <p:cNvSpPr txBox="1">
            <a:spLocks noChangeArrowheads="1"/>
          </p:cNvSpPr>
          <p:nvPr/>
        </p:nvSpPr>
        <p:spPr bwMode="auto">
          <a:xfrm>
            <a:off x="179388" y="5127981"/>
            <a:ext cx="4248150" cy="892552"/>
          </a:xfrm>
          <a:prstGeom prst="rect">
            <a:avLst/>
          </a:prstGeom>
          <a:noFill/>
          <a:ln w="9525">
            <a:noFill/>
            <a:miter lim="800000"/>
            <a:headEnd/>
            <a:tailEnd/>
          </a:ln>
          <a:effectLst/>
        </p:spPr>
        <p:txBody>
          <a:bodyPr>
            <a:spAutoFit/>
          </a:bodyPr>
          <a:lstStyle/>
          <a:p>
            <a:r>
              <a:rPr lang="en-US" altLang="ja-JP" dirty="0" err="1" smtClean="0"/>
              <a:t>νF</a:t>
            </a:r>
            <a:r>
              <a:rPr lang="en-US" altLang="ja-JP" baseline="-25000" dirty="0" err="1" smtClean="0"/>
              <a:t>ν</a:t>
            </a:r>
            <a:r>
              <a:rPr lang="ja-JP" altLang="en-US" dirty="0"/>
              <a:t>スペクトル</a:t>
            </a:r>
            <a:r>
              <a:rPr lang="ja-JP" altLang="en-US" dirty="0" smtClean="0"/>
              <a:t>に極値</a:t>
            </a:r>
            <a:r>
              <a:rPr lang="ja-JP" altLang="en-US" dirty="0"/>
              <a:t>が存在する。</a:t>
            </a:r>
          </a:p>
          <a:p>
            <a:r>
              <a:rPr lang="ja-JP" altLang="en-US" sz="3200" b="1" u="sng" dirty="0" smtClean="0">
                <a:solidFill>
                  <a:srgbClr val="FF0000"/>
                </a:solidFill>
              </a:rPr>
              <a:t>ピークエネルギー </a:t>
            </a:r>
            <a:r>
              <a:rPr lang="en-US" altLang="ja-JP" sz="3200" b="1" u="sng" dirty="0">
                <a:solidFill>
                  <a:srgbClr val="FF0000"/>
                </a:solidFill>
              </a:rPr>
              <a:t>(</a:t>
            </a:r>
            <a:r>
              <a:rPr lang="en-US" altLang="ja-JP" sz="3200" b="1" u="sng" dirty="0" err="1">
                <a:solidFill>
                  <a:srgbClr val="FF0000"/>
                </a:solidFill>
              </a:rPr>
              <a:t>Ep</a:t>
            </a:r>
            <a:r>
              <a:rPr lang="en-US" altLang="ja-JP" sz="3200" b="1" u="sng" dirty="0" smtClean="0">
                <a:solidFill>
                  <a:srgbClr val="FF0000"/>
                </a:solidFill>
              </a:rPr>
              <a:t>)</a:t>
            </a:r>
          </a:p>
        </p:txBody>
      </p:sp>
      <p:sp>
        <p:nvSpPr>
          <p:cNvPr id="11" name="Text Box 48"/>
          <p:cNvSpPr txBox="1">
            <a:spLocks noChangeArrowheads="1"/>
          </p:cNvSpPr>
          <p:nvPr/>
        </p:nvSpPr>
        <p:spPr bwMode="auto">
          <a:xfrm>
            <a:off x="179388" y="3500438"/>
            <a:ext cx="3963984" cy="523220"/>
          </a:xfrm>
          <a:prstGeom prst="rect">
            <a:avLst/>
          </a:prstGeom>
          <a:noFill/>
          <a:ln w="9525">
            <a:noFill/>
            <a:miter lim="800000"/>
            <a:headEnd/>
            <a:tailEnd/>
          </a:ln>
          <a:effectLst/>
        </p:spPr>
        <p:txBody>
          <a:bodyPr wrap="square">
            <a:spAutoFit/>
          </a:bodyPr>
          <a:lstStyle/>
          <a:p>
            <a:r>
              <a:rPr lang="ja-JP" altLang="en-US" sz="2800" b="1" dirty="0">
                <a:solidFill>
                  <a:srgbClr val="000099"/>
                </a:solidFill>
              </a:rPr>
              <a:t>スペクトルは</a:t>
            </a:r>
            <a:r>
              <a:rPr lang="ja-JP" altLang="en-US" sz="2800" b="1" dirty="0" smtClean="0">
                <a:solidFill>
                  <a:srgbClr val="000099"/>
                </a:solidFill>
              </a:rPr>
              <a:t>非熱的放射</a:t>
            </a:r>
            <a:r>
              <a:rPr lang="ja-JP" altLang="en-US" sz="2800" b="1" dirty="0">
                <a:solidFill>
                  <a:srgbClr val="000099"/>
                </a:solidFill>
              </a:rPr>
              <a:t>　</a:t>
            </a:r>
          </a:p>
        </p:txBody>
      </p:sp>
      <p:sp>
        <p:nvSpPr>
          <p:cNvPr id="12" name="Text Box 49"/>
          <p:cNvSpPr txBox="1">
            <a:spLocks noChangeArrowheads="1"/>
          </p:cNvSpPr>
          <p:nvPr/>
        </p:nvSpPr>
        <p:spPr bwMode="auto">
          <a:xfrm>
            <a:off x="5878528" y="2214554"/>
            <a:ext cx="979488" cy="457200"/>
          </a:xfrm>
          <a:prstGeom prst="rect">
            <a:avLst/>
          </a:prstGeom>
          <a:noFill/>
          <a:ln w="9525">
            <a:noFill/>
            <a:miter lim="800000"/>
            <a:headEnd/>
            <a:tailEnd/>
          </a:ln>
          <a:effectLst/>
        </p:spPr>
        <p:txBody>
          <a:bodyPr wrap="none">
            <a:spAutoFit/>
          </a:bodyPr>
          <a:lstStyle/>
          <a:p>
            <a:r>
              <a:rPr lang="en-US" altLang="ja-JP" sz="2400" dirty="0">
                <a:solidFill>
                  <a:srgbClr val="FF0000"/>
                </a:solidFill>
              </a:rPr>
              <a:t>∝ </a:t>
            </a:r>
            <a:r>
              <a:rPr lang="en-US" altLang="ja-JP" sz="2400" dirty="0" err="1">
                <a:solidFill>
                  <a:srgbClr val="FF0000"/>
                </a:solidFill>
              </a:rPr>
              <a:t>E</a:t>
            </a:r>
            <a:r>
              <a:rPr lang="en-US" altLang="ja-JP" sz="2400" baseline="30000" dirty="0" err="1">
                <a:solidFill>
                  <a:srgbClr val="FF0000"/>
                </a:solidFill>
              </a:rPr>
              <a:t>α</a:t>
            </a:r>
            <a:endParaRPr lang="en-US" altLang="ja-JP" sz="2400" baseline="30000" dirty="0">
              <a:solidFill>
                <a:srgbClr val="FF0000"/>
              </a:solidFill>
            </a:endParaRPr>
          </a:p>
        </p:txBody>
      </p:sp>
      <p:sp>
        <p:nvSpPr>
          <p:cNvPr id="13" name="Text Box 50"/>
          <p:cNvSpPr txBox="1">
            <a:spLocks noChangeArrowheads="1"/>
          </p:cNvSpPr>
          <p:nvPr/>
        </p:nvSpPr>
        <p:spPr bwMode="auto">
          <a:xfrm>
            <a:off x="7596188" y="3381375"/>
            <a:ext cx="979487" cy="457200"/>
          </a:xfrm>
          <a:prstGeom prst="rect">
            <a:avLst/>
          </a:prstGeom>
          <a:noFill/>
          <a:ln w="9525">
            <a:noFill/>
            <a:miter lim="800000"/>
            <a:headEnd/>
            <a:tailEnd/>
          </a:ln>
          <a:effectLst/>
        </p:spPr>
        <p:txBody>
          <a:bodyPr wrap="none">
            <a:spAutoFit/>
          </a:bodyPr>
          <a:lstStyle/>
          <a:p>
            <a:r>
              <a:rPr lang="en-US" altLang="ja-JP" sz="2400">
                <a:solidFill>
                  <a:srgbClr val="FF0000"/>
                </a:solidFill>
              </a:rPr>
              <a:t>∝ E</a:t>
            </a:r>
            <a:r>
              <a:rPr lang="en-US" altLang="ja-JP" sz="2400" baseline="30000">
                <a:solidFill>
                  <a:srgbClr val="FF0000"/>
                </a:solidFill>
              </a:rPr>
              <a:t>β</a:t>
            </a:r>
          </a:p>
        </p:txBody>
      </p:sp>
      <p:sp>
        <p:nvSpPr>
          <p:cNvPr id="14" name="Text Box 51"/>
          <p:cNvSpPr txBox="1">
            <a:spLocks noChangeArrowheads="1"/>
          </p:cNvSpPr>
          <p:nvPr/>
        </p:nvSpPr>
        <p:spPr bwMode="auto">
          <a:xfrm>
            <a:off x="179388" y="4022725"/>
            <a:ext cx="4022725" cy="701675"/>
          </a:xfrm>
          <a:prstGeom prst="rect">
            <a:avLst/>
          </a:prstGeom>
          <a:noFill/>
          <a:ln w="9525">
            <a:noFill/>
            <a:miter lim="800000"/>
            <a:headEnd/>
            <a:tailEnd/>
          </a:ln>
          <a:effectLst/>
        </p:spPr>
        <p:txBody>
          <a:bodyPr wrap="none">
            <a:spAutoFit/>
          </a:bodyPr>
          <a:lstStyle/>
          <a:p>
            <a:r>
              <a:rPr lang="ja-JP" altLang="en-US"/>
              <a:t>加速された高エネルギー電子による</a:t>
            </a:r>
          </a:p>
          <a:p>
            <a:r>
              <a:rPr lang="ja-JP" altLang="en-US"/>
              <a:t>シンクロトロン放射だろう</a:t>
            </a:r>
            <a:r>
              <a:rPr lang="en-US" altLang="ja-JP"/>
              <a:t>…</a:t>
            </a:r>
          </a:p>
        </p:txBody>
      </p:sp>
      <p:sp>
        <p:nvSpPr>
          <p:cNvPr id="15" name="Text Box 53"/>
          <p:cNvSpPr txBox="1">
            <a:spLocks noChangeArrowheads="1"/>
          </p:cNvSpPr>
          <p:nvPr/>
        </p:nvSpPr>
        <p:spPr bwMode="auto">
          <a:xfrm>
            <a:off x="6779353" y="500042"/>
            <a:ext cx="1864613" cy="369332"/>
          </a:xfrm>
          <a:prstGeom prst="rect">
            <a:avLst/>
          </a:prstGeom>
          <a:noFill/>
          <a:ln w="9525">
            <a:noFill/>
            <a:miter lim="800000"/>
            <a:headEnd/>
            <a:tailEnd/>
          </a:ln>
          <a:effectLst/>
        </p:spPr>
        <p:txBody>
          <a:bodyPr wrap="none">
            <a:spAutoFit/>
          </a:bodyPr>
          <a:lstStyle/>
          <a:p>
            <a:r>
              <a:rPr lang="en-US" altLang="ja-JP" sz="1800"/>
              <a:t>Band et al. 1993</a:t>
            </a:r>
          </a:p>
        </p:txBody>
      </p:sp>
      <p:sp>
        <p:nvSpPr>
          <p:cNvPr id="16" name="Line 16"/>
          <p:cNvSpPr>
            <a:spLocks noChangeShapeType="1"/>
          </p:cNvSpPr>
          <p:nvPr/>
        </p:nvSpPr>
        <p:spPr bwMode="auto">
          <a:xfrm flipV="1">
            <a:off x="6637332" y="5036480"/>
            <a:ext cx="0" cy="768508"/>
          </a:xfrm>
          <a:prstGeom prst="line">
            <a:avLst/>
          </a:prstGeom>
          <a:noFill/>
          <a:ln w="38100">
            <a:solidFill>
              <a:srgbClr val="FF0000"/>
            </a:solidFill>
            <a:round/>
            <a:headEnd/>
            <a:tailEnd type="triangle" w="med" len="me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 name="Text Box 17"/>
          <p:cNvSpPr txBox="1">
            <a:spLocks noChangeArrowheads="1"/>
          </p:cNvSpPr>
          <p:nvPr/>
        </p:nvSpPr>
        <p:spPr bwMode="auto">
          <a:xfrm>
            <a:off x="5429896" y="5894314"/>
            <a:ext cx="2856880" cy="369623"/>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kern="0" noProof="0" dirty="0" smtClean="0">
                <a:solidFill>
                  <a:srgbClr val="FF0000"/>
                </a:solidFill>
              </a:rPr>
              <a:t>ピークエネルギー</a:t>
            </a:r>
            <a:r>
              <a:rPr kumimoji="0" lang="en-US" altLang="ja-JP" sz="1800" b="1" i="0" u="none" strike="noStrike" kern="0" cap="none" spc="0" normalizeH="0" baseline="0" noProof="0" dirty="0" smtClean="0">
                <a:ln>
                  <a:noFill/>
                </a:ln>
                <a:solidFill>
                  <a:srgbClr val="FF0000"/>
                </a:solidFill>
                <a:effectLst/>
                <a:uLnTx/>
                <a:uFillTx/>
              </a:rPr>
              <a:t> (</a:t>
            </a:r>
            <a:r>
              <a:rPr kumimoji="0" lang="en-US" altLang="ja-JP" sz="1800" b="1" i="0" u="none" strike="noStrike" kern="0" cap="none" spc="0" normalizeH="0" baseline="0" noProof="0" dirty="0" err="1" smtClean="0">
                <a:ln>
                  <a:noFill/>
                </a:ln>
                <a:solidFill>
                  <a:srgbClr val="FF0000"/>
                </a:solidFill>
                <a:effectLst/>
                <a:uLnTx/>
                <a:uFillTx/>
              </a:rPr>
              <a:t>Epeak</a:t>
            </a:r>
            <a:r>
              <a:rPr kumimoji="0" lang="en-US" altLang="ja-JP" sz="1800" b="1" i="0" u="none" strike="noStrike" kern="0" cap="none" spc="0" normalizeH="0" baseline="0" noProof="0" dirty="0" smtClean="0">
                <a:ln>
                  <a:noFill/>
                </a:ln>
                <a:solidFill>
                  <a:srgbClr val="FF0000"/>
                </a:solidFill>
                <a:effectLst/>
                <a:uLnTx/>
                <a:uFillTx/>
              </a:rPr>
              <a:t>) </a:t>
            </a:r>
            <a:endParaRPr kumimoji="0" lang="en-US" altLang="ja-JP" sz="1800" b="1" i="0" u="none" strike="noStrike" kern="0" cap="none" spc="0" normalizeH="0" baseline="0" noProof="0" dirty="0">
              <a:ln>
                <a:noFill/>
              </a:ln>
              <a:solidFill>
                <a:srgbClr val="FF0000"/>
              </a:solidFill>
              <a:effectLst/>
              <a:uLnTx/>
              <a:uFillTx/>
            </a:endParaRPr>
          </a:p>
        </p:txBody>
      </p:sp>
      <p:sp>
        <p:nvSpPr>
          <p:cNvPr id="18" name="Text Box 53"/>
          <p:cNvSpPr txBox="1">
            <a:spLocks noChangeArrowheads="1"/>
          </p:cNvSpPr>
          <p:nvPr/>
        </p:nvSpPr>
        <p:spPr bwMode="auto">
          <a:xfrm>
            <a:off x="6871664" y="2287498"/>
            <a:ext cx="1980029" cy="369332"/>
          </a:xfrm>
          <a:prstGeom prst="rect">
            <a:avLst/>
          </a:prstGeom>
          <a:solidFill>
            <a:schemeClr val="bg1"/>
          </a:solidFill>
          <a:ln w="9525">
            <a:noFill/>
            <a:miter lim="800000"/>
            <a:headEnd/>
            <a:tailEnd/>
          </a:ln>
          <a:effectLst/>
        </p:spPr>
        <p:txBody>
          <a:bodyPr wrap="none">
            <a:spAutoFit/>
          </a:bodyPr>
          <a:lstStyle/>
          <a:p>
            <a:r>
              <a:rPr lang="en-US" altLang="ja-JP" sz="1800" dirty="0" smtClean="0"/>
              <a:t>Briggs </a:t>
            </a:r>
            <a:r>
              <a:rPr lang="en-US" altLang="ja-JP" sz="1800" dirty="0"/>
              <a:t>et al. </a:t>
            </a:r>
            <a:r>
              <a:rPr lang="en-US" altLang="ja-JP" sz="1800" dirty="0" smtClean="0"/>
              <a:t>2000</a:t>
            </a:r>
            <a:endParaRPr lang="en-US" altLang="ja-JP"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357158" y="5268932"/>
            <a:ext cx="8470900" cy="946150"/>
          </a:xfrm>
          <a:prstGeom prst="rect">
            <a:avLst/>
          </a:prstGeom>
          <a:noFill/>
          <a:ln w="9525">
            <a:noFill/>
            <a:miter lim="800000"/>
            <a:headEnd/>
            <a:tailEnd/>
          </a:ln>
          <a:effectLst/>
        </p:spPr>
        <p:txBody>
          <a:bodyPr wrap="none">
            <a:spAutoFit/>
          </a:bodyPr>
          <a:lstStyle/>
          <a:p>
            <a:r>
              <a:rPr lang="en-US" altLang="ja-JP" sz="2800" dirty="0"/>
              <a:t>BATSE </a:t>
            </a:r>
            <a:r>
              <a:rPr lang="ja-JP" altLang="en-US" sz="2800" dirty="0"/>
              <a:t>検出器は</a:t>
            </a:r>
            <a:r>
              <a:rPr lang="en-US" altLang="ja-JP" sz="2800" dirty="0"/>
              <a:t>2704</a:t>
            </a:r>
            <a:r>
              <a:rPr lang="ja-JP" altLang="en-US" sz="2800" dirty="0"/>
              <a:t>例もの </a:t>
            </a:r>
            <a:r>
              <a:rPr lang="en-US" altLang="ja-JP" sz="2800" dirty="0"/>
              <a:t>GRB </a:t>
            </a:r>
            <a:r>
              <a:rPr lang="ja-JP" altLang="en-US" sz="2800" dirty="0" err="1"/>
              <a:t>を検</a:t>
            </a:r>
            <a:r>
              <a:rPr lang="ja-JP" altLang="en-US" sz="2800" dirty="0"/>
              <a:t>出して</a:t>
            </a:r>
            <a:r>
              <a:rPr lang="ja-JP" altLang="en-US" sz="2800" dirty="0" smtClean="0"/>
              <a:t>いたが</a:t>
            </a:r>
            <a:r>
              <a:rPr lang="ja-JP" altLang="en-US" sz="2800" dirty="0"/>
              <a:t>、</a:t>
            </a:r>
          </a:p>
          <a:p>
            <a:r>
              <a:rPr lang="ja-JP" altLang="en-US" sz="2800" dirty="0"/>
              <a:t>赤方偏移が同定されたのは </a:t>
            </a:r>
            <a:r>
              <a:rPr lang="en-US" altLang="ja-JP" sz="2800" dirty="0"/>
              <a:t>12 </a:t>
            </a:r>
            <a:r>
              <a:rPr lang="ja-JP" altLang="en-US" sz="2800" dirty="0"/>
              <a:t>例のみ。</a:t>
            </a:r>
          </a:p>
        </p:txBody>
      </p:sp>
      <p:pic>
        <p:nvPicPr>
          <p:cNvPr id="4" name="Picture 4" descr="grbmap_batse"/>
          <p:cNvPicPr>
            <a:picLocks noChangeAspect="1" noChangeArrowheads="1"/>
          </p:cNvPicPr>
          <p:nvPr/>
        </p:nvPicPr>
        <p:blipFill>
          <a:blip r:embed="rId2" cstate="print"/>
          <a:srcRect/>
          <a:stretch>
            <a:fillRect/>
          </a:stretch>
        </p:blipFill>
        <p:spPr bwMode="auto">
          <a:xfrm>
            <a:off x="-32" y="81864"/>
            <a:ext cx="7222564" cy="5166462"/>
          </a:xfrm>
          <a:prstGeom prst="rect">
            <a:avLst/>
          </a:prstGeom>
          <a:noFill/>
        </p:spPr>
      </p:pic>
      <p:sp>
        <p:nvSpPr>
          <p:cNvPr id="5" name="Text Box 10"/>
          <p:cNvSpPr txBox="1">
            <a:spLocks noChangeArrowheads="1"/>
          </p:cNvSpPr>
          <p:nvPr/>
        </p:nvSpPr>
        <p:spPr bwMode="auto">
          <a:xfrm>
            <a:off x="3902107" y="6207149"/>
            <a:ext cx="5170487" cy="5794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sz="3200" dirty="0"/>
              <a:t>これらは何処から来るのか？</a:t>
            </a:r>
          </a:p>
        </p:txBody>
      </p:sp>
      <p:pic>
        <p:nvPicPr>
          <p:cNvPr id="6" name="Picture 6" descr="cgro"/>
          <p:cNvPicPr>
            <a:picLocks noChangeAspect="1" noChangeArrowheads="1"/>
          </p:cNvPicPr>
          <p:nvPr/>
        </p:nvPicPr>
        <p:blipFill>
          <a:blip r:embed="rId3" cstate="print"/>
          <a:srcRect/>
          <a:stretch>
            <a:fillRect/>
          </a:stretch>
        </p:blipFill>
        <p:spPr bwMode="auto">
          <a:xfrm>
            <a:off x="6572264" y="2813318"/>
            <a:ext cx="2500330" cy="2428928"/>
          </a:xfrm>
          <a:prstGeom prst="rect">
            <a:avLst/>
          </a:prstGeom>
          <a:noFill/>
        </p:spPr>
      </p:pic>
      <p:sp>
        <p:nvSpPr>
          <p:cNvPr id="7" name="Text Box 7"/>
          <p:cNvSpPr txBox="1">
            <a:spLocks noChangeArrowheads="1"/>
          </p:cNvSpPr>
          <p:nvPr/>
        </p:nvSpPr>
        <p:spPr bwMode="auto">
          <a:xfrm>
            <a:off x="7497760" y="2845107"/>
            <a:ext cx="1524000" cy="396875"/>
          </a:xfrm>
          <a:prstGeom prst="rect">
            <a:avLst/>
          </a:prstGeom>
          <a:noFill/>
          <a:ln w="9525">
            <a:noFill/>
            <a:miter lim="800000"/>
            <a:headEnd/>
            <a:tailEnd/>
          </a:ln>
          <a:effectLst/>
        </p:spPr>
        <p:txBody>
          <a:bodyPr wrap="none">
            <a:spAutoFit/>
          </a:bodyPr>
          <a:lstStyle/>
          <a:p>
            <a:r>
              <a:rPr lang="en-US" altLang="ja-JP" sz="2000" dirty="0">
                <a:solidFill>
                  <a:schemeClr val="bg1"/>
                </a:solidFill>
              </a:rPr>
              <a:t>CGRO </a:t>
            </a:r>
            <a:r>
              <a:rPr lang="ja-JP" altLang="en-US" sz="2000" dirty="0">
                <a:solidFill>
                  <a:schemeClr val="bg1"/>
                </a:solidFill>
              </a:rPr>
              <a:t>衛星</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cstate="print"/>
          <a:srcRect/>
          <a:stretch>
            <a:fillRect/>
          </a:stretch>
        </p:blipFill>
        <p:spPr bwMode="auto">
          <a:xfrm>
            <a:off x="3630077" y="908720"/>
            <a:ext cx="5513924" cy="5184576"/>
          </a:xfrm>
          <a:prstGeom prst="rect">
            <a:avLst/>
          </a:prstGeom>
          <a:noFill/>
          <a:ln w="9525">
            <a:noFill/>
            <a:miter lim="800000"/>
            <a:headEnd/>
            <a:tailEnd/>
          </a:ln>
        </p:spPr>
      </p:pic>
      <p:sp>
        <p:nvSpPr>
          <p:cNvPr id="78" name="Text Box 18"/>
          <p:cNvSpPr txBox="1">
            <a:spLocks noChangeArrowheads="1"/>
          </p:cNvSpPr>
          <p:nvPr/>
        </p:nvSpPr>
        <p:spPr bwMode="auto">
          <a:xfrm>
            <a:off x="4674688" y="1140510"/>
            <a:ext cx="2433358" cy="369332"/>
          </a:xfrm>
          <a:prstGeom prst="rect">
            <a:avLst/>
          </a:prstGeom>
          <a:noFill/>
          <a:ln w="9525">
            <a:noFill/>
            <a:miter lim="800000"/>
            <a:headEnd/>
            <a:tailEnd/>
          </a:ln>
          <a:effectLst/>
        </p:spPr>
        <p:txBody>
          <a:bodyPr wrap="none">
            <a:spAutoFit/>
          </a:bodyPr>
          <a:lstStyle/>
          <a:p>
            <a:r>
              <a:rPr lang="en-US" altLang="ja-JP" sz="1800" dirty="0" err="1"/>
              <a:t>Yonetoku</a:t>
            </a:r>
            <a:r>
              <a:rPr lang="en-US" altLang="ja-JP" sz="1800" dirty="0"/>
              <a:t> et al. (</a:t>
            </a:r>
            <a:r>
              <a:rPr lang="en-US" altLang="ja-JP" sz="1800" dirty="0" smtClean="0"/>
              <a:t>2010)</a:t>
            </a:r>
            <a:endParaRPr lang="en-US" altLang="ja-JP" sz="1800" dirty="0"/>
          </a:p>
        </p:txBody>
      </p:sp>
      <p:sp>
        <p:nvSpPr>
          <p:cNvPr id="85" name="テキスト ボックス 84"/>
          <p:cNvSpPr txBox="1"/>
          <p:nvPr/>
        </p:nvSpPr>
        <p:spPr>
          <a:xfrm>
            <a:off x="5724128" y="1702116"/>
            <a:ext cx="891591" cy="400110"/>
          </a:xfrm>
          <a:prstGeom prst="rect">
            <a:avLst/>
          </a:prstGeom>
          <a:ln w="19050">
            <a:solidFill>
              <a:schemeClr val="tx1"/>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dirty="0" smtClean="0"/>
              <a:t>z = 8.2</a:t>
            </a:r>
            <a:endParaRPr kumimoji="1" lang="ja-JP" altLang="en-US" dirty="0"/>
          </a:p>
        </p:txBody>
      </p:sp>
      <p:sp>
        <p:nvSpPr>
          <p:cNvPr id="59" name="テキスト ボックス 58"/>
          <p:cNvSpPr txBox="1"/>
          <p:nvPr/>
        </p:nvSpPr>
        <p:spPr>
          <a:xfrm>
            <a:off x="1928794" y="214290"/>
            <a:ext cx="4932761" cy="646331"/>
          </a:xfrm>
          <a:prstGeom prst="rect">
            <a:avLst/>
          </a:prstGeom>
          <a:solidFill>
            <a:srgbClr val="FF99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3600" b="1" kern="0" dirty="0" err="1" smtClean="0">
                <a:solidFill>
                  <a:sysClr val="windowText" lastClr="000000"/>
                </a:solidFill>
              </a:rPr>
              <a:t>Ep</a:t>
            </a:r>
            <a:r>
              <a:rPr lang="en-US" altLang="ja-JP" sz="3600" b="1" kern="0" dirty="0" smtClean="0">
                <a:solidFill>
                  <a:sysClr val="windowText" lastClr="000000"/>
                </a:solidFill>
              </a:rPr>
              <a:t> – Luminosity </a:t>
            </a:r>
            <a:r>
              <a:rPr lang="ja-JP" altLang="en-US" sz="3600" b="1" kern="0" dirty="0" smtClean="0">
                <a:solidFill>
                  <a:sysClr val="windowText" lastClr="000000"/>
                </a:solidFill>
              </a:rPr>
              <a:t>関係</a:t>
            </a:r>
            <a:r>
              <a:rPr kumimoji="1" lang="en-US" altLang="ja-JP" sz="3600" b="1" i="0" u="none" strike="noStrike" kern="0" cap="none" spc="0" normalizeH="0" baseline="0" noProof="0" dirty="0" smtClean="0">
                <a:ln>
                  <a:noFill/>
                </a:ln>
                <a:solidFill>
                  <a:sysClr val="windowText" lastClr="000000"/>
                </a:solidFill>
                <a:effectLst/>
                <a:uLnTx/>
                <a:uFillTx/>
              </a:rPr>
              <a:t> </a:t>
            </a:r>
            <a:endParaRPr kumimoji="1" lang="ja-JP" altLang="en-US" sz="3600" b="1" i="0" u="none" strike="noStrike" kern="0" cap="none" spc="0" normalizeH="0" baseline="0" noProof="0" dirty="0">
              <a:ln>
                <a:noFill/>
              </a:ln>
              <a:solidFill>
                <a:sysClr val="windowText" lastClr="000000"/>
              </a:solidFill>
              <a:effectLst/>
              <a:uLnTx/>
              <a:uFillTx/>
            </a:endParaRPr>
          </a:p>
        </p:txBody>
      </p:sp>
      <p:pic>
        <p:nvPicPr>
          <p:cNvPr id="66" name="Picture 4"/>
          <p:cNvPicPr>
            <a:picLocks noChangeAspect="1" noChangeArrowheads="1"/>
          </p:cNvPicPr>
          <p:nvPr/>
        </p:nvPicPr>
        <p:blipFill>
          <a:blip r:embed="rId4" cstate="print"/>
          <a:srcRect/>
          <a:stretch>
            <a:fillRect/>
          </a:stretch>
        </p:blipFill>
        <p:spPr bwMode="auto">
          <a:xfrm>
            <a:off x="0" y="1031878"/>
            <a:ext cx="3716198" cy="2786082"/>
          </a:xfrm>
          <a:prstGeom prst="rect">
            <a:avLst/>
          </a:prstGeom>
          <a:noFill/>
          <a:ln w="9525">
            <a:noFill/>
            <a:miter lim="800000"/>
            <a:headEnd/>
            <a:tailEnd/>
          </a:ln>
          <a:effectLst/>
        </p:spPr>
      </p:pic>
      <p:sp>
        <p:nvSpPr>
          <p:cNvPr id="67" name="Text Box 16"/>
          <p:cNvSpPr txBox="1">
            <a:spLocks noChangeArrowheads="1"/>
          </p:cNvSpPr>
          <p:nvPr/>
        </p:nvSpPr>
        <p:spPr bwMode="auto">
          <a:xfrm>
            <a:off x="1928794" y="3103580"/>
            <a:ext cx="1692579" cy="338554"/>
          </a:xfrm>
          <a:prstGeom prst="rect">
            <a:avLst/>
          </a:prstGeom>
          <a:solidFill>
            <a:srgbClr val="FF99FF"/>
          </a:solidFill>
          <a:ln w="9525">
            <a:noFill/>
            <a:miter lim="800000"/>
            <a:headEnd/>
            <a:tailEnd/>
          </a:ln>
          <a:effectLst/>
        </p:spPr>
        <p:txBody>
          <a:bodyPr wrap="none">
            <a:spAutoFit/>
          </a:bodyPr>
          <a:lstStyle/>
          <a:p>
            <a:r>
              <a:rPr lang="en-US" altLang="ja-JP" sz="1600"/>
              <a:t>C.P = 5.3×10 </a:t>
            </a:r>
            <a:r>
              <a:rPr lang="en-US" altLang="ja-JP" sz="1600" baseline="30000"/>
              <a:t>-9 </a:t>
            </a:r>
          </a:p>
        </p:txBody>
      </p:sp>
      <p:sp>
        <p:nvSpPr>
          <p:cNvPr id="68" name="Text Box 17"/>
          <p:cNvSpPr txBox="1">
            <a:spLocks noChangeArrowheads="1"/>
          </p:cNvSpPr>
          <p:nvPr/>
        </p:nvSpPr>
        <p:spPr bwMode="auto">
          <a:xfrm>
            <a:off x="2386186" y="2737730"/>
            <a:ext cx="1229824" cy="338554"/>
          </a:xfrm>
          <a:prstGeom prst="rect">
            <a:avLst/>
          </a:prstGeom>
          <a:solidFill>
            <a:srgbClr val="99FF33"/>
          </a:solidFill>
          <a:ln w="9525">
            <a:noFill/>
            <a:miter lim="800000"/>
            <a:headEnd/>
            <a:tailEnd/>
          </a:ln>
          <a:effectLst/>
        </p:spPr>
        <p:txBody>
          <a:bodyPr wrap="none">
            <a:spAutoFit/>
          </a:bodyPr>
          <a:lstStyle/>
          <a:p>
            <a:r>
              <a:rPr lang="en-US" altLang="ja-JP" sz="1600" dirty="0" smtClean="0"/>
              <a:t>C.C</a:t>
            </a:r>
            <a:r>
              <a:rPr lang="en-US" altLang="ja-JP" sz="1600" dirty="0"/>
              <a:t>. = 0.95</a:t>
            </a:r>
          </a:p>
        </p:txBody>
      </p:sp>
      <p:sp>
        <p:nvSpPr>
          <p:cNvPr id="69" name="Text Box 18"/>
          <p:cNvSpPr txBox="1">
            <a:spLocks noChangeArrowheads="1"/>
          </p:cNvSpPr>
          <p:nvPr/>
        </p:nvSpPr>
        <p:spPr bwMode="auto">
          <a:xfrm>
            <a:off x="500034" y="1202050"/>
            <a:ext cx="2432050" cy="366713"/>
          </a:xfrm>
          <a:prstGeom prst="rect">
            <a:avLst/>
          </a:prstGeom>
          <a:solidFill>
            <a:schemeClr val="bg1"/>
          </a:solidFill>
          <a:ln w="9525">
            <a:noFill/>
            <a:miter lim="800000"/>
            <a:headEnd/>
            <a:tailEnd/>
          </a:ln>
          <a:effectLst/>
        </p:spPr>
        <p:txBody>
          <a:bodyPr wrap="none">
            <a:spAutoFit/>
          </a:bodyPr>
          <a:lstStyle/>
          <a:p>
            <a:r>
              <a:rPr lang="en-US" altLang="ja-JP" sz="1800" dirty="0" err="1"/>
              <a:t>Yonetoku</a:t>
            </a:r>
            <a:r>
              <a:rPr lang="en-US" altLang="ja-JP" sz="1800" dirty="0"/>
              <a:t> et al. (2004)</a:t>
            </a:r>
          </a:p>
        </p:txBody>
      </p:sp>
      <p:sp>
        <p:nvSpPr>
          <p:cNvPr id="80" name="テキスト ボックス 79"/>
          <p:cNvSpPr txBox="1"/>
          <p:nvPr/>
        </p:nvSpPr>
        <p:spPr>
          <a:xfrm>
            <a:off x="516880" y="1576086"/>
            <a:ext cx="1225015" cy="400110"/>
          </a:xfrm>
          <a:prstGeom prst="rect">
            <a:avLst/>
          </a:prstGeom>
          <a:solidFill>
            <a:schemeClr val="bg1"/>
          </a:solidFill>
        </p:spPr>
        <p:txBody>
          <a:bodyPr wrap="none" rtlCol="0">
            <a:spAutoFit/>
          </a:bodyPr>
          <a:lstStyle/>
          <a:p>
            <a:r>
              <a:rPr lang="en-US" altLang="ja-JP" dirty="0" smtClean="0"/>
              <a:t>16</a:t>
            </a:r>
            <a:r>
              <a:rPr kumimoji="1" lang="en-US" altLang="ja-JP" dirty="0" smtClean="0"/>
              <a:t> GRBs</a:t>
            </a:r>
            <a:endParaRPr kumimoji="1" lang="ja-JP" altLang="en-US" dirty="0"/>
          </a:p>
        </p:txBody>
      </p:sp>
      <p:cxnSp>
        <p:nvCxnSpPr>
          <p:cNvPr id="95" name="カギ線コネクタ 94"/>
          <p:cNvCxnSpPr/>
          <p:nvPr/>
        </p:nvCxnSpPr>
        <p:spPr bwMode="auto">
          <a:xfrm flipV="1">
            <a:off x="6660232" y="1556792"/>
            <a:ext cx="1080120" cy="360041"/>
          </a:xfrm>
          <a:prstGeom prst="bentConnector3">
            <a:avLst>
              <a:gd name="adj1" fmla="val 50000"/>
            </a:avLst>
          </a:prstGeom>
          <a:ln>
            <a:headEnd type="none" w="med" len="med"/>
            <a:tailEnd type="arrow"/>
          </a:ln>
        </p:spPr>
        <p:style>
          <a:lnRef idx="2">
            <a:schemeClr val="dk1"/>
          </a:lnRef>
          <a:fillRef idx="0">
            <a:schemeClr val="dk1"/>
          </a:fillRef>
          <a:effectRef idx="1">
            <a:schemeClr val="dk1"/>
          </a:effectRef>
          <a:fontRef idx="minor">
            <a:schemeClr val="tx1"/>
          </a:fontRef>
        </p:style>
      </p:cxnSp>
      <p:graphicFrame>
        <p:nvGraphicFramePr>
          <p:cNvPr id="23555" name="Object 3"/>
          <p:cNvGraphicFramePr>
            <a:graphicFrameLocks noChangeAspect="1"/>
          </p:cNvGraphicFramePr>
          <p:nvPr/>
        </p:nvGraphicFramePr>
        <p:xfrm>
          <a:off x="146019" y="4464073"/>
          <a:ext cx="3663950" cy="1036637"/>
        </p:xfrm>
        <a:graphic>
          <a:graphicData uri="http://schemas.openxmlformats.org/presentationml/2006/ole">
            <p:oleObj spid="_x0000_s23555" name="数式" r:id="rId5" imgW="1828800" imgH="507960" progId="Equation.3">
              <p:embed/>
            </p:oleObj>
          </a:graphicData>
        </a:graphic>
      </p:graphicFrame>
      <p:graphicFrame>
        <p:nvGraphicFramePr>
          <p:cNvPr id="23556" name="Object 4"/>
          <p:cNvGraphicFramePr>
            <a:graphicFrameLocks noChangeAspect="1"/>
          </p:cNvGraphicFramePr>
          <p:nvPr/>
        </p:nvGraphicFramePr>
        <p:xfrm>
          <a:off x="142844" y="5678510"/>
          <a:ext cx="3994150" cy="1036638"/>
        </p:xfrm>
        <a:graphic>
          <a:graphicData uri="http://schemas.openxmlformats.org/presentationml/2006/ole">
            <p:oleObj spid="_x0000_s23556" name="数式" r:id="rId6" imgW="1993680" imgH="507960" progId="Equation.3">
              <p:embed/>
            </p:oleObj>
          </a:graphicData>
        </a:graphic>
      </p:graphicFrame>
      <p:sp>
        <p:nvSpPr>
          <p:cNvPr id="102" name="テキスト ボックス 101"/>
          <p:cNvSpPr txBox="1"/>
          <p:nvPr/>
        </p:nvSpPr>
        <p:spPr>
          <a:xfrm>
            <a:off x="163699" y="4175150"/>
            <a:ext cx="641522"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t>Y04</a:t>
            </a:r>
            <a:endParaRPr kumimoji="1" lang="ja-JP" altLang="en-US" dirty="0"/>
          </a:p>
        </p:txBody>
      </p:sp>
      <p:sp>
        <p:nvSpPr>
          <p:cNvPr id="103" name="テキスト ボックス 102"/>
          <p:cNvSpPr txBox="1"/>
          <p:nvPr/>
        </p:nvSpPr>
        <p:spPr>
          <a:xfrm>
            <a:off x="161862" y="5461034"/>
            <a:ext cx="627095"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t>Y10</a:t>
            </a:r>
            <a:endParaRPr kumimoji="1" lang="ja-JP" altLang="en-US" dirty="0"/>
          </a:p>
        </p:txBody>
      </p:sp>
      <p:sp>
        <p:nvSpPr>
          <p:cNvPr id="23" name="テキスト ボックス 22"/>
          <p:cNvSpPr txBox="1"/>
          <p:nvPr/>
        </p:nvSpPr>
        <p:spPr>
          <a:xfrm>
            <a:off x="7637282" y="676930"/>
            <a:ext cx="1367682" cy="400110"/>
          </a:xfrm>
          <a:prstGeom prst="rect">
            <a:avLst/>
          </a:prstGeom>
          <a:solidFill>
            <a:schemeClr val="bg1"/>
          </a:solidFill>
        </p:spPr>
        <p:txBody>
          <a:bodyPr wrap="none" rtlCol="0">
            <a:spAutoFit/>
          </a:bodyPr>
          <a:lstStyle/>
          <a:p>
            <a:r>
              <a:rPr lang="en-US" altLang="ja-JP" dirty="0" smtClean="0"/>
              <a:t>101</a:t>
            </a:r>
            <a:r>
              <a:rPr kumimoji="1" lang="en-US" altLang="ja-JP" dirty="0" smtClean="0"/>
              <a:t> GRBs</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e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57990</TotalTime>
  <Words>975</Words>
  <Application>Microsoft Office PowerPoint</Application>
  <PresentationFormat>画面に合わせる (4:3)</PresentationFormat>
  <Paragraphs>230</Paragraphs>
  <Slides>24</Slides>
  <Notes>1</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24</vt:i4>
      </vt:variant>
    </vt:vector>
  </HeadingPairs>
  <TitlesOfParts>
    <vt:vector size="27" baseType="lpstr">
      <vt:lpstr>標準デザイン</vt:lpstr>
      <vt:lpstr>Stream</vt:lpstr>
      <vt:lpstr>数式</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vector>
  </TitlesOfParts>
  <Company>Kanazawa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Daisuke YONETOKU</dc:creator>
  <cp:lastModifiedBy>yonetoku</cp:lastModifiedBy>
  <cp:revision>2133</cp:revision>
  <dcterms:created xsi:type="dcterms:W3CDTF">2004-07-15T04:17:08Z</dcterms:created>
  <dcterms:modified xsi:type="dcterms:W3CDTF">2010-12-04T06:09:42Z</dcterms:modified>
</cp:coreProperties>
</file>