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20" r:id="rId6"/>
    <p:sldMasterId id="2147483746" r:id="rId7"/>
    <p:sldMasterId id="2147483760" r:id="rId8"/>
    <p:sldMasterId id="2147483772" r:id="rId9"/>
    <p:sldMasterId id="2147483784" r:id="rId10"/>
    <p:sldMasterId id="2147483796" r:id="rId11"/>
    <p:sldMasterId id="2147483835" r:id="rId12"/>
    <p:sldMasterId id="2147483847" r:id="rId13"/>
    <p:sldMasterId id="2147483872" r:id="rId14"/>
    <p:sldMasterId id="2147483884" r:id="rId15"/>
    <p:sldMasterId id="2147483897" r:id="rId16"/>
    <p:sldMasterId id="2147483921" r:id="rId17"/>
    <p:sldMasterId id="2147483933" r:id="rId18"/>
  </p:sldMasterIdLst>
  <p:notesMasterIdLst>
    <p:notesMasterId r:id="rId76"/>
  </p:notesMasterIdLst>
  <p:sldIdLst>
    <p:sldId id="318" r:id="rId19"/>
    <p:sldId id="266" r:id="rId20"/>
    <p:sldId id="319" r:id="rId21"/>
    <p:sldId id="320" r:id="rId22"/>
    <p:sldId id="343" r:id="rId23"/>
    <p:sldId id="275" r:id="rId24"/>
    <p:sldId id="270" r:id="rId25"/>
    <p:sldId id="271" r:id="rId26"/>
    <p:sldId id="272" r:id="rId27"/>
    <p:sldId id="273" r:id="rId28"/>
    <p:sldId id="274" r:id="rId29"/>
    <p:sldId id="342" r:id="rId30"/>
    <p:sldId id="324" r:id="rId31"/>
    <p:sldId id="322" r:id="rId32"/>
    <p:sldId id="323" r:id="rId33"/>
    <p:sldId id="337" r:id="rId34"/>
    <p:sldId id="325" r:id="rId35"/>
    <p:sldId id="279" r:id="rId36"/>
    <p:sldId id="280" r:id="rId37"/>
    <p:sldId id="339" r:id="rId38"/>
    <p:sldId id="340" r:id="rId39"/>
    <p:sldId id="283" r:id="rId40"/>
    <p:sldId id="284" r:id="rId41"/>
    <p:sldId id="285" r:id="rId42"/>
    <p:sldId id="286" r:id="rId43"/>
    <p:sldId id="287" r:id="rId44"/>
    <p:sldId id="341" r:id="rId45"/>
    <p:sldId id="301" r:id="rId46"/>
    <p:sldId id="326" r:id="rId47"/>
    <p:sldId id="302" r:id="rId48"/>
    <p:sldId id="335" r:id="rId49"/>
    <p:sldId id="327" r:id="rId50"/>
    <p:sldId id="328" r:id="rId51"/>
    <p:sldId id="329" r:id="rId52"/>
    <p:sldId id="330" r:id="rId53"/>
    <p:sldId id="331" r:id="rId54"/>
    <p:sldId id="332" r:id="rId55"/>
    <p:sldId id="333" r:id="rId56"/>
    <p:sldId id="334" r:id="rId57"/>
    <p:sldId id="344" r:id="rId58"/>
    <p:sldId id="303" r:id="rId59"/>
    <p:sldId id="305" r:id="rId60"/>
    <p:sldId id="336" r:id="rId61"/>
    <p:sldId id="258" r:id="rId62"/>
    <p:sldId id="259" r:id="rId63"/>
    <p:sldId id="260" r:id="rId64"/>
    <p:sldId id="261" r:id="rId65"/>
    <p:sldId id="262" r:id="rId66"/>
    <p:sldId id="263" r:id="rId67"/>
    <p:sldId id="306" r:id="rId68"/>
    <p:sldId id="309" r:id="rId69"/>
    <p:sldId id="311" r:id="rId70"/>
    <p:sldId id="314" r:id="rId71"/>
    <p:sldId id="315" r:id="rId72"/>
    <p:sldId id="316" r:id="rId73"/>
    <p:sldId id="317" r:id="rId74"/>
    <p:sldId id="338" r:id="rId7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FF00"/>
    <a:srgbClr val="0000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2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4767A3-52F2-4DCC-A26C-DA3839DFA720}" type="datetimeFigureOut">
              <a:rPr kumimoji="1" lang="ja-JP" altLang="en-US" smtClean="0"/>
              <a:pPr/>
              <a:t>2010/12/4</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EA305-C59D-44CE-BC9F-5F8A1989FDFA}"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28B78B2-A57D-4746-AB28-5332E2B4E1E5}" type="slidenum">
              <a:rPr lang="en-US" altLang="ja-JP">
                <a:solidFill>
                  <a:prstClr val="black"/>
                </a:solidFill>
              </a:rPr>
              <a:pPr/>
              <a:t>24</a:t>
            </a:fld>
            <a:endParaRPr lang="en-US" altLang="ja-JP">
              <a:solidFill>
                <a:prstClr val="black"/>
              </a:solidFill>
            </a:endParaRPr>
          </a:p>
        </p:txBody>
      </p:sp>
      <p:sp>
        <p:nvSpPr>
          <p:cNvPr id="33795" name="スライド イメージ プレースホルダ 1"/>
          <p:cNvSpPr>
            <a:spLocks noGrp="1" noRot="1" noChangeAspect="1" noTextEdit="1"/>
          </p:cNvSpPr>
          <p:nvPr>
            <p:ph type="sldImg"/>
          </p:nvPr>
        </p:nvSpPr>
        <p:spPr>
          <a:ln/>
        </p:spPr>
      </p:sp>
      <p:sp>
        <p:nvSpPr>
          <p:cNvPr id="33796" name="ノート プレースホルダ 2"/>
          <p:cNvSpPr>
            <a:spLocks noGrp="1"/>
          </p:cNvSpPr>
          <p:nvPr>
            <p:ph type="body" idx="1"/>
          </p:nvPr>
        </p:nvSpPr>
        <p:spPr>
          <a:noFill/>
          <a:ln/>
        </p:spPr>
        <p:txBody>
          <a:bodyPr/>
          <a:lstStyle/>
          <a:p>
            <a:pPr eaLnBrk="1" hangingPunct="1"/>
            <a:endParaRPr lang="ja-JP" altLang="ja-JP" smtClean="0">
              <a:ea typeface="ＭＳ Ｐ明朝" charset="-128"/>
            </a:endParaRPr>
          </a:p>
        </p:txBody>
      </p:sp>
      <p:sp>
        <p:nvSpPr>
          <p:cNvPr id="33797" name="スライド番号プレースホルダ 3"/>
          <p:cNvSpPr txBox="1">
            <a:spLocks noGrp="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fontAlgn="base">
              <a:spcBef>
                <a:spcPct val="0"/>
              </a:spcBef>
              <a:spcAft>
                <a:spcPct val="0"/>
              </a:spcAft>
            </a:pPr>
            <a:fld id="{67E41750-2D50-44FF-950C-99782D7E36B8}" type="slidenum">
              <a:rPr lang="en-US" altLang="ja-JP" sz="1200" smtClean="0">
                <a:solidFill>
                  <a:prstClr val="black"/>
                </a:solidFill>
                <a:latin typeface="Arial" charset="0"/>
              </a:rPr>
              <a:pPr algn="r" fontAlgn="base">
                <a:spcBef>
                  <a:spcPct val="0"/>
                </a:spcBef>
                <a:spcAft>
                  <a:spcPct val="0"/>
                </a:spcAft>
              </a:pPr>
              <a:t>24</a:t>
            </a:fld>
            <a:endParaRPr lang="en-US" altLang="ja-JP" sz="1200" dirty="0" smtClean="0">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bwMode="auto">
          <a:noFill/>
          <a:ln>
            <a:solidFill>
              <a:srgbClr val="000000"/>
            </a:solidFill>
            <a:miter lim="800000"/>
            <a:headEnd/>
            <a:tailEnd/>
          </a:ln>
        </p:spPr>
      </p:sp>
      <p:sp>
        <p:nvSpPr>
          <p:cNvPr id="153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EC28F72B-B717-453E-B631-D1E69855C941}"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0327A6C-9355-4CC3-B234-3D7834F18F3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8B66859-CEB8-47D8-ACB5-1A9E1ACE3E75}"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0DCEEA3-E8B1-4888-A4A3-ECC76850676D}"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196391C1-72B6-4621-AF18-72F6707687A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6FED533-C3BE-4738-922C-ED9514282CC9}"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0B2CD54-46B2-4BDE-9C11-D18D42D6010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8071D5C2-B14D-4B6D-AE4A-01020E642140}"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AC270606-E776-4153-8928-2DC61CE7EC64}"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ED12C740-EBF9-4D81-88DB-537DBC42B5C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D0A1D0E4-5E42-4CA6-8D1C-07D4B0D6F3D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33C20D9-CEBC-4FE6-B876-5744F269B4CE}"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53DE9AF-2F10-4423-AD89-924B06129F80}"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9F7B15A-C88A-40E9-B2E4-6B1FFAC07EF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F66A2E0-06BE-436C-B768-E9A8A427A5B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8043D36-651E-43D1-819A-7F44A88783D5}"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0B56369-7D26-4836-99F8-92B55478446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D375A35-F672-499B-B60C-DA73A4D838B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BB3D95E9-6709-45B2-9B0B-3A11B10482D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71AB9B76-8D22-4EA0-AA0B-EA7C93D9481A}"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07CFE396-41D1-456B-9BE3-E953ACB609F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00A03B7-EA95-40B7-8623-B59DB68A12F5}"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01F45E08-1CC2-4686-8E17-2C14B088B07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CC69558-361C-424B-A276-A9D900387701}"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06239F6-ED68-4DA7-8B54-58D900F676BE}"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SmartArt プレースホルダ 2"/>
          <p:cNvSpPr>
            <a:spLocks noGrp="1"/>
          </p:cNvSpPr>
          <p:nvPr>
            <p:ph type="dgm" idx="1"/>
          </p:nvPr>
        </p:nvSpPr>
        <p:spPr>
          <a:xfrm>
            <a:off x="457200" y="1600200"/>
            <a:ext cx="8229600" cy="4525963"/>
          </a:xfrm>
        </p:spPr>
        <p:txBody>
          <a:bodyPr/>
          <a:lstStyle/>
          <a:p>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fld id="{7656096B-3621-4D03-BB02-E1FD7004DE7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0C7565D-24D9-44B2-967A-4B5BEB55FA0D}" type="slidenum">
              <a:rPr lang="en-US" altLang="ja-JP"/>
              <a:pPr>
                <a:defRPr/>
              </a:pPr>
              <a:t>&lt;#&gt;</a:t>
            </a:fld>
            <a:endParaRPr lang="en-US" altLang="ja-JP"/>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22BA88F-7965-4327-9731-E62474F0BEB6}" type="slidenum">
              <a:rPr lang="en-US" altLang="ja-JP"/>
              <a:pPr>
                <a:defRPr/>
              </a:pPr>
              <a:t>&lt;#&gt;</a:t>
            </a:fld>
            <a:endParaRPr lang="en-US" altLang="ja-JP"/>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97477D5-5105-43D8-BF69-C4C51F450ACC}" type="slidenum">
              <a:rPr lang="en-US" altLang="ja-JP"/>
              <a:pPr>
                <a:defRPr/>
              </a:pPr>
              <a:t>&lt;#&gt;</a:t>
            </a:fld>
            <a:endParaRPr lang="en-US" altLang="ja-JP"/>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8D6E719-132C-463F-BEA6-F10F575C9DED}" type="slidenum">
              <a:rPr lang="en-US" altLang="ja-JP"/>
              <a:pPr>
                <a:defRPr/>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solidFill>
                  <a:srgbClr val="0000FF"/>
                </a:solidFill>
              </a:defRPr>
            </a:lvl1pPr>
          </a:lstStyle>
          <a:p>
            <a:r>
              <a:rPr kumimoji="1" lang="ja-JP" altLang="en-US" dirty="0" smtClean="0"/>
              <a:t>マスタ タイトルの書式設定</a:t>
            </a:r>
            <a:endParaRPr kumimoji="1" lang="ja-JP" altLang="en-US" dirty="0"/>
          </a:p>
        </p:txBody>
      </p:sp>
      <p:sp>
        <p:nvSpPr>
          <p:cNvPr id="3" name="コンテンツ プレースホルダ 2"/>
          <p:cNvSpPr>
            <a:spLocks noGrp="1"/>
          </p:cNvSpPr>
          <p:nvPr>
            <p:ph idx="1"/>
          </p:nvPr>
        </p:nvSpPr>
        <p:spPr/>
        <p:txBody>
          <a:bodyPr/>
          <a:lstStyle>
            <a:lvl1pPr>
              <a:defRPr b="1"/>
            </a:lvl1pPr>
            <a:lvl2pPr>
              <a:defRPr b="1"/>
            </a:lvl2pPr>
            <a:lvl3pPr>
              <a:defRPr b="1"/>
            </a:lvl3pPr>
            <a:lvl4pPr>
              <a:defRPr b="1"/>
            </a:lvl4pPr>
            <a:lvl5pPr>
              <a:defRPr b="1"/>
            </a:lvl5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3EE7052-7FCA-44F0-A996-1720B1A3CB47}" type="slidenum">
              <a:rPr lang="en-US" altLang="ja-JP"/>
              <a:pPr>
                <a:defRPr/>
              </a:pPr>
              <a:t>&lt;#&gt;</a:t>
            </a:fld>
            <a:endParaRPr lang="en-US" altLang="ja-JP"/>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F486657-353B-47B3-BA31-BE0AC5E99915}" type="slidenum">
              <a:rPr lang="en-US" altLang="ja-JP"/>
              <a:pPr>
                <a:defRPr/>
              </a:pPr>
              <a:t>&lt;#&gt;</a:t>
            </a:fld>
            <a:endParaRPr lang="en-US" altLang="ja-JP"/>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DD65471-5FD2-44D4-9FD0-1DD762357211}" type="slidenum">
              <a:rPr lang="en-US" altLang="ja-JP"/>
              <a:pPr>
                <a:defRPr/>
              </a:pPr>
              <a:t>&lt;#&gt;</a:t>
            </a:fld>
            <a:endParaRPr lang="en-US" altLang="ja-JP"/>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7962F3C-8FF5-4DEB-81A1-A8A5CF992C01}" type="slidenum">
              <a:rPr lang="en-US" altLang="ja-JP"/>
              <a:pPr>
                <a:defRPr/>
              </a:pPr>
              <a:t>&lt;#&gt;</a:t>
            </a:fld>
            <a:endParaRPr lang="en-US" altLang="ja-JP"/>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4CAD440-3A89-44E1-BD74-863B6A4CB002}" type="slidenum">
              <a:rPr lang="en-US" altLang="ja-JP"/>
              <a:pPr>
                <a:defRPr/>
              </a:pPr>
              <a:t>&lt;#&gt;</a:t>
            </a:fld>
            <a:endParaRPr lang="en-US" altLang="ja-JP"/>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E2579B37-6342-4954-AA62-55E388F5598D}" type="slidenum">
              <a:rPr lang="en-US" altLang="ja-JP"/>
              <a:pPr>
                <a:defRPr/>
              </a:pPr>
              <a:t>&lt;#&gt;</a:t>
            </a:fld>
            <a:endParaRPr lang="en-US" altLang="ja-JP"/>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1B2E7D4-4D90-48D3-B28F-D16BFFF71CE5}" type="slidenum">
              <a:rPr lang="en-US" altLang="ja-JP"/>
              <a:pPr>
                <a:defRPr/>
              </a:pPr>
              <a:t>&lt;#&gt;</a:t>
            </a:fld>
            <a:endParaRPr lang="en-US" altLang="ja-JP"/>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55D9D6-8789-4DC3-A127-7B9468D0481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C41842-B9C1-4095-9782-926F04C9DF13}"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64F065-E265-4EDB-86D7-A241A10905C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883B7F-A24F-4F00-8B98-3A16CFB2E59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E02A06-EDAC-4932-BF9A-F0B648189FA1}"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607003-E8CC-4F6F-9452-98E3E587C90D}"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DC2EF6-B2F6-43DD-81B9-48AF4ACEEC57}"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575B8C-9442-43CD-BCDE-F7CBDF7FE1F3}"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577BFE-C52F-4D48-BF58-9A4578C00FCE}"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0D6785-6908-4212-B60E-D706BA484F9F}"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9B28C-F313-4007-889C-0887839AD56A}"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022F92-70CF-4F85-9393-570210627338}"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5DF8A6-7B9D-4384-B66A-1EBF9978048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F7054-43B0-444B-9D6C-0C72044AD3B1}"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60197A-84DE-4638-98DA-8D9881ECFB6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E56B17-6528-4C51-8455-E8A6997D4362}"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307DEE-5B3D-4076-86A1-E7FE7F7743F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D430FE-B42D-4BE0-BFB3-A5DD1D671771}"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840DD-4859-49BC-9930-790786232346}"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7C31CA-216A-48B3-B954-ED16F06A9236}"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F286B0-86CC-4CBC-855F-C32742C2A3CF}"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579A7-71FB-407D-9355-BFDFCB7C21E7}"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595CAA-43B3-43ED-88DA-F758109AFE1F}"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AA63C3-338F-4B3C-8F06-D55D294909D5}"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930E2E-1BD8-4FA1-A020-54D661472EF1}"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28A88-7FDA-47C6-869E-CBFF5E5FED16}"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868501-14FA-496C-8A3D-653AFCB69A0A}"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FD2FEC-8A2E-450F-A54C-CC4FC83A224A}"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2A3D665-6AC3-4884-AB9A-63A81D4C443A}"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75DD8E-4BDF-4725-BB2D-842CD747FCAB}"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DD02AE-9F09-41D0-A80E-ADCF434F225D}"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D28333-DB7B-4FD9-AFCD-4AED5EC3FCF6}"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AD7A2B-9612-44BA-AE48-9D95E00120B3}"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FAAD64-8A2F-400F-A9CA-735F7888519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42938" y="1603375"/>
            <a:ext cx="3810000"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05338" y="1603375"/>
            <a:ext cx="3810000"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72238" y="307975"/>
            <a:ext cx="1943100" cy="62277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42938" y="307975"/>
            <a:ext cx="5676900" cy="62277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42938" y="1603375"/>
            <a:ext cx="3810000"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05338" y="1603375"/>
            <a:ext cx="3810000"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72238" y="307975"/>
            <a:ext cx="1943100" cy="62277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42938" y="307975"/>
            <a:ext cx="5676900" cy="62277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42938" y="1603375"/>
            <a:ext cx="3810000"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05338" y="1603375"/>
            <a:ext cx="3810000"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72238" y="307975"/>
            <a:ext cx="1943100" cy="62277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42938" y="307975"/>
            <a:ext cx="5676900" cy="62277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60D4723-6989-45F7-93FD-ADD1C8BF5E4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5B10929-5F16-406B-91A3-74E639BE8973}"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CCD4829-338B-47B1-8EFC-0ED6A327468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0F68CC4-0431-46A8-A5C5-1F301C304F2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258AD76-7F8D-4822-8BF7-49E8E0D73892}"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1A5DEBA-15AC-4C58-A93D-4D264A9E13FA}"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4210FE81-16CF-47AA-B4C2-28A05B33712E}"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10975536-0277-416D-B59F-3A5D1598017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6609ED7-67EA-4031-8329-CFDD54D92B02}"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61AF382-3AAC-43A6-8869-E0963921A989}"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92F5ADE-AA98-4BDA-8DB0-F86F9D20EB6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A84883D8-E31C-4B88-B6B9-B6AF4A1E687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6AB7B5C-1C5D-4823-AA71-4BCC18DAF54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643649-3286-4E16-972B-38CEC3129C2D}"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62C9C4-E7BF-4416-B0C2-B2493F153A7B}"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8C8254-6EA5-45EF-8BD3-1FDD14A0475A}"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13531F-C308-478F-ABB6-2EA5A54ADB2E}"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5E8694-9754-4F22-9201-C673798EE077}"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1C504F-7F96-4090-AD5E-43AC78C9D0F0}"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3214E0-4AEB-497C-8D51-35D8908444B0}"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997B87-3B10-49CF-85EF-A4A6AFA2B392}"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EE9A6-35EB-423B-8D83-14812F52C62E}"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FD1214-C6F6-4D10-B0EA-45C68B898470}"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2B555A-629F-40B6-BCA1-9474D412E823}"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3366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3366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32A78-B885-41A4-B507-CFF5201E893D}" type="slidenum">
              <a:rPr lang="en-US" altLang="ja-JP">
                <a:solidFill>
                  <a:srgbClr val="336699"/>
                </a:solidFill>
              </a:rPr>
              <a:pPr>
                <a:defRPr/>
              </a:pPr>
              <a:t>&lt;#&gt;</a:t>
            </a:fld>
            <a:endParaRPr lang="en-US" altLang="ja-JP">
              <a:solidFill>
                <a:srgbClr val="336699"/>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99362" name="Rectangle 2"/>
          <p:cNvSpPr>
            <a:spLocks noGrp="1" noChangeArrowheads="1"/>
          </p:cNvSpPr>
          <p:nvPr>
            <p:ph type="ctrTitle"/>
          </p:nvPr>
        </p:nvSpPr>
        <p:spPr>
          <a:xfrm>
            <a:off x="685800" y="2130425"/>
            <a:ext cx="7772400" cy="1470025"/>
          </a:xfrm>
        </p:spPr>
        <p:txBody>
          <a:bodyPr/>
          <a:lstStyle>
            <a:lvl1pPr>
              <a:defRPr sz="4400"/>
            </a:lvl1pPr>
          </a:lstStyle>
          <a:p>
            <a:r>
              <a:rPr lang="ja-JP" altLang="en-US"/>
              <a:t>マスタ タイトルの書式設定</a:t>
            </a:r>
          </a:p>
        </p:txBody>
      </p:sp>
      <p:sp>
        <p:nvSpPr>
          <p:cNvPr id="39936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399364"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A0A4FC"/>
                </a:solidFill>
              </a:defRPr>
            </a:lvl1pPr>
          </a:lstStyle>
          <a:p>
            <a:pPr fontAlgn="base">
              <a:spcBef>
                <a:spcPct val="0"/>
              </a:spcBef>
              <a:spcAft>
                <a:spcPct val="0"/>
              </a:spcAft>
            </a:pPr>
            <a:endParaRPr lang="en-US" altLang="ja-JP" smtClean="0"/>
          </a:p>
        </p:txBody>
      </p:sp>
      <p:sp>
        <p:nvSpPr>
          <p:cNvPr id="399365"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A0A4FC"/>
                </a:solidFill>
              </a:defRPr>
            </a:lvl1pPr>
          </a:lstStyle>
          <a:p>
            <a:pPr fontAlgn="base">
              <a:spcBef>
                <a:spcPct val="0"/>
              </a:spcBef>
              <a:spcAft>
                <a:spcPct val="0"/>
              </a:spcAft>
            </a:pPr>
            <a:endParaRPr lang="en-US" altLang="ja-JP" smtClean="0"/>
          </a:p>
        </p:txBody>
      </p:sp>
      <p:sp>
        <p:nvSpPr>
          <p:cNvPr id="399366"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A0A4FC"/>
                </a:solidFill>
              </a:defRPr>
            </a:lvl1pPr>
          </a:lstStyle>
          <a:p>
            <a:pPr fontAlgn="base">
              <a:spcBef>
                <a:spcPct val="0"/>
              </a:spcBef>
              <a:spcAft>
                <a:spcPct val="0"/>
              </a:spcAft>
            </a:pPr>
            <a:fld id="{910F6236-9C82-4937-AE7A-C7320DC49C1A}" type="slidenum">
              <a:rPr lang="en-US" altLang="ja-JP" smtClean="0"/>
              <a:pPr fontAlgn="base">
                <a:spcBef>
                  <a:spcPct val="0"/>
                </a:spcBef>
                <a:spcAft>
                  <a:spcPct val="0"/>
                </a:spcAft>
              </a:pPr>
              <a:t>&lt;#&gt;</a:t>
            </a:fld>
            <a:endParaRPr lang="en-US" altLang="ja-JP" smtClean="0"/>
          </a:p>
        </p:txBody>
      </p:sp>
      <p:grpSp>
        <p:nvGrpSpPr>
          <p:cNvPr id="2" name="Group 7"/>
          <p:cNvGrpSpPr>
            <a:grpSpLocks/>
          </p:cNvGrpSpPr>
          <p:nvPr/>
        </p:nvGrpSpPr>
        <p:grpSpPr bwMode="auto">
          <a:xfrm>
            <a:off x="165100" y="6324600"/>
            <a:ext cx="8813800" cy="79375"/>
            <a:chOff x="144" y="3984"/>
            <a:chExt cx="5552" cy="50"/>
          </a:xfrm>
        </p:grpSpPr>
        <p:pic>
          <p:nvPicPr>
            <p:cNvPr id="399368" name="Picture 8" descr="julinebl0"/>
            <p:cNvPicPr>
              <a:picLocks noChangeAspect="1" noChangeArrowheads="1"/>
            </p:cNvPicPr>
            <p:nvPr/>
          </p:nvPicPr>
          <p:blipFill>
            <a:blip r:embed="rId2" cstate="print"/>
            <a:srcRect/>
            <a:stretch>
              <a:fillRect/>
            </a:stretch>
          </p:blipFill>
          <p:spPr bwMode="auto">
            <a:xfrm>
              <a:off x="2190" y="3984"/>
              <a:ext cx="3506" cy="50"/>
            </a:xfrm>
            <a:prstGeom prst="rect">
              <a:avLst/>
            </a:prstGeom>
            <a:noFill/>
          </p:spPr>
        </p:pic>
        <p:pic>
          <p:nvPicPr>
            <p:cNvPr id="399369" name="Picture 9" descr="julinebl0"/>
            <p:cNvPicPr>
              <a:picLocks noChangeAspect="1" noChangeArrowheads="1"/>
            </p:cNvPicPr>
            <p:nvPr/>
          </p:nvPicPr>
          <p:blipFill>
            <a:blip r:embed="rId2" cstate="print"/>
            <a:srcRect/>
            <a:stretch>
              <a:fillRect/>
            </a:stretch>
          </p:blipFill>
          <p:spPr bwMode="auto">
            <a:xfrm>
              <a:off x="144" y="3984"/>
              <a:ext cx="3506" cy="50"/>
            </a:xfrm>
            <a:prstGeom prst="rect">
              <a:avLst/>
            </a:prstGeom>
            <a:noFill/>
          </p:spPr>
        </p:pic>
      </p:grpSp>
      <p:grpSp>
        <p:nvGrpSpPr>
          <p:cNvPr id="3" name="Group 10"/>
          <p:cNvGrpSpPr>
            <a:grpSpLocks/>
          </p:cNvGrpSpPr>
          <p:nvPr/>
        </p:nvGrpSpPr>
        <p:grpSpPr bwMode="auto">
          <a:xfrm>
            <a:off x="165100" y="476250"/>
            <a:ext cx="8813800" cy="79375"/>
            <a:chOff x="144" y="3984"/>
            <a:chExt cx="5552" cy="50"/>
          </a:xfrm>
        </p:grpSpPr>
        <p:pic>
          <p:nvPicPr>
            <p:cNvPr id="399371" name="Picture 11" descr="julinebl0"/>
            <p:cNvPicPr>
              <a:picLocks noChangeAspect="1" noChangeArrowheads="1"/>
            </p:cNvPicPr>
            <p:nvPr/>
          </p:nvPicPr>
          <p:blipFill>
            <a:blip r:embed="rId2" cstate="print"/>
            <a:srcRect/>
            <a:stretch>
              <a:fillRect/>
            </a:stretch>
          </p:blipFill>
          <p:spPr bwMode="auto">
            <a:xfrm>
              <a:off x="2190" y="3984"/>
              <a:ext cx="3506" cy="50"/>
            </a:xfrm>
            <a:prstGeom prst="rect">
              <a:avLst/>
            </a:prstGeom>
            <a:noFill/>
          </p:spPr>
        </p:pic>
        <p:pic>
          <p:nvPicPr>
            <p:cNvPr id="399372" name="Picture 12" descr="julinebl0"/>
            <p:cNvPicPr>
              <a:picLocks noChangeAspect="1" noChangeArrowheads="1"/>
            </p:cNvPicPr>
            <p:nvPr/>
          </p:nvPicPr>
          <p:blipFill>
            <a:blip r:embed="rId2" cstate="print"/>
            <a:srcRect/>
            <a:stretch>
              <a:fillRect/>
            </a:stretch>
          </p:blipFill>
          <p:spPr bwMode="auto">
            <a:xfrm>
              <a:off x="144" y="3984"/>
              <a:ext cx="3506" cy="50"/>
            </a:xfrm>
            <a:prstGeom prst="rect">
              <a:avLst/>
            </a:prstGeom>
            <a:noFill/>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9810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9810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0928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0"/>
            <a:ext cx="6362700" cy="60928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0" y="0"/>
            <a:ext cx="8686800" cy="60928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5267325" cy="77787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981075"/>
            <a:ext cx="4038600" cy="51117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981075"/>
            <a:ext cx="4038600" cy="51117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42938" y="1603375"/>
            <a:ext cx="3810000"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05338" y="1603375"/>
            <a:ext cx="3810000"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B6EB693-EDA5-466C-A77F-6E7BFDDF20B8}" type="datetimeFigureOut">
              <a:rPr kumimoji="1" lang="ja-JP" altLang="en-US" smtClean="0"/>
              <a:pPr/>
              <a:t>2010/12/4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779CDCF-D53D-466A-A561-2613D72FDC0D}" type="slidenum">
              <a:rPr kumimoji="1" lang="ja-JP" altLang="en-US" smtClean="0"/>
              <a:pPr/>
              <a:t>&lt;#&gt;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72238" y="307975"/>
            <a:ext cx="1943100" cy="62277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42938" y="307975"/>
            <a:ext cx="5676900" cy="62277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04A5CF7-26AC-4644-BD5C-A9D7D81AFF4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3CD6660-6244-4250-9408-A0DAEB4D9482}"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14B241E4-ED86-4632-ADCA-5754DD2F9090}"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C92E932-C8AE-4581-AF30-8F8C1068B10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F9530A6E-5739-4FDB-8BAF-F1B6FFC55C89}"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39C8BDE3-7543-46B7-8213-7535EEFD9364}"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95A0102C-9203-4C7E-8774-1A81A11AC9C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531C64CE-7A4A-44AB-8C39-DC09535D86A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EB693-EDA5-466C-A77F-6E7BFDDF20B8}" type="datetimeFigureOut">
              <a:rPr kumimoji="1" lang="ja-JP" altLang="en-US" smtClean="0"/>
              <a:pPr/>
              <a:t>2010/12/4</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79CDCF-D53D-466A-A561-2613D72FDC0D}"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9742281-004F-4279-AD5D-18739F707BDD}"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charset="0"/>
          <a:ea typeface="ＭＳ Ｐゴシック" charset="-128"/>
        </a:defRPr>
      </a:lvl2pPr>
      <a:lvl3pPr algn="ctr" rtl="0" fontAlgn="base">
        <a:spcBef>
          <a:spcPct val="0"/>
        </a:spcBef>
        <a:spcAft>
          <a:spcPct val="0"/>
        </a:spcAft>
        <a:defRPr kumimoji="1" sz="4400">
          <a:solidFill>
            <a:schemeClr val="tx2"/>
          </a:solidFill>
          <a:latin typeface="Times New Roman" charset="0"/>
          <a:ea typeface="ＭＳ Ｐゴシック" charset="-128"/>
        </a:defRPr>
      </a:lvl3pPr>
      <a:lvl4pPr algn="ctr" rtl="0" fontAlgn="base">
        <a:spcBef>
          <a:spcPct val="0"/>
        </a:spcBef>
        <a:spcAft>
          <a:spcPct val="0"/>
        </a:spcAft>
        <a:defRPr kumimoji="1" sz="4400">
          <a:solidFill>
            <a:schemeClr val="tx2"/>
          </a:solidFill>
          <a:latin typeface="Times New Roman" charset="0"/>
          <a:ea typeface="ＭＳ Ｐゴシック" charset="-128"/>
        </a:defRPr>
      </a:lvl4pPr>
      <a:lvl5pPr algn="ctr" rtl="0" fontAlgn="base">
        <a:spcBef>
          <a:spcPct val="0"/>
        </a:spcBef>
        <a:spcAft>
          <a:spcPct val="0"/>
        </a:spcAft>
        <a:defRPr kumimoji="1" sz="4400">
          <a:solidFill>
            <a:schemeClr val="tx2"/>
          </a:solidFill>
          <a:latin typeface="Times New Roman" charset="0"/>
          <a:ea typeface="ＭＳ Ｐゴシック" charset="-128"/>
        </a:defRPr>
      </a:lvl5pPr>
      <a:lvl6pPr marL="457200" algn="ctr" rtl="0" fontAlgn="base">
        <a:spcBef>
          <a:spcPct val="0"/>
        </a:spcBef>
        <a:spcAft>
          <a:spcPct val="0"/>
        </a:spcAft>
        <a:defRPr kumimoji="1" sz="4400">
          <a:solidFill>
            <a:schemeClr val="tx2"/>
          </a:solidFill>
          <a:latin typeface="Times New Roman" charset="0"/>
          <a:ea typeface="ＭＳ Ｐゴシック" charset="-128"/>
        </a:defRPr>
      </a:lvl6pPr>
      <a:lvl7pPr marL="914400" algn="ctr" rtl="0" fontAlgn="base">
        <a:spcBef>
          <a:spcPct val="0"/>
        </a:spcBef>
        <a:spcAft>
          <a:spcPct val="0"/>
        </a:spcAft>
        <a:defRPr kumimoji="1" sz="4400">
          <a:solidFill>
            <a:schemeClr val="tx2"/>
          </a:solidFill>
          <a:latin typeface="Times New Roman" charset="0"/>
          <a:ea typeface="ＭＳ Ｐゴシック" charset="-128"/>
        </a:defRPr>
      </a:lvl7pPr>
      <a:lvl8pPr marL="1371600" algn="ctr" rtl="0" fontAlgn="base">
        <a:spcBef>
          <a:spcPct val="0"/>
        </a:spcBef>
        <a:spcAft>
          <a:spcPct val="0"/>
        </a:spcAft>
        <a:defRPr kumimoji="1" sz="4400">
          <a:solidFill>
            <a:schemeClr val="tx2"/>
          </a:solidFill>
          <a:latin typeface="Times New Roman" charset="0"/>
          <a:ea typeface="ＭＳ Ｐゴシック" charset="-128"/>
        </a:defRPr>
      </a:lvl8pPr>
      <a:lvl9pPr marL="1828800" algn="ctr" rtl="0" fontAlgn="base">
        <a:spcBef>
          <a:spcPct val="0"/>
        </a:spcBef>
        <a:spcAft>
          <a:spcPct val="0"/>
        </a:spcAft>
        <a:defRPr kumimoji="1" sz="4400">
          <a:solidFill>
            <a:schemeClr val="tx2"/>
          </a:solidFill>
          <a:latin typeface="Times New Roman"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latin typeface="Arial" charset="0"/>
            </a:endParaRPr>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latin typeface="Arial" charset="0"/>
            </a:endParaRPr>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9037F38-A440-47DB-819D-FBCC4ECF696F}" type="slidenum">
              <a:rPr lang="en-US" altLang="ja-JP" smtClean="0">
                <a:solidFill>
                  <a:srgbClr val="000000"/>
                </a:solidFill>
                <a:latin typeface="Arial" charset="0"/>
              </a:rPr>
              <a:pPr fontAlgn="base">
                <a:spcBef>
                  <a:spcPct val="0"/>
                </a:spcBef>
                <a:spcAft>
                  <a:spcPct val="0"/>
                </a:spcAft>
              </a:pPr>
              <a:t>&lt;#&gt;</a:t>
            </a:fld>
            <a:endParaRPr lang="en-US" altLang="ja-JP"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rtl="0" fontAlgn="base">
        <a:spcBef>
          <a:spcPct val="0"/>
        </a:spcBef>
        <a:spcAft>
          <a:spcPct val="0"/>
        </a:spcAft>
        <a:defRPr kumimoji="1" sz="4400" b="1">
          <a:solidFill>
            <a:srgbClr val="0000FF"/>
          </a:solidFill>
          <a:latin typeface="+mj-lt"/>
          <a:ea typeface="+mj-ea"/>
          <a:cs typeface="+mj-cs"/>
        </a:defRPr>
      </a:lvl1pPr>
      <a:lvl2pPr algn="ctr" rtl="0" fontAlgn="base">
        <a:spcBef>
          <a:spcPct val="0"/>
        </a:spcBef>
        <a:spcAft>
          <a:spcPct val="0"/>
        </a:spcAft>
        <a:defRPr kumimoji="1" sz="4400" b="1">
          <a:solidFill>
            <a:srgbClr val="0000FF"/>
          </a:solidFill>
          <a:latin typeface="ＭＳ Ｐゴシック" charset="-128"/>
          <a:ea typeface="ＭＳ Ｐゴシック" charset="-128"/>
        </a:defRPr>
      </a:lvl2pPr>
      <a:lvl3pPr algn="ctr" rtl="0" fontAlgn="base">
        <a:spcBef>
          <a:spcPct val="0"/>
        </a:spcBef>
        <a:spcAft>
          <a:spcPct val="0"/>
        </a:spcAft>
        <a:defRPr kumimoji="1" sz="4400" b="1">
          <a:solidFill>
            <a:srgbClr val="0000FF"/>
          </a:solidFill>
          <a:latin typeface="ＭＳ Ｐゴシック" charset="-128"/>
          <a:ea typeface="ＭＳ Ｐゴシック" charset="-128"/>
        </a:defRPr>
      </a:lvl3pPr>
      <a:lvl4pPr algn="ctr" rtl="0" fontAlgn="base">
        <a:spcBef>
          <a:spcPct val="0"/>
        </a:spcBef>
        <a:spcAft>
          <a:spcPct val="0"/>
        </a:spcAft>
        <a:defRPr kumimoji="1" sz="4400" b="1">
          <a:solidFill>
            <a:srgbClr val="0000FF"/>
          </a:solidFill>
          <a:latin typeface="ＭＳ Ｐゴシック" charset="-128"/>
          <a:ea typeface="ＭＳ Ｐゴシック" charset="-128"/>
        </a:defRPr>
      </a:lvl4pPr>
      <a:lvl5pPr algn="ctr" rtl="0" fontAlgn="base">
        <a:spcBef>
          <a:spcPct val="0"/>
        </a:spcBef>
        <a:spcAft>
          <a:spcPct val="0"/>
        </a:spcAft>
        <a:defRPr kumimoji="1" sz="4400" b="1">
          <a:solidFill>
            <a:srgbClr val="0000FF"/>
          </a:solidFill>
          <a:latin typeface="ＭＳ Ｐゴシック" charset="-128"/>
          <a:ea typeface="ＭＳ Ｐゴシック" charset="-128"/>
        </a:defRPr>
      </a:lvl5pPr>
      <a:lvl6pPr marL="457200" algn="ctr" rtl="0" fontAlgn="base">
        <a:spcBef>
          <a:spcPct val="0"/>
        </a:spcBef>
        <a:spcAft>
          <a:spcPct val="0"/>
        </a:spcAft>
        <a:defRPr kumimoji="1" sz="4400" b="1">
          <a:solidFill>
            <a:srgbClr val="0000FF"/>
          </a:solidFill>
          <a:latin typeface="ＭＳ Ｐゴシック" charset="-128"/>
          <a:ea typeface="ＭＳ Ｐゴシック" charset="-128"/>
        </a:defRPr>
      </a:lvl6pPr>
      <a:lvl7pPr marL="914400" algn="ctr" rtl="0" fontAlgn="base">
        <a:spcBef>
          <a:spcPct val="0"/>
        </a:spcBef>
        <a:spcAft>
          <a:spcPct val="0"/>
        </a:spcAft>
        <a:defRPr kumimoji="1" sz="4400" b="1">
          <a:solidFill>
            <a:srgbClr val="0000FF"/>
          </a:solidFill>
          <a:latin typeface="ＭＳ Ｐゴシック" charset="-128"/>
          <a:ea typeface="ＭＳ Ｐゴシック" charset="-128"/>
        </a:defRPr>
      </a:lvl7pPr>
      <a:lvl8pPr marL="1371600" algn="ctr" rtl="0" fontAlgn="base">
        <a:spcBef>
          <a:spcPct val="0"/>
        </a:spcBef>
        <a:spcAft>
          <a:spcPct val="0"/>
        </a:spcAft>
        <a:defRPr kumimoji="1" sz="4400" b="1">
          <a:solidFill>
            <a:srgbClr val="0000FF"/>
          </a:solidFill>
          <a:latin typeface="ＭＳ Ｐゴシック" charset="-128"/>
          <a:ea typeface="ＭＳ Ｐゴシック" charset="-128"/>
        </a:defRPr>
      </a:lvl8pPr>
      <a:lvl9pPr marL="1828800" algn="ctr" rtl="0" fontAlgn="base">
        <a:spcBef>
          <a:spcPct val="0"/>
        </a:spcBef>
        <a:spcAft>
          <a:spcPct val="0"/>
        </a:spcAft>
        <a:defRPr kumimoji="1" sz="4400" b="1">
          <a:solidFill>
            <a:srgbClr val="0000FF"/>
          </a:solidFill>
          <a:latin typeface="ＭＳ Ｐゴシック" charset="-128"/>
          <a:ea typeface="ＭＳ Ｐゴシック" charset="-128"/>
        </a:defRPr>
      </a:lvl9pPr>
    </p:titleStyle>
    <p:bodyStyle>
      <a:lvl1pPr marL="342900" indent="-342900" algn="l" rtl="0" fontAlgn="base">
        <a:spcBef>
          <a:spcPct val="20000"/>
        </a:spcBef>
        <a:spcAft>
          <a:spcPct val="0"/>
        </a:spcAft>
        <a:buSzPct val="70000"/>
        <a:buFont typeface="Wingdings" pitchFamily="2" charset="2"/>
        <a:buChar char="l"/>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defRPr>
            </a:lvl1pPr>
          </a:lstStyle>
          <a:p>
            <a:pPr fontAlgn="base">
              <a:spcBef>
                <a:spcPct val="0"/>
              </a:spcBef>
              <a:spcAft>
                <a:spcPct val="0"/>
              </a:spcAft>
              <a:defRPr/>
            </a:pPr>
            <a:endParaRPr lang="en-US" altLang="ja-JP">
              <a:latin typeface="Arial" charset="0"/>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defRPr>
            </a:lvl1pPr>
          </a:lstStyle>
          <a:p>
            <a:pPr fontAlgn="base">
              <a:spcBef>
                <a:spcPct val="0"/>
              </a:spcBef>
              <a:spcAft>
                <a:spcPct val="0"/>
              </a:spcAft>
              <a:defRPr/>
            </a:pPr>
            <a:endParaRPr lang="en-US" altLang="ja-JP">
              <a:latin typeface="Arial" charset="0"/>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mn-ea"/>
              </a:defRPr>
            </a:lvl1pPr>
          </a:lstStyle>
          <a:p>
            <a:pPr fontAlgn="base">
              <a:spcBef>
                <a:spcPct val="0"/>
              </a:spcBef>
              <a:spcAft>
                <a:spcPct val="0"/>
              </a:spcAft>
              <a:defRPr/>
            </a:pPr>
            <a:fld id="{03EEC6E7-F972-458A-AFBB-F0812D31970E}" type="slidenum">
              <a:rPr lang="en-US" altLang="ja-JP">
                <a:latin typeface="Arial" charset="0"/>
              </a:rPr>
              <a:pPr fontAlgn="base">
                <a:spcBef>
                  <a:spcPct val="0"/>
                </a:spcBef>
                <a:spcAft>
                  <a:spcPct val="0"/>
                </a:spcAft>
                <a:defRPr/>
              </a:pPr>
              <a:t>&lt;#&gt;</a:t>
            </a:fld>
            <a:endParaRPr lang="en-US" altLang="ja-JP">
              <a:latin typeface="Arial" charset="0"/>
            </a:endParaRP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rtl="0" eaLnBrk="0" fontAlgn="base" hangingPunct="0">
        <a:spcBef>
          <a:spcPct val="0"/>
        </a:spcBef>
        <a:spcAft>
          <a:spcPct val="0"/>
        </a:spcAft>
        <a:defRPr kumimoji="1" sz="4400" b="1">
          <a:solidFill>
            <a:srgbClr val="0000FF"/>
          </a:solidFill>
          <a:latin typeface="+mj-lt"/>
          <a:ea typeface="+mj-ea"/>
          <a:cs typeface="+mj-cs"/>
        </a:defRPr>
      </a:lvl1pPr>
      <a:lvl2pPr algn="ctr" rtl="0" eaLnBrk="0" fontAlgn="base" hangingPunct="0">
        <a:spcBef>
          <a:spcPct val="0"/>
        </a:spcBef>
        <a:spcAft>
          <a:spcPct val="0"/>
        </a:spcAft>
        <a:defRPr kumimoji="1" sz="4400" b="1">
          <a:solidFill>
            <a:srgbClr val="0000FF"/>
          </a:solidFill>
          <a:latin typeface="ＭＳ Ｐゴシック" pitchFamily="50" charset="-128"/>
          <a:ea typeface="ＭＳ Ｐゴシック" pitchFamily="50" charset="-128"/>
        </a:defRPr>
      </a:lvl2pPr>
      <a:lvl3pPr algn="ctr" rtl="0" eaLnBrk="0" fontAlgn="base" hangingPunct="0">
        <a:spcBef>
          <a:spcPct val="0"/>
        </a:spcBef>
        <a:spcAft>
          <a:spcPct val="0"/>
        </a:spcAft>
        <a:defRPr kumimoji="1" sz="4400" b="1">
          <a:solidFill>
            <a:srgbClr val="0000FF"/>
          </a:solidFill>
          <a:latin typeface="ＭＳ Ｐゴシック" pitchFamily="50" charset="-128"/>
          <a:ea typeface="ＭＳ Ｐゴシック" pitchFamily="50" charset="-128"/>
        </a:defRPr>
      </a:lvl3pPr>
      <a:lvl4pPr algn="ctr" rtl="0" eaLnBrk="0" fontAlgn="base" hangingPunct="0">
        <a:spcBef>
          <a:spcPct val="0"/>
        </a:spcBef>
        <a:spcAft>
          <a:spcPct val="0"/>
        </a:spcAft>
        <a:defRPr kumimoji="1" sz="4400" b="1">
          <a:solidFill>
            <a:srgbClr val="0000FF"/>
          </a:solidFill>
          <a:latin typeface="ＭＳ Ｐゴシック" pitchFamily="50" charset="-128"/>
          <a:ea typeface="ＭＳ Ｐゴシック" pitchFamily="50" charset="-128"/>
        </a:defRPr>
      </a:lvl4pPr>
      <a:lvl5pPr algn="ctr" rtl="0" eaLnBrk="0" fontAlgn="base" hangingPunct="0">
        <a:spcBef>
          <a:spcPct val="0"/>
        </a:spcBef>
        <a:spcAft>
          <a:spcPct val="0"/>
        </a:spcAft>
        <a:defRPr kumimoji="1" sz="4400" b="1">
          <a:solidFill>
            <a:srgbClr val="0000FF"/>
          </a:solidFill>
          <a:latin typeface="ＭＳ Ｐゴシック" pitchFamily="50" charset="-128"/>
          <a:ea typeface="ＭＳ Ｐゴシック" pitchFamily="50" charset="-128"/>
        </a:defRPr>
      </a:lvl5pPr>
      <a:lvl6pPr marL="4572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6pPr>
      <a:lvl7pPr marL="9144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7pPr>
      <a:lvl8pPr marL="13716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8pPr>
      <a:lvl9pPr marL="18288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SzPct val="7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495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495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A5419B6-6984-4CF6-9F88-579FCE43F84A}" type="slidenum">
              <a:rPr lang="en-US" altLang="ja-JP">
                <a:solidFill>
                  <a:srgbClr val="000000"/>
                </a:solidFill>
              </a:rPr>
              <a:pPr fontAlgn="base">
                <a:spcBef>
                  <a:spcPct val="0"/>
                </a:spcBef>
                <a:spcAft>
                  <a:spcPct val="0"/>
                </a:spcAft>
                <a:defRPr/>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kumimoji="1" sz="4400" b="1">
          <a:solidFill>
            <a:srgbClr val="0000FF"/>
          </a:solidFill>
          <a:latin typeface="+mj-lt"/>
          <a:ea typeface="+mj-ea"/>
          <a:cs typeface="+mj-cs"/>
        </a:defRPr>
      </a:lvl1pPr>
      <a:lvl2pPr algn="ctr" rtl="0" eaLnBrk="0" fontAlgn="base" hangingPunct="0">
        <a:spcBef>
          <a:spcPct val="0"/>
        </a:spcBef>
        <a:spcAft>
          <a:spcPct val="0"/>
        </a:spcAft>
        <a:defRPr kumimoji="1" sz="4400" b="1">
          <a:solidFill>
            <a:srgbClr val="0000FF"/>
          </a:solidFill>
          <a:latin typeface="Arial" charset="0"/>
          <a:ea typeface="ＭＳ Ｐゴシック" pitchFamily="50" charset="-128"/>
        </a:defRPr>
      </a:lvl2pPr>
      <a:lvl3pPr algn="ctr" rtl="0" eaLnBrk="0" fontAlgn="base" hangingPunct="0">
        <a:spcBef>
          <a:spcPct val="0"/>
        </a:spcBef>
        <a:spcAft>
          <a:spcPct val="0"/>
        </a:spcAft>
        <a:defRPr kumimoji="1" sz="4400" b="1">
          <a:solidFill>
            <a:srgbClr val="0000FF"/>
          </a:solidFill>
          <a:latin typeface="Arial" charset="0"/>
          <a:ea typeface="ＭＳ Ｐゴシック" pitchFamily="50" charset="-128"/>
        </a:defRPr>
      </a:lvl3pPr>
      <a:lvl4pPr algn="ctr" rtl="0" eaLnBrk="0" fontAlgn="base" hangingPunct="0">
        <a:spcBef>
          <a:spcPct val="0"/>
        </a:spcBef>
        <a:spcAft>
          <a:spcPct val="0"/>
        </a:spcAft>
        <a:defRPr kumimoji="1" sz="4400" b="1">
          <a:solidFill>
            <a:srgbClr val="0000FF"/>
          </a:solidFill>
          <a:latin typeface="Arial" charset="0"/>
          <a:ea typeface="ＭＳ Ｐゴシック" pitchFamily="50" charset="-128"/>
        </a:defRPr>
      </a:lvl4pPr>
      <a:lvl5pPr algn="ctr" rtl="0" eaLnBrk="0" fontAlgn="base" hangingPunct="0">
        <a:spcBef>
          <a:spcPct val="0"/>
        </a:spcBef>
        <a:spcAft>
          <a:spcPct val="0"/>
        </a:spcAft>
        <a:defRPr kumimoji="1" sz="4400" b="1">
          <a:solidFill>
            <a:srgbClr val="0000FF"/>
          </a:solidFill>
          <a:latin typeface="Arial" charset="0"/>
          <a:ea typeface="ＭＳ Ｐゴシック" pitchFamily="50" charset="-128"/>
        </a:defRPr>
      </a:lvl5pPr>
      <a:lvl6pPr marL="457200" algn="ctr" rtl="0" fontAlgn="base">
        <a:spcBef>
          <a:spcPct val="0"/>
        </a:spcBef>
        <a:spcAft>
          <a:spcPct val="0"/>
        </a:spcAft>
        <a:defRPr kumimoji="1" sz="4400" b="1">
          <a:solidFill>
            <a:srgbClr val="0000FF"/>
          </a:solidFill>
          <a:latin typeface="Arial" charset="0"/>
          <a:ea typeface="ＭＳ Ｐゴシック" pitchFamily="50" charset="-128"/>
        </a:defRPr>
      </a:lvl6pPr>
      <a:lvl7pPr marL="914400" algn="ctr" rtl="0" fontAlgn="base">
        <a:spcBef>
          <a:spcPct val="0"/>
        </a:spcBef>
        <a:spcAft>
          <a:spcPct val="0"/>
        </a:spcAft>
        <a:defRPr kumimoji="1" sz="4400" b="1">
          <a:solidFill>
            <a:srgbClr val="0000FF"/>
          </a:solidFill>
          <a:latin typeface="Arial" charset="0"/>
          <a:ea typeface="ＭＳ Ｐゴシック" pitchFamily="50" charset="-128"/>
        </a:defRPr>
      </a:lvl7pPr>
      <a:lvl8pPr marL="1371600" algn="ctr" rtl="0" fontAlgn="base">
        <a:spcBef>
          <a:spcPct val="0"/>
        </a:spcBef>
        <a:spcAft>
          <a:spcPct val="0"/>
        </a:spcAft>
        <a:defRPr kumimoji="1" sz="4400" b="1">
          <a:solidFill>
            <a:srgbClr val="0000FF"/>
          </a:solidFill>
          <a:latin typeface="Arial" charset="0"/>
          <a:ea typeface="ＭＳ Ｐゴシック" pitchFamily="50" charset="-128"/>
        </a:defRPr>
      </a:lvl8pPr>
      <a:lvl9pPr marL="1828800" algn="ctr" rtl="0" fontAlgn="base">
        <a:spcBef>
          <a:spcPct val="0"/>
        </a:spcBef>
        <a:spcAft>
          <a:spcPct val="0"/>
        </a:spcAft>
        <a:defRPr kumimoji="1" sz="4400" b="1">
          <a:solidFill>
            <a:srgbClr val="0000FF"/>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5F95E55A-BC73-41E9-BEA0-AF16235FBE3F}" type="slidenum">
              <a:rPr lang="en-US" altLang="ja-JP">
                <a:solidFill>
                  <a:srgbClr val="000000"/>
                </a:solidFill>
                <a:latin typeface="Arial" charset="0"/>
              </a:rPr>
              <a:pPr fontAlgn="base">
                <a:spcBef>
                  <a:spcPct val="0"/>
                </a:spcBef>
                <a:spcAft>
                  <a:spcPct val="0"/>
                </a:spcAft>
                <a:defRPr/>
              </a:pPr>
              <a:t>&lt;#&gt;</a:t>
            </a:fld>
            <a:endParaRPr lang="en-US" altLang="ja-JP">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eaLnBrk="0" fontAlgn="base" hangingPunct="0">
        <a:spcBef>
          <a:spcPct val="0"/>
        </a:spcBef>
        <a:spcAft>
          <a:spcPct val="0"/>
        </a:spcAft>
        <a:defRPr kumimoji="1" sz="4400" b="1">
          <a:solidFill>
            <a:srgbClr val="0000FF"/>
          </a:solidFill>
          <a:latin typeface="+mj-lt"/>
          <a:ea typeface="+mj-ea"/>
          <a:cs typeface="+mj-cs"/>
        </a:defRPr>
      </a:lvl1pPr>
      <a:lvl2pPr algn="ctr" rtl="0" eaLnBrk="0" fontAlgn="base" hangingPunct="0">
        <a:spcBef>
          <a:spcPct val="0"/>
        </a:spcBef>
        <a:spcAft>
          <a:spcPct val="0"/>
        </a:spcAft>
        <a:defRPr kumimoji="1" sz="4400" b="1">
          <a:solidFill>
            <a:srgbClr val="0000FF"/>
          </a:solidFill>
          <a:latin typeface="ＭＳ Ｐゴシック" pitchFamily="50" charset="-128"/>
          <a:ea typeface="ＭＳ Ｐゴシック" pitchFamily="50" charset="-128"/>
        </a:defRPr>
      </a:lvl2pPr>
      <a:lvl3pPr algn="ctr" rtl="0" eaLnBrk="0" fontAlgn="base" hangingPunct="0">
        <a:spcBef>
          <a:spcPct val="0"/>
        </a:spcBef>
        <a:spcAft>
          <a:spcPct val="0"/>
        </a:spcAft>
        <a:defRPr kumimoji="1" sz="4400" b="1">
          <a:solidFill>
            <a:srgbClr val="0000FF"/>
          </a:solidFill>
          <a:latin typeface="ＭＳ Ｐゴシック" pitchFamily="50" charset="-128"/>
          <a:ea typeface="ＭＳ Ｐゴシック" pitchFamily="50" charset="-128"/>
        </a:defRPr>
      </a:lvl3pPr>
      <a:lvl4pPr algn="ctr" rtl="0" eaLnBrk="0" fontAlgn="base" hangingPunct="0">
        <a:spcBef>
          <a:spcPct val="0"/>
        </a:spcBef>
        <a:spcAft>
          <a:spcPct val="0"/>
        </a:spcAft>
        <a:defRPr kumimoji="1" sz="4400" b="1">
          <a:solidFill>
            <a:srgbClr val="0000FF"/>
          </a:solidFill>
          <a:latin typeface="ＭＳ Ｐゴシック" pitchFamily="50" charset="-128"/>
          <a:ea typeface="ＭＳ Ｐゴシック" pitchFamily="50" charset="-128"/>
        </a:defRPr>
      </a:lvl4pPr>
      <a:lvl5pPr algn="ctr" rtl="0" eaLnBrk="0" fontAlgn="base" hangingPunct="0">
        <a:spcBef>
          <a:spcPct val="0"/>
        </a:spcBef>
        <a:spcAft>
          <a:spcPct val="0"/>
        </a:spcAft>
        <a:defRPr kumimoji="1" sz="4400" b="1">
          <a:solidFill>
            <a:srgbClr val="0000FF"/>
          </a:solidFill>
          <a:latin typeface="ＭＳ Ｐゴシック" pitchFamily="50" charset="-128"/>
          <a:ea typeface="ＭＳ Ｐゴシック" pitchFamily="50" charset="-128"/>
        </a:defRPr>
      </a:lvl5pPr>
      <a:lvl6pPr marL="4572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6pPr>
      <a:lvl7pPr marL="9144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7pPr>
      <a:lvl8pPr marL="13716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8pPr>
      <a:lvl9pPr marL="18288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SzPct val="7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ltLang="ja-JP">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ltLang="ja-JP">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E5CF268F-16FB-465B-BCDD-727AF318320F}" type="slidenum">
              <a:rPr lang="en-US" altLang="ja-JP">
                <a:solidFill>
                  <a:srgbClr val="000000"/>
                </a:solidFill>
              </a:rPr>
              <a:pPr fontAlgn="base">
                <a:spcBef>
                  <a:spcPct val="0"/>
                </a:spcBef>
                <a:spcAft>
                  <a:spcPct val="0"/>
                </a:spcAft>
                <a:defRPr/>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4EBED-5D43-4661-BA46-01052CD708BB}"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74D9B-9171-4818-88DF-B7D7AF0F7BD8}"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42938" y="307975"/>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42938" y="1603375"/>
            <a:ext cx="7772400" cy="4932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31" name="Text Box 7"/>
          <p:cNvSpPr txBox="1">
            <a:spLocks noChangeArrowheads="1"/>
          </p:cNvSpPr>
          <p:nvPr userDrawn="1"/>
        </p:nvSpPr>
        <p:spPr bwMode="auto">
          <a:xfrm>
            <a:off x="8732838" y="6613525"/>
            <a:ext cx="411162" cy="244475"/>
          </a:xfrm>
          <a:prstGeom prst="rect">
            <a:avLst/>
          </a:prstGeom>
          <a:noFill/>
          <a:ln w="9525">
            <a:noFill/>
            <a:miter lim="800000"/>
            <a:headEnd/>
            <a:tailEnd/>
          </a:ln>
          <a:effectLst/>
        </p:spPr>
        <p:txBody>
          <a:bodyPr>
            <a:spAutoFit/>
          </a:bodyPr>
          <a:lstStyle/>
          <a:p>
            <a:pPr fontAlgn="base">
              <a:spcBef>
                <a:spcPct val="50000"/>
              </a:spcBef>
              <a:spcAft>
                <a:spcPct val="0"/>
              </a:spcAft>
              <a:defRPr/>
            </a:pPr>
            <a:fld id="{55D65FCB-EB07-43ED-90A0-8EEC39A1E2DE}" type="slidenum">
              <a:rPr lang="en-US" altLang="ja-JP" sz="1000">
                <a:solidFill>
                  <a:srgbClr val="000000"/>
                </a:solidFill>
              </a:rPr>
              <a:pPr fontAlgn="base">
                <a:spcBef>
                  <a:spcPct val="50000"/>
                </a:spcBef>
                <a:spcAft>
                  <a:spcPct val="0"/>
                </a:spcAft>
                <a:defRPr/>
              </a:pPr>
              <a:t>&lt;#&gt;</a:t>
            </a:fld>
            <a:endParaRPr lang="en-US" altLang="ja-JP"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iming>
    <p:tnLst>
      <p:par>
        <p:cTn id="1" dur="indefinite" restart="never" nodeType="tmRoot"/>
      </p:par>
    </p:tnLst>
  </p:timing>
  <p:txStyles>
    <p:titleStyle>
      <a:lvl1pPr algn="ctr" rtl="0" eaLnBrk="0" fontAlgn="base" hangingPunct="0">
        <a:spcBef>
          <a:spcPct val="0"/>
        </a:spcBef>
        <a:spcAft>
          <a:spcPct val="0"/>
        </a:spcAft>
        <a:defRPr kumimoji="1" sz="5400" b="1">
          <a:solidFill>
            <a:srgbClr val="0000FF"/>
          </a:solidFill>
          <a:latin typeface="+mj-lt"/>
          <a:ea typeface="+mj-ea"/>
          <a:cs typeface="+mj-cs"/>
        </a:defRPr>
      </a:lvl1pPr>
      <a:lvl2pPr algn="ctr" rtl="0" eaLnBrk="0" fontAlgn="base" hangingPunct="0">
        <a:spcBef>
          <a:spcPct val="0"/>
        </a:spcBef>
        <a:spcAft>
          <a:spcPct val="0"/>
        </a:spcAft>
        <a:defRPr kumimoji="1" sz="5400" b="1">
          <a:solidFill>
            <a:srgbClr val="0000FF"/>
          </a:solidFill>
          <a:latin typeface="Times New Roman" pitchFamily="18" charset="0"/>
          <a:ea typeface="ＭＳ Ｐゴシック" pitchFamily="50" charset="-128"/>
        </a:defRPr>
      </a:lvl2pPr>
      <a:lvl3pPr algn="ctr" rtl="0" eaLnBrk="0" fontAlgn="base" hangingPunct="0">
        <a:spcBef>
          <a:spcPct val="0"/>
        </a:spcBef>
        <a:spcAft>
          <a:spcPct val="0"/>
        </a:spcAft>
        <a:defRPr kumimoji="1" sz="5400" b="1">
          <a:solidFill>
            <a:srgbClr val="0000FF"/>
          </a:solidFill>
          <a:latin typeface="Times New Roman" pitchFamily="18" charset="0"/>
          <a:ea typeface="ＭＳ Ｐゴシック" pitchFamily="50" charset="-128"/>
        </a:defRPr>
      </a:lvl3pPr>
      <a:lvl4pPr algn="ctr" rtl="0" eaLnBrk="0" fontAlgn="base" hangingPunct="0">
        <a:spcBef>
          <a:spcPct val="0"/>
        </a:spcBef>
        <a:spcAft>
          <a:spcPct val="0"/>
        </a:spcAft>
        <a:defRPr kumimoji="1" sz="5400" b="1">
          <a:solidFill>
            <a:srgbClr val="0000FF"/>
          </a:solidFill>
          <a:latin typeface="Times New Roman" pitchFamily="18" charset="0"/>
          <a:ea typeface="ＭＳ Ｐゴシック" pitchFamily="50" charset="-128"/>
        </a:defRPr>
      </a:lvl4pPr>
      <a:lvl5pPr algn="ctr" rtl="0" eaLnBrk="0" fontAlgn="base" hangingPunct="0">
        <a:spcBef>
          <a:spcPct val="0"/>
        </a:spcBef>
        <a:spcAft>
          <a:spcPct val="0"/>
        </a:spcAft>
        <a:defRPr kumimoji="1" sz="5400" b="1">
          <a:solidFill>
            <a:srgbClr val="0000FF"/>
          </a:solidFill>
          <a:latin typeface="Times New Roman" pitchFamily="18" charset="0"/>
          <a:ea typeface="ＭＳ Ｐゴシック" pitchFamily="50" charset="-128"/>
        </a:defRPr>
      </a:lvl5pPr>
      <a:lvl6pPr marL="4572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6pPr>
      <a:lvl7pPr marL="9144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7pPr>
      <a:lvl8pPr marL="13716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8pPr>
      <a:lvl9pPr marL="18288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42938" y="3079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42938" y="1603375"/>
            <a:ext cx="7772400" cy="4932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31" name="Text Box 7"/>
          <p:cNvSpPr txBox="1">
            <a:spLocks noChangeArrowheads="1"/>
          </p:cNvSpPr>
          <p:nvPr userDrawn="1"/>
        </p:nvSpPr>
        <p:spPr bwMode="auto">
          <a:xfrm>
            <a:off x="8732838" y="6613525"/>
            <a:ext cx="411162" cy="244475"/>
          </a:xfrm>
          <a:prstGeom prst="rect">
            <a:avLst/>
          </a:prstGeom>
          <a:noFill/>
          <a:ln w="9525">
            <a:noFill/>
            <a:miter lim="800000"/>
            <a:headEnd/>
            <a:tailEnd/>
          </a:ln>
          <a:effectLst/>
        </p:spPr>
        <p:txBody>
          <a:bodyPr>
            <a:spAutoFit/>
          </a:bodyPr>
          <a:lstStyle/>
          <a:p>
            <a:pPr fontAlgn="base">
              <a:spcBef>
                <a:spcPct val="50000"/>
              </a:spcBef>
              <a:spcAft>
                <a:spcPct val="0"/>
              </a:spcAft>
            </a:pPr>
            <a:fld id="{02046FB1-77AA-4407-BCBE-67B1D3928BD9}" type="slidenum">
              <a:rPr lang="en-US" altLang="ja-JP" sz="1000" smtClean="0">
                <a:solidFill>
                  <a:srgbClr val="000000"/>
                </a:solidFill>
              </a:rPr>
              <a:pPr fontAlgn="base">
                <a:spcBef>
                  <a:spcPct val="50000"/>
                </a:spcBef>
                <a:spcAft>
                  <a:spcPct val="0"/>
                </a:spcAft>
              </a:pPr>
              <a:t>&lt;#&gt;</a:t>
            </a:fld>
            <a:endParaRPr lang="en-US" altLang="ja-JP" sz="10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iming>
    <p:tnLst>
      <p:par>
        <p:cTn id="1" dur="indefinite" restart="never" nodeType="tmRoot"/>
      </p:par>
    </p:tnLst>
  </p:timing>
  <p:txStyles>
    <p:titleStyle>
      <a:lvl1pPr algn="ctr" rtl="0" fontAlgn="base">
        <a:spcBef>
          <a:spcPct val="0"/>
        </a:spcBef>
        <a:spcAft>
          <a:spcPct val="0"/>
        </a:spcAft>
        <a:defRPr kumimoji="1" sz="5400" b="1">
          <a:solidFill>
            <a:srgbClr val="0000FF"/>
          </a:solidFill>
          <a:latin typeface="+mj-lt"/>
          <a:ea typeface="+mj-ea"/>
          <a:cs typeface="+mj-cs"/>
        </a:defRPr>
      </a:lvl1pPr>
      <a:lvl2pPr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2pPr>
      <a:lvl3pPr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3pPr>
      <a:lvl4pPr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4pPr>
      <a:lvl5pPr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5pPr>
      <a:lvl6pPr marL="4572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6pPr>
      <a:lvl7pPr marL="9144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7pPr>
      <a:lvl8pPr marL="13716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8pPr>
      <a:lvl9pPr marL="18288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AF4F8-3EBA-447C-B0B0-7DC60AE0CA2C}" type="datetimeFigureOut">
              <a:rPr lang="ja-JP" altLang="en-US" smtClean="0">
                <a:solidFill>
                  <a:prstClr val="black">
                    <a:tint val="75000"/>
                  </a:prstClr>
                </a:solidFill>
              </a:rPr>
              <a:pPr/>
              <a:t>2010/12/4</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0FB0A-F838-4F2E-9BF5-1C10998906A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42938" y="307975"/>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43" name="Rectangle 3"/>
          <p:cNvSpPr>
            <a:spLocks noGrp="1" noChangeArrowheads="1"/>
          </p:cNvSpPr>
          <p:nvPr>
            <p:ph type="body" idx="1"/>
          </p:nvPr>
        </p:nvSpPr>
        <p:spPr bwMode="auto">
          <a:xfrm>
            <a:off x="642938" y="1603375"/>
            <a:ext cx="7772400" cy="4932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4400" b="1">
          <a:solidFill>
            <a:srgbClr val="0000FF"/>
          </a:solidFill>
          <a:latin typeface="+mj-lt"/>
          <a:ea typeface="+mj-ea"/>
          <a:cs typeface="+mj-cs"/>
        </a:defRPr>
      </a:lvl1pPr>
      <a:lvl2pPr algn="ctr" rtl="0" eaLnBrk="0" fontAlgn="base" hangingPunct="0">
        <a:spcBef>
          <a:spcPct val="0"/>
        </a:spcBef>
        <a:spcAft>
          <a:spcPct val="0"/>
        </a:spcAft>
        <a:defRPr kumimoji="1" sz="4400" b="1">
          <a:solidFill>
            <a:srgbClr val="0000FF"/>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b="1">
          <a:solidFill>
            <a:srgbClr val="0000FF"/>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b="1">
          <a:solidFill>
            <a:srgbClr val="0000FF"/>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b="1">
          <a:solidFill>
            <a:srgbClr val="0000FF"/>
          </a:solidFill>
          <a:latin typeface="Times New Roman" pitchFamily="18" charset="0"/>
          <a:ea typeface="ＭＳ Ｐゴシック" pitchFamily="50" charset="-128"/>
        </a:defRPr>
      </a:lvl5pPr>
      <a:lvl6pPr marL="457200" algn="ctr" rtl="0" fontAlgn="base">
        <a:spcBef>
          <a:spcPct val="0"/>
        </a:spcBef>
        <a:spcAft>
          <a:spcPct val="0"/>
        </a:spcAft>
        <a:defRPr kumimoji="1" sz="4400" b="1">
          <a:solidFill>
            <a:srgbClr val="0000FF"/>
          </a:solidFill>
          <a:latin typeface="Times New Roman" pitchFamily="18" charset="0"/>
          <a:ea typeface="ＭＳ Ｐゴシック" pitchFamily="50" charset="-128"/>
        </a:defRPr>
      </a:lvl6pPr>
      <a:lvl7pPr marL="914400" algn="ctr" rtl="0" fontAlgn="base">
        <a:spcBef>
          <a:spcPct val="0"/>
        </a:spcBef>
        <a:spcAft>
          <a:spcPct val="0"/>
        </a:spcAft>
        <a:defRPr kumimoji="1" sz="4400" b="1">
          <a:solidFill>
            <a:srgbClr val="0000FF"/>
          </a:solidFill>
          <a:latin typeface="Times New Roman" pitchFamily="18" charset="0"/>
          <a:ea typeface="ＭＳ Ｐゴシック" pitchFamily="50" charset="-128"/>
        </a:defRPr>
      </a:lvl7pPr>
      <a:lvl8pPr marL="1371600" algn="ctr" rtl="0" fontAlgn="base">
        <a:spcBef>
          <a:spcPct val="0"/>
        </a:spcBef>
        <a:spcAft>
          <a:spcPct val="0"/>
        </a:spcAft>
        <a:defRPr kumimoji="1" sz="4400" b="1">
          <a:solidFill>
            <a:srgbClr val="0000FF"/>
          </a:solidFill>
          <a:latin typeface="Times New Roman" pitchFamily="18" charset="0"/>
          <a:ea typeface="ＭＳ Ｐゴシック" pitchFamily="50" charset="-128"/>
        </a:defRPr>
      </a:lvl8pPr>
      <a:lvl9pPr marL="1828800" algn="ctr" rtl="0" fontAlgn="base">
        <a:spcBef>
          <a:spcPct val="0"/>
        </a:spcBef>
        <a:spcAft>
          <a:spcPct val="0"/>
        </a:spcAft>
        <a:defRPr kumimoji="1" sz="4400" b="1">
          <a:solidFill>
            <a:srgbClr val="0000FF"/>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ja-JP" smtClean="0">
              <a:solidFill>
                <a:srgbClr val="000000"/>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ja-JP" smtClean="0">
              <a:solidFill>
                <a:srgbClr val="000000"/>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45586EAC-DCBC-4037-B3CB-46AA77338325}"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71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a:solidFill>
                <a:srgbClr val="000000"/>
              </a:solidFill>
              <a:latin typeface="Arial" charset="0"/>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a:solidFill>
                <a:srgbClr val="000000"/>
              </a:solidFill>
              <a:latin typeface="Arial" charset="0"/>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7A0766D-D760-4840-88DB-7C4239F42A48}" type="slidenum">
              <a:rPr lang="en-US" altLang="ja-JP">
                <a:solidFill>
                  <a:srgbClr val="000000"/>
                </a:solidFill>
                <a:latin typeface="Arial" charset="0"/>
              </a:rPr>
              <a:pPr fontAlgn="base">
                <a:spcBef>
                  <a:spcPct val="0"/>
                </a:spcBef>
                <a:spcAft>
                  <a:spcPct val="0"/>
                </a:spcAft>
              </a:pPr>
              <a:t>&lt;#&gt;</a:t>
            </a:fld>
            <a:endParaRPr lang="en-US" altLang="ja-JP">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kumimoji="1" sz="4400" b="1">
          <a:solidFill>
            <a:srgbClr val="0000FF"/>
          </a:solidFill>
          <a:latin typeface="+mj-lt"/>
          <a:ea typeface="+mj-ea"/>
          <a:cs typeface="+mj-cs"/>
        </a:defRPr>
      </a:lvl1pPr>
      <a:lvl2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2pPr>
      <a:lvl3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3pPr>
      <a:lvl4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4pPr>
      <a:lvl5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5pPr>
      <a:lvl6pPr marL="4572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6pPr>
      <a:lvl7pPr marL="9144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7pPr>
      <a:lvl8pPr marL="13716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8pPr>
      <a:lvl9pPr marL="18288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9pPr>
    </p:titleStyle>
    <p:bodyStyle>
      <a:lvl1pPr marL="342900" indent="-342900" algn="l" rtl="0" fontAlgn="base">
        <a:spcBef>
          <a:spcPct val="20000"/>
        </a:spcBef>
        <a:spcAft>
          <a:spcPct val="0"/>
        </a:spcAft>
        <a:buSzPct val="70000"/>
        <a:buFont typeface="Wingdings" pitchFamily="2" charset="2"/>
        <a:buChar char="l"/>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fontAlgn="base">
              <a:spcBef>
                <a:spcPct val="0"/>
              </a:spcBef>
              <a:spcAft>
                <a:spcPct val="0"/>
              </a:spcAft>
              <a:defRPr/>
            </a:pPr>
            <a:endParaRPr lang="en-US" altLang="ja-JP">
              <a:solidFill>
                <a:srgbClr val="336699"/>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endParaRPr lang="en-US" altLang="ja-JP">
              <a:solidFill>
                <a:srgbClr val="336699"/>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fontAlgn="base">
              <a:spcBef>
                <a:spcPct val="0"/>
              </a:spcBef>
              <a:spcAft>
                <a:spcPct val="0"/>
              </a:spcAft>
              <a:defRPr/>
            </a:pPr>
            <a:fld id="{CEAAE21B-306B-46FA-950A-1D16DB5B9CF0}" type="slidenum">
              <a:rPr lang="en-US" altLang="ja-JP">
                <a:solidFill>
                  <a:srgbClr val="336699"/>
                </a:solidFill>
              </a:rPr>
              <a:pPr fontAlgn="base">
                <a:spcBef>
                  <a:spcPct val="0"/>
                </a:spcBef>
                <a:spcAft>
                  <a:spcPct val="0"/>
                </a:spcAft>
                <a:defRPr/>
              </a:pPr>
              <a:t>&lt;#&gt;</a:t>
            </a:fld>
            <a:endParaRPr lang="en-US" altLang="ja-JP">
              <a:solidFill>
                <a:srgbClr val="336699"/>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bwMode="auto">
          <a:xfrm>
            <a:off x="0" y="0"/>
            <a:ext cx="5267325"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98339" name="Rectangle 3"/>
          <p:cNvSpPr>
            <a:spLocks noGrp="1" noChangeArrowheads="1"/>
          </p:cNvSpPr>
          <p:nvPr>
            <p:ph type="body" idx="1"/>
          </p:nvPr>
        </p:nvSpPr>
        <p:spPr bwMode="auto">
          <a:xfrm>
            <a:off x="457200" y="981075"/>
            <a:ext cx="8229600" cy="5111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98342" name="Line 6"/>
          <p:cNvSpPr>
            <a:spLocks noChangeShapeType="1"/>
          </p:cNvSpPr>
          <p:nvPr/>
        </p:nvSpPr>
        <p:spPr bwMode="auto">
          <a:xfrm>
            <a:off x="114300" y="762000"/>
            <a:ext cx="8915400" cy="0"/>
          </a:xfrm>
          <a:prstGeom prst="line">
            <a:avLst/>
          </a:prstGeom>
          <a:noFill/>
          <a:ln w="57150">
            <a:solidFill>
              <a:srgbClr val="FFCC99"/>
            </a:solidFill>
            <a:round/>
            <a:headEnd/>
            <a:tailEnd/>
          </a:ln>
          <a:effectLst/>
        </p:spPr>
        <p:txBody>
          <a:bodyPr/>
          <a:lstStyle/>
          <a:p>
            <a:pPr fontAlgn="base">
              <a:spcBef>
                <a:spcPct val="0"/>
              </a:spcBef>
              <a:spcAft>
                <a:spcPct val="0"/>
              </a:spcAft>
            </a:pPr>
            <a:endParaRPr lang="ja-JP" altLang="en-US" sz="10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0" fontAlgn="base">
        <a:spcBef>
          <a:spcPct val="0"/>
        </a:spcBef>
        <a:spcAft>
          <a:spcPct val="0"/>
        </a:spcAft>
        <a:defRPr kumimoji="1" sz="3200">
          <a:solidFill>
            <a:srgbClr val="FF6600"/>
          </a:solidFill>
          <a:latin typeface="+mj-lt"/>
          <a:ea typeface="+mj-ea"/>
          <a:cs typeface="+mj-cs"/>
        </a:defRPr>
      </a:lvl1pPr>
      <a:lvl2pPr algn="ctr" rtl="0" fontAlgn="base">
        <a:spcBef>
          <a:spcPct val="0"/>
        </a:spcBef>
        <a:spcAft>
          <a:spcPct val="0"/>
        </a:spcAft>
        <a:defRPr kumimoji="1" sz="3200">
          <a:solidFill>
            <a:srgbClr val="FF6600"/>
          </a:solidFill>
          <a:latin typeface="Arial" charset="0"/>
          <a:ea typeface="ＭＳ Ｐゴシック" charset="-128"/>
        </a:defRPr>
      </a:lvl2pPr>
      <a:lvl3pPr algn="ctr" rtl="0" fontAlgn="base">
        <a:spcBef>
          <a:spcPct val="0"/>
        </a:spcBef>
        <a:spcAft>
          <a:spcPct val="0"/>
        </a:spcAft>
        <a:defRPr kumimoji="1" sz="3200">
          <a:solidFill>
            <a:srgbClr val="FF6600"/>
          </a:solidFill>
          <a:latin typeface="Arial" charset="0"/>
          <a:ea typeface="ＭＳ Ｐゴシック" charset="-128"/>
        </a:defRPr>
      </a:lvl3pPr>
      <a:lvl4pPr algn="ctr" rtl="0" fontAlgn="base">
        <a:spcBef>
          <a:spcPct val="0"/>
        </a:spcBef>
        <a:spcAft>
          <a:spcPct val="0"/>
        </a:spcAft>
        <a:defRPr kumimoji="1" sz="3200">
          <a:solidFill>
            <a:srgbClr val="FF6600"/>
          </a:solidFill>
          <a:latin typeface="Arial" charset="0"/>
          <a:ea typeface="ＭＳ Ｐゴシック" charset="-128"/>
        </a:defRPr>
      </a:lvl4pPr>
      <a:lvl5pPr algn="ctr" rtl="0" fontAlgn="base">
        <a:spcBef>
          <a:spcPct val="0"/>
        </a:spcBef>
        <a:spcAft>
          <a:spcPct val="0"/>
        </a:spcAft>
        <a:defRPr kumimoji="1" sz="3200">
          <a:solidFill>
            <a:srgbClr val="FF6600"/>
          </a:solidFill>
          <a:latin typeface="Arial" charset="0"/>
          <a:ea typeface="ＭＳ Ｐゴシック" charset="-128"/>
        </a:defRPr>
      </a:lvl5pPr>
      <a:lvl6pPr marL="457200" algn="ctr" rtl="0" fontAlgn="base">
        <a:spcBef>
          <a:spcPct val="0"/>
        </a:spcBef>
        <a:spcAft>
          <a:spcPct val="0"/>
        </a:spcAft>
        <a:defRPr kumimoji="1" sz="3200">
          <a:solidFill>
            <a:srgbClr val="FF6600"/>
          </a:solidFill>
          <a:latin typeface="Arial" charset="0"/>
          <a:ea typeface="ＭＳ Ｐゴシック" charset="-128"/>
        </a:defRPr>
      </a:lvl6pPr>
      <a:lvl7pPr marL="914400" algn="ctr" rtl="0" fontAlgn="base">
        <a:spcBef>
          <a:spcPct val="0"/>
        </a:spcBef>
        <a:spcAft>
          <a:spcPct val="0"/>
        </a:spcAft>
        <a:defRPr kumimoji="1" sz="3200">
          <a:solidFill>
            <a:srgbClr val="FF6600"/>
          </a:solidFill>
          <a:latin typeface="Arial" charset="0"/>
          <a:ea typeface="ＭＳ Ｐゴシック" charset="-128"/>
        </a:defRPr>
      </a:lvl7pPr>
      <a:lvl8pPr marL="1371600" algn="ctr" rtl="0" fontAlgn="base">
        <a:spcBef>
          <a:spcPct val="0"/>
        </a:spcBef>
        <a:spcAft>
          <a:spcPct val="0"/>
        </a:spcAft>
        <a:defRPr kumimoji="1" sz="3200">
          <a:solidFill>
            <a:srgbClr val="FF6600"/>
          </a:solidFill>
          <a:latin typeface="Arial" charset="0"/>
          <a:ea typeface="ＭＳ Ｐゴシック" charset="-128"/>
        </a:defRPr>
      </a:lvl8pPr>
      <a:lvl9pPr marL="1828800" algn="ctr" rtl="0" fontAlgn="base">
        <a:spcBef>
          <a:spcPct val="0"/>
        </a:spcBef>
        <a:spcAft>
          <a:spcPct val="0"/>
        </a:spcAft>
        <a:defRPr kumimoji="1" sz="3200">
          <a:solidFill>
            <a:srgbClr val="FF6600"/>
          </a:solidFill>
          <a:latin typeface="Arial" charset="0"/>
          <a:ea typeface="ＭＳ Ｐゴシック" charset="-128"/>
        </a:defRPr>
      </a:lvl9pPr>
    </p:titleStyle>
    <p:bodyStyle>
      <a:lvl1pPr marL="342900" indent="-342900" algn="l" rtl="0" fontAlgn="base">
        <a:spcBef>
          <a:spcPct val="20000"/>
        </a:spcBef>
        <a:spcAft>
          <a:spcPct val="0"/>
        </a:spcAft>
        <a:buBlip>
          <a:blip r:embed="rId15"/>
        </a:buBlip>
        <a:defRPr kumimoji="1" sz="3200">
          <a:solidFill>
            <a:schemeClr val="tx1"/>
          </a:solidFill>
          <a:latin typeface="+mn-lt"/>
          <a:ea typeface="+mn-ea"/>
          <a:cs typeface="+mn-cs"/>
        </a:defRPr>
      </a:lvl1pPr>
      <a:lvl2pPr marL="742950" indent="-285750" algn="l" rtl="0" fontAlgn="base">
        <a:spcBef>
          <a:spcPct val="20000"/>
        </a:spcBef>
        <a:spcAft>
          <a:spcPct val="0"/>
        </a:spcAft>
        <a:buBlip>
          <a:blip r:embed="rId16"/>
        </a:buBlip>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42938" y="3079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64867" name="Rectangle 3"/>
          <p:cNvSpPr>
            <a:spLocks noGrp="1" noChangeArrowheads="1"/>
          </p:cNvSpPr>
          <p:nvPr>
            <p:ph type="body" idx="1"/>
          </p:nvPr>
        </p:nvSpPr>
        <p:spPr bwMode="auto">
          <a:xfrm>
            <a:off x="642938" y="1603375"/>
            <a:ext cx="7772400" cy="4932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64868" name="Text Box 4"/>
          <p:cNvSpPr txBox="1">
            <a:spLocks noChangeArrowheads="1"/>
          </p:cNvSpPr>
          <p:nvPr userDrawn="1"/>
        </p:nvSpPr>
        <p:spPr bwMode="auto">
          <a:xfrm>
            <a:off x="8732838" y="6613525"/>
            <a:ext cx="411162" cy="244475"/>
          </a:xfrm>
          <a:prstGeom prst="rect">
            <a:avLst/>
          </a:prstGeom>
          <a:noFill/>
          <a:ln w="9525">
            <a:noFill/>
            <a:miter lim="800000"/>
            <a:headEnd/>
            <a:tailEnd/>
          </a:ln>
          <a:effectLst/>
        </p:spPr>
        <p:txBody>
          <a:bodyPr>
            <a:spAutoFit/>
          </a:bodyPr>
          <a:lstStyle/>
          <a:p>
            <a:pPr fontAlgn="base">
              <a:spcBef>
                <a:spcPct val="50000"/>
              </a:spcBef>
              <a:spcAft>
                <a:spcPct val="0"/>
              </a:spcAft>
            </a:pPr>
            <a:fld id="{1768AF3E-F551-44EA-9A24-415555280FF9}" type="slidenum">
              <a:rPr lang="en-US" altLang="ja-JP" sz="1000">
                <a:solidFill>
                  <a:srgbClr val="000000"/>
                </a:solidFill>
              </a:rPr>
              <a:pPr fontAlgn="base">
                <a:spcBef>
                  <a:spcPct val="50000"/>
                </a:spcBef>
                <a:spcAft>
                  <a:spcPct val="0"/>
                </a:spcAft>
              </a:pPr>
              <a:t>&lt;#&gt;</a:t>
            </a:fld>
            <a:endParaRPr lang="en-US" altLang="ja-JP"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iming>
    <p:tnLst>
      <p:par>
        <p:cTn id="1" dur="indefinite" restart="never" nodeType="tmRoot"/>
      </p:par>
    </p:tnLst>
  </p:timing>
  <p:txStyles>
    <p:titleStyle>
      <a:lvl1pPr algn="ctr" rtl="0" fontAlgn="base">
        <a:spcBef>
          <a:spcPct val="0"/>
        </a:spcBef>
        <a:spcAft>
          <a:spcPct val="0"/>
        </a:spcAft>
        <a:defRPr kumimoji="1" sz="5400" b="1">
          <a:solidFill>
            <a:srgbClr val="0000FF"/>
          </a:solidFill>
          <a:latin typeface="+mj-lt"/>
          <a:ea typeface="+mj-ea"/>
          <a:cs typeface="+mj-cs"/>
        </a:defRPr>
      </a:lvl1pPr>
      <a:lvl2pPr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2pPr>
      <a:lvl3pPr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3pPr>
      <a:lvl4pPr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4pPr>
      <a:lvl5pPr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5pPr>
      <a:lvl6pPr marL="4572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6pPr>
      <a:lvl7pPr marL="9144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7pPr>
      <a:lvl8pPr marL="13716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8pPr>
      <a:lvl9pPr marL="1828800" algn="ctr" rtl="0" fontAlgn="base">
        <a:spcBef>
          <a:spcPct val="0"/>
        </a:spcBef>
        <a:spcAft>
          <a:spcPct val="0"/>
        </a:spcAft>
        <a:defRPr kumimoji="1" sz="5400" b="1">
          <a:solidFill>
            <a:srgbClr val="0000FF"/>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032BFDF-17BD-4B3D-BC0A-A45A8CF48B9E}" type="slidenum">
              <a:rPr lang="en-US" altLang="ja-JP" smtClean="0">
                <a:solidFill>
                  <a:srgbClr val="000000"/>
                </a:solidFill>
                <a:latin typeface="Arial" charset="0"/>
              </a:rPr>
              <a:pPr fontAlgn="base">
                <a:spcBef>
                  <a:spcPct val="0"/>
                </a:spcBef>
                <a:spcAft>
                  <a:spcPct val="0"/>
                </a:spcAft>
              </a:pPr>
              <a:t>&lt;#&gt;</a:t>
            </a:fld>
            <a:endParaRPr lang="en-US" altLang="ja-JP"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fontAlgn="base">
        <a:spcBef>
          <a:spcPct val="0"/>
        </a:spcBef>
        <a:spcAft>
          <a:spcPct val="0"/>
        </a:spcAft>
        <a:defRPr kumimoji="1" sz="4400" b="1">
          <a:solidFill>
            <a:srgbClr val="0000FF"/>
          </a:solidFill>
          <a:latin typeface="+mj-lt"/>
          <a:ea typeface="+mj-ea"/>
          <a:cs typeface="+mj-cs"/>
        </a:defRPr>
      </a:lvl1pPr>
      <a:lvl2pPr algn="ctr" rtl="0" fontAlgn="base">
        <a:spcBef>
          <a:spcPct val="0"/>
        </a:spcBef>
        <a:spcAft>
          <a:spcPct val="0"/>
        </a:spcAft>
        <a:defRPr kumimoji="1" sz="4400" b="1">
          <a:solidFill>
            <a:srgbClr val="0000FF"/>
          </a:solidFill>
          <a:latin typeface="ＭＳ Ｐゴシック" charset="-128"/>
          <a:ea typeface="ＭＳ Ｐゴシック" charset="-128"/>
        </a:defRPr>
      </a:lvl2pPr>
      <a:lvl3pPr algn="ctr" rtl="0" fontAlgn="base">
        <a:spcBef>
          <a:spcPct val="0"/>
        </a:spcBef>
        <a:spcAft>
          <a:spcPct val="0"/>
        </a:spcAft>
        <a:defRPr kumimoji="1" sz="4400" b="1">
          <a:solidFill>
            <a:srgbClr val="0000FF"/>
          </a:solidFill>
          <a:latin typeface="ＭＳ Ｐゴシック" charset="-128"/>
          <a:ea typeface="ＭＳ Ｐゴシック" charset="-128"/>
        </a:defRPr>
      </a:lvl3pPr>
      <a:lvl4pPr algn="ctr" rtl="0" fontAlgn="base">
        <a:spcBef>
          <a:spcPct val="0"/>
        </a:spcBef>
        <a:spcAft>
          <a:spcPct val="0"/>
        </a:spcAft>
        <a:defRPr kumimoji="1" sz="4400" b="1">
          <a:solidFill>
            <a:srgbClr val="0000FF"/>
          </a:solidFill>
          <a:latin typeface="ＭＳ Ｐゴシック" charset="-128"/>
          <a:ea typeface="ＭＳ Ｐゴシック" charset="-128"/>
        </a:defRPr>
      </a:lvl4pPr>
      <a:lvl5pPr algn="ctr" rtl="0" fontAlgn="base">
        <a:spcBef>
          <a:spcPct val="0"/>
        </a:spcBef>
        <a:spcAft>
          <a:spcPct val="0"/>
        </a:spcAft>
        <a:defRPr kumimoji="1" sz="4400" b="1">
          <a:solidFill>
            <a:srgbClr val="0000FF"/>
          </a:solidFill>
          <a:latin typeface="ＭＳ Ｐゴシック" charset="-128"/>
          <a:ea typeface="ＭＳ Ｐゴシック" charset="-128"/>
        </a:defRPr>
      </a:lvl5pPr>
      <a:lvl6pPr marL="457200" algn="ctr" rtl="0" fontAlgn="base">
        <a:spcBef>
          <a:spcPct val="0"/>
        </a:spcBef>
        <a:spcAft>
          <a:spcPct val="0"/>
        </a:spcAft>
        <a:defRPr kumimoji="1" sz="4400" b="1">
          <a:solidFill>
            <a:srgbClr val="0000FF"/>
          </a:solidFill>
          <a:latin typeface="ＭＳ Ｐゴシック" charset="-128"/>
          <a:ea typeface="ＭＳ Ｐゴシック" charset="-128"/>
        </a:defRPr>
      </a:lvl6pPr>
      <a:lvl7pPr marL="914400" algn="ctr" rtl="0" fontAlgn="base">
        <a:spcBef>
          <a:spcPct val="0"/>
        </a:spcBef>
        <a:spcAft>
          <a:spcPct val="0"/>
        </a:spcAft>
        <a:defRPr kumimoji="1" sz="4400" b="1">
          <a:solidFill>
            <a:srgbClr val="0000FF"/>
          </a:solidFill>
          <a:latin typeface="ＭＳ Ｐゴシック" charset="-128"/>
          <a:ea typeface="ＭＳ Ｐゴシック" charset="-128"/>
        </a:defRPr>
      </a:lvl7pPr>
      <a:lvl8pPr marL="1371600" algn="ctr" rtl="0" fontAlgn="base">
        <a:spcBef>
          <a:spcPct val="0"/>
        </a:spcBef>
        <a:spcAft>
          <a:spcPct val="0"/>
        </a:spcAft>
        <a:defRPr kumimoji="1" sz="4400" b="1">
          <a:solidFill>
            <a:srgbClr val="0000FF"/>
          </a:solidFill>
          <a:latin typeface="ＭＳ Ｐゴシック" charset="-128"/>
          <a:ea typeface="ＭＳ Ｐゴシック" charset="-128"/>
        </a:defRPr>
      </a:lvl8pPr>
      <a:lvl9pPr marL="1828800" algn="ctr" rtl="0" fontAlgn="base">
        <a:spcBef>
          <a:spcPct val="0"/>
        </a:spcBef>
        <a:spcAft>
          <a:spcPct val="0"/>
        </a:spcAft>
        <a:defRPr kumimoji="1" sz="4400" b="1">
          <a:solidFill>
            <a:srgbClr val="0000FF"/>
          </a:solidFill>
          <a:latin typeface="ＭＳ Ｐゴシック" charset="-128"/>
          <a:ea typeface="ＭＳ Ｐゴシック" charset="-128"/>
        </a:defRPr>
      </a:lvl9pPr>
    </p:titleStyle>
    <p:bodyStyle>
      <a:lvl1pPr marL="342900" indent="-342900" algn="l" rtl="0" fontAlgn="base">
        <a:spcBef>
          <a:spcPct val="20000"/>
        </a:spcBef>
        <a:spcAft>
          <a:spcPct val="0"/>
        </a:spcAft>
        <a:buSzPct val="70000"/>
        <a:buFont typeface="Wingdings" pitchFamily="2" charset="2"/>
        <a:buChar char="l"/>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wm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0.wmf"/><Relationship Id="rId7"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2.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image" Target="../media/image39.jpeg"/><Relationship Id="rId16"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70.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図 7" descr="コピー ～ アインシュタイン嬉しいオリジナル.JPG"/>
          <p:cNvPicPr>
            <a:picLocks noChangeAspect="1"/>
          </p:cNvPicPr>
          <p:nvPr/>
        </p:nvPicPr>
        <p:blipFill>
          <a:blip r:embed="rId2" cstate="print"/>
          <a:stretch>
            <a:fillRect/>
          </a:stretch>
        </p:blipFill>
        <p:spPr>
          <a:xfrm>
            <a:off x="455414" y="0"/>
            <a:ext cx="8233172" cy="6858000"/>
          </a:xfrm>
          <a:prstGeom prst="rect">
            <a:avLst/>
          </a:prstGeom>
        </p:spPr>
      </p:pic>
      <p:sp>
        <p:nvSpPr>
          <p:cNvPr id="2" name="タイトル 1"/>
          <p:cNvSpPr>
            <a:spLocks noGrp="1"/>
          </p:cNvSpPr>
          <p:nvPr>
            <p:ph type="ctrTitle"/>
          </p:nvPr>
        </p:nvSpPr>
        <p:spPr>
          <a:xfrm>
            <a:off x="428596" y="3643314"/>
            <a:ext cx="8286808" cy="1470025"/>
          </a:xfrm>
        </p:spPr>
        <p:txBody>
          <a:bodyPr>
            <a:noAutofit/>
          </a:bodyPr>
          <a:lstStyle/>
          <a:p>
            <a:r>
              <a:rPr lang="ja-JP" altLang="en-US" sz="5400" b="1" dirty="0" smtClean="0">
                <a:solidFill>
                  <a:srgbClr val="66FFCC"/>
                </a:solidFill>
                <a:latin typeface="HGP行書体" pitchFamily="66" charset="-128"/>
                <a:ea typeface="HGP行書体" pitchFamily="66" charset="-128"/>
              </a:rPr>
              <a:t>重力波天文学へのみち</a:t>
            </a:r>
            <a:endParaRPr kumimoji="1" lang="ja-JP" altLang="en-US" sz="5400" b="1" dirty="0">
              <a:solidFill>
                <a:srgbClr val="66FFCC"/>
              </a:solidFill>
              <a:latin typeface="HGP行書体" pitchFamily="66" charset="-128"/>
              <a:ea typeface="HGP行書体" pitchFamily="66" charset="-128"/>
            </a:endParaRPr>
          </a:p>
        </p:txBody>
      </p:sp>
      <p:sp>
        <p:nvSpPr>
          <p:cNvPr id="3" name="サブタイトル 2"/>
          <p:cNvSpPr>
            <a:spLocks noGrp="1"/>
          </p:cNvSpPr>
          <p:nvPr>
            <p:ph type="subTitle" idx="1"/>
          </p:nvPr>
        </p:nvSpPr>
        <p:spPr>
          <a:xfrm>
            <a:off x="5508105" y="5877272"/>
            <a:ext cx="3312368" cy="980728"/>
          </a:xfrm>
        </p:spPr>
        <p:txBody>
          <a:bodyPr>
            <a:normAutofit fontScale="70000" lnSpcReduction="20000"/>
          </a:bodyPr>
          <a:lstStyle/>
          <a:p>
            <a:r>
              <a:rPr lang="ja-JP" altLang="en-US" sz="2000" b="1" dirty="0" smtClean="0">
                <a:solidFill>
                  <a:srgbClr val="CCCCFF"/>
                </a:solidFill>
                <a:latin typeface="HGP行書体" pitchFamily="66" charset="-128"/>
                <a:ea typeface="HGP行書体" pitchFamily="66" charset="-128"/>
              </a:rPr>
              <a:t>研究会</a:t>
            </a:r>
            <a:r>
              <a:rPr lang="en-US" altLang="ja-JP" sz="2000" b="1" dirty="0" smtClean="0">
                <a:solidFill>
                  <a:srgbClr val="CCCCFF"/>
                </a:solidFill>
                <a:latin typeface="HGP行書体" pitchFamily="66" charset="-128"/>
                <a:ea typeface="HGP行書体" pitchFamily="66" charset="-128"/>
              </a:rPr>
              <a:t>『</a:t>
            </a:r>
            <a:r>
              <a:rPr lang="ja-JP" altLang="en-US" sz="2000" b="1" dirty="0" smtClean="0">
                <a:solidFill>
                  <a:srgbClr val="CCCCFF"/>
                </a:solidFill>
                <a:latin typeface="HGP行書体" pitchFamily="66" charset="-128"/>
                <a:ea typeface="HGP行書体" pitchFamily="66" charset="-128"/>
              </a:rPr>
              <a:t>相対論的宇宙物理学の展開</a:t>
            </a:r>
            <a:r>
              <a:rPr lang="en-US" altLang="ja-JP" sz="2000" b="1" dirty="0" smtClean="0">
                <a:solidFill>
                  <a:srgbClr val="CCCCFF"/>
                </a:solidFill>
                <a:latin typeface="HGP行書体" pitchFamily="66" charset="-128"/>
                <a:ea typeface="HGP行書体" pitchFamily="66" charset="-128"/>
              </a:rPr>
              <a:t>』</a:t>
            </a:r>
          </a:p>
          <a:p>
            <a:r>
              <a:rPr lang="ja-JP" altLang="en-US" sz="2000" b="1" dirty="0" smtClean="0">
                <a:solidFill>
                  <a:srgbClr val="CCCCFF"/>
                </a:solidFill>
                <a:latin typeface="HGP行書体" pitchFamily="66" charset="-128"/>
                <a:ea typeface="HGP行書体" pitchFamily="66" charset="-128"/>
              </a:rPr>
              <a:t>＠京大基研</a:t>
            </a:r>
          </a:p>
          <a:p>
            <a:r>
              <a:rPr lang="ja-JP" altLang="en-US" sz="2000" b="1" dirty="0" smtClean="0">
                <a:solidFill>
                  <a:srgbClr val="CCCCFF"/>
                </a:solidFill>
                <a:latin typeface="HGP行書体" pitchFamily="66" charset="-128"/>
                <a:ea typeface="HGP行書体" pitchFamily="66" charset="-128"/>
              </a:rPr>
              <a:t>平成</a:t>
            </a:r>
            <a:r>
              <a:rPr lang="en-US" altLang="ja-JP" sz="2000" b="1" dirty="0" smtClean="0">
                <a:solidFill>
                  <a:srgbClr val="CCCCFF"/>
                </a:solidFill>
                <a:latin typeface="HGP行書体" pitchFamily="66" charset="-128"/>
                <a:ea typeface="HGP行書体" pitchFamily="66" charset="-128"/>
              </a:rPr>
              <a:t>22</a:t>
            </a:r>
            <a:r>
              <a:rPr lang="ja-JP" altLang="en-US" sz="2000" b="1" dirty="0" smtClean="0">
                <a:solidFill>
                  <a:srgbClr val="CCCCFF"/>
                </a:solidFill>
                <a:latin typeface="HGP行書体" pitchFamily="66" charset="-128"/>
                <a:ea typeface="HGP行書体" pitchFamily="66" charset="-128"/>
              </a:rPr>
              <a:t>年</a:t>
            </a:r>
            <a:r>
              <a:rPr lang="en-US" altLang="ja-JP" sz="2000" b="1" dirty="0" smtClean="0">
                <a:solidFill>
                  <a:srgbClr val="CCCCFF"/>
                </a:solidFill>
                <a:latin typeface="HGP行書体" pitchFamily="66" charset="-128"/>
                <a:ea typeface="HGP行書体" pitchFamily="66" charset="-128"/>
              </a:rPr>
              <a:t>12</a:t>
            </a:r>
            <a:r>
              <a:rPr lang="ja-JP" altLang="en-US" sz="2000" b="1" dirty="0" smtClean="0">
                <a:solidFill>
                  <a:srgbClr val="CCCCFF"/>
                </a:solidFill>
                <a:latin typeface="HGP行書体" pitchFamily="66" charset="-128"/>
                <a:ea typeface="HGP行書体" pitchFamily="66" charset="-128"/>
              </a:rPr>
              <a:t>月</a:t>
            </a:r>
            <a:r>
              <a:rPr lang="en-US" altLang="ja-JP" sz="2000" b="1" dirty="0" smtClean="0">
                <a:solidFill>
                  <a:srgbClr val="CCCCFF"/>
                </a:solidFill>
                <a:latin typeface="HGP行書体" pitchFamily="66" charset="-128"/>
                <a:ea typeface="HGP行書体" pitchFamily="66" charset="-128"/>
              </a:rPr>
              <a:t>4</a:t>
            </a:r>
            <a:r>
              <a:rPr lang="ja-JP" altLang="en-US" sz="2000" b="1" dirty="0" smtClean="0">
                <a:solidFill>
                  <a:srgbClr val="CCCCFF"/>
                </a:solidFill>
                <a:latin typeface="HGP行書体" pitchFamily="66" charset="-128"/>
                <a:ea typeface="HGP行書体" pitchFamily="66" charset="-128"/>
              </a:rPr>
              <a:t>日</a:t>
            </a:r>
          </a:p>
          <a:p>
            <a:r>
              <a:rPr lang="ja-JP" altLang="en-US" sz="2000" b="1" dirty="0" smtClean="0">
                <a:solidFill>
                  <a:srgbClr val="CCCCFF"/>
                </a:solidFill>
                <a:latin typeface="HGP行書体" pitchFamily="66" charset="-128"/>
                <a:ea typeface="HGP行書体" pitchFamily="66" charset="-128"/>
              </a:rPr>
              <a:t>川村静児（東大宇宙線研、国立天文台）</a:t>
            </a:r>
          </a:p>
        </p:txBody>
      </p:sp>
      <p:sp>
        <p:nvSpPr>
          <p:cNvPr id="6" name="サブタイトル 2"/>
          <p:cNvSpPr txBox="1">
            <a:spLocks/>
          </p:cNvSpPr>
          <p:nvPr/>
        </p:nvSpPr>
        <p:spPr>
          <a:xfrm>
            <a:off x="1000100" y="6500834"/>
            <a:ext cx="1285884" cy="357166"/>
          </a:xfrm>
          <a:prstGeom prst="rect">
            <a:avLst/>
          </a:prstGeom>
        </p:spPr>
        <p:txBody>
          <a:bodyPr vert="horz" lIns="91440" tIns="45720" rIns="91440" bIns="45720" rtlCol="0">
            <a:normAutofit/>
          </a:bodyPr>
          <a:lstStyle/>
          <a:p>
            <a:pPr algn="ctr">
              <a:spcBef>
                <a:spcPct val="20000"/>
              </a:spcBef>
              <a:buFont typeface="Arial" pitchFamily="34" charset="0"/>
              <a:buNone/>
              <a:defRPr/>
            </a:pPr>
            <a:r>
              <a:rPr lang="ja-JP" altLang="en-US" sz="1400" b="1" dirty="0" smtClean="0">
                <a:solidFill>
                  <a:srgbClr val="CCCCFF"/>
                </a:solidFill>
                <a:latin typeface="HGP行書体" pitchFamily="66" charset="-128"/>
                <a:ea typeface="HGP行書体" pitchFamily="66" charset="-128"/>
              </a:rPr>
              <a:t>イラスト：そら</a:t>
            </a:r>
            <a:endParaRPr lang="en-US" altLang="ja-JP" sz="1400" b="1" dirty="0" smtClean="0">
              <a:solidFill>
                <a:srgbClr val="CCCCFF"/>
              </a:solidFill>
              <a:latin typeface="HGP行書体" pitchFamily="66" charset="-128"/>
              <a:ea typeface="HGP行書体" pitchFamily="66"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90688" y="349250"/>
            <a:ext cx="7229475" cy="1995488"/>
          </a:xfrm>
        </p:spPr>
        <p:txBody>
          <a:bodyPr/>
          <a:lstStyle/>
          <a:p>
            <a:pPr eaLnBrk="1" hangingPunct="1"/>
            <a:r>
              <a:rPr lang="ja-JP" altLang="en-US" sz="4800" b="1" dirty="0" smtClean="0">
                <a:solidFill>
                  <a:srgbClr val="0000FF"/>
                </a:solidFill>
              </a:rPr>
              <a:t>アーム長が長いほど</a:t>
            </a:r>
            <a:br>
              <a:rPr lang="ja-JP" altLang="en-US" sz="4800" b="1" dirty="0" smtClean="0">
                <a:solidFill>
                  <a:srgbClr val="0000FF"/>
                </a:solidFill>
              </a:rPr>
            </a:br>
            <a:r>
              <a:rPr lang="ja-JP" altLang="en-US" sz="4800" b="1" dirty="0" smtClean="0">
                <a:solidFill>
                  <a:srgbClr val="0000FF"/>
                </a:solidFill>
              </a:rPr>
              <a:t>感度が高い</a:t>
            </a:r>
          </a:p>
        </p:txBody>
      </p:sp>
      <p:sp>
        <p:nvSpPr>
          <p:cNvPr id="15363" name="Line 3"/>
          <p:cNvSpPr>
            <a:spLocks noChangeShapeType="1"/>
          </p:cNvSpPr>
          <p:nvPr/>
        </p:nvSpPr>
        <p:spPr bwMode="auto">
          <a:xfrm>
            <a:off x="1143000" y="6019800"/>
            <a:ext cx="5092700" cy="0"/>
          </a:xfrm>
          <a:prstGeom prst="line">
            <a:avLst/>
          </a:prstGeom>
          <a:noFill/>
          <a:ln w="28575">
            <a:solidFill>
              <a:srgbClr val="FF0000"/>
            </a:solidFill>
            <a:round/>
            <a:headEnd/>
            <a:tailEnd/>
          </a:ln>
        </p:spPr>
        <p:txBody>
          <a:bodyPr/>
          <a:lstStyle/>
          <a:p>
            <a:endParaRPr lang="ja-JP" altLang="en-US">
              <a:solidFill>
                <a:prstClr val="black"/>
              </a:solidFill>
            </a:endParaRPr>
          </a:p>
        </p:txBody>
      </p:sp>
      <p:sp>
        <p:nvSpPr>
          <p:cNvPr id="15364" name="Line 4"/>
          <p:cNvSpPr>
            <a:spLocks noChangeShapeType="1"/>
          </p:cNvSpPr>
          <p:nvPr/>
        </p:nvSpPr>
        <p:spPr bwMode="auto">
          <a:xfrm rot="16200000" flipH="1">
            <a:off x="-864394" y="4012407"/>
            <a:ext cx="4624387" cy="0"/>
          </a:xfrm>
          <a:prstGeom prst="line">
            <a:avLst/>
          </a:prstGeom>
          <a:noFill/>
          <a:ln w="28575">
            <a:solidFill>
              <a:srgbClr val="FF0000"/>
            </a:solidFill>
            <a:round/>
            <a:headEnd/>
            <a:tailEnd/>
          </a:ln>
        </p:spPr>
        <p:txBody>
          <a:bodyPr/>
          <a:lstStyle/>
          <a:p>
            <a:endParaRPr lang="ja-JP" altLang="en-US">
              <a:solidFill>
                <a:prstClr val="black"/>
              </a:solidFill>
            </a:endParaRPr>
          </a:p>
        </p:txBody>
      </p:sp>
      <p:grpSp>
        <p:nvGrpSpPr>
          <p:cNvPr id="2" name="Group 5"/>
          <p:cNvGrpSpPr>
            <a:grpSpLocks/>
          </p:cNvGrpSpPr>
          <p:nvPr/>
        </p:nvGrpSpPr>
        <p:grpSpPr bwMode="auto">
          <a:xfrm>
            <a:off x="1295400" y="6324600"/>
            <a:ext cx="304800" cy="228600"/>
            <a:chOff x="816" y="3984"/>
            <a:chExt cx="192" cy="144"/>
          </a:xfrm>
        </p:grpSpPr>
        <p:sp>
          <p:nvSpPr>
            <p:cNvPr id="15399" name="Rectangle 6"/>
            <p:cNvSpPr>
              <a:spLocks noChangeArrowheads="1"/>
            </p:cNvSpPr>
            <p:nvPr/>
          </p:nvSpPr>
          <p:spPr bwMode="auto">
            <a:xfrm>
              <a:off x="816" y="3984"/>
              <a:ext cx="192" cy="48"/>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sp>
          <p:nvSpPr>
            <p:cNvPr id="15400" name="Rectangle 7"/>
            <p:cNvSpPr>
              <a:spLocks noChangeArrowheads="1"/>
            </p:cNvSpPr>
            <p:nvPr/>
          </p:nvSpPr>
          <p:spPr bwMode="auto">
            <a:xfrm>
              <a:off x="864" y="4032"/>
              <a:ext cx="96" cy="96"/>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grpSp>
      <p:sp>
        <p:nvSpPr>
          <p:cNvPr id="15366" name="Text Box 8"/>
          <p:cNvSpPr txBox="1">
            <a:spLocks noChangeArrowheads="1"/>
          </p:cNvSpPr>
          <p:nvPr/>
        </p:nvSpPr>
        <p:spPr bwMode="auto">
          <a:xfrm>
            <a:off x="457200" y="5486400"/>
            <a:ext cx="990600" cy="336550"/>
          </a:xfrm>
          <a:prstGeom prst="rect">
            <a:avLst/>
          </a:prstGeom>
          <a:noFill/>
          <a:ln w="9525">
            <a:noFill/>
            <a:miter lim="800000"/>
            <a:headEnd/>
            <a:tailEnd/>
          </a:ln>
        </p:spPr>
        <p:txBody>
          <a:bodyPr>
            <a:spAutoFit/>
          </a:bodyPr>
          <a:lstStyle/>
          <a:p>
            <a:pPr>
              <a:spcBef>
                <a:spcPct val="50000"/>
              </a:spcBef>
            </a:pPr>
            <a:r>
              <a:rPr lang="ja-JP" altLang="en-US" sz="1600" b="1">
                <a:solidFill>
                  <a:prstClr val="black"/>
                </a:solidFill>
                <a:latin typeface="Times New Roman" pitchFamily="18" charset="0"/>
              </a:rPr>
              <a:t>レーザー</a:t>
            </a:r>
          </a:p>
        </p:txBody>
      </p:sp>
      <p:sp>
        <p:nvSpPr>
          <p:cNvPr id="15367" name="Text Box 9"/>
          <p:cNvSpPr txBox="1">
            <a:spLocks noChangeArrowheads="1"/>
          </p:cNvSpPr>
          <p:nvPr/>
        </p:nvSpPr>
        <p:spPr bwMode="auto">
          <a:xfrm>
            <a:off x="1600200" y="6248400"/>
            <a:ext cx="1143000" cy="336550"/>
          </a:xfrm>
          <a:prstGeom prst="rect">
            <a:avLst/>
          </a:prstGeom>
          <a:noFill/>
          <a:ln w="9525">
            <a:noFill/>
            <a:miter lim="800000"/>
            <a:headEnd/>
            <a:tailEnd/>
          </a:ln>
        </p:spPr>
        <p:txBody>
          <a:bodyPr>
            <a:spAutoFit/>
          </a:bodyPr>
          <a:lstStyle/>
          <a:p>
            <a:pPr>
              <a:spcBef>
                <a:spcPct val="50000"/>
              </a:spcBef>
            </a:pPr>
            <a:r>
              <a:rPr lang="ja-JP" altLang="en-US" sz="1600" b="1">
                <a:solidFill>
                  <a:prstClr val="black"/>
                </a:solidFill>
                <a:latin typeface="Times New Roman" pitchFamily="18" charset="0"/>
              </a:rPr>
              <a:t>光検出器</a:t>
            </a:r>
          </a:p>
        </p:txBody>
      </p:sp>
      <p:sp>
        <p:nvSpPr>
          <p:cNvPr id="15368" name="Text Box 10"/>
          <p:cNvSpPr txBox="1">
            <a:spLocks noChangeArrowheads="1"/>
          </p:cNvSpPr>
          <p:nvPr/>
        </p:nvSpPr>
        <p:spPr bwMode="auto">
          <a:xfrm>
            <a:off x="1755775" y="712788"/>
            <a:ext cx="457200" cy="336550"/>
          </a:xfrm>
          <a:prstGeom prst="rect">
            <a:avLst/>
          </a:prstGeom>
          <a:noFill/>
          <a:ln w="9525">
            <a:noFill/>
            <a:miter lim="800000"/>
            <a:headEnd/>
            <a:tailEnd/>
          </a:ln>
        </p:spPr>
        <p:txBody>
          <a:bodyPr>
            <a:spAutoFit/>
          </a:bodyPr>
          <a:lstStyle/>
          <a:p>
            <a:pPr>
              <a:spcBef>
                <a:spcPct val="50000"/>
              </a:spcBef>
            </a:pPr>
            <a:r>
              <a:rPr lang="ja-JP" altLang="en-US" sz="1600" b="1">
                <a:solidFill>
                  <a:prstClr val="black"/>
                </a:solidFill>
                <a:latin typeface="Times New Roman" pitchFamily="18" charset="0"/>
              </a:rPr>
              <a:t>鏡</a:t>
            </a:r>
          </a:p>
        </p:txBody>
      </p:sp>
      <p:sp>
        <p:nvSpPr>
          <p:cNvPr id="15369" name="Text Box 11"/>
          <p:cNvSpPr txBox="1">
            <a:spLocks noChangeArrowheads="1"/>
          </p:cNvSpPr>
          <p:nvPr/>
        </p:nvSpPr>
        <p:spPr bwMode="auto">
          <a:xfrm>
            <a:off x="6459538" y="5308600"/>
            <a:ext cx="457200" cy="336550"/>
          </a:xfrm>
          <a:prstGeom prst="rect">
            <a:avLst/>
          </a:prstGeom>
          <a:noFill/>
          <a:ln w="9525">
            <a:noFill/>
            <a:miter lim="800000"/>
            <a:headEnd/>
            <a:tailEnd/>
          </a:ln>
        </p:spPr>
        <p:txBody>
          <a:bodyPr>
            <a:spAutoFit/>
          </a:bodyPr>
          <a:lstStyle/>
          <a:p>
            <a:pPr>
              <a:spcBef>
                <a:spcPct val="50000"/>
              </a:spcBef>
            </a:pPr>
            <a:r>
              <a:rPr lang="ja-JP" altLang="en-US" sz="1600" b="1">
                <a:solidFill>
                  <a:prstClr val="black"/>
                </a:solidFill>
                <a:latin typeface="Times New Roman" pitchFamily="18" charset="0"/>
              </a:rPr>
              <a:t>鏡</a:t>
            </a:r>
          </a:p>
        </p:txBody>
      </p:sp>
      <p:sp>
        <p:nvSpPr>
          <p:cNvPr id="15370" name="Line 12"/>
          <p:cNvSpPr>
            <a:spLocks noChangeShapeType="1"/>
          </p:cNvSpPr>
          <p:nvPr/>
        </p:nvSpPr>
        <p:spPr bwMode="auto">
          <a:xfrm>
            <a:off x="3724275" y="4181475"/>
            <a:ext cx="923925" cy="0"/>
          </a:xfrm>
          <a:prstGeom prst="line">
            <a:avLst/>
          </a:prstGeom>
          <a:noFill/>
          <a:ln w="28575">
            <a:solidFill>
              <a:srgbClr val="FF0000"/>
            </a:solidFill>
            <a:round/>
            <a:headEnd/>
            <a:tailEnd/>
          </a:ln>
        </p:spPr>
        <p:txBody>
          <a:bodyPr/>
          <a:lstStyle/>
          <a:p>
            <a:endParaRPr lang="ja-JP" altLang="en-US">
              <a:solidFill>
                <a:prstClr val="black"/>
              </a:solidFill>
            </a:endParaRPr>
          </a:p>
        </p:txBody>
      </p:sp>
      <p:sp>
        <p:nvSpPr>
          <p:cNvPr id="15371" name="Line 13"/>
          <p:cNvSpPr>
            <a:spLocks noChangeShapeType="1"/>
          </p:cNvSpPr>
          <p:nvPr/>
        </p:nvSpPr>
        <p:spPr bwMode="auto">
          <a:xfrm rot="-5400000">
            <a:off x="3590131" y="4047332"/>
            <a:ext cx="877887" cy="0"/>
          </a:xfrm>
          <a:prstGeom prst="line">
            <a:avLst/>
          </a:prstGeom>
          <a:noFill/>
          <a:ln w="28575">
            <a:solidFill>
              <a:srgbClr val="FF0000"/>
            </a:solidFill>
            <a:round/>
            <a:headEnd/>
            <a:tailEnd/>
          </a:ln>
        </p:spPr>
        <p:txBody>
          <a:bodyPr/>
          <a:lstStyle/>
          <a:p>
            <a:endParaRPr lang="ja-JP" altLang="en-US">
              <a:solidFill>
                <a:prstClr val="black"/>
              </a:solidFill>
            </a:endParaRPr>
          </a:p>
        </p:txBody>
      </p:sp>
      <p:grpSp>
        <p:nvGrpSpPr>
          <p:cNvPr id="3" name="Group 14"/>
          <p:cNvGrpSpPr>
            <a:grpSpLocks/>
          </p:cNvGrpSpPr>
          <p:nvPr/>
        </p:nvGrpSpPr>
        <p:grpSpPr bwMode="auto">
          <a:xfrm>
            <a:off x="3876675" y="4486275"/>
            <a:ext cx="304800" cy="228600"/>
            <a:chOff x="816" y="3984"/>
            <a:chExt cx="192" cy="144"/>
          </a:xfrm>
        </p:grpSpPr>
        <p:sp>
          <p:nvSpPr>
            <p:cNvPr id="15397" name="Rectangle 15"/>
            <p:cNvSpPr>
              <a:spLocks noChangeArrowheads="1"/>
            </p:cNvSpPr>
            <p:nvPr/>
          </p:nvSpPr>
          <p:spPr bwMode="auto">
            <a:xfrm>
              <a:off x="816" y="3984"/>
              <a:ext cx="192" cy="48"/>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sp>
          <p:nvSpPr>
            <p:cNvPr id="15398" name="Rectangle 16"/>
            <p:cNvSpPr>
              <a:spLocks noChangeArrowheads="1"/>
            </p:cNvSpPr>
            <p:nvPr/>
          </p:nvSpPr>
          <p:spPr bwMode="auto">
            <a:xfrm>
              <a:off x="864" y="4032"/>
              <a:ext cx="96" cy="96"/>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grpSp>
      <p:sp>
        <p:nvSpPr>
          <p:cNvPr id="15373" name="Text Box 17"/>
          <p:cNvSpPr txBox="1">
            <a:spLocks noChangeArrowheads="1"/>
          </p:cNvSpPr>
          <p:nvPr/>
        </p:nvSpPr>
        <p:spPr bwMode="auto">
          <a:xfrm>
            <a:off x="2962275" y="3724275"/>
            <a:ext cx="990600" cy="336550"/>
          </a:xfrm>
          <a:prstGeom prst="rect">
            <a:avLst/>
          </a:prstGeom>
          <a:noFill/>
          <a:ln w="9525">
            <a:noFill/>
            <a:miter lim="800000"/>
            <a:headEnd/>
            <a:tailEnd/>
          </a:ln>
        </p:spPr>
        <p:txBody>
          <a:bodyPr>
            <a:spAutoFit/>
          </a:bodyPr>
          <a:lstStyle/>
          <a:p>
            <a:pPr>
              <a:spcBef>
                <a:spcPct val="50000"/>
              </a:spcBef>
            </a:pPr>
            <a:r>
              <a:rPr lang="ja-JP" altLang="en-US" sz="1600" b="1">
                <a:solidFill>
                  <a:prstClr val="black"/>
                </a:solidFill>
                <a:latin typeface="Times New Roman" pitchFamily="18" charset="0"/>
              </a:rPr>
              <a:t>レーザー</a:t>
            </a:r>
          </a:p>
        </p:txBody>
      </p:sp>
      <p:sp>
        <p:nvSpPr>
          <p:cNvPr id="15374" name="Text Box 18"/>
          <p:cNvSpPr txBox="1">
            <a:spLocks noChangeArrowheads="1"/>
          </p:cNvSpPr>
          <p:nvPr/>
        </p:nvSpPr>
        <p:spPr bwMode="auto">
          <a:xfrm>
            <a:off x="3571875" y="4714875"/>
            <a:ext cx="1143000" cy="336550"/>
          </a:xfrm>
          <a:prstGeom prst="rect">
            <a:avLst/>
          </a:prstGeom>
          <a:noFill/>
          <a:ln w="9525">
            <a:noFill/>
            <a:miter lim="800000"/>
            <a:headEnd/>
            <a:tailEnd/>
          </a:ln>
        </p:spPr>
        <p:txBody>
          <a:bodyPr>
            <a:spAutoFit/>
          </a:bodyPr>
          <a:lstStyle/>
          <a:p>
            <a:pPr>
              <a:spcBef>
                <a:spcPct val="50000"/>
              </a:spcBef>
            </a:pPr>
            <a:r>
              <a:rPr lang="ja-JP" altLang="en-US" sz="1600" b="1">
                <a:solidFill>
                  <a:prstClr val="black"/>
                </a:solidFill>
                <a:latin typeface="Times New Roman" pitchFamily="18" charset="0"/>
              </a:rPr>
              <a:t>光検出器</a:t>
            </a:r>
          </a:p>
        </p:txBody>
      </p:sp>
      <p:sp>
        <p:nvSpPr>
          <p:cNvPr id="15375" name="Text Box 19"/>
          <p:cNvSpPr txBox="1">
            <a:spLocks noChangeArrowheads="1"/>
          </p:cNvSpPr>
          <p:nvPr/>
        </p:nvSpPr>
        <p:spPr bwMode="auto">
          <a:xfrm>
            <a:off x="4781550" y="3492500"/>
            <a:ext cx="457200" cy="336550"/>
          </a:xfrm>
          <a:prstGeom prst="rect">
            <a:avLst/>
          </a:prstGeom>
          <a:noFill/>
          <a:ln w="9525">
            <a:noFill/>
            <a:miter lim="800000"/>
            <a:headEnd/>
            <a:tailEnd/>
          </a:ln>
        </p:spPr>
        <p:txBody>
          <a:bodyPr>
            <a:spAutoFit/>
          </a:bodyPr>
          <a:lstStyle/>
          <a:p>
            <a:pPr>
              <a:spcBef>
                <a:spcPct val="50000"/>
              </a:spcBef>
            </a:pPr>
            <a:r>
              <a:rPr lang="ja-JP" altLang="en-US" sz="1600" b="1">
                <a:solidFill>
                  <a:prstClr val="black"/>
                </a:solidFill>
                <a:latin typeface="Times New Roman" pitchFamily="18" charset="0"/>
              </a:rPr>
              <a:t>鏡</a:t>
            </a:r>
          </a:p>
        </p:txBody>
      </p:sp>
      <p:sp>
        <p:nvSpPr>
          <p:cNvPr id="15376" name="Text Box 20"/>
          <p:cNvSpPr txBox="1">
            <a:spLocks noChangeArrowheads="1"/>
          </p:cNvSpPr>
          <p:nvPr/>
        </p:nvSpPr>
        <p:spPr bwMode="auto">
          <a:xfrm>
            <a:off x="4322763" y="3109913"/>
            <a:ext cx="457200" cy="336550"/>
          </a:xfrm>
          <a:prstGeom prst="rect">
            <a:avLst/>
          </a:prstGeom>
          <a:noFill/>
          <a:ln w="9525">
            <a:noFill/>
            <a:miter lim="800000"/>
            <a:headEnd/>
            <a:tailEnd/>
          </a:ln>
        </p:spPr>
        <p:txBody>
          <a:bodyPr>
            <a:spAutoFit/>
          </a:bodyPr>
          <a:lstStyle/>
          <a:p>
            <a:pPr>
              <a:spcBef>
                <a:spcPct val="50000"/>
              </a:spcBef>
            </a:pPr>
            <a:r>
              <a:rPr lang="ja-JP" altLang="en-US" sz="1600" b="1">
                <a:solidFill>
                  <a:prstClr val="black"/>
                </a:solidFill>
                <a:latin typeface="Times New Roman" pitchFamily="18" charset="0"/>
              </a:rPr>
              <a:t>鏡</a:t>
            </a:r>
          </a:p>
        </p:txBody>
      </p:sp>
      <p:sp>
        <p:nvSpPr>
          <p:cNvPr id="15377" name="Rectangle 21"/>
          <p:cNvSpPr>
            <a:spLocks noChangeArrowheads="1"/>
          </p:cNvSpPr>
          <p:nvPr/>
        </p:nvSpPr>
        <p:spPr bwMode="auto">
          <a:xfrm>
            <a:off x="609600" y="5867400"/>
            <a:ext cx="533400" cy="304800"/>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sp>
        <p:nvSpPr>
          <p:cNvPr id="15378" name="Line 22"/>
          <p:cNvSpPr>
            <a:spLocks noChangeShapeType="1"/>
          </p:cNvSpPr>
          <p:nvPr/>
        </p:nvSpPr>
        <p:spPr bwMode="auto">
          <a:xfrm flipH="1">
            <a:off x="1295400" y="5867400"/>
            <a:ext cx="304800" cy="304800"/>
          </a:xfrm>
          <a:prstGeom prst="line">
            <a:avLst/>
          </a:prstGeom>
          <a:noFill/>
          <a:ln w="28575">
            <a:solidFill>
              <a:srgbClr val="00FFFF"/>
            </a:solidFill>
            <a:round/>
            <a:headEnd/>
            <a:tailEnd/>
          </a:ln>
        </p:spPr>
        <p:txBody>
          <a:bodyPr/>
          <a:lstStyle/>
          <a:p>
            <a:endParaRPr lang="ja-JP" altLang="en-US">
              <a:solidFill>
                <a:prstClr val="black"/>
              </a:solidFill>
            </a:endParaRPr>
          </a:p>
        </p:txBody>
      </p:sp>
      <p:sp>
        <p:nvSpPr>
          <p:cNvPr id="15379" name="Rectangle 23"/>
          <p:cNvSpPr>
            <a:spLocks noChangeArrowheads="1"/>
          </p:cNvSpPr>
          <p:nvPr/>
        </p:nvSpPr>
        <p:spPr bwMode="auto">
          <a:xfrm>
            <a:off x="3190875" y="4029075"/>
            <a:ext cx="533400" cy="304800"/>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sp>
        <p:nvSpPr>
          <p:cNvPr id="15380" name="AutoShape 24"/>
          <p:cNvSpPr>
            <a:spLocks noChangeArrowheads="1"/>
          </p:cNvSpPr>
          <p:nvPr/>
        </p:nvSpPr>
        <p:spPr bwMode="auto">
          <a:xfrm>
            <a:off x="6396038" y="6454775"/>
            <a:ext cx="666750" cy="204788"/>
          </a:xfrm>
          <a:prstGeom prst="leftRightArrow">
            <a:avLst>
              <a:gd name="adj1" fmla="val 50000"/>
              <a:gd name="adj2" fmla="val 65116"/>
            </a:avLst>
          </a:prstGeom>
          <a:solidFill>
            <a:srgbClr val="FF9900"/>
          </a:solidFill>
          <a:ln w="9525">
            <a:solidFill>
              <a:srgbClr val="FF9900"/>
            </a:solidFill>
            <a:miter lim="800000"/>
            <a:headEnd/>
            <a:tailEnd/>
          </a:ln>
        </p:spPr>
        <p:txBody>
          <a:bodyPr wrap="none" anchor="ctr"/>
          <a:lstStyle/>
          <a:p>
            <a:endParaRPr lang="ja-JP" altLang="en-US">
              <a:solidFill>
                <a:prstClr val="black"/>
              </a:solidFill>
            </a:endParaRPr>
          </a:p>
        </p:txBody>
      </p:sp>
      <p:sp>
        <p:nvSpPr>
          <p:cNvPr id="15381" name="AutoShape 25"/>
          <p:cNvSpPr>
            <a:spLocks noChangeArrowheads="1"/>
          </p:cNvSpPr>
          <p:nvPr/>
        </p:nvSpPr>
        <p:spPr bwMode="auto">
          <a:xfrm>
            <a:off x="4884738" y="4567238"/>
            <a:ext cx="220662" cy="204787"/>
          </a:xfrm>
          <a:prstGeom prst="leftRightArrow">
            <a:avLst>
              <a:gd name="adj1" fmla="val 50000"/>
              <a:gd name="adj2" fmla="val 21550"/>
            </a:avLst>
          </a:prstGeom>
          <a:solidFill>
            <a:srgbClr val="FF9900"/>
          </a:solidFill>
          <a:ln w="9525">
            <a:solidFill>
              <a:srgbClr val="FF9900"/>
            </a:solidFill>
            <a:miter lim="800000"/>
            <a:headEnd/>
            <a:tailEnd/>
          </a:ln>
        </p:spPr>
        <p:txBody>
          <a:bodyPr wrap="none" anchor="ctr"/>
          <a:lstStyle/>
          <a:p>
            <a:endParaRPr lang="ja-JP" altLang="en-US">
              <a:solidFill>
                <a:prstClr val="black"/>
              </a:solidFill>
            </a:endParaRPr>
          </a:p>
        </p:txBody>
      </p:sp>
      <p:grpSp>
        <p:nvGrpSpPr>
          <p:cNvPr id="4" name="Group 26"/>
          <p:cNvGrpSpPr>
            <a:grpSpLocks/>
          </p:cNvGrpSpPr>
          <p:nvPr/>
        </p:nvGrpSpPr>
        <p:grpSpPr bwMode="auto">
          <a:xfrm>
            <a:off x="4398963" y="3876675"/>
            <a:ext cx="563562" cy="609600"/>
            <a:chOff x="2771" y="2442"/>
            <a:chExt cx="355" cy="384"/>
          </a:xfrm>
        </p:grpSpPr>
        <p:sp>
          <p:nvSpPr>
            <p:cNvPr id="15395" name="Line 27"/>
            <p:cNvSpPr>
              <a:spLocks noChangeShapeType="1"/>
            </p:cNvSpPr>
            <p:nvPr/>
          </p:nvSpPr>
          <p:spPr bwMode="auto">
            <a:xfrm>
              <a:off x="2771" y="2634"/>
              <a:ext cx="259" cy="0"/>
            </a:xfrm>
            <a:prstGeom prst="line">
              <a:avLst/>
            </a:prstGeom>
            <a:noFill/>
            <a:ln w="28575">
              <a:solidFill>
                <a:srgbClr val="FF0000"/>
              </a:solidFill>
              <a:round/>
              <a:headEnd/>
              <a:tailEnd/>
            </a:ln>
          </p:spPr>
          <p:txBody>
            <a:bodyPr/>
            <a:lstStyle/>
            <a:p>
              <a:endParaRPr lang="ja-JP" altLang="en-US">
                <a:solidFill>
                  <a:prstClr val="black"/>
                </a:solidFill>
              </a:endParaRPr>
            </a:p>
          </p:txBody>
        </p:sp>
        <p:sp>
          <p:nvSpPr>
            <p:cNvPr id="15396" name="Rectangle 28"/>
            <p:cNvSpPr>
              <a:spLocks noChangeArrowheads="1"/>
            </p:cNvSpPr>
            <p:nvPr/>
          </p:nvSpPr>
          <p:spPr bwMode="auto">
            <a:xfrm rot="-5400000">
              <a:off x="2886" y="2586"/>
              <a:ext cx="384" cy="96"/>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grpSp>
      <p:grpSp>
        <p:nvGrpSpPr>
          <p:cNvPr id="5" name="Group 29"/>
          <p:cNvGrpSpPr>
            <a:grpSpLocks/>
          </p:cNvGrpSpPr>
          <p:nvPr/>
        </p:nvGrpSpPr>
        <p:grpSpPr bwMode="auto">
          <a:xfrm>
            <a:off x="3724275" y="3128963"/>
            <a:ext cx="609600" cy="596900"/>
            <a:chOff x="2346" y="1971"/>
            <a:chExt cx="384" cy="376"/>
          </a:xfrm>
        </p:grpSpPr>
        <p:sp>
          <p:nvSpPr>
            <p:cNvPr id="15393" name="Line 30"/>
            <p:cNvSpPr>
              <a:spLocks noChangeShapeType="1"/>
            </p:cNvSpPr>
            <p:nvPr/>
          </p:nvSpPr>
          <p:spPr bwMode="auto">
            <a:xfrm rot="-5400000">
              <a:off x="2394" y="2203"/>
              <a:ext cx="288" cy="0"/>
            </a:xfrm>
            <a:prstGeom prst="line">
              <a:avLst/>
            </a:prstGeom>
            <a:noFill/>
            <a:ln w="28575">
              <a:solidFill>
                <a:srgbClr val="FF0000"/>
              </a:solidFill>
              <a:round/>
              <a:headEnd/>
              <a:tailEnd/>
            </a:ln>
          </p:spPr>
          <p:txBody>
            <a:bodyPr/>
            <a:lstStyle/>
            <a:p>
              <a:endParaRPr lang="ja-JP" altLang="en-US">
                <a:solidFill>
                  <a:prstClr val="black"/>
                </a:solidFill>
              </a:endParaRPr>
            </a:p>
          </p:txBody>
        </p:sp>
        <p:sp>
          <p:nvSpPr>
            <p:cNvPr id="15394" name="Rectangle 31"/>
            <p:cNvSpPr>
              <a:spLocks noChangeArrowheads="1"/>
            </p:cNvSpPr>
            <p:nvPr/>
          </p:nvSpPr>
          <p:spPr bwMode="auto">
            <a:xfrm>
              <a:off x="2346" y="1971"/>
              <a:ext cx="384" cy="96"/>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grpSp>
      <p:sp>
        <p:nvSpPr>
          <p:cNvPr id="15384" name="AutoShape 32"/>
          <p:cNvSpPr>
            <a:spLocks noChangeArrowheads="1"/>
          </p:cNvSpPr>
          <p:nvPr/>
        </p:nvSpPr>
        <p:spPr bwMode="auto">
          <a:xfrm rot="5400000">
            <a:off x="3432176" y="3213100"/>
            <a:ext cx="220662" cy="204787"/>
          </a:xfrm>
          <a:prstGeom prst="leftRightArrow">
            <a:avLst>
              <a:gd name="adj1" fmla="val 50000"/>
              <a:gd name="adj2" fmla="val 21550"/>
            </a:avLst>
          </a:prstGeom>
          <a:solidFill>
            <a:srgbClr val="FF9900"/>
          </a:solidFill>
          <a:ln w="9525">
            <a:solidFill>
              <a:srgbClr val="FF9900"/>
            </a:solidFill>
            <a:miter lim="800000"/>
            <a:headEnd/>
            <a:tailEnd/>
          </a:ln>
        </p:spPr>
        <p:txBody>
          <a:bodyPr wrap="none" anchor="ctr"/>
          <a:lstStyle/>
          <a:p>
            <a:endParaRPr lang="ja-JP" altLang="en-US">
              <a:solidFill>
                <a:prstClr val="black"/>
              </a:solidFill>
            </a:endParaRPr>
          </a:p>
        </p:txBody>
      </p:sp>
      <p:grpSp>
        <p:nvGrpSpPr>
          <p:cNvPr id="6" name="Group 33"/>
          <p:cNvGrpSpPr>
            <a:grpSpLocks/>
          </p:cNvGrpSpPr>
          <p:nvPr/>
        </p:nvGrpSpPr>
        <p:grpSpPr bwMode="auto">
          <a:xfrm>
            <a:off x="4313238" y="5715000"/>
            <a:ext cx="2157412" cy="609600"/>
            <a:chOff x="2717" y="3600"/>
            <a:chExt cx="1359" cy="384"/>
          </a:xfrm>
        </p:grpSpPr>
        <p:sp>
          <p:nvSpPr>
            <p:cNvPr id="15391" name="Line 34"/>
            <p:cNvSpPr>
              <a:spLocks noChangeShapeType="1"/>
            </p:cNvSpPr>
            <p:nvPr/>
          </p:nvSpPr>
          <p:spPr bwMode="auto">
            <a:xfrm>
              <a:off x="2717" y="3792"/>
              <a:ext cx="1259" cy="0"/>
            </a:xfrm>
            <a:prstGeom prst="line">
              <a:avLst/>
            </a:prstGeom>
            <a:noFill/>
            <a:ln w="28575">
              <a:solidFill>
                <a:srgbClr val="FF0000"/>
              </a:solidFill>
              <a:round/>
              <a:headEnd/>
              <a:tailEnd/>
            </a:ln>
          </p:spPr>
          <p:txBody>
            <a:bodyPr/>
            <a:lstStyle/>
            <a:p>
              <a:endParaRPr lang="ja-JP" altLang="en-US">
                <a:solidFill>
                  <a:prstClr val="black"/>
                </a:solidFill>
              </a:endParaRPr>
            </a:p>
          </p:txBody>
        </p:sp>
        <p:sp>
          <p:nvSpPr>
            <p:cNvPr id="15392" name="Rectangle 35"/>
            <p:cNvSpPr>
              <a:spLocks noChangeArrowheads="1"/>
            </p:cNvSpPr>
            <p:nvPr/>
          </p:nvSpPr>
          <p:spPr bwMode="auto">
            <a:xfrm rot="-5400000">
              <a:off x="3836" y="3744"/>
              <a:ext cx="384" cy="96"/>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grpSp>
      <p:sp>
        <p:nvSpPr>
          <p:cNvPr id="15386" name="AutoShape 36"/>
          <p:cNvSpPr>
            <a:spLocks noChangeArrowheads="1"/>
          </p:cNvSpPr>
          <p:nvPr/>
        </p:nvSpPr>
        <p:spPr bwMode="auto">
          <a:xfrm rot="5400000">
            <a:off x="604044" y="770731"/>
            <a:ext cx="666750" cy="204788"/>
          </a:xfrm>
          <a:prstGeom prst="leftRightArrow">
            <a:avLst>
              <a:gd name="adj1" fmla="val 50000"/>
              <a:gd name="adj2" fmla="val 65116"/>
            </a:avLst>
          </a:prstGeom>
          <a:solidFill>
            <a:srgbClr val="FF9900"/>
          </a:solidFill>
          <a:ln w="9525">
            <a:solidFill>
              <a:srgbClr val="FF9900"/>
            </a:solidFill>
            <a:miter lim="800000"/>
            <a:headEnd/>
            <a:tailEnd/>
          </a:ln>
        </p:spPr>
        <p:txBody>
          <a:bodyPr wrap="none" anchor="ctr"/>
          <a:lstStyle/>
          <a:p>
            <a:endParaRPr lang="ja-JP" altLang="en-US">
              <a:solidFill>
                <a:prstClr val="black"/>
              </a:solidFill>
            </a:endParaRPr>
          </a:p>
        </p:txBody>
      </p:sp>
      <p:grpSp>
        <p:nvGrpSpPr>
          <p:cNvPr id="7" name="Group 37"/>
          <p:cNvGrpSpPr>
            <a:grpSpLocks/>
          </p:cNvGrpSpPr>
          <p:nvPr/>
        </p:nvGrpSpPr>
        <p:grpSpPr bwMode="auto">
          <a:xfrm>
            <a:off x="1143000" y="457200"/>
            <a:ext cx="609600" cy="1430338"/>
            <a:chOff x="720" y="288"/>
            <a:chExt cx="384" cy="901"/>
          </a:xfrm>
        </p:grpSpPr>
        <p:sp>
          <p:nvSpPr>
            <p:cNvPr id="15389" name="Line 38"/>
            <p:cNvSpPr>
              <a:spLocks noChangeShapeType="1"/>
            </p:cNvSpPr>
            <p:nvPr/>
          </p:nvSpPr>
          <p:spPr bwMode="auto">
            <a:xfrm rot="16200000" flipH="1">
              <a:off x="511" y="788"/>
              <a:ext cx="802" cy="0"/>
            </a:xfrm>
            <a:prstGeom prst="line">
              <a:avLst/>
            </a:prstGeom>
            <a:noFill/>
            <a:ln w="28575">
              <a:solidFill>
                <a:srgbClr val="FF0000"/>
              </a:solidFill>
              <a:round/>
              <a:headEnd/>
              <a:tailEnd/>
            </a:ln>
          </p:spPr>
          <p:txBody>
            <a:bodyPr/>
            <a:lstStyle/>
            <a:p>
              <a:endParaRPr lang="ja-JP" altLang="en-US">
                <a:solidFill>
                  <a:prstClr val="black"/>
                </a:solidFill>
              </a:endParaRPr>
            </a:p>
          </p:txBody>
        </p:sp>
        <p:sp>
          <p:nvSpPr>
            <p:cNvPr id="15390" name="Rectangle 39"/>
            <p:cNvSpPr>
              <a:spLocks noChangeArrowheads="1"/>
            </p:cNvSpPr>
            <p:nvPr/>
          </p:nvSpPr>
          <p:spPr bwMode="auto">
            <a:xfrm>
              <a:off x="720" y="288"/>
              <a:ext cx="384" cy="96"/>
            </a:xfrm>
            <a:prstGeom prst="rect">
              <a:avLst/>
            </a:prstGeom>
            <a:solidFill>
              <a:srgbClr val="00FFFF"/>
            </a:solidFill>
            <a:ln w="28575">
              <a:solidFill>
                <a:schemeClr val="tx1"/>
              </a:solidFill>
              <a:miter lim="800000"/>
              <a:headEnd/>
              <a:tailEnd/>
            </a:ln>
          </p:spPr>
          <p:txBody>
            <a:bodyPr wrap="none" anchor="ctr"/>
            <a:lstStyle/>
            <a:p>
              <a:endParaRPr lang="ja-JP" altLang="en-US">
                <a:solidFill>
                  <a:prstClr val="black"/>
                </a:solidFill>
              </a:endParaRPr>
            </a:p>
          </p:txBody>
        </p:sp>
      </p:grpSp>
      <p:sp>
        <p:nvSpPr>
          <p:cNvPr id="15388" name="Line 40"/>
          <p:cNvSpPr>
            <a:spLocks noChangeShapeType="1"/>
          </p:cNvSpPr>
          <p:nvPr/>
        </p:nvSpPr>
        <p:spPr bwMode="auto">
          <a:xfrm flipH="1">
            <a:off x="3876675" y="4029075"/>
            <a:ext cx="304800" cy="304800"/>
          </a:xfrm>
          <a:prstGeom prst="line">
            <a:avLst/>
          </a:prstGeom>
          <a:noFill/>
          <a:ln w="28575">
            <a:solidFill>
              <a:srgbClr val="00FFFF"/>
            </a:solidFill>
            <a:round/>
            <a:headEnd/>
            <a:tailEnd/>
          </a:ln>
        </p:spPr>
        <p:txBody>
          <a:bodyPr/>
          <a:lstStyle/>
          <a:p>
            <a:endParaRPr lang="ja-JP" altLang="en-US">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8.33333E-7 3.33333E-6 L 0.02344 3.33333E-6 " pathEditMode="relative" rAng="0" ptsTypes="AA">
                                      <p:cBhvr>
                                        <p:cTn id="6" dur="500" fill="hold"/>
                                        <p:tgtEl>
                                          <p:spTgt spid="4"/>
                                        </p:tgtEl>
                                        <p:attrNameLst>
                                          <p:attrName>ppt_x</p:attrName>
                                          <p:attrName>ppt_y</p:attrName>
                                        </p:attrNameLst>
                                      </p:cBhvr>
                                      <p:rCtr x="12" y="0"/>
                                    </p:animMotion>
                                  </p:childTnLst>
                                </p:cTn>
                              </p:par>
                              <p:par>
                                <p:cTn id="7" presetID="0" presetClass="path" presetSubtype="0" repeatCount="indefinite" accel="50000" decel="50000" autoRev="1" fill="hold" nodeType="withEffect">
                                  <p:stCondLst>
                                    <p:cond delay="0"/>
                                  </p:stCondLst>
                                  <p:childTnLst>
                                    <p:animMotion origin="layout" path="M 1.38889E-6 -2.96296E-6 L 1.38889E-6 0.03218 " pathEditMode="relative" rAng="0" ptsTypes="AA">
                                      <p:cBhvr>
                                        <p:cTn id="8" dur="500" fill="hold"/>
                                        <p:tgtEl>
                                          <p:spTgt spid="5"/>
                                        </p:tgtEl>
                                        <p:attrNameLst>
                                          <p:attrName>ppt_x</p:attrName>
                                          <p:attrName>ppt_y</p:attrName>
                                        </p:attrNameLst>
                                      </p:cBhvr>
                                      <p:rCtr x="0" y="16"/>
                                    </p:animMotion>
                                  </p:childTnLst>
                                </p:cTn>
                              </p:par>
                              <p:par>
                                <p:cTn id="9" presetID="0" presetClass="path" presetSubtype="0" repeatCount="indefinite" accel="50000" decel="50000" autoRev="1" fill="hold" nodeType="withEffect">
                                  <p:stCondLst>
                                    <p:cond delay="0"/>
                                  </p:stCondLst>
                                  <p:childTnLst>
                                    <p:animMotion origin="layout" path="M -3.33333E-6 0.00069 L 0.07657 0.00069 " pathEditMode="relative" rAng="0" ptsTypes="AA">
                                      <p:cBhvr>
                                        <p:cTn id="10" dur="500" fill="hold"/>
                                        <p:tgtEl>
                                          <p:spTgt spid="6"/>
                                        </p:tgtEl>
                                        <p:attrNameLst>
                                          <p:attrName>ppt_x</p:attrName>
                                          <p:attrName>ppt_y</p:attrName>
                                        </p:attrNameLst>
                                      </p:cBhvr>
                                      <p:rCtr x="38" y="0"/>
                                    </p:animMotion>
                                  </p:childTnLst>
                                </p:cTn>
                              </p:par>
                              <p:par>
                                <p:cTn id="11" presetID="0" presetClass="path" presetSubtype="0" repeatCount="indefinite" accel="50000" decel="50000" autoRev="1" fill="hold" nodeType="withEffect">
                                  <p:stCondLst>
                                    <p:cond delay="0"/>
                                  </p:stCondLst>
                                  <p:childTnLst>
                                    <p:animMotion origin="layout" path="M 0.00035 -3.33333E-6 L 0.00035 0.09607 " pathEditMode="relative" rAng="0" ptsTypes="AA">
                                      <p:cBhvr>
                                        <p:cTn id="12" dur="500" fill="hold"/>
                                        <p:tgtEl>
                                          <p:spTgt spid="7"/>
                                        </p:tgtEl>
                                        <p:attrNameLst>
                                          <p:attrName>ppt_x</p:attrName>
                                          <p:attrName>ppt_y</p:attrName>
                                        </p:attrNameLst>
                                      </p:cBhvr>
                                      <p:rCtr x="0" y="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228600"/>
            <a:ext cx="8153400" cy="914400"/>
          </a:xfrm>
        </p:spPr>
        <p:txBody>
          <a:bodyPr/>
          <a:lstStyle/>
          <a:p>
            <a:pPr eaLnBrk="1" hangingPunct="1"/>
            <a:r>
              <a:rPr lang="ja-JP" altLang="en-US" b="1" dirty="0" smtClean="0">
                <a:solidFill>
                  <a:srgbClr val="0000FF"/>
                </a:solidFill>
              </a:rPr>
              <a:t>世界の大型干渉計</a:t>
            </a:r>
          </a:p>
        </p:txBody>
      </p:sp>
      <p:pic>
        <p:nvPicPr>
          <p:cNvPr id="16387" name="Picture 3"/>
          <p:cNvPicPr>
            <a:picLocks noChangeAspect="1" noChangeArrowheads="1"/>
          </p:cNvPicPr>
          <p:nvPr/>
        </p:nvPicPr>
        <p:blipFill>
          <a:blip r:embed="rId2" cstate="screen"/>
          <a:srcRect/>
          <a:stretch>
            <a:fillRect/>
          </a:stretch>
        </p:blipFill>
        <p:spPr bwMode="auto">
          <a:xfrm>
            <a:off x="1358900" y="2459038"/>
            <a:ext cx="5410200" cy="3157537"/>
          </a:xfrm>
          <a:prstGeom prst="rect">
            <a:avLst/>
          </a:prstGeom>
          <a:noFill/>
          <a:ln w="9525">
            <a:noFill/>
            <a:miter lim="800000"/>
            <a:headEnd/>
            <a:tailEnd/>
          </a:ln>
        </p:spPr>
      </p:pic>
      <p:sp>
        <p:nvSpPr>
          <p:cNvPr id="16388" name="Line 4"/>
          <p:cNvSpPr>
            <a:spLocks noChangeShapeType="1"/>
          </p:cNvSpPr>
          <p:nvPr/>
        </p:nvSpPr>
        <p:spPr bwMode="auto">
          <a:xfrm>
            <a:off x="1533525" y="2668588"/>
            <a:ext cx="817563" cy="608012"/>
          </a:xfrm>
          <a:prstGeom prst="line">
            <a:avLst/>
          </a:prstGeom>
          <a:noFill/>
          <a:ln w="19050">
            <a:solidFill>
              <a:schemeClr val="tx1"/>
            </a:solidFill>
            <a:round/>
            <a:headEnd/>
            <a:tailEnd type="triangle" w="med" len="med"/>
          </a:ln>
        </p:spPr>
        <p:txBody>
          <a:bodyPr/>
          <a:lstStyle/>
          <a:p>
            <a:endParaRPr lang="ja-JP" altLang="en-US">
              <a:solidFill>
                <a:prstClr val="black"/>
              </a:solidFill>
            </a:endParaRPr>
          </a:p>
        </p:txBody>
      </p:sp>
      <p:sp>
        <p:nvSpPr>
          <p:cNvPr id="16389" name="Line 5"/>
          <p:cNvSpPr>
            <a:spLocks noChangeShapeType="1"/>
          </p:cNvSpPr>
          <p:nvPr/>
        </p:nvSpPr>
        <p:spPr bwMode="auto">
          <a:xfrm flipH="1">
            <a:off x="4092575" y="2651125"/>
            <a:ext cx="292100" cy="574675"/>
          </a:xfrm>
          <a:prstGeom prst="line">
            <a:avLst/>
          </a:prstGeom>
          <a:noFill/>
          <a:ln w="19050">
            <a:solidFill>
              <a:schemeClr val="tx1"/>
            </a:solidFill>
            <a:round/>
            <a:headEnd/>
            <a:tailEnd type="triangle" w="med" len="med"/>
          </a:ln>
        </p:spPr>
        <p:txBody>
          <a:bodyPr/>
          <a:lstStyle/>
          <a:p>
            <a:endParaRPr lang="ja-JP" altLang="en-US">
              <a:solidFill>
                <a:prstClr val="black"/>
              </a:solidFill>
            </a:endParaRPr>
          </a:p>
        </p:txBody>
      </p:sp>
      <p:sp>
        <p:nvSpPr>
          <p:cNvPr id="16390" name="Line 6"/>
          <p:cNvSpPr>
            <a:spLocks noChangeShapeType="1"/>
          </p:cNvSpPr>
          <p:nvPr/>
        </p:nvSpPr>
        <p:spPr bwMode="auto">
          <a:xfrm flipH="1">
            <a:off x="5780088" y="2689225"/>
            <a:ext cx="1209675" cy="739775"/>
          </a:xfrm>
          <a:prstGeom prst="line">
            <a:avLst/>
          </a:prstGeom>
          <a:noFill/>
          <a:ln w="19050">
            <a:solidFill>
              <a:schemeClr val="tx1"/>
            </a:solidFill>
            <a:round/>
            <a:headEnd/>
            <a:tailEnd type="triangle" w="med" len="med"/>
          </a:ln>
        </p:spPr>
        <p:txBody>
          <a:bodyPr/>
          <a:lstStyle/>
          <a:p>
            <a:endParaRPr lang="ja-JP" altLang="en-US">
              <a:solidFill>
                <a:prstClr val="black"/>
              </a:solidFill>
            </a:endParaRPr>
          </a:p>
        </p:txBody>
      </p:sp>
      <p:sp>
        <p:nvSpPr>
          <p:cNvPr id="16391" name="Line 7"/>
          <p:cNvSpPr>
            <a:spLocks noChangeShapeType="1"/>
          </p:cNvSpPr>
          <p:nvPr/>
        </p:nvSpPr>
        <p:spPr bwMode="auto">
          <a:xfrm flipV="1">
            <a:off x="1531938" y="3470275"/>
            <a:ext cx="1119187" cy="1492250"/>
          </a:xfrm>
          <a:prstGeom prst="line">
            <a:avLst/>
          </a:prstGeom>
          <a:noFill/>
          <a:ln w="19050">
            <a:solidFill>
              <a:schemeClr val="tx1"/>
            </a:solidFill>
            <a:round/>
            <a:headEnd/>
            <a:tailEnd type="triangle" w="med" len="med"/>
          </a:ln>
        </p:spPr>
        <p:txBody>
          <a:bodyPr/>
          <a:lstStyle/>
          <a:p>
            <a:endParaRPr lang="ja-JP" altLang="en-US">
              <a:solidFill>
                <a:prstClr val="black"/>
              </a:solidFill>
            </a:endParaRPr>
          </a:p>
        </p:txBody>
      </p:sp>
      <p:sp>
        <p:nvSpPr>
          <p:cNvPr id="16392" name="Line 8"/>
          <p:cNvSpPr>
            <a:spLocks noChangeShapeType="1"/>
          </p:cNvSpPr>
          <p:nvPr/>
        </p:nvSpPr>
        <p:spPr bwMode="auto">
          <a:xfrm flipH="1" flipV="1">
            <a:off x="4086225" y="3359150"/>
            <a:ext cx="17463" cy="1611313"/>
          </a:xfrm>
          <a:prstGeom prst="line">
            <a:avLst/>
          </a:prstGeom>
          <a:noFill/>
          <a:ln w="19050">
            <a:solidFill>
              <a:schemeClr val="tx1"/>
            </a:solidFill>
            <a:round/>
            <a:headEnd/>
            <a:tailEnd type="triangle" w="med" len="med"/>
          </a:ln>
        </p:spPr>
        <p:txBody>
          <a:bodyPr/>
          <a:lstStyle/>
          <a:p>
            <a:endParaRPr lang="ja-JP" altLang="en-US">
              <a:solidFill>
                <a:prstClr val="black"/>
              </a:solidFill>
            </a:endParaRPr>
          </a:p>
        </p:txBody>
      </p:sp>
      <p:sp>
        <p:nvSpPr>
          <p:cNvPr id="16393" name="Line 9"/>
          <p:cNvSpPr>
            <a:spLocks noChangeShapeType="1"/>
          </p:cNvSpPr>
          <p:nvPr/>
        </p:nvSpPr>
        <p:spPr bwMode="auto">
          <a:xfrm flipH="1" flipV="1">
            <a:off x="5759450" y="3443288"/>
            <a:ext cx="1312863" cy="1539875"/>
          </a:xfrm>
          <a:prstGeom prst="line">
            <a:avLst/>
          </a:prstGeom>
          <a:noFill/>
          <a:ln w="19050">
            <a:solidFill>
              <a:schemeClr val="tx1"/>
            </a:solidFill>
            <a:round/>
            <a:headEnd/>
            <a:tailEnd type="triangle" w="med" len="med"/>
          </a:ln>
        </p:spPr>
        <p:txBody>
          <a:bodyPr/>
          <a:lstStyle/>
          <a:p>
            <a:endParaRPr lang="ja-JP" altLang="en-US">
              <a:solidFill>
                <a:prstClr val="black"/>
              </a:solidFill>
            </a:endParaRPr>
          </a:p>
        </p:txBody>
      </p:sp>
      <p:pic>
        <p:nvPicPr>
          <p:cNvPr id="16394" name="Picture 10"/>
          <p:cNvPicPr>
            <a:picLocks noChangeAspect="1" noChangeArrowheads="1"/>
          </p:cNvPicPr>
          <p:nvPr/>
        </p:nvPicPr>
        <p:blipFill>
          <a:blip r:embed="rId3" cstate="screen"/>
          <a:srcRect/>
          <a:stretch>
            <a:fillRect/>
          </a:stretch>
        </p:blipFill>
        <p:spPr bwMode="auto">
          <a:xfrm>
            <a:off x="598488" y="4895850"/>
            <a:ext cx="2020887" cy="1625600"/>
          </a:xfrm>
          <a:prstGeom prst="rect">
            <a:avLst/>
          </a:prstGeom>
          <a:noFill/>
          <a:ln w="9525">
            <a:noFill/>
            <a:miter lim="800000"/>
            <a:headEnd/>
            <a:tailEnd/>
          </a:ln>
        </p:spPr>
      </p:pic>
      <p:pic>
        <p:nvPicPr>
          <p:cNvPr id="16395" name="Picture 11"/>
          <p:cNvPicPr>
            <a:picLocks noChangeAspect="1" noChangeArrowheads="1"/>
          </p:cNvPicPr>
          <p:nvPr/>
        </p:nvPicPr>
        <p:blipFill>
          <a:blip r:embed="rId4" cstate="screen"/>
          <a:srcRect/>
          <a:stretch>
            <a:fillRect/>
          </a:stretch>
        </p:blipFill>
        <p:spPr bwMode="auto">
          <a:xfrm>
            <a:off x="5915025" y="1144588"/>
            <a:ext cx="2001838" cy="1649412"/>
          </a:xfrm>
          <a:prstGeom prst="rect">
            <a:avLst/>
          </a:prstGeom>
          <a:noFill/>
          <a:ln w="9525">
            <a:noFill/>
            <a:miter lim="800000"/>
            <a:headEnd/>
            <a:tailEnd/>
          </a:ln>
        </p:spPr>
      </p:pic>
      <p:pic>
        <p:nvPicPr>
          <p:cNvPr id="16396" name="Picture 12"/>
          <p:cNvPicPr>
            <a:picLocks noChangeAspect="1" noChangeArrowheads="1"/>
          </p:cNvPicPr>
          <p:nvPr/>
        </p:nvPicPr>
        <p:blipFill>
          <a:blip r:embed="rId5" cstate="screen"/>
          <a:srcRect/>
          <a:stretch>
            <a:fillRect/>
          </a:stretch>
        </p:blipFill>
        <p:spPr bwMode="auto">
          <a:xfrm>
            <a:off x="3168650" y="1127125"/>
            <a:ext cx="2430463" cy="1639888"/>
          </a:xfrm>
          <a:prstGeom prst="rect">
            <a:avLst/>
          </a:prstGeom>
          <a:noFill/>
          <a:ln w="9525">
            <a:noFill/>
            <a:miter lim="800000"/>
            <a:headEnd/>
            <a:tailEnd/>
          </a:ln>
        </p:spPr>
      </p:pic>
      <p:pic>
        <p:nvPicPr>
          <p:cNvPr id="16397" name="Picture 13"/>
          <p:cNvPicPr>
            <a:picLocks noChangeAspect="1" noChangeArrowheads="1"/>
          </p:cNvPicPr>
          <p:nvPr/>
        </p:nvPicPr>
        <p:blipFill>
          <a:blip r:embed="rId6" cstate="screen"/>
          <a:srcRect/>
          <a:stretch>
            <a:fillRect/>
          </a:stretch>
        </p:blipFill>
        <p:spPr bwMode="auto">
          <a:xfrm>
            <a:off x="2922588" y="4862513"/>
            <a:ext cx="2438400" cy="1630362"/>
          </a:xfrm>
          <a:prstGeom prst="rect">
            <a:avLst/>
          </a:prstGeom>
          <a:noFill/>
          <a:ln w="9525">
            <a:noFill/>
            <a:miter lim="800000"/>
            <a:headEnd/>
            <a:tailEnd/>
          </a:ln>
        </p:spPr>
      </p:pic>
      <p:pic>
        <p:nvPicPr>
          <p:cNvPr id="16398" name="Picture 14"/>
          <p:cNvPicPr>
            <a:picLocks noChangeAspect="1" noChangeArrowheads="1"/>
          </p:cNvPicPr>
          <p:nvPr/>
        </p:nvPicPr>
        <p:blipFill>
          <a:blip r:embed="rId7" cstate="screen"/>
          <a:srcRect/>
          <a:stretch>
            <a:fillRect/>
          </a:stretch>
        </p:blipFill>
        <p:spPr bwMode="auto">
          <a:xfrm>
            <a:off x="517525" y="1143000"/>
            <a:ext cx="2362200" cy="1657350"/>
          </a:xfrm>
          <a:prstGeom prst="rect">
            <a:avLst/>
          </a:prstGeom>
          <a:noFill/>
          <a:ln w="9525">
            <a:noFill/>
            <a:miter lim="800000"/>
            <a:headEnd/>
            <a:tailEnd/>
          </a:ln>
        </p:spPr>
      </p:pic>
      <p:sp>
        <p:nvSpPr>
          <p:cNvPr id="16399" name="Text Box 15"/>
          <p:cNvSpPr txBox="1">
            <a:spLocks noChangeArrowheads="1"/>
          </p:cNvSpPr>
          <p:nvPr/>
        </p:nvSpPr>
        <p:spPr bwMode="auto">
          <a:xfrm>
            <a:off x="519113" y="2398713"/>
            <a:ext cx="1679575" cy="396875"/>
          </a:xfrm>
          <a:prstGeom prst="rect">
            <a:avLst/>
          </a:prstGeom>
          <a:noFill/>
          <a:ln w="9525">
            <a:noFill/>
            <a:miter lim="800000"/>
            <a:headEnd/>
            <a:tailEnd/>
          </a:ln>
        </p:spPr>
        <p:txBody>
          <a:bodyPr>
            <a:spAutoFit/>
          </a:bodyPr>
          <a:lstStyle/>
          <a:p>
            <a:pPr>
              <a:spcBef>
                <a:spcPct val="50000"/>
              </a:spcBef>
            </a:pPr>
            <a:r>
              <a:rPr lang="en-US" altLang="ja-JP" sz="2000" b="1">
                <a:solidFill>
                  <a:prstClr val="white"/>
                </a:solidFill>
                <a:latin typeface="ＭＳ Ｐゴシック" charset="-128"/>
              </a:rPr>
              <a:t>LIGO (4 km)</a:t>
            </a:r>
          </a:p>
        </p:txBody>
      </p:sp>
      <p:sp>
        <p:nvSpPr>
          <p:cNvPr id="16400" name="Text Box 16"/>
          <p:cNvSpPr txBox="1">
            <a:spLocks noChangeArrowheads="1"/>
          </p:cNvSpPr>
          <p:nvPr/>
        </p:nvSpPr>
        <p:spPr bwMode="auto">
          <a:xfrm>
            <a:off x="606425" y="6086475"/>
            <a:ext cx="1592263" cy="396875"/>
          </a:xfrm>
          <a:prstGeom prst="rect">
            <a:avLst/>
          </a:prstGeom>
          <a:noFill/>
          <a:ln w="9525">
            <a:noFill/>
            <a:miter lim="800000"/>
            <a:headEnd/>
            <a:tailEnd/>
          </a:ln>
        </p:spPr>
        <p:txBody>
          <a:bodyPr>
            <a:spAutoFit/>
          </a:bodyPr>
          <a:lstStyle/>
          <a:p>
            <a:pPr>
              <a:spcBef>
                <a:spcPct val="50000"/>
              </a:spcBef>
            </a:pPr>
            <a:r>
              <a:rPr lang="en-US" altLang="ja-JP" sz="2000" b="1">
                <a:solidFill>
                  <a:prstClr val="white"/>
                </a:solidFill>
                <a:latin typeface="ＭＳ Ｐゴシック" charset="-128"/>
              </a:rPr>
              <a:t>LIGO (4 km)</a:t>
            </a:r>
          </a:p>
        </p:txBody>
      </p:sp>
      <p:sp>
        <p:nvSpPr>
          <p:cNvPr id="16401" name="Text Box 17"/>
          <p:cNvSpPr txBox="1">
            <a:spLocks noChangeArrowheads="1"/>
          </p:cNvSpPr>
          <p:nvPr/>
        </p:nvSpPr>
        <p:spPr bwMode="auto">
          <a:xfrm>
            <a:off x="2946400" y="6073775"/>
            <a:ext cx="1903413" cy="396875"/>
          </a:xfrm>
          <a:prstGeom prst="rect">
            <a:avLst/>
          </a:prstGeom>
          <a:noFill/>
          <a:ln w="9525">
            <a:noFill/>
            <a:miter lim="800000"/>
            <a:headEnd/>
            <a:tailEnd/>
          </a:ln>
        </p:spPr>
        <p:txBody>
          <a:bodyPr>
            <a:spAutoFit/>
          </a:bodyPr>
          <a:lstStyle/>
          <a:p>
            <a:pPr>
              <a:spcBef>
                <a:spcPct val="50000"/>
              </a:spcBef>
            </a:pPr>
            <a:r>
              <a:rPr lang="en-US" altLang="ja-JP" sz="2000" b="1">
                <a:solidFill>
                  <a:prstClr val="white"/>
                </a:solidFill>
                <a:latin typeface="ＭＳ Ｐゴシック" charset="-128"/>
              </a:rPr>
              <a:t>VIRGO (3 km)</a:t>
            </a:r>
          </a:p>
        </p:txBody>
      </p:sp>
      <p:sp>
        <p:nvSpPr>
          <p:cNvPr id="16402" name="Text Box 18"/>
          <p:cNvSpPr txBox="1">
            <a:spLocks noChangeArrowheads="1"/>
          </p:cNvSpPr>
          <p:nvPr/>
        </p:nvSpPr>
        <p:spPr bwMode="auto">
          <a:xfrm>
            <a:off x="4027488" y="2360613"/>
            <a:ext cx="1738312" cy="396875"/>
          </a:xfrm>
          <a:prstGeom prst="rect">
            <a:avLst/>
          </a:prstGeom>
          <a:noFill/>
          <a:ln w="9525">
            <a:noFill/>
            <a:miter lim="800000"/>
            <a:headEnd/>
            <a:tailEnd/>
          </a:ln>
        </p:spPr>
        <p:txBody>
          <a:bodyPr>
            <a:spAutoFit/>
          </a:bodyPr>
          <a:lstStyle/>
          <a:p>
            <a:pPr>
              <a:spcBef>
                <a:spcPct val="50000"/>
              </a:spcBef>
            </a:pPr>
            <a:r>
              <a:rPr lang="en-US" altLang="ja-JP" sz="2000" b="1">
                <a:solidFill>
                  <a:prstClr val="white"/>
                </a:solidFill>
                <a:latin typeface="ＭＳ Ｐゴシック" charset="-128"/>
              </a:rPr>
              <a:t>GEO (600 m)</a:t>
            </a:r>
          </a:p>
        </p:txBody>
      </p:sp>
      <p:sp>
        <p:nvSpPr>
          <p:cNvPr id="16403" name="Text Box 19"/>
          <p:cNvSpPr txBox="1">
            <a:spLocks noChangeArrowheads="1"/>
          </p:cNvSpPr>
          <p:nvPr/>
        </p:nvSpPr>
        <p:spPr bwMode="auto">
          <a:xfrm>
            <a:off x="5930900" y="2389188"/>
            <a:ext cx="1982788" cy="396875"/>
          </a:xfrm>
          <a:prstGeom prst="rect">
            <a:avLst/>
          </a:prstGeom>
          <a:noFill/>
          <a:ln w="9525">
            <a:noFill/>
            <a:miter lim="800000"/>
            <a:headEnd/>
            <a:tailEnd/>
          </a:ln>
        </p:spPr>
        <p:txBody>
          <a:bodyPr>
            <a:spAutoFit/>
          </a:bodyPr>
          <a:lstStyle/>
          <a:p>
            <a:pPr>
              <a:spcBef>
                <a:spcPct val="50000"/>
              </a:spcBef>
            </a:pPr>
            <a:r>
              <a:rPr lang="en-US" altLang="ja-JP" sz="2000" b="1">
                <a:solidFill>
                  <a:prstClr val="white"/>
                </a:solidFill>
                <a:latin typeface="ＭＳ Ｐゴシック" charset="-128"/>
              </a:rPr>
              <a:t>TAMA (300 m)</a:t>
            </a:r>
          </a:p>
        </p:txBody>
      </p:sp>
      <p:pic>
        <p:nvPicPr>
          <p:cNvPr id="16404" name="Picture 20" descr="CLIO"/>
          <p:cNvPicPr>
            <a:picLocks noChangeAspect="1" noChangeArrowheads="1"/>
          </p:cNvPicPr>
          <p:nvPr/>
        </p:nvPicPr>
        <p:blipFill>
          <a:blip r:embed="rId8" cstate="screen"/>
          <a:srcRect/>
          <a:stretch>
            <a:fillRect/>
          </a:stretch>
        </p:blipFill>
        <p:spPr bwMode="auto">
          <a:xfrm>
            <a:off x="5719763" y="4879975"/>
            <a:ext cx="2409825" cy="1611313"/>
          </a:xfrm>
          <a:prstGeom prst="rect">
            <a:avLst/>
          </a:prstGeom>
          <a:noFill/>
          <a:ln w="9525">
            <a:noFill/>
            <a:miter lim="800000"/>
            <a:headEnd/>
            <a:tailEnd/>
          </a:ln>
        </p:spPr>
      </p:pic>
      <p:sp>
        <p:nvSpPr>
          <p:cNvPr id="16405" name="Text Box 21"/>
          <p:cNvSpPr txBox="1">
            <a:spLocks noChangeArrowheads="1"/>
          </p:cNvSpPr>
          <p:nvPr/>
        </p:nvSpPr>
        <p:spPr bwMode="auto">
          <a:xfrm>
            <a:off x="5718175" y="4862513"/>
            <a:ext cx="1731963" cy="396875"/>
          </a:xfrm>
          <a:prstGeom prst="rect">
            <a:avLst/>
          </a:prstGeom>
          <a:noFill/>
          <a:ln w="9525">
            <a:noFill/>
            <a:miter lim="800000"/>
            <a:headEnd/>
            <a:tailEnd/>
          </a:ln>
        </p:spPr>
        <p:txBody>
          <a:bodyPr>
            <a:spAutoFit/>
          </a:bodyPr>
          <a:lstStyle/>
          <a:p>
            <a:pPr>
              <a:spcBef>
                <a:spcPct val="50000"/>
              </a:spcBef>
            </a:pPr>
            <a:r>
              <a:rPr lang="en-US" altLang="ja-JP" sz="2000" b="1">
                <a:solidFill>
                  <a:prstClr val="white"/>
                </a:solidFill>
                <a:latin typeface="ＭＳ Ｐゴシック" charset="-128"/>
              </a:rPr>
              <a:t>CLIO (100 m)</a:t>
            </a:r>
          </a:p>
        </p:txBody>
      </p:sp>
      <p:pic>
        <p:nvPicPr>
          <p:cNvPr id="16406" name="Picture 22"/>
          <p:cNvPicPr>
            <a:picLocks noChangeAspect="1" noChangeArrowheads="1"/>
          </p:cNvPicPr>
          <p:nvPr/>
        </p:nvPicPr>
        <p:blipFill>
          <a:blip r:embed="rId9" cstate="screen"/>
          <a:srcRect/>
          <a:stretch>
            <a:fillRect/>
          </a:stretch>
        </p:blipFill>
        <p:spPr bwMode="auto">
          <a:xfrm>
            <a:off x="6923088" y="2951163"/>
            <a:ext cx="2003425" cy="1709737"/>
          </a:xfrm>
          <a:prstGeom prst="rect">
            <a:avLst/>
          </a:prstGeom>
          <a:noFill/>
          <a:ln w="9525">
            <a:noFill/>
            <a:miter lim="800000"/>
            <a:headEnd/>
            <a:tailEnd/>
          </a:ln>
        </p:spPr>
      </p:pic>
      <p:sp>
        <p:nvSpPr>
          <p:cNvPr id="16407" name="AutoShape 23"/>
          <p:cNvSpPr>
            <a:spLocks noChangeArrowheads="1"/>
          </p:cNvSpPr>
          <p:nvPr/>
        </p:nvSpPr>
        <p:spPr bwMode="auto">
          <a:xfrm rot="5400000">
            <a:off x="7994650" y="2330451"/>
            <a:ext cx="530225" cy="457200"/>
          </a:xfrm>
          <a:custGeom>
            <a:avLst/>
            <a:gdLst>
              <a:gd name="T0" fmla="*/ 371305 w 21600"/>
              <a:gd name="T1" fmla="*/ 0 h 21600"/>
              <a:gd name="T2" fmla="*/ 371305 w 21600"/>
              <a:gd name="T3" fmla="*/ 257344 h 21600"/>
              <a:gd name="T4" fmla="*/ 79460 w 21600"/>
              <a:gd name="T5" fmla="*/ 457200 h 21600"/>
              <a:gd name="T6" fmla="*/ 530225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ja-JP" altLang="en-US">
              <a:solidFill>
                <a:prstClr val="black"/>
              </a:solidFill>
            </a:endParaRPr>
          </a:p>
        </p:txBody>
      </p:sp>
      <p:sp>
        <p:nvSpPr>
          <p:cNvPr id="16408" name="AutoShape 24"/>
          <p:cNvSpPr>
            <a:spLocks noChangeArrowheads="1"/>
          </p:cNvSpPr>
          <p:nvPr/>
        </p:nvSpPr>
        <p:spPr bwMode="auto">
          <a:xfrm rot="5400000" flipH="1">
            <a:off x="8232775" y="4826001"/>
            <a:ext cx="530225" cy="457200"/>
          </a:xfrm>
          <a:custGeom>
            <a:avLst/>
            <a:gdLst>
              <a:gd name="T0" fmla="*/ 371305 w 21600"/>
              <a:gd name="T1" fmla="*/ 0 h 21600"/>
              <a:gd name="T2" fmla="*/ 371305 w 21600"/>
              <a:gd name="T3" fmla="*/ 257344 h 21600"/>
              <a:gd name="T4" fmla="*/ 79460 w 21600"/>
              <a:gd name="T5" fmla="*/ 457200 h 21600"/>
              <a:gd name="T6" fmla="*/ 530225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ja-JP" altLang="en-US">
              <a:solidFill>
                <a:prstClr val="black"/>
              </a:solidFill>
            </a:endParaRPr>
          </a:p>
        </p:txBody>
      </p:sp>
      <p:sp>
        <p:nvSpPr>
          <p:cNvPr id="16409" name="Text Box 25"/>
          <p:cNvSpPr txBox="1">
            <a:spLocks noChangeArrowheads="1"/>
          </p:cNvSpPr>
          <p:nvPr/>
        </p:nvSpPr>
        <p:spPr bwMode="auto">
          <a:xfrm>
            <a:off x="6954838" y="2962275"/>
            <a:ext cx="1731962" cy="396875"/>
          </a:xfrm>
          <a:prstGeom prst="rect">
            <a:avLst/>
          </a:prstGeom>
          <a:noFill/>
          <a:ln w="9525">
            <a:noFill/>
            <a:miter lim="800000"/>
            <a:headEnd/>
            <a:tailEnd/>
          </a:ln>
        </p:spPr>
        <p:txBody>
          <a:bodyPr>
            <a:spAutoFit/>
          </a:bodyPr>
          <a:lstStyle/>
          <a:p>
            <a:pPr>
              <a:spcBef>
                <a:spcPct val="50000"/>
              </a:spcBef>
            </a:pPr>
            <a:r>
              <a:rPr lang="en-US" altLang="ja-JP" sz="2000" b="1">
                <a:solidFill>
                  <a:prstClr val="white"/>
                </a:solidFill>
                <a:latin typeface="ＭＳ Ｐゴシック" charset="-128"/>
              </a:rPr>
              <a:t>LCGT (3 km)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cstate="print"/>
          <a:srcRect/>
          <a:stretch>
            <a:fillRect/>
          </a:stretch>
        </p:blipFill>
        <p:spPr bwMode="auto">
          <a:xfrm>
            <a:off x="0" y="8652"/>
            <a:ext cx="4836610" cy="6840696"/>
          </a:xfrm>
          <a:prstGeom prst="rect">
            <a:avLst/>
          </a:prstGeom>
          <a:noFill/>
          <a:ln w="9525">
            <a:noFill/>
            <a:miter lim="800000"/>
            <a:headEnd/>
            <a:tailEnd/>
          </a:ln>
        </p:spPr>
      </p:pic>
      <p:sp>
        <p:nvSpPr>
          <p:cNvPr id="7" name="角丸四角形 6"/>
          <p:cNvSpPr/>
          <p:nvPr/>
        </p:nvSpPr>
        <p:spPr>
          <a:xfrm>
            <a:off x="4932040" y="2276872"/>
            <a:ext cx="1944216"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ja-JP" sz="1600" dirty="0" smtClean="0"/>
              <a:t>100 m </a:t>
            </a:r>
            <a:r>
              <a:rPr lang="ja-JP" altLang="en-US" sz="1600" dirty="0" smtClean="0"/>
              <a:t>ディレーライン型プロトタイプ</a:t>
            </a:r>
            <a:endParaRPr lang="en-US" altLang="ja-JP" sz="1600" dirty="0" smtClean="0"/>
          </a:p>
          <a:p>
            <a:pPr algn="ctr"/>
            <a:r>
              <a:rPr lang="ja-JP" altLang="en-US" sz="1600" dirty="0" smtClean="0"/>
              <a:t>（宇宙科学研究所）</a:t>
            </a:r>
            <a:endParaRPr lang="en-US" altLang="ja-JP" sz="1600" dirty="0" smtClean="0"/>
          </a:p>
        </p:txBody>
      </p:sp>
      <p:sp>
        <p:nvSpPr>
          <p:cNvPr id="9" name="角丸四角形 8"/>
          <p:cNvSpPr/>
          <p:nvPr/>
        </p:nvSpPr>
        <p:spPr>
          <a:xfrm>
            <a:off x="7092280" y="2276872"/>
            <a:ext cx="1944216"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sz="1600" dirty="0" smtClean="0"/>
              <a:t>20 m </a:t>
            </a:r>
            <a:r>
              <a:rPr lang="ja-JP" altLang="en-US" sz="1600" dirty="0" smtClean="0"/>
              <a:t>光共振器型</a:t>
            </a:r>
            <a:endParaRPr lang="en-US" altLang="ja-JP" sz="1600" dirty="0" smtClean="0"/>
          </a:p>
          <a:p>
            <a:pPr algn="ctr"/>
            <a:r>
              <a:rPr lang="ja-JP" altLang="en-US" sz="1600" dirty="0" smtClean="0"/>
              <a:t>プロトタイプ</a:t>
            </a:r>
            <a:endParaRPr lang="en-US" altLang="ja-JP" sz="1600" dirty="0" smtClean="0"/>
          </a:p>
          <a:p>
            <a:pPr algn="ctr"/>
            <a:r>
              <a:rPr lang="ja-JP" altLang="en-US" sz="1600" dirty="0" smtClean="0"/>
              <a:t>（国立天文台）</a:t>
            </a:r>
            <a:endParaRPr lang="en-US" altLang="ja-JP" sz="1600" dirty="0" smtClean="0"/>
          </a:p>
        </p:txBody>
      </p:sp>
      <p:sp>
        <p:nvSpPr>
          <p:cNvPr id="10" name="角丸四角形 9"/>
          <p:cNvSpPr/>
          <p:nvPr/>
        </p:nvSpPr>
        <p:spPr>
          <a:xfrm>
            <a:off x="6012160" y="980728"/>
            <a:ext cx="1944216" cy="10801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600" dirty="0" smtClean="0"/>
              <a:t>理論</a:t>
            </a:r>
            <a:endParaRPr lang="en-US" altLang="ja-JP" sz="1600" dirty="0" smtClean="0"/>
          </a:p>
        </p:txBody>
      </p:sp>
      <p:sp>
        <p:nvSpPr>
          <p:cNvPr id="11" name="角丸四角形 10"/>
          <p:cNvSpPr/>
          <p:nvPr/>
        </p:nvSpPr>
        <p:spPr>
          <a:xfrm>
            <a:off x="5652120" y="4509120"/>
            <a:ext cx="2664296"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dirty="0" smtClean="0"/>
              <a:t>TAMA300</a:t>
            </a:r>
          </a:p>
        </p:txBody>
      </p:sp>
      <p:sp>
        <p:nvSpPr>
          <p:cNvPr id="12" name="下矢印 11"/>
          <p:cNvSpPr/>
          <p:nvPr/>
        </p:nvSpPr>
        <p:spPr>
          <a:xfrm rot="20114186">
            <a:off x="5942165" y="3555076"/>
            <a:ext cx="432048" cy="792088"/>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1485814" flipH="1">
            <a:off x="7526340" y="3555077"/>
            <a:ext cx="432048" cy="792088"/>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508104" y="6021288"/>
            <a:ext cx="3168352" cy="584775"/>
          </a:xfrm>
          <a:prstGeom prst="rect">
            <a:avLst/>
          </a:prstGeom>
          <a:noFill/>
        </p:spPr>
        <p:txBody>
          <a:bodyPr wrap="square" rtlCol="0">
            <a:spAutoFit/>
          </a:bodyPr>
          <a:lstStyle/>
          <a:p>
            <a:r>
              <a:rPr kumimoji="1" lang="ja-JP" altLang="en-US" sz="1600" dirty="0" smtClean="0"/>
              <a:t>創成的基礎研究（代表：古在由秀）</a:t>
            </a:r>
            <a:endParaRPr kumimoji="1" lang="en-US" altLang="ja-JP" sz="1600" dirty="0" smtClean="0"/>
          </a:p>
          <a:p>
            <a:r>
              <a:rPr lang="ja-JP" altLang="en-US" sz="1600" dirty="0" smtClean="0"/>
              <a:t>特定領域研究（代表：坪野公夫）</a:t>
            </a:r>
            <a:endParaRPr kumimoji="1" lang="ja-JP" altLang="en-US" sz="1600" dirty="0"/>
          </a:p>
        </p:txBody>
      </p:sp>
      <p:sp>
        <p:nvSpPr>
          <p:cNvPr id="15" name="テキスト ボックス 14"/>
          <p:cNvSpPr txBox="1"/>
          <p:nvPr/>
        </p:nvSpPr>
        <p:spPr>
          <a:xfrm>
            <a:off x="4932040" y="260648"/>
            <a:ext cx="4032448" cy="707886"/>
          </a:xfrm>
          <a:prstGeom prst="rect">
            <a:avLst/>
          </a:prstGeom>
          <a:noFill/>
        </p:spPr>
        <p:txBody>
          <a:bodyPr wrap="square" rtlCol="0">
            <a:spAutoFit/>
          </a:bodyPr>
          <a:lstStyle/>
          <a:p>
            <a:pPr algn="ctr"/>
            <a:r>
              <a:rPr kumimoji="1" lang="ja-JP" altLang="en-US" sz="2000" b="1" dirty="0" smtClean="0"/>
              <a:t>「重力波天文学」　</a:t>
            </a:r>
            <a:r>
              <a:rPr lang="ja-JP" altLang="en-US" sz="2000" b="1" dirty="0" smtClean="0"/>
              <a:t>代表：中村卓史</a:t>
            </a:r>
            <a:endParaRPr lang="en-US" altLang="ja-JP" sz="2000" b="1" dirty="0" smtClean="0"/>
          </a:p>
          <a:p>
            <a:pPr algn="ctr"/>
            <a:r>
              <a:rPr lang="ja-JP" altLang="en-US" sz="2000" b="1" dirty="0" smtClean="0"/>
              <a:t>重点領域研究（</a:t>
            </a:r>
            <a:r>
              <a:rPr kumimoji="1" lang="en-US" altLang="ja-JP" sz="2000" b="1" dirty="0" smtClean="0"/>
              <a:t>1992-1995</a:t>
            </a:r>
            <a:r>
              <a:rPr kumimoji="1" lang="ja-JP" altLang="en-US" sz="2000" b="1" dirty="0" smtClean="0"/>
              <a:t>）</a:t>
            </a:r>
            <a:endParaRPr kumimoji="1" lang="ja-JP" altLang="en-US" sz="2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6"/>
          <p:cNvPicPr>
            <a:picLocks noChangeAspect="1" noChangeArrowheads="1"/>
          </p:cNvPicPr>
          <p:nvPr/>
        </p:nvPicPr>
        <p:blipFill>
          <a:blip r:embed="rId2" cstate="print"/>
          <a:srcRect/>
          <a:stretch>
            <a:fillRect/>
          </a:stretch>
        </p:blipFill>
        <p:spPr bwMode="auto">
          <a:xfrm>
            <a:off x="-2932113" y="-1066800"/>
            <a:ext cx="15619413" cy="10063163"/>
          </a:xfrm>
          <a:prstGeom prst="rect">
            <a:avLst/>
          </a:prstGeom>
          <a:noFill/>
          <a:ln w="9525">
            <a:noFill/>
            <a:miter lim="800000"/>
            <a:headEnd/>
            <a:tailEnd/>
          </a:ln>
        </p:spPr>
      </p:pic>
      <p:sp>
        <p:nvSpPr>
          <p:cNvPr id="99331" name="Rectangle 2"/>
          <p:cNvSpPr>
            <a:spLocks noGrp="1" noChangeArrowheads="1"/>
          </p:cNvSpPr>
          <p:nvPr>
            <p:ph type="title"/>
          </p:nvPr>
        </p:nvSpPr>
        <p:spPr/>
        <p:txBody>
          <a:bodyPr/>
          <a:lstStyle/>
          <a:p>
            <a:pPr eaLnBrk="1" hangingPunct="1"/>
            <a:r>
              <a:rPr lang="en-US" altLang="ja-JP" dirty="0" smtClean="0">
                <a:solidFill>
                  <a:srgbClr val="FFFF00"/>
                </a:solidFill>
                <a:latin typeface="ＭＳ Ｐゴシック" pitchFamily="50" charset="-128"/>
              </a:rPr>
              <a:t>TAMA300</a:t>
            </a:r>
            <a:endParaRPr lang="ja-JP" altLang="en-US" dirty="0" smtClean="0">
              <a:solidFill>
                <a:srgbClr val="FFFF00"/>
              </a:solidFill>
              <a:latin typeface="ＭＳ Ｐゴシック" pitchFamily="50" charset="-128"/>
            </a:endParaRPr>
          </a:p>
        </p:txBody>
      </p:sp>
      <p:sp>
        <p:nvSpPr>
          <p:cNvPr id="4" name="テキスト ボックス 3"/>
          <p:cNvSpPr txBox="1"/>
          <p:nvPr/>
        </p:nvSpPr>
        <p:spPr>
          <a:xfrm>
            <a:off x="0" y="5473005"/>
            <a:ext cx="4900613" cy="1384995"/>
          </a:xfrm>
          <a:prstGeom prst="rect">
            <a:avLst/>
          </a:prstGeom>
          <a:noFill/>
        </p:spPr>
        <p:txBody>
          <a:bodyPr wrap="square" rtlCol="0">
            <a:spAutoFit/>
          </a:bodyPr>
          <a:lstStyle/>
          <a:p>
            <a:r>
              <a:rPr lang="ja-JP" altLang="en-US" sz="2800" b="1" dirty="0" smtClean="0">
                <a:solidFill>
                  <a:srgbClr val="FFFF00"/>
                </a:solidFill>
              </a:rPr>
              <a:t>アーム長：</a:t>
            </a:r>
            <a:r>
              <a:rPr lang="en-US" altLang="ja-JP" sz="2800" b="1" dirty="0" smtClean="0">
                <a:solidFill>
                  <a:srgbClr val="FFFF00"/>
                </a:solidFill>
              </a:rPr>
              <a:t>300 m</a:t>
            </a:r>
            <a:endParaRPr lang="en-US" altLang="ja-JP" sz="2800" b="1" dirty="0" smtClean="0">
              <a:solidFill>
                <a:srgbClr val="FFFF00"/>
              </a:solidFill>
            </a:endParaRPr>
          </a:p>
          <a:p>
            <a:r>
              <a:rPr lang="ja-JP" altLang="en-US" sz="2800" b="1" dirty="0" smtClean="0">
                <a:solidFill>
                  <a:srgbClr val="FFFF00"/>
                </a:solidFill>
              </a:rPr>
              <a:t>干渉計タイプ：パワーリサイクリング・ファブリペロー干渉計</a:t>
            </a:r>
            <a:endParaRPr lang="en-US" altLang="ja-JP" sz="2800" b="1" dirty="0" smtClean="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P3300015"/>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P3300017"/>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r>
              <a:rPr lang="en-US" altLang="ja-JP"/>
              <a:t>TAMA300</a:t>
            </a:r>
          </a:p>
        </p:txBody>
      </p:sp>
      <p:sp>
        <p:nvSpPr>
          <p:cNvPr id="742405" name="Text Box 5"/>
          <p:cNvSpPr txBox="1">
            <a:spLocks noChangeArrowheads="1"/>
          </p:cNvSpPr>
          <p:nvPr/>
        </p:nvSpPr>
        <p:spPr bwMode="auto">
          <a:xfrm>
            <a:off x="460375" y="1573213"/>
            <a:ext cx="8207375" cy="4968875"/>
          </a:xfrm>
          <a:prstGeom prst="rect">
            <a:avLst/>
          </a:prstGeom>
          <a:noFill/>
          <a:ln w="9525">
            <a:noFill/>
            <a:miter lim="800000"/>
            <a:headEnd/>
            <a:tailEnd/>
          </a:ln>
          <a:effectLst/>
        </p:spPr>
        <p:txBody>
          <a:bodyPr>
            <a:spAutoFit/>
          </a:bodyPr>
          <a:lstStyle/>
          <a:p>
            <a:pPr fontAlgn="base">
              <a:spcBef>
                <a:spcPct val="0"/>
              </a:spcBef>
              <a:spcAft>
                <a:spcPct val="0"/>
              </a:spcAft>
            </a:pPr>
            <a:r>
              <a:rPr lang="ja-JP" altLang="en-US" sz="4000" b="1" smtClean="0">
                <a:solidFill>
                  <a:srgbClr val="000000"/>
                </a:solidFill>
              </a:rPr>
              <a:t>２０００年</a:t>
            </a:r>
            <a:r>
              <a:rPr lang="ja-JP" altLang="en-US" sz="4000" b="1" smtClean="0">
                <a:solidFill>
                  <a:srgbClr val="FF0000"/>
                </a:solidFill>
              </a:rPr>
              <a:t>世界最高感度</a:t>
            </a:r>
            <a:r>
              <a:rPr lang="ja-JP" altLang="en-US" sz="4000" b="1" smtClean="0">
                <a:solidFill>
                  <a:srgbClr val="000000"/>
                </a:solidFill>
              </a:rPr>
              <a:t>達成！</a:t>
            </a:r>
          </a:p>
          <a:p>
            <a:pPr fontAlgn="base">
              <a:spcBef>
                <a:spcPct val="0"/>
              </a:spcBef>
              <a:spcAft>
                <a:spcPct val="0"/>
              </a:spcAft>
            </a:pPr>
            <a:r>
              <a:rPr lang="ja-JP" altLang="en-US" sz="4000" b="1" smtClean="0">
                <a:solidFill>
                  <a:srgbClr val="000000"/>
                </a:solidFill>
              </a:rPr>
              <a:t>２年間トップ</a:t>
            </a:r>
          </a:p>
          <a:p>
            <a:pPr fontAlgn="base">
              <a:spcBef>
                <a:spcPct val="0"/>
              </a:spcBef>
              <a:spcAft>
                <a:spcPct val="0"/>
              </a:spcAft>
            </a:pPr>
            <a:endParaRPr lang="ja-JP" altLang="en-US" sz="4000" b="1" smtClean="0">
              <a:solidFill>
                <a:srgbClr val="000000"/>
              </a:solidFill>
            </a:endParaRPr>
          </a:p>
          <a:p>
            <a:pPr fontAlgn="base">
              <a:spcBef>
                <a:spcPct val="0"/>
              </a:spcBef>
              <a:spcAft>
                <a:spcPct val="0"/>
              </a:spcAft>
            </a:pPr>
            <a:r>
              <a:rPr lang="ja-JP" altLang="en-US" sz="4000" b="1" smtClean="0">
                <a:solidFill>
                  <a:srgbClr val="00FF00"/>
                </a:solidFill>
              </a:rPr>
              <a:t>その後</a:t>
            </a:r>
            <a:r>
              <a:rPr lang="en-US" altLang="ja-JP" sz="4000" b="1" smtClean="0">
                <a:solidFill>
                  <a:srgbClr val="00FF00"/>
                </a:solidFill>
              </a:rPr>
              <a:t>LIGO</a:t>
            </a:r>
            <a:r>
              <a:rPr lang="ja-JP" altLang="en-US" sz="4000" b="1" smtClean="0">
                <a:solidFill>
                  <a:srgbClr val="00FF00"/>
                </a:solidFill>
              </a:rPr>
              <a:t>に抜かれる</a:t>
            </a:r>
          </a:p>
          <a:p>
            <a:pPr fontAlgn="base">
              <a:spcBef>
                <a:spcPct val="0"/>
              </a:spcBef>
              <a:spcAft>
                <a:spcPct val="0"/>
              </a:spcAft>
            </a:pPr>
            <a:endParaRPr lang="ja-JP" altLang="en-US" sz="4000" b="1" smtClean="0">
              <a:solidFill>
                <a:srgbClr val="000000"/>
              </a:solidFill>
            </a:endParaRPr>
          </a:p>
          <a:p>
            <a:pPr fontAlgn="base">
              <a:spcBef>
                <a:spcPct val="0"/>
              </a:spcBef>
              <a:spcAft>
                <a:spcPct val="0"/>
              </a:spcAft>
            </a:pPr>
            <a:r>
              <a:rPr lang="ja-JP" altLang="en-US" sz="4000" b="1" smtClean="0">
                <a:solidFill>
                  <a:srgbClr val="000000"/>
                </a:solidFill>
              </a:rPr>
              <a:t>現在の感度：</a:t>
            </a:r>
            <a:r>
              <a:rPr lang="en-US" altLang="ja-JP" sz="4000" b="1" smtClean="0">
                <a:solidFill>
                  <a:srgbClr val="000000"/>
                </a:solidFill>
              </a:rPr>
              <a:t>10</a:t>
            </a:r>
            <a:r>
              <a:rPr lang="en-US" altLang="ja-JP" sz="4000" b="1" baseline="30000" smtClean="0">
                <a:solidFill>
                  <a:srgbClr val="000000"/>
                </a:solidFill>
              </a:rPr>
              <a:t>-20</a:t>
            </a:r>
          </a:p>
          <a:p>
            <a:pPr fontAlgn="base">
              <a:spcBef>
                <a:spcPct val="0"/>
              </a:spcBef>
              <a:spcAft>
                <a:spcPct val="0"/>
              </a:spcAft>
            </a:pPr>
            <a:r>
              <a:rPr lang="ja-JP" altLang="en-US" sz="4000" b="1" smtClean="0">
                <a:solidFill>
                  <a:srgbClr val="FF9900"/>
                </a:solidFill>
              </a:rPr>
              <a:t>３０万光年かなたの中性子星連星の合体からの重力波が検出可能</a:t>
            </a:r>
            <a:endParaRPr lang="ja-JP" altLang="en-US" sz="4000" smtClean="0">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240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240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240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4240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240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0" name="Rectangle 4"/>
          <p:cNvSpPr>
            <a:spLocks noGrp="1" noChangeArrowheads="1"/>
          </p:cNvSpPr>
          <p:nvPr>
            <p:ph type="title"/>
          </p:nvPr>
        </p:nvSpPr>
        <p:spPr>
          <a:xfrm>
            <a:off x="4587306" y="165027"/>
            <a:ext cx="4083050" cy="1514030"/>
          </a:xfrm>
        </p:spPr>
        <p:txBody>
          <a:bodyPr>
            <a:normAutofit/>
          </a:bodyPr>
          <a:lstStyle/>
          <a:p>
            <a:r>
              <a:rPr lang="en-US" altLang="ja-JP" b="1" dirty="0" smtClean="0">
                <a:latin typeface="Arial" pitchFamily="34" charset="0"/>
                <a:ea typeface="ＭＳ Ｐゴシック" charset="-128"/>
                <a:cs typeface="Arial" pitchFamily="34" charset="0"/>
              </a:rPr>
              <a:t>LIGO</a:t>
            </a:r>
            <a:endParaRPr lang="en-US" altLang="ja-JP" sz="1800" dirty="0">
              <a:ea typeface="ＭＳ Ｐゴシック" charset="-128"/>
            </a:endParaRPr>
          </a:p>
        </p:txBody>
      </p:sp>
      <p:sp>
        <p:nvSpPr>
          <p:cNvPr id="10" name="スライド番号プレースホルダ 5"/>
          <p:cNvSpPr>
            <a:spLocks noGrp="1"/>
          </p:cNvSpPr>
          <p:nvPr>
            <p:ph type="sldNum" sz="quarter" idx="12"/>
          </p:nvPr>
        </p:nvSpPr>
        <p:spPr/>
        <p:txBody>
          <a:bodyPr/>
          <a:lstStyle/>
          <a:p>
            <a:fld id="{7152FFBF-4640-4602-AD34-8887257391FE}" type="slidenum">
              <a:rPr lang="en-US" altLang="ja-JP">
                <a:solidFill>
                  <a:prstClr val="black">
                    <a:tint val="75000"/>
                  </a:prstClr>
                </a:solidFill>
              </a:rPr>
              <a:pPr/>
              <a:t>17</a:t>
            </a:fld>
            <a:endParaRPr lang="en-US" altLang="ja-JP">
              <a:solidFill>
                <a:prstClr val="black">
                  <a:tint val="75000"/>
                </a:prstClr>
              </a:solidFill>
            </a:endParaRPr>
          </a:p>
        </p:txBody>
      </p:sp>
      <p:pic>
        <p:nvPicPr>
          <p:cNvPr id="434178" name="Picture 2" descr="LIGOMap"/>
          <p:cNvPicPr>
            <a:picLocks noChangeAspect="1" noChangeArrowheads="1"/>
          </p:cNvPicPr>
          <p:nvPr/>
        </p:nvPicPr>
        <p:blipFill>
          <a:blip r:embed="rId2" cstate="print"/>
          <a:srcRect/>
          <a:stretch>
            <a:fillRect/>
          </a:stretch>
        </p:blipFill>
        <p:spPr bwMode="auto">
          <a:xfrm>
            <a:off x="4325997" y="1228299"/>
            <a:ext cx="4818003" cy="2722859"/>
          </a:xfrm>
          <a:prstGeom prst="rect">
            <a:avLst/>
          </a:prstGeom>
          <a:solidFill>
            <a:schemeClr val="bg1">
              <a:alpha val="50000"/>
            </a:schemeClr>
          </a:solidFill>
          <a:ln w="9525">
            <a:noFill/>
            <a:miter lim="800000"/>
            <a:headEnd/>
            <a:tailEnd/>
          </a:ln>
        </p:spPr>
      </p:pic>
      <p:pic>
        <p:nvPicPr>
          <p:cNvPr id="434179" name="Picture 3" descr="uLHOaerialCropped"/>
          <p:cNvPicPr>
            <a:picLocks noChangeAspect="1" noChangeArrowheads="1"/>
          </p:cNvPicPr>
          <p:nvPr/>
        </p:nvPicPr>
        <p:blipFill>
          <a:blip r:embed="rId3" cstate="print"/>
          <a:srcRect/>
          <a:stretch>
            <a:fillRect/>
          </a:stretch>
        </p:blipFill>
        <p:spPr bwMode="auto">
          <a:xfrm>
            <a:off x="-1" y="-1"/>
            <a:ext cx="4274708" cy="2803021"/>
          </a:xfrm>
          <a:prstGeom prst="rect">
            <a:avLst/>
          </a:prstGeom>
          <a:noFill/>
          <a:ln w="57150" cmpd="thinThick">
            <a:solidFill>
              <a:srgbClr val="3333CC"/>
            </a:solidFill>
            <a:miter lim="800000"/>
            <a:headEnd/>
            <a:tailEnd/>
          </a:ln>
        </p:spPr>
      </p:pic>
      <p:pic>
        <p:nvPicPr>
          <p:cNvPr id="434181" name="Picture 5" descr="LLO"/>
          <p:cNvPicPr>
            <a:picLocks noChangeAspect="1" noChangeArrowheads="1"/>
          </p:cNvPicPr>
          <p:nvPr/>
        </p:nvPicPr>
        <p:blipFill>
          <a:blip r:embed="rId4" cstate="print"/>
          <a:srcRect/>
          <a:stretch>
            <a:fillRect/>
          </a:stretch>
        </p:blipFill>
        <p:spPr bwMode="auto">
          <a:xfrm>
            <a:off x="4683095" y="4014559"/>
            <a:ext cx="4460905" cy="2843441"/>
          </a:xfrm>
          <a:prstGeom prst="rect">
            <a:avLst/>
          </a:prstGeom>
          <a:noFill/>
          <a:ln w="57150" cmpd="thinThick">
            <a:solidFill>
              <a:schemeClr val="tx1"/>
            </a:solidFill>
            <a:miter lim="800000"/>
            <a:headEnd/>
            <a:tailEnd/>
          </a:ln>
        </p:spPr>
      </p:pic>
      <p:sp>
        <p:nvSpPr>
          <p:cNvPr id="7" name="テキスト ボックス 6"/>
          <p:cNvSpPr txBox="1"/>
          <p:nvPr/>
        </p:nvSpPr>
        <p:spPr>
          <a:xfrm>
            <a:off x="191069" y="3985145"/>
            <a:ext cx="4531057" cy="1815882"/>
          </a:xfrm>
          <a:prstGeom prst="rect">
            <a:avLst/>
          </a:prstGeom>
          <a:noFill/>
        </p:spPr>
        <p:txBody>
          <a:bodyPr wrap="square" rtlCol="0">
            <a:spAutoFit/>
          </a:bodyPr>
          <a:lstStyle/>
          <a:p>
            <a:r>
              <a:rPr lang="ja-JP" altLang="en-US" sz="2800" b="1" dirty="0" smtClean="0">
                <a:solidFill>
                  <a:prstClr val="black"/>
                </a:solidFill>
              </a:rPr>
              <a:t>現在の感度：　</a:t>
            </a:r>
            <a:r>
              <a:rPr lang="en-US" altLang="ja-JP" sz="2800" b="1" dirty="0" smtClean="0">
                <a:solidFill>
                  <a:prstClr val="black"/>
                </a:solidFill>
              </a:rPr>
              <a:t>7,000</a:t>
            </a:r>
            <a:r>
              <a:rPr lang="ja-JP" altLang="en-US" sz="2800" b="1" dirty="0" smtClean="0">
                <a:solidFill>
                  <a:prstClr val="black"/>
                </a:solidFill>
              </a:rPr>
              <a:t>万光年かなたの中性子星連星の合体からの重力波が検出可能（</a:t>
            </a:r>
            <a:r>
              <a:rPr lang="en-US" altLang="ja-JP" sz="2800" b="1" dirty="0" smtClean="0">
                <a:solidFill>
                  <a:prstClr val="black"/>
                </a:solidFill>
              </a:rPr>
              <a:t>100</a:t>
            </a:r>
            <a:r>
              <a:rPr lang="ja-JP" altLang="en-US" sz="2800" b="1" dirty="0" smtClean="0">
                <a:solidFill>
                  <a:prstClr val="black"/>
                </a:solidFill>
              </a:rPr>
              <a:t>年に</a:t>
            </a:r>
            <a:r>
              <a:rPr lang="en-US" altLang="ja-JP" sz="2800" b="1" dirty="0" smtClean="0">
                <a:solidFill>
                  <a:prstClr val="black"/>
                </a:solidFill>
              </a:rPr>
              <a:t>1</a:t>
            </a:r>
            <a:r>
              <a:rPr lang="ja-JP" altLang="en-US" sz="2800" b="1" dirty="0" smtClean="0">
                <a:solidFill>
                  <a:prstClr val="black"/>
                </a:solidFill>
              </a:rPr>
              <a:t>度）</a:t>
            </a:r>
            <a:endParaRPr lang="ja-JP" altLang="en-US" sz="2800" b="1" dirty="0">
              <a:solidFill>
                <a:prstClr val="black"/>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80" name="Rectangle 8"/>
          <p:cNvSpPr>
            <a:spLocks noGrp="1" noChangeArrowheads="1"/>
          </p:cNvSpPr>
          <p:nvPr>
            <p:ph type="title"/>
          </p:nvPr>
        </p:nvSpPr>
        <p:spPr>
          <a:noFill/>
          <a:ln/>
        </p:spPr>
        <p:txBody>
          <a:bodyPr/>
          <a:lstStyle/>
          <a:p>
            <a:r>
              <a:rPr lang="en-US" altLang="ja-JP" b="1" dirty="0">
                <a:solidFill>
                  <a:srgbClr val="0000FF"/>
                </a:solidFill>
                <a:ea typeface="ＭＳ Ｐゴシック" charset="-128"/>
              </a:rPr>
              <a:t>LIGO Sensitivity</a:t>
            </a:r>
          </a:p>
        </p:txBody>
      </p:sp>
      <p:sp>
        <p:nvSpPr>
          <p:cNvPr id="6" name="スライド番号プレースホルダ 5"/>
          <p:cNvSpPr>
            <a:spLocks noGrp="1"/>
          </p:cNvSpPr>
          <p:nvPr>
            <p:ph type="sldNum" sz="quarter" idx="12"/>
          </p:nvPr>
        </p:nvSpPr>
        <p:spPr/>
        <p:txBody>
          <a:bodyPr/>
          <a:lstStyle/>
          <a:p>
            <a:fld id="{EFB84AD9-CC2C-4675-9325-1D13FDDA739E}" type="slidenum">
              <a:rPr lang="en-US" altLang="ja-JP">
                <a:solidFill>
                  <a:prstClr val="black">
                    <a:tint val="75000"/>
                  </a:prstClr>
                </a:solidFill>
              </a:rPr>
              <a:pPr/>
              <a:t>18</a:t>
            </a:fld>
            <a:endParaRPr lang="en-US" altLang="ja-JP">
              <a:solidFill>
                <a:prstClr val="black">
                  <a:tint val="75000"/>
                </a:prstClr>
              </a:solidFill>
            </a:endParaRPr>
          </a:p>
        </p:txBody>
      </p:sp>
      <p:pic>
        <p:nvPicPr>
          <p:cNvPr id="438275" name="Picture 3"/>
          <p:cNvPicPr>
            <a:picLocks noChangeAspect="1" noChangeArrowheads="1"/>
          </p:cNvPicPr>
          <p:nvPr/>
        </p:nvPicPr>
        <p:blipFill>
          <a:blip r:embed="rId2" cstate="print"/>
          <a:srcRect/>
          <a:stretch>
            <a:fillRect/>
          </a:stretch>
        </p:blipFill>
        <p:spPr bwMode="auto">
          <a:xfrm>
            <a:off x="1373876" y="1306489"/>
            <a:ext cx="6234113" cy="5135563"/>
          </a:xfrm>
          <a:prstGeom prst="rect">
            <a:avLst/>
          </a:prstGeom>
          <a:noFill/>
          <a:ln w="12700">
            <a:noFill/>
            <a:miter lim="800000"/>
            <a:headEnd type="none" w="sm" len="sm"/>
            <a:tailEnd type="none" w="sm" len="sm"/>
          </a:ln>
          <a:effectLst/>
        </p:spPr>
      </p:pic>
      <p:pic>
        <p:nvPicPr>
          <p:cNvPr id="438276" name="Picture 4" descr="lsclogo"/>
          <p:cNvPicPr>
            <a:picLocks noChangeAspect="1" noChangeArrowheads="1"/>
          </p:cNvPicPr>
          <p:nvPr/>
        </p:nvPicPr>
        <p:blipFill>
          <a:blip r:embed="rId3" cstate="print"/>
          <a:srcRect/>
          <a:stretch>
            <a:fillRect/>
          </a:stretch>
        </p:blipFill>
        <p:spPr bwMode="auto">
          <a:xfrm>
            <a:off x="7639050" y="0"/>
            <a:ext cx="1524000" cy="647700"/>
          </a:xfrm>
          <a:prstGeom prst="rect">
            <a:avLst/>
          </a:prstGeom>
          <a:noFill/>
        </p:spPr>
      </p:pic>
      <p:sp>
        <p:nvSpPr>
          <p:cNvPr id="7" name="テキスト ボックス 6"/>
          <p:cNvSpPr txBox="1"/>
          <p:nvPr/>
        </p:nvSpPr>
        <p:spPr>
          <a:xfrm>
            <a:off x="2803020" y="1751888"/>
            <a:ext cx="3794333" cy="646331"/>
          </a:xfrm>
          <a:prstGeom prst="rect">
            <a:avLst/>
          </a:prstGeom>
          <a:solidFill>
            <a:schemeClr val="bg1"/>
          </a:solidFill>
        </p:spPr>
        <p:txBody>
          <a:bodyPr wrap="square" rtlCol="0">
            <a:spAutoFit/>
          </a:bodyPr>
          <a:lstStyle/>
          <a:p>
            <a:r>
              <a:rPr lang="ja-JP" altLang="en-US" dirty="0" smtClean="0">
                <a:solidFill>
                  <a:srgbClr val="FF0000"/>
                </a:solidFill>
              </a:rPr>
              <a:t>現在は</a:t>
            </a:r>
            <a:r>
              <a:rPr lang="en-US" altLang="ja-JP" dirty="0" smtClean="0">
                <a:solidFill>
                  <a:srgbClr val="FF0000"/>
                </a:solidFill>
              </a:rPr>
              <a:t>19 </a:t>
            </a:r>
            <a:r>
              <a:rPr lang="en-US" altLang="ja-JP" dirty="0" err="1" smtClean="0">
                <a:solidFill>
                  <a:srgbClr val="FF0000"/>
                </a:solidFill>
              </a:rPr>
              <a:t>Mpc</a:t>
            </a:r>
            <a:r>
              <a:rPr lang="ja-JP" altLang="en-US" dirty="0" smtClean="0">
                <a:solidFill>
                  <a:srgbClr val="FF0000"/>
                </a:solidFill>
              </a:rPr>
              <a:t>遠方で起こる中性子連星合体からの重力波が検出できる</a:t>
            </a:r>
            <a:endParaRPr lang="ja-JP" altLang="en-US" dirty="0">
              <a:solidFill>
                <a:srgbClr val="FF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smtClean="0">
                <a:solidFill>
                  <a:srgbClr val="0000FF"/>
                </a:solidFill>
              </a:rPr>
              <a:t>GRB 070201</a:t>
            </a:r>
            <a:endParaRPr kumimoji="1" lang="ja-JP" altLang="en-US" b="1" dirty="0">
              <a:solidFill>
                <a:srgbClr val="0000FF"/>
              </a:solidFill>
            </a:endParaRPr>
          </a:p>
        </p:txBody>
      </p:sp>
      <p:pic>
        <p:nvPicPr>
          <p:cNvPr id="4" name="図 3" descr="grb_error_box1.jpg"/>
          <p:cNvPicPr>
            <a:picLocks noChangeAspect="1"/>
          </p:cNvPicPr>
          <p:nvPr/>
        </p:nvPicPr>
        <p:blipFill>
          <a:blip r:embed="rId2" cstate="print"/>
          <a:stretch>
            <a:fillRect/>
          </a:stretch>
        </p:blipFill>
        <p:spPr>
          <a:xfrm>
            <a:off x="4512091" y="1462065"/>
            <a:ext cx="4631909" cy="4884143"/>
          </a:xfrm>
          <a:prstGeom prst="rect">
            <a:avLst/>
          </a:prstGeom>
        </p:spPr>
      </p:pic>
      <p:sp>
        <p:nvSpPr>
          <p:cNvPr id="3" name="コンテンツ プレースホルダ 2"/>
          <p:cNvSpPr>
            <a:spLocks noGrp="1"/>
          </p:cNvSpPr>
          <p:nvPr>
            <p:ph idx="1"/>
          </p:nvPr>
        </p:nvSpPr>
        <p:spPr>
          <a:xfrm>
            <a:off x="327546" y="1610436"/>
            <a:ext cx="4572000" cy="5036024"/>
          </a:xfrm>
        </p:spPr>
        <p:txBody>
          <a:bodyPr>
            <a:normAutofit fontScale="77500" lnSpcReduction="20000"/>
          </a:bodyPr>
          <a:lstStyle/>
          <a:p>
            <a:r>
              <a:rPr kumimoji="1" lang="en-US" altLang="ja-JP" b="1" dirty="0" smtClean="0"/>
              <a:t>GRB 070201</a:t>
            </a:r>
          </a:p>
          <a:p>
            <a:pPr lvl="1"/>
            <a:r>
              <a:rPr kumimoji="1" lang="en-US" altLang="ja-JP" b="1" dirty="0" smtClean="0"/>
              <a:t>Short GRB</a:t>
            </a:r>
          </a:p>
          <a:p>
            <a:pPr lvl="1"/>
            <a:r>
              <a:rPr kumimoji="1" lang="en-US" altLang="ja-JP" b="1" dirty="0" smtClean="0"/>
              <a:t>M31</a:t>
            </a:r>
            <a:r>
              <a:rPr kumimoji="1" lang="ja-JP" altLang="en-US" b="1" dirty="0" smtClean="0"/>
              <a:t>の腕</a:t>
            </a:r>
            <a:r>
              <a:rPr lang="ja-JP" altLang="en-US" b="1" dirty="0" smtClean="0"/>
              <a:t>を含む方向から到来</a:t>
            </a:r>
            <a:endParaRPr lang="en-US" altLang="ja-JP" b="1" dirty="0" smtClean="0"/>
          </a:p>
          <a:p>
            <a:r>
              <a:rPr lang="ja-JP" altLang="en-US" b="1" dirty="0" smtClean="0"/>
              <a:t>重力波検出されず</a:t>
            </a:r>
            <a:endParaRPr lang="en-US" altLang="ja-JP" b="1" dirty="0" smtClean="0"/>
          </a:p>
          <a:p>
            <a:pPr lvl="1"/>
            <a:r>
              <a:rPr lang="en-US" altLang="ja-JP" b="1" dirty="0" smtClean="0"/>
              <a:t>LIGO</a:t>
            </a:r>
            <a:r>
              <a:rPr lang="ja-JP" altLang="en-US" b="1" dirty="0" smtClean="0"/>
              <a:t> </a:t>
            </a:r>
            <a:r>
              <a:rPr lang="en-US" altLang="ja-JP" b="1" dirty="0" smtClean="0"/>
              <a:t>H1</a:t>
            </a:r>
            <a:r>
              <a:rPr lang="ja-JP" altLang="en-US" b="1" dirty="0" smtClean="0"/>
              <a:t>のデータ解析（</a:t>
            </a:r>
            <a:r>
              <a:rPr lang="en-US" altLang="ja-JP" b="1" dirty="0" smtClean="0"/>
              <a:t>180 s</a:t>
            </a:r>
            <a:r>
              <a:rPr lang="ja-JP" altLang="en-US" b="1" dirty="0" smtClean="0"/>
              <a:t>）</a:t>
            </a:r>
            <a:endParaRPr kumimoji="1" lang="en-US" altLang="ja-JP" b="1" dirty="0" smtClean="0"/>
          </a:p>
          <a:p>
            <a:r>
              <a:rPr kumimoji="1" lang="en-US" altLang="ja-JP" b="1" dirty="0" smtClean="0">
                <a:solidFill>
                  <a:srgbClr val="FF0000"/>
                </a:solidFill>
              </a:rPr>
              <a:t>M31</a:t>
            </a:r>
            <a:r>
              <a:rPr kumimoji="1" lang="ja-JP" altLang="en-US" b="1" dirty="0" smtClean="0">
                <a:solidFill>
                  <a:srgbClr val="FF0000"/>
                </a:solidFill>
              </a:rPr>
              <a:t>における</a:t>
            </a:r>
            <a:r>
              <a:rPr kumimoji="1" lang="en-US" altLang="ja-JP" b="1" dirty="0" smtClean="0">
                <a:solidFill>
                  <a:srgbClr val="FF0000"/>
                </a:solidFill>
              </a:rPr>
              <a:t>NS-NS</a:t>
            </a:r>
            <a:r>
              <a:rPr kumimoji="1" lang="ja-JP" altLang="en-US" b="1" dirty="0" err="1" smtClean="0">
                <a:solidFill>
                  <a:srgbClr val="FF0000"/>
                </a:solidFill>
              </a:rPr>
              <a:t>、</a:t>
            </a:r>
            <a:r>
              <a:rPr kumimoji="1" lang="en-US" altLang="ja-JP" b="1" dirty="0" smtClean="0">
                <a:solidFill>
                  <a:srgbClr val="FF0000"/>
                </a:solidFill>
              </a:rPr>
              <a:t>NS-BH</a:t>
            </a:r>
            <a:r>
              <a:rPr kumimoji="1" lang="ja-JP" altLang="en-US" b="1" dirty="0" smtClean="0">
                <a:solidFill>
                  <a:srgbClr val="FF0000"/>
                </a:solidFill>
              </a:rPr>
              <a:t>の合体ではない</a:t>
            </a:r>
            <a:endParaRPr lang="en-US" altLang="ja-JP" b="1" dirty="0" smtClean="0">
              <a:solidFill>
                <a:srgbClr val="FF0000"/>
              </a:solidFill>
            </a:endParaRPr>
          </a:p>
          <a:p>
            <a:pPr lvl="1"/>
            <a:r>
              <a:rPr lang="en-US" altLang="ja-JP" b="1" dirty="0" smtClean="0"/>
              <a:t>m1:1Ms-3Ms, m2:1Ms-40Ms</a:t>
            </a:r>
          </a:p>
          <a:p>
            <a:pPr lvl="1"/>
            <a:r>
              <a:rPr kumimoji="1" lang="en-US" altLang="ja-JP" b="1" dirty="0" smtClean="0"/>
              <a:t>99</a:t>
            </a:r>
            <a:r>
              <a:rPr kumimoji="1" lang="ja-JP" altLang="en-US" b="1" dirty="0" smtClean="0"/>
              <a:t>％ </a:t>
            </a:r>
            <a:r>
              <a:rPr kumimoji="1" lang="en-US" altLang="ja-JP" b="1" dirty="0" smtClean="0"/>
              <a:t>CL</a:t>
            </a:r>
            <a:endParaRPr lang="en-US" altLang="ja-JP" b="1" dirty="0" smtClean="0"/>
          </a:p>
          <a:p>
            <a:r>
              <a:rPr lang="ja-JP" altLang="en-US" b="1" dirty="0" smtClean="0"/>
              <a:t>重力波エネルギー：</a:t>
            </a:r>
            <a:r>
              <a:rPr lang="en-US" altLang="ja-JP" b="1" dirty="0" smtClean="0"/>
              <a:t>7.9×10</a:t>
            </a:r>
            <a:r>
              <a:rPr lang="en-US" altLang="ja-JP" b="1" baseline="30000" dirty="0" smtClean="0"/>
              <a:t>50</a:t>
            </a:r>
            <a:r>
              <a:rPr lang="en-US" altLang="ja-JP" b="1" dirty="0" smtClean="0"/>
              <a:t> erg</a:t>
            </a:r>
            <a:r>
              <a:rPr lang="ja-JP" altLang="en-US" b="1" dirty="0" smtClean="0"/>
              <a:t>以下（</a:t>
            </a:r>
            <a:r>
              <a:rPr lang="en-US" altLang="ja-JP" b="1" dirty="0" smtClean="0"/>
              <a:t>if M31)</a:t>
            </a:r>
          </a:p>
          <a:p>
            <a:pPr lvl="1"/>
            <a:r>
              <a:rPr kumimoji="1" lang="en-US" altLang="ja-JP" b="1" dirty="0" smtClean="0"/>
              <a:t>SGR</a:t>
            </a:r>
            <a:r>
              <a:rPr kumimoji="1" lang="ja-JP" altLang="en-US" b="1" dirty="0" smtClean="0"/>
              <a:t>（</a:t>
            </a:r>
            <a:r>
              <a:rPr kumimoji="1" lang="en-US" altLang="ja-JP" b="1" dirty="0" smtClean="0"/>
              <a:t>in M31</a:t>
            </a:r>
            <a:r>
              <a:rPr kumimoji="1" lang="ja-JP" altLang="en-US" b="1" dirty="0" smtClean="0"/>
              <a:t>）の可能性は排除しない</a:t>
            </a:r>
            <a:endParaRPr kumimoji="1" lang="en-US" altLang="ja-JP" b="1" dirty="0" smtClean="0"/>
          </a:p>
        </p:txBody>
      </p:sp>
      <p:sp>
        <p:nvSpPr>
          <p:cNvPr id="5" name="テキスト ボックス 4"/>
          <p:cNvSpPr txBox="1"/>
          <p:nvPr/>
        </p:nvSpPr>
        <p:spPr>
          <a:xfrm>
            <a:off x="586854" y="6277970"/>
            <a:ext cx="5145206" cy="369332"/>
          </a:xfrm>
          <a:prstGeom prst="rect">
            <a:avLst/>
          </a:prstGeom>
          <a:noFill/>
        </p:spPr>
        <p:txBody>
          <a:bodyPr wrap="square" rtlCol="0">
            <a:spAutoFit/>
          </a:bodyPr>
          <a:lstStyle/>
          <a:p>
            <a:r>
              <a:rPr lang="en-US" altLang="ja-JP" dirty="0" smtClean="0">
                <a:solidFill>
                  <a:prstClr val="black"/>
                </a:solidFill>
              </a:rPr>
              <a:t>Abbott et al.,</a:t>
            </a:r>
            <a:r>
              <a:rPr lang="fr-FR" altLang="ja-JP" dirty="0" smtClean="0">
                <a:solidFill>
                  <a:prstClr val="black"/>
                </a:solidFill>
              </a:rPr>
              <a:t> Astrophys. J. </a:t>
            </a:r>
            <a:r>
              <a:rPr lang="fr-FR" altLang="ja-JP" b="1" dirty="0" smtClean="0">
                <a:solidFill>
                  <a:prstClr val="black"/>
                </a:solidFill>
              </a:rPr>
              <a:t>681</a:t>
            </a:r>
            <a:r>
              <a:rPr lang="fr-FR" altLang="ja-JP" dirty="0" smtClean="0">
                <a:solidFill>
                  <a:prstClr val="black"/>
                </a:solidFill>
              </a:rPr>
              <a:t> (2008) p.1419-1430</a:t>
            </a:r>
            <a:r>
              <a:rPr lang="en-US" altLang="ja-JP" dirty="0" smtClean="0">
                <a:solidFill>
                  <a:prstClr val="black"/>
                </a:solidFill>
              </a:rPr>
              <a:t> </a:t>
            </a:r>
            <a:endParaRPr lang="ja-JP" alt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アウトライン</a:t>
            </a:r>
            <a:endParaRPr kumimoji="1" lang="ja-JP" altLang="en-US" dirty="0"/>
          </a:p>
        </p:txBody>
      </p:sp>
      <p:sp>
        <p:nvSpPr>
          <p:cNvPr id="3" name="コンテンツ プレースホルダ 2"/>
          <p:cNvSpPr>
            <a:spLocks noGrp="1"/>
          </p:cNvSpPr>
          <p:nvPr>
            <p:ph idx="1"/>
          </p:nvPr>
        </p:nvSpPr>
        <p:spPr/>
        <p:txBody>
          <a:bodyPr>
            <a:normAutofit lnSpcReduction="10000"/>
          </a:bodyPr>
          <a:lstStyle/>
          <a:p>
            <a:pPr marL="514350" indent="-514350">
              <a:buNone/>
            </a:pPr>
            <a:r>
              <a:rPr kumimoji="1" lang="ja-JP" altLang="en-US" dirty="0" smtClean="0"/>
              <a:t>１．重力波</a:t>
            </a:r>
            <a:r>
              <a:rPr lang="ja-JP" altLang="en-US" dirty="0" smtClean="0"/>
              <a:t>、その検出、そして</a:t>
            </a:r>
            <a:r>
              <a:rPr kumimoji="1" lang="ja-JP" altLang="en-US" dirty="0" smtClean="0"/>
              <a:t>重力波天文学</a:t>
            </a:r>
            <a:endParaRPr kumimoji="1" lang="en-US" altLang="ja-JP" dirty="0" smtClean="0"/>
          </a:p>
          <a:p>
            <a:pPr marL="514350" indent="-514350">
              <a:buNone/>
            </a:pPr>
            <a:r>
              <a:rPr lang="ja-JP" altLang="en-US" dirty="0" smtClean="0"/>
              <a:t>２．第１世代検出器</a:t>
            </a:r>
            <a:endParaRPr lang="en-US" altLang="ja-JP" dirty="0" smtClean="0"/>
          </a:p>
          <a:p>
            <a:pPr marL="514350" indent="-514350">
              <a:buNone/>
            </a:pPr>
            <a:r>
              <a:rPr lang="en-US" altLang="ja-JP" dirty="0" smtClean="0"/>
              <a:t>	</a:t>
            </a:r>
            <a:r>
              <a:rPr lang="ja-JP" altLang="en-US" dirty="0" smtClean="0"/>
              <a:t>　</a:t>
            </a:r>
            <a:r>
              <a:rPr lang="en-US" altLang="ja-JP" dirty="0" smtClean="0"/>
              <a:t>TAMA300/LIGO</a:t>
            </a:r>
          </a:p>
          <a:p>
            <a:pPr marL="514350" indent="-514350">
              <a:buNone/>
            </a:pPr>
            <a:r>
              <a:rPr lang="ja-JP" altLang="en-US" dirty="0" smtClean="0"/>
              <a:t>３．第２世代検出器</a:t>
            </a:r>
            <a:endParaRPr lang="en-US" altLang="ja-JP" dirty="0" smtClean="0"/>
          </a:p>
          <a:p>
            <a:pPr marL="514350" indent="-514350">
              <a:buNone/>
            </a:pPr>
            <a:r>
              <a:rPr lang="en-US" altLang="ja-JP" dirty="0" smtClean="0"/>
              <a:t>	</a:t>
            </a:r>
            <a:r>
              <a:rPr lang="ja-JP" altLang="en-US" dirty="0" smtClean="0"/>
              <a:t>　</a:t>
            </a:r>
            <a:r>
              <a:rPr lang="en-US" altLang="ja-JP" dirty="0" smtClean="0"/>
              <a:t>LCGT</a:t>
            </a:r>
            <a:endParaRPr kumimoji="1" lang="en-US" altLang="ja-JP" dirty="0" smtClean="0"/>
          </a:p>
          <a:p>
            <a:pPr marL="514350" indent="-514350">
              <a:buNone/>
            </a:pPr>
            <a:r>
              <a:rPr lang="ja-JP" altLang="en-US" dirty="0" smtClean="0"/>
              <a:t>４．スペースアンテナ</a:t>
            </a:r>
            <a:endParaRPr lang="en-US" altLang="ja-JP" dirty="0" smtClean="0"/>
          </a:p>
          <a:p>
            <a:pPr marL="514350" indent="-514350">
              <a:buNone/>
            </a:pPr>
            <a:r>
              <a:rPr lang="en-US" altLang="ja-JP" dirty="0" smtClean="0"/>
              <a:t>	</a:t>
            </a:r>
            <a:r>
              <a:rPr lang="ja-JP" altLang="en-US" dirty="0" smtClean="0"/>
              <a:t>　</a:t>
            </a:r>
            <a:r>
              <a:rPr lang="en-US" altLang="ja-JP" dirty="0" smtClean="0"/>
              <a:t>DECIGO</a:t>
            </a:r>
          </a:p>
          <a:p>
            <a:pPr marL="514350" indent="-514350">
              <a:buNone/>
            </a:pPr>
            <a:r>
              <a:rPr kumimoji="1" lang="ja-JP" altLang="en-US" dirty="0" smtClean="0"/>
              <a:t>５．まとめ</a:t>
            </a:r>
            <a:endParaRPr kumimoji="1" lang="en-US" altLang="ja-JP" dirty="0" smtClean="0"/>
          </a:p>
          <a:p>
            <a:pPr>
              <a:buNone/>
            </a:pPr>
            <a:endParaRPr kumimoji="1"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smtClean="0">
                <a:solidFill>
                  <a:srgbClr val="0000FF"/>
                </a:solidFill>
              </a:rPr>
              <a:t>Crab</a:t>
            </a:r>
            <a:r>
              <a:rPr kumimoji="1" lang="ja-JP" altLang="en-US" b="1" dirty="0" smtClean="0">
                <a:solidFill>
                  <a:srgbClr val="0000FF"/>
                </a:solidFill>
              </a:rPr>
              <a:t>パルサー</a:t>
            </a:r>
            <a:endParaRPr kumimoji="1" lang="ja-JP" altLang="en-US" b="1" dirty="0">
              <a:solidFill>
                <a:srgbClr val="0000FF"/>
              </a:solidFill>
            </a:endParaRPr>
          </a:p>
        </p:txBody>
      </p:sp>
      <p:pic>
        <p:nvPicPr>
          <p:cNvPr id="4" name="Picture 4"/>
          <p:cNvPicPr>
            <a:picLocks noChangeAspect="1" noChangeArrowheads="1"/>
          </p:cNvPicPr>
          <p:nvPr/>
        </p:nvPicPr>
        <p:blipFill>
          <a:blip r:embed="rId2" cstate="print"/>
          <a:srcRect/>
          <a:stretch>
            <a:fillRect/>
          </a:stretch>
        </p:blipFill>
        <p:spPr bwMode="auto">
          <a:xfrm>
            <a:off x="4817660" y="1856094"/>
            <a:ext cx="4110958" cy="4110958"/>
          </a:xfrm>
          <a:prstGeom prst="rect">
            <a:avLst/>
          </a:prstGeom>
          <a:noFill/>
          <a:ln w="12700">
            <a:noFill/>
            <a:miter lim="800000"/>
            <a:headEnd type="none" w="sm" len="sm"/>
            <a:tailEnd type="none" w="sm" len="sm"/>
          </a:ln>
          <a:effectLst/>
        </p:spPr>
      </p:pic>
      <p:sp>
        <p:nvSpPr>
          <p:cNvPr id="5" name="テキスト ボックス 4"/>
          <p:cNvSpPr txBox="1"/>
          <p:nvPr/>
        </p:nvSpPr>
        <p:spPr>
          <a:xfrm>
            <a:off x="409552" y="1438264"/>
            <a:ext cx="4367164" cy="4154984"/>
          </a:xfrm>
          <a:prstGeom prst="rect">
            <a:avLst/>
          </a:prstGeom>
          <a:noFill/>
        </p:spPr>
        <p:txBody>
          <a:bodyPr wrap="square" rtlCol="0">
            <a:spAutoFit/>
          </a:bodyPr>
          <a:lstStyle/>
          <a:p>
            <a:r>
              <a:rPr lang="ja-JP" altLang="en-US" sz="2400" b="1" dirty="0" smtClean="0">
                <a:solidFill>
                  <a:prstClr val="black"/>
                </a:solidFill>
              </a:rPr>
              <a:t>スピンダウンレートから放出される重力波の上限値が決まる</a:t>
            </a:r>
            <a:endParaRPr lang="en-US" altLang="ja-JP" sz="2400" b="1" dirty="0" smtClean="0">
              <a:solidFill>
                <a:prstClr val="black"/>
              </a:solidFill>
            </a:endParaRPr>
          </a:p>
          <a:p>
            <a:pPr algn="ctr"/>
            <a:endParaRPr lang="en-US" altLang="ja-JP" sz="2400" b="1" dirty="0" smtClean="0">
              <a:solidFill>
                <a:prstClr val="black"/>
              </a:solidFill>
            </a:endParaRPr>
          </a:p>
          <a:p>
            <a:r>
              <a:rPr lang="en-US" altLang="ja-JP" sz="2400" b="1" dirty="0" smtClean="0">
                <a:solidFill>
                  <a:prstClr val="black"/>
                </a:solidFill>
              </a:rPr>
              <a:t>LIGO</a:t>
            </a:r>
            <a:r>
              <a:rPr lang="ja-JP" altLang="en-US" sz="2400" b="1" dirty="0" smtClean="0">
                <a:solidFill>
                  <a:prstClr val="black"/>
                </a:solidFill>
              </a:rPr>
              <a:t>により重力波は検出されなかった</a:t>
            </a:r>
            <a:endParaRPr lang="en-US" altLang="ja-JP" sz="2400" b="1" dirty="0" smtClean="0">
              <a:solidFill>
                <a:prstClr val="black"/>
              </a:solidFill>
            </a:endParaRPr>
          </a:p>
          <a:p>
            <a:endParaRPr lang="en-US" altLang="ja-JP" sz="2400" b="1" dirty="0" smtClean="0">
              <a:solidFill>
                <a:prstClr val="black"/>
              </a:solidFill>
            </a:endParaRPr>
          </a:p>
          <a:p>
            <a:endParaRPr lang="en-US" altLang="ja-JP" sz="2400" b="1" dirty="0" smtClean="0">
              <a:solidFill>
                <a:prstClr val="black"/>
              </a:solidFill>
            </a:endParaRPr>
          </a:p>
          <a:p>
            <a:pPr marL="0" lvl="1"/>
            <a:endParaRPr lang="en-US" altLang="ja-JP" sz="2400" b="1" dirty="0" smtClean="0">
              <a:solidFill>
                <a:srgbClr val="FF0000"/>
              </a:solidFill>
            </a:endParaRPr>
          </a:p>
          <a:p>
            <a:pPr marL="0" lvl="1"/>
            <a:r>
              <a:rPr lang="ja-JP" altLang="en-US" sz="2400" b="1" dirty="0" smtClean="0">
                <a:solidFill>
                  <a:srgbClr val="FF0000"/>
                </a:solidFill>
              </a:rPr>
              <a:t>重力波によるエネルギーの上限値はスピンダウンレートから決まる値の</a:t>
            </a:r>
            <a:r>
              <a:rPr lang="en-US" altLang="ja-JP" sz="2400" b="1" dirty="0" smtClean="0">
                <a:solidFill>
                  <a:srgbClr val="FF0000"/>
                </a:solidFill>
              </a:rPr>
              <a:t>4%</a:t>
            </a:r>
            <a:r>
              <a:rPr lang="ja-JP" altLang="en-US" sz="2400" b="1" dirty="0" smtClean="0">
                <a:solidFill>
                  <a:srgbClr val="FF0000"/>
                </a:solidFill>
              </a:rPr>
              <a:t>以下</a:t>
            </a:r>
            <a:endParaRPr lang="en-US" altLang="ja-JP" sz="2400" b="1" dirty="0" smtClean="0">
              <a:solidFill>
                <a:srgbClr val="FF0000"/>
              </a:solidFill>
            </a:endParaRPr>
          </a:p>
        </p:txBody>
      </p:sp>
      <p:sp>
        <p:nvSpPr>
          <p:cNvPr id="6" name="下矢印 5"/>
          <p:cNvSpPr/>
          <p:nvPr/>
        </p:nvSpPr>
        <p:spPr>
          <a:xfrm>
            <a:off x="2183642" y="3575713"/>
            <a:ext cx="600501" cy="53226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テキスト ボックス 6"/>
          <p:cNvSpPr txBox="1"/>
          <p:nvPr/>
        </p:nvSpPr>
        <p:spPr>
          <a:xfrm>
            <a:off x="307648" y="6309206"/>
            <a:ext cx="4546363" cy="369332"/>
          </a:xfrm>
          <a:prstGeom prst="rect">
            <a:avLst/>
          </a:prstGeom>
          <a:noFill/>
        </p:spPr>
        <p:txBody>
          <a:bodyPr wrap="square" rtlCol="0">
            <a:spAutoFit/>
          </a:bodyPr>
          <a:lstStyle/>
          <a:p>
            <a:r>
              <a:rPr lang="en-US" altLang="ja-JP" dirty="0" smtClean="0">
                <a:solidFill>
                  <a:prstClr val="black"/>
                </a:solidFill>
              </a:rPr>
              <a:t>Abbott B, et al., </a:t>
            </a:r>
            <a:r>
              <a:rPr lang="en-US" altLang="ja-JP" dirty="0" err="1" smtClean="0">
                <a:solidFill>
                  <a:prstClr val="black"/>
                </a:solidFill>
              </a:rPr>
              <a:t>ApJ</a:t>
            </a:r>
            <a:r>
              <a:rPr lang="en-US" altLang="ja-JP" dirty="0" smtClean="0">
                <a:solidFill>
                  <a:prstClr val="black"/>
                </a:solidFill>
              </a:rPr>
              <a:t> </a:t>
            </a:r>
            <a:r>
              <a:rPr lang="en-US" altLang="ja-JP" dirty="0" err="1" smtClean="0">
                <a:solidFill>
                  <a:prstClr val="black"/>
                </a:solidFill>
              </a:rPr>
              <a:t>Lett</a:t>
            </a:r>
            <a:r>
              <a:rPr lang="en-US" altLang="ja-JP" dirty="0" smtClean="0">
                <a:solidFill>
                  <a:prstClr val="black"/>
                </a:solidFill>
              </a:rPr>
              <a:t>., </a:t>
            </a:r>
            <a:r>
              <a:rPr lang="en-US" altLang="ja-JP" b="1" dirty="0" smtClean="0">
                <a:solidFill>
                  <a:prstClr val="black"/>
                </a:solidFill>
              </a:rPr>
              <a:t>683</a:t>
            </a:r>
            <a:r>
              <a:rPr lang="en-US" altLang="ja-JP" dirty="0" smtClean="0">
                <a:solidFill>
                  <a:prstClr val="black"/>
                </a:solidFill>
              </a:rPr>
              <a:t> (2008) 45</a:t>
            </a:r>
            <a:endParaRPr lang="ja-JP" alt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smtClean="0">
                <a:solidFill>
                  <a:srgbClr val="0000FF"/>
                </a:solidFill>
              </a:rPr>
              <a:t>背景重力波</a:t>
            </a:r>
            <a:endParaRPr kumimoji="1" lang="ja-JP" altLang="en-US" b="1" dirty="0">
              <a:solidFill>
                <a:srgbClr val="0000FF"/>
              </a:solidFill>
            </a:endParaRPr>
          </a:p>
        </p:txBody>
      </p:sp>
      <p:sp>
        <p:nvSpPr>
          <p:cNvPr id="8" name="テキスト ボックス 7"/>
          <p:cNvSpPr txBox="1"/>
          <p:nvPr/>
        </p:nvSpPr>
        <p:spPr>
          <a:xfrm>
            <a:off x="590528" y="1438264"/>
            <a:ext cx="8198630" cy="4678204"/>
          </a:xfrm>
          <a:prstGeom prst="rect">
            <a:avLst/>
          </a:prstGeom>
          <a:noFill/>
        </p:spPr>
        <p:txBody>
          <a:bodyPr wrap="square" rtlCol="0">
            <a:spAutoFit/>
          </a:bodyPr>
          <a:lstStyle/>
          <a:p>
            <a:r>
              <a:rPr lang="ja-JP" altLang="en-US" sz="2800" b="1" dirty="0" smtClean="0">
                <a:solidFill>
                  <a:prstClr val="black"/>
                </a:solidFill>
              </a:rPr>
              <a:t>初期宇宙からの重力波に対する新しい上限をつけた</a:t>
            </a:r>
            <a:endParaRPr lang="en-US" altLang="ja-JP" sz="2800" b="1" dirty="0" smtClean="0">
              <a:solidFill>
                <a:prstClr val="black"/>
              </a:solidFill>
            </a:endParaRPr>
          </a:p>
          <a:p>
            <a:endParaRPr lang="en-US" altLang="ja-JP" sz="2800" b="1" dirty="0" smtClean="0">
              <a:solidFill>
                <a:prstClr val="black"/>
              </a:solidFill>
            </a:endParaRPr>
          </a:p>
          <a:p>
            <a:r>
              <a:rPr lang="en-US" altLang="ja-JP" sz="2800" b="1" dirty="0" smtClean="0">
                <a:solidFill>
                  <a:prstClr val="black"/>
                </a:solidFill>
                <a:sym typeface="Symbol"/>
              </a:rPr>
              <a:t></a:t>
            </a:r>
            <a:r>
              <a:rPr lang="en-US" altLang="ja-JP" sz="2800" b="1" baseline="-25000" dirty="0" smtClean="0">
                <a:solidFill>
                  <a:prstClr val="black"/>
                </a:solidFill>
                <a:sym typeface="Symbol"/>
              </a:rPr>
              <a:t>GW</a:t>
            </a:r>
            <a:r>
              <a:rPr lang="en-US" altLang="ja-JP" sz="2800" b="1" dirty="0" smtClean="0">
                <a:solidFill>
                  <a:prstClr val="black"/>
                </a:solidFill>
                <a:sym typeface="Symbol"/>
              </a:rPr>
              <a:t> &lt; 6.9×10</a:t>
            </a:r>
            <a:r>
              <a:rPr lang="en-US" altLang="ja-JP" sz="2800" b="1" baseline="30000" dirty="0" smtClean="0">
                <a:solidFill>
                  <a:prstClr val="black"/>
                </a:solidFill>
                <a:sym typeface="Symbol"/>
              </a:rPr>
              <a:t>-6</a:t>
            </a:r>
          </a:p>
          <a:p>
            <a:endParaRPr lang="en-US" altLang="ja-JP" sz="2800" b="1" dirty="0" smtClean="0">
              <a:solidFill>
                <a:prstClr val="black"/>
              </a:solidFill>
              <a:sym typeface="Symbol"/>
            </a:endParaRPr>
          </a:p>
          <a:p>
            <a:r>
              <a:rPr lang="ja-JP" altLang="en-US" sz="2800" b="1" dirty="0" smtClean="0">
                <a:solidFill>
                  <a:prstClr val="black"/>
                </a:solidFill>
                <a:sym typeface="Symbol"/>
              </a:rPr>
              <a:t>ビッグバン元素合成や宇宙マイクロ波背景輻射から得られる間接的な限界を</a:t>
            </a:r>
            <a:r>
              <a:rPr lang="en-US" altLang="ja-JP" sz="2800" b="1" dirty="0" smtClean="0">
                <a:solidFill>
                  <a:prstClr val="black"/>
                </a:solidFill>
                <a:sym typeface="Symbol"/>
              </a:rPr>
              <a:t>100 Hz</a:t>
            </a:r>
            <a:r>
              <a:rPr lang="ja-JP" altLang="en-US" sz="2800" b="1" dirty="0" smtClean="0">
                <a:solidFill>
                  <a:prstClr val="black"/>
                </a:solidFill>
                <a:sym typeface="Symbol"/>
              </a:rPr>
              <a:t>において上回る</a:t>
            </a:r>
            <a:endParaRPr lang="en-US" altLang="ja-JP" sz="2800" b="1" dirty="0" smtClean="0">
              <a:solidFill>
                <a:prstClr val="black"/>
              </a:solidFill>
              <a:sym typeface="Symbol"/>
            </a:endParaRPr>
          </a:p>
          <a:p>
            <a:endParaRPr lang="en-US" altLang="ja-JP" sz="2800" b="1" dirty="0" smtClean="0">
              <a:solidFill>
                <a:prstClr val="black"/>
              </a:solidFill>
              <a:sym typeface="Symbol"/>
            </a:endParaRPr>
          </a:p>
          <a:p>
            <a:r>
              <a:rPr lang="ja-JP" altLang="en-US" sz="2800" b="1" dirty="0" smtClean="0">
                <a:solidFill>
                  <a:prstClr val="black"/>
                </a:solidFill>
                <a:sym typeface="Symbol"/>
              </a:rPr>
              <a:t>（超）弦理論モデルや初期宇宙進化モデルに新たな制限を付けた</a:t>
            </a:r>
            <a:endParaRPr lang="en-US" altLang="ja-JP" sz="2800" b="1" dirty="0" smtClean="0">
              <a:solidFill>
                <a:prstClr val="black"/>
              </a:solidFill>
              <a:sym typeface="Symbol"/>
            </a:endParaRPr>
          </a:p>
          <a:p>
            <a:endParaRPr lang="en-US" altLang="ja-JP" sz="2800" b="1" dirty="0" smtClean="0">
              <a:solidFill>
                <a:prstClr val="black"/>
              </a:solidFill>
              <a:sym typeface="Symbol"/>
            </a:endParaRPr>
          </a:p>
          <a:p>
            <a:endParaRPr lang="ja-JP" altLang="en-US" dirty="0">
              <a:solidFill>
                <a:prstClr val="black"/>
              </a:solidFill>
            </a:endParaRPr>
          </a:p>
        </p:txBody>
      </p:sp>
      <p:sp>
        <p:nvSpPr>
          <p:cNvPr id="4" name="テキスト ボックス 3"/>
          <p:cNvSpPr txBox="1"/>
          <p:nvPr/>
        </p:nvSpPr>
        <p:spPr>
          <a:xfrm>
            <a:off x="752030" y="5975920"/>
            <a:ext cx="4546363" cy="369332"/>
          </a:xfrm>
          <a:prstGeom prst="rect">
            <a:avLst/>
          </a:prstGeom>
          <a:noFill/>
        </p:spPr>
        <p:txBody>
          <a:bodyPr wrap="square" rtlCol="0">
            <a:spAutoFit/>
          </a:bodyPr>
          <a:lstStyle/>
          <a:p>
            <a:r>
              <a:rPr lang="da-DK" altLang="ja-JP" dirty="0" smtClean="0">
                <a:solidFill>
                  <a:prstClr val="black"/>
                </a:solidFill>
              </a:rPr>
              <a:t>Abbott B P, et al., Nature, </a:t>
            </a:r>
            <a:r>
              <a:rPr lang="da-DK" altLang="ja-JP" b="1" dirty="0" smtClean="0">
                <a:solidFill>
                  <a:prstClr val="black"/>
                </a:solidFill>
              </a:rPr>
              <a:t>460</a:t>
            </a:r>
            <a:r>
              <a:rPr lang="da-DK" altLang="ja-JP" dirty="0" smtClean="0">
                <a:solidFill>
                  <a:prstClr val="black"/>
                </a:solidFill>
              </a:rPr>
              <a:t> (2009) 990</a:t>
            </a:r>
            <a:endParaRPr lang="ja-JP" altLang="en-US" dirty="0">
              <a:solidFill>
                <a:prstClr val="black"/>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228600"/>
            <a:ext cx="8153400" cy="914400"/>
          </a:xfrm>
        </p:spPr>
        <p:txBody>
          <a:bodyPr/>
          <a:lstStyle/>
          <a:p>
            <a:pPr eaLnBrk="1" hangingPunct="1"/>
            <a:r>
              <a:rPr lang="ja-JP" altLang="en-US" b="1" dirty="0" smtClean="0">
                <a:solidFill>
                  <a:srgbClr val="0000FF"/>
                </a:solidFill>
              </a:rPr>
              <a:t>将来の地上干渉計の計画</a:t>
            </a:r>
          </a:p>
        </p:txBody>
      </p:sp>
      <p:grpSp>
        <p:nvGrpSpPr>
          <p:cNvPr id="2" name="グループ化 23"/>
          <p:cNvGrpSpPr/>
          <p:nvPr/>
        </p:nvGrpSpPr>
        <p:grpSpPr>
          <a:xfrm>
            <a:off x="6858016" y="4929198"/>
            <a:ext cx="2003425" cy="1709737"/>
            <a:chOff x="6923088" y="2951163"/>
            <a:chExt cx="2003425" cy="1709737"/>
          </a:xfrm>
        </p:grpSpPr>
        <p:pic>
          <p:nvPicPr>
            <p:cNvPr id="25" name="Picture 22"/>
            <p:cNvPicPr>
              <a:picLocks noChangeAspect="1" noChangeArrowheads="1"/>
            </p:cNvPicPr>
            <p:nvPr/>
          </p:nvPicPr>
          <p:blipFill>
            <a:blip r:embed="rId2" cstate="screen"/>
            <a:srcRect/>
            <a:stretch>
              <a:fillRect/>
            </a:stretch>
          </p:blipFill>
          <p:spPr bwMode="auto">
            <a:xfrm>
              <a:off x="6923088" y="2951163"/>
              <a:ext cx="2003425" cy="1709737"/>
            </a:xfrm>
            <a:prstGeom prst="rect">
              <a:avLst/>
            </a:prstGeom>
            <a:noFill/>
            <a:ln w="9525">
              <a:noFill/>
              <a:miter lim="800000"/>
              <a:headEnd/>
              <a:tailEnd/>
            </a:ln>
          </p:spPr>
        </p:pic>
        <p:sp>
          <p:nvSpPr>
            <p:cNvPr id="26" name="Text Box 25"/>
            <p:cNvSpPr txBox="1">
              <a:spLocks noChangeArrowheads="1"/>
            </p:cNvSpPr>
            <p:nvPr/>
          </p:nvSpPr>
          <p:spPr bwMode="auto">
            <a:xfrm>
              <a:off x="6954838" y="2962275"/>
              <a:ext cx="1731962" cy="396875"/>
            </a:xfrm>
            <a:prstGeom prst="rect">
              <a:avLst/>
            </a:prstGeom>
            <a:noFill/>
            <a:ln w="9525">
              <a:noFill/>
              <a:miter lim="800000"/>
              <a:headEnd/>
              <a:tailEnd/>
            </a:ln>
          </p:spPr>
          <p:txBody>
            <a:bodyPr>
              <a:spAutoFit/>
            </a:bodyPr>
            <a:lstStyle/>
            <a:p>
              <a:pPr>
                <a:spcBef>
                  <a:spcPct val="50000"/>
                </a:spcBef>
              </a:pPr>
              <a:r>
                <a:rPr lang="en-US" altLang="ja-JP" sz="2000" b="1" dirty="0">
                  <a:solidFill>
                    <a:prstClr val="white"/>
                  </a:solidFill>
                  <a:latin typeface="ＭＳ Ｐゴシック" charset="-128"/>
                </a:rPr>
                <a:t>LCGT (3 km)</a:t>
              </a:r>
            </a:p>
          </p:txBody>
        </p:sp>
      </p:grpSp>
      <p:sp>
        <p:nvSpPr>
          <p:cNvPr id="27" name="角丸四角形 26"/>
          <p:cNvSpPr/>
          <p:nvPr/>
        </p:nvSpPr>
        <p:spPr>
          <a:xfrm>
            <a:off x="285720" y="1357298"/>
            <a:ext cx="2000264" cy="1500198"/>
          </a:xfrm>
          <a:prstGeom prst="roundRect">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prstClr val="white"/>
                </a:solidFill>
              </a:rPr>
              <a:t>Advanced LIGO</a:t>
            </a:r>
            <a:endParaRPr lang="ja-JP" altLang="en-US" sz="2000" b="1" dirty="0">
              <a:solidFill>
                <a:prstClr val="white"/>
              </a:solidFill>
            </a:endParaRPr>
          </a:p>
        </p:txBody>
      </p:sp>
      <p:sp>
        <p:nvSpPr>
          <p:cNvPr id="28" name="角丸四角形 27"/>
          <p:cNvSpPr/>
          <p:nvPr/>
        </p:nvSpPr>
        <p:spPr>
          <a:xfrm>
            <a:off x="285720" y="5072074"/>
            <a:ext cx="2000264" cy="1500198"/>
          </a:xfrm>
          <a:prstGeom prst="roundRect">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prstClr val="white"/>
                </a:solidFill>
              </a:rPr>
              <a:t>Advanced Virgo</a:t>
            </a:r>
            <a:endParaRPr lang="ja-JP" altLang="en-US" sz="2000" b="1" dirty="0">
              <a:solidFill>
                <a:prstClr val="white"/>
              </a:solidFill>
            </a:endParaRPr>
          </a:p>
        </p:txBody>
      </p:sp>
      <p:sp>
        <p:nvSpPr>
          <p:cNvPr id="29" name="角丸四角形 28"/>
          <p:cNvSpPr/>
          <p:nvPr/>
        </p:nvSpPr>
        <p:spPr>
          <a:xfrm>
            <a:off x="6858016" y="1285860"/>
            <a:ext cx="2000264" cy="1500198"/>
          </a:xfrm>
          <a:prstGeom prst="roundRect">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prstClr val="white"/>
                </a:solidFill>
              </a:rPr>
              <a:t>GEO-HF</a:t>
            </a:r>
            <a:endParaRPr lang="ja-JP" altLang="en-US" sz="2000" b="1" dirty="0">
              <a:solidFill>
                <a:prstClr val="white"/>
              </a:solidFill>
            </a:endParaRPr>
          </a:p>
        </p:txBody>
      </p:sp>
      <p:sp>
        <p:nvSpPr>
          <p:cNvPr id="30" name="角丸四角形 29"/>
          <p:cNvSpPr/>
          <p:nvPr/>
        </p:nvSpPr>
        <p:spPr>
          <a:xfrm>
            <a:off x="3714744" y="5786454"/>
            <a:ext cx="2000264" cy="928694"/>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prstClr val="white"/>
                </a:solidFill>
              </a:rPr>
              <a:t>Einstein Telescope</a:t>
            </a:r>
          </a:p>
          <a:p>
            <a:pPr algn="ctr"/>
            <a:r>
              <a:rPr lang="ja-JP" altLang="en-US" sz="2000" b="1" dirty="0" smtClean="0">
                <a:solidFill>
                  <a:prstClr val="white"/>
                </a:solidFill>
              </a:rPr>
              <a:t>（第</a:t>
            </a:r>
            <a:r>
              <a:rPr lang="en-US" altLang="ja-JP" sz="2000" b="1" dirty="0" smtClean="0">
                <a:solidFill>
                  <a:prstClr val="white"/>
                </a:solidFill>
              </a:rPr>
              <a:t>3</a:t>
            </a:r>
            <a:r>
              <a:rPr lang="ja-JP" altLang="en-US" sz="2000" b="1" dirty="0" smtClean="0">
                <a:solidFill>
                  <a:prstClr val="white"/>
                </a:solidFill>
              </a:rPr>
              <a:t>世代）</a:t>
            </a:r>
            <a:endParaRPr lang="ja-JP" altLang="en-US" sz="2000" b="1" dirty="0">
              <a:solidFill>
                <a:prstClr val="white"/>
              </a:solidFill>
            </a:endParaRPr>
          </a:p>
        </p:txBody>
      </p:sp>
      <p:pic>
        <p:nvPicPr>
          <p:cNvPr id="32" name="Picture 3"/>
          <p:cNvPicPr>
            <a:picLocks noChangeAspect="1" noChangeArrowheads="1"/>
          </p:cNvPicPr>
          <p:nvPr/>
        </p:nvPicPr>
        <p:blipFill>
          <a:blip r:embed="rId3" cstate="screen"/>
          <a:srcRect/>
          <a:stretch>
            <a:fillRect/>
          </a:stretch>
        </p:blipFill>
        <p:spPr bwMode="auto">
          <a:xfrm>
            <a:off x="2969269" y="3099820"/>
            <a:ext cx="3015572" cy="1759969"/>
          </a:xfrm>
          <a:prstGeom prst="rect">
            <a:avLst/>
          </a:prstGeom>
          <a:noFill/>
          <a:ln w="9525">
            <a:noFill/>
            <a:miter lim="800000"/>
            <a:headEnd/>
            <a:tailEnd/>
          </a:ln>
        </p:spPr>
      </p:pic>
      <p:sp>
        <p:nvSpPr>
          <p:cNvPr id="33" name="Line 4"/>
          <p:cNvSpPr>
            <a:spLocks noChangeShapeType="1"/>
          </p:cNvSpPr>
          <p:nvPr/>
        </p:nvSpPr>
        <p:spPr bwMode="auto">
          <a:xfrm>
            <a:off x="3066603" y="3216621"/>
            <a:ext cx="455699" cy="338898"/>
          </a:xfrm>
          <a:prstGeom prst="line">
            <a:avLst/>
          </a:prstGeom>
          <a:noFill/>
          <a:ln w="19050">
            <a:solidFill>
              <a:schemeClr val="tx1"/>
            </a:solidFill>
            <a:round/>
            <a:headEnd/>
            <a:tailEnd type="triangle" w="med" len="med"/>
          </a:ln>
        </p:spPr>
        <p:txBody>
          <a:bodyPr/>
          <a:lstStyle/>
          <a:p>
            <a:endParaRPr lang="ja-JP" altLang="en-US" sz="1100">
              <a:solidFill>
                <a:prstClr val="black"/>
              </a:solidFill>
            </a:endParaRPr>
          </a:p>
        </p:txBody>
      </p:sp>
      <p:sp>
        <p:nvSpPr>
          <p:cNvPr id="34" name="Line 5"/>
          <p:cNvSpPr>
            <a:spLocks noChangeShapeType="1"/>
          </p:cNvSpPr>
          <p:nvPr/>
        </p:nvSpPr>
        <p:spPr bwMode="auto">
          <a:xfrm flipH="1">
            <a:off x="4492983" y="3206887"/>
            <a:ext cx="162813" cy="320316"/>
          </a:xfrm>
          <a:prstGeom prst="line">
            <a:avLst/>
          </a:prstGeom>
          <a:noFill/>
          <a:ln w="19050">
            <a:solidFill>
              <a:schemeClr val="tx1"/>
            </a:solidFill>
            <a:round/>
            <a:headEnd/>
            <a:tailEnd type="triangle" w="med" len="med"/>
          </a:ln>
        </p:spPr>
        <p:txBody>
          <a:bodyPr/>
          <a:lstStyle/>
          <a:p>
            <a:endParaRPr lang="ja-JP" altLang="en-US" sz="1100">
              <a:solidFill>
                <a:prstClr val="black"/>
              </a:solidFill>
            </a:endParaRPr>
          </a:p>
        </p:txBody>
      </p:sp>
      <p:sp>
        <p:nvSpPr>
          <p:cNvPr id="35" name="Line 6"/>
          <p:cNvSpPr>
            <a:spLocks noChangeShapeType="1"/>
          </p:cNvSpPr>
          <p:nvPr/>
        </p:nvSpPr>
        <p:spPr bwMode="auto">
          <a:xfrm flipH="1">
            <a:off x="5433579" y="3228124"/>
            <a:ext cx="674256" cy="412341"/>
          </a:xfrm>
          <a:prstGeom prst="line">
            <a:avLst/>
          </a:prstGeom>
          <a:noFill/>
          <a:ln w="19050">
            <a:solidFill>
              <a:schemeClr val="tx1"/>
            </a:solidFill>
            <a:round/>
            <a:headEnd/>
            <a:tailEnd type="triangle" w="med" len="med"/>
          </a:ln>
        </p:spPr>
        <p:txBody>
          <a:bodyPr/>
          <a:lstStyle/>
          <a:p>
            <a:endParaRPr lang="ja-JP" altLang="en-US" sz="1100">
              <a:solidFill>
                <a:prstClr val="black"/>
              </a:solidFill>
            </a:endParaRPr>
          </a:p>
        </p:txBody>
      </p:sp>
      <p:sp>
        <p:nvSpPr>
          <p:cNvPr id="36" name="Line 7"/>
          <p:cNvSpPr>
            <a:spLocks noChangeShapeType="1"/>
          </p:cNvSpPr>
          <p:nvPr/>
        </p:nvSpPr>
        <p:spPr bwMode="auto">
          <a:xfrm flipV="1">
            <a:off x="3065718" y="3663470"/>
            <a:ext cx="623820" cy="831760"/>
          </a:xfrm>
          <a:prstGeom prst="line">
            <a:avLst/>
          </a:prstGeom>
          <a:noFill/>
          <a:ln w="19050">
            <a:solidFill>
              <a:schemeClr val="tx1"/>
            </a:solidFill>
            <a:round/>
            <a:headEnd/>
            <a:tailEnd type="triangle" w="med" len="med"/>
          </a:ln>
        </p:spPr>
        <p:txBody>
          <a:bodyPr/>
          <a:lstStyle/>
          <a:p>
            <a:endParaRPr lang="ja-JP" altLang="en-US" sz="1100">
              <a:solidFill>
                <a:prstClr val="black"/>
              </a:solidFill>
            </a:endParaRPr>
          </a:p>
        </p:txBody>
      </p:sp>
      <p:sp>
        <p:nvSpPr>
          <p:cNvPr id="37" name="Line 8"/>
          <p:cNvSpPr>
            <a:spLocks noChangeShapeType="1"/>
          </p:cNvSpPr>
          <p:nvPr/>
        </p:nvSpPr>
        <p:spPr bwMode="auto">
          <a:xfrm flipH="1" flipV="1">
            <a:off x="4489443" y="3601531"/>
            <a:ext cx="9734" cy="898124"/>
          </a:xfrm>
          <a:prstGeom prst="line">
            <a:avLst/>
          </a:prstGeom>
          <a:noFill/>
          <a:ln w="19050">
            <a:solidFill>
              <a:schemeClr val="tx1"/>
            </a:solidFill>
            <a:round/>
            <a:headEnd/>
            <a:tailEnd type="triangle" w="med" len="med"/>
          </a:ln>
        </p:spPr>
        <p:txBody>
          <a:bodyPr/>
          <a:lstStyle/>
          <a:p>
            <a:endParaRPr lang="ja-JP" altLang="en-US" sz="1100">
              <a:solidFill>
                <a:prstClr val="black"/>
              </a:solidFill>
            </a:endParaRPr>
          </a:p>
        </p:txBody>
      </p:sp>
      <p:sp>
        <p:nvSpPr>
          <p:cNvPr id="38" name="Line 9"/>
          <p:cNvSpPr>
            <a:spLocks noChangeShapeType="1"/>
          </p:cNvSpPr>
          <p:nvPr/>
        </p:nvSpPr>
        <p:spPr bwMode="auto">
          <a:xfrm flipH="1" flipV="1">
            <a:off x="5422076" y="3648428"/>
            <a:ext cx="731772" cy="858306"/>
          </a:xfrm>
          <a:prstGeom prst="line">
            <a:avLst/>
          </a:prstGeom>
          <a:noFill/>
          <a:ln w="19050">
            <a:solidFill>
              <a:schemeClr val="tx1"/>
            </a:solidFill>
            <a:round/>
            <a:headEnd/>
            <a:tailEnd type="triangle" w="med" len="med"/>
          </a:ln>
        </p:spPr>
        <p:txBody>
          <a:bodyPr/>
          <a:lstStyle/>
          <a:p>
            <a:endParaRPr lang="ja-JP" altLang="en-US" sz="1100">
              <a:solidFill>
                <a:prstClr val="black"/>
              </a:solidFill>
            </a:endParaRPr>
          </a:p>
        </p:txBody>
      </p:sp>
      <p:pic>
        <p:nvPicPr>
          <p:cNvPr id="39" name="Picture 10"/>
          <p:cNvPicPr>
            <a:picLocks noChangeAspect="1" noChangeArrowheads="1"/>
          </p:cNvPicPr>
          <p:nvPr/>
        </p:nvPicPr>
        <p:blipFill>
          <a:blip r:embed="rId4" cstate="screen"/>
          <a:srcRect/>
          <a:stretch>
            <a:fillRect/>
          </a:stretch>
        </p:blipFill>
        <p:spPr bwMode="auto">
          <a:xfrm>
            <a:off x="2545426" y="4458067"/>
            <a:ext cx="1126415" cy="906088"/>
          </a:xfrm>
          <a:prstGeom prst="rect">
            <a:avLst/>
          </a:prstGeom>
          <a:noFill/>
          <a:ln w="9525">
            <a:noFill/>
            <a:miter lim="800000"/>
            <a:headEnd/>
            <a:tailEnd/>
          </a:ln>
        </p:spPr>
      </p:pic>
      <p:pic>
        <p:nvPicPr>
          <p:cNvPr id="40" name="Picture 11"/>
          <p:cNvPicPr>
            <a:picLocks noChangeAspect="1" noChangeArrowheads="1"/>
          </p:cNvPicPr>
          <p:nvPr/>
        </p:nvPicPr>
        <p:blipFill>
          <a:blip r:embed="rId5" cstate="screen"/>
          <a:srcRect/>
          <a:stretch>
            <a:fillRect/>
          </a:stretch>
        </p:blipFill>
        <p:spPr bwMode="auto">
          <a:xfrm>
            <a:off x="5508792" y="2367164"/>
            <a:ext cx="1115797" cy="919360"/>
          </a:xfrm>
          <a:prstGeom prst="rect">
            <a:avLst/>
          </a:prstGeom>
          <a:noFill/>
          <a:ln w="9525">
            <a:noFill/>
            <a:miter lim="800000"/>
            <a:headEnd/>
            <a:tailEnd/>
          </a:ln>
        </p:spPr>
      </p:pic>
      <p:pic>
        <p:nvPicPr>
          <p:cNvPr id="41" name="Picture 12"/>
          <p:cNvPicPr>
            <a:picLocks noChangeAspect="1" noChangeArrowheads="1"/>
          </p:cNvPicPr>
          <p:nvPr/>
        </p:nvPicPr>
        <p:blipFill>
          <a:blip r:embed="rId6" cstate="screen"/>
          <a:srcRect/>
          <a:stretch>
            <a:fillRect/>
          </a:stretch>
        </p:blipFill>
        <p:spPr bwMode="auto">
          <a:xfrm>
            <a:off x="3977999" y="2357430"/>
            <a:ext cx="1354707" cy="914051"/>
          </a:xfrm>
          <a:prstGeom prst="rect">
            <a:avLst/>
          </a:prstGeom>
          <a:noFill/>
          <a:ln w="9525">
            <a:noFill/>
            <a:miter lim="800000"/>
            <a:headEnd/>
            <a:tailEnd/>
          </a:ln>
        </p:spPr>
      </p:pic>
      <p:pic>
        <p:nvPicPr>
          <p:cNvPr id="42" name="Picture 13"/>
          <p:cNvPicPr>
            <a:picLocks noChangeAspect="1" noChangeArrowheads="1"/>
          </p:cNvPicPr>
          <p:nvPr/>
        </p:nvPicPr>
        <p:blipFill>
          <a:blip r:embed="rId7" cstate="screen"/>
          <a:srcRect/>
          <a:stretch>
            <a:fillRect/>
          </a:stretch>
        </p:blipFill>
        <p:spPr bwMode="auto">
          <a:xfrm>
            <a:off x="3840848" y="4439485"/>
            <a:ext cx="1359131" cy="908742"/>
          </a:xfrm>
          <a:prstGeom prst="rect">
            <a:avLst/>
          </a:prstGeom>
          <a:noFill/>
          <a:ln w="9525">
            <a:noFill/>
            <a:miter lim="800000"/>
            <a:headEnd/>
            <a:tailEnd/>
          </a:ln>
        </p:spPr>
      </p:pic>
      <p:pic>
        <p:nvPicPr>
          <p:cNvPr id="43" name="Picture 14"/>
          <p:cNvPicPr>
            <a:picLocks noChangeAspect="1" noChangeArrowheads="1"/>
          </p:cNvPicPr>
          <p:nvPr/>
        </p:nvPicPr>
        <p:blipFill>
          <a:blip r:embed="rId8" cstate="screen"/>
          <a:srcRect/>
          <a:stretch>
            <a:fillRect/>
          </a:stretch>
        </p:blipFill>
        <p:spPr bwMode="auto">
          <a:xfrm>
            <a:off x="2500298" y="2366279"/>
            <a:ext cx="1316658" cy="923785"/>
          </a:xfrm>
          <a:prstGeom prst="rect">
            <a:avLst/>
          </a:prstGeom>
          <a:noFill/>
          <a:ln w="9525">
            <a:noFill/>
            <a:miter lim="800000"/>
            <a:headEnd/>
            <a:tailEnd/>
          </a:ln>
        </p:spPr>
      </p:pic>
      <p:sp>
        <p:nvSpPr>
          <p:cNvPr id="44" name="Text Box 15"/>
          <p:cNvSpPr txBox="1">
            <a:spLocks noChangeArrowheads="1"/>
          </p:cNvSpPr>
          <p:nvPr/>
        </p:nvSpPr>
        <p:spPr bwMode="auto">
          <a:xfrm>
            <a:off x="2501183" y="3066196"/>
            <a:ext cx="936172" cy="261610"/>
          </a:xfrm>
          <a:prstGeom prst="rect">
            <a:avLst/>
          </a:prstGeom>
          <a:noFill/>
          <a:ln w="9525">
            <a:noFill/>
            <a:miter lim="800000"/>
            <a:headEnd/>
            <a:tailEnd/>
          </a:ln>
        </p:spPr>
        <p:txBody>
          <a:bodyPr>
            <a:spAutoFit/>
          </a:bodyPr>
          <a:lstStyle/>
          <a:p>
            <a:pPr>
              <a:spcBef>
                <a:spcPct val="50000"/>
              </a:spcBef>
            </a:pPr>
            <a:r>
              <a:rPr lang="en-US" altLang="ja-JP" sz="1100" b="1" dirty="0">
                <a:solidFill>
                  <a:prstClr val="white"/>
                </a:solidFill>
                <a:latin typeface="ＭＳ Ｐゴシック" charset="-128"/>
              </a:rPr>
              <a:t>LIGO (4 km)</a:t>
            </a:r>
          </a:p>
        </p:txBody>
      </p:sp>
      <p:sp>
        <p:nvSpPr>
          <p:cNvPr id="45" name="Text Box 16"/>
          <p:cNvSpPr txBox="1">
            <a:spLocks noChangeArrowheads="1"/>
          </p:cNvSpPr>
          <p:nvPr/>
        </p:nvSpPr>
        <p:spPr bwMode="auto">
          <a:xfrm>
            <a:off x="2549850" y="5121705"/>
            <a:ext cx="1093456" cy="261610"/>
          </a:xfrm>
          <a:prstGeom prst="rect">
            <a:avLst/>
          </a:prstGeom>
          <a:noFill/>
          <a:ln w="9525">
            <a:noFill/>
            <a:miter lim="800000"/>
            <a:headEnd/>
            <a:tailEnd/>
          </a:ln>
        </p:spPr>
        <p:txBody>
          <a:bodyPr wrap="square">
            <a:spAutoFit/>
          </a:bodyPr>
          <a:lstStyle/>
          <a:p>
            <a:pPr>
              <a:spcBef>
                <a:spcPct val="50000"/>
              </a:spcBef>
            </a:pPr>
            <a:r>
              <a:rPr lang="en-US" altLang="ja-JP" sz="1100" b="1" dirty="0">
                <a:solidFill>
                  <a:prstClr val="white"/>
                </a:solidFill>
                <a:latin typeface="ＭＳ Ｐゴシック" charset="-128"/>
              </a:rPr>
              <a:t>LIGO (4 km)</a:t>
            </a:r>
          </a:p>
        </p:txBody>
      </p:sp>
      <p:sp>
        <p:nvSpPr>
          <p:cNvPr id="46" name="Text Box 17"/>
          <p:cNvSpPr txBox="1">
            <a:spLocks noChangeArrowheads="1"/>
          </p:cNvSpPr>
          <p:nvPr/>
        </p:nvSpPr>
        <p:spPr bwMode="auto">
          <a:xfrm>
            <a:off x="3854120" y="5114626"/>
            <a:ext cx="1060937" cy="261610"/>
          </a:xfrm>
          <a:prstGeom prst="rect">
            <a:avLst/>
          </a:prstGeom>
          <a:noFill/>
          <a:ln w="9525">
            <a:noFill/>
            <a:miter lim="800000"/>
            <a:headEnd/>
            <a:tailEnd/>
          </a:ln>
        </p:spPr>
        <p:txBody>
          <a:bodyPr>
            <a:spAutoFit/>
          </a:bodyPr>
          <a:lstStyle/>
          <a:p>
            <a:pPr>
              <a:spcBef>
                <a:spcPct val="50000"/>
              </a:spcBef>
            </a:pPr>
            <a:r>
              <a:rPr lang="en-US" altLang="ja-JP" sz="1100" b="1">
                <a:solidFill>
                  <a:prstClr val="white"/>
                </a:solidFill>
                <a:latin typeface="ＭＳ Ｐゴシック" charset="-128"/>
              </a:rPr>
              <a:t>VIRGO (3 km)</a:t>
            </a:r>
          </a:p>
        </p:txBody>
      </p:sp>
      <p:sp>
        <p:nvSpPr>
          <p:cNvPr id="47" name="Text Box 18"/>
          <p:cNvSpPr txBox="1">
            <a:spLocks noChangeArrowheads="1"/>
          </p:cNvSpPr>
          <p:nvPr/>
        </p:nvSpPr>
        <p:spPr bwMode="auto">
          <a:xfrm>
            <a:off x="4286248" y="3044960"/>
            <a:ext cx="1139368" cy="261610"/>
          </a:xfrm>
          <a:prstGeom prst="rect">
            <a:avLst/>
          </a:prstGeom>
          <a:noFill/>
          <a:ln w="9525">
            <a:noFill/>
            <a:miter lim="800000"/>
            <a:headEnd/>
            <a:tailEnd/>
          </a:ln>
        </p:spPr>
        <p:txBody>
          <a:bodyPr wrap="square">
            <a:spAutoFit/>
          </a:bodyPr>
          <a:lstStyle/>
          <a:p>
            <a:pPr>
              <a:spcBef>
                <a:spcPct val="50000"/>
              </a:spcBef>
            </a:pPr>
            <a:r>
              <a:rPr lang="en-US" altLang="ja-JP" sz="1100" b="1" dirty="0">
                <a:solidFill>
                  <a:prstClr val="white"/>
                </a:solidFill>
                <a:latin typeface="ＭＳ Ｐゴシック" charset="-128"/>
              </a:rPr>
              <a:t>GEO (600 m)</a:t>
            </a:r>
          </a:p>
        </p:txBody>
      </p:sp>
      <p:sp>
        <p:nvSpPr>
          <p:cNvPr id="48" name="Text Box 19"/>
          <p:cNvSpPr txBox="1">
            <a:spLocks noChangeArrowheads="1"/>
          </p:cNvSpPr>
          <p:nvPr/>
        </p:nvSpPr>
        <p:spPr bwMode="auto">
          <a:xfrm>
            <a:off x="5517640" y="3060887"/>
            <a:ext cx="1105179" cy="261610"/>
          </a:xfrm>
          <a:prstGeom prst="rect">
            <a:avLst/>
          </a:prstGeom>
          <a:noFill/>
          <a:ln w="9525">
            <a:noFill/>
            <a:miter lim="800000"/>
            <a:headEnd/>
            <a:tailEnd/>
          </a:ln>
        </p:spPr>
        <p:txBody>
          <a:bodyPr>
            <a:spAutoFit/>
          </a:bodyPr>
          <a:lstStyle/>
          <a:p>
            <a:pPr>
              <a:spcBef>
                <a:spcPct val="50000"/>
              </a:spcBef>
            </a:pPr>
            <a:r>
              <a:rPr lang="en-US" altLang="ja-JP" sz="1100" b="1">
                <a:solidFill>
                  <a:prstClr val="white"/>
                </a:solidFill>
                <a:latin typeface="ＭＳ Ｐゴシック" charset="-128"/>
              </a:rPr>
              <a:t>TAMA (300 m)</a:t>
            </a:r>
          </a:p>
        </p:txBody>
      </p:sp>
      <p:pic>
        <p:nvPicPr>
          <p:cNvPr id="49" name="Picture 20" descr="CLIO"/>
          <p:cNvPicPr>
            <a:picLocks noChangeAspect="1" noChangeArrowheads="1"/>
          </p:cNvPicPr>
          <p:nvPr/>
        </p:nvPicPr>
        <p:blipFill>
          <a:blip r:embed="rId9" cstate="screen"/>
          <a:srcRect/>
          <a:stretch>
            <a:fillRect/>
          </a:stretch>
        </p:blipFill>
        <p:spPr bwMode="auto">
          <a:xfrm>
            <a:off x="5399955" y="4449218"/>
            <a:ext cx="1343204" cy="898124"/>
          </a:xfrm>
          <a:prstGeom prst="rect">
            <a:avLst/>
          </a:prstGeom>
          <a:noFill/>
          <a:ln w="9525">
            <a:noFill/>
            <a:miter lim="800000"/>
            <a:headEnd/>
            <a:tailEnd/>
          </a:ln>
        </p:spPr>
      </p:pic>
      <p:sp>
        <p:nvSpPr>
          <p:cNvPr id="50" name="Text Box 21"/>
          <p:cNvSpPr txBox="1">
            <a:spLocks noChangeArrowheads="1"/>
          </p:cNvSpPr>
          <p:nvPr/>
        </p:nvSpPr>
        <p:spPr bwMode="auto">
          <a:xfrm>
            <a:off x="5429256" y="4429132"/>
            <a:ext cx="1244632" cy="261610"/>
          </a:xfrm>
          <a:prstGeom prst="rect">
            <a:avLst/>
          </a:prstGeom>
          <a:noFill/>
          <a:ln w="9525">
            <a:noFill/>
            <a:miter lim="800000"/>
            <a:headEnd/>
            <a:tailEnd/>
          </a:ln>
        </p:spPr>
        <p:txBody>
          <a:bodyPr wrap="square">
            <a:spAutoFit/>
          </a:bodyPr>
          <a:lstStyle/>
          <a:p>
            <a:pPr>
              <a:spcBef>
                <a:spcPct val="50000"/>
              </a:spcBef>
            </a:pPr>
            <a:r>
              <a:rPr lang="en-US" altLang="ja-JP" sz="1100" b="1" dirty="0">
                <a:solidFill>
                  <a:prstClr val="white"/>
                </a:solidFill>
                <a:latin typeface="ＭＳ Ｐゴシック" charset="-128"/>
              </a:rPr>
              <a:t>CLIO (100 m)</a:t>
            </a:r>
          </a:p>
        </p:txBody>
      </p:sp>
      <p:sp>
        <p:nvSpPr>
          <p:cNvPr id="51" name="右矢印 50"/>
          <p:cNvSpPr/>
          <p:nvPr/>
        </p:nvSpPr>
        <p:spPr>
          <a:xfrm rot="12836047">
            <a:off x="2346121" y="1864613"/>
            <a:ext cx="642942" cy="35719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右矢印 51"/>
          <p:cNvSpPr/>
          <p:nvPr/>
        </p:nvSpPr>
        <p:spPr>
          <a:xfrm rot="1089188">
            <a:off x="6800324" y="4520747"/>
            <a:ext cx="642942" cy="35719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右矢印 52"/>
          <p:cNvSpPr/>
          <p:nvPr/>
        </p:nvSpPr>
        <p:spPr>
          <a:xfrm rot="10220581">
            <a:off x="2368517" y="5453971"/>
            <a:ext cx="1950669" cy="35719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右矢印 53"/>
          <p:cNvSpPr/>
          <p:nvPr/>
        </p:nvSpPr>
        <p:spPr>
          <a:xfrm rot="20881764">
            <a:off x="4656981" y="1808698"/>
            <a:ext cx="2121027" cy="357190"/>
          </a:xfrm>
          <a:prstGeom prst="rightArrow">
            <a:avLst>
              <a:gd name="adj1" fmla="val 54212"/>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右矢印 54"/>
          <p:cNvSpPr/>
          <p:nvPr/>
        </p:nvSpPr>
        <p:spPr>
          <a:xfrm rot="14798072">
            <a:off x="1566831" y="3488407"/>
            <a:ext cx="1501013" cy="35719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右矢印 55"/>
          <p:cNvSpPr/>
          <p:nvPr/>
        </p:nvSpPr>
        <p:spPr>
          <a:xfrm rot="3049679">
            <a:off x="6286506" y="3936240"/>
            <a:ext cx="2000812" cy="35719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右矢印 56"/>
          <p:cNvSpPr/>
          <p:nvPr/>
        </p:nvSpPr>
        <p:spPr>
          <a:xfrm rot="5400000">
            <a:off x="4480598" y="5394596"/>
            <a:ext cx="310061" cy="357190"/>
          </a:xfrm>
          <a:prstGeom prst="rightArrow">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右矢印 57"/>
          <p:cNvSpPr/>
          <p:nvPr/>
        </p:nvSpPr>
        <p:spPr>
          <a:xfrm rot="5400000">
            <a:off x="3860763" y="4351683"/>
            <a:ext cx="2400441" cy="357190"/>
          </a:xfrm>
          <a:prstGeom prst="rightArrow">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テキスト ボックス 58"/>
          <p:cNvSpPr txBox="1"/>
          <p:nvPr/>
        </p:nvSpPr>
        <p:spPr>
          <a:xfrm>
            <a:off x="2456597" y="1091821"/>
            <a:ext cx="3835021" cy="830997"/>
          </a:xfrm>
          <a:prstGeom prst="rect">
            <a:avLst/>
          </a:prstGeom>
          <a:noFill/>
        </p:spPr>
        <p:txBody>
          <a:bodyPr wrap="square" rtlCol="0">
            <a:spAutoFit/>
          </a:bodyPr>
          <a:lstStyle/>
          <a:p>
            <a:r>
              <a:rPr lang="ja-JP" altLang="en-US" sz="2400" b="1" dirty="0" smtClean="0">
                <a:solidFill>
                  <a:srgbClr val="FF0000"/>
                </a:solidFill>
              </a:rPr>
              <a:t>第</a:t>
            </a:r>
            <a:r>
              <a:rPr lang="en-US" altLang="ja-JP" sz="2400" b="1" dirty="0" smtClean="0">
                <a:solidFill>
                  <a:srgbClr val="FF0000"/>
                </a:solidFill>
              </a:rPr>
              <a:t>2</a:t>
            </a:r>
            <a:r>
              <a:rPr lang="ja-JP" altLang="en-US" sz="2400" b="1" dirty="0" smtClean="0">
                <a:solidFill>
                  <a:srgbClr val="FF0000"/>
                </a:solidFill>
              </a:rPr>
              <a:t>世代検出器により重力波の初検出が期待される</a:t>
            </a:r>
            <a:endParaRPr lang="ja-JP" altLang="en-US" sz="2400"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screen"/>
          <a:srcRect/>
          <a:stretch>
            <a:fillRect/>
          </a:stretch>
        </p:blipFill>
        <p:spPr bwMode="auto">
          <a:xfrm>
            <a:off x="-171450" y="-200025"/>
            <a:ext cx="9501188" cy="7229475"/>
          </a:xfrm>
          <a:prstGeom prst="rect">
            <a:avLst/>
          </a:prstGeom>
          <a:noFill/>
          <a:ln w="9525">
            <a:noFill/>
            <a:miter lim="800000"/>
            <a:headEnd/>
            <a:tailEnd/>
          </a:ln>
        </p:spPr>
      </p:pic>
      <p:sp>
        <p:nvSpPr>
          <p:cNvPr id="6" name="正方形/長方形 5"/>
          <p:cNvSpPr/>
          <p:nvPr/>
        </p:nvSpPr>
        <p:spPr>
          <a:xfrm>
            <a:off x="0" y="-1"/>
            <a:ext cx="5129213" cy="5572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タイトル 1"/>
          <p:cNvSpPr>
            <a:spLocks noGrp="1"/>
          </p:cNvSpPr>
          <p:nvPr>
            <p:ph type="title"/>
          </p:nvPr>
        </p:nvSpPr>
        <p:spPr>
          <a:xfrm>
            <a:off x="185738" y="-171450"/>
            <a:ext cx="8958262" cy="971550"/>
          </a:xfrm>
        </p:spPr>
        <p:txBody>
          <a:bodyPr>
            <a:normAutofit fontScale="90000"/>
          </a:bodyPr>
          <a:lstStyle/>
          <a:p>
            <a:r>
              <a:rPr kumimoji="1" lang="en-US" altLang="ja-JP" sz="5400" dirty="0" smtClean="0">
                <a:solidFill>
                  <a:schemeClr val="bg1"/>
                </a:solidFill>
              </a:rPr>
              <a:t>LCGT</a:t>
            </a:r>
            <a:r>
              <a:rPr kumimoji="1" lang="ja-JP" altLang="en-US" sz="5400" dirty="0" smtClean="0">
                <a:solidFill>
                  <a:schemeClr val="bg1"/>
                </a:solidFill>
              </a:rPr>
              <a:t>：重力波の初検出を目指す</a:t>
            </a:r>
            <a:endParaRPr kumimoji="1" lang="ja-JP" altLang="en-US" sz="5400" dirty="0">
              <a:solidFill>
                <a:schemeClr val="bg1"/>
              </a:solidFill>
            </a:endParaRPr>
          </a:p>
        </p:txBody>
      </p:sp>
      <p:sp>
        <p:nvSpPr>
          <p:cNvPr id="7" name="テキスト ボックス 6"/>
          <p:cNvSpPr txBox="1"/>
          <p:nvPr/>
        </p:nvSpPr>
        <p:spPr>
          <a:xfrm>
            <a:off x="0" y="736978"/>
            <a:ext cx="3835021" cy="1384995"/>
          </a:xfrm>
          <a:prstGeom prst="rect">
            <a:avLst/>
          </a:prstGeom>
          <a:noFill/>
        </p:spPr>
        <p:txBody>
          <a:bodyPr wrap="square" rtlCol="0">
            <a:spAutoFit/>
          </a:bodyPr>
          <a:lstStyle/>
          <a:p>
            <a:r>
              <a:rPr lang="ja-JP" altLang="en-US" sz="2800" b="1" dirty="0" smtClean="0">
                <a:solidFill>
                  <a:srgbClr val="FFFF00"/>
                </a:solidFill>
              </a:rPr>
              <a:t>アーム長：</a:t>
            </a:r>
            <a:r>
              <a:rPr lang="en-US" altLang="ja-JP" sz="2800" b="1" dirty="0" smtClean="0">
                <a:solidFill>
                  <a:srgbClr val="FFFF00"/>
                </a:solidFill>
              </a:rPr>
              <a:t>3  km</a:t>
            </a:r>
          </a:p>
          <a:p>
            <a:r>
              <a:rPr lang="ja-JP" altLang="en-US" sz="2800" b="1" dirty="0" smtClean="0">
                <a:solidFill>
                  <a:srgbClr val="FFFF00"/>
                </a:solidFill>
              </a:rPr>
              <a:t>低温鏡：熱雑音を下げる</a:t>
            </a:r>
            <a:endParaRPr lang="en-US" altLang="ja-JP" sz="2800" b="1" dirty="0" smtClean="0">
              <a:solidFill>
                <a:srgbClr val="FFFF00"/>
              </a:solidFill>
            </a:endParaRPr>
          </a:p>
          <a:p>
            <a:r>
              <a:rPr lang="ja-JP" altLang="en-US" sz="2800" b="1" dirty="0" smtClean="0">
                <a:solidFill>
                  <a:srgbClr val="FFFF00"/>
                </a:solidFill>
              </a:rPr>
              <a:t>地下：地面震動が小さい</a:t>
            </a:r>
            <a:endParaRPr lang="ja-JP" altLang="en-US" sz="2800" b="1" dirty="0">
              <a:solidFill>
                <a:srgbClr val="FFFF00"/>
              </a:solidFill>
            </a:endParaRPr>
          </a:p>
        </p:txBody>
      </p:sp>
      <p:sp>
        <p:nvSpPr>
          <p:cNvPr id="8" name="テキスト ボックス 7"/>
          <p:cNvSpPr txBox="1"/>
          <p:nvPr/>
        </p:nvSpPr>
        <p:spPr>
          <a:xfrm>
            <a:off x="5595582" y="793844"/>
            <a:ext cx="3548418" cy="1815882"/>
          </a:xfrm>
          <a:prstGeom prst="rect">
            <a:avLst/>
          </a:prstGeom>
          <a:noFill/>
        </p:spPr>
        <p:txBody>
          <a:bodyPr wrap="square" rtlCol="0">
            <a:spAutoFit/>
          </a:bodyPr>
          <a:lstStyle/>
          <a:p>
            <a:r>
              <a:rPr lang="ja-JP" altLang="en-US" sz="2800" b="1" dirty="0" smtClean="0">
                <a:solidFill>
                  <a:srgbClr val="FFCCFF"/>
                </a:solidFill>
              </a:rPr>
              <a:t>スケジュール：</a:t>
            </a:r>
            <a:endParaRPr lang="en-US" altLang="ja-JP" sz="2800" b="1" dirty="0" smtClean="0">
              <a:solidFill>
                <a:srgbClr val="FFCCFF"/>
              </a:solidFill>
            </a:endParaRPr>
          </a:p>
          <a:p>
            <a:r>
              <a:rPr lang="en-US" altLang="ja-JP" sz="2800" b="1" dirty="0" smtClean="0">
                <a:solidFill>
                  <a:srgbClr val="FFCCFF"/>
                </a:solidFill>
              </a:rPr>
              <a:t>2010</a:t>
            </a:r>
            <a:r>
              <a:rPr lang="ja-JP" altLang="en-US" sz="2800" b="1" dirty="0" smtClean="0">
                <a:solidFill>
                  <a:srgbClr val="FFCCFF"/>
                </a:solidFill>
              </a:rPr>
              <a:t>年度開始</a:t>
            </a:r>
            <a:endParaRPr lang="en-US" altLang="ja-JP" sz="2800" b="1" dirty="0" smtClean="0">
              <a:solidFill>
                <a:srgbClr val="FFCCFF"/>
              </a:solidFill>
            </a:endParaRPr>
          </a:p>
          <a:p>
            <a:r>
              <a:rPr lang="en-US" altLang="ja-JP" sz="2800" b="1" dirty="0" smtClean="0">
                <a:solidFill>
                  <a:srgbClr val="FFCCFF"/>
                </a:solidFill>
              </a:rPr>
              <a:t>98</a:t>
            </a:r>
            <a:r>
              <a:rPr lang="ja-JP" altLang="en-US" sz="2800" b="1" dirty="0" smtClean="0">
                <a:solidFill>
                  <a:srgbClr val="FFCCFF"/>
                </a:solidFill>
              </a:rPr>
              <a:t>億円（</a:t>
            </a:r>
            <a:r>
              <a:rPr lang="en-US" altLang="ja-JP" sz="2800" b="1" dirty="0" smtClean="0">
                <a:solidFill>
                  <a:srgbClr val="FFCCFF"/>
                </a:solidFill>
              </a:rPr>
              <a:t>3</a:t>
            </a:r>
            <a:r>
              <a:rPr lang="ja-JP" altLang="en-US" sz="2800" b="1" dirty="0" smtClean="0">
                <a:solidFill>
                  <a:srgbClr val="FFCCFF"/>
                </a:solidFill>
              </a:rPr>
              <a:t>年）獲得</a:t>
            </a:r>
            <a:endParaRPr lang="en-US" altLang="ja-JP" sz="2800" b="1" dirty="0" smtClean="0">
              <a:solidFill>
                <a:srgbClr val="FFCCFF"/>
              </a:solidFill>
            </a:endParaRPr>
          </a:p>
          <a:p>
            <a:r>
              <a:rPr lang="en-US" altLang="ja-JP" sz="2800" b="1" dirty="0" smtClean="0">
                <a:solidFill>
                  <a:srgbClr val="FFCCFF"/>
                </a:solidFill>
              </a:rPr>
              <a:t>2017</a:t>
            </a:r>
            <a:r>
              <a:rPr lang="ja-JP" altLang="en-US" sz="2800" b="1" dirty="0" smtClean="0">
                <a:solidFill>
                  <a:srgbClr val="FFCCFF"/>
                </a:solidFill>
              </a:rPr>
              <a:t>年目標感度到達</a:t>
            </a:r>
            <a:endParaRPr lang="en-US" altLang="ja-JP" sz="2800" b="1" dirty="0" smtClean="0">
              <a:solidFill>
                <a:srgbClr val="FFCC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図 19" descr="LCGTgraph080210-2.jpg"/>
          <p:cNvPicPr>
            <a:picLocks noChangeAspect="1"/>
          </p:cNvPicPr>
          <p:nvPr/>
        </p:nvPicPr>
        <p:blipFill>
          <a:blip r:embed="rId3" cstate="screen"/>
          <a:srcRect/>
          <a:stretch>
            <a:fillRect/>
          </a:stretch>
        </p:blipFill>
        <p:spPr bwMode="auto">
          <a:xfrm>
            <a:off x="1000125" y="1571625"/>
            <a:ext cx="5715000" cy="5000625"/>
          </a:xfrm>
          <a:prstGeom prst="rect">
            <a:avLst/>
          </a:prstGeom>
          <a:noFill/>
          <a:ln w="9525">
            <a:noFill/>
            <a:miter lim="800000"/>
            <a:headEnd/>
            <a:tailEnd/>
          </a:ln>
        </p:spPr>
      </p:pic>
      <p:sp>
        <p:nvSpPr>
          <p:cNvPr id="16387" name="Text Box 5"/>
          <p:cNvSpPr txBox="1">
            <a:spLocks noChangeArrowheads="1"/>
          </p:cNvSpPr>
          <p:nvPr/>
        </p:nvSpPr>
        <p:spPr bwMode="auto">
          <a:xfrm>
            <a:off x="7215188" y="1785938"/>
            <a:ext cx="1708150" cy="70167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000" b="1" smtClean="0">
                <a:solidFill>
                  <a:srgbClr val="336699"/>
                </a:solidFill>
              </a:rPr>
              <a:t>予想される</a:t>
            </a:r>
          </a:p>
          <a:p>
            <a:pPr fontAlgn="base">
              <a:spcBef>
                <a:spcPct val="0"/>
              </a:spcBef>
              <a:spcAft>
                <a:spcPct val="0"/>
              </a:spcAft>
            </a:pPr>
            <a:r>
              <a:rPr lang="ja-JP" altLang="en-US" sz="2000" b="1" smtClean="0">
                <a:solidFill>
                  <a:srgbClr val="336699"/>
                </a:solidFill>
              </a:rPr>
              <a:t>観測数の範囲</a:t>
            </a:r>
          </a:p>
        </p:txBody>
      </p:sp>
      <p:sp>
        <p:nvSpPr>
          <p:cNvPr id="16388" name="AutoShape 6"/>
          <p:cNvSpPr>
            <a:spLocks noChangeArrowheads="1"/>
          </p:cNvSpPr>
          <p:nvPr/>
        </p:nvSpPr>
        <p:spPr bwMode="auto">
          <a:xfrm rot="-1885431">
            <a:off x="6645275" y="2198688"/>
            <a:ext cx="611188" cy="449262"/>
          </a:xfrm>
          <a:prstGeom prst="leftArrow">
            <a:avLst>
              <a:gd name="adj1" fmla="val 50000"/>
              <a:gd name="adj2" fmla="val 34011"/>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ja-JP" altLang="ja-JP" smtClean="0">
              <a:solidFill>
                <a:srgbClr val="336699"/>
              </a:solidFill>
            </a:endParaRPr>
          </a:p>
        </p:txBody>
      </p:sp>
      <p:sp>
        <p:nvSpPr>
          <p:cNvPr id="16389" name="AutoShape 8"/>
          <p:cNvSpPr>
            <a:spLocks noChangeArrowheads="1"/>
          </p:cNvSpPr>
          <p:nvPr/>
        </p:nvSpPr>
        <p:spPr bwMode="auto">
          <a:xfrm>
            <a:off x="6215063" y="1214438"/>
            <a:ext cx="287337" cy="549275"/>
          </a:xfrm>
          <a:prstGeom prst="downArrow">
            <a:avLst>
              <a:gd name="adj1" fmla="val 50000"/>
              <a:gd name="adj2" fmla="val 47790"/>
            </a:avLst>
          </a:prstGeom>
          <a:solidFill>
            <a:srgbClr val="FF0000"/>
          </a:solidFill>
          <a:ln w="9525">
            <a:solidFill>
              <a:schemeClr val="tx1"/>
            </a:solidFill>
            <a:miter lim="800000"/>
            <a:headEnd/>
            <a:tailEnd/>
          </a:ln>
        </p:spPr>
        <p:txBody>
          <a:bodyPr vert="eaVert" wrap="none" anchor="ctr"/>
          <a:lstStyle/>
          <a:p>
            <a:pPr fontAlgn="base">
              <a:spcBef>
                <a:spcPct val="0"/>
              </a:spcBef>
              <a:spcAft>
                <a:spcPct val="0"/>
              </a:spcAft>
            </a:pPr>
            <a:endParaRPr lang="ja-JP" altLang="ja-JP" smtClean="0">
              <a:solidFill>
                <a:srgbClr val="336699"/>
              </a:solidFill>
            </a:endParaRPr>
          </a:p>
        </p:txBody>
      </p:sp>
      <p:sp>
        <p:nvSpPr>
          <p:cNvPr id="16390" name="AutoShape 9"/>
          <p:cNvSpPr>
            <a:spLocks noChangeArrowheads="1"/>
          </p:cNvSpPr>
          <p:nvPr/>
        </p:nvSpPr>
        <p:spPr bwMode="auto">
          <a:xfrm>
            <a:off x="4929188" y="1214438"/>
            <a:ext cx="287337" cy="549275"/>
          </a:xfrm>
          <a:prstGeom prst="downArrow">
            <a:avLst>
              <a:gd name="adj1" fmla="val 50000"/>
              <a:gd name="adj2" fmla="val 47790"/>
            </a:avLst>
          </a:prstGeom>
          <a:solidFill>
            <a:srgbClr val="FF0000"/>
          </a:solidFill>
          <a:ln w="9525">
            <a:solidFill>
              <a:schemeClr val="tx1"/>
            </a:solidFill>
            <a:miter lim="800000"/>
            <a:headEnd/>
            <a:tailEnd/>
          </a:ln>
        </p:spPr>
        <p:txBody>
          <a:bodyPr vert="eaVert" wrap="none" anchor="ctr"/>
          <a:lstStyle/>
          <a:p>
            <a:pPr fontAlgn="base">
              <a:spcBef>
                <a:spcPct val="0"/>
              </a:spcBef>
              <a:spcAft>
                <a:spcPct val="0"/>
              </a:spcAft>
            </a:pPr>
            <a:endParaRPr lang="ja-JP" altLang="ja-JP" smtClean="0">
              <a:solidFill>
                <a:srgbClr val="336699"/>
              </a:solidFill>
            </a:endParaRPr>
          </a:p>
        </p:txBody>
      </p:sp>
      <p:sp>
        <p:nvSpPr>
          <p:cNvPr id="16391" name="Text Box 11"/>
          <p:cNvSpPr txBox="1">
            <a:spLocks noChangeArrowheads="1"/>
          </p:cNvSpPr>
          <p:nvPr/>
        </p:nvSpPr>
        <p:spPr bwMode="auto">
          <a:xfrm>
            <a:off x="3429000" y="714375"/>
            <a:ext cx="1789113" cy="1016000"/>
          </a:xfrm>
          <a:prstGeom prst="rect">
            <a:avLst/>
          </a:prstGeom>
          <a:noFill/>
          <a:ln w="9525">
            <a:noFill/>
            <a:miter lim="800000"/>
            <a:headEnd/>
            <a:tailEnd/>
          </a:ln>
        </p:spPr>
        <p:txBody>
          <a:bodyPr>
            <a:spAutoFit/>
          </a:bodyPr>
          <a:lstStyle/>
          <a:p>
            <a:pPr fontAlgn="base">
              <a:spcBef>
                <a:spcPct val="0"/>
              </a:spcBef>
              <a:spcAft>
                <a:spcPct val="0"/>
              </a:spcAft>
            </a:pPr>
            <a:r>
              <a:rPr lang="ja-JP" altLang="en-US" sz="2000" b="1" smtClean="0">
                <a:solidFill>
                  <a:srgbClr val="336699"/>
                </a:solidFill>
              </a:rPr>
              <a:t>現存する欧米の検出器の</a:t>
            </a:r>
          </a:p>
          <a:p>
            <a:pPr fontAlgn="base">
              <a:spcBef>
                <a:spcPct val="0"/>
              </a:spcBef>
              <a:spcAft>
                <a:spcPct val="0"/>
              </a:spcAft>
            </a:pPr>
            <a:r>
              <a:rPr lang="ja-JP" altLang="en-US" sz="2000" b="1" smtClean="0">
                <a:solidFill>
                  <a:srgbClr val="336699"/>
                </a:solidFill>
              </a:rPr>
              <a:t>到達点</a:t>
            </a:r>
          </a:p>
        </p:txBody>
      </p:sp>
      <p:sp>
        <p:nvSpPr>
          <p:cNvPr id="16392" name="Text Box 12"/>
          <p:cNvSpPr txBox="1">
            <a:spLocks noChangeArrowheads="1"/>
          </p:cNvSpPr>
          <p:nvPr/>
        </p:nvSpPr>
        <p:spPr bwMode="auto">
          <a:xfrm>
            <a:off x="5214938" y="714375"/>
            <a:ext cx="1130300" cy="7016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336699"/>
                </a:solidFill>
              </a:rPr>
              <a:t>LCGT</a:t>
            </a:r>
            <a:r>
              <a:rPr lang="ja-JP" altLang="en-US" sz="2000" b="1" smtClean="0">
                <a:solidFill>
                  <a:srgbClr val="336699"/>
                </a:solidFill>
              </a:rPr>
              <a:t>の</a:t>
            </a:r>
          </a:p>
          <a:p>
            <a:pPr fontAlgn="base">
              <a:spcBef>
                <a:spcPct val="0"/>
              </a:spcBef>
              <a:spcAft>
                <a:spcPct val="0"/>
              </a:spcAft>
            </a:pPr>
            <a:r>
              <a:rPr lang="ja-JP" altLang="en-US" sz="2000" b="1" smtClean="0">
                <a:solidFill>
                  <a:srgbClr val="336699"/>
                </a:solidFill>
              </a:rPr>
              <a:t>到達点</a:t>
            </a:r>
          </a:p>
        </p:txBody>
      </p:sp>
      <p:sp>
        <p:nvSpPr>
          <p:cNvPr id="16393" name="Text Box 13"/>
          <p:cNvSpPr txBox="1">
            <a:spLocks noChangeArrowheads="1"/>
          </p:cNvSpPr>
          <p:nvPr/>
        </p:nvSpPr>
        <p:spPr bwMode="auto">
          <a:xfrm rot="-5400000">
            <a:off x="-1339056" y="3482181"/>
            <a:ext cx="3951288" cy="70167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000" b="1" smtClean="0">
                <a:solidFill>
                  <a:srgbClr val="336699"/>
                </a:solidFill>
              </a:rPr>
              <a:t>一年間で検出できる</a:t>
            </a:r>
          </a:p>
          <a:p>
            <a:pPr fontAlgn="base">
              <a:spcBef>
                <a:spcPct val="0"/>
              </a:spcBef>
              <a:spcAft>
                <a:spcPct val="0"/>
              </a:spcAft>
            </a:pPr>
            <a:r>
              <a:rPr lang="ja-JP" altLang="en-US" sz="2000" b="1" smtClean="0">
                <a:solidFill>
                  <a:srgbClr val="336699"/>
                </a:solidFill>
              </a:rPr>
              <a:t>連星中性子星合体事象数</a:t>
            </a:r>
            <a:r>
              <a:rPr lang="en-US" altLang="ja-JP" sz="2000" b="1" smtClean="0">
                <a:solidFill>
                  <a:srgbClr val="336699"/>
                </a:solidFill>
              </a:rPr>
              <a:t>(</a:t>
            </a:r>
            <a:r>
              <a:rPr lang="ja-JP" altLang="en-US" sz="2000" b="1" smtClean="0">
                <a:solidFill>
                  <a:srgbClr val="336699"/>
                </a:solidFill>
              </a:rPr>
              <a:t>期待値）</a:t>
            </a:r>
          </a:p>
        </p:txBody>
      </p:sp>
      <p:sp>
        <p:nvSpPr>
          <p:cNvPr id="16394" name="Line 14"/>
          <p:cNvSpPr>
            <a:spLocks noChangeShapeType="1"/>
          </p:cNvSpPr>
          <p:nvPr/>
        </p:nvSpPr>
        <p:spPr bwMode="auto">
          <a:xfrm flipH="1" flipV="1">
            <a:off x="6286500" y="3929063"/>
            <a:ext cx="500063" cy="142875"/>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smtClean="0">
              <a:solidFill>
                <a:srgbClr val="336699"/>
              </a:solidFill>
            </a:endParaRPr>
          </a:p>
        </p:txBody>
      </p:sp>
      <p:sp>
        <p:nvSpPr>
          <p:cNvPr id="16395" name="Text Box 15"/>
          <p:cNvSpPr txBox="1">
            <a:spLocks noChangeArrowheads="1"/>
          </p:cNvSpPr>
          <p:nvPr/>
        </p:nvSpPr>
        <p:spPr bwMode="auto">
          <a:xfrm>
            <a:off x="6756400" y="3786188"/>
            <a:ext cx="1989138" cy="89217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000" smtClean="0">
                <a:solidFill>
                  <a:srgbClr val="336699"/>
                </a:solidFill>
              </a:rPr>
              <a:t>米国の計画</a:t>
            </a:r>
          </a:p>
          <a:p>
            <a:pPr fontAlgn="base">
              <a:spcBef>
                <a:spcPct val="0"/>
              </a:spcBef>
              <a:spcAft>
                <a:spcPct val="0"/>
              </a:spcAft>
            </a:pPr>
            <a:r>
              <a:rPr lang="ja-JP" altLang="en-US" sz="1600" b="1" smtClean="0">
                <a:solidFill>
                  <a:srgbClr val="336699"/>
                </a:solidFill>
              </a:rPr>
              <a:t>２００８年度から着手</a:t>
            </a:r>
          </a:p>
          <a:p>
            <a:pPr fontAlgn="base">
              <a:spcBef>
                <a:spcPct val="0"/>
              </a:spcBef>
              <a:spcAft>
                <a:spcPct val="0"/>
              </a:spcAft>
            </a:pPr>
            <a:r>
              <a:rPr lang="ja-JP" altLang="en-US" sz="1600" b="1" smtClean="0">
                <a:solidFill>
                  <a:srgbClr val="336699"/>
                </a:solidFill>
              </a:rPr>
              <a:t>～２０１５年完成予定</a:t>
            </a:r>
            <a:endParaRPr lang="ja-JP" altLang="en-US" sz="2000" b="1" smtClean="0">
              <a:solidFill>
                <a:srgbClr val="336699"/>
              </a:solidFill>
            </a:endParaRPr>
          </a:p>
        </p:txBody>
      </p:sp>
      <p:sp>
        <p:nvSpPr>
          <p:cNvPr id="16396" name="Line 16"/>
          <p:cNvSpPr>
            <a:spLocks noChangeShapeType="1"/>
          </p:cNvSpPr>
          <p:nvPr/>
        </p:nvSpPr>
        <p:spPr bwMode="auto">
          <a:xfrm>
            <a:off x="1714500" y="1643063"/>
            <a:ext cx="928688" cy="22860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smtClean="0">
              <a:solidFill>
                <a:srgbClr val="336699"/>
              </a:solidFill>
            </a:endParaRPr>
          </a:p>
        </p:txBody>
      </p:sp>
      <p:sp>
        <p:nvSpPr>
          <p:cNvPr id="16397" name="Text Box 17"/>
          <p:cNvSpPr txBox="1">
            <a:spLocks noChangeArrowheads="1"/>
          </p:cNvSpPr>
          <p:nvPr/>
        </p:nvSpPr>
        <p:spPr bwMode="auto">
          <a:xfrm>
            <a:off x="1000125" y="928688"/>
            <a:ext cx="2171700" cy="7080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000" b="1" smtClean="0">
                <a:solidFill>
                  <a:srgbClr val="0000FF"/>
                </a:solidFill>
              </a:rPr>
              <a:t>日本における</a:t>
            </a:r>
          </a:p>
          <a:p>
            <a:pPr fontAlgn="base">
              <a:spcBef>
                <a:spcPct val="0"/>
              </a:spcBef>
              <a:spcAft>
                <a:spcPct val="0"/>
              </a:spcAft>
            </a:pPr>
            <a:r>
              <a:rPr lang="ja-JP" altLang="en-US" sz="2000" b="1" smtClean="0">
                <a:solidFill>
                  <a:srgbClr val="0000FF"/>
                </a:solidFill>
              </a:rPr>
              <a:t>実証ヒナ型検出器</a:t>
            </a:r>
          </a:p>
        </p:txBody>
      </p:sp>
      <p:sp>
        <p:nvSpPr>
          <p:cNvPr id="16398" name="AutoShape 18"/>
          <p:cNvSpPr>
            <a:spLocks noChangeArrowheads="1"/>
          </p:cNvSpPr>
          <p:nvPr/>
        </p:nvSpPr>
        <p:spPr bwMode="auto">
          <a:xfrm>
            <a:off x="6643688" y="3071813"/>
            <a:ext cx="1008062" cy="144462"/>
          </a:xfrm>
          <a:prstGeom prst="leftArrow">
            <a:avLst>
              <a:gd name="adj1" fmla="val 50000"/>
              <a:gd name="adj2" fmla="val 17445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ja-JP" altLang="ja-JP" smtClean="0">
              <a:solidFill>
                <a:srgbClr val="336699"/>
              </a:solidFill>
            </a:endParaRPr>
          </a:p>
        </p:txBody>
      </p:sp>
      <p:sp>
        <p:nvSpPr>
          <p:cNvPr id="16399" name="Text Box 19"/>
          <p:cNvSpPr txBox="1">
            <a:spLocks noChangeArrowheads="1"/>
          </p:cNvSpPr>
          <p:nvPr/>
        </p:nvSpPr>
        <p:spPr bwMode="auto">
          <a:xfrm>
            <a:off x="7643813" y="2928938"/>
            <a:ext cx="1211262" cy="366712"/>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i="1" smtClean="0">
                <a:solidFill>
                  <a:srgbClr val="FF0000"/>
                </a:solidFill>
              </a:rPr>
              <a:t>発見ライン</a:t>
            </a:r>
          </a:p>
        </p:txBody>
      </p:sp>
      <p:sp>
        <p:nvSpPr>
          <p:cNvPr id="16400" name="Text Box 20"/>
          <p:cNvSpPr txBox="1">
            <a:spLocks noChangeArrowheads="1"/>
          </p:cNvSpPr>
          <p:nvPr/>
        </p:nvSpPr>
        <p:spPr bwMode="auto">
          <a:xfrm>
            <a:off x="2700338" y="0"/>
            <a:ext cx="3735387" cy="641350"/>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3600" i="1" smtClean="0">
                <a:solidFill>
                  <a:srgbClr val="0000FF"/>
                </a:solidFill>
              </a:rPr>
              <a:t>国際競争と緊急性</a:t>
            </a:r>
          </a:p>
        </p:txBody>
      </p:sp>
      <p:sp>
        <p:nvSpPr>
          <p:cNvPr id="16401" name="テキスト ボックス 18"/>
          <p:cNvSpPr txBox="1">
            <a:spLocks noChangeArrowheads="1"/>
          </p:cNvSpPr>
          <p:nvPr/>
        </p:nvSpPr>
        <p:spPr bwMode="auto">
          <a:xfrm>
            <a:off x="7143750" y="3214688"/>
            <a:ext cx="1825625" cy="338137"/>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600" smtClean="0">
                <a:solidFill>
                  <a:srgbClr val="336699"/>
                </a:solidFill>
                <a:latin typeface="HGS創英角ｺﾞｼｯｸUB" pitchFamily="50" charset="-128"/>
                <a:ea typeface="HGS創英角ｺﾞｼｯｸUB" pitchFamily="50" charset="-128"/>
              </a:rPr>
              <a:t>年に１個以上観測</a:t>
            </a:r>
          </a:p>
        </p:txBody>
      </p:sp>
      <p:sp>
        <p:nvSpPr>
          <p:cNvPr id="16402" name="Text Box 19"/>
          <p:cNvSpPr txBox="1">
            <a:spLocks noChangeArrowheads="1"/>
          </p:cNvSpPr>
          <p:nvPr/>
        </p:nvSpPr>
        <p:spPr bwMode="auto">
          <a:xfrm>
            <a:off x="7935913" y="6113463"/>
            <a:ext cx="438150" cy="366712"/>
          </a:xfrm>
          <a:prstGeom prst="rect">
            <a:avLst/>
          </a:prstGeom>
          <a:noFill/>
          <a:ln w="9525">
            <a:noFill/>
            <a:miter lim="800000"/>
            <a:headEnd/>
            <a:tailEnd/>
          </a:ln>
        </p:spPr>
        <p:txBody>
          <a:bodyPr wrap="none">
            <a:spAutoFit/>
          </a:bodyPr>
          <a:lstStyle/>
          <a:p>
            <a:pPr fontAlgn="base">
              <a:spcBef>
                <a:spcPct val="0"/>
              </a:spcBef>
              <a:spcAft>
                <a:spcPct val="0"/>
              </a:spcAft>
            </a:pPr>
            <a:fld id="{ED21E589-3F38-47ED-8371-89442B94A949}" type="slidenum">
              <a:rPr lang="ja-JP" altLang="en-US" smtClean="0">
                <a:solidFill>
                  <a:srgbClr val="336699"/>
                </a:solidFill>
              </a:rPr>
              <a:pPr fontAlgn="base">
                <a:spcBef>
                  <a:spcPct val="0"/>
                </a:spcBef>
                <a:spcAft>
                  <a:spcPct val="0"/>
                </a:spcAft>
              </a:pPr>
              <a:t>24</a:t>
            </a:fld>
            <a:endParaRPr lang="en-US" altLang="ja-JP" smtClean="0">
              <a:solidFill>
                <a:srgbClr val="336699"/>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重力波検出器ネットワーク</a:t>
            </a:r>
            <a:endParaRPr kumimoji="1" lang="ja-JP" altLang="en-US" dirty="0"/>
          </a:p>
        </p:txBody>
      </p:sp>
      <p:grpSp>
        <p:nvGrpSpPr>
          <p:cNvPr id="3" name="Group 10"/>
          <p:cNvGrpSpPr>
            <a:grpSpLocks/>
          </p:cNvGrpSpPr>
          <p:nvPr/>
        </p:nvGrpSpPr>
        <p:grpSpPr bwMode="auto">
          <a:xfrm>
            <a:off x="-191067" y="2388358"/>
            <a:ext cx="4477548" cy="4469642"/>
            <a:chOff x="0" y="0"/>
            <a:chExt cx="3398" cy="3392"/>
          </a:xfrm>
        </p:grpSpPr>
        <p:pic>
          <p:nvPicPr>
            <p:cNvPr id="5" name="Picture 11"/>
            <p:cNvPicPr>
              <a:picLocks noChangeAspect="1" noChangeArrowheads="1"/>
            </p:cNvPicPr>
            <p:nvPr/>
          </p:nvPicPr>
          <p:blipFill>
            <a:blip r:embed="rId2" cstate="screen"/>
            <a:srcRect/>
            <a:stretch>
              <a:fillRect/>
            </a:stretch>
          </p:blipFill>
          <p:spPr bwMode="auto">
            <a:xfrm>
              <a:off x="0" y="0"/>
              <a:ext cx="3392" cy="3392"/>
            </a:xfrm>
            <a:prstGeom prst="rect">
              <a:avLst/>
            </a:prstGeom>
            <a:noFill/>
            <a:ln w="12700">
              <a:noFill/>
              <a:miter lim="800000"/>
              <a:headEnd/>
              <a:tailEnd/>
            </a:ln>
          </p:spPr>
        </p:pic>
        <p:sp>
          <p:nvSpPr>
            <p:cNvPr id="6" name="Rectangle 12"/>
            <p:cNvSpPr>
              <a:spLocks/>
            </p:cNvSpPr>
            <p:nvPr/>
          </p:nvSpPr>
          <p:spPr bwMode="auto">
            <a:xfrm>
              <a:off x="704" y="0"/>
              <a:ext cx="2694" cy="424"/>
            </a:xfrm>
            <a:prstGeom prst="rect">
              <a:avLst/>
            </a:prstGeom>
            <a:noFill/>
            <a:ln w="12700">
              <a:noFill/>
              <a:miter lim="800000"/>
              <a:headEnd/>
              <a:tailEnd/>
            </a:ln>
          </p:spPr>
          <p:txBody>
            <a:bodyPr wrap="none" lIns="0" tIns="0" rIns="0" bIns="0" anchor="ctr">
              <a:spAutoFit/>
            </a:bodyPr>
            <a:lstStyle/>
            <a:p>
              <a:r>
                <a:rPr lang="en-US" altLang="ja-JP">
                  <a:solidFill>
                    <a:srgbClr val="000000"/>
                  </a:solidFill>
                </a:rPr>
                <a:t>L/H+L/L+V 50%</a:t>
              </a:r>
            </a:p>
          </p:txBody>
        </p:sp>
      </p:grpSp>
      <p:grpSp>
        <p:nvGrpSpPr>
          <p:cNvPr id="4" name="Group 10"/>
          <p:cNvGrpSpPr>
            <a:grpSpLocks/>
          </p:cNvGrpSpPr>
          <p:nvPr/>
        </p:nvGrpSpPr>
        <p:grpSpPr bwMode="auto">
          <a:xfrm>
            <a:off x="4627208" y="2333766"/>
            <a:ext cx="4707859" cy="4707859"/>
            <a:chOff x="0" y="0"/>
            <a:chExt cx="3560" cy="3560"/>
          </a:xfrm>
        </p:grpSpPr>
        <p:pic>
          <p:nvPicPr>
            <p:cNvPr id="8" name="Picture 11"/>
            <p:cNvPicPr>
              <a:picLocks noChangeAspect="1" noChangeArrowheads="1"/>
            </p:cNvPicPr>
            <p:nvPr/>
          </p:nvPicPr>
          <p:blipFill>
            <a:blip r:embed="rId3" cstate="screen"/>
            <a:srcRect/>
            <a:stretch>
              <a:fillRect/>
            </a:stretch>
          </p:blipFill>
          <p:spPr bwMode="auto">
            <a:xfrm>
              <a:off x="0" y="0"/>
              <a:ext cx="3560" cy="3560"/>
            </a:xfrm>
            <a:prstGeom prst="rect">
              <a:avLst/>
            </a:prstGeom>
            <a:noFill/>
            <a:ln w="12700">
              <a:noFill/>
              <a:miter lim="800000"/>
              <a:headEnd/>
              <a:tailEnd/>
            </a:ln>
          </p:spPr>
        </p:pic>
        <p:sp>
          <p:nvSpPr>
            <p:cNvPr id="9" name="Rectangle 12"/>
            <p:cNvSpPr>
              <a:spLocks/>
            </p:cNvSpPr>
            <p:nvPr/>
          </p:nvSpPr>
          <p:spPr bwMode="auto">
            <a:xfrm>
              <a:off x="444" y="0"/>
              <a:ext cx="3101" cy="792"/>
            </a:xfrm>
            <a:prstGeom prst="rect">
              <a:avLst/>
            </a:prstGeom>
            <a:noFill/>
            <a:ln w="12700">
              <a:noFill/>
              <a:miter lim="800000"/>
              <a:headEnd/>
              <a:tailEnd/>
            </a:ln>
          </p:spPr>
          <p:txBody>
            <a:bodyPr lIns="0" tIns="0" rIns="0" bIns="0" anchor="ctr">
              <a:spAutoFit/>
            </a:bodyPr>
            <a:lstStyle/>
            <a:p>
              <a:r>
                <a:rPr lang="en-US" altLang="ja-JP">
                  <a:solidFill>
                    <a:srgbClr val="000000"/>
                  </a:solidFill>
                </a:rPr>
                <a:t>L/H+L/L+V+LCGT </a:t>
              </a:r>
            </a:p>
            <a:p>
              <a:pPr algn="r"/>
              <a:r>
                <a:rPr lang="en-US" altLang="ja-JP">
                  <a:solidFill>
                    <a:srgbClr val="000000"/>
                  </a:solidFill>
                </a:rPr>
                <a:t>50%</a:t>
              </a:r>
            </a:p>
          </p:txBody>
        </p:sp>
      </p:grpSp>
      <p:sp>
        <p:nvSpPr>
          <p:cNvPr id="10" name="右矢印 9"/>
          <p:cNvSpPr/>
          <p:nvPr/>
        </p:nvSpPr>
        <p:spPr>
          <a:xfrm>
            <a:off x="4012442" y="4421875"/>
            <a:ext cx="1009934" cy="518615"/>
          </a:xfrm>
          <a:prstGeom prst="rightArrow">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1" name="テキスト ボックス 10"/>
          <p:cNvSpPr txBox="1"/>
          <p:nvPr/>
        </p:nvSpPr>
        <p:spPr>
          <a:xfrm>
            <a:off x="3807726" y="6209731"/>
            <a:ext cx="1719618" cy="369332"/>
          </a:xfrm>
          <a:prstGeom prst="rect">
            <a:avLst/>
          </a:prstGeom>
          <a:noFill/>
        </p:spPr>
        <p:txBody>
          <a:bodyPr wrap="square" rtlCol="0">
            <a:spAutoFit/>
          </a:bodyPr>
          <a:lstStyle/>
          <a:p>
            <a:r>
              <a:rPr lang="en-US" altLang="ja-JP" b="1" dirty="0" smtClean="0">
                <a:solidFill>
                  <a:srgbClr val="000000"/>
                </a:solidFill>
                <a:latin typeface="Arial" pitchFamily="34" charset="0"/>
                <a:cs typeface="Arial" pitchFamily="34" charset="0"/>
              </a:rPr>
              <a:t>B. F. </a:t>
            </a:r>
            <a:r>
              <a:rPr lang="en-US" altLang="ja-JP" b="1" dirty="0" err="1" smtClean="0">
                <a:solidFill>
                  <a:srgbClr val="000000"/>
                </a:solidFill>
                <a:latin typeface="Arial" pitchFamily="34" charset="0"/>
                <a:cs typeface="Arial" pitchFamily="34" charset="0"/>
              </a:rPr>
              <a:t>Schutz</a:t>
            </a:r>
            <a:endParaRPr lang="ja-JP" altLang="en-US" b="1" dirty="0">
              <a:solidFill>
                <a:srgbClr val="000000"/>
              </a:solidFill>
              <a:latin typeface="Arial" pitchFamily="34" charset="0"/>
              <a:cs typeface="Arial" pitchFamily="34" charset="0"/>
            </a:endParaRPr>
          </a:p>
        </p:txBody>
      </p:sp>
      <p:sp>
        <p:nvSpPr>
          <p:cNvPr id="12" name="正方形/長方形 11"/>
          <p:cNvSpPr/>
          <p:nvPr/>
        </p:nvSpPr>
        <p:spPr>
          <a:xfrm>
            <a:off x="609600" y="2484120"/>
            <a:ext cx="643128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3" name="テキスト ボックス 12"/>
          <p:cNvSpPr txBox="1"/>
          <p:nvPr/>
        </p:nvSpPr>
        <p:spPr>
          <a:xfrm>
            <a:off x="213360" y="1371600"/>
            <a:ext cx="4480560" cy="1446550"/>
          </a:xfrm>
          <a:prstGeom prst="rect">
            <a:avLst/>
          </a:prstGeom>
          <a:noFill/>
        </p:spPr>
        <p:txBody>
          <a:bodyPr wrap="square" rtlCol="0">
            <a:spAutoFit/>
          </a:bodyPr>
          <a:lstStyle/>
          <a:p>
            <a:r>
              <a:rPr lang="en-US" altLang="ja-JP" sz="2400" b="1" dirty="0" smtClean="0">
                <a:solidFill>
                  <a:srgbClr val="00CC00"/>
                </a:solidFill>
                <a:latin typeface="Arial" pitchFamily="34" charset="0"/>
                <a:cs typeface="Arial" pitchFamily="34" charset="0"/>
              </a:rPr>
              <a:t>LIGO(H)+LIGO(L)+Virgo</a:t>
            </a:r>
          </a:p>
          <a:p>
            <a:endParaRPr lang="en-US" altLang="ja-JP" sz="2400" b="1" dirty="0" smtClean="0">
              <a:solidFill>
                <a:srgbClr val="000000"/>
              </a:solidFill>
              <a:latin typeface="Arial" pitchFamily="34" charset="0"/>
              <a:cs typeface="Arial" pitchFamily="34" charset="0"/>
            </a:endParaRPr>
          </a:p>
          <a:p>
            <a:pPr>
              <a:buSzPct val="75000"/>
              <a:buFont typeface="Wingdings" pitchFamily="2" charset="2"/>
              <a:buChar char="l"/>
            </a:pPr>
            <a:r>
              <a:rPr lang="en-US" altLang="ja-JP" sz="2000" b="1" dirty="0" smtClean="0">
                <a:solidFill>
                  <a:srgbClr val="000000"/>
                </a:solidFill>
                <a:latin typeface="Arial" pitchFamily="34" charset="0"/>
                <a:cs typeface="Arial" pitchFamily="34" charset="0"/>
              </a:rPr>
              <a:t> 1/2</a:t>
            </a:r>
            <a:r>
              <a:rPr lang="ja-JP" altLang="en-US" sz="2000" b="1" dirty="0" smtClean="0">
                <a:solidFill>
                  <a:srgbClr val="000000"/>
                </a:solidFill>
                <a:latin typeface="Arial" pitchFamily="34" charset="0"/>
                <a:cs typeface="Arial" pitchFamily="34" charset="0"/>
              </a:rPr>
              <a:t>最大感度の範囲：</a:t>
            </a:r>
            <a:r>
              <a:rPr lang="en-US" altLang="ja-JP" sz="2000" b="1" dirty="0" smtClean="0">
                <a:solidFill>
                  <a:srgbClr val="000000"/>
                </a:solidFill>
                <a:latin typeface="Arial" pitchFamily="34" charset="0"/>
                <a:cs typeface="Arial" pitchFamily="34" charset="0"/>
              </a:rPr>
              <a:t>72%</a:t>
            </a:r>
          </a:p>
          <a:p>
            <a:pPr>
              <a:buSzPct val="75000"/>
              <a:buFont typeface="Wingdings" pitchFamily="2" charset="2"/>
              <a:buChar char="l"/>
            </a:pPr>
            <a:r>
              <a:rPr lang="en-US" altLang="ja-JP" sz="2000" b="1" dirty="0" smtClean="0">
                <a:solidFill>
                  <a:srgbClr val="000000"/>
                </a:solidFill>
                <a:latin typeface="Arial" pitchFamily="34" charset="0"/>
                <a:cs typeface="Arial" pitchFamily="34" charset="0"/>
              </a:rPr>
              <a:t> 3</a:t>
            </a:r>
            <a:r>
              <a:rPr lang="ja-JP" altLang="en-US" sz="2000" b="1" dirty="0" smtClean="0">
                <a:solidFill>
                  <a:srgbClr val="000000"/>
                </a:solidFill>
                <a:latin typeface="Arial" pitchFamily="34" charset="0"/>
                <a:cs typeface="Arial" pitchFamily="34" charset="0"/>
              </a:rPr>
              <a:t>台稼働率</a:t>
            </a:r>
            <a:r>
              <a:rPr lang="en-US" altLang="ja-JP" sz="2000" b="1" dirty="0" smtClean="0">
                <a:solidFill>
                  <a:srgbClr val="000000"/>
                </a:solidFill>
                <a:latin typeface="Arial" pitchFamily="34" charset="0"/>
                <a:cs typeface="Arial" pitchFamily="34" charset="0"/>
              </a:rPr>
              <a:t>:  51%</a:t>
            </a:r>
            <a:endParaRPr lang="ja-JP" altLang="en-US" sz="2000" b="1" dirty="0">
              <a:solidFill>
                <a:srgbClr val="000000"/>
              </a:solidFill>
              <a:latin typeface="Arial" pitchFamily="34" charset="0"/>
              <a:cs typeface="Arial" pitchFamily="34" charset="0"/>
            </a:endParaRPr>
          </a:p>
        </p:txBody>
      </p:sp>
      <p:sp>
        <p:nvSpPr>
          <p:cNvPr id="14" name="テキスト ボックス 13"/>
          <p:cNvSpPr txBox="1"/>
          <p:nvPr/>
        </p:nvSpPr>
        <p:spPr>
          <a:xfrm>
            <a:off x="4454629" y="1370007"/>
            <a:ext cx="4689371" cy="1384995"/>
          </a:xfrm>
          <a:prstGeom prst="rect">
            <a:avLst/>
          </a:prstGeom>
          <a:noFill/>
        </p:spPr>
        <p:txBody>
          <a:bodyPr wrap="square" rtlCol="0">
            <a:spAutoFit/>
          </a:bodyPr>
          <a:lstStyle/>
          <a:p>
            <a:r>
              <a:rPr lang="en-US" altLang="ja-JP" sz="2400" b="1" dirty="0" smtClean="0">
                <a:solidFill>
                  <a:srgbClr val="00CC00"/>
                </a:solidFill>
                <a:latin typeface="Arial" pitchFamily="34" charset="0"/>
                <a:cs typeface="Arial" pitchFamily="34" charset="0"/>
              </a:rPr>
              <a:t>LIGO(H)+LIGO(L)+</a:t>
            </a:r>
            <a:r>
              <a:rPr lang="en-US" altLang="ja-JP" sz="2400" b="1" dirty="0" err="1" smtClean="0">
                <a:solidFill>
                  <a:srgbClr val="00CC00"/>
                </a:solidFill>
                <a:latin typeface="Arial" pitchFamily="34" charset="0"/>
                <a:cs typeface="Arial" pitchFamily="34" charset="0"/>
              </a:rPr>
              <a:t>Virgo+</a:t>
            </a:r>
            <a:r>
              <a:rPr lang="en-US" altLang="ja-JP" sz="2400" b="1" dirty="0" err="1" smtClean="0">
                <a:solidFill>
                  <a:srgbClr val="FF0000"/>
                </a:solidFill>
                <a:latin typeface="Arial" pitchFamily="34" charset="0"/>
                <a:cs typeface="Arial" pitchFamily="34" charset="0"/>
              </a:rPr>
              <a:t>LCGT</a:t>
            </a:r>
            <a:endParaRPr lang="en-US" altLang="ja-JP" sz="2400" b="1" dirty="0" smtClean="0">
              <a:solidFill>
                <a:srgbClr val="FF0000"/>
              </a:solidFill>
              <a:latin typeface="Arial" pitchFamily="34" charset="0"/>
              <a:cs typeface="Arial" pitchFamily="34" charset="0"/>
            </a:endParaRPr>
          </a:p>
          <a:p>
            <a:pPr>
              <a:buSzPct val="75000"/>
              <a:buFont typeface="Wingdings" pitchFamily="2" charset="2"/>
              <a:buChar char="l"/>
            </a:pPr>
            <a:r>
              <a:rPr lang="en-US" altLang="ja-JP" sz="2000" b="1" dirty="0" smtClean="0">
                <a:solidFill>
                  <a:srgbClr val="000000"/>
                </a:solidFill>
                <a:latin typeface="Arial" pitchFamily="34" charset="0"/>
                <a:cs typeface="Arial" pitchFamily="34" charset="0"/>
              </a:rPr>
              <a:t> </a:t>
            </a:r>
            <a:r>
              <a:rPr lang="ja-JP" altLang="en-US" sz="2000" b="1" dirty="0" smtClean="0">
                <a:solidFill>
                  <a:srgbClr val="000000"/>
                </a:solidFill>
                <a:latin typeface="Arial" pitchFamily="34" charset="0"/>
                <a:cs typeface="Arial" pitchFamily="34" charset="0"/>
              </a:rPr>
              <a:t>最高感度：</a:t>
            </a:r>
            <a:r>
              <a:rPr lang="en-US" altLang="ja-JP" sz="2000" b="1" dirty="0" smtClean="0">
                <a:solidFill>
                  <a:srgbClr val="000000"/>
                </a:solidFill>
                <a:latin typeface="Arial" pitchFamily="34" charset="0"/>
                <a:cs typeface="Arial" pitchFamily="34" charset="0"/>
              </a:rPr>
              <a:t>+13%</a:t>
            </a:r>
          </a:p>
          <a:p>
            <a:pPr>
              <a:buSzPct val="75000"/>
              <a:buFont typeface="Wingdings" pitchFamily="2" charset="2"/>
              <a:buChar char="l"/>
            </a:pPr>
            <a:r>
              <a:rPr lang="en-US" altLang="ja-JP" sz="2000" b="1" dirty="0" smtClean="0">
                <a:solidFill>
                  <a:srgbClr val="000000"/>
                </a:solidFill>
                <a:latin typeface="Arial" pitchFamily="34" charset="0"/>
                <a:cs typeface="Arial" pitchFamily="34" charset="0"/>
              </a:rPr>
              <a:t> 1/2</a:t>
            </a:r>
            <a:r>
              <a:rPr lang="ja-JP" altLang="en-US" sz="2000" b="1" dirty="0" smtClean="0">
                <a:solidFill>
                  <a:srgbClr val="000000"/>
                </a:solidFill>
                <a:latin typeface="Arial" pitchFamily="34" charset="0"/>
                <a:cs typeface="Arial" pitchFamily="34" charset="0"/>
              </a:rPr>
              <a:t>最大感度の範囲</a:t>
            </a:r>
            <a:r>
              <a:rPr lang="en-US" altLang="ja-JP" sz="2000" b="1" dirty="0" smtClean="0">
                <a:solidFill>
                  <a:srgbClr val="000000"/>
                </a:solidFill>
                <a:latin typeface="Arial" pitchFamily="34" charset="0"/>
                <a:cs typeface="Arial" pitchFamily="34" charset="0"/>
              </a:rPr>
              <a:t>: 100%</a:t>
            </a:r>
          </a:p>
          <a:p>
            <a:pPr>
              <a:buSzPct val="75000"/>
              <a:buFont typeface="Wingdings" pitchFamily="2" charset="2"/>
              <a:buChar char="l"/>
            </a:pPr>
            <a:r>
              <a:rPr lang="en-US" altLang="ja-JP" sz="2000" b="1" dirty="0" smtClean="0">
                <a:solidFill>
                  <a:srgbClr val="000000"/>
                </a:solidFill>
                <a:latin typeface="Arial" pitchFamily="34" charset="0"/>
                <a:cs typeface="Arial" pitchFamily="34" charset="0"/>
              </a:rPr>
              <a:t> 3</a:t>
            </a:r>
            <a:r>
              <a:rPr lang="ja-JP" altLang="en-US" sz="2000" b="1" dirty="0" smtClean="0">
                <a:solidFill>
                  <a:srgbClr val="000000"/>
                </a:solidFill>
                <a:latin typeface="Arial" pitchFamily="34" charset="0"/>
                <a:cs typeface="Arial" pitchFamily="34" charset="0"/>
              </a:rPr>
              <a:t>台稼働率</a:t>
            </a:r>
            <a:r>
              <a:rPr lang="en-US" altLang="ja-JP" sz="2000" b="1" dirty="0" smtClean="0">
                <a:solidFill>
                  <a:srgbClr val="000000"/>
                </a:solidFill>
                <a:latin typeface="Arial" pitchFamily="34" charset="0"/>
                <a:cs typeface="Arial" pitchFamily="34" charset="0"/>
              </a:rPr>
              <a:t>:  82%</a:t>
            </a:r>
            <a:endParaRPr lang="ja-JP" altLang="en-US" sz="2000" b="1" dirty="0">
              <a:solidFill>
                <a:srgbClr val="000000"/>
              </a:solidFill>
              <a:latin typeface="Arial" pitchFamily="34" charset="0"/>
              <a:cs typeface="Arial" pitchFamily="34" charset="0"/>
            </a:endParaRPr>
          </a:p>
        </p:txBody>
      </p:sp>
      <p:sp>
        <p:nvSpPr>
          <p:cNvPr id="15" name="正方形/長方形 14"/>
          <p:cNvSpPr/>
          <p:nvPr/>
        </p:nvSpPr>
        <p:spPr>
          <a:xfrm>
            <a:off x="8808720" y="2773680"/>
            <a:ext cx="533400" cy="396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LCGT</a:t>
            </a:r>
            <a:r>
              <a:rPr lang="ja-JP" altLang="en-US" dirty="0" smtClean="0"/>
              <a:t>と</a:t>
            </a:r>
            <a:r>
              <a:rPr lang="en-US" altLang="ja-JP" dirty="0" smtClean="0"/>
              <a:t>GRB</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中性子星連星の合体の観測</a:t>
            </a:r>
            <a:endParaRPr kumimoji="1" lang="en-US" altLang="ja-JP" dirty="0" smtClean="0"/>
          </a:p>
          <a:p>
            <a:pPr lvl="1"/>
            <a:r>
              <a:rPr kumimoji="1" lang="en-US" altLang="ja-JP" dirty="0" smtClean="0">
                <a:solidFill>
                  <a:srgbClr val="FF0000"/>
                </a:solidFill>
              </a:rPr>
              <a:t>Shot GRB</a:t>
            </a:r>
            <a:r>
              <a:rPr kumimoji="1" lang="ja-JP" altLang="en-US" dirty="0" smtClean="0">
                <a:solidFill>
                  <a:srgbClr val="FF0000"/>
                </a:solidFill>
              </a:rPr>
              <a:t>との同時観測によりメカニズムの解明</a:t>
            </a:r>
            <a:endParaRPr kumimoji="1" lang="en-US" altLang="ja-JP" dirty="0" smtClean="0">
              <a:solidFill>
                <a:srgbClr val="FF0000"/>
              </a:solidFill>
            </a:endParaRPr>
          </a:p>
          <a:p>
            <a:pPr lvl="1"/>
            <a:r>
              <a:rPr lang="en-US" altLang="ja-JP" dirty="0" smtClean="0"/>
              <a:t>GRB</a:t>
            </a:r>
            <a:r>
              <a:rPr lang="ja-JP" altLang="en-US" dirty="0" err="1" smtClean="0"/>
              <a:t>の検</a:t>
            </a:r>
            <a:r>
              <a:rPr lang="ja-JP" altLang="en-US" dirty="0" smtClean="0"/>
              <a:t>出をトリガーにしてより詳しいデータ解析</a:t>
            </a:r>
            <a:endParaRPr kumimoji="1" lang="en-US" altLang="ja-JP" dirty="0" smtClean="0"/>
          </a:p>
          <a:p>
            <a:r>
              <a:rPr lang="ja-JP" altLang="en-US" dirty="0" smtClean="0"/>
              <a:t>中性子連星の合体の予測</a:t>
            </a:r>
            <a:endParaRPr lang="en-US" altLang="ja-JP" dirty="0" smtClean="0"/>
          </a:p>
          <a:p>
            <a:pPr lvl="1"/>
            <a:r>
              <a:rPr kumimoji="1" lang="en-US" altLang="ja-JP" dirty="0" smtClean="0"/>
              <a:t>GRB</a:t>
            </a:r>
            <a:r>
              <a:rPr kumimoji="1" lang="ja-JP" altLang="en-US" dirty="0" smtClean="0"/>
              <a:t>の方向を予測</a:t>
            </a:r>
            <a:r>
              <a:rPr lang="ja-JP" altLang="en-US" dirty="0" smtClean="0"/>
              <a:t>？</a:t>
            </a:r>
            <a:endParaRPr kumimoji="1" lang="en-US" altLang="ja-JP" dirty="0" smtClean="0"/>
          </a:p>
          <a:p>
            <a:endParaRPr kumimoji="1" lang="ja-JP"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ja-JP" altLang="en-US" b="1" dirty="0" smtClean="0">
                <a:solidFill>
                  <a:srgbClr val="0000FF"/>
                </a:solidFill>
              </a:rPr>
              <a:t>干渉計を宇宙に持っていくと</a:t>
            </a:r>
            <a:r>
              <a:rPr lang="ja-JP" altLang="en-US" b="1" dirty="0" smtClean="0"/>
              <a:t/>
            </a:r>
            <a:br>
              <a:rPr lang="ja-JP" altLang="en-US" b="1" dirty="0" smtClean="0"/>
            </a:br>
            <a:r>
              <a:rPr lang="ja-JP" altLang="en-US" b="1" dirty="0" smtClean="0">
                <a:solidFill>
                  <a:srgbClr val="FF0000"/>
                </a:solidFill>
              </a:rPr>
              <a:t>もっと長くできる</a:t>
            </a:r>
          </a:p>
        </p:txBody>
      </p:sp>
      <p:sp>
        <p:nvSpPr>
          <p:cNvPr id="17411" name="Rectangle 3"/>
          <p:cNvSpPr>
            <a:spLocks noGrp="1" noChangeArrowheads="1"/>
          </p:cNvSpPr>
          <p:nvPr>
            <p:ph type="body" idx="1"/>
          </p:nvPr>
        </p:nvSpPr>
        <p:spPr>
          <a:xfrm>
            <a:off x="685800" y="1981200"/>
            <a:ext cx="7772400" cy="4419600"/>
          </a:xfrm>
        </p:spPr>
        <p:txBody>
          <a:bodyPr/>
          <a:lstStyle/>
          <a:p>
            <a:pPr eaLnBrk="1" hangingPunct="1"/>
            <a:r>
              <a:rPr lang="ja-JP" altLang="en-US" b="1" smtClean="0">
                <a:solidFill>
                  <a:srgbClr val="00FF00"/>
                </a:solidFill>
              </a:rPr>
              <a:t>信号が増える</a:t>
            </a:r>
          </a:p>
          <a:p>
            <a:pPr eaLnBrk="1" hangingPunct="1">
              <a:buFontTx/>
              <a:buNone/>
            </a:pPr>
            <a:r>
              <a:rPr lang="ja-JP" altLang="en-US" sz="2400" b="1" smtClean="0"/>
              <a:t>     －重力波と光の相互作用の時間が長くなるため</a:t>
            </a:r>
          </a:p>
          <a:p>
            <a:pPr eaLnBrk="1" hangingPunct="1">
              <a:buFontTx/>
              <a:buNone/>
            </a:pPr>
            <a:r>
              <a:rPr lang="ja-JP" altLang="en-US" sz="2400" b="1" smtClean="0"/>
              <a:t>     －ただし高周波では信号のキャンセルが起こる</a:t>
            </a:r>
          </a:p>
          <a:p>
            <a:pPr eaLnBrk="1" hangingPunct="1"/>
            <a:r>
              <a:rPr lang="ja-JP" altLang="en-US" b="1" smtClean="0">
                <a:solidFill>
                  <a:srgbClr val="990099"/>
                </a:solidFill>
              </a:rPr>
              <a:t>ノイズが減る</a:t>
            </a:r>
          </a:p>
          <a:p>
            <a:pPr eaLnBrk="1" hangingPunct="1">
              <a:buFontTx/>
              <a:buNone/>
            </a:pPr>
            <a:r>
              <a:rPr lang="ja-JP" altLang="en-US" b="1" smtClean="0"/>
              <a:t>    </a:t>
            </a:r>
            <a:r>
              <a:rPr lang="ja-JP" altLang="en-US" sz="2400" b="1" smtClean="0"/>
              <a:t>－地面振動や重力場の揺らぎノイズが小さい</a:t>
            </a:r>
          </a:p>
          <a:p>
            <a:pPr eaLnBrk="1" hangingPunct="1">
              <a:buFontTx/>
              <a:buNone/>
            </a:pPr>
            <a:endParaRPr lang="ja-JP" altLang="en-US" sz="2400" b="1" smtClean="0"/>
          </a:p>
          <a:p>
            <a:pPr eaLnBrk="1" hangingPunct="1">
              <a:buFontTx/>
              <a:buNone/>
            </a:pPr>
            <a:endParaRPr lang="ja-JP" altLang="en-US" sz="2400" b="1" smtClean="0"/>
          </a:p>
          <a:p>
            <a:pPr eaLnBrk="1" hangingPunct="1">
              <a:buFontTx/>
              <a:buNone/>
            </a:pPr>
            <a:r>
              <a:rPr lang="ja-JP" altLang="en-US" sz="4000" b="1" smtClean="0">
                <a:solidFill>
                  <a:srgbClr val="FF0000"/>
                </a:solidFill>
              </a:rPr>
              <a:t>　　　低周波で感度がよくなる</a:t>
            </a:r>
          </a:p>
        </p:txBody>
      </p:sp>
      <p:sp>
        <p:nvSpPr>
          <p:cNvPr id="17412" name="AutoShape 4"/>
          <p:cNvSpPr>
            <a:spLocks noChangeArrowheads="1"/>
          </p:cNvSpPr>
          <p:nvPr/>
        </p:nvSpPr>
        <p:spPr bwMode="auto">
          <a:xfrm>
            <a:off x="3581400" y="4648200"/>
            <a:ext cx="838200" cy="838200"/>
          </a:xfrm>
          <a:prstGeom prst="downArrow">
            <a:avLst>
              <a:gd name="adj1" fmla="val 50000"/>
              <a:gd name="adj2" fmla="val 25000"/>
            </a:avLst>
          </a:prstGeom>
          <a:solidFill>
            <a:schemeClr val="hlink"/>
          </a:solidFill>
          <a:ln w="9525">
            <a:noFill/>
            <a:miter lim="800000"/>
            <a:headEnd/>
            <a:tailEnd/>
          </a:ln>
        </p:spPr>
        <p:txBody>
          <a:bodyPr vert="eaVert" wrap="none" anchor="ctr"/>
          <a:lstStyle/>
          <a:p>
            <a:pPr algn="ctr"/>
            <a:endParaRPr lang="ja-JP" altLang="ja-JP" sz="2400">
              <a:solidFill>
                <a:prstClr val="black"/>
              </a:solidFill>
              <a:latin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0" name="Object 2"/>
          <p:cNvGraphicFramePr>
            <a:graphicFrameLocks noChangeAspect="1"/>
          </p:cNvGraphicFramePr>
          <p:nvPr/>
        </p:nvGraphicFramePr>
        <p:xfrm>
          <a:off x="0" y="0"/>
          <a:ext cx="9144000" cy="6859588"/>
        </p:xfrm>
        <a:graphic>
          <a:graphicData uri="http://schemas.openxmlformats.org/presentationml/2006/ole">
            <p:oleObj spid="_x0000_s14338" name="Drawing" r:id="rId3" imgW="5715000" imgH="4286160" progId="">
              <p:embed/>
            </p:oleObj>
          </a:graphicData>
        </a:graphic>
      </p:graphicFrame>
      <p:sp>
        <p:nvSpPr>
          <p:cNvPr id="171011" name="Rectangle 3"/>
          <p:cNvSpPr>
            <a:spLocks noGrp="1" noChangeArrowheads="1"/>
          </p:cNvSpPr>
          <p:nvPr>
            <p:ph type="title"/>
          </p:nvPr>
        </p:nvSpPr>
        <p:spPr>
          <a:xfrm>
            <a:off x="1489075" y="190500"/>
            <a:ext cx="6099175" cy="757238"/>
          </a:xfrm>
        </p:spPr>
        <p:txBody>
          <a:bodyPr/>
          <a:lstStyle/>
          <a:p>
            <a:r>
              <a:rPr lang="en-US" altLang="ja-JP" sz="4800">
                <a:solidFill>
                  <a:srgbClr val="FFFF00"/>
                </a:solidFill>
              </a:rPr>
              <a:t>LISA</a:t>
            </a:r>
          </a:p>
        </p:txBody>
      </p:sp>
      <p:sp>
        <p:nvSpPr>
          <p:cNvPr id="171012" name="Rectangle 4"/>
          <p:cNvSpPr>
            <a:spLocks noGrp="1" noChangeArrowheads="1"/>
          </p:cNvSpPr>
          <p:nvPr>
            <p:ph type="body" idx="1"/>
          </p:nvPr>
        </p:nvSpPr>
        <p:spPr>
          <a:xfrm>
            <a:off x="0" y="1190507"/>
            <a:ext cx="8671659" cy="3108538"/>
          </a:xfrm>
        </p:spPr>
        <p:txBody>
          <a:bodyPr/>
          <a:lstStyle/>
          <a:p>
            <a:r>
              <a:rPr lang="en-US" altLang="ja-JP" sz="2800" dirty="0">
                <a:solidFill>
                  <a:schemeClr val="bg1"/>
                </a:solidFill>
              </a:rPr>
              <a:t>NASA</a:t>
            </a:r>
            <a:r>
              <a:rPr lang="ja-JP" altLang="en-US" sz="2800" dirty="0">
                <a:solidFill>
                  <a:schemeClr val="bg1"/>
                </a:solidFill>
              </a:rPr>
              <a:t>と</a:t>
            </a:r>
            <a:r>
              <a:rPr lang="en-US" altLang="ja-JP" sz="2800" dirty="0">
                <a:solidFill>
                  <a:schemeClr val="bg1"/>
                </a:solidFill>
              </a:rPr>
              <a:t>ESA</a:t>
            </a:r>
            <a:r>
              <a:rPr lang="ja-JP" altLang="en-US" sz="2800" dirty="0" err="1">
                <a:solidFill>
                  <a:schemeClr val="bg1"/>
                </a:solidFill>
              </a:rPr>
              <a:t>の共</a:t>
            </a:r>
            <a:r>
              <a:rPr lang="ja-JP" altLang="en-US" sz="2800" dirty="0">
                <a:solidFill>
                  <a:schemeClr val="bg1"/>
                </a:solidFill>
              </a:rPr>
              <a:t>同計画</a:t>
            </a:r>
          </a:p>
          <a:p>
            <a:r>
              <a:rPr lang="ja-JP" altLang="en-US" sz="2800" dirty="0">
                <a:solidFill>
                  <a:schemeClr val="bg1"/>
                </a:solidFill>
              </a:rPr>
              <a:t>アーム長：</a:t>
            </a:r>
            <a:r>
              <a:rPr lang="en-US" altLang="ja-JP" sz="2800" dirty="0">
                <a:solidFill>
                  <a:schemeClr val="bg1"/>
                </a:solidFill>
              </a:rPr>
              <a:t>500</a:t>
            </a:r>
            <a:r>
              <a:rPr lang="ja-JP" altLang="en-US" sz="2800" dirty="0">
                <a:solidFill>
                  <a:schemeClr val="bg1"/>
                </a:solidFill>
              </a:rPr>
              <a:t>万</a:t>
            </a:r>
            <a:r>
              <a:rPr lang="en-US" altLang="ja-JP" sz="2800" dirty="0" smtClean="0">
                <a:solidFill>
                  <a:schemeClr val="bg1"/>
                </a:solidFill>
              </a:rPr>
              <a:t>km</a:t>
            </a:r>
            <a:endParaRPr lang="en-US" altLang="ja-JP" sz="2800" dirty="0">
              <a:solidFill>
                <a:schemeClr val="bg1"/>
              </a:solidFill>
            </a:endParaRPr>
          </a:p>
          <a:p>
            <a:r>
              <a:rPr lang="ja-JP" altLang="en-US" sz="2800" dirty="0" smtClean="0">
                <a:solidFill>
                  <a:schemeClr val="bg1"/>
                </a:solidFill>
              </a:rPr>
              <a:t>帯域：</a:t>
            </a:r>
            <a:r>
              <a:rPr lang="en-US" altLang="ja-JP" sz="2800" dirty="0" smtClean="0">
                <a:solidFill>
                  <a:schemeClr val="bg1"/>
                </a:solidFill>
              </a:rPr>
              <a:t>0.3 </a:t>
            </a:r>
            <a:r>
              <a:rPr lang="en-US" altLang="ja-JP" sz="2800" dirty="0" err="1" smtClean="0">
                <a:solidFill>
                  <a:schemeClr val="bg1"/>
                </a:solidFill>
              </a:rPr>
              <a:t>mHz</a:t>
            </a:r>
            <a:r>
              <a:rPr lang="en-US" altLang="ja-JP" sz="2800" dirty="0" smtClean="0">
                <a:solidFill>
                  <a:schemeClr val="bg1"/>
                </a:solidFill>
              </a:rPr>
              <a:t> – 30 </a:t>
            </a:r>
            <a:r>
              <a:rPr lang="en-US" altLang="ja-JP" sz="2800" dirty="0" err="1" smtClean="0">
                <a:solidFill>
                  <a:schemeClr val="bg1"/>
                </a:solidFill>
              </a:rPr>
              <a:t>mHz</a:t>
            </a:r>
            <a:endParaRPr lang="en-US" altLang="ja-JP" sz="2800" dirty="0" smtClean="0">
              <a:solidFill>
                <a:schemeClr val="bg1"/>
              </a:solidFill>
            </a:endParaRPr>
          </a:p>
          <a:p>
            <a:r>
              <a:rPr lang="ja-JP" altLang="en-US" sz="2800" dirty="0" smtClean="0">
                <a:solidFill>
                  <a:schemeClr val="bg1"/>
                </a:solidFill>
              </a:rPr>
              <a:t>目的：</a:t>
            </a:r>
            <a:endParaRPr lang="en-US" altLang="ja-JP" sz="2800" dirty="0" smtClean="0">
              <a:solidFill>
                <a:schemeClr val="bg1"/>
              </a:solidFill>
            </a:endParaRPr>
          </a:p>
          <a:p>
            <a:pPr lvl="1"/>
            <a:r>
              <a:rPr lang="ja-JP" altLang="en-US" sz="2400" dirty="0" smtClean="0">
                <a:solidFill>
                  <a:schemeClr val="bg1"/>
                </a:solidFill>
              </a:rPr>
              <a:t>巨大ブラックホールの合体（本命）</a:t>
            </a:r>
            <a:endParaRPr lang="en-US" altLang="ja-JP" sz="2400" dirty="0" smtClean="0">
              <a:solidFill>
                <a:schemeClr val="bg1"/>
              </a:solidFill>
            </a:endParaRPr>
          </a:p>
          <a:p>
            <a:pPr lvl="1"/>
            <a:r>
              <a:rPr lang="ja-JP" altLang="en-US" sz="2400" dirty="0" smtClean="0">
                <a:solidFill>
                  <a:schemeClr val="bg1"/>
                </a:solidFill>
              </a:rPr>
              <a:t>銀河内白色矮星連星からの重力波（保険）</a:t>
            </a:r>
            <a:endParaRPr lang="en-US" altLang="ja-JP" sz="2400" dirty="0" smtClean="0">
              <a:solidFill>
                <a:schemeClr val="bg1"/>
              </a:solidFill>
            </a:endParaRPr>
          </a:p>
        </p:txBody>
      </p:sp>
      <p:sp>
        <p:nvSpPr>
          <p:cNvPr id="171013" name="Text Box 5"/>
          <p:cNvSpPr txBox="1">
            <a:spLocks noChangeArrowheads="1"/>
          </p:cNvSpPr>
          <p:nvPr/>
        </p:nvSpPr>
        <p:spPr bwMode="auto">
          <a:xfrm>
            <a:off x="7192963" y="6251575"/>
            <a:ext cx="1741487" cy="3968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FFFFFF"/>
                </a:solidFill>
                <a:latin typeface="ＭＳ Ｐゴシック" pitchFamily="50" charset="-128"/>
              </a:rPr>
              <a:t>LISA project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7277100" y="2781300"/>
            <a:ext cx="1866900" cy="214630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8505825" y="0"/>
            <a:ext cx="638175" cy="1677988"/>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7496175" y="5270500"/>
            <a:ext cx="1647825" cy="1587500"/>
          </a:xfrm>
          <a:prstGeom prst="rect">
            <a:avLst/>
          </a:prstGeom>
          <a:noFill/>
          <a:ln w="9525">
            <a:noFill/>
            <a:miter lim="800000"/>
            <a:headEnd/>
            <a:tailEnd/>
          </a:ln>
        </p:spPr>
      </p:pic>
      <p:pic>
        <p:nvPicPr>
          <p:cNvPr id="10245" name="Picture 5"/>
          <p:cNvPicPr>
            <a:picLocks noChangeAspect="1" noChangeArrowheads="1"/>
          </p:cNvPicPr>
          <p:nvPr/>
        </p:nvPicPr>
        <p:blipFill>
          <a:blip r:embed="rId4" cstate="print"/>
          <a:srcRect/>
          <a:stretch>
            <a:fillRect/>
          </a:stretch>
        </p:blipFill>
        <p:spPr bwMode="auto">
          <a:xfrm>
            <a:off x="0" y="2924175"/>
            <a:ext cx="1647825" cy="1587500"/>
          </a:xfrm>
          <a:prstGeom prst="rect">
            <a:avLst/>
          </a:prstGeom>
          <a:noFill/>
          <a:ln w="9525">
            <a:noFill/>
            <a:miter lim="800000"/>
            <a:headEnd/>
            <a:tailEnd/>
          </a:ln>
        </p:spPr>
      </p:pic>
      <p:pic>
        <p:nvPicPr>
          <p:cNvPr id="10246" name="Picture 6"/>
          <p:cNvPicPr>
            <a:picLocks noChangeAspect="1" noChangeArrowheads="1"/>
          </p:cNvPicPr>
          <p:nvPr/>
        </p:nvPicPr>
        <p:blipFill>
          <a:blip r:embed="rId5" cstate="print"/>
          <a:srcRect/>
          <a:stretch>
            <a:fillRect/>
          </a:stretch>
        </p:blipFill>
        <p:spPr bwMode="auto">
          <a:xfrm>
            <a:off x="7556500" y="4149725"/>
            <a:ext cx="1587500" cy="1647825"/>
          </a:xfrm>
          <a:prstGeom prst="rect">
            <a:avLst/>
          </a:prstGeom>
          <a:noFill/>
          <a:ln w="9525">
            <a:noFill/>
            <a:miter lim="800000"/>
            <a:headEnd/>
            <a:tailEnd/>
          </a:ln>
        </p:spPr>
      </p:pic>
      <p:pic>
        <p:nvPicPr>
          <p:cNvPr id="10247" name="Picture 7"/>
          <p:cNvPicPr>
            <a:picLocks noChangeAspect="1" noChangeArrowheads="1"/>
          </p:cNvPicPr>
          <p:nvPr/>
        </p:nvPicPr>
        <p:blipFill>
          <a:blip r:embed="rId6" cstate="print"/>
          <a:srcRect/>
          <a:stretch>
            <a:fillRect/>
          </a:stretch>
        </p:blipFill>
        <p:spPr bwMode="auto">
          <a:xfrm>
            <a:off x="0" y="4437063"/>
            <a:ext cx="923925" cy="1587500"/>
          </a:xfrm>
          <a:prstGeom prst="rect">
            <a:avLst/>
          </a:prstGeom>
          <a:noFill/>
          <a:ln w="9525">
            <a:noFill/>
            <a:miter lim="800000"/>
            <a:headEnd/>
            <a:tailEnd/>
          </a:ln>
        </p:spPr>
      </p:pic>
      <p:pic>
        <p:nvPicPr>
          <p:cNvPr id="10248" name="Picture 8"/>
          <p:cNvPicPr>
            <a:picLocks noChangeAspect="1" noChangeArrowheads="1"/>
          </p:cNvPicPr>
          <p:nvPr/>
        </p:nvPicPr>
        <p:blipFill>
          <a:blip r:embed="rId6" cstate="print"/>
          <a:srcRect/>
          <a:stretch>
            <a:fillRect/>
          </a:stretch>
        </p:blipFill>
        <p:spPr bwMode="auto">
          <a:xfrm>
            <a:off x="0" y="1341438"/>
            <a:ext cx="923925" cy="1587500"/>
          </a:xfrm>
          <a:prstGeom prst="rect">
            <a:avLst/>
          </a:prstGeom>
          <a:noFill/>
          <a:ln w="9525">
            <a:noFill/>
            <a:miter lim="800000"/>
            <a:headEnd/>
            <a:tailEnd/>
          </a:ln>
        </p:spPr>
      </p:pic>
      <p:pic>
        <p:nvPicPr>
          <p:cNvPr id="10249" name="Picture 9"/>
          <p:cNvPicPr>
            <a:picLocks noChangeAspect="1" noChangeArrowheads="1"/>
          </p:cNvPicPr>
          <p:nvPr/>
        </p:nvPicPr>
        <p:blipFill>
          <a:blip r:embed="rId7" cstate="print"/>
          <a:srcRect/>
          <a:stretch>
            <a:fillRect/>
          </a:stretch>
        </p:blipFill>
        <p:spPr bwMode="auto">
          <a:xfrm>
            <a:off x="0" y="0"/>
            <a:ext cx="923925" cy="1587500"/>
          </a:xfrm>
          <a:prstGeom prst="rect">
            <a:avLst/>
          </a:prstGeom>
          <a:noFill/>
          <a:ln w="9525">
            <a:noFill/>
            <a:miter lim="800000"/>
            <a:headEnd/>
            <a:tailEnd/>
          </a:ln>
        </p:spPr>
      </p:pic>
      <p:pic>
        <p:nvPicPr>
          <p:cNvPr id="10250" name="Picture 10"/>
          <p:cNvPicPr>
            <a:picLocks noChangeAspect="1" noChangeArrowheads="1"/>
          </p:cNvPicPr>
          <p:nvPr/>
        </p:nvPicPr>
        <p:blipFill>
          <a:blip r:embed="rId8" cstate="print"/>
          <a:srcRect/>
          <a:stretch>
            <a:fillRect/>
          </a:stretch>
        </p:blipFill>
        <p:spPr bwMode="auto">
          <a:xfrm>
            <a:off x="900113" y="0"/>
            <a:ext cx="1508125" cy="407988"/>
          </a:xfrm>
          <a:prstGeom prst="rect">
            <a:avLst/>
          </a:prstGeom>
          <a:noFill/>
          <a:ln w="9525">
            <a:noFill/>
            <a:miter lim="800000"/>
            <a:headEnd/>
            <a:tailEnd/>
          </a:ln>
        </p:spPr>
      </p:pic>
      <p:pic>
        <p:nvPicPr>
          <p:cNvPr id="10251" name="Picture 11"/>
          <p:cNvPicPr>
            <a:picLocks noChangeAspect="1" noChangeArrowheads="1"/>
          </p:cNvPicPr>
          <p:nvPr/>
        </p:nvPicPr>
        <p:blipFill>
          <a:blip r:embed="rId8" cstate="print"/>
          <a:srcRect/>
          <a:stretch>
            <a:fillRect/>
          </a:stretch>
        </p:blipFill>
        <p:spPr bwMode="auto">
          <a:xfrm>
            <a:off x="2339975" y="0"/>
            <a:ext cx="1508125" cy="407988"/>
          </a:xfrm>
          <a:prstGeom prst="rect">
            <a:avLst/>
          </a:prstGeom>
          <a:noFill/>
          <a:ln w="9525">
            <a:noFill/>
            <a:miter lim="800000"/>
            <a:headEnd/>
            <a:tailEnd/>
          </a:ln>
        </p:spPr>
      </p:pic>
      <p:pic>
        <p:nvPicPr>
          <p:cNvPr id="10252" name="Picture 12"/>
          <p:cNvPicPr>
            <a:picLocks noChangeAspect="1" noChangeArrowheads="1"/>
          </p:cNvPicPr>
          <p:nvPr/>
        </p:nvPicPr>
        <p:blipFill>
          <a:blip r:embed="rId9" cstate="print"/>
          <a:srcRect/>
          <a:stretch>
            <a:fillRect/>
          </a:stretch>
        </p:blipFill>
        <p:spPr bwMode="auto">
          <a:xfrm>
            <a:off x="3063875" y="0"/>
            <a:ext cx="6080125" cy="238125"/>
          </a:xfrm>
          <a:prstGeom prst="rect">
            <a:avLst/>
          </a:prstGeom>
          <a:noFill/>
          <a:ln w="9525">
            <a:noFill/>
            <a:miter lim="800000"/>
            <a:headEnd/>
            <a:tailEnd/>
          </a:ln>
        </p:spPr>
      </p:pic>
      <p:pic>
        <p:nvPicPr>
          <p:cNvPr id="10253" name="Picture 13" descr="修正版"/>
          <p:cNvPicPr>
            <a:picLocks noChangeAspect="1" noChangeArrowheads="1"/>
          </p:cNvPicPr>
          <p:nvPr/>
        </p:nvPicPr>
        <p:blipFill>
          <a:blip r:embed="rId10" cstate="print"/>
          <a:srcRect/>
          <a:stretch>
            <a:fillRect/>
          </a:stretch>
        </p:blipFill>
        <p:spPr bwMode="auto">
          <a:xfrm>
            <a:off x="395288" y="333375"/>
            <a:ext cx="7359650" cy="6307138"/>
          </a:xfrm>
          <a:prstGeom prst="rect">
            <a:avLst/>
          </a:prstGeom>
          <a:noFill/>
          <a:ln w="9525">
            <a:noFill/>
            <a:miter lim="800000"/>
            <a:headEnd/>
            <a:tailEnd/>
          </a:ln>
        </p:spPr>
      </p:pic>
      <p:pic>
        <p:nvPicPr>
          <p:cNvPr id="10254" name="Picture 14"/>
          <p:cNvPicPr>
            <a:picLocks noChangeAspect="1" noChangeArrowheads="1"/>
          </p:cNvPicPr>
          <p:nvPr/>
        </p:nvPicPr>
        <p:blipFill>
          <a:blip r:embed="rId11" cstate="print"/>
          <a:srcRect/>
          <a:stretch>
            <a:fillRect/>
          </a:stretch>
        </p:blipFill>
        <p:spPr bwMode="auto">
          <a:xfrm>
            <a:off x="3063875" y="188913"/>
            <a:ext cx="6080125" cy="238125"/>
          </a:xfrm>
          <a:prstGeom prst="rect">
            <a:avLst/>
          </a:prstGeom>
          <a:noFill/>
          <a:ln w="9525">
            <a:noFill/>
            <a:miter lim="800000"/>
            <a:headEnd/>
            <a:tailEnd/>
          </a:ln>
        </p:spPr>
      </p:pic>
      <p:pic>
        <p:nvPicPr>
          <p:cNvPr id="10255" name="Picture 15"/>
          <p:cNvPicPr>
            <a:picLocks noChangeAspect="1" noChangeArrowheads="1"/>
          </p:cNvPicPr>
          <p:nvPr/>
        </p:nvPicPr>
        <p:blipFill>
          <a:blip r:embed="rId12" cstate="print"/>
          <a:srcRect/>
          <a:stretch>
            <a:fillRect/>
          </a:stretch>
        </p:blipFill>
        <p:spPr bwMode="auto">
          <a:xfrm>
            <a:off x="7524750" y="620713"/>
            <a:ext cx="1169988" cy="1377950"/>
          </a:xfrm>
          <a:prstGeom prst="rect">
            <a:avLst/>
          </a:prstGeom>
          <a:noFill/>
          <a:ln w="9525">
            <a:noFill/>
            <a:miter lim="800000"/>
            <a:headEnd/>
            <a:tailEnd/>
          </a:ln>
        </p:spPr>
      </p:pic>
      <p:pic>
        <p:nvPicPr>
          <p:cNvPr id="10256" name="Picture 16"/>
          <p:cNvPicPr>
            <a:picLocks noChangeAspect="1" noChangeArrowheads="1"/>
          </p:cNvPicPr>
          <p:nvPr/>
        </p:nvPicPr>
        <p:blipFill>
          <a:blip r:embed="rId13" cstate="print"/>
          <a:srcRect/>
          <a:stretch>
            <a:fillRect/>
          </a:stretch>
        </p:blipFill>
        <p:spPr bwMode="auto">
          <a:xfrm>
            <a:off x="7974013" y="1412875"/>
            <a:ext cx="1169987" cy="1377950"/>
          </a:xfrm>
          <a:prstGeom prst="rect">
            <a:avLst/>
          </a:prstGeom>
          <a:noFill/>
          <a:ln w="9525">
            <a:noFill/>
            <a:miter lim="800000"/>
            <a:headEnd/>
            <a:tailEnd/>
          </a:ln>
        </p:spPr>
      </p:pic>
      <p:pic>
        <p:nvPicPr>
          <p:cNvPr id="10257" name="Picture 17"/>
          <p:cNvPicPr>
            <a:picLocks noChangeAspect="1" noChangeArrowheads="1"/>
          </p:cNvPicPr>
          <p:nvPr/>
        </p:nvPicPr>
        <p:blipFill>
          <a:blip r:embed="rId13" cstate="print"/>
          <a:srcRect/>
          <a:stretch>
            <a:fillRect/>
          </a:stretch>
        </p:blipFill>
        <p:spPr bwMode="auto">
          <a:xfrm>
            <a:off x="7380288" y="1916113"/>
            <a:ext cx="1169987" cy="1377950"/>
          </a:xfrm>
          <a:prstGeom prst="rect">
            <a:avLst/>
          </a:prstGeom>
          <a:noFill/>
          <a:ln w="9525">
            <a:noFill/>
            <a:miter lim="800000"/>
            <a:headEnd/>
            <a:tailEnd/>
          </a:ln>
        </p:spPr>
      </p:pic>
      <p:pic>
        <p:nvPicPr>
          <p:cNvPr id="10258" name="Picture 18"/>
          <p:cNvPicPr>
            <a:picLocks noChangeAspect="1" noChangeArrowheads="1"/>
          </p:cNvPicPr>
          <p:nvPr/>
        </p:nvPicPr>
        <p:blipFill>
          <a:blip r:embed="rId6" cstate="print"/>
          <a:srcRect/>
          <a:stretch>
            <a:fillRect/>
          </a:stretch>
        </p:blipFill>
        <p:spPr bwMode="auto">
          <a:xfrm rot="3462633">
            <a:off x="6775450" y="144463"/>
            <a:ext cx="923925" cy="1587500"/>
          </a:xfrm>
          <a:prstGeom prst="rect">
            <a:avLst/>
          </a:prstGeom>
          <a:noFill/>
          <a:ln w="9525">
            <a:noFill/>
            <a:miter lim="800000"/>
            <a:headEnd/>
            <a:tailEnd/>
          </a:ln>
        </p:spPr>
      </p:pic>
      <p:pic>
        <p:nvPicPr>
          <p:cNvPr id="10259" name="Picture 19"/>
          <p:cNvPicPr>
            <a:picLocks noChangeAspect="1" noChangeArrowheads="1"/>
          </p:cNvPicPr>
          <p:nvPr/>
        </p:nvPicPr>
        <p:blipFill>
          <a:blip r:embed="rId8" cstate="print"/>
          <a:srcRect/>
          <a:stretch>
            <a:fillRect/>
          </a:stretch>
        </p:blipFill>
        <p:spPr bwMode="auto">
          <a:xfrm>
            <a:off x="7092950" y="333375"/>
            <a:ext cx="1508125" cy="407988"/>
          </a:xfrm>
          <a:prstGeom prst="rect">
            <a:avLst/>
          </a:prstGeom>
          <a:noFill/>
          <a:ln w="9525">
            <a:noFill/>
            <a:miter lim="800000"/>
            <a:headEnd/>
            <a:tailEnd/>
          </a:ln>
        </p:spPr>
      </p:pic>
      <p:pic>
        <p:nvPicPr>
          <p:cNvPr id="10260" name="Picture 20"/>
          <p:cNvPicPr>
            <a:picLocks noChangeAspect="1" noChangeArrowheads="1"/>
          </p:cNvPicPr>
          <p:nvPr/>
        </p:nvPicPr>
        <p:blipFill>
          <a:blip r:embed="rId8" cstate="print"/>
          <a:srcRect/>
          <a:stretch>
            <a:fillRect/>
          </a:stretch>
        </p:blipFill>
        <p:spPr bwMode="auto">
          <a:xfrm>
            <a:off x="6227763" y="6450013"/>
            <a:ext cx="1508125" cy="407987"/>
          </a:xfrm>
          <a:prstGeom prst="rect">
            <a:avLst/>
          </a:prstGeom>
          <a:noFill/>
          <a:ln w="9525">
            <a:noFill/>
            <a:miter lim="800000"/>
            <a:headEnd/>
            <a:tailEnd/>
          </a:ln>
        </p:spPr>
      </p:pic>
      <p:pic>
        <p:nvPicPr>
          <p:cNvPr id="10261" name="Picture 21"/>
          <p:cNvPicPr>
            <a:picLocks noChangeAspect="1" noChangeArrowheads="1"/>
          </p:cNvPicPr>
          <p:nvPr/>
        </p:nvPicPr>
        <p:blipFill>
          <a:blip r:embed="rId9" cstate="print"/>
          <a:srcRect/>
          <a:stretch>
            <a:fillRect/>
          </a:stretch>
        </p:blipFill>
        <p:spPr bwMode="auto">
          <a:xfrm>
            <a:off x="179388" y="6619875"/>
            <a:ext cx="6080125" cy="238125"/>
          </a:xfrm>
          <a:prstGeom prst="rect">
            <a:avLst/>
          </a:prstGeom>
          <a:noFill/>
          <a:ln w="9525">
            <a:noFill/>
            <a:miter lim="800000"/>
            <a:headEnd/>
            <a:tailEnd/>
          </a:ln>
        </p:spPr>
      </p:pic>
      <p:pic>
        <p:nvPicPr>
          <p:cNvPr id="10262" name="Picture 22"/>
          <p:cNvPicPr>
            <a:picLocks noChangeAspect="1" noChangeArrowheads="1"/>
          </p:cNvPicPr>
          <p:nvPr/>
        </p:nvPicPr>
        <p:blipFill>
          <a:blip r:embed="rId14" cstate="print"/>
          <a:srcRect/>
          <a:stretch>
            <a:fillRect/>
          </a:stretch>
        </p:blipFill>
        <p:spPr bwMode="auto">
          <a:xfrm>
            <a:off x="2195513" y="6464300"/>
            <a:ext cx="1866900" cy="393700"/>
          </a:xfrm>
          <a:prstGeom prst="rect">
            <a:avLst/>
          </a:prstGeom>
          <a:noFill/>
          <a:ln w="9525">
            <a:noFill/>
            <a:miter lim="800000"/>
            <a:headEnd/>
            <a:tailEnd/>
          </a:ln>
        </p:spPr>
      </p:pic>
      <p:pic>
        <p:nvPicPr>
          <p:cNvPr id="10263" name="Picture 23"/>
          <p:cNvPicPr>
            <a:picLocks noChangeAspect="1" noChangeArrowheads="1"/>
          </p:cNvPicPr>
          <p:nvPr/>
        </p:nvPicPr>
        <p:blipFill>
          <a:blip r:embed="rId14" cstate="print"/>
          <a:srcRect/>
          <a:stretch>
            <a:fillRect/>
          </a:stretch>
        </p:blipFill>
        <p:spPr bwMode="auto">
          <a:xfrm>
            <a:off x="0" y="6464300"/>
            <a:ext cx="1866900" cy="393700"/>
          </a:xfrm>
          <a:prstGeom prst="rect">
            <a:avLst/>
          </a:prstGeom>
          <a:noFill/>
          <a:ln w="9525">
            <a:noFill/>
            <a:miter lim="800000"/>
            <a:headEnd/>
            <a:tailEnd/>
          </a:ln>
        </p:spPr>
      </p:pic>
      <p:pic>
        <p:nvPicPr>
          <p:cNvPr id="10264" name="Picture 24"/>
          <p:cNvPicPr>
            <a:picLocks noChangeAspect="1" noChangeArrowheads="1"/>
          </p:cNvPicPr>
          <p:nvPr/>
        </p:nvPicPr>
        <p:blipFill>
          <a:blip r:embed="rId15" cstate="print"/>
          <a:srcRect/>
          <a:stretch>
            <a:fillRect/>
          </a:stretch>
        </p:blipFill>
        <p:spPr bwMode="auto">
          <a:xfrm>
            <a:off x="0" y="5646738"/>
            <a:ext cx="1406525" cy="1211262"/>
          </a:xfrm>
          <a:prstGeom prst="rect">
            <a:avLst/>
          </a:prstGeom>
          <a:noFill/>
          <a:ln w="9525">
            <a:noFill/>
            <a:miter lim="800000"/>
            <a:headEnd/>
            <a:tailEnd/>
          </a:ln>
        </p:spPr>
      </p:pic>
      <p:pic>
        <p:nvPicPr>
          <p:cNvPr id="10265" name="Picture 25"/>
          <p:cNvPicPr>
            <a:picLocks noChangeAspect="1" noChangeArrowheads="1"/>
          </p:cNvPicPr>
          <p:nvPr/>
        </p:nvPicPr>
        <p:blipFill>
          <a:blip r:embed="rId6" cstate="print"/>
          <a:srcRect/>
          <a:stretch>
            <a:fillRect/>
          </a:stretch>
        </p:blipFill>
        <p:spPr bwMode="auto">
          <a:xfrm rot="-8563065">
            <a:off x="6372225" y="3573463"/>
            <a:ext cx="923925" cy="1587500"/>
          </a:xfrm>
          <a:prstGeom prst="rect">
            <a:avLst/>
          </a:prstGeom>
          <a:noFill/>
          <a:ln w="9525">
            <a:noFill/>
            <a:miter lim="800000"/>
            <a:headEnd/>
            <a:tailEnd/>
          </a:ln>
        </p:spPr>
      </p:pic>
      <p:pic>
        <p:nvPicPr>
          <p:cNvPr id="10266" name="Picture 26"/>
          <p:cNvPicPr>
            <a:picLocks noChangeAspect="1" noChangeArrowheads="1"/>
          </p:cNvPicPr>
          <p:nvPr/>
        </p:nvPicPr>
        <p:blipFill>
          <a:blip r:embed="rId7" cstate="print"/>
          <a:srcRect/>
          <a:stretch>
            <a:fillRect/>
          </a:stretch>
        </p:blipFill>
        <p:spPr bwMode="auto">
          <a:xfrm>
            <a:off x="4140200" y="333375"/>
            <a:ext cx="923925" cy="1587500"/>
          </a:xfrm>
          <a:prstGeom prst="rect">
            <a:avLst/>
          </a:prstGeom>
          <a:noFill/>
          <a:ln w="9525">
            <a:noFill/>
            <a:miter lim="800000"/>
            <a:headEnd/>
            <a:tailEnd/>
          </a:ln>
        </p:spPr>
      </p:pic>
      <p:pic>
        <p:nvPicPr>
          <p:cNvPr id="10267" name="Picture 27"/>
          <p:cNvPicPr>
            <a:picLocks noChangeAspect="1" noChangeArrowheads="1"/>
          </p:cNvPicPr>
          <p:nvPr/>
        </p:nvPicPr>
        <p:blipFill>
          <a:blip r:embed="rId16" cstate="print"/>
          <a:srcRect/>
          <a:stretch>
            <a:fillRect/>
          </a:stretch>
        </p:blipFill>
        <p:spPr bwMode="auto">
          <a:xfrm>
            <a:off x="7885113" y="3933825"/>
            <a:ext cx="814387" cy="947738"/>
          </a:xfrm>
          <a:prstGeom prst="rect">
            <a:avLst/>
          </a:prstGeom>
          <a:noFill/>
          <a:ln w="9525">
            <a:noFill/>
            <a:miter lim="800000"/>
            <a:headEnd/>
            <a:tailEnd/>
          </a:ln>
        </p:spPr>
      </p:pic>
      <p:pic>
        <p:nvPicPr>
          <p:cNvPr id="10268" name="Picture 28"/>
          <p:cNvPicPr>
            <a:picLocks noChangeAspect="1" noChangeArrowheads="1"/>
          </p:cNvPicPr>
          <p:nvPr/>
        </p:nvPicPr>
        <p:blipFill>
          <a:blip r:embed="rId17" cstate="print"/>
          <a:srcRect/>
          <a:stretch>
            <a:fillRect/>
          </a:stretch>
        </p:blipFill>
        <p:spPr bwMode="auto">
          <a:xfrm>
            <a:off x="4500563" y="908050"/>
            <a:ext cx="660400" cy="769938"/>
          </a:xfrm>
          <a:prstGeom prst="rect">
            <a:avLst/>
          </a:prstGeom>
          <a:noFill/>
          <a:ln w="9525">
            <a:noFill/>
            <a:miter lim="800000"/>
            <a:headEnd/>
            <a:tailEnd/>
          </a:ln>
        </p:spPr>
      </p:pic>
      <p:sp>
        <p:nvSpPr>
          <p:cNvPr id="196637" name="WordArt 29"/>
          <p:cNvSpPr>
            <a:spLocks noChangeArrowheads="1" noChangeShapeType="1" noTextEdit="1"/>
          </p:cNvSpPr>
          <p:nvPr/>
        </p:nvSpPr>
        <p:spPr bwMode="auto">
          <a:xfrm rot="-1507391">
            <a:off x="4244975" y="785813"/>
            <a:ext cx="5597525" cy="1973262"/>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defRPr/>
            </a:pPr>
            <a:r>
              <a:rPr lang="ja-JP" altLang="en-US" sz="3600" kern="10" dirty="0">
                <a:ln w="9525">
                  <a:round/>
                  <a:headEnd/>
                  <a:tailEnd/>
                </a:ln>
                <a:gradFill rotWithShape="0">
                  <a:gsLst>
                    <a:gs pos="0">
                      <a:srgbClr val="707070"/>
                    </a:gs>
                    <a:gs pos="50000">
                      <a:srgbClr val="FFFFFF"/>
                    </a:gs>
                    <a:gs pos="100000">
                      <a:srgbClr val="707070"/>
                    </a:gs>
                  </a:gsLst>
                  <a:lin ang="4207391" scaled="1"/>
                </a:gradFill>
                <a:latin typeface="ＭＳ Ｐゴシック"/>
              </a:rPr>
              <a:t>スペース重力波アンテナ</a:t>
            </a:r>
          </a:p>
          <a:p>
            <a:pPr algn="ctr">
              <a:defRPr/>
            </a:pPr>
            <a:r>
              <a:rPr lang="en-US" altLang="ja-JP" sz="3600" kern="10" dirty="0" smtClean="0">
                <a:ln w="9525">
                  <a:round/>
                  <a:headEnd/>
                  <a:tailEnd/>
                </a:ln>
                <a:gradFill rotWithShape="0">
                  <a:gsLst>
                    <a:gs pos="0">
                      <a:srgbClr val="707070"/>
                    </a:gs>
                    <a:gs pos="50000">
                      <a:srgbClr val="FFFFFF"/>
                    </a:gs>
                    <a:gs pos="100000">
                      <a:srgbClr val="707070"/>
                    </a:gs>
                  </a:gsLst>
                  <a:lin ang="4207391" scaled="1"/>
                </a:gradFill>
                <a:latin typeface="ＭＳ Ｐゴシック"/>
              </a:rPr>
              <a:t>DECIGO</a:t>
            </a:r>
            <a:endParaRPr lang="ja-JP" altLang="en-US" sz="3600" kern="10" dirty="0">
              <a:ln w="9525">
                <a:round/>
                <a:headEnd/>
                <a:tailEnd/>
              </a:ln>
              <a:gradFill rotWithShape="0">
                <a:gsLst>
                  <a:gs pos="0">
                    <a:srgbClr val="707070"/>
                  </a:gs>
                  <a:gs pos="50000">
                    <a:srgbClr val="FFFFFF"/>
                  </a:gs>
                  <a:gs pos="100000">
                    <a:srgbClr val="707070"/>
                  </a:gs>
                </a:gsLst>
                <a:lin ang="4207391" scaled="1"/>
              </a:gradFill>
              <a:latin typeface="ＭＳ Ｐゴシック"/>
            </a:endParaRPr>
          </a:p>
        </p:txBody>
      </p:sp>
      <p:sp>
        <p:nvSpPr>
          <p:cNvPr id="10272" name="Rectangle 33"/>
          <p:cNvSpPr>
            <a:spLocks noChangeArrowheads="1"/>
          </p:cNvSpPr>
          <p:nvPr/>
        </p:nvSpPr>
        <p:spPr bwMode="auto">
          <a:xfrm>
            <a:off x="0" y="6565900"/>
            <a:ext cx="628650" cy="509588"/>
          </a:xfrm>
          <a:prstGeom prst="rect">
            <a:avLst/>
          </a:prstGeom>
          <a:noFill/>
          <a:ln w="9525">
            <a:noFill/>
            <a:miter lim="800000"/>
            <a:headEnd/>
            <a:tailEnd/>
          </a:ln>
        </p:spPr>
        <p:txBody>
          <a:bodyPr/>
          <a:lstStyle/>
          <a:p>
            <a:pPr algn="ctr"/>
            <a:r>
              <a:rPr lang="en-US" altLang="ja-JP" sz="1400" b="1">
                <a:solidFill>
                  <a:prstClr val="white"/>
                </a:solidFill>
                <a:latin typeface="Times New Roman" pitchFamily="18" charset="0"/>
              </a:rPr>
              <a:t>Sora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550275" y="-2667000"/>
            <a:ext cx="18978563" cy="10275888"/>
            <a:chOff x="-5385" y="-1677"/>
            <a:chExt cx="11955" cy="6473"/>
          </a:xfrm>
        </p:grpSpPr>
        <p:grpSp>
          <p:nvGrpSpPr>
            <p:cNvPr id="3" name="Group 3"/>
            <p:cNvGrpSpPr>
              <a:grpSpLocks/>
            </p:cNvGrpSpPr>
            <p:nvPr/>
          </p:nvGrpSpPr>
          <p:grpSpPr bwMode="auto">
            <a:xfrm>
              <a:off x="-5385" y="-1677"/>
              <a:ext cx="4696" cy="2845"/>
              <a:chOff x="1874" y="1951"/>
              <a:chExt cx="4696" cy="2845"/>
            </a:xfrm>
          </p:grpSpPr>
          <p:grpSp>
            <p:nvGrpSpPr>
              <p:cNvPr id="4" name="Group 4"/>
              <p:cNvGrpSpPr>
                <a:grpSpLocks/>
              </p:cNvGrpSpPr>
              <p:nvPr/>
            </p:nvGrpSpPr>
            <p:grpSpPr bwMode="auto">
              <a:xfrm rot="5400000">
                <a:off x="2123" y="1702"/>
                <a:ext cx="1147" cy="1645"/>
                <a:chOff x="1776" y="2016"/>
                <a:chExt cx="1152" cy="1152"/>
              </a:xfrm>
            </p:grpSpPr>
            <p:sp>
              <p:nvSpPr>
                <p:cNvPr id="11372" name="Oval 5"/>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73" name="Line 6"/>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74" name="Line 7"/>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5" name="Group 8"/>
              <p:cNvGrpSpPr>
                <a:grpSpLocks/>
              </p:cNvGrpSpPr>
              <p:nvPr/>
            </p:nvGrpSpPr>
            <p:grpSpPr bwMode="auto">
              <a:xfrm rot="5400000">
                <a:off x="2637" y="1873"/>
                <a:ext cx="1049" cy="1739"/>
                <a:chOff x="1776" y="2016"/>
                <a:chExt cx="1152" cy="1152"/>
              </a:xfrm>
            </p:grpSpPr>
            <p:sp>
              <p:nvSpPr>
                <p:cNvPr id="11369" name="Oval 9"/>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70" name="Line 10"/>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71" name="Line 11"/>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6" name="Group 12"/>
              <p:cNvGrpSpPr>
                <a:grpSpLocks/>
              </p:cNvGrpSpPr>
              <p:nvPr/>
            </p:nvGrpSpPr>
            <p:grpSpPr bwMode="auto">
              <a:xfrm rot="5400000">
                <a:off x="3042" y="2147"/>
                <a:ext cx="1147" cy="1645"/>
                <a:chOff x="1776" y="2016"/>
                <a:chExt cx="1152" cy="1152"/>
              </a:xfrm>
            </p:grpSpPr>
            <p:sp>
              <p:nvSpPr>
                <p:cNvPr id="11366" name="Oval 13"/>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67" name="Line 14"/>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68" name="Line 15"/>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7" name="Group 16"/>
              <p:cNvGrpSpPr>
                <a:grpSpLocks/>
              </p:cNvGrpSpPr>
              <p:nvPr/>
            </p:nvGrpSpPr>
            <p:grpSpPr bwMode="auto">
              <a:xfrm>
                <a:off x="3348" y="2474"/>
                <a:ext cx="1391" cy="1391"/>
                <a:chOff x="1776" y="2016"/>
                <a:chExt cx="1152" cy="1152"/>
              </a:xfrm>
            </p:grpSpPr>
            <p:sp>
              <p:nvSpPr>
                <p:cNvPr id="11363" name="Oval 17"/>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64" name="Line 18"/>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65" name="Line 19"/>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8" name="Group 20"/>
              <p:cNvGrpSpPr>
                <a:grpSpLocks/>
              </p:cNvGrpSpPr>
              <p:nvPr/>
            </p:nvGrpSpPr>
            <p:grpSpPr bwMode="auto">
              <a:xfrm>
                <a:off x="3945" y="2601"/>
                <a:ext cx="1147" cy="1645"/>
                <a:chOff x="1776" y="2016"/>
                <a:chExt cx="1152" cy="1152"/>
              </a:xfrm>
            </p:grpSpPr>
            <p:sp>
              <p:nvSpPr>
                <p:cNvPr id="11360" name="Oval 21"/>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61" name="Line 22"/>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62" name="Line 23"/>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9" name="Group 24"/>
              <p:cNvGrpSpPr>
                <a:grpSpLocks/>
              </p:cNvGrpSpPr>
              <p:nvPr/>
            </p:nvGrpSpPr>
            <p:grpSpPr bwMode="auto">
              <a:xfrm>
                <a:off x="4456" y="2774"/>
                <a:ext cx="1049" cy="1739"/>
                <a:chOff x="1776" y="2016"/>
                <a:chExt cx="1152" cy="1152"/>
              </a:xfrm>
            </p:grpSpPr>
            <p:sp>
              <p:nvSpPr>
                <p:cNvPr id="11357" name="Oval 25"/>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58" name="Line 26"/>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59" name="Line 27"/>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10" name="Group 28"/>
              <p:cNvGrpSpPr>
                <a:grpSpLocks/>
              </p:cNvGrpSpPr>
              <p:nvPr/>
            </p:nvGrpSpPr>
            <p:grpSpPr bwMode="auto">
              <a:xfrm>
                <a:off x="4868" y="3053"/>
                <a:ext cx="1147" cy="1645"/>
                <a:chOff x="1776" y="2016"/>
                <a:chExt cx="1152" cy="1152"/>
              </a:xfrm>
            </p:grpSpPr>
            <p:sp>
              <p:nvSpPr>
                <p:cNvPr id="11354" name="Oval 29"/>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55" name="Line 30"/>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56" name="Line 31"/>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11" name="Group 32"/>
              <p:cNvGrpSpPr>
                <a:grpSpLocks/>
              </p:cNvGrpSpPr>
              <p:nvPr/>
            </p:nvGrpSpPr>
            <p:grpSpPr bwMode="auto">
              <a:xfrm>
                <a:off x="5179" y="3405"/>
                <a:ext cx="1391" cy="1391"/>
                <a:chOff x="1776" y="2016"/>
                <a:chExt cx="1152" cy="1152"/>
              </a:xfrm>
            </p:grpSpPr>
            <p:sp>
              <p:nvSpPr>
                <p:cNvPr id="11351" name="Oval 33"/>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52" name="Line 34"/>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53" name="Line 35"/>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grpSp>
          <p:nvGrpSpPr>
            <p:cNvPr id="12" name="Group 36"/>
            <p:cNvGrpSpPr>
              <a:grpSpLocks/>
            </p:cNvGrpSpPr>
            <p:nvPr/>
          </p:nvGrpSpPr>
          <p:grpSpPr bwMode="auto">
            <a:xfrm>
              <a:off x="-1745" y="136"/>
              <a:ext cx="4696" cy="2845"/>
              <a:chOff x="1874" y="1951"/>
              <a:chExt cx="4696" cy="2845"/>
            </a:xfrm>
          </p:grpSpPr>
          <p:grpSp>
            <p:nvGrpSpPr>
              <p:cNvPr id="13" name="Group 37"/>
              <p:cNvGrpSpPr>
                <a:grpSpLocks/>
              </p:cNvGrpSpPr>
              <p:nvPr/>
            </p:nvGrpSpPr>
            <p:grpSpPr bwMode="auto">
              <a:xfrm rot="5400000">
                <a:off x="2123" y="1702"/>
                <a:ext cx="1147" cy="1645"/>
                <a:chOff x="1776" y="2016"/>
                <a:chExt cx="1152" cy="1152"/>
              </a:xfrm>
            </p:grpSpPr>
            <p:sp>
              <p:nvSpPr>
                <p:cNvPr id="11340" name="Oval 38"/>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41" name="Line 39"/>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42" name="Line 40"/>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14" name="Group 41"/>
              <p:cNvGrpSpPr>
                <a:grpSpLocks/>
              </p:cNvGrpSpPr>
              <p:nvPr/>
            </p:nvGrpSpPr>
            <p:grpSpPr bwMode="auto">
              <a:xfrm rot="5400000">
                <a:off x="2637" y="1873"/>
                <a:ext cx="1049" cy="1739"/>
                <a:chOff x="1776" y="2016"/>
                <a:chExt cx="1152" cy="1152"/>
              </a:xfrm>
            </p:grpSpPr>
            <p:sp>
              <p:nvSpPr>
                <p:cNvPr id="11337" name="Oval 42"/>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38" name="Line 43"/>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39" name="Line 44"/>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15" name="Group 45"/>
              <p:cNvGrpSpPr>
                <a:grpSpLocks/>
              </p:cNvGrpSpPr>
              <p:nvPr/>
            </p:nvGrpSpPr>
            <p:grpSpPr bwMode="auto">
              <a:xfrm rot="5400000">
                <a:off x="3042" y="2147"/>
                <a:ext cx="1147" cy="1645"/>
                <a:chOff x="1776" y="2016"/>
                <a:chExt cx="1152" cy="1152"/>
              </a:xfrm>
            </p:grpSpPr>
            <p:sp>
              <p:nvSpPr>
                <p:cNvPr id="11334" name="Oval 46"/>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35" name="Line 47"/>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36" name="Line 48"/>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16" name="Group 49"/>
              <p:cNvGrpSpPr>
                <a:grpSpLocks/>
              </p:cNvGrpSpPr>
              <p:nvPr/>
            </p:nvGrpSpPr>
            <p:grpSpPr bwMode="auto">
              <a:xfrm>
                <a:off x="3348" y="2474"/>
                <a:ext cx="1391" cy="1391"/>
                <a:chOff x="1776" y="2016"/>
                <a:chExt cx="1152" cy="1152"/>
              </a:xfrm>
            </p:grpSpPr>
            <p:sp>
              <p:nvSpPr>
                <p:cNvPr id="11331" name="Oval 50"/>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32" name="Line 51"/>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33" name="Line 52"/>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17" name="Group 53"/>
              <p:cNvGrpSpPr>
                <a:grpSpLocks/>
              </p:cNvGrpSpPr>
              <p:nvPr/>
            </p:nvGrpSpPr>
            <p:grpSpPr bwMode="auto">
              <a:xfrm>
                <a:off x="3945" y="2601"/>
                <a:ext cx="1147" cy="1645"/>
                <a:chOff x="1776" y="2016"/>
                <a:chExt cx="1152" cy="1152"/>
              </a:xfrm>
            </p:grpSpPr>
            <p:sp>
              <p:nvSpPr>
                <p:cNvPr id="11328" name="Oval 54"/>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29" name="Line 55"/>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30" name="Line 56"/>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18" name="Group 57"/>
              <p:cNvGrpSpPr>
                <a:grpSpLocks/>
              </p:cNvGrpSpPr>
              <p:nvPr/>
            </p:nvGrpSpPr>
            <p:grpSpPr bwMode="auto">
              <a:xfrm>
                <a:off x="4456" y="2774"/>
                <a:ext cx="1049" cy="1739"/>
                <a:chOff x="1776" y="2016"/>
                <a:chExt cx="1152" cy="1152"/>
              </a:xfrm>
            </p:grpSpPr>
            <p:sp>
              <p:nvSpPr>
                <p:cNvPr id="11325" name="Oval 58"/>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26" name="Line 59"/>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27" name="Line 60"/>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19" name="Group 61"/>
              <p:cNvGrpSpPr>
                <a:grpSpLocks/>
              </p:cNvGrpSpPr>
              <p:nvPr/>
            </p:nvGrpSpPr>
            <p:grpSpPr bwMode="auto">
              <a:xfrm>
                <a:off x="4868" y="3053"/>
                <a:ext cx="1147" cy="1645"/>
                <a:chOff x="1776" y="2016"/>
                <a:chExt cx="1152" cy="1152"/>
              </a:xfrm>
            </p:grpSpPr>
            <p:sp>
              <p:nvSpPr>
                <p:cNvPr id="11322" name="Oval 62"/>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23" name="Line 63"/>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24" name="Line 64"/>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20" name="Group 65"/>
              <p:cNvGrpSpPr>
                <a:grpSpLocks/>
              </p:cNvGrpSpPr>
              <p:nvPr/>
            </p:nvGrpSpPr>
            <p:grpSpPr bwMode="auto">
              <a:xfrm>
                <a:off x="5179" y="3405"/>
                <a:ext cx="1391" cy="1391"/>
                <a:chOff x="1776" y="2016"/>
                <a:chExt cx="1152" cy="1152"/>
              </a:xfrm>
            </p:grpSpPr>
            <p:sp>
              <p:nvSpPr>
                <p:cNvPr id="11319" name="Oval 66"/>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20" name="Line 67"/>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21" name="Line 68"/>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grpSp>
          <p:nvGrpSpPr>
            <p:cNvPr id="21" name="Group 69"/>
            <p:cNvGrpSpPr>
              <a:grpSpLocks/>
            </p:cNvGrpSpPr>
            <p:nvPr/>
          </p:nvGrpSpPr>
          <p:grpSpPr bwMode="auto">
            <a:xfrm>
              <a:off x="1874" y="1951"/>
              <a:ext cx="4696" cy="2845"/>
              <a:chOff x="1874" y="1951"/>
              <a:chExt cx="4696" cy="2845"/>
            </a:xfrm>
          </p:grpSpPr>
          <p:grpSp>
            <p:nvGrpSpPr>
              <p:cNvPr id="22" name="Group 70"/>
              <p:cNvGrpSpPr>
                <a:grpSpLocks/>
              </p:cNvGrpSpPr>
              <p:nvPr/>
            </p:nvGrpSpPr>
            <p:grpSpPr bwMode="auto">
              <a:xfrm rot="5400000">
                <a:off x="2123" y="1702"/>
                <a:ext cx="1147" cy="1645"/>
                <a:chOff x="1776" y="2016"/>
                <a:chExt cx="1152" cy="1152"/>
              </a:xfrm>
            </p:grpSpPr>
            <p:sp>
              <p:nvSpPr>
                <p:cNvPr id="11308" name="Oval 71"/>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09" name="Line 72"/>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10" name="Line 73"/>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23" name="Group 74"/>
              <p:cNvGrpSpPr>
                <a:grpSpLocks/>
              </p:cNvGrpSpPr>
              <p:nvPr/>
            </p:nvGrpSpPr>
            <p:grpSpPr bwMode="auto">
              <a:xfrm rot="5400000">
                <a:off x="2637" y="1873"/>
                <a:ext cx="1049" cy="1739"/>
                <a:chOff x="1776" y="2016"/>
                <a:chExt cx="1152" cy="1152"/>
              </a:xfrm>
            </p:grpSpPr>
            <p:sp>
              <p:nvSpPr>
                <p:cNvPr id="11305" name="Oval 75"/>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06" name="Line 76"/>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07" name="Line 77"/>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24" name="Group 78"/>
              <p:cNvGrpSpPr>
                <a:grpSpLocks/>
              </p:cNvGrpSpPr>
              <p:nvPr/>
            </p:nvGrpSpPr>
            <p:grpSpPr bwMode="auto">
              <a:xfrm rot="5400000">
                <a:off x="3042" y="2147"/>
                <a:ext cx="1147" cy="1645"/>
                <a:chOff x="1776" y="2016"/>
                <a:chExt cx="1152" cy="1152"/>
              </a:xfrm>
            </p:grpSpPr>
            <p:sp>
              <p:nvSpPr>
                <p:cNvPr id="11302" name="Oval 79"/>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03" name="Line 80"/>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04" name="Line 81"/>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25" name="Group 82"/>
              <p:cNvGrpSpPr>
                <a:grpSpLocks/>
              </p:cNvGrpSpPr>
              <p:nvPr/>
            </p:nvGrpSpPr>
            <p:grpSpPr bwMode="auto">
              <a:xfrm>
                <a:off x="3348" y="2474"/>
                <a:ext cx="1391" cy="1391"/>
                <a:chOff x="1776" y="2016"/>
                <a:chExt cx="1152" cy="1152"/>
              </a:xfrm>
            </p:grpSpPr>
            <p:sp>
              <p:nvSpPr>
                <p:cNvPr id="11299" name="Oval 83"/>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300" name="Line 84"/>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301" name="Line 85"/>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26" name="Group 86"/>
              <p:cNvGrpSpPr>
                <a:grpSpLocks/>
              </p:cNvGrpSpPr>
              <p:nvPr/>
            </p:nvGrpSpPr>
            <p:grpSpPr bwMode="auto">
              <a:xfrm>
                <a:off x="3945" y="2601"/>
                <a:ext cx="1147" cy="1645"/>
                <a:chOff x="1776" y="2016"/>
                <a:chExt cx="1152" cy="1152"/>
              </a:xfrm>
            </p:grpSpPr>
            <p:sp>
              <p:nvSpPr>
                <p:cNvPr id="11296" name="Oval 87"/>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297" name="Line 88"/>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298" name="Line 89"/>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27" name="Group 90"/>
              <p:cNvGrpSpPr>
                <a:grpSpLocks/>
              </p:cNvGrpSpPr>
              <p:nvPr/>
            </p:nvGrpSpPr>
            <p:grpSpPr bwMode="auto">
              <a:xfrm>
                <a:off x="4456" y="2774"/>
                <a:ext cx="1049" cy="1739"/>
                <a:chOff x="1776" y="2016"/>
                <a:chExt cx="1152" cy="1152"/>
              </a:xfrm>
            </p:grpSpPr>
            <p:sp>
              <p:nvSpPr>
                <p:cNvPr id="11293" name="Oval 91"/>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294" name="Line 92"/>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295" name="Line 93"/>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28" name="Group 94"/>
              <p:cNvGrpSpPr>
                <a:grpSpLocks/>
              </p:cNvGrpSpPr>
              <p:nvPr/>
            </p:nvGrpSpPr>
            <p:grpSpPr bwMode="auto">
              <a:xfrm>
                <a:off x="4868" y="3053"/>
                <a:ext cx="1147" cy="1645"/>
                <a:chOff x="1776" y="2016"/>
                <a:chExt cx="1152" cy="1152"/>
              </a:xfrm>
            </p:grpSpPr>
            <p:sp>
              <p:nvSpPr>
                <p:cNvPr id="11290" name="Oval 95"/>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291" name="Line 96"/>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292" name="Line 97"/>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nvGrpSpPr>
              <p:cNvPr id="29" name="Group 98"/>
              <p:cNvGrpSpPr>
                <a:grpSpLocks/>
              </p:cNvGrpSpPr>
              <p:nvPr/>
            </p:nvGrpSpPr>
            <p:grpSpPr bwMode="auto">
              <a:xfrm>
                <a:off x="5179" y="3405"/>
                <a:ext cx="1391" cy="1391"/>
                <a:chOff x="1776" y="2016"/>
                <a:chExt cx="1152" cy="1152"/>
              </a:xfrm>
            </p:grpSpPr>
            <p:sp>
              <p:nvSpPr>
                <p:cNvPr id="11287" name="Oval 99"/>
                <p:cNvSpPr>
                  <a:spLocks noChangeArrowheads="1"/>
                </p:cNvSpPr>
                <p:nvPr/>
              </p:nvSpPr>
              <p:spPr bwMode="auto">
                <a:xfrm>
                  <a:off x="1776" y="2016"/>
                  <a:ext cx="1152" cy="1152"/>
                </a:xfrm>
                <a:prstGeom prst="ellipse">
                  <a:avLst/>
                </a:prstGeom>
                <a:solidFill>
                  <a:schemeClr val="bg1">
                    <a:alpha val="79999"/>
                  </a:schemeClr>
                </a:solidFill>
                <a:ln w="28575">
                  <a:solidFill>
                    <a:schemeClr val="tx1"/>
                  </a:solidFill>
                  <a:round/>
                  <a:headEnd/>
                  <a:tailEnd/>
                </a:ln>
              </p:spPr>
              <p:txBody>
                <a:bodyPr wrap="none" anchor="ctr"/>
                <a:lstStyle/>
                <a:p>
                  <a:endParaRPr lang="ja-JP" altLang="en-US">
                    <a:solidFill>
                      <a:prstClr val="black"/>
                    </a:solidFill>
                  </a:endParaRPr>
                </a:p>
              </p:txBody>
            </p:sp>
            <p:sp>
              <p:nvSpPr>
                <p:cNvPr id="11288" name="Line 100"/>
                <p:cNvSpPr>
                  <a:spLocks noChangeShapeType="1"/>
                </p:cNvSpPr>
                <p:nvPr/>
              </p:nvSpPr>
              <p:spPr bwMode="auto">
                <a:xfrm>
                  <a:off x="2352" y="2016"/>
                  <a:ext cx="0" cy="1152"/>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289" name="Line 101"/>
                <p:cNvSpPr>
                  <a:spLocks noChangeShapeType="1"/>
                </p:cNvSpPr>
                <p:nvPr/>
              </p:nvSpPr>
              <p:spPr bwMode="auto">
                <a:xfrm>
                  <a:off x="1776" y="2592"/>
                  <a:ext cx="1152" cy="0"/>
                </a:xfrm>
                <a:prstGeom prst="line">
                  <a:avLst/>
                </a:prstGeom>
                <a:noFill/>
                <a:ln w="9525">
                  <a:solidFill>
                    <a:schemeClr val="tx1"/>
                  </a:solidFill>
                  <a:round/>
                  <a:headEnd/>
                  <a:tailEnd/>
                </a:ln>
              </p:spPr>
              <p:txBody>
                <a:bodyPr/>
                <a:lstStyle/>
                <a:p>
                  <a:endParaRPr lang="ja-JP" altLang="en-US">
                    <a:solidFill>
                      <a:prstClr val="black"/>
                    </a:solidFill>
                  </a:endParaRPr>
                </a:p>
              </p:txBody>
            </p:sp>
          </p:grpSp>
        </p:grpSp>
      </p:grpSp>
      <p:sp>
        <p:nvSpPr>
          <p:cNvPr id="11267" name="Rectangle 102"/>
          <p:cNvSpPr>
            <a:spLocks noGrp="1" noChangeArrowheads="1"/>
          </p:cNvSpPr>
          <p:nvPr>
            <p:ph type="title"/>
          </p:nvPr>
        </p:nvSpPr>
        <p:spPr>
          <a:xfrm>
            <a:off x="676275" y="228600"/>
            <a:ext cx="7772400" cy="1143000"/>
          </a:xfrm>
        </p:spPr>
        <p:txBody>
          <a:bodyPr/>
          <a:lstStyle/>
          <a:p>
            <a:pPr eaLnBrk="1" hangingPunct="1"/>
            <a:r>
              <a:rPr lang="ja-JP" altLang="en-US" b="1" dirty="0" smtClean="0">
                <a:solidFill>
                  <a:srgbClr val="0000FF"/>
                </a:solidFill>
              </a:rPr>
              <a:t>重力波とは？</a:t>
            </a:r>
          </a:p>
        </p:txBody>
      </p:sp>
      <p:sp>
        <p:nvSpPr>
          <p:cNvPr id="182375" name="Oval 103"/>
          <p:cNvSpPr>
            <a:spLocks noChangeArrowheads="1"/>
          </p:cNvSpPr>
          <p:nvPr/>
        </p:nvSpPr>
        <p:spPr bwMode="auto">
          <a:xfrm rot="5400000">
            <a:off x="4189413" y="2973388"/>
            <a:ext cx="1666875" cy="2759075"/>
          </a:xfrm>
          <a:prstGeom prst="ellipse">
            <a:avLst/>
          </a:prstGeom>
          <a:solidFill>
            <a:srgbClr val="66CCFF">
              <a:alpha val="79999"/>
            </a:srgbClr>
          </a:solidFill>
          <a:ln w="9525">
            <a:solidFill>
              <a:schemeClr val="tx1"/>
            </a:solidFill>
            <a:round/>
            <a:headEnd/>
            <a:tailEnd/>
          </a:ln>
        </p:spPr>
        <p:txBody>
          <a:bodyPr wrap="none" anchor="ctr"/>
          <a:lstStyle/>
          <a:p>
            <a:endParaRPr lang="ja-JP" altLang="en-US">
              <a:solidFill>
                <a:prstClr val="black"/>
              </a:solidFill>
            </a:endParaRPr>
          </a:p>
        </p:txBody>
      </p:sp>
      <p:sp>
        <p:nvSpPr>
          <p:cNvPr id="11269" name="Line 104"/>
          <p:cNvSpPr>
            <a:spLocks noChangeShapeType="1"/>
          </p:cNvSpPr>
          <p:nvPr/>
        </p:nvSpPr>
        <p:spPr bwMode="auto">
          <a:xfrm>
            <a:off x="706438" y="2170113"/>
            <a:ext cx="7502525" cy="3762375"/>
          </a:xfrm>
          <a:prstGeom prst="line">
            <a:avLst/>
          </a:prstGeom>
          <a:noFill/>
          <a:ln w="152400">
            <a:solidFill>
              <a:srgbClr val="FF9900"/>
            </a:solidFill>
            <a:round/>
            <a:headEnd/>
            <a:tailEnd type="triangle" w="lg" len="lg"/>
          </a:ln>
        </p:spPr>
        <p:txBody>
          <a:bodyPr/>
          <a:lstStyle/>
          <a:p>
            <a:endParaRPr lang="ja-JP" altLang="en-US">
              <a:solidFill>
                <a:prstClr val="black"/>
              </a:solidFill>
            </a:endParaRPr>
          </a:p>
        </p:txBody>
      </p:sp>
      <p:grpSp>
        <p:nvGrpSpPr>
          <p:cNvPr id="30" name="Group 105"/>
          <p:cNvGrpSpPr>
            <a:grpSpLocks/>
          </p:cNvGrpSpPr>
          <p:nvPr/>
        </p:nvGrpSpPr>
        <p:grpSpPr bwMode="auto">
          <a:xfrm>
            <a:off x="3924300" y="3238500"/>
            <a:ext cx="2187575" cy="2187575"/>
            <a:chOff x="1560" y="1600"/>
            <a:chExt cx="1378" cy="1378"/>
          </a:xfrm>
        </p:grpSpPr>
        <p:sp>
          <p:nvSpPr>
            <p:cNvPr id="11273" name="Line 106"/>
            <p:cNvSpPr>
              <a:spLocks noChangeShapeType="1"/>
            </p:cNvSpPr>
            <p:nvPr/>
          </p:nvSpPr>
          <p:spPr bwMode="auto">
            <a:xfrm>
              <a:off x="1560" y="2292"/>
              <a:ext cx="1377" cy="0"/>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274" name="Line 107"/>
            <p:cNvSpPr>
              <a:spLocks noChangeShapeType="1"/>
            </p:cNvSpPr>
            <p:nvPr/>
          </p:nvSpPr>
          <p:spPr bwMode="auto">
            <a:xfrm>
              <a:off x="2256" y="1602"/>
              <a:ext cx="0" cy="1374"/>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1275" name="Oval 108"/>
            <p:cNvSpPr>
              <a:spLocks noChangeArrowheads="1"/>
            </p:cNvSpPr>
            <p:nvPr/>
          </p:nvSpPr>
          <p:spPr bwMode="auto">
            <a:xfrm>
              <a:off x="1560" y="1600"/>
              <a:ext cx="1378" cy="1378"/>
            </a:xfrm>
            <a:prstGeom prst="ellipse">
              <a:avLst/>
            </a:prstGeom>
            <a:noFill/>
            <a:ln w="9525">
              <a:solidFill>
                <a:schemeClr val="tx1"/>
              </a:solidFill>
              <a:round/>
              <a:headEnd/>
              <a:tailEnd/>
            </a:ln>
          </p:spPr>
          <p:txBody>
            <a:bodyPr wrap="none" anchor="ctr"/>
            <a:lstStyle/>
            <a:p>
              <a:endParaRPr lang="ja-JP" altLang="en-US">
                <a:solidFill>
                  <a:prstClr val="black"/>
                </a:solidFill>
              </a:endParaRPr>
            </a:p>
          </p:txBody>
        </p:sp>
      </p:grpSp>
      <p:sp>
        <p:nvSpPr>
          <p:cNvPr id="11272" name="Rectangle 110"/>
          <p:cNvSpPr>
            <a:spLocks noGrp="1" noChangeArrowheads="1"/>
          </p:cNvSpPr>
          <p:nvPr>
            <p:ph type="body" idx="1"/>
          </p:nvPr>
        </p:nvSpPr>
        <p:spPr>
          <a:xfrm>
            <a:off x="3843339" y="1528763"/>
            <a:ext cx="5300661" cy="1585912"/>
          </a:xfrm>
          <a:noFill/>
        </p:spPr>
        <p:txBody>
          <a:bodyPr>
            <a:noAutofit/>
          </a:bodyPr>
          <a:lstStyle/>
          <a:p>
            <a:pPr algn="ctr" eaLnBrk="1" hangingPunct="1">
              <a:buNone/>
            </a:pPr>
            <a:r>
              <a:rPr lang="ja-JP" altLang="en-US" b="1" dirty="0" smtClean="0">
                <a:solidFill>
                  <a:srgbClr val="FF0000"/>
                </a:solidFill>
              </a:rPr>
              <a:t>潮汐的な空間のひずみが</a:t>
            </a:r>
            <a:endParaRPr lang="en-US" altLang="ja-JP" b="1" dirty="0" smtClean="0">
              <a:solidFill>
                <a:srgbClr val="FF0000"/>
              </a:solidFill>
            </a:endParaRPr>
          </a:p>
          <a:p>
            <a:pPr algn="ctr" eaLnBrk="1" hangingPunct="1">
              <a:buNone/>
            </a:pPr>
            <a:r>
              <a:rPr lang="ja-JP" altLang="en-US" b="1" dirty="0" smtClean="0">
                <a:solidFill>
                  <a:srgbClr val="FF0000"/>
                </a:solidFill>
              </a:rPr>
              <a:t>光速で伝わっていく波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1000" fill="hold"/>
                                        <p:tgtEl>
                                          <p:spTgt spid="182375"/>
                                        </p:tgtEl>
                                      </p:cBhvr>
                                      <p:by x="100000" y="169000"/>
                                    </p:animScale>
                                  </p:childTnLst>
                                </p:cTn>
                              </p:par>
                              <p:par>
                                <p:cTn id="7" presetID="6" presetClass="emph" presetSubtype="0" repeatCount="indefinite" accel="50000" decel="50000" autoRev="1" fill="hold" grpId="1" nodeType="withEffect">
                                  <p:stCondLst>
                                    <p:cond delay="0"/>
                                  </p:stCondLst>
                                  <p:childTnLst>
                                    <p:animScale>
                                      <p:cBhvr>
                                        <p:cTn id="8" dur="1000" fill="hold"/>
                                        <p:tgtEl>
                                          <p:spTgt spid="182375"/>
                                        </p:tgtEl>
                                      </p:cBhvr>
                                      <p:by x="59000" y="100000"/>
                                    </p:animScale>
                                  </p:childTnLst>
                                </p:cTn>
                              </p:par>
                              <p:par>
                                <p:cTn id="9" presetID="0" presetClass="path" presetSubtype="0" repeatCount="indefinite" fill="hold" nodeType="withEffect">
                                  <p:stCondLst>
                                    <p:cond delay="0"/>
                                  </p:stCondLst>
                                  <p:childTnLst>
                                    <p:animMotion origin="layout" path="M -4.16667E-6 4.81481E-6 L 0.62743 0.42268 " pathEditMode="relative" rAng="0" ptsTypes="AA">
                                      <p:cBhvr>
                                        <p:cTn id="10" dur="2000" fill="hold"/>
                                        <p:tgtEl>
                                          <p:spTgt spid="2"/>
                                        </p:tgtEl>
                                        <p:attrNameLst>
                                          <p:attrName>ppt_x</p:attrName>
                                          <p:attrName>ppt_y</p:attrName>
                                        </p:attrNameLst>
                                      </p:cBhvr>
                                      <p:rCtr x="314" y="2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75" grpId="0" animBg="1"/>
      <p:bldP spid="18237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ja-JP"/>
              <a:t>DECIGO</a:t>
            </a:r>
            <a:r>
              <a:rPr lang="ja-JP" altLang="en-US"/>
              <a:t>とは？</a:t>
            </a:r>
          </a:p>
        </p:txBody>
      </p:sp>
      <p:sp>
        <p:nvSpPr>
          <p:cNvPr id="88067" name="Text Box 3"/>
          <p:cNvSpPr txBox="1">
            <a:spLocks noChangeArrowheads="1"/>
          </p:cNvSpPr>
          <p:nvPr/>
        </p:nvSpPr>
        <p:spPr bwMode="auto">
          <a:xfrm>
            <a:off x="587375" y="1346200"/>
            <a:ext cx="8156575" cy="1333500"/>
          </a:xfrm>
          <a:prstGeom prst="rect">
            <a:avLst/>
          </a:prstGeom>
          <a:noFill/>
          <a:ln w="9525">
            <a:noFill/>
            <a:miter lim="800000"/>
            <a:headEnd/>
            <a:tailEnd/>
          </a:ln>
          <a:effectLst/>
        </p:spPr>
        <p:txBody>
          <a:bodyPr>
            <a:spAutoFit/>
          </a:bodyPr>
          <a:lstStyle/>
          <a:p>
            <a:pPr fontAlgn="base">
              <a:spcBef>
                <a:spcPct val="20000"/>
              </a:spcBef>
              <a:spcAft>
                <a:spcPct val="0"/>
              </a:spcAft>
              <a:buClr>
                <a:srgbClr val="000000"/>
              </a:buClr>
              <a:buSzPct val="70000"/>
              <a:buFont typeface="Wingdings" pitchFamily="2" charset="2"/>
              <a:buNone/>
            </a:pPr>
            <a:r>
              <a:rPr lang="en-US" altLang="ja-JP" sz="2400" b="1" i="1">
                <a:solidFill>
                  <a:srgbClr val="FF0000"/>
                </a:solidFill>
              </a:rPr>
              <a:t>Deci</a:t>
            </a:r>
            <a:r>
              <a:rPr lang="en-US" altLang="ja-JP" sz="2400" b="1" i="1">
                <a:solidFill>
                  <a:srgbClr val="000000"/>
                </a:solidFill>
              </a:rPr>
              <a:t>-hertz Interferometer </a:t>
            </a:r>
            <a:r>
              <a:rPr lang="en-US" altLang="ja-JP" sz="2400" b="1" i="1">
                <a:solidFill>
                  <a:srgbClr val="FF0000"/>
                </a:solidFill>
              </a:rPr>
              <a:t>G</a:t>
            </a:r>
            <a:r>
              <a:rPr lang="en-US" altLang="ja-JP" sz="2400" b="1" i="1">
                <a:solidFill>
                  <a:srgbClr val="000000"/>
                </a:solidFill>
              </a:rPr>
              <a:t>ravitational Wave </a:t>
            </a:r>
            <a:r>
              <a:rPr lang="en-US" altLang="ja-JP" sz="2400" b="1" i="1">
                <a:solidFill>
                  <a:srgbClr val="FF0000"/>
                </a:solidFill>
              </a:rPr>
              <a:t>O</a:t>
            </a:r>
            <a:r>
              <a:rPr lang="en-US" altLang="ja-JP" sz="2400" b="1" i="1">
                <a:solidFill>
                  <a:srgbClr val="000000"/>
                </a:solidFill>
              </a:rPr>
              <a:t>bservatory</a:t>
            </a:r>
          </a:p>
          <a:p>
            <a:pPr fontAlgn="base">
              <a:spcBef>
                <a:spcPct val="20000"/>
              </a:spcBef>
              <a:spcAft>
                <a:spcPct val="0"/>
              </a:spcAft>
              <a:buClr>
                <a:srgbClr val="000000"/>
              </a:buClr>
              <a:buSzPct val="70000"/>
              <a:buFont typeface="Wingdings" pitchFamily="2" charset="2"/>
              <a:buChar char="l"/>
            </a:pPr>
            <a:r>
              <a:rPr lang="en-US" altLang="ja-JP" sz="2400" b="1">
                <a:solidFill>
                  <a:srgbClr val="000000"/>
                </a:solidFill>
              </a:rPr>
              <a:t> LISA</a:t>
            </a:r>
            <a:r>
              <a:rPr lang="ja-JP" altLang="en-US" sz="2400" b="1">
                <a:solidFill>
                  <a:srgbClr val="000000"/>
                </a:solidFill>
              </a:rPr>
              <a:t>と地上検出器の帯域の</a:t>
            </a:r>
            <a:r>
              <a:rPr lang="ja-JP" altLang="en-US" sz="2400" b="1">
                <a:solidFill>
                  <a:srgbClr val="FF0000"/>
                </a:solidFill>
              </a:rPr>
              <a:t>ギャップを狙う</a:t>
            </a:r>
          </a:p>
          <a:p>
            <a:pPr fontAlgn="base">
              <a:spcBef>
                <a:spcPct val="20000"/>
              </a:spcBef>
              <a:spcAft>
                <a:spcPct val="0"/>
              </a:spcAft>
              <a:buClr>
                <a:srgbClr val="000000"/>
              </a:buClr>
              <a:buSzPct val="70000"/>
              <a:buFont typeface="Wingdings" pitchFamily="2" charset="2"/>
              <a:buChar char="l"/>
            </a:pPr>
            <a:r>
              <a:rPr lang="ja-JP" altLang="en-US" sz="2400" b="1">
                <a:solidFill>
                  <a:srgbClr val="FF0000"/>
                </a:solidFill>
              </a:rPr>
              <a:t> 超高感度の実現が可能！</a:t>
            </a:r>
            <a:endParaRPr lang="ja-JP" altLang="en-US" b="1">
              <a:solidFill>
                <a:srgbClr val="FF0000"/>
              </a:solidFill>
              <a:latin typeface="Arial" charset="0"/>
            </a:endParaRPr>
          </a:p>
        </p:txBody>
      </p:sp>
      <p:sp>
        <p:nvSpPr>
          <p:cNvPr id="88068" name="Rectangle 4"/>
          <p:cNvSpPr>
            <a:spLocks noChangeArrowheads="1"/>
          </p:cNvSpPr>
          <p:nvPr/>
        </p:nvSpPr>
        <p:spPr bwMode="auto">
          <a:xfrm>
            <a:off x="1412875" y="2830513"/>
            <a:ext cx="5481638" cy="3760787"/>
          </a:xfrm>
          <a:prstGeom prst="rect">
            <a:avLst/>
          </a:prstGeom>
          <a:noFill/>
          <a:ln w="9525">
            <a:noFill/>
            <a:miter lim="800000"/>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88069" name="Rectangle 5"/>
          <p:cNvSpPr>
            <a:spLocks noChangeArrowheads="1"/>
          </p:cNvSpPr>
          <p:nvPr/>
        </p:nvSpPr>
        <p:spPr bwMode="auto">
          <a:xfrm>
            <a:off x="2314575" y="2830513"/>
            <a:ext cx="5124450" cy="3052762"/>
          </a:xfrm>
          <a:prstGeom prst="rect">
            <a:avLst/>
          </a:prstGeom>
          <a:noFill/>
          <a:ln w="57150">
            <a:solidFill>
              <a:schemeClr val="tx1"/>
            </a:solidFill>
            <a:miter lim="800000"/>
            <a:headEnd/>
            <a:tailEnd/>
          </a:ln>
          <a:effectLst/>
        </p:spPr>
        <p:txBody>
          <a:bodyPr wrap="none" anchor="ctr"/>
          <a:lstStyle/>
          <a:p>
            <a:pPr fontAlgn="base">
              <a:spcBef>
                <a:spcPct val="0"/>
              </a:spcBef>
              <a:spcAft>
                <a:spcPct val="0"/>
              </a:spcAft>
            </a:pPr>
            <a:endParaRPr lang="ja-JP" altLang="en-US">
              <a:solidFill>
                <a:srgbClr val="000000"/>
              </a:solidFill>
              <a:latin typeface="Arial" charset="0"/>
            </a:endParaRPr>
          </a:p>
        </p:txBody>
      </p:sp>
      <p:grpSp>
        <p:nvGrpSpPr>
          <p:cNvPr id="2" name="Group 6"/>
          <p:cNvGrpSpPr>
            <a:grpSpLocks/>
          </p:cNvGrpSpPr>
          <p:nvPr/>
        </p:nvGrpSpPr>
        <p:grpSpPr bwMode="auto">
          <a:xfrm>
            <a:off x="2332038" y="3081338"/>
            <a:ext cx="112712" cy="2360612"/>
            <a:chOff x="1596" y="1470"/>
            <a:chExt cx="102" cy="1632"/>
          </a:xfrm>
        </p:grpSpPr>
        <p:sp>
          <p:nvSpPr>
            <p:cNvPr id="88071" name="Line 7"/>
            <p:cNvSpPr>
              <a:spLocks noChangeShapeType="1"/>
            </p:cNvSpPr>
            <p:nvPr/>
          </p:nvSpPr>
          <p:spPr bwMode="auto">
            <a:xfrm>
              <a:off x="1596" y="1470"/>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72" name="Line 8"/>
            <p:cNvSpPr>
              <a:spLocks noChangeShapeType="1"/>
            </p:cNvSpPr>
            <p:nvPr/>
          </p:nvSpPr>
          <p:spPr bwMode="auto">
            <a:xfrm>
              <a:off x="1602" y="1806"/>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73" name="Line 9"/>
            <p:cNvSpPr>
              <a:spLocks noChangeShapeType="1"/>
            </p:cNvSpPr>
            <p:nvPr/>
          </p:nvSpPr>
          <p:spPr bwMode="auto">
            <a:xfrm>
              <a:off x="1596" y="2124"/>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74" name="Line 10"/>
            <p:cNvSpPr>
              <a:spLocks noChangeShapeType="1"/>
            </p:cNvSpPr>
            <p:nvPr/>
          </p:nvSpPr>
          <p:spPr bwMode="auto">
            <a:xfrm>
              <a:off x="1602" y="2454"/>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75" name="Line 11"/>
            <p:cNvSpPr>
              <a:spLocks noChangeShapeType="1"/>
            </p:cNvSpPr>
            <p:nvPr/>
          </p:nvSpPr>
          <p:spPr bwMode="auto">
            <a:xfrm>
              <a:off x="1596" y="3102"/>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76" name="Line 12"/>
            <p:cNvSpPr>
              <a:spLocks noChangeShapeType="1"/>
            </p:cNvSpPr>
            <p:nvPr/>
          </p:nvSpPr>
          <p:spPr bwMode="auto">
            <a:xfrm>
              <a:off x="1602" y="2784"/>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grpSp>
      <p:grpSp>
        <p:nvGrpSpPr>
          <p:cNvPr id="3" name="Group 13"/>
          <p:cNvGrpSpPr>
            <a:grpSpLocks/>
          </p:cNvGrpSpPr>
          <p:nvPr/>
        </p:nvGrpSpPr>
        <p:grpSpPr bwMode="auto">
          <a:xfrm>
            <a:off x="2808288" y="5765800"/>
            <a:ext cx="3773487" cy="127000"/>
            <a:chOff x="1926" y="3306"/>
            <a:chExt cx="2610" cy="108"/>
          </a:xfrm>
        </p:grpSpPr>
        <p:sp>
          <p:nvSpPr>
            <p:cNvPr id="88078" name="Line 14"/>
            <p:cNvSpPr>
              <a:spLocks noChangeShapeType="1"/>
            </p:cNvSpPr>
            <p:nvPr/>
          </p:nvSpPr>
          <p:spPr bwMode="auto">
            <a:xfrm rot="-5400000">
              <a:off x="3504" y="3360"/>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79" name="Line 15"/>
            <p:cNvSpPr>
              <a:spLocks noChangeShapeType="1"/>
            </p:cNvSpPr>
            <p:nvPr/>
          </p:nvSpPr>
          <p:spPr bwMode="auto">
            <a:xfrm rot="-5400000">
              <a:off x="3180" y="3354"/>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80" name="Line 16"/>
            <p:cNvSpPr>
              <a:spLocks noChangeShapeType="1"/>
            </p:cNvSpPr>
            <p:nvPr/>
          </p:nvSpPr>
          <p:spPr bwMode="auto">
            <a:xfrm rot="-5400000">
              <a:off x="2850" y="3360"/>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81" name="Line 17"/>
            <p:cNvSpPr>
              <a:spLocks noChangeShapeType="1"/>
            </p:cNvSpPr>
            <p:nvPr/>
          </p:nvSpPr>
          <p:spPr bwMode="auto">
            <a:xfrm rot="-5400000">
              <a:off x="2526" y="3360"/>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82" name="Line 18"/>
            <p:cNvSpPr>
              <a:spLocks noChangeShapeType="1"/>
            </p:cNvSpPr>
            <p:nvPr/>
          </p:nvSpPr>
          <p:spPr bwMode="auto">
            <a:xfrm rot="-5400000">
              <a:off x="2202" y="3354"/>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83" name="Line 19"/>
            <p:cNvSpPr>
              <a:spLocks noChangeShapeType="1"/>
            </p:cNvSpPr>
            <p:nvPr/>
          </p:nvSpPr>
          <p:spPr bwMode="auto">
            <a:xfrm rot="-5400000">
              <a:off x="1878" y="3354"/>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84" name="Line 20"/>
            <p:cNvSpPr>
              <a:spLocks noChangeShapeType="1"/>
            </p:cNvSpPr>
            <p:nvPr/>
          </p:nvSpPr>
          <p:spPr bwMode="auto">
            <a:xfrm rot="-5400000">
              <a:off x="4488" y="3360"/>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85" name="Line 21"/>
            <p:cNvSpPr>
              <a:spLocks noChangeShapeType="1"/>
            </p:cNvSpPr>
            <p:nvPr/>
          </p:nvSpPr>
          <p:spPr bwMode="auto">
            <a:xfrm rot="-5400000">
              <a:off x="4152" y="3366"/>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86" name="Line 22"/>
            <p:cNvSpPr>
              <a:spLocks noChangeShapeType="1"/>
            </p:cNvSpPr>
            <p:nvPr/>
          </p:nvSpPr>
          <p:spPr bwMode="auto">
            <a:xfrm rot="-5400000">
              <a:off x="3834" y="3360"/>
              <a:ext cx="96" cy="0"/>
            </a:xfrm>
            <a:prstGeom prst="line">
              <a:avLst/>
            </a:prstGeom>
            <a:noFill/>
            <a:ln w="28575">
              <a:solidFill>
                <a:schemeClr val="tx1"/>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grpSp>
      <p:grpSp>
        <p:nvGrpSpPr>
          <p:cNvPr id="4" name="Group 23"/>
          <p:cNvGrpSpPr>
            <a:grpSpLocks/>
          </p:cNvGrpSpPr>
          <p:nvPr/>
        </p:nvGrpSpPr>
        <p:grpSpPr bwMode="auto">
          <a:xfrm>
            <a:off x="2625725" y="2935288"/>
            <a:ext cx="2428875" cy="1257300"/>
            <a:chOff x="1800" y="1368"/>
            <a:chExt cx="1680" cy="870"/>
          </a:xfrm>
        </p:grpSpPr>
        <p:sp>
          <p:nvSpPr>
            <p:cNvPr id="88088" name="Line 24"/>
            <p:cNvSpPr>
              <a:spLocks noChangeShapeType="1"/>
            </p:cNvSpPr>
            <p:nvPr/>
          </p:nvSpPr>
          <p:spPr bwMode="auto">
            <a:xfrm>
              <a:off x="1800" y="1380"/>
              <a:ext cx="450" cy="858"/>
            </a:xfrm>
            <a:prstGeom prst="line">
              <a:avLst/>
            </a:prstGeom>
            <a:noFill/>
            <a:ln w="76200">
              <a:solidFill>
                <a:srgbClr val="00FFFF"/>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89" name="Line 25"/>
            <p:cNvSpPr>
              <a:spLocks noChangeShapeType="1"/>
            </p:cNvSpPr>
            <p:nvPr/>
          </p:nvSpPr>
          <p:spPr bwMode="auto">
            <a:xfrm>
              <a:off x="2241" y="2232"/>
              <a:ext cx="384" cy="0"/>
            </a:xfrm>
            <a:prstGeom prst="line">
              <a:avLst/>
            </a:prstGeom>
            <a:noFill/>
            <a:ln w="76200">
              <a:solidFill>
                <a:srgbClr val="00FFFF"/>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90" name="Line 26"/>
            <p:cNvSpPr>
              <a:spLocks noChangeShapeType="1"/>
            </p:cNvSpPr>
            <p:nvPr/>
          </p:nvSpPr>
          <p:spPr bwMode="auto">
            <a:xfrm flipV="1">
              <a:off x="2616" y="1368"/>
              <a:ext cx="864" cy="864"/>
            </a:xfrm>
            <a:prstGeom prst="line">
              <a:avLst/>
            </a:prstGeom>
            <a:noFill/>
            <a:ln w="76200">
              <a:solidFill>
                <a:srgbClr val="00FFFF"/>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grpSp>
      <p:grpSp>
        <p:nvGrpSpPr>
          <p:cNvPr id="5" name="Group 27"/>
          <p:cNvGrpSpPr>
            <a:grpSpLocks/>
          </p:cNvGrpSpPr>
          <p:nvPr/>
        </p:nvGrpSpPr>
        <p:grpSpPr bwMode="auto">
          <a:xfrm>
            <a:off x="4760913" y="2943225"/>
            <a:ext cx="1955800" cy="2619375"/>
            <a:chOff x="3276" y="1374"/>
            <a:chExt cx="1353" cy="1812"/>
          </a:xfrm>
        </p:grpSpPr>
        <p:sp>
          <p:nvSpPr>
            <p:cNvPr id="88092" name="Line 28"/>
            <p:cNvSpPr>
              <a:spLocks noChangeShapeType="1"/>
            </p:cNvSpPr>
            <p:nvPr/>
          </p:nvSpPr>
          <p:spPr bwMode="auto">
            <a:xfrm>
              <a:off x="3276" y="1374"/>
              <a:ext cx="90" cy="1044"/>
            </a:xfrm>
            <a:prstGeom prst="line">
              <a:avLst/>
            </a:prstGeom>
            <a:noFill/>
            <a:ln w="76200">
              <a:solidFill>
                <a:srgbClr val="00FF00"/>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93" name="Line 29"/>
            <p:cNvSpPr>
              <a:spLocks noChangeShapeType="1"/>
            </p:cNvSpPr>
            <p:nvPr/>
          </p:nvSpPr>
          <p:spPr bwMode="auto">
            <a:xfrm>
              <a:off x="3363" y="2412"/>
              <a:ext cx="360" cy="738"/>
            </a:xfrm>
            <a:prstGeom prst="line">
              <a:avLst/>
            </a:prstGeom>
            <a:noFill/>
            <a:ln w="76200">
              <a:solidFill>
                <a:srgbClr val="00FF00"/>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94" name="Line 30"/>
            <p:cNvSpPr>
              <a:spLocks noChangeShapeType="1"/>
            </p:cNvSpPr>
            <p:nvPr/>
          </p:nvSpPr>
          <p:spPr bwMode="auto">
            <a:xfrm>
              <a:off x="3714" y="3144"/>
              <a:ext cx="264" cy="42"/>
            </a:xfrm>
            <a:prstGeom prst="line">
              <a:avLst/>
            </a:prstGeom>
            <a:noFill/>
            <a:ln w="76200">
              <a:solidFill>
                <a:srgbClr val="00FF00"/>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095" name="Line 31"/>
            <p:cNvSpPr>
              <a:spLocks noChangeShapeType="1"/>
            </p:cNvSpPr>
            <p:nvPr/>
          </p:nvSpPr>
          <p:spPr bwMode="auto">
            <a:xfrm flipV="1">
              <a:off x="3969" y="2526"/>
              <a:ext cx="660" cy="660"/>
            </a:xfrm>
            <a:prstGeom prst="line">
              <a:avLst/>
            </a:prstGeom>
            <a:noFill/>
            <a:ln w="76200">
              <a:solidFill>
                <a:srgbClr val="00FF00"/>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grpSp>
      <p:grpSp>
        <p:nvGrpSpPr>
          <p:cNvPr id="6" name="Group 32"/>
          <p:cNvGrpSpPr>
            <a:grpSpLocks/>
          </p:cNvGrpSpPr>
          <p:nvPr/>
        </p:nvGrpSpPr>
        <p:grpSpPr bwMode="auto">
          <a:xfrm>
            <a:off x="1643063" y="2917825"/>
            <a:ext cx="717550" cy="3200400"/>
            <a:chOff x="1040" y="1404"/>
            <a:chExt cx="440" cy="2214"/>
          </a:xfrm>
        </p:grpSpPr>
        <p:sp>
          <p:nvSpPr>
            <p:cNvPr id="88097" name="Text Box 33"/>
            <p:cNvSpPr txBox="1">
              <a:spLocks noChangeArrowheads="1"/>
            </p:cNvSpPr>
            <p:nvPr/>
          </p:nvSpPr>
          <p:spPr bwMode="auto">
            <a:xfrm>
              <a:off x="1040" y="1404"/>
              <a:ext cx="432" cy="2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-18</a:t>
              </a:r>
            </a:p>
          </p:txBody>
        </p:sp>
        <p:sp>
          <p:nvSpPr>
            <p:cNvPr id="88098" name="Text Box 34"/>
            <p:cNvSpPr txBox="1">
              <a:spLocks noChangeArrowheads="1"/>
            </p:cNvSpPr>
            <p:nvPr/>
          </p:nvSpPr>
          <p:spPr bwMode="auto">
            <a:xfrm>
              <a:off x="1044" y="3344"/>
              <a:ext cx="432" cy="274"/>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-24</a:t>
              </a:r>
            </a:p>
          </p:txBody>
        </p:sp>
        <p:sp>
          <p:nvSpPr>
            <p:cNvPr id="88099" name="Text Box 35"/>
            <p:cNvSpPr txBox="1">
              <a:spLocks noChangeArrowheads="1"/>
            </p:cNvSpPr>
            <p:nvPr/>
          </p:nvSpPr>
          <p:spPr bwMode="auto">
            <a:xfrm>
              <a:off x="1048" y="2724"/>
              <a:ext cx="432" cy="2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-22</a:t>
              </a:r>
            </a:p>
          </p:txBody>
        </p:sp>
        <p:sp>
          <p:nvSpPr>
            <p:cNvPr id="88100" name="Text Box 36"/>
            <p:cNvSpPr txBox="1">
              <a:spLocks noChangeArrowheads="1"/>
            </p:cNvSpPr>
            <p:nvPr/>
          </p:nvSpPr>
          <p:spPr bwMode="auto">
            <a:xfrm>
              <a:off x="1044" y="2060"/>
              <a:ext cx="432" cy="274"/>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-20</a:t>
              </a:r>
            </a:p>
          </p:txBody>
        </p:sp>
      </p:grpSp>
      <p:sp>
        <p:nvSpPr>
          <p:cNvPr id="88101" name="Text Box 37"/>
          <p:cNvSpPr txBox="1">
            <a:spLocks noChangeArrowheads="1"/>
          </p:cNvSpPr>
          <p:nvPr/>
        </p:nvSpPr>
        <p:spPr bwMode="auto">
          <a:xfrm>
            <a:off x="2597150" y="5872163"/>
            <a:ext cx="679450" cy="3968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-4</a:t>
            </a:r>
          </a:p>
        </p:txBody>
      </p:sp>
      <p:sp>
        <p:nvSpPr>
          <p:cNvPr id="88102" name="Text Box 38"/>
          <p:cNvSpPr txBox="1">
            <a:spLocks noChangeArrowheads="1"/>
          </p:cNvSpPr>
          <p:nvPr/>
        </p:nvSpPr>
        <p:spPr bwMode="auto">
          <a:xfrm>
            <a:off x="6373813" y="5883275"/>
            <a:ext cx="719137" cy="3968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4</a:t>
            </a:r>
          </a:p>
        </p:txBody>
      </p:sp>
      <p:sp>
        <p:nvSpPr>
          <p:cNvPr id="88103" name="Text Box 39"/>
          <p:cNvSpPr txBox="1">
            <a:spLocks noChangeArrowheads="1"/>
          </p:cNvSpPr>
          <p:nvPr/>
        </p:nvSpPr>
        <p:spPr bwMode="auto">
          <a:xfrm>
            <a:off x="5424488" y="5878513"/>
            <a:ext cx="587375" cy="3968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2</a:t>
            </a:r>
          </a:p>
        </p:txBody>
      </p:sp>
      <p:sp>
        <p:nvSpPr>
          <p:cNvPr id="88104" name="Text Box 40"/>
          <p:cNvSpPr txBox="1">
            <a:spLocks noChangeArrowheads="1"/>
          </p:cNvSpPr>
          <p:nvPr/>
        </p:nvSpPr>
        <p:spPr bwMode="auto">
          <a:xfrm>
            <a:off x="4470400" y="5883275"/>
            <a:ext cx="677863" cy="3968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0</a:t>
            </a:r>
          </a:p>
        </p:txBody>
      </p:sp>
      <p:sp>
        <p:nvSpPr>
          <p:cNvPr id="88105" name="Text Box 41"/>
          <p:cNvSpPr txBox="1">
            <a:spLocks noChangeArrowheads="1"/>
          </p:cNvSpPr>
          <p:nvPr/>
        </p:nvSpPr>
        <p:spPr bwMode="auto">
          <a:xfrm>
            <a:off x="3533775" y="5889625"/>
            <a:ext cx="750888" cy="3968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000" b="1">
                <a:solidFill>
                  <a:srgbClr val="000000"/>
                </a:solidFill>
              </a:rPr>
              <a:t>10</a:t>
            </a:r>
            <a:r>
              <a:rPr lang="en-US" altLang="ja-JP" sz="2000" b="1" baseline="30000">
                <a:solidFill>
                  <a:srgbClr val="000000"/>
                </a:solidFill>
              </a:rPr>
              <a:t>-2</a:t>
            </a:r>
          </a:p>
        </p:txBody>
      </p:sp>
      <p:sp>
        <p:nvSpPr>
          <p:cNvPr id="88106" name="Text Box 42"/>
          <p:cNvSpPr txBox="1">
            <a:spLocks noChangeArrowheads="1"/>
          </p:cNvSpPr>
          <p:nvPr/>
        </p:nvSpPr>
        <p:spPr bwMode="auto">
          <a:xfrm>
            <a:off x="3587750" y="6219825"/>
            <a:ext cx="2568575" cy="457200"/>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400" b="1">
                <a:solidFill>
                  <a:srgbClr val="000000"/>
                </a:solidFill>
              </a:rPr>
              <a:t>Frequency [Hz]</a:t>
            </a:r>
          </a:p>
        </p:txBody>
      </p:sp>
      <p:sp>
        <p:nvSpPr>
          <p:cNvPr id="88107" name="Text Box 43"/>
          <p:cNvSpPr txBox="1">
            <a:spLocks noChangeArrowheads="1"/>
          </p:cNvSpPr>
          <p:nvPr/>
        </p:nvSpPr>
        <p:spPr bwMode="auto">
          <a:xfrm rot="-5400000">
            <a:off x="286544" y="4007644"/>
            <a:ext cx="2398712" cy="457200"/>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400" b="1">
                <a:solidFill>
                  <a:srgbClr val="000000"/>
                </a:solidFill>
              </a:rPr>
              <a:t>Strain [Hz</a:t>
            </a:r>
            <a:r>
              <a:rPr lang="en-US" altLang="ja-JP" sz="2400" b="1" baseline="30000">
                <a:solidFill>
                  <a:srgbClr val="000000"/>
                </a:solidFill>
              </a:rPr>
              <a:t>-1/2</a:t>
            </a:r>
            <a:r>
              <a:rPr lang="en-US" altLang="ja-JP" sz="2400" b="1">
                <a:solidFill>
                  <a:srgbClr val="000000"/>
                </a:solidFill>
              </a:rPr>
              <a:t>]</a:t>
            </a:r>
          </a:p>
        </p:txBody>
      </p:sp>
      <p:sp>
        <p:nvSpPr>
          <p:cNvPr id="88108" name="Text Box 44"/>
          <p:cNvSpPr txBox="1">
            <a:spLocks noChangeArrowheads="1"/>
          </p:cNvSpPr>
          <p:nvPr/>
        </p:nvSpPr>
        <p:spPr bwMode="auto">
          <a:xfrm>
            <a:off x="2974975" y="3271838"/>
            <a:ext cx="901700" cy="457200"/>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400" b="1">
                <a:solidFill>
                  <a:srgbClr val="00FFFF"/>
                </a:solidFill>
              </a:rPr>
              <a:t>LISA</a:t>
            </a:r>
          </a:p>
        </p:txBody>
      </p:sp>
      <p:sp>
        <p:nvSpPr>
          <p:cNvPr id="88109" name="Text Box 45"/>
          <p:cNvSpPr txBox="1">
            <a:spLocks noChangeArrowheads="1"/>
          </p:cNvSpPr>
          <p:nvPr/>
        </p:nvSpPr>
        <p:spPr bwMode="auto">
          <a:xfrm>
            <a:off x="3757613" y="4506913"/>
            <a:ext cx="1362075" cy="457200"/>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400" b="1">
                <a:solidFill>
                  <a:srgbClr val="FF0000"/>
                </a:solidFill>
              </a:rPr>
              <a:t>DECIGO</a:t>
            </a:r>
          </a:p>
        </p:txBody>
      </p:sp>
      <p:sp>
        <p:nvSpPr>
          <p:cNvPr id="88110" name="Text Box 46"/>
          <p:cNvSpPr txBox="1">
            <a:spLocks noChangeArrowheads="1"/>
          </p:cNvSpPr>
          <p:nvPr/>
        </p:nvSpPr>
        <p:spPr bwMode="auto">
          <a:xfrm>
            <a:off x="5364163" y="3684588"/>
            <a:ext cx="1868487" cy="822325"/>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sz="2400" b="1">
                <a:solidFill>
                  <a:srgbClr val="00FF00"/>
                </a:solidFill>
              </a:rPr>
              <a:t>地上検出器</a:t>
            </a:r>
            <a:r>
              <a:rPr lang="en-US" altLang="ja-JP" sz="2400" b="1">
                <a:solidFill>
                  <a:srgbClr val="00FF00"/>
                </a:solidFill>
              </a:rPr>
              <a:t>(e.g. LCGT)</a:t>
            </a:r>
          </a:p>
        </p:txBody>
      </p:sp>
      <p:pic>
        <p:nvPicPr>
          <p:cNvPr id="88111" name="Picture 47" descr="MCj02349160000[1]"/>
          <p:cNvPicPr>
            <a:picLocks noChangeAspect="1" noChangeArrowheads="1"/>
          </p:cNvPicPr>
          <p:nvPr/>
        </p:nvPicPr>
        <p:blipFill>
          <a:blip r:embed="rId2" cstate="screen"/>
          <a:srcRect/>
          <a:stretch>
            <a:fillRect/>
          </a:stretch>
        </p:blipFill>
        <p:spPr bwMode="auto">
          <a:xfrm>
            <a:off x="3668713" y="4141788"/>
            <a:ext cx="1465262" cy="331787"/>
          </a:xfrm>
          <a:prstGeom prst="rect">
            <a:avLst/>
          </a:prstGeom>
          <a:noFill/>
        </p:spPr>
      </p:pic>
      <p:grpSp>
        <p:nvGrpSpPr>
          <p:cNvPr id="7" name="Group 48"/>
          <p:cNvGrpSpPr>
            <a:grpSpLocks/>
          </p:cNvGrpSpPr>
          <p:nvPr/>
        </p:nvGrpSpPr>
        <p:grpSpPr bwMode="auto">
          <a:xfrm>
            <a:off x="2987675" y="3505200"/>
            <a:ext cx="1227138" cy="2568575"/>
            <a:chOff x="1789" y="2037"/>
            <a:chExt cx="773" cy="1618"/>
          </a:xfrm>
        </p:grpSpPr>
        <p:sp>
          <p:nvSpPr>
            <p:cNvPr id="88113" name="Line 49"/>
            <p:cNvSpPr>
              <a:spLocks noChangeShapeType="1"/>
            </p:cNvSpPr>
            <p:nvPr/>
          </p:nvSpPr>
          <p:spPr bwMode="auto">
            <a:xfrm>
              <a:off x="1789" y="2037"/>
              <a:ext cx="761" cy="1434"/>
            </a:xfrm>
            <a:prstGeom prst="line">
              <a:avLst/>
            </a:prstGeom>
            <a:noFill/>
            <a:ln w="76200">
              <a:solidFill>
                <a:srgbClr val="CC00FF"/>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8114" name="Line 50"/>
            <p:cNvSpPr>
              <a:spLocks noChangeShapeType="1"/>
            </p:cNvSpPr>
            <p:nvPr/>
          </p:nvSpPr>
          <p:spPr bwMode="auto">
            <a:xfrm>
              <a:off x="2548" y="3461"/>
              <a:ext cx="14" cy="194"/>
            </a:xfrm>
            <a:prstGeom prst="line">
              <a:avLst/>
            </a:prstGeom>
            <a:noFill/>
            <a:ln w="76200">
              <a:solidFill>
                <a:srgbClr val="CC00FF"/>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grpSp>
      <p:sp>
        <p:nvSpPr>
          <p:cNvPr id="88115" name="Text Box 51"/>
          <p:cNvSpPr txBox="1">
            <a:spLocks noChangeArrowheads="1"/>
          </p:cNvSpPr>
          <p:nvPr/>
        </p:nvSpPr>
        <p:spPr bwMode="auto">
          <a:xfrm>
            <a:off x="2395538" y="4968875"/>
            <a:ext cx="1462087" cy="825500"/>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sz="1600" b="1">
                <a:solidFill>
                  <a:srgbClr val="CC00FF"/>
                </a:solidFill>
                <a:latin typeface="Arial" charset="0"/>
              </a:rPr>
              <a:t>白色矮星連星からの重力波雑音</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484784"/>
            <a:ext cx="8229600" cy="3744416"/>
          </a:xfrm>
        </p:spPr>
        <p:txBody>
          <a:bodyPr/>
          <a:lstStyle/>
          <a:p>
            <a:r>
              <a:rPr kumimoji="1" lang="en-US" altLang="ja-JP" sz="8000" dirty="0" smtClean="0"/>
              <a:t>DECIGO</a:t>
            </a:r>
            <a:r>
              <a:rPr lang="ja-JP" altLang="en-US" sz="8000" dirty="0" smtClean="0"/>
              <a:t>誕生</a:t>
            </a:r>
            <a:r>
              <a:rPr lang="ja-JP" altLang="en-US" sz="8000" dirty="0" smtClean="0"/>
              <a:t>秘話</a:t>
            </a:r>
            <a:endParaRPr kumimoji="1" lang="ja-JP" altLang="en-US" sz="8000" dirty="0"/>
          </a:p>
        </p:txBody>
      </p:sp>
      <p:sp>
        <p:nvSpPr>
          <p:cNvPr id="4" name="テキスト ボックス 3"/>
          <p:cNvSpPr txBox="1"/>
          <p:nvPr/>
        </p:nvSpPr>
        <p:spPr>
          <a:xfrm>
            <a:off x="8028384" y="6488668"/>
            <a:ext cx="1115616" cy="369332"/>
          </a:xfrm>
          <a:prstGeom prst="rect">
            <a:avLst/>
          </a:prstGeom>
          <a:noFill/>
        </p:spPr>
        <p:txBody>
          <a:bodyPr wrap="square" rtlCol="0">
            <a:spAutoFit/>
          </a:bodyPr>
          <a:lstStyle/>
          <a:p>
            <a:r>
              <a:rPr kumimoji="1" lang="ja-JP" altLang="en-US" b="1" dirty="0" smtClean="0"/>
              <a:t>作：</a:t>
            </a:r>
            <a:r>
              <a:rPr kumimoji="1" lang="en-US" altLang="ja-JP" b="1" dirty="0" err="1" smtClean="0"/>
              <a:t>Sora</a:t>
            </a:r>
            <a:endParaRPr kumimoji="1" lang="ja-JP" alt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第２話 (1).jpg"/>
          <p:cNvPicPr>
            <a:picLocks noChangeAspect="1"/>
          </p:cNvPicPr>
          <p:nvPr/>
        </p:nvPicPr>
        <p:blipFill>
          <a:blip r:embed="rId2" cstate="print"/>
          <a:stretch>
            <a:fillRect/>
          </a:stretch>
        </p:blipFill>
        <p:spPr>
          <a:xfrm>
            <a:off x="0" y="224589"/>
            <a:ext cx="9144000" cy="6408821"/>
          </a:xfrm>
          <a:prstGeom prst="rect">
            <a:avLst/>
          </a:prstGeom>
        </p:spPr>
      </p:pic>
      <p:sp>
        <p:nvSpPr>
          <p:cNvPr id="5" name="テキスト ボックス 4"/>
          <p:cNvSpPr txBox="1"/>
          <p:nvPr/>
        </p:nvSpPr>
        <p:spPr>
          <a:xfrm>
            <a:off x="6651010" y="260648"/>
            <a:ext cx="2492990" cy="6597352"/>
          </a:xfrm>
          <a:prstGeom prst="rect">
            <a:avLst/>
          </a:prstGeom>
          <a:solidFill>
            <a:schemeClr val="bg1"/>
          </a:solidFill>
        </p:spPr>
        <p:txBody>
          <a:bodyPr vert="eaVert" wrap="square" rtlCol="0">
            <a:spAutoFit/>
          </a:bodyPr>
          <a:lstStyle/>
          <a:p>
            <a:pPr>
              <a:lnSpc>
                <a:spcPts val="3600"/>
              </a:lnSpc>
            </a:pPr>
            <a:r>
              <a:rPr lang="ja-JP" altLang="en-US" sz="2400" b="1" dirty="0" smtClean="0">
                <a:latin typeface="ＭＳ ゴシック" pitchFamily="49" charset="-128"/>
                <a:ea typeface="ＭＳ ゴシック" pitchFamily="49" charset="-128"/>
              </a:rPr>
              <a:t>中村さん、日本もスペース重力波アンテナをやるというのはどうでしょうか？ミリヘルツ帯はすでに</a:t>
            </a:r>
            <a:r>
              <a:rPr lang="en-US" altLang="ja-JP" sz="2400" b="1" dirty="0" smtClean="0">
                <a:latin typeface="ＭＳ ゴシック" pitchFamily="49" charset="-128"/>
                <a:ea typeface="ＭＳ ゴシック" pitchFamily="49" charset="-128"/>
              </a:rPr>
              <a:t>LISA</a:t>
            </a:r>
            <a:r>
              <a:rPr lang="ja-JP" altLang="en-US" sz="2400" b="1" dirty="0" smtClean="0">
                <a:latin typeface="ＭＳ ゴシック" pitchFamily="49" charset="-128"/>
                <a:ea typeface="ＭＳ ゴシック" pitchFamily="49" charset="-128"/>
              </a:rPr>
              <a:t>がやっているので、そこより少し上の周波数帯、つまり地上の検出器と</a:t>
            </a:r>
            <a:r>
              <a:rPr lang="en-US" altLang="ja-JP" sz="2400" b="1" dirty="0" smtClean="0">
                <a:latin typeface="ＭＳ ゴシック" pitchFamily="49" charset="-128"/>
                <a:ea typeface="ＭＳ ゴシック" pitchFamily="49" charset="-128"/>
              </a:rPr>
              <a:t>LISA</a:t>
            </a:r>
            <a:r>
              <a:rPr lang="ja-JP" altLang="en-US" sz="2400" b="1" dirty="0" smtClean="0">
                <a:latin typeface="ＭＳ ゴシック" pitchFamily="49" charset="-128"/>
                <a:ea typeface="ＭＳ ゴシック" pitchFamily="49" charset="-128"/>
              </a:rPr>
              <a:t>の間の周波数を狙うというのはどうでしょう？</a:t>
            </a:r>
            <a:endParaRPr kumimoji="1" lang="ja-JP" altLang="en-US" sz="2400" b="1" dirty="0">
              <a:latin typeface="ＭＳ ゴシック" pitchFamily="49" charset="-128"/>
              <a:ea typeface="ＭＳ ゴシック" pitchFamily="49"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２話 (2).jpg"/>
          <p:cNvPicPr>
            <a:picLocks noChangeAspect="1"/>
          </p:cNvPicPr>
          <p:nvPr/>
        </p:nvPicPr>
        <p:blipFill>
          <a:blip r:embed="rId2" cstate="print"/>
          <a:stretch>
            <a:fillRect/>
          </a:stretch>
        </p:blipFill>
        <p:spPr>
          <a:xfrm>
            <a:off x="0" y="158666"/>
            <a:ext cx="9144000" cy="6540668"/>
          </a:xfrm>
          <a:prstGeom prst="rect">
            <a:avLst/>
          </a:prstGeom>
        </p:spPr>
      </p:pic>
      <p:sp>
        <p:nvSpPr>
          <p:cNvPr id="5" name="テキスト ボックス 4"/>
          <p:cNvSpPr txBox="1"/>
          <p:nvPr/>
        </p:nvSpPr>
        <p:spPr>
          <a:xfrm>
            <a:off x="6660232" y="260648"/>
            <a:ext cx="2031325" cy="6120680"/>
          </a:xfrm>
          <a:prstGeom prst="rect">
            <a:avLst/>
          </a:prstGeom>
          <a:solidFill>
            <a:schemeClr val="bg1"/>
          </a:solidFill>
        </p:spPr>
        <p:txBody>
          <a:bodyPr vert="eaVert" wrap="square" rtlCol="0">
            <a:spAutoFit/>
          </a:bodyPr>
          <a:lstStyle/>
          <a:p>
            <a:pPr>
              <a:lnSpc>
                <a:spcPts val="4800"/>
              </a:lnSpc>
            </a:pPr>
            <a:r>
              <a:rPr kumimoji="1" lang="ja-JP" altLang="en-US" sz="4000" b="1" dirty="0" smtClean="0">
                <a:latin typeface="ＭＳ ゴシック" pitchFamily="49" charset="-128"/>
                <a:ea typeface="ＭＳ ゴシック" pitchFamily="49" charset="-128"/>
              </a:rPr>
              <a:t>そこに何か</a:t>
            </a:r>
            <a:endParaRPr kumimoji="1" lang="en-US" altLang="ja-JP" sz="4000" b="1" dirty="0" smtClean="0">
              <a:latin typeface="ＭＳ ゴシック" pitchFamily="49" charset="-128"/>
              <a:ea typeface="ＭＳ ゴシック" pitchFamily="49" charset="-128"/>
            </a:endParaRPr>
          </a:p>
          <a:p>
            <a:pPr>
              <a:lnSpc>
                <a:spcPts val="4800"/>
              </a:lnSpc>
            </a:pPr>
            <a:r>
              <a:rPr kumimoji="1" lang="ja-JP" altLang="en-US" sz="4000" b="1" dirty="0" smtClean="0">
                <a:latin typeface="ＭＳ ゴシック" pitchFamily="49" charset="-128"/>
                <a:ea typeface="ＭＳ ゴシック" pitchFamily="49" charset="-128"/>
              </a:rPr>
              <a:t>　面白いサイエンスは</a:t>
            </a:r>
            <a:endParaRPr kumimoji="1" lang="en-US" altLang="ja-JP" sz="4000" b="1" dirty="0" smtClean="0">
              <a:latin typeface="ＭＳ ゴシック" pitchFamily="49" charset="-128"/>
              <a:ea typeface="ＭＳ ゴシック" pitchFamily="49" charset="-128"/>
            </a:endParaRPr>
          </a:p>
          <a:p>
            <a:pPr>
              <a:lnSpc>
                <a:spcPts val="4800"/>
              </a:lnSpc>
            </a:pPr>
            <a:r>
              <a:rPr kumimoji="1" lang="ja-JP" altLang="en-US" sz="4000" b="1" dirty="0" smtClean="0">
                <a:latin typeface="ＭＳ ゴシック" pitchFamily="49" charset="-128"/>
                <a:ea typeface="ＭＳ ゴシック" pitchFamily="49" charset="-128"/>
              </a:rPr>
              <a:t>　　　　　ないですかね？</a:t>
            </a:r>
            <a:endParaRPr kumimoji="1" lang="ja-JP" altLang="en-US" sz="4000" b="1" dirty="0">
              <a:latin typeface="ＭＳ ゴシック" pitchFamily="49" charset="-128"/>
              <a:ea typeface="ＭＳ ゴシック" pitchFamily="49"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２話 (3).jpg"/>
          <p:cNvPicPr>
            <a:picLocks noChangeAspect="1"/>
          </p:cNvPicPr>
          <p:nvPr/>
        </p:nvPicPr>
        <p:blipFill>
          <a:blip r:embed="rId2" cstate="print"/>
          <a:stretch>
            <a:fillRect/>
          </a:stretch>
        </p:blipFill>
        <p:spPr>
          <a:xfrm>
            <a:off x="24108" y="0"/>
            <a:ext cx="9095784"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２話 (4).jpg"/>
          <p:cNvPicPr>
            <a:picLocks noChangeAspect="1"/>
          </p:cNvPicPr>
          <p:nvPr/>
        </p:nvPicPr>
        <p:blipFill>
          <a:blip r:embed="rId2" cstate="print"/>
          <a:stretch>
            <a:fillRect/>
          </a:stretch>
        </p:blipFill>
        <p:spPr>
          <a:xfrm>
            <a:off x="0" y="263464"/>
            <a:ext cx="9144000" cy="633107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２話 (5).jpg"/>
          <p:cNvPicPr>
            <a:picLocks noChangeAspect="1"/>
          </p:cNvPicPr>
          <p:nvPr/>
        </p:nvPicPr>
        <p:blipFill>
          <a:blip r:embed="rId2" cstate="print"/>
          <a:stretch>
            <a:fillRect/>
          </a:stretch>
        </p:blipFill>
        <p:spPr>
          <a:xfrm>
            <a:off x="0" y="191683"/>
            <a:ext cx="9144000" cy="647463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２話 (6).jpg"/>
          <p:cNvPicPr>
            <a:picLocks noChangeAspect="1"/>
          </p:cNvPicPr>
          <p:nvPr/>
        </p:nvPicPr>
        <p:blipFill>
          <a:blip r:embed="rId2" cstate="print"/>
          <a:stretch>
            <a:fillRect/>
          </a:stretch>
        </p:blipFill>
        <p:spPr>
          <a:xfrm>
            <a:off x="0" y="162135"/>
            <a:ext cx="9144000" cy="653373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２話 (7).jpg"/>
          <p:cNvPicPr>
            <a:picLocks noChangeAspect="1"/>
          </p:cNvPicPr>
          <p:nvPr/>
        </p:nvPicPr>
        <p:blipFill>
          <a:blip r:embed="rId2" cstate="print"/>
          <a:stretch>
            <a:fillRect/>
          </a:stretch>
        </p:blipFill>
        <p:spPr>
          <a:xfrm>
            <a:off x="225555" y="0"/>
            <a:ext cx="8692889"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２話 (8).jpg"/>
          <p:cNvPicPr>
            <a:picLocks noChangeAspect="1"/>
          </p:cNvPicPr>
          <p:nvPr/>
        </p:nvPicPr>
        <p:blipFill>
          <a:blip r:embed="rId2" cstate="print"/>
          <a:stretch>
            <a:fillRect/>
          </a:stretch>
        </p:blipFill>
        <p:spPr>
          <a:xfrm>
            <a:off x="1031278" y="0"/>
            <a:ext cx="7081444"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550275" y="-2667000"/>
            <a:ext cx="18978563" cy="10275888"/>
            <a:chOff x="-5385" y="-1677"/>
            <a:chExt cx="11955" cy="6473"/>
          </a:xfrm>
        </p:grpSpPr>
        <p:grpSp>
          <p:nvGrpSpPr>
            <p:cNvPr id="3" name="Group 3"/>
            <p:cNvGrpSpPr>
              <a:grpSpLocks/>
            </p:cNvGrpSpPr>
            <p:nvPr/>
          </p:nvGrpSpPr>
          <p:grpSpPr bwMode="auto">
            <a:xfrm>
              <a:off x="-5385" y="-1677"/>
              <a:ext cx="4696" cy="2845"/>
              <a:chOff x="1874" y="1951"/>
              <a:chExt cx="4696" cy="2845"/>
            </a:xfrm>
          </p:grpSpPr>
          <p:grpSp>
            <p:nvGrpSpPr>
              <p:cNvPr id="4" name="Group 4"/>
              <p:cNvGrpSpPr>
                <a:grpSpLocks/>
              </p:cNvGrpSpPr>
              <p:nvPr/>
            </p:nvGrpSpPr>
            <p:grpSpPr bwMode="auto">
              <a:xfrm rot="5400000">
                <a:off x="2123" y="1702"/>
                <a:ext cx="1147" cy="1645"/>
                <a:chOff x="1776" y="2016"/>
                <a:chExt cx="1152" cy="1152"/>
              </a:xfrm>
            </p:grpSpPr>
            <p:sp>
              <p:nvSpPr>
                <p:cNvPr id="795653" name="Oval 5"/>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54" name="Line 6"/>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55" name="Line 7"/>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5" name="Group 8"/>
              <p:cNvGrpSpPr>
                <a:grpSpLocks/>
              </p:cNvGrpSpPr>
              <p:nvPr/>
            </p:nvGrpSpPr>
            <p:grpSpPr bwMode="auto">
              <a:xfrm rot="5400000">
                <a:off x="2637" y="1873"/>
                <a:ext cx="1049" cy="1739"/>
                <a:chOff x="1776" y="2016"/>
                <a:chExt cx="1152" cy="1152"/>
              </a:xfrm>
            </p:grpSpPr>
            <p:sp>
              <p:nvSpPr>
                <p:cNvPr id="795657" name="Oval 9"/>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58" name="Line 10"/>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59" name="Line 11"/>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6" name="Group 12"/>
              <p:cNvGrpSpPr>
                <a:grpSpLocks/>
              </p:cNvGrpSpPr>
              <p:nvPr/>
            </p:nvGrpSpPr>
            <p:grpSpPr bwMode="auto">
              <a:xfrm rot="5400000">
                <a:off x="3042" y="2147"/>
                <a:ext cx="1147" cy="1645"/>
                <a:chOff x="1776" y="2016"/>
                <a:chExt cx="1152" cy="1152"/>
              </a:xfrm>
            </p:grpSpPr>
            <p:sp>
              <p:nvSpPr>
                <p:cNvPr id="795661" name="Oval 13"/>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62" name="Line 14"/>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63" name="Line 15"/>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7" name="Group 16"/>
              <p:cNvGrpSpPr>
                <a:grpSpLocks/>
              </p:cNvGrpSpPr>
              <p:nvPr/>
            </p:nvGrpSpPr>
            <p:grpSpPr bwMode="auto">
              <a:xfrm>
                <a:off x="3348" y="2474"/>
                <a:ext cx="1391" cy="1391"/>
                <a:chOff x="1776" y="2016"/>
                <a:chExt cx="1152" cy="1152"/>
              </a:xfrm>
            </p:grpSpPr>
            <p:sp>
              <p:nvSpPr>
                <p:cNvPr id="795665" name="Oval 17"/>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66" name="Line 18"/>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67" name="Line 19"/>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8" name="Group 20"/>
              <p:cNvGrpSpPr>
                <a:grpSpLocks/>
              </p:cNvGrpSpPr>
              <p:nvPr/>
            </p:nvGrpSpPr>
            <p:grpSpPr bwMode="auto">
              <a:xfrm>
                <a:off x="3945" y="2601"/>
                <a:ext cx="1147" cy="1645"/>
                <a:chOff x="1776" y="2016"/>
                <a:chExt cx="1152" cy="1152"/>
              </a:xfrm>
            </p:grpSpPr>
            <p:sp>
              <p:nvSpPr>
                <p:cNvPr id="795669" name="Oval 21"/>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70" name="Line 22"/>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71" name="Line 23"/>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9" name="Group 24"/>
              <p:cNvGrpSpPr>
                <a:grpSpLocks/>
              </p:cNvGrpSpPr>
              <p:nvPr/>
            </p:nvGrpSpPr>
            <p:grpSpPr bwMode="auto">
              <a:xfrm>
                <a:off x="4456" y="2774"/>
                <a:ext cx="1049" cy="1739"/>
                <a:chOff x="1776" y="2016"/>
                <a:chExt cx="1152" cy="1152"/>
              </a:xfrm>
            </p:grpSpPr>
            <p:sp>
              <p:nvSpPr>
                <p:cNvPr id="795673" name="Oval 25"/>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74" name="Line 26"/>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75" name="Line 27"/>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10" name="Group 28"/>
              <p:cNvGrpSpPr>
                <a:grpSpLocks/>
              </p:cNvGrpSpPr>
              <p:nvPr/>
            </p:nvGrpSpPr>
            <p:grpSpPr bwMode="auto">
              <a:xfrm>
                <a:off x="4868" y="3053"/>
                <a:ext cx="1147" cy="1645"/>
                <a:chOff x="1776" y="2016"/>
                <a:chExt cx="1152" cy="1152"/>
              </a:xfrm>
            </p:grpSpPr>
            <p:sp>
              <p:nvSpPr>
                <p:cNvPr id="795677" name="Oval 29"/>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78" name="Line 30"/>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79" name="Line 31"/>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11" name="Group 32"/>
              <p:cNvGrpSpPr>
                <a:grpSpLocks/>
              </p:cNvGrpSpPr>
              <p:nvPr/>
            </p:nvGrpSpPr>
            <p:grpSpPr bwMode="auto">
              <a:xfrm>
                <a:off x="5179" y="3405"/>
                <a:ext cx="1391" cy="1391"/>
                <a:chOff x="1776" y="2016"/>
                <a:chExt cx="1152" cy="1152"/>
              </a:xfrm>
            </p:grpSpPr>
            <p:sp>
              <p:nvSpPr>
                <p:cNvPr id="795681" name="Oval 33"/>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82" name="Line 34"/>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83" name="Line 35"/>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grpSp>
          <p:nvGrpSpPr>
            <p:cNvPr id="12" name="Group 36"/>
            <p:cNvGrpSpPr>
              <a:grpSpLocks/>
            </p:cNvGrpSpPr>
            <p:nvPr/>
          </p:nvGrpSpPr>
          <p:grpSpPr bwMode="auto">
            <a:xfrm>
              <a:off x="-1745" y="136"/>
              <a:ext cx="4696" cy="2845"/>
              <a:chOff x="1874" y="1951"/>
              <a:chExt cx="4696" cy="2845"/>
            </a:xfrm>
          </p:grpSpPr>
          <p:grpSp>
            <p:nvGrpSpPr>
              <p:cNvPr id="13" name="Group 37"/>
              <p:cNvGrpSpPr>
                <a:grpSpLocks/>
              </p:cNvGrpSpPr>
              <p:nvPr/>
            </p:nvGrpSpPr>
            <p:grpSpPr bwMode="auto">
              <a:xfrm rot="5400000">
                <a:off x="2123" y="1702"/>
                <a:ext cx="1147" cy="1645"/>
                <a:chOff x="1776" y="2016"/>
                <a:chExt cx="1152" cy="1152"/>
              </a:xfrm>
            </p:grpSpPr>
            <p:sp>
              <p:nvSpPr>
                <p:cNvPr id="795686" name="Oval 38"/>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87" name="Line 39"/>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88" name="Line 40"/>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14" name="Group 41"/>
              <p:cNvGrpSpPr>
                <a:grpSpLocks/>
              </p:cNvGrpSpPr>
              <p:nvPr/>
            </p:nvGrpSpPr>
            <p:grpSpPr bwMode="auto">
              <a:xfrm rot="5400000">
                <a:off x="2637" y="1873"/>
                <a:ext cx="1049" cy="1739"/>
                <a:chOff x="1776" y="2016"/>
                <a:chExt cx="1152" cy="1152"/>
              </a:xfrm>
            </p:grpSpPr>
            <p:sp>
              <p:nvSpPr>
                <p:cNvPr id="795690" name="Oval 42"/>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91" name="Line 43"/>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92" name="Line 44"/>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15" name="Group 45"/>
              <p:cNvGrpSpPr>
                <a:grpSpLocks/>
              </p:cNvGrpSpPr>
              <p:nvPr/>
            </p:nvGrpSpPr>
            <p:grpSpPr bwMode="auto">
              <a:xfrm rot="5400000">
                <a:off x="3042" y="2147"/>
                <a:ext cx="1147" cy="1645"/>
                <a:chOff x="1776" y="2016"/>
                <a:chExt cx="1152" cy="1152"/>
              </a:xfrm>
            </p:grpSpPr>
            <p:sp>
              <p:nvSpPr>
                <p:cNvPr id="795694" name="Oval 46"/>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95" name="Line 47"/>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696" name="Line 48"/>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16" name="Group 49"/>
              <p:cNvGrpSpPr>
                <a:grpSpLocks/>
              </p:cNvGrpSpPr>
              <p:nvPr/>
            </p:nvGrpSpPr>
            <p:grpSpPr bwMode="auto">
              <a:xfrm>
                <a:off x="3348" y="2474"/>
                <a:ext cx="1391" cy="1391"/>
                <a:chOff x="1776" y="2016"/>
                <a:chExt cx="1152" cy="1152"/>
              </a:xfrm>
            </p:grpSpPr>
            <p:sp>
              <p:nvSpPr>
                <p:cNvPr id="795698" name="Oval 50"/>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699" name="Line 51"/>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00" name="Line 52"/>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17" name="Group 53"/>
              <p:cNvGrpSpPr>
                <a:grpSpLocks/>
              </p:cNvGrpSpPr>
              <p:nvPr/>
            </p:nvGrpSpPr>
            <p:grpSpPr bwMode="auto">
              <a:xfrm>
                <a:off x="3945" y="2601"/>
                <a:ext cx="1147" cy="1645"/>
                <a:chOff x="1776" y="2016"/>
                <a:chExt cx="1152" cy="1152"/>
              </a:xfrm>
            </p:grpSpPr>
            <p:sp>
              <p:nvSpPr>
                <p:cNvPr id="795702" name="Oval 54"/>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03" name="Line 55"/>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04" name="Line 56"/>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18" name="Group 57"/>
              <p:cNvGrpSpPr>
                <a:grpSpLocks/>
              </p:cNvGrpSpPr>
              <p:nvPr/>
            </p:nvGrpSpPr>
            <p:grpSpPr bwMode="auto">
              <a:xfrm>
                <a:off x="4456" y="2774"/>
                <a:ext cx="1049" cy="1739"/>
                <a:chOff x="1776" y="2016"/>
                <a:chExt cx="1152" cy="1152"/>
              </a:xfrm>
            </p:grpSpPr>
            <p:sp>
              <p:nvSpPr>
                <p:cNvPr id="795706" name="Oval 58"/>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07" name="Line 59"/>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08" name="Line 60"/>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19" name="Group 61"/>
              <p:cNvGrpSpPr>
                <a:grpSpLocks/>
              </p:cNvGrpSpPr>
              <p:nvPr/>
            </p:nvGrpSpPr>
            <p:grpSpPr bwMode="auto">
              <a:xfrm>
                <a:off x="4868" y="3053"/>
                <a:ext cx="1147" cy="1645"/>
                <a:chOff x="1776" y="2016"/>
                <a:chExt cx="1152" cy="1152"/>
              </a:xfrm>
            </p:grpSpPr>
            <p:sp>
              <p:nvSpPr>
                <p:cNvPr id="795710" name="Oval 62"/>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11" name="Line 63"/>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12" name="Line 64"/>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20" name="Group 65"/>
              <p:cNvGrpSpPr>
                <a:grpSpLocks/>
              </p:cNvGrpSpPr>
              <p:nvPr/>
            </p:nvGrpSpPr>
            <p:grpSpPr bwMode="auto">
              <a:xfrm>
                <a:off x="5179" y="3405"/>
                <a:ext cx="1391" cy="1391"/>
                <a:chOff x="1776" y="2016"/>
                <a:chExt cx="1152" cy="1152"/>
              </a:xfrm>
            </p:grpSpPr>
            <p:sp>
              <p:nvSpPr>
                <p:cNvPr id="795714" name="Oval 66"/>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15" name="Line 67"/>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16" name="Line 68"/>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grpSp>
          <p:nvGrpSpPr>
            <p:cNvPr id="21" name="Group 69"/>
            <p:cNvGrpSpPr>
              <a:grpSpLocks/>
            </p:cNvGrpSpPr>
            <p:nvPr/>
          </p:nvGrpSpPr>
          <p:grpSpPr bwMode="auto">
            <a:xfrm>
              <a:off x="1874" y="1951"/>
              <a:ext cx="4696" cy="2845"/>
              <a:chOff x="1874" y="1951"/>
              <a:chExt cx="4696" cy="2845"/>
            </a:xfrm>
          </p:grpSpPr>
          <p:grpSp>
            <p:nvGrpSpPr>
              <p:cNvPr id="22" name="Group 70"/>
              <p:cNvGrpSpPr>
                <a:grpSpLocks/>
              </p:cNvGrpSpPr>
              <p:nvPr/>
            </p:nvGrpSpPr>
            <p:grpSpPr bwMode="auto">
              <a:xfrm rot="5400000">
                <a:off x="2123" y="1702"/>
                <a:ext cx="1147" cy="1645"/>
                <a:chOff x="1776" y="2016"/>
                <a:chExt cx="1152" cy="1152"/>
              </a:xfrm>
            </p:grpSpPr>
            <p:sp>
              <p:nvSpPr>
                <p:cNvPr id="795719" name="Oval 71"/>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20" name="Line 72"/>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21" name="Line 73"/>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23" name="Group 74"/>
              <p:cNvGrpSpPr>
                <a:grpSpLocks/>
              </p:cNvGrpSpPr>
              <p:nvPr/>
            </p:nvGrpSpPr>
            <p:grpSpPr bwMode="auto">
              <a:xfrm rot="5400000">
                <a:off x="2637" y="1873"/>
                <a:ext cx="1049" cy="1739"/>
                <a:chOff x="1776" y="2016"/>
                <a:chExt cx="1152" cy="1152"/>
              </a:xfrm>
            </p:grpSpPr>
            <p:sp>
              <p:nvSpPr>
                <p:cNvPr id="795723" name="Oval 75"/>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24" name="Line 76"/>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25" name="Line 77"/>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24" name="Group 78"/>
              <p:cNvGrpSpPr>
                <a:grpSpLocks/>
              </p:cNvGrpSpPr>
              <p:nvPr/>
            </p:nvGrpSpPr>
            <p:grpSpPr bwMode="auto">
              <a:xfrm rot="5400000">
                <a:off x="3042" y="2147"/>
                <a:ext cx="1147" cy="1645"/>
                <a:chOff x="1776" y="2016"/>
                <a:chExt cx="1152" cy="1152"/>
              </a:xfrm>
            </p:grpSpPr>
            <p:sp>
              <p:nvSpPr>
                <p:cNvPr id="795727" name="Oval 79"/>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28" name="Line 80"/>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29" name="Line 81"/>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25" name="Group 82"/>
              <p:cNvGrpSpPr>
                <a:grpSpLocks/>
              </p:cNvGrpSpPr>
              <p:nvPr/>
            </p:nvGrpSpPr>
            <p:grpSpPr bwMode="auto">
              <a:xfrm>
                <a:off x="3348" y="2474"/>
                <a:ext cx="1391" cy="1391"/>
                <a:chOff x="1776" y="2016"/>
                <a:chExt cx="1152" cy="1152"/>
              </a:xfrm>
            </p:grpSpPr>
            <p:sp>
              <p:nvSpPr>
                <p:cNvPr id="795731" name="Oval 83"/>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32" name="Line 84"/>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33" name="Line 85"/>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26" name="Group 86"/>
              <p:cNvGrpSpPr>
                <a:grpSpLocks/>
              </p:cNvGrpSpPr>
              <p:nvPr/>
            </p:nvGrpSpPr>
            <p:grpSpPr bwMode="auto">
              <a:xfrm>
                <a:off x="3945" y="2601"/>
                <a:ext cx="1147" cy="1645"/>
                <a:chOff x="1776" y="2016"/>
                <a:chExt cx="1152" cy="1152"/>
              </a:xfrm>
            </p:grpSpPr>
            <p:sp>
              <p:nvSpPr>
                <p:cNvPr id="795735" name="Oval 87"/>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36" name="Line 88"/>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37" name="Line 89"/>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27" name="Group 90"/>
              <p:cNvGrpSpPr>
                <a:grpSpLocks/>
              </p:cNvGrpSpPr>
              <p:nvPr/>
            </p:nvGrpSpPr>
            <p:grpSpPr bwMode="auto">
              <a:xfrm>
                <a:off x="4456" y="2774"/>
                <a:ext cx="1049" cy="1739"/>
                <a:chOff x="1776" y="2016"/>
                <a:chExt cx="1152" cy="1152"/>
              </a:xfrm>
            </p:grpSpPr>
            <p:sp>
              <p:nvSpPr>
                <p:cNvPr id="795739" name="Oval 91"/>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40" name="Line 92"/>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41" name="Line 93"/>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28" name="Group 94"/>
              <p:cNvGrpSpPr>
                <a:grpSpLocks/>
              </p:cNvGrpSpPr>
              <p:nvPr/>
            </p:nvGrpSpPr>
            <p:grpSpPr bwMode="auto">
              <a:xfrm>
                <a:off x="4868" y="3053"/>
                <a:ext cx="1147" cy="1645"/>
                <a:chOff x="1776" y="2016"/>
                <a:chExt cx="1152" cy="1152"/>
              </a:xfrm>
            </p:grpSpPr>
            <p:sp>
              <p:nvSpPr>
                <p:cNvPr id="795743" name="Oval 95"/>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44" name="Line 96"/>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45" name="Line 97"/>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nvGrpSpPr>
              <p:cNvPr id="29" name="Group 98"/>
              <p:cNvGrpSpPr>
                <a:grpSpLocks/>
              </p:cNvGrpSpPr>
              <p:nvPr/>
            </p:nvGrpSpPr>
            <p:grpSpPr bwMode="auto">
              <a:xfrm>
                <a:off x="5179" y="3405"/>
                <a:ext cx="1391" cy="1391"/>
                <a:chOff x="1776" y="2016"/>
                <a:chExt cx="1152" cy="1152"/>
              </a:xfrm>
            </p:grpSpPr>
            <p:sp>
              <p:nvSpPr>
                <p:cNvPr id="795747" name="Oval 99"/>
                <p:cNvSpPr>
                  <a:spLocks noChangeArrowheads="1"/>
                </p:cNvSpPr>
                <p:nvPr/>
              </p:nvSpPr>
              <p:spPr bwMode="auto">
                <a:xfrm>
                  <a:off x="1776" y="2016"/>
                  <a:ext cx="1152" cy="1152"/>
                </a:xfrm>
                <a:prstGeom prst="ellipse">
                  <a:avLst/>
                </a:prstGeom>
                <a:solidFill>
                  <a:schemeClr val="bg1">
                    <a:alpha val="80000"/>
                  </a:schemeClr>
                </a:solidFill>
                <a:ln w="28575">
                  <a:solidFill>
                    <a:schemeClr val="tx1"/>
                  </a:solidFill>
                  <a:round/>
                  <a:headEnd/>
                  <a:tailEnd/>
                </a:ln>
                <a:effectLst/>
              </p:spPr>
              <p:txBody>
                <a:bodyPr wrap="none" anchor="ctr"/>
                <a:lstStyle/>
                <a:p>
                  <a:endParaRPr lang="ja-JP" altLang="en-US">
                    <a:solidFill>
                      <a:prstClr val="black"/>
                    </a:solidFill>
                  </a:endParaRPr>
                </a:p>
              </p:txBody>
            </p:sp>
            <p:sp>
              <p:nvSpPr>
                <p:cNvPr id="795748" name="Line 100"/>
                <p:cNvSpPr>
                  <a:spLocks noChangeShapeType="1"/>
                </p:cNvSpPr>
                <p:nvPr/>
              </p:nvSpPr>
              <p:spPr bwMode="auto">
                <a:xfrm>
                  <a:off x="2352" y="2016"/>
                  <a:ext cx="0" cy="1152"/>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49" name="Line 101"/>
                <p:cNvSpPr>
                  <a:spLocks noChangeShapeType="1"/>
                </p:cNvSpPr>
                <p:nvPr/>
              </p:nvSpPr>
              <p:spPr bwMode="auto">
                <a:xfrm>
                  <a:off x="1776" y="2592"/>
                  <a:ext cx="1152"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grpSp>
        </p:grpSp>
      </p:grpSp>
      <p:sp>
        <p:nvSpPr>
          <p:cNvPr id="795750" name="Oval 102"/>
          <p:cNvSpPr>
            <a:spLocks noChangeArrowheads="1"/>
          </p:cNvSpPr>
          <p:nvPr/>
        </p:nvSpPr>
        <p:spPr bwMode="auto">
          <a:xfrm rot="5400000">
            <a:off x="4189413" y="2973388"/>
            <a:ext cx="1666875" cy="2759075"/>
          </a:xfrm>
          <a:prstGeom prst="ellipse">
            <a:avLst/>
          </a:prstGeom>
          <a:solidFill>
            <a:srgbClr val="66CCFF">
              <a:alpha val="80000"/>
            </a:srgbClr>
          </a:solidFill>
          <a:ln w="9525">
            <a:solidFill>
              <a:schemeClr val="tx1"/>
            </a:solidFill>
            <a:round/>
            <a:headEnd/>
            <a:tailEnd/>
          </a:ln>
          <a:effectLst/>
        </p:spPr>
        <p:txBody>
          <a:bodyPr wrap="none" anchor="ctr"/>
          <a:lstStyle/>
          <a:p>
            <a:endParaRPr lang="ja-JP" altLang="en-US">
              <a:solidFill>
                <a:prstClr val="black"/>
              </a:solidFill>
            </a:endParaRPr>
          </a:p>
        </p:txBody>
      </p:sp>
      <p:sp>
        <p:nvSpPr>
          <p:cNvPr id="795751" name="Line 103"/>
          <p:cNvSpPr>
            <a:spLocks noChangeShapeType="1"/>
          </p:cNvSpPr>
          <p:nvPr/>
        </p:nvSpPr>
        <p:spPr bwMode="auto">
          <a:xfrm>
            <a:off x="706438" y="2170113"/>
            <a:ext cx="7502525" cy="3762375"/>
          </a:xfrm>
          <a:prstGeom prst="line">
            <a:avLst/>
          </a:prstGeom>
          <a:noFill/>
          <a:ln w="152400">
            <a:solidFill>
              <a:srgbClr val="FF9900"/>
            </a:solidFill>
            <a:round/>
            <a:headEnd/>
            <a:tailEnd type="triangle" w="lg" len="lg"/>
          </a:ln>
          <a:effectLst/>
        </p:spPr>
        <p:txBody>
          <a:bodyPr/>
          <a:lstStyle/>
          <a:p>
            <a:endParaRPr lang="ja-JP" altLang="en-US">
              <a:solidFill>
                <a:prstClr val="black"/>
              </a:solidFill>
            </a:endParaRPr>
          </a:p>
        </p:txBody>
      </p:sp>
      <p:grpSp>
        <p:nvGrpSpPr>
          <p:cNvPr id="30" name="Group 104"/>
          <p:cNvGrpSpPr>
            <a:grpSpLocks/>
          </p:cNvGrpSpPr>
          <p:nvPr/>
        </p:nvGrpSpPr>
        <p:grpSpPr bwMode="auto">
          <a:xfrm>
            <a:off x="3924300" y="3238500"/>
            <a:ext cx="2187575" cy="2187575"/>
            <a:chOff x="1560" y="1600"/>
            <a:chExt cx="1378" cy="1378"/>
          </a:xfrm>
        </p:grpSpPr>
        <p:sp>
          <p:nvSpPr>
            <p:cNvPr id="795753" name="Line 105"/>
            <p:cNvSpPr>
              <a:spLocks noChangeShapeType="1"/>
            </p:cNvSpPr>
            <p:nvPr/>
          </p:nvSpPr>
          <p:spPr bwMode="auto">
            <a:xfrm>
              <a:off x="1560" y="2292"/>
              <a:ext cx="1377" cy="0"/>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54" name="Line 106"/>
            <p:cNvSpPr>
              <a:spLocks noChangeShapeType="1"/>
            </p:cNvSpPr>
            <p:nvPr/>
          </p:nvSpPr>
          <p:spPr bwMode="auto">
            <a:xfrm>
              <a:off x="2256" y="1602"/>
              <a:ext cx="0" cy="1374"/>
            </a:xfrm>
            <a:prstGeom prst="line">
              <a:avLst/>
            </a:prstGeom>
            <a:noFill/>
            <a:ln w="9525">
              <a:solidFill>
                <a:schemeClr val="tx1"/>
              </a:solidFill>
              <a:round/>
              <a:headEnd/>
              <a:tailEnd/>
            </a:ln>
            <a:effectLst/>
          </p:spPr>
          <p:txBody>
            <a:bodyPr/>
            <a:lstStyle/>
            <a:p>
              <a:endParaRPr lang="ja-JP" altLang="en-US">
                <a:solidFill>
                  <a:prstClr val="black"/>
                </a:solidFill>
              </a:endParaRPr>
            </a:p>
          </p:txBody>
        </p:sp>
        <p:sp>
          <p:nvSpPr>
            <p:cNvPr id="795755" name="Oval 107"/>
            <p:cNvSpPr>
              <a:spLocks noChangeArrowheads="1"/>
            </p:cNvSpPr>
            <p:nvPr/>
          </p:nvSpPr>
          <p:spPr bwMode="auto">
            <a:xfrm>
              <a:off x="1560" y="1600"/>
              <a:ext cx="1378" cy="1378"/>
            </a:xfrm>
            <a:prstGeom prst="ellipse">
              <a:avLst/>
            </a:prstGeom>
            <a:noFill/>
            <a:ln w="9525">
              <a:solidFill>
                <a:schemeClr val="tx1"/>
              </a:solidFill>
              <a:round/>
              <a:headEnd/>
              <a:tailEnd/>
            </a:ln>
            <a:effectLst/>
          </p:spPr>
          <p:txBody>
            <a:bodyPr wrap="none" anchor="ctr"/>
            <a:lstStyle/>
            <a:p>
              <a:endParaRPr lang="ja-JP" altLang="en-US">
                <a:solidFill>
                  <a:prstClr val="black"/>
                </a:solidFill>
              </a:endParaRPr>
            </a:p>
          </p:txBody>
        </p:sp>
      </p:grpSp>
      <p:grpSp>
        <p:nvGrpSpPr>
          <p:cNvPr id="31" name="Group 110"/>
          <p:cNvGrpSpPr>
            <a:grpSpLocks/>
          </p:cNvGrpSpPr>
          <p:nvPr/>
        </p:nvGrpSpPr>
        <p:grpSpPr bwMode="auto">
          <a:xfrm>
            <a:off x="4821238" y="3230563"/>
            <a:ext cx="371475" cy="496887"/>
            <a:chOff x="524" y="1780"/>
            <a:chExt cx="382" cy="511"/>
          </a:xfrm>
        </p:grpSpPr>
        <p:sp>
          <p:nvSpPr>
            <p:cNvPr id="795759" name="Oval 111"/>
            <p:cNvSpPr>
              <a:spLocks noChangeArrowheads="1"/>
            </p:cNvSpPr>
            <p:nvPr/>
          </p:nvSpPr>
          <p:spPr bwMode="auto">
            <a:xfrm>
              <a:off x="524" y="1909"/>
              <a:ext cx="382" cy="382"/>
            </a:xfrm>
            <a:prstGeom prst="ellipse">
              <a:avLst/>
            </a:prstGeom>
            <a:solidFill>
              <a:srgbClr val="FF0000"/>
            </a:solidFill>
            <a:ln w="9525">
              <a:solidFill>
                <a:srgbClr val="FF0000"/>
              </a:solidFill>
              <a:round/>
              <a:headEnd/>
              <a:tailEnd/>
            </a:ln>
            <a:effectLst/>
          </p:spPr>
          <p:txBody>
            <a:bodyPr wrap="none" anchor="ctr"/>
            <a:lstStyle/>
            <a:p>
              <a:endParaRPr lang="ja-JP" altLang="en-US">
                <a:solidFill>
                  <a:prstClr val="black"/>
                </a:solidFill>
              </a:endParaRPr>
            </a:p>
          </p:txBody>
        </p:sp>
        <p:sp>
          <p:nvSpPr>
            <p:cNvPr id="795760" name="Arc 112"/>
            <p:cNvSpPr>
              <a:spLocks/>
            </p:cNvSpPr>
            <p:nvPr/>
          </p:nvSpPr>
          <p:spPr bwMode="auto">
            <a:xfrm rot="1950791" flipH="1" flipV="1">
              <a:off x="709" y="1780"/>
              <a:ext cx="53" cy="175"/>
            </a:xfrm>
            <a:custGeom>
              <a:avLst/>
              <a:gdLst>
                <a:gd name="G0" fmla="+- 0 0 0"/>
                <a:gd name="G1" fmla="+- 21600 0 0"/>
                <a:gd name="G2" fmla="+- 21600 0 0"/>
                <a:gd name="T0" fmla="*/ 0 w 20317"/>
                <a:gd name="T1" fmla="*/ 0 h 21600"/>
                <a:gd name="T2" fmla="*/ 20317 w 20317"/>
                <a:gd name="T3" fmla="*/ 14266 h 21600"/>
                <a:gd name="T4" fmla="*/ 0 w 20317"/>
                <a:gd name="T5" fmla="*/ 21600 h 21600"/>
              </a:gdLst>
              <a:ahLst/>
              <a:cxnLst>
                <a:cxn ang="0">
                  <a:pos x="T0" y="T1"/>
                </a:cxn>
                <a:cxn ang="0">
                  <a:pos x="T2" y="T3"/>
                </a:cxn>
                <a:cxn ang="0">
                  <a:pos x="T4" y="T5"/>
                </a:cxn>
              </a:cxnLst>
              <a:rect l="0" t="0" r="r" b="b"/>
              <a:pathLst>
                <a:path w="20317" h="21600" fill="none" extrusionOk="0">
                  <a:moveTo>
                    <a:pt x="-1" y="0"/>
                  </a:moveTo>
                  <a:cubicBezTo>
                    <a:pt x="9101" y="0"/>
                    <a:pt x="17226" y="5705"/>
                    <a:pt x="20316" y="14266"/>
                  </a:cubicBezTo>
                </a:path>
                <a:path w="20317" h="21600" stroke="0" extrusionOk="0">
                  <a:moveTo>
                    <a:pt x="-1" y="0"/>
                  </a:moveTo>
                  <a:cubicBezTo>
                    <a:pt x="9101" y="0"/>
                    <a:pt x="17226" y="5705"/>
                    <a:pt x="20316" y="14266"/>
                  </a:cubicBezTo>
                  <a:lnTo>
                    <a:pt x="0" y="21600"/>
                  </a:lnTo>
                  <a:close/>
                </a:path>
              </a:pathLst>
            </a:custGeom>
            <a:noFill/>
            <a:ln w="28575">
              <a:solidFill>
                <a:schemeClr val="tx1"/>
              </a:solidFill>
              <a:round/>
              <a:headEnd/>
              <a:tailEnd/>
            </a:ln>
            <a:effectLst/>
          </p:spPr>
          <p:txBody>
            <a:bodyPr wrap="none" anchor="ctr"/>
            <a:lstStyle/>
            <a:p>
              <a:endParaRPr lang="ja-JP" altLang="en-US">
                <a:solidFill>
                  <a:prstClr val="black"/>
                </a:solidFill>
              </a:endParaRPr>
            </a:p>
          </p:txBody>
        </p:sp>
        <p:sp>
          <p:nvSpPr>
            <p:cNvPr id="795761" name="Arc 113"/>
            <p:cNvSpPr>
              <a:spLocks/>
            </p:cNvSpPr>
            <p:nvPr/>
          </p:nvSpPr>
          <p:spPr bwMode="auto">
            <a:xfrm rot="3575698" flipV="1">
              <a:off x="683" y="1907"/>
              <a:ext cx="71" cy="97"/>
            </a:xfrm>
            <a:custGeom>
              <a:avLst/>
              <a:gdLst>
                <a:gd name="G0" fmla="+- 2073 0 0"/>
                <a:gd name="G1" fmla="+- 21600 0 0"/>
                <a:gd name="G2" fmla="+- 21600 0 0"/>
                <a:gd name="T0" fmla="*/ 0 w 23673"/>
                <a:gd name="T1" fmla="*/ 100 h 26742"/>
                <a:gd name="T2" fmla="*/ 23052 w 23673"/>
                <a:gd name="T3" fmla="*/ 26742 h 26742"/>
                <a:gd name="T4" fmla="*/ 2073 w 23673"/>
                <a:gd name="T5" fmla="*/ 21600 h 26742"/>
              </a:gdLst>
              <a:ahLst/>
              <a:cxnLst>
                <a:cxn ang="0">
                  <a:pos x="T0" y="T1"/>
                </a:cxn>
                <a:cxn ang="0">
                  <a:pos x="T2" y="T3"/>
                </a:cxn>
                <a:cxn ang="0">
                  <a:pos x="T4" y="T5"/>
                </a:cxn>
              </a:cxnLst>
              <a:rect l="0" t="0" r="r" b="b"/>
              <a:pathLst>
                <a:path w="23673" h="26742" fill="none" extrusionOk="0">
                  <a:moveTo>
                    <a:pt x="-1" y="99"/>
                  </a:moveTo>
                  <a:cubicBezTo>
                    <a:pt x="688" y="33"/>
                    <a:pt x="1380" y="-1"/>
                    <a:pt x="2073" y="0"/>
                  </a:cubicBezTo>
                  <a:cubicBezTo>
                    <a:pt x="14002" y="0"/>
                    <a:pt x="23673" y="9670"/>
                    <a:pt x="23673" y="21600"/>
                  </a:cubicBezTo>
                  <a:cubicBezTo>
                    <a:pt x="23673" y="23332"/>
                    <a:pt x="23464" y="25059"/>
                    <a:pt x="23052" y="26742"/>
                  </a:cubicBezTo>
                </a:path>
                <a:path w="23673" h="26742" stroke="0" extrusionOk="0">
                  <a:moveTo>
                    <a:pt x="-1" y="99"/>
                  </a:moveTo>
                  <a:cubicBezTo>
                    <a:pt x="688" y="33"/>
                    <a:pt x="1380" y="-1"/>
                    <a:pt x="2073" y="0"/>
                  </a:cubicBezTo>
                  <a:cubicBezTo>
                    <a:pt x="14002" y="0"/>
                    <a:pt x="23673" y="9670"/>
                    <a:pt x="23673" y="21600"/>
                  </a:cubicBezTo>
                  <a:cubicBezTo>
                    <a:pt x="23673" y="23332"/>
                    <a:pt x="23464" y="25059"/>
                    <a:pt x="23052" y="26742"/>
                  </a:cubicBezTo>
                  <a:lnTo>
                    <a:pt x="2073" y="21600"/>
                  </a:lnTo>
                  <a:close/>
                </a:path>
              </a:pathLst>
            </a:custGeom>
            <a:noFill/>
            <a:ln w="28575">
              <a:solidFill>
                <a:schemeClr val="tx1"/>
              </a:solidFill>
              <a:round/>
              <a:headEnd/>
              <a:tailEnd/>
            </a:ln>
            <a:effectLst/>
          </p:spPr>
          <p:txBody>
            <a:bodyPr wrap="none" anchor="ctr"/>
            <a:lstStyle/>
            <a:p>
              <a:endParaRPr lang="ja-JP" altLang="en-US">
                <a:solidFill>
                  <a:prstClr val="black"/>
                </a:solidFill>
              </a:endParaRPr>
            </a:p>
          </p:txBody>
        </p:sp>
      </p:grpSp>
      <p:grpSp>
        <p:nvGrpSpPr>
          <p:cNvPr id="795648" name="Group 114"/>
          <p:cNvGrpSpPr>
            <a:grpSpLocks/>
          </p:cNvGrpSpPr>
          <p:nvPr/>
        </p:nvGrpSpPr>
        <p:grpSpPr bwMode="auto">
          <a:xfrm>
            <a:off x="6183313" y="4041775"/>
            <a:ext cx="371475" cy="496888"/>
            <a:chOff x="524" y="1780"/>
            <a:chExt cx="382" cy="511"/>
          </a:xfrm>
        </p:grpSpPr>
        <p:sp>
          <p:nvSpPr>
            <p:cNvPr id="795763" name="Oval 115"/>
            <p:cNvSpPr>
              <a:spLocks noChangeArrowheads="1"/>
            </p:cNvSpPr>
            <p:nvPr/>
          </p:nvSpPr>
          <p:spPr bwMode="auto">
            <a:xfrm>
              <a:off x="524" y="1909"/>
              <a:ext cx="382" cy="382"/>
            </a:xfrm>
            <a:prstGeom prst="ellipse">
              <a:avLst/>
            </a:prstGeom>
            <a:solidFill>
              <a:srgbClr val="FF0000"/>
            </a:solidFill>
            <a:ln w="9525">
              <a:solidFill>
                <a:srgbClr val="FF0000"/>
              </a:solidFill>
              <a:round/>
              <a:headEnd/>
              <a:tailEnd/>
            </a:ln>
            <a:effectLst/>
          </p:spPr>
          <p:txBody>
            <a:bodyPr wrap="none" anchor="ctr"/>
            <a:lstStyle/>
            <a:p>
              <a:endParaRPr lang="ja-JP" altLang="en-US">
                <a:solidFill>
                  <a:prstClr val="black"/>
                </a:solidFill>
              </a:endParaRPr>
            </a:p>
          </p:txBody>
        </p:sp>
        <p:sp>
          <p:nvSpPr>
            <p:cNvPr id="795764" name="Arc 116"/>
            <p:cNvSpPr>
              <a:spLocks/>
            </p:cNvSpPr>
            <p:nvPr/>
          </p:nvSpPr>
          <p:spPr bwMode="auto">
            <a:xfrm rot="1950791" flipH="1" flipV="1">
              <a:off x="709" y="1780"/>
              <a:ext cx="53" cy="175"/>
            </a:xfrm>
            <a:custGeom>
              <a:avLst/>
              <a:gdLst>
                <a:gd name="G0" fmla="+- 0 0 0"/>
                <a:gd name="G1" fmla="+- 21600 0 0"/>
                <a:gd name="G2" fmla="+- 21600 0 0"/>
                <a:gd name="T0" fmla="*/ 0 w 20317"/>
                <a:gd name="T1" fmla="*/ 0 h 21600"/>
                <a:gd name="T2" fmla="*/ 20317 w 20317"/>
                <a:gd name="T3" fmla="*/ 14266 h 21600"/>
                <a:gd name="T4" fmla="*/ 0 w 20317"/>
                <a:gd name="T5" fmla="*/ 21600 h 21600"/>
              </a:gdLst>
              <a:ahLst/>
              <a:cxnLst>
                <a:cxn ang="0">
                  <a:pos x="T0" y="T1"/>
                </a:cxn>
                <a:cxn ang="0">
                  <a:pos x="T2" y="T3"/>
                </a:cxn>
                <a:cxn ang="0">
                  <a:pos x="T4" y="T5"/>
                </a:cxn>
              </a:cxnLst>
              <a:rect l="0" t="0" r="r" b="b"/>
              <a:pathLst>
                <a:path w="20317" h="21600" fill="none" extrusionOk="0">
                  <a:moveTo>
                    <a:pt x="-1" y="0"/>
                  </a:moveTo>
                  <a:cubicBezTo>
                    <a:pt x="9101" y="0"/>
                    <a:pt x="17226" y="5705"/>
                    <a:pt x="20316" y="14266"/>
                  </a:cubicBezTo>
                </a:path>
                <a:path w="20317" h="21600" stroke="0" extrusionOk="0">
                  <a:moveTo>
                    <a:pt x="-1" y="0"/>
                  </a:moveTo>
                  <a:cubicBezTo>
                    <a:pt x="9101" y="0"/>
                    <a:pt x="17226" y="5705"/>
                    <a:pt x="20316" y="14266"/>
                  </a:cubicBezTo>
                  <a:lnTo>
                    <a:pt x="0" y="21600"/>
                  </a:lnTo>
                  <a:close/>
                </a:path>
              </a:pathLst>
            </a:custGeom>
            <a:noFill/>
            <a:ln w="28575">
              <a:solidFill>
                <a:schemeClr val="tx1"/>
              </a:solidFill>
              <a:round/>
              <a:headEnd/>
              <a:tailEnd/>
            </a:ln>
            <a:effectLst/>
          </p:spPr>
          <p:txBody>
            <a:bodyPr wrap="none" anchor="ctr"/>
            <a:lstStyle/>
            <a:p>
              <a:endParaRPr lang="ja-JP" altLang="en-US">
                <a:solidFill>
                  <a:prstClr val="black"/>
                </a:solidFill>
              </a:endParaRPr>
            </a:p>
          </p:txBody>
        </p:sp>
        <p:sp>
          <p:nvSpPr>
            <p:cNvPr id="795765" name="Arc 117"/>
            <p:cNvSpPr>
              <a:spLocks/>
            </p:cNvSpPr>
            <p:nvPr/>
          </p:nvSpPr>
          <p:spPr bwMode="auto">
            <a:xfrm rot="3575698" flipV="1">
              <a:off x="683" y="1907"/>
              <a:ext cx="71" cy="97"/>
            </a:xfrm>
            <a:custGeom>
              <a:avLst/>
              <a:gdLst>
                <a:gd name="G0" fmla="+- 2073 0 0"/>
                <a:gd name="G1" fmla="+- 21600 0 0"/>
                <a:gd name="G2" fmla="+- 21600 0 0"/>
                <a:gd name="T0" fmla="*/ 0 w 23673"/>
                <a:gd name="T1" fmla="*/ 100 h 26742"/>
                <a:gd name="T2" fmla="*/ 23052 w 23673"/>
                <a:gd name="T3" fmla="*/ 26742 h 26742"/>
                <a:gd name="T4" fmla="*/ 2073 w 23673"/>
                <a:gd name="T5" fmla="*/ 21600 h 26742"/>
              </a:gdLst>
              <a:ahLst/>
              <a:cxnLst>
                <a:cxn ang="0">
                  <a:pos x="T0" y="T1"/>
                </a:cxn>
                <a:cxn ang="0">
                  <a:pos x="T2" y="T3"/>
                </a:cxn>
                <a:cxn ang="0">
                  <a:pos x="T4" y="T5"/>
                </a:cxn>
              </a:cxnLst>
              <a:rect l="0" t="0" r="r" b="b"/>
              <a:pathLst>
                <a:path w="23673" h="26742" fill="none" extrusionOk="0">
                  <a:moveTo>
                    <a:pt x="-1" y="99"/>
                  </a:moveTo>
                  <a:cubicBezTo>
                    <a:pt x="688" y="33"/>
                    <a:pt x="1380" y="-1"/>
                    <a:pt x="2073" y="0"/>
                  </a:cubicBezTo>
                  <a:cubicBezTo>
                    <a:pt x="14002" y="0"/>
                    <a:pt x="23673" y="9670"/>
                    <a:pt x="23673" y="21600"/>
                  </a:cubicBezTo>
                  <a:cubicBezTo>
                    <a:pt x="23673" y="23332"/>
                    <a:pt x="23464" y="25059"/>
                    <a:pt x="23052" y="26742"/>
                  </a:cubicBezTo>
                </a:path>
                <a:path w="23673" h="26742" stroke="0" extrusionOk="0">
                  <a:moveTo>
                    <a:pt x="-1" y="99"/>
                  </a:moveTo>
                  <a:cubicBezTo>
                    <a:pt x="688" y="33"/>
                    <a:pt x="1380" y="-1"/>
                    <a:pt x="2073" y="0"/>
                  </a:cubicBezTo>
                  <a:cubicBezTo>
                    <a:pt x="14002" y="0"/>
                    <a:pt x="23673" y="9670"/>
                    <a:pt x="23673" y="21600"/>
                  </a:cubicBezTo>
                  <a:cubicBezTo>
                    <a:pt x="23673" y="23332"/>
                    <a:pt x="23464" y="25059"/>
                    <a:pt x="23052" y="26742"/>
                  </a:cubicBezTo>
                  <a:lnTo>
                    <a:pt x="2073" y="21600"/>
                  </a:lnTo>
                  <a:close/>
                </a:path>
              </a:pathLst>
            </a:custGeom>
            <a:noFill/>
            <a:ln w="28575">
              <a:solidFill>
                <a:schemeClr val="tx1"/>
              </a:solidFill>
              <a:round/>
              <a:headEnd/>
              <a:tailEnd/>
            </a:ln>
            <a:effectLst/>
          </p:spPr>
          <p:txBody>
            <a:bodyPr wrap="none" anchor="ctr"/>
            <a:lstStyle/>
            <a:p>
              <a:endParaRPr lang="ja-JP" altLang="en-US">
                <a:solidFill>
                  <a:prstClr val="black"/>
                </a:solidFill>
              </a:endParaRPr>
            </a:p>
          </p:txBody>
        </p:sp>
      </p:grpSp>
      <p:grpSp>
        <p:nvGrpSpPr>
          <p:cNvPr id="795649" name="Group 118"/>
          <p:cNvGrpSpPr>
            <a:grpSpLocks/>
          </p:cNvGrpSpPr>
          <p:nvPr/>
        </p:nvGrpSpPr>
        <p:grpSpPr bwMode="auto">
          <a:xfrm>
            <a:off x="4838700" y="4851400"/>
            <a:ext cx="371475" cy="496888"/>
            <a:chOff x="524" y="1780"/>
            <a:chExt cx="382" cy="511"/>
          </a:xfrm>
        </p:grpSpPr>
        <p:sp>
          <p:nvSpPr>
            <p:cNvPr id="795767" name="Oval 119"/>
            <p:cNvSpPr>
              <a:spLocks noChangeArrowheads="1"/>
            </p:cNvSpPr>
            <p:nvPr/>
          </p:nvSpPr>
          <p:spPr bwMode="auto">
            <a:xfrm>
              <a:off x="524" y="1909"/>
              <a:ext cx="382" cy="382"/>
            </a:xfrm>
            <a:prstGeom prst="ellipse">
              <a:avLst/>
            </a:prstGeom>
            <a:solidFill>
              <a:srgbClr val="FF0000"/>
            </a:solidFill>
            <a:ln w="9525">
              <a:solidFill>
                <a:srgbClr val="FF0000"/>
              </a:solidFill>
              <a:round/>
              <a:headEnd/>
              <a:tailEnd/>
            </a:ln>
            <a:effectLst/>
          </p:spPr>
          <p:txBody>
            <a:bodyPr wrap="none" anchor="ctr"/>
            <a:lstStyle/>
            <a:p>
              <a:endParaRPr lang="ja-JP" altLang="en-US">
                <a:solidFill>
                  <a:prstClr val="black"/>
                </a:solidFill>
              </a:endParaRPr>
            </a:p>
          </p:txBody>
        </p:sp>
        <p:sp>
          <p:nvSpPr>
            <p:cNvPr id="795768" name="Arc 120"/>
            <p:cNvSpPr>
              <a:spLocks/>
            </p:cNvSpPr>
            <p:nvPr/>
          </p:nvSpPr>
          <p:spPr bwMode="auto">
            <a:xfrm rot="1950791" flipH="1" flipV="1">
              <a:off x="709" y="1780"/>
              <a:ext cx="53" cy="175"/>
            </a:xfrm>
            <a:custGeom>
              <a:avLst/>
              <a:gdLst>
                <a:gd name="G0" fmla="+- 0 0 0"/>
                <a:gd name="G1" fmla="+- 21600 0 0"/>
                <a:gd name="G2" fmla="+- 21600 0 0"/>
                <a:gd name="T0" fmla="*/ 0 w 20317"/>
                <a:gd name="T1" fmla="*/ 0 h 21600"/>
                <a:gd name="T2" fmla="*/ 20317 w 20317"/>
                <a:gd name="T3" fmla="*/ 14266 h 21600"/>
                <a:gd name="T4" fmla="*/ 0 w 20317"/>
                <a:gd name="T5" fmla="*/ 21600 h 21600"/>
              </a:gdLst>
              <a:ahLst/>
              <a:cxnLst>
                <a:cxn ang="0">
                  <a:pos x="T0" y="T1"/>
                </a:cxn>
                <a:cxn ang="0">
                  <a:pos x="T2" y="T3"/>
                </a:cxn>
                <a:cxn ang="0">
                  <a:pos x="T4" y="T5"/>
                </a:cxn>
              </a:cxnLst>
              <a:rect l="0" t="0" r="r" b="b"/>
              <a:pathLst>
                <a:path w="20317" h="21600" fill="none" extrusionOk="0">
                  <a:moveTo>
                    <a:pt x="-1" y="0"/>
                  </a:moveTo>
                  <a:cubicBezTo>
                    <a:pt x="9101" y="0"/>
                    <a:pt x="17226" y="5705"/>
                    <a:pt x="20316" y="14266"/>
                  </a:cubicBezTo>
                </a:path>
                <a:path w="20317" h="21600" stroke="0" extrusionOk="0">
                  <a:moveTo>
                    <a:pt x="-1" y="0"/>
                  </a:moveTo>
                  <a:cubicBezTo>
                    <a:pt x="9101" y="0"/>
                    <a:pt x="17226" y="5705"/>
                    <a:pt x="20316" y="14266"/>
                  </a:cubicBezTo>
                  <a:lnTo>
                    <a:pt x="0" y="21600"/>
                  </a:lnTo>
                  <a:close/>
                </a:path>
              </a:pathLst>
            </a:custGeom>
            <a:noFill/>
            <a:ln w="28575">
              <a:solidFill>
                <a:schemeClr val="tx1"/>
              </a:solidFill>
              <a:round/>
              <a:headEnd/>
              <a:tailEnd/>
            </a:ln>
            <a:effectLst/>
          </p:spPr>
          <p:txBody>
            <a:bodyPr wrap="none" anchor="ctr"/>
            <a:lstStyle/>
            <a:p>
              <a:endParaRPr lang="ja-JP" altLang="en-US">
                <a:solidFill>
                  <a:prstClr val="black"/>
                </a:solidFill>
              </a:endParaRPr>
            </a:p>
          </p:txBody>
        </p:sp>
        <p:sp>
          <p:nvSpPr>
            <p:cNvPr id="795769" name="Arc 121"/>
            <p:cNvSpPr>
              <a:spLocks/>
            </p:cNvSpPr>
            <p:nvPr/>
          </p:nvSpPr>
          <p:spPr bwMode="auto">
            <a:xfrm rot="3575698" flipV="1">
              <a:off x="683" y="1907"/>
              <a:ext cx="71" cy="97"/>
            </a:xfrm>
            <a:custGeom>
              <a:avLst/>
              <a:gdLst>
                <a:gd name="G0" fmla="+- 2073 0 0"/>
                <a:gd name="G1" fmla="+- 21600 0 0"/>
                <a:gd name="G2" fmla="+- 21600 0 0"/>
                <a:gd name="T0" fmla="*/ 0 w 23673"/>
                <a:gd name="T1" fmla="*/ 100 h 26742"/>
                <a:gd name="T2" fmla="*/ 23052 w 23673"/>
                <a:gd name="T3" fmla="*/ 26742 h 26742"/>
                <a:gd name="T4" fmla="*/ 2073 w 23673"/>
                <a:gd name="T5" fmla="*/ 21600 h 26742"/>
              </a:gdLst>
              <a:ahLst/>
              <a:cxnLst>
                <a:cxn ang="0">
                  <a:pos x="T0" y="T1"/>
                </a:cxn>
                <a:cxn ang="0">
                  <a:pos x="T2" y="T3"/>
                </a:cxn>
                <a:cxn ang="0">
                  <a:pos x="T4" y="T5"/>
                </a:cxn>
              </a:cxnLst>
              <a:rect l="0" t="0" r="r" b="b"/>
              <a:pathLst>
                <a:path w="23673" h="26742" fill="none" extrusionOk="0">
                  <a:moveTo>
                    <a:pt x="-1" y="99"/>
                  </a:moveTo>
                  <a:cubicBezTo>
                    <a:pt x="688" y="33"/>
                    <a:pt x="1380" y="-1"/>
                    <a:pt x="2073" y="0"/>
                  </a:cubicBezTo>
                  <a:cubicBezTo>
                    <a:pt x="14002" y="0"/>
                    <a:pt x="23673" y="9670"/>
                    <a:pt x="23673" y="21600"/>
                  </a:cubicBezTo>
                  <a:cubicBezTo>
                    <a:pt x="23673" y="23332"/>
                    <a:pt x="23464" y="25059"/>
                    <a:pt x="23052" y="26742"/>
                  </a:cubicBezTo>
                </a:path>
                <a:path w="23673" h="26742" stroke="0" extrusionOk="0">
                  <a:moveTo>
                    <a:pt x="-1" y="99"/>
                  </a:moveTo>
                  <a:cubicBezTo>
                    <a:pt x="688" y="33"/>
                    <a:pt x="1380" y="-1"/>
                    <a:pt x="2073" y="0"/>
                  </a:cubicBezTo>
                  <a:cubicBezTo>
                    <a:pt x="14002" y="0"/>
                    <a:pt x="23673" y="9670"/>
                    <a:pt x="23673" y="21600"/>
                  </a:cubicBezTo>
                  <a:cubicBezTo>
                    <a:pt x="23673" y="23332"/>
                    <a:pt x="23464" y="25059"/>
                    <a:pt x="23052" y="26742"/>
                  </a:cubicBezTo>
                  <a:lnTo>
                    <a:pt x="2073" y="21600"/>
                  </a:lnTo>
                  <a:close/>
                </a:path>
              </a:pathLst>
            </a:custGeom>
            <a:noFill/>
            <a:ln w="28575">
              <a:solidFill>
                <a:schemeClr val="tx1"/>
              </a:solidFill>
              <a:round/>
              <a:headEnd/>
              <a:tailEnd/>
            </a:ln>
            <a:effectLst/>
          </p:spPr>
          <p:txBody>
            <a:bodyPr wrap="none" anchor="ctr"/>
            <a:lstStyle/>
            <a:p>
              <a:endParaRPr lang="ja-JP" altLang="en-US">
                <a:solidFill>
                  <a:prstClr val="black"/>
                </a:solidFill>
              </a:endParaRPr>
            </a:p>
          </p:txBody>
        </p:sp>
      </p:grpSp>
      <p:grpSp>
        <p:nvGrpSpPr>
          <p:cNvPr id="795650" name="Group 122"/>
          <p:cNvGrpSpPr>
            <a:grpSpLocks/>
          </p:cNvGrpSpPr>
          <p:nvPr/>
        </p:nvGrpSpPr>
        <p:grpSpPr bwMode="auto">
          <a:xfrm>
            <a:off x="3470275" y="4041775"/>
            <a:ext cx="371475" cy="496888"/>
            <a:chOff x="524" y="1780"/>
            <a:chExt cx="382" cy="511"/>
          </a:xfrm>
        </p:grpSpPr>
        <p:sp>
          <p:nvSpPr>
            <p:cNvPr id="795771" name="Oval 123"/>
            <p:cNvSpPr>
              <a:spLocks noChangeArrowheads="1"/>
            </p:cNvSpPr>
            <p:nvPr/>
          </p:nvSpPr>
          <p:spPr bwMode="auto">
            <a:xfrm>
              <a:off x="524" y="1909"/>
              <a:ext cx="382" cy="382"/>
            </a:xfrm>
            <a:prstGeom prst="ellipse">
              <a:avLst/>
            </a:prstGeom>
            <a:solidFill>
              <a:srgbClr val="FF0000"/>
            </a:solidFill>
            <a:ln w="9525">
              <a:solidFill>
                <a:srgbClr val="FF0000"/>
              </a:solidFill>
              <a:round/>
              <a:headEnd/>
              <a:tailEnd/>
            </a:ln>
            <a:effectLst/>
          </p:spPr>
          <p:txBody>
            <a:bodyPr wrap="none" anchor="ctr"/>
            <a:lstStyle/>
            <a:p>
              <a:endParaRPr lang="ja-JP" altLang="en-US">
                <a:solidFill>
                  <a:prstClr val="black"/>
                </a:solidFill>
              </a:endParaRPr>
            </a:p>
          </p:txBody>
        </p:sp>
        <p:sp>
          <p:nvSpPr>
            <p:cNvPr id="795772" name="Arc 124"/>
            <p:cNvSpPr>
              <a:spLocks/>
            </p:cNvSpPr>
            <p:nvPr/>
          </p:nvSpPr>
          <p:spPr bwMode="auto">
            <a:xfrm rot="1950791" flipH="1" flipV="1">
              <a:off x="709" y="1780"/>
              <a:ext cx="53" cy="175"/>
            </a:xfrm>
            <a:custGeom>
              <a:avLst/>
              <a:gdLst>
                <a:gd name="G0" fmla="+- 0 0 0"/>
                <a:gd name="G1" fmla="+- 21600 0 0"/>
                <a:gd name="G2" fmla="+- 21600 0 0"/>
                <a:gd name="T0" fmla="*/ 0 w 20317"/>
                <a:gd name="T1" fmla="*/ 0 h 21600"/>
                <a:gd name="T2" fmla="*/ 20317 w 20317"/>
                <a:gd name="T3" fmla="*/ 14266 h 21600"/>
                <a:gd name="T4" fmla="*/ 0 w 20317"/>
                <a:gd name="T5" fmla="*/ 21600 h 21600"/>
              </a:gdLst>
              <a:ahLst/>
              <a:cxnLst>
                <a:cxn ang="0">
                  <a:pos x="T0" y="T1"/>
                </a:cxn>
                <a:cxn ang="0">
                  <a:pos x="T2" y="T3"/>
                </a:cxn>
                <a:cxn ang="0">
                  <a:pos x="T4" y="T5"/>
                </a:cxn>
              </a:cxnLst>
              <a:rect l="0" t="0" r="r" b="b"/>
              <a:pathLst>
                <a:path w="20317" h="21600" fill="none" extrusionOk="0">
                  <a:moveTo>
                    <a:pt x="-1" y="0"/>
                  </a:moveTo>
                  <a:cubicBezTo>
                    <a:pt x="9101" y="0"/>
                    <a:pt x="17226" y="5705"/>
                    <a:pt x="20316" y="14266"/>
                  </a:cubicBezTo>
                </a:path>
                <a:path w="20317" h="21600" stroke="0" extrusionOk="0">
                  <a:moveTo>
                    <a:pt x="-1" y="0"/>
                  </a:moveTo>
                  <a:cubicBezTo>
                    <a:pt x="9101" y="0"/>
                    <a:pt x="17226" y="5705"/>
                    <a:pt x="20316" y="14266"/>
                  </a:cubicBezTo>
                  <a:lnTo>
                    <a:pt x="0" y="21600"/>
                  </a:lnTo>
                  <a:close/>
                </a:path>
              </a:pathLst>
            </a:custGeom>
            <a:noFill/>
            <a:ln w="28575">
              <a:solidFill>
                <a:schemeClr val="tx1"/>
              </a:solidFill>
              <a:round/>
              <a:headEnd/>
              <a:tailEnd/>
            </a:ln>
            <a:effectLst/>
          </p:spPr>
          <p:txBody>
            <a:bodyPr wrap="none" anchor="ctr"/>
            <a:lstStyle/>
            <a:p>
              <a:endParaRPr lang="ja-JP" altLang="en-US">
                <a:solidFill>
                  <a:prstClr val="black"/>
                </a:solidFill>
              </a:endParaRPr>
            </a:p>
          </p:txBody>
        </p:sp>
        <p:sp>
          <p:nvSpPr>
            <p:cNvPr id="795773" name="Arc 125"/>
            <p:cNvSpPr>
              <a:spLocks/>
            </p:cNvSpPr>
            <p:nvPr/>
          </p:nvSpPr>
          <p:spPr bwMode="auto">
            <a:xfrm rot="3575698" flipV="1">
              <a:off x="683" y="1907"/>
              <a:ext cx="71" cy="97"/>
            </a:xfrm>
            <a:custGeom>
              <a:avLst/>
              <a:gdLst>
                <a:gd name="G0" fmla="+- 2073 0 0"/>
                <a:gd name="G1" fmla="+- 21600 0 0"/>
                <a:gd name="G2" fmla="+- 21600 0 0"/>
                <a:gd name="T0" fmla="*/ 0 w 23673"/>
                <a:gd name="T1" fmla="*/ 100 h 26742"/>
                <a:gd name="T2" fmla="*/ 23052 w 23673"/>
                <a:gd name="T3" fmla="*/ 26742 h 26742"/>
                <a:gd name="T4" fmla="*/ 2073 w 23673"/>
                <a:gd name="T5" fmla="*/ 21600 h 26742"/>
              </a:gdLst>
              <a:ahLst/>
              <a:cxnLst>
                <a:cxn ang="0">
                  <a:pos x="T0" y="T1"/>
                </a:cxn>
                <a:cxn ang="0">
                  <a:pos x="T2" y="T3"/>
                </a:cxn>
                <a:cxn ang="0">
                  <a:pos x="T4" y="T5"/>
                </a:cxn>
              </a:cxnLst>
              <a:rect l="0" t="0" r="r" b="b"/>
              <a:pathLst>
                <a:path w="23673" h="26742" fill="none" extrusionOk="0">
                  <a:moveTo>
                    <a:pt x="-1" y="99"/>
                  </a:moveTo>
                  <a:cubicBezTo>
                    <a:pt x="688" y="33"/>
                    <a:pt x="1380" y="-1"/>
                    <a:pt x="2073" y="0"/>
                  </a:cubicBezTo>
                  <a:cubicBezTo>
                    <a:pt x="14002" y="0"/>
                    <a:pt x="23673" y="9670"/>
                    <a:pt x="23673" y="21600"/>
                  </a:cubicBezTo>
                  <a:cubicBezTo>
                    <a:pt x="23673" y="23332"/>
                    <a:pt x="23464" y="25059"/>
                    <a:pt x="23052" y="26742"/>
                  </a:cubicBezTo>
                </a:path>
                <a:path w="23673" h="26742" stroke="0" extrusionOk="0">
                  <a:moveTo>
                    <a:pt x="-1" y="99"/>
                  </a:moveTo>
                  <a:cubicBezTo>
                    <a:pt x="688" y="33"/>
                    <a:pt x="1380" y="-1"/>
                    <a:pt x="2073" y="0"/>
                  </a:cubicBezTo>
                  <a:cubicBezTo>
                    <a:pt x="14002" y="0"/>
                    <a:pt x="23673" y="9670"/>
                    <a:pt x="23673" y="21600"/>
                  </a:cubicBezTo>
                  <a:cubicBezTo>
                    <a:pt x="23673" y="23332"/>
                    <a:pt x="23464" y="25059"/>
                    <a:pt x="23052" y="26742"/>
                  </a:cubicBezTo>
                  <a:lnTo>
                    <a:pt x="2073" y="21600"/>
                  </a:lnTo>
                  <a:close/>
                </a:path>
              </a:pathLst>
            </a:custGeom>
            <a:noFill/>
            <a:ln w="28575">
              <a:solidFill>
                <a:schemeClr val="tx1"/>
              </a:solidFill>
              <a:round/>
              <a:headEnd/>
              <a:tailEnd/>
            </a:ln>
            <a:effectLst/>
          </p:spPr>
          <p:txBody>
            <a:bodyPr wrap="none" anchor="ctr"/>
            <a:lstStyle/>
            <a:p>
              <a:endParaRPr lang="ja-JP" altLang="en-US">
                <a:solidFill>
                  <a:prstClr val="black"/>
                </a:solidFill>
              </a:endParaRPr>
            </a:p>
          </p:txBody>
        </p:sp>
      </p:grpSp>
      <p:sp>
        <p:nvSpPr>
          <p:cNvPr id="127" name="Rectangle 102"/>
          <p:cNvSpPr>
            <a:spLocks noGrp="1" noChangeArrowheads="1"/>
          </p:cNvSpPr>
          <p:nvPr>
            <p:ph type="title"/>
          </p:nvPr>
        </p:nvSpPr>
        <p:spPr>
          <a:xfrm>
            <a:off x="676275" y="228600"/>
            <a:ext cx="7772400" cy="1143000"/>
          </a:xfrm>
        </p:spPr>
        <p:txBody>
          <a:bodyPr/>
          <a:lstStyle/>
          <a:p>
            <a:pPr eaLnBrk="1" hangingPunct="1"/>
            <a:r>
              <a:rPr lang="ja-JP" altLang="en-US" b="1" dirty="0" smtClean="0">
                <a:solidFill>
                  <a:srgbClr val="0000FF"/>
                </a:solidFill>
              </a:rPr>
              <a:t>重力波とは？</a:t>
            </a:r>
          </a:p>
        </p:txBody>
      </p:sp>
      <p:sp>
        <p:nvSpPr>
          <p:cNvPr id="129" name="Rectangle 110"/>
          <p:cNvSpPr txBox="1">
            <a:spLocks noChangeArrowheads="1"/>
          </p:cNvSpPr>
          <p:nvPr/>
        </p:nvSpPr>
        <p:spPr>
          <a:xfrm>
            <a:off x="3843339" y="1528763"/>
            <a:ext cx="5300661" cy="1585912"/>
          </a:xfrm>
          <a:prstGeom prst="rect">
            <a:avLst/>
          </a:prstGeom>
          <a:noFill/>
        </p:spPr>
        <p:txBody>
          <a:bodyPr vert="horz" lIns="91440" tIns="45720" rIns="91440" bIns="45720" rtlCol="0">
            <a:noAutofit/>
          </a:bodyPr>
          <a:lstStyle/>
          <a:p>
            <a:pPr marL="342900" indent="-342900" algn="ctr">
              <a:spcBef>
                <a:spcPct val="20000"/>
              </a:spcBef>
              <a:buFont typeface="Arial" pitchFamily="34" charset="0"/>
              <a:buNone/>
              <a:defRPr/>
            </a:pPr>
            <a:r>
              <a:rPr lang="ja-JP" altLang="en-US" sz="3200" b="1" smtClean="0">
                <a:solidFill>
                  <a:srgbClr val="FF0000"/>
                </a:solidFill>
              </a:rPr>
              <a:t>潮汐的な空間のひずみが</a:t>
            </a:r>
            <a:endParaRPr lang="en-US" altLang="ja-JP" sz="3200" b="1" smtClean="0">
              <a:solidFill>
                <a:srgbClr val="FF0000"/>
              </a:solidFill>
            </a:endParaRPr>
          </a:p>
          <a:p>
            <a:pPr marL="342900" indent="-342900" algn="ctr">
              <a:spcBef>
                <a:spcPct val="20000"/>
              </a:spcBef>
              <a:buFont typeface="Arial" pitchFamily="34" charset="0"/>
              <a:buNone/>
              <a:defRPr/>
            </a:pPr>
            <a:r>
              <a:rPr lang="ja-JP" altLang="en-US" sz="3200" b="1" smtClean="0">
                <a:solidFill>
                  <a:srgbClr val="FF0000"/>
                </a:solidFill>
              </a:rPr>
              <a:t>光速で伝わっていく波</a:t>
            </a:r>
            <a:endParaRPr lang="ja-JP" altLang="en-US" sz="3200" b="1" dirty="0" smtClean="0">
              <a:solidFill>
                <a:srgbClr val="FF0000"/>
              </a:solidFill>
            </a:endParaRPr>
          </a:p>
        </p:txBody>
      </p:sp>
      <p:sp>
        <p:nvSpPr>
          <p:cNvPr id="126" name="Text Box 109"/>
          <p:cNvSpPr txBox="1">
            <a:spLocks noChangeArrowheads="1"/>
          </p:cNvSpPr>
          <p:nvPr/>
        </p:nvSpPr>
        <p:spPr bwMode="auto">
          <a:xfrm>
            <a:off x="328613" y="5272088"/>
            <a:ext cx="4572000" cy="946150"/>
          </a:xfrm>
          <a:prstGeom prst="rect">
            <a:avLst/>
          </a:prstGeom>
          <a:noFill/>
          <a:ln w="9525">
            <a:noFill/>
            <a:miter lim="800000"/>
            <a:headEnd/>
            <a:tailEnd/>
          </a:ln>
        </p:spPr>
        <p:txBody>
          <a:bodyPr>
            <a:spAutoFit/>
          </a:bodyPr>
          <a:lstStyle/>
          <a:p>
            <a:r>
              <a:rPr lang="ja-JP" altLang="en-US" sz="2800" b="1" dirty="0">
                <a:solidFill>
                  <a:srgbClr val="00FF00"/>
                </a:solidFill>
              </a:rPr>
              <a:t>空間のひずみ～</a:t>
            </a:r>
            <a:r>
              <a:rPr lang="en-US" altLang="ja-JP" sz="2800" b="1" dirty="0">
                <a:solidFill>
                  <a:srgbClr val="00FF00"/>
                </a:solidFill>
              </a:rPr>
              <a:t>10</a:t>
            </a:r>
            <a:r>
              <a:rPr lang="en-US" altLang="ja-JP" sz="2800" b="1" baseline="30000" dirty="0">
                <a:solidFill>
                  <a:srgbClr val="00FF00"/>
                </a:solidFill>
              </a:rPr>
              <a:t>-23</a:t>
            </a:r>
            <a:r>
              <a:rPr lang="ja-JP" altLang="en-US" sz="2800" b="1" dirty="0">
                <a:solidFill>
                  <a:srgbClr val="00FF00"/>
                </a:solidFill>
              </a:rPr>
              <a:t>程度</a:t>
            </a:r>
          </a:p>
          <a:p>
            <a:r>
              <a:rPr lang="ja-JP" altLang="en-US" sz="2800" b="1" dirty="0">
                <a:solidFill>
                  <a:srgbClr val="FF0000"/>
                </a:solidFill>
              </a:rPr>
              <a:t>⇒まだ見つかっていない！</a:t>
            </a:r>
            <a:endParaRPr lang="ja-JP" altLang="en-US" sz="28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1000" fill="hold"/>
                                        <p:tgtEl>
                                          <p:spTgt spid="795750"/>
                                        </p:tgtEl>
                                      </p:cBhvr>
                                      <p:by x="100000" y="169000"/>
                                    </p:animScale>
                                  </p:childTnLst>
                                </p:cTn>
                              </p:par>
                              <p:par>
                                <p:cTn id="7" presetID="6" presetClass="emph" presetSubtype="0" repeatCount="indefinite" accel="50000" decel="50000" autoRev="1" fill="hold" grpId="1" nodeType="withEffect">
                                  <p:stCondLst>
                                    <p:cond delay="0"/>
                                  </p:stCondLst>
                                  <p:childTnLst>
                                    <p:animScale>
                                      <p:cBhvr>
                                        <p:cTn id="8" dur="1000" fill="hold"/>
                                        <p:tgtEl>
                                          <p:spTgt spid="795750"/>
                                        </p:tgtEl>
                                      </p:cBhvr>
                                      <p:by x="59000" y="100000"/>
                                    </p:animScale>
                                  </p:childTnLst>
                                </p:cTn>
                              </p:par>
                              <p:par>
                                <p:cTn id="9" presetID="0" presetClass="path" presetSubtype="0" repeatCount="indefinite" fill="hold" nodeType="withEffect">
                                  <p:stCondLst>
                                    <p:cond delay="0"/>
                                  </p:stCondLst>
                                  <p:childTnLst>
                                    <p:animMotion origin="layout" path="M -4.16667E-6 4.81481E-6 L 0.62743 0.42268 " pathEditMode="relative" rAng="0" ptsTypes="AA">
                                      <p:cBhvr>
                                        <p:cTn id="10" dur="2000" fill="hold"/>
                                        <p:tgtEl>
                                          <p:spTgt spid="2"/>
                                        </p:tgtEl>
                                        <p:attrNameLst>
                                          <p:attrName>ppt_x</p:attrName>
                                          <p:attrName>ppt_y</p:attrName>
                                        </p:attrNameLst>
                                      </p:cBhvr>
                                      <p:rCtr x="314" y="211"/>
                                    </p:animMotion>
                                  </p:childTnLst>
                                </p:cTn>
                              </p:par>
                              <p:par>
                                <p:cTn id="11" presetID="0" presetClass="path" presetSubtype="0" repeatCount="indefinite" accel="50000" decel="50000" autoRev="1" fill="hold" nodeType="withEffect">
                                  <p:stCondLst>
                                    <p:cond delay="0"/>
                                  </p:stCondLst>
                                  <p:childTnLst>
                                    <p:animMotion origin="layout" path="M 3.88889E-6 4.07407E-6 L 3.88889E-6 -0.07454 " pathEditMode="relative" rAng="0" ptsTypes="AA">
                                      <p:cBhvr>
                                        <p:cTn id="12" dur="1000" fill="hold"/>
                                        <p:tgtEl>
                                          <p:spTgt spid="31"/>
                                        </p:tgtEl>
                                        <p:attrNameLst>
                                          <p:attrName>ppt_x</p:attrName>
                                          <p:attrName>ppt_y</p:attrName>
                                        </p:attrNameLst>
                                      </p:cBhvr>
                                      <p:rCtr x="0" y="-37"/>
                                    </p:animMotion>
                                  </p:childTnLst>
                                </p:cTn>
                              </p:par>
                              <p:par>
                                <p:cTn id="13" presetID="0" presetClass="path" presetSubtype="0" repeatCount="indefinite" accel="50000" decel="50000" autoRev="1" fill="hold" nodeType="withEffect">
                                  <p:stCondLst>
                                    <p:cond delay="0"/>
                                  </p:stCondLst>
                                  <p:childTnLst>
                                    <p:animMotion origin="layout" path="M 2.22222E-6 -2.96296E-6 L -0.05452 -2.96296E-6 " pathEditMode="relative" rAng="0" ptsTypes="AA">
                                      <p:cBhvr>
                                        <p:cTn id="14" dur="1000" fill="hold"/>
                                        <p:tgtEl>
                                          <p:spTgt spid="795648"/>
                                        </p:tgtEl>
                                        <p:attrNameLst>
                                          <p:attrName>ppt_x</p:attrName>
                                          <p:attrName>ppt_y</p:attrName>
                                        </p:attrNameLst>
                                      </p:cBhvr>
                                      <p:rCtr x="-27" y="0"/>
                                    </p:animMotion>
                                  </p:childTnLst>
                                </p:cTn>
                              </p:par>
                              <p:par>
                                <p:cTn id="15" presetID="0" presetClass="path" presetSubtype="0" repeatCount="indefinite" accel="50000" decel="50000" autoRev="1" fill="hold" nodeType="withEffect">
                                  <p:stCondLst>
                                    <p:cond delay="0"/>
                                  </p:stCondLst>
                                  <p:childTnLst>
                                    <p:animMotion origin="layout" path="M -8.33333E-7 1.48148E-6 L -8.33333E-7 0.07153 " pathEditMode="relative" rAng="0" ptsTypes="AA">
                                      <p:cBhvr>
                                        <p:cTn id="16" dur="1000" fill="hold"/>
                                        <p:tgtEl>
                                          <p:spTgt spid="795649"/>
                                        </p:tgtEl>
                                        <p:attrNameLst>
                                          <p:attrName>ppt_x</p:attrName>
                                          <p:attrName>ppt_y</p:attrName>
                                        </p:attrNameLst>
                                      </p:cBhvr>
                                      <p:rCtr x="0" y="36"/>
                                    </p:animMotion>
                                  </p:childTnLst>
                                </p:cTn>
                              </p:par>
                              <p:par>
                                <p:cTn id="17" presetID="0" presetClass="path" presetSubtype="0" repeatCount="indefinite" accel="50000" decel="50000" autoRev="1" fill="hold" nodeType="withEffect">
                                  <p:stCondLst>
                                    <p:cond delay="0"/>
                                  </p:stCondLst>
                                  <p:childTnLst>
                                    <p:animMotion origin="layout" path="M 3.61111E-6 -2.96296E-6 L 0.0552 -2.96296E-6 " pathEditMode="relative" rAng="0" ptsTypes="AA">
                                      <p:cBhvr>
                                        <p:cTn id="18" dur="1000" fill="hold"/>
                                        <p:tgtEl>
                                          <p:spTgt spid="795650"/>
                                        </p:tgtEl>
                                        <p:attrNameLst>
                                          <p:attrName>ppt_x</p:attrName>
                                          <p:attrName>ppt_y</p:attrName>
                                        </p:attrNameLst>
                                      </p:cBhvr>
                                      <p:rCtr x="28" y="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750" grpId="0" animBg="1"/>
      <p:bldP spid="795750" grpId="1" animBg="1"/>
      <p:bldP spid="1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3"/>
          <p:cNvPicPr>
            <a:picLocks noChangeAspect="1" noChangeArrowheads="1"/>
          </p:cNvPicPr>
          <p:nvPr/>
        </p:nvPicPr>
        <p:blipFill>
          <a:blip r:embed="rId2" cstate="print"/>
          <a:srcRect/>
          <a:stretch>
            <a:fillRect/>
          </a:stretch>
        </p:blipFill>
        <p:spPr bwMode="auto">
          <a:xfrm rot="5400000">
            <a:off x="-324544" y="-819472"/>
            <a:ext cx="9865096" cy="9865096"/>
          </a:xfrm>
          <a:prstGeom prst="rect">
            <a:avLst/>
          </a:prstGeom>
          <a:solidFill>
            <a:srgbClr val="000000"/>
          </a:solidFill>
          <a:ln w="9525">
            <a:noFill/>
            <a:miter lim="800000"/>
            <a:headEnd/>
            <a:tailEnd/>
          </a:ln>
        </p:spPr>
      </p:pic>
      <p:cxnSp>
        <p:nvCxnSpPr>
          <p:cNvPr id="4" name="直線コネクタ 3"/>
          <p:cNvCxnSpPr/>
          <p:nvPr/>
        </p:nvCxnSpPr>
        <p:spPr>
          <a:xfrm>
            <a:off x="3779912" y="5949280"/>
            <a:ext cx="648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556969" y="6138008"/>
            <a:ext cx="3878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574963" y="6333692"/>
            <a:ext cx="5032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4544705" y="5554638"/>
            <a:ext cx="3957850" cy="709684"/>
          </a:xfrm>
          <a:prstGeom prst="roundRect">
            <a:avLst/>
          </a:pr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8" name="AutoShape 24"/>
          <p:cNvSpPr>
            <a:spLocks noChangeArrowheads="1"/>
          </p:cNvSpPr>
          <p:nvPr/>
        </p:nvSpPr>
        <p:spPr bwMode="auto">
          <a:xfrm>
            <a:off x="5573713" y="2402148"/>
            <a:ext cx="3328987" cy="1558925"/>
          </a:xfrm>
          <a:prstGeom prst="roundRect">
            <a:avLst>
              <a:gd name="adj" fmla="val 16667"/>
            </a:avLst>
          </a:prstGeom>
          <a:solidFill>
            <a:srgbClr val="FFFF00"/>
          </a:solidFill>
          <a:ln w="9525">
            <a:solidFill>
              <a:srgbClr val="FFFF00"/>
            </a:solidFill>
            <a:round/>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26630" name="AutoShape 6"/>
          <p:cNvSpPr>
            <a:spLocks noChangeArrowheads="1"/>
          </p:cNvSpPr>
          <p:nvPr/>
        </p:nvSpPr>
        <p:spPr bwMode="auto">
          <a:xfrm>
            <a:off x="4751388" y="4492886"/>
            <a:ext cx="3421062" cy="1439862"/>
          </a:xfrm>
          <a:prstGeom prst="rightArrow">
            <a:avLst>
              <a:gd name="adj1" fmla="val 49944"/>
              <a:gd name="adj2" fmla="val 73094"/>
            </a:avLst>
          </a:prstGeom>
          <a:solidFill>
            <a:srgbClr val="FF3300"/>
          </a:solidFill>
          <a:ln w="9525">
            <a:noFill/>
            <a:miter lim="800000"/>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26646" name="Rectangle 22"/>
          <p:cNvSpPr>
            <a:spLocks noChangeArrowheads="1"/>
          </p:cNvSpPr>
          <p:nvPr/>
        </p:nvSpPr>
        <p:spPr bwMode="auto">
          <a:xfrm>
            <a:off x="1692275" y="4853248"/>
            <a:ext cx="3240088" cy="719138"/>
          </a:xfrm>
          <a:prstGeom prst="rect">
            <a:avLst/>
          </a:prstGeom>
          <a:gradFill rotWithShape="1">
            <a:gsLst>
              <a:gs pos="0">
                <a:srgbClr val="FF3300">
                  <a:gamma/>
                  <a:tint val="0"/>
                  <a:invGamma/>
                </a:srgbClr>
              </a:gs>
              <a:gs pos="100000">
                <a:srgbClr val="FF3300"/>
              </a:gs>
            </a:gsLst>
            <a:lin ang="0" scaled="1"/>
          </a:gradFill>
          <a:ln w="9525">
            <a:noFill/>
            <a:miter lim="800000"/>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26626" name="Rectangle 2"/>
          <p:cNvSpPr>
            <a:spLocks noGrp="1" noChangeArrowheads="1"/>
          </p:cNvSpPr>
          <p:nvPr>
            <p:ph type="title"/>
          </p:nvPr>
        </p:nvSpPr>
        <p:spPr>
          <a:xfrm>
            <a:off x="209550" y="177421"/>
            <a:ext cx="8569325" cy="1271967"/>
          </a:xfrm>
        </p:spPr>
        <p:txBody>
          <a:bodyPr/>
          <a:lstStyle/>
          <a:p>
            <a:r>
              <a:rPr lang="ja-JP" altLang="en-US" b="1" dirty="0" smtClean="0">
                <a:solidFill>
                  <a:srgbClr val="0000FF"/>
                </a:solidFill>
                <a:latin typeface="ＭＳ Ｐゴシック" charset="-128"/>
              </a:rPr>
              <a:t>日本の将来計画</a:t>
            </a:r>
            <a:r>
              <a:rPr lang="en-US" altLang="ja-JP" b="1" dirty="0" smtClean="0">
                <a:solidFill>
                  <a:srgbClr val="0000FF"/>
                </a:solidFill>
                <a:latin typeface="ＭＳ Ｐゴシック" charset="-128"/>
              </a:rPr>
              <a:t/>
            </a:r>
            <a:br>
              <a:rPr lang="en-US" altLang="ja-JP" b="1" dirty="0" smtClean="0">
                <a:solidFill>
                  <a:srgbClr val="0000FF"/>
                </a:solidFill>
                <a:latin typeface="ＭＳ Ｐゴシック" charset="-128"/>
              </a:rPr>
            </a:br>
            <a:r>
              <a:rPr lang="ja-JP" altLang="en-US" b="1" dirty="0" smtClean="0">
                <a:solidFill>
                  <a:srgbClr val="0000FF"/>
                </a:solidFill>
                <a:latin typeface="ＭＳ Ｐゴシック" charset="-128"/>
              </a:rPr>
              <a:t>（</a:t>
            </a:r>
            <a:r>
              <a:rPr lang="en-US" altLang="ja-JP" b="1" dirty="0" smtClean="0">
                <a:solidFill>
                  <a:srgbClr val="0000FF"/>
                </a:solidFill>
                <a:latin typeface="ＭＳ Ｐゴシック" charset="-128"/>
              </a:rPr>
              <a:t>LCGT</a:t>
            </a:r>
            <a:r>
              <a:rPr lang="ja-JP" altLang="en-US" b="1" dirty="0" smtClean="0">
                <a:solidFill>
                  <a:srgbClr val="0000FF"/>
                </a:solidFill>
                <a:latin typeface="ＭＳ Ｐゴシック" charset="-128"/>
              </a:rPr>
              <a:t>と</a:t>
            </a:r>
            <a:r>
              <a:rPr lang="en-US" altLang="ja-JP" b="1" dirty="0" smtClean="0">
                <a:solidFill>
                  <a:srgbClr val="0000FF"/>
                </a:solidFill>
                <a:latin typeface="ＭＳ Ｐゴシック" charset="-128"/>
              </a:rPr>
              <a:t>DECIGO</a:t>
            </a:r>
            <a:r>
              <a:rPr lang="ja-JP" altLang="en-US" b="1" dirty="0" smtClean="0">
                <a:solidFill>
                  <a:srgbClr val="0000FF"/>
                </a:solidFill>
                <a:latin typeface="ＭＳ Ｐゴシック" charset="-128"/>
              </a:rPr>
              <a:t>の関係）</a:t>
            </a:r>
            <a:endParaRPr lang="ja-JP" altLang="en-US" b="1" dirty="0">
              <a:solidFill>
                <a:srgbClr val="0000FF"/>
              </a:solidFill>
              <a:latin typeface="ＭＳ Ｐゴシック" charset="-128"/>
            </a:endParaRPr>
          </a:p>
        </p:txBody>
      </p:sp>
      <p:sp>
        <p:nvSpPr>
          <p:cNvPr id="26629" name="AutoShape 5"/>
          <p:cNvSpPr>
            <a:spLocks noChangeArrowheads="1"/>
          </p:cNvSpPr>
          <p:nvPr/>
        </p:nvSpPr>
        <p:spPr bwMode="auto">
          <a:xfrm>
            <a:off x="1150938" y="2513273"/>
            <a:ext cx="4141787" cy="1441450"/>
          </a:xfrm>
          <a:prstGeom prst="rightArrow">
            <a:avLst>
              <a:gd name="adj1" fmla="val 50000"/>
              <a:gd name="adj2" fmla="val 71834"/>
            </a:avLst>
          </a:prstGeom>
          <a:solidFill>
            <a:srgbClr val="0000FF"/>
          </a:solidFill>
          <a:ln w="9525">
            <a:solidFill>
              <a:srgbClr val="0000FF"/>
            </a:solidFill>
            <a:miter lim="800000"/>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26631" name="Line 7"/>
          <p:cNvSpPr>
            <a:spLocks noChangeShapeType="1"/>
          </p:cNvSpPr>
          <p:nvPr/>
        </p:nvSpPr>
        <p:spPr bwMode="auto">
          <a:xfrm>
            <a:off x="1150938" y="2152911"/>
            <a:ext cx="7381875" cy="0"/>
          </a:xfrm>
          <a:prstGeom prst="line">
            <a:avLst/>
          </a:prstGeom>
          <a:noFill/>
          <a:ln w="38100">
            <a:solidFill>
              <a:schemeClr val="tx1"/>
            </a:solidFill>
            <a:round/>
            <a:headEnd/>
            <a:tailEnd type="triangle" w="lg" len="lg"/>
          </a:ln>
          <a:effectLst/>
        </p:spPr>
        <p:txBody>
          <a:bodyPr/>
          <a:lstStyle/>
          <a:p>
            <a:pPr fontAlgn="base">
              <a:spcBef>
                <a:spcPct val="0"/>
              </a:spcBef>
              <a:spcAft>
                <a:spcPct val="0"/>
              </a:spcAft>
            </a:pPr>
            <a:endParaRPr lang="ja-JP" altLang="en-US" sz="2400">
              <a:solidFill>
                <a:srgbClr val="000000"/>
              </a:solidFill>
            </a:endParaRPr>
          </a:p>
        </p:txBody>
      </p:sp>
      <p:sp>
        <p:nvSpPr>
          <p:cNvPr id="26632" name="Line 8"/>
          <p:cNvSpPr>
            <a:spLocks noChangeShapeType="1"/>
          </p:cNvSpPr>
          <p:nvPr/>
        </p:nvSpPr>
        <p:spPr bwMode="auto">
          <a:xfrm>
            <a:off x="1150938" y="2152911"/>
            <a:ext cx="0" cy="4319587"/>
          </a:xfrm>
          <a:prstGeom prst="line">
            <a:avLst/>
          </a:prstGeom>
          <a:noFill/>
          <a:ln w="38100">
            <a:solidFill>
              <a:schemeClr val="tx1"/>
            </a:solidFill>
            <a:round/>
            <a:headEnd/>
            <a:tailEnd type="triangle" w="lg" len="lg"/>
          </a:ln>
          <a:effectLst/>
        </p:spPr>
        <p:txBody>
          <a:bodyPr/>
          <a:lstStyle/>
          <a:p>
            <a:pPr fontAlgn="base">
              <a:spcBef>
                <a:spcPct val="0"/>
              </a:spcBef>
              <a:spcAft>
                <a:spcPct val="0"/>
              </a:spcAft>
            </a:pPr>
            <a:endParaRPr lang="ja-JP" altLang="en-US" sz="2400">
              <a:solidFill>
                <a:srgbClr val="000000"/>
              </a:solidFill>
            </a:endParaRPr>
          </a:p>
        </p:txBody>
      </p:sp>
      <p:sp>
        <p:nvSpPr>
          <p:cNvPr id="26633" name="Text Box 9"/>
          <p:cNvSpPr txBox="1">
            <a:spLocks noChangeArrowheads="1"/>
          </p:cNvSpPr>
          <p:nvPr/>
        </p:nvSpPr>
        <p:spPr bwMode="auto">
          <a:xfrm>
            <a:off x="4400550" y="1597286"/>
            <a:ext cx="1049338" cy="519112"/>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sz="2800" b="1">
                <a:solidFill>
                  <a:srgbClr val="000000"/>
                </a:solidFill>
              </a:rPr>
              <a:t>時間</a:t>
            </a:r>
          </a:p>
        </p:txBody>
      </p:sp>
      <p:sp>
        <p:nvSpPr>
          <p:cNvPr id="26634" name="Text Box 10"/>
          <p:cNvSpPr txBox="1">
            <a:spLocks noChangeArrowheads="1"/>
          </p:cNvSpPr>
          <p:nvPr/>
        </p:nvSpPr>
        <p:spPr bwMode="auto">
          <a:xfrm>
            <a:off x="119063" y="2870461"/>
            <a:ext cx="611187" cy="2873375"/>
          </a:xfrm>
          <a:prstGeom prst="rect">
            <a:avLst/>
          </a:prstGeom>
          <a:noFill/>
          <a:ln w="9525">
            <a:noFill/>
            <a:miter lim="800000"/>
            <a:headEnd/>
            <a:tailEnd/>
          </a:ln>
          <a:effectLst/>
        </p:spPr>
        <p:txBody>
          <a:bodyPr vert="eaVert">
            <a:spAutoFit/>
          </a:bodyPr>
          <a:lstStyle/>
          <a:p>
            <a:pPr fontAlgn="base">
              <a:spcBef>
                <a:spcPct val="50000"/>
              </a:spcBef>
              <a:spcAft>
                <a:spcPct val="0"/>
              </a:spcAft>
            </a:pPr>
            <a:r>
              <a:rPr lang="ja-JP" altLang="en-US" sz="2800" b="1">
                <a:solidFill>
                  <a:srgbClr val="000000"/>
                </a:solidFill>
              </a:rPr>
              <a:t>重力波の周波数</a:t>
            </a:r>
          </a:p>
        </p:txBody>
      </p:sp>
      <p:sp>
        <p:nvSpPr>
          <p:cNvPr id="26635" name="Text Box 11"/>
          <p:cNvSpPr txBox="1">
            <a:spLocks noChangeArrowheads="1"/>
          </p:cNvSpPr>
          <p:nvPr/>
        </p:nvSpPr>
        <p:spPr bwMode="auto">
          <a:xfrm>
            <a:off x="693738" y="2946661"/>
            <a:ext cx="488950" cy="720725"/>
          </a:xfrm>
          <a:prstGeom prst="rect">
            <a:avLst/>
          </a:prstGeom>
          <a:noFill/>
          <a:ln w="9525">
            <a:noFill/>
            <a:miter lim="800000"/>
            <a:headEnd/>
            <a:tailEnd/>
          </a:ln>
          <a:effectLst/>
        </p:spPr>
        <p:txBody>
          <a:bodyPr vert="eaVert">
            <a:spAutoFit/>
          </a:bodyPr>
          <a:lstStyle/>
          <a:p>
            <a:pPr fontAlgn="base">
              <a:spcBef>
                <a:spcPct val="50000"/>
              </a:spcBef>
              <a:spcAft>
                <a:spcPct val="0"/>
              </a:spcAft>
            </a:pPr>
            <a:r>
              <a:rPr lang="ja-JP" altLang="en-US" sz="2000" b="1">
                <a:solidFill>
                  <a:srgbClr val="000000"/>
                </a:solidFill>
              </a:rPr>
              <a:t>高い</a:t>
            </a:r>
          </a:p>
        </p:txBody>
      </p:sp>
      <p:sp>
        <p:nvSpPr>
          <p:cNvPr id="26636" name="Text Box 12"/>
          <p:cNvSpPr txBox="1">
            <a:spLocks noChangeArrowheads="1"/>
          </p:cNvSpPr>
          <p:nvPr/>
        </p:nvSpPr>
        <p:spPr bwMode="auto">
          <a:xfrm>
            <a:off x="711200" y="4951673"/>
            <a:ext cx="488950" cy="719138"/>
          </a:xfrm>
          <a:prstGeom prst="rect">
            <a:avLst/>
          </a:prstGeom>
          <a:noFill/>
          <a:ln w="9525">
            <a:noFill/>
            <a:miter lim="800000"/>
            <a:headEnd/>
            <a:tailEnd/>
          </a:ln>
          <a:effectLst/>
        </p:spPr>
        <p:txBody>
          <a:bodyPr vert="eaVert">
            <a:spAutoFit/>
          </a:bodyPr>
          <a:lstStyle/>
          <a:p>
            <a:pPr fontAlgn="base">
              <a:spcBef>
                <a:spcPct val="50000"/>
              </a:spcBef>
              <a:spcAft>
                <a:spcPct val="0"/>
              </a:spcAft>
            </a:pPr>
            <a:r>
              <a:rPr lang="ja-JP" altLang="en-US" sz="2000" b="1">
                <a:solidFill>
                  <a:srgbClr val="000000"/>
                </a:solidFill>
              </a:rPr>
              <a:t>低い</a:t>
            </a:r>
          </a:p>
        </p:txBody>
      </p:sp>
      <p:sp>
        <p:nvSpPr>
          <p:cNvPr id="26637" name="Text Box 13"/>
          <p:cNvSpPr txBox="1">
            <a:spLocks noChangeArrowheads="1"/>
          </p:cNvSpPr>
          <p:nvPr/>
        </p:nvSpPr>
        <p:spPr bwMode="auto">
          <a:xfrm>
            <a:off x="2051050" y="2872048"/>
            <a:ext cx="1620838" cy="7016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4000" b="1">
                <a:solidFill>
                  <a:srgbClr val="FFFFFF"/>
                </a:solidFill>
                <a:latin typeface="ＭＳ Ｐゴシック" charset="-128"/>
              </a:rPr>
              <a:t>LCGT</a:t>
            </a:r>
          </a:p>
        </p:txBody>
      </p:sp>
      <p:sp>
        <p:nvSpPr>
          <p:cNvPr id="26639" name="Text Box 15"/>
          <p:cNvSpPr txBox="1">
            <a:spLocks noChangeArrowheads="1"/>
          </p:cNvSpPr>
          <p:nvPr/>
        </p:nvSpPr>
        <p:spPr bwMode="auto">
          <a:xfrm>
            <a:off x="3141663" y="4070611"/>
            <a:ext cx="3209925" cy="457200"/>
          </a:xfrm>
          <a:prstGeom prst="rect">
            <a:avLst/>
          </a:prstGeom>
          <a:noFill/>
          <a:ln w="9525">
            <a:noFill/>
            <a:miter lim="800000"/>
            <a:headEnd/>
            <a:tailEnd/>
          </a:ln>
          <a:effectLst/>
        </p:spPr>
        <p:txBody>
          <a:bodyPr>
            <a:spAutoFit/>
          </a:bodyPr>
          <a:lstStyle/>
          <a:p>
            <a:pPr algn="ctr" fontAlgn="base">
              <a:spcBef>
                <a:spcPct val="30000"/>
              </a:spcBef>
              <a:spcAft>
                <a:spcPct val="0"/>
              </a:spcAft>
            </a:pPr>
            <a:r>
              <a:rPr lang="ja-JP" altLang="en-US" sz="2400" b="1">
                <a:solidFill>
                  <a:srgbClr val="0000FF"/>
                </a:solidFill>
                <a:latin typeface="ＭＳ Ｐゴシック" charset="-128"/>
              </a:rPr>
              <a:t>重力波天文学の創成</a:t>
            </a:r>
          </a:p>
        </p:txBody>
      </p:sp>
      <p:sp>
        <p:nvSpPr>
          <p:cNvPr id="26640" name="Text Box 16"/>
          <p:cNvSpPr txBox="1">
            <a:spLocks noChangeArrowheads="1"/>
          </p:cNvSpPr>
          <p:nvPr/>
        </p:nvSpPr>
        <p:spPr bwMode="auto">
          <a:xfrm>
            <a:off x="5938838" y="5989898"/>
            <a:ext cx="3000375" cy="457200"/>
          </a:xfrm>
          <a:prstGeom prst="rect">
            <a:avLst/>
          </a:prstGeom>
          <a:noFill/>
          <a:ln w="9525">
            <a:noFill/>
            <a:miter lim="800000"/>
            <a:headEnd/>
            <a:tailEnd/>
          </a:ln>
          <a:effectLst/>
        </p:spPr>
        <p:txBody>
          <a:bodyPr>
            <a:spAutoFit/>
          </a:bodyPr>
          <a:lstStyle/>
          <a:p>
            <a:pPr algn="ctr" fontAlgn="base">
              <a:spcBef>
                <a:spcPct val="30000"/>
              </a:spcBef>
              <a:spcAft>
                <a:spcPct val="0"/>
              </a:spcAft>
            </a:pPr>
            <a:r>
              <a:rPr lang="ja-JP" altLang="en-US" sz="2400" b="1">
                <a:solidFill>
                  <a:srgbClr val="FF3300"/>
                </a:solidFill>
                <a:latin typeface="ＭＳ Ｐゴシック" charset="-128"/>
              </a:rPr>
              <a:t>重力波天文学の発展</a:t>
            </a:r>
          </a:p>
        </p:txBody>
      </p:sp>
      <p:sp>
        <p:nvSpPr>
          <p:cNvPr id="26645" name="Text Box 21"/>
          <p:cNvSpPr txBox="1">
            <a:spLocks noChangeArrowheads="1"/>
          </p:cNvSpPr>
          <p:nvPr/>
        </p:nvSpPr>
        <p:spPr bwMode="auto">
          <a:xfrm>
            <a:off x="2232025" y="5032636"/>
            <a:ext cx="1619250" cy="396875"/>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sz="2000" b="1">
                <a:solidFill>
                  <a:srgbClr val="000000"/>
                </a:solidFill>
                <a:latin typeface="ＭＳ Ｐゴシック" charset="-128"/>
              </a:rPr>
              <a:t>（準備期間）</a:t>
            </a:r>
          </a:p>
        </p:txBody>
      </p:sp>
      <p:sp>
        <p:nvSpPr>
          <p:cNvPr id="26638" name="Text Box 14"/>
          <p:cNvSpPr txBox="1">
            <a:spLocks noChangeArrowheads="1"/>
          </p:cNvSpPr>
          <p:nvPr/>
        </p:nvSpPr>
        <p:spPr bwMode="auto">
          <a:xfrm>
            <a:off x="4751388" y="4853248"/>
            <a:ext cx="2339975" cy="7016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4000" b="1">
                <a:solidFill>
                  <a:srgbClr val="FFFFFF"/>
                </a:solidFill>
                <a:latin typeface="ＭＳ Ｐゴシック" charset="-128"/>
              </a:rPr>
              <a:t>DECIGO</a:t>
            </a:r>
          </a:p>
        </p:txBody>
      </p:sp>
      <p:sp>
        <p:nvSpPr>
          <p:cNvPr id="26647" name="Text Box 23"/>
          <p:cNvSpPr txBox="1">
            <a:spLocks noChangeArrowheads="1"/>
          </p:cNvSpPr>
          <p:nvPr/>
        </p:nvSpPr>
        <p:spPr bwMode="auto">
          <a:xfrm>
            <a:off x="5564188" y="2364048"/>
            <a:ext cx="3451225" cy="1552575"/>
          </a:xfrm>
          <a:prstGeom prst="rect">
            <a:avLst/>
          </a:prstGeom>
          <a:noFill/>
          <a:ln w="9525">
            <a:noFill/>
            <a:miter lim="800000"/>
            <a:headEnd/>
            <a:tailEnd/>
          </a:ln>
          <a:effectLst/>
        </p:spPr>
        <p:txBody>
          <a:bodyPr>
            <a:spAutoFit/>
          </a:bodyPr>
          <a:lstStyle/>
          <a:p>
            <a:pPr fontAlgn="base">
              <a:spcBef>
                <a:spcPct val="0"/>
              </a:spcBef>
              <a:spcAft>
                <a:spcPct val="0"/>
              </a:spcAft>
            </a:pPr>
            <a:r>
              <a:rPr lang="en-US" altLang="ja-JP" sz="2400" b="1">
                <a:solidFill>
                  <a:srgbClr val="000000"/>
                </a:solidFill>
                <a:latin typeface="ＭＳ Ｐゴシック" charset="-128"/>
              </a:rPr>
              <a:t>LCGT</a:t>
            </a:r>
            <a:r>
              <a:rPr lang="ja-JP" altLang="en-US" sz="2400" b="1">
                <a:solidFill>
                  <a:srgbClr val="000000"/>
                </a:solidFill>
                <a:latin typeface="ＭＳ Ｐゴシック" charset="-128"/>
              </a:rPr>
              <a:t>と</a:t>
            </a:r>
            <a:r>
              <a:rPr lang="en-US" altLang="ja-JP" sz="2400" b="1">
                <a:solidFill>
                  <a:srgbClr val="000000"/>
                </a:solidFill>
                <a:latin typeface="ＭＳ Ｐゴシック" charset="-128"/>
              </a:rPr>
              <a:t>DECIGO</a:t>
            </a:r>
            <a:r>
              <a:rPr lang="ja-JP" altLang="en-US" sz="2400" b="1">
                <a:solidFill>
                  <a:srgbClr val="000000"/>
                </a:solidFill>
                <a:latin typeface="ＭＳ Ｐゴシック" charset="-128"/>
              </a:rPr>
              <a:t>の違い：</a:t>
            </a:r>
          </a:p>
          <a:p>
            <a:pPr fontAlgn="base">
              <a:spcBef>
                <a:spcPct val="0"/>
              </a:spcBef>
              <a:spcAft>
                <a:spcPct val="0"/>
              </a:spcAft>
              <a:buFont typeface="Wingdings" pitchFamily="2" charset="2"/>
              <a:buChar char="l"/>
            </a:pPr>
            <a:r>
              <a:rPr lang="ja-JP" altLang="en-US" sz="2400" b="1">
                <a:solidFill>
                  <a:srgbClr val="000000"/>
                </a:solidFill>
                <a:latin typeface="ＭＳ Ｐゴシック" charset="-128"/>
              </a:rPr>
              <a:t> 目的</a:t>
            </a:r>
          </a:p>
          <a:p>
            <a:pPr fontAlgn="base">
              <a:spcBef>
                <a:spcPct val="0"/>
              </a:spcBef>
              <a:spcAft>
                <a:spcPct val="0"/>
              </a:spcAft>
              <a:buFont typeface="Wingdings" pitchFamily="2" charset="2"/>
              <a:buChar char="l"/>
            </a:pPr>
            <a:r>
              <a:rPr lang="ja-JP" altLang="en-US" sz="2400" b="1">
                <a:solidFill>
                  <a:srgbClr val="000000"/>
                </a:solidFill>
                <a:latin typeface="ＭＳ Ｐゴシック" charset="-128"/>
              </a:rPr>
              <a:t> タイムスケール</a:t>
            </a:r>
          </a:p>
          <a:p>
            <a:pPr fontAlgn="base">
              <a:spcBef>
                <a:spcPct val="0"/>
              </a:spcBef>
              <a:spcAft>
                <a:spcPct val="0"/>
              </a:spcAft>
              <a:buFont typeface="Wingdings" pitchFamily="2" charset="2"/>
              <a:buChar char="l"/>
            </a:pPr>
            <a:r>
              <a:rPr lang="ja-JP" altLang="en-US" sz="2400" b="1">
                <a:solidFill>
                  <a:srgbClr val="000000"/>
                </a:solidFill>
                <a:latin typeface="ＭＳ Ｐゴシック" charset="-128"/>
              </a:rPr>
              <a:t> 狙う重力波源</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ja-JP" altLang="en-US"/>
              <a:t>予備概念設計</a:t>
            </a:r>
          </a:p>
        </p:txBody>
      </p:sp>
      <p:sp>
        <p:nvSpPr>
          <p:cNvPr id="55299" name="Text Box 3"/>
          <p:cNvSpPr txBox="1">
            <a:spLocks noChangeArrowheads="1"/>
          </p:cNvSpPr>
          <p:nvPr/>
        </p:nvSpPr>
        <p:spPr bwMode="auto">
          <a:xfrm>
            <a:off x="249238" y="1284288"/>
            <a:ext cx="4848225" cy="4352925"/>
          </a:xfrm>
          <a:prstGeom prst="rect">
            <a:avLst/>
          </a:prstGeom>
          <a:noFill/>
          <a:ln w="9525">
            <a:noFill/>
            <a:miter lim="800000"/>
            <a:headEnd/>
            <a:tailEnd/>
          </a:ln>
          <a:effectLst/>
        </p:spPr>
        <p:txBody>
          <a:bodyPr>
            <a:spAutoFit/>
          </a:bodyPr>
          <a:lstStyle/>
          <a:p>
            <a:pPr fontAlgn="base">
              <a:spcBef>
                <a:spcPct val="0"/>
              </a:spcBef>
              <a:spcAft>
                <a:spcPct val="0"/>
              </a:spcAft>
            </a:pPr>
            <a:r>
              <a:rPr lang="ja-JP" altLang="en-US" sz="4000" b="1" u="sng" dirty="0">
                <a:solidFill>
                  <a:srgbClr val="FF0000"/>
                </a:solidFill>
              </a:rPr>
              <a:t>光共振器を使う</a:t>
            </a:r>
            <a:endParaRPr lang="ja-JP" altLang="en-US" sz="4000" b="1" dirty="0">
              <a:solidFill>
                <a:srgbClr val="FF0000"/>
              </a:solidFill>
            </a:endParaRPr>
          </a:p>
          <a:p>
            <a:pPr fontAlgn="base">
              <a:spcBef>
                <a:spcPct val="0"/>
              </a:spcBef>
              <a:spcAft>
                <a:spcPct val="0"/>
              </a:spcAft>
            </a:pPr>
            <a:endParaRPr lang="ja-JP" altLang="en-US" sz="2400" b="1" dirty="0">
              <a:solidFill>
                <a:srgbClr val="000000"/>
              </a:solidFill>
            </a:endParaRPr>
          </a:p>
          <a:p>
            <a:pPr fontAlgn="base">
              <a:spcBef>
                <a:spcPct val="0"/>
              </a:spcBef>
              <a:spcAft>
                <a:spcPct val="0"/>
              </a:spcAft>
            </a:pPr>
            <a:r>
              <a:rPr lang="ja-JP" altLang="en-US" sz="2400" b="1" dirty="0">
                <a:solidFill>
                  <a:srgbClr val="000000"/>
                </a:solidFill>
              </a:rPr>
              <a:t>アーム長：</a:t>
            </a:r>
            <a:r>
              <a:rPr lang="en-US" altLang="ja-JP" sz="2400" b="1" dirty="0">
                <a:solidFill>
                  <a:srgbClr val="000000"/>
                </a:solidFill>
              </a:rPr>
              <a:t>1000 km</a:t>
            </a:r>
          </a:p>
          <a:p>
            <a:pPr fontAlgn="base">
              <a:spcBef>
                <a:spcPct val="0"/>
              </a:spcBef>
              <a:spcAft>
                <a:spcPct val="0"/>
              </a:spcAft>
            </a:pPr>
            <a:r>
              <a:rPr lang="ja-JP" altLang="en-US" sz="2400" b="1" dirty="0">
                <a:solidFill>
                  <a:srgbClr val="000000"/>
                </a:solidFill>
              </a:rPr>
              <a:t>ミラー直径：</a:t>
            </a:r>
            <a:r>
              <a:rPr lang="en-US" altLang="ja-JP" sz="2400" b="1" dirty="0">
                <a:solidFill>
                  <a:srgbClr val="000000"/>
                </a:solidFill>
              </a:rPr>
              <a:t>1 m</a:t>
            </a:r>
          </a:p>
          <a:p>
            <a:pPr fontAlgn="base">
              <a:spcBef>
                <a:spcPct val="0"/>
              </a:spcBef>
              <a:spcAft>
                <a:spcPct val="0"/>
              </a:spcAft>
            </a:pPr>
            <a:r>
              <a:rPr lang="ja-JP" altLang="en-US" sz="2400" b="1" dirty="0">
                <a:solidFill>
                  <a:srgbClr val="000000"/>
                </a:solidFill>
              </a:rPr>
              <a:t>レーザー波長：</a:t>
            </a:r>
            <a:r>
              <a:rPr lang="en-US" altLang="ja-JP" sz="2400" b="1" dirty="0">
                <a:solidFill>
                  <a:srgbClr val="000000"/>
                </a:solidFill>
              </a:rPr>
              <a:t>532 nm</a:t>
            </a:r>
          </a:p>
          <a:p>
            <a:pPr fontAlgn="base">
              <a:spcBef>
                <a:spcPct val="0"/>
              </a:spcBef>
              <a:spcAft>
                <a:spcPct val="0"/>
              </a:spcAft>
            </a:pPr>
            <a:r>
              <a:rPr lang="ja-JP" altLang="en-US" sz="2400" b="1" dirty="0">
                <a:solidFill>
                  <a:srgbClr val="000000"/>
                </a:solidFill>
              </a:rPr>
              <a:t>フィネス：</a:t>
            </a:r>
            <a:r>
              <a:rPr lang="en-US" altLang="ja-JP" sz="2400" b="1" dirty="0">
                <a:solidFill>
                  <a:srgbClr val="000000"/>
                </a:solidFill>
              </a:rPr>
              <a:t>10</a:t>
            </a:r>
          </a:p>
          <a:p>
            <a:pPr fontAlgn="base">
              <a:spcBef>
                <a:spcPct val="0"/>
              </a:spcBef>
              <a:spcAft>
                <a:spcPct val="0"/>
              </a:spcAft>
            </a:pPr>
            <a:r>
              <a:rPr lang="ja-JP" altLang="en-US" sz="2400" b="1" dirty="0">
                <a:solidFill>
                  <a:srgbClr val="000000"/>
                </a:solidFill>
              </a:rPr>
              <a:t>レーザーパワー：</a:t>
            </a:r>
            <a:r>
              <a:rPr lang="en-US" altLang="ja-JP" sz="2400" b="1" dirty="0">
                <a:solidFill>
                  <a:srgbClr val="000000"/>
                </a:solidFill>
              </a:rPr>
              <a:t>10 W</a:t>
            </a:r>
          </a:p>
          <a:p>
            <a:pPr fontAlgn="base">
              <a:spcBef>
                <a:spcPct val="0"/>
              </a:spcBef>
              <a:spcAft>
                <a:spcPct val="0"/>
              </a:spcAft>
            </a:pPr>
            <a:r>
              <a:rPr lang="ja-JP" altLang="en-US" sz="2400" b="1" dirty="0">
                <a:solidFill>
                  <a:srgbClr val="000000"/>
                </a:solidFill>
              </a:rPr>
              <a:t>ミラー質量：</a:t>
            </a:r>
            <a:r>
              <a:rPr lang="en-US" altLang="ja-JP" sz="2400" b="1" dirty="0">
                <a:solidFill>
                  <a:srgbClr val="000000"/>
                </a:solidFill>
              </a:rPr>
              <a:t>100 kg</a:t>
            </a:r>
          </a:p>
          <a:p>
            <a:pPr fontAlgn="base">
              <a:spcBef>
                <a:spcPct val="0"/>
              </a:spcBef>
              <a:spcAft>
                <a:spcPct val="0"/>
              </a:spcAft>
            </a:pPr>
            <a:endParaRPr lang="en-US" altLang="ja-JP" sz="2400" b="1" dirty="0">
              <a:solidFill>
                <a:srgbClr val="000000"/>
              </a:solidFill>
            </a:endParaRPr>
          </a:p>
          <a:p>
            <a:pPr fontAlgn="base">
              <a:spcBef>
                <a:spcPct val="0"/>
              </a:spcBef>
              <a:spcAft>
                <a:spcPct val="0"/>
              </a:spcAft>
            </a:pPr>
            <a:r>
              <a:rPr lang="ja-JP" altLang="en-US" sz="2400" b="1" dirty="0">
                <a:solidFill>
                  <a:srgbClr val="000000"/>
                </a:solidFill>
              </a:rPr>
              <a:t>干渉計３台で</a:t>
            </a:r>
          </a:p>
          <a:p>
            <a:pPr fontAlgn="base">
              <a:spcBef>
                <a:spcPct val="0"/>
              </a:spcBef>
              <a:spcAft>
                <a:spcPct val="0"/>
              </a:spcAft>
            </a:pPr>
            <a:r>
              <a:rPr lang="ja-JP" altLang="en-US" sz="2400" b="1" dirty="0">
                <a:solidFill>
                  <a:srgbClr val="000000"/>
                </a:solidFill>
              </a:rPr>
              <a:t>１クラスター</a:t>
            </a:r>
          </a:p>
        </p:txBody>
      </p:sp>
      <p:grpSp>
        <p:nvGrpSpPr>
          <p:cNvPr id="2" name="Group 4"/>
          <p:cNvGrpSpPr>
            <a:grpSpLocks/>
          </p:cNvGrpSpPr>
          <p:nvPr/>
        </p:nvGrpSpPr>
        <p:grpSpPr bwMode="auto">
          <a:xfrm>
            <a:off x="3251200" y="1455738"/>
            <a:ext cx="5338763" cy="4864100"/>
            <a:chOff x="2048" y="917"/>
            <a:chExt cx="3363" cy="3064"/>
          </a:xfrm>
        </p:grpSpPr>
        <p:sp>
          <p:nvSpPr>
            <p:cNvPr id="55301" name="Freeform 5"/>
            <p:cNvSpPr>
              <a:spLocks/>
            </p:cNvSpPr>
            <p:nvPr/>
          </p:nvSpPr>
          <p:spPr bwMode="auto">
            <a:xfrm rot="14397729">
              <a:off x="3599" y="2511"/>
              <a:ext cx="1364" cy="24"/>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02" name="Freeform 6"/>
            <p:cNvSpPr>
              <a:spLocks/>
            </p:cNvSpPr>
            <p:nvPr/>
          </p:nvSpPr>
          <p:spPr bwMode="auto">
            <a:xfrm rot="14397729" flipV="1">
              <a:off x="3682" y="2465"/>
              <a:ext cx="1364" cy="24"/>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03" name="Freeform 7"/>
            <p:cNvSpPr>
              <a:spLocks/>
            </p:cNvSpPr>
            <p:nvPr/>
          </p:nvSpPr>
          <p:spPr bwMode="auto">
            <a:xfrm rot="14397729">
              <a:off x="3652" y="2372"/>
              <a:ext cx="1264" cy="12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C0C0C0"/>
            </a:solidFill>
            <a:ln w="3175"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04" name="Rectangle 8"/>
            <p:cNvSpPr>
              <a:spLocks noChangeArrowheads="1"/>
            </p:cNvSpPr>
            <p:nvPr/>
          </p:nvSpPr>
          <p:spPr bwMode="auto">
            <a:xfrm rot="-9855440">
              <a:off x="3801" y="1550"/>
              <a:ext cx="24" cy="112"/>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05" name="Rectangle 9"/>
            <p:cNvSpPr>
              <a:spLocks noChangeArrowheads="1"/>
            </p:cNvSpPr>
            <p:nvPr/>
          </p:nvSpPr>
          <p:spPr bwMode="auto">
            <a:xfrm rot="9888311">
              <a:off x="3648" y="1545"/>
              <a:ext cx="25" cy="112"/>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06" name="Rectangle 10"/>
            <p:cNvSpPr>
              <a:spLocks noChangeArrowheads="1"/>
            </p:cNvSpPr>
            <p:nvPr/>
          </p:nvSpPr>
          <p:spPr bwMode="auto">
            <a:xfrm rot="10780961">
              <a:off x="3709" y="1361"/>
              <a:ext cx="26" cy="221"/>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07" name="Line 11"/>
            <p:cNvSpPr>
              <a:spLocks noChangeShapeType="1"/>
            </p:cNvSpPr>
            <p:nvPr/>
          </p:nvSpPr>
          <p:spPr bwMode="auto">
            <a:xfrm rot="7209001" flipV="1">
              <a:off x="3287" y="1489"/>
              <a:ext cx="880" cy="1"/>
            </a:xfrm>
            <a:prstGeom prst="line">
              <a:avLst/>
            </a:prstGeom>
            <a:noFill/>
            <a:ln w="5715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08" name="Rectangle 12"/>
            <p:cNvSpPr>
              <a:spLocks noChangeArrowheads="1"/>
            </p:cNvSpPr>
            <p:nvPr/>
          </p:nvSpPr>
          <p:spPr bwMode="auto">
            <a:xfrm rot="7209001">
              <a:off x="3795" y="1129"/>
              <a:ext cx="221" cy="116"/>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09" name="Freeform 13"/>
            <p:cNvSpPr>
              <a:spLocks/>
            </p:cNvSpPr>
            <p:nvPr/>
          </p:nvSpPr>
          <p:spPr bwMode="auto">
            <a:xfrm rot="7209001">
              <a:off x="3581" y="1655"/>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10" name="Line 14"/>
            <p:cNvSpPr>
              <a:spLocks noChangeShapeType="1"/>
            </p:cNvSpPr>
            <p:nvPr/>
          </p:nvSpPr>
          <p:spPr bwMode="auto">
            <a:xfrm rot="7209001">
              <a:off x="3618" y="1720"/>
              <a:ext cx="44" cy="0"/>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11" name="Line 15"/>
            <p:cNvSpPr>
              <a:spLocks noChangeShapeType="1"/>
            </p:cNvSpPr>
            <p:nvPr/>
          </p:nvSpPr>
          <p:spPr bwMode="auto">
            <a:xfrm rot="7209001">
              <a:off x="3547" y="1682"/>
              <a:ext cx="43" cy="0"/>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3" name="Group 16"/>
            <p:cNvGrpSpPr>
              <a:grpSpLocks/>
            </p:cNvGrpSpPr>
            <p:nvPr/>
          </p:nvGrpSpPr>
          <p:grpSpPr bwMode="auto">
            <a:xfrm rot="7209001">
              <a:off x="3246" y="1840"/>
              <a:ext cx="378" cy="314"/>
              <a:chOff x="4785" y="11039"/>
              <a:chExt cx="829" cy="688"/>
            </a:xfrm>
          </p:grpSpPr>
          <p:sp>
            <p:nvSpPr>
              <p:cNvPr id="55313"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14"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15"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16"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17"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318" name="Freeform 22"/>
            <p:cNvSpPr>
              <a:spLocks/>
            </p:cNvSpPr>
            <p:nvPr/>
          </p:nvSpPr>
          <p:spPr bwMode="auto">
            <a:xfrm rot="9872463">
              <a:off x="3483" y="1720"/>
              <a:ext cx="137" cy="135"/>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19" name="Freeform 23"/>
            <p:cNvSpPr>
              <a:spLocks/>
            </p:cNvSpPr>
            <p:nvPr/>
          </p:nvSpPr>
          <p:spPr bwMode="auto">
            <a:xfrm rot="7209001">
              <a:off x="3407" y="1726"/>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20" name="Arc 24"/>
            <p:cNvSpPr>
              <a:spLocks/>
            </p:cNvSpPr>
            <p:nvPr/>
          </p:nvSpPr>
          <p:spPr bwMode="auto">
            <a:xfrm rot="14146499">
              <a:off x="3600" y="1650"/>
              <a:ext cx="182"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21" name="Arc 25"/>
            <p:cNvSpPr>
              <a:spLocks/>
            </p:cNvSpPr>
            <p:nvPr/>
          </p:nvSpPr>
          <p:spPr bwMode="auto">
            <a:xfrm rot="271502" flipV="1">
              <a:off x="3421" y="1548"/>
              <a:ext cx="184"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4" name="Group 26"/>
            <p:cNvGrpSpPr>
              <a:grpSpLocks/>
            </p:cNvGrpSpPr>
            <p:nvPr/>
          </p:nvGrpSpPr>
          <p:grpSpPr bwMode="auto">
            <a:xfrm rot="7209001">
              <a:off x="3246" y="1839"/>
              <a:ext cx="378" cy="315"/>
              <a:chOff x="4785" y="11039"/>
              <a:chExt cx="829" cy="688"/>
            </a:xfrm>
          </p:grpSpPr>
          <p:sp>
            <p:nvSpPr>
              <p:cNvPr id="55323"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24"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25"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26"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27"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328" name="Arc 32"/>
            <p:cNvSpPr>
              <a:spLocks/>
            </p:cNvSpPr>
            <p:nvPr/>
          </p:nvSpPr>
          <p:spPr bwMode="auto">
            <a:xfrm rot="9872463" flipH="1" flipV="1">
              <a:off x="3419" y="1718"/>
              <a:ext cx="222"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29" name="Arc 33"/>
            <p:cNvSpPr>
              <a:spLocks/>
            </p:cNvSpPr>
            <p:nvPr/>
          </p:nvSpPr>
          <p:spPr bwMode="auto">
            <a:xfrm rot="9872463">
              <a:off x="3465" y="1631"/>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0" name="Arc 34"/>
            <p:cNvSpPr>
              <a:spLocks/>
            </p:cNvSpPr>
            <p:nvPr/>
          </p:nvSpPr>
          <p:spPr bwMode="auto">
            <a:xfrm rot="9872463">
              <a:off x="3581" y="1619"/>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1" name="Arc 35"/>
            <p:cNvSpPr>
              <a:spLocks/>
            </p:cNvSpPr>
            <p:nvPr/>
          </p:nvSpPr>
          <p:spPr bwMode="auto">
            <a:xfrm rot="9872463" flipH="1" flipV="1">
              <a:off x="3539" y="1693"/>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2" name="Line 36"/>
            <p:cNvSpPr>
              <a:spLocks noChangeShapeType="1"/>
            </p:cNvSpPr>
            <p:nvPr/>
          </p:nvSpPr>
          <p:spPr bwMode="auto">
            <a:xfrm rot="9016332" flipV="1">
              <a:off x="3851" y="1445"/>
              <a:ext cx="0" cy="462"/>
            </a:xfrm>
            <a:prstGeom prst="line">
              <a:avLst/>
            </a:prstGeom>
            <a:noFill/>
            <a:ln w="5715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3" name="Freeform 37"/>
            <p:cNvSpPr>
              <a:spLocks/>
            </p:cNvSpPr>
            <p:nvPr/>
          </p:nvSpPr>
          <p:spPr bwMode="auto">
            <a:xfrm rot="3616332">
              <a:off x="3836" y="1655"/>
              <a:ext cx="49"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4" name="Line 38"/>
            <p:cNvSpPr>
              <a:spLocks noChangeShapeType="1"/>
            </p:cNvSpPr>
            <p:nvPr/>
          </p:nvSpPr>
          <p:spPr bwMode="auto">
            <a:xfrm rot="3616332">
              <a:off x="3875" y="1680"/>
              <a:ext cx="44" cy="0"/>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5" name="Line 39"/>
            <p:cNvSpPr>
              <a:spLocks noChangeShapeType="1"/>
            </p:cNvSpPr>
            <p:nvPr/>
          </p:nvSpPr>
          <p:spPr bwMode="auto">
            <a:xfrm rot="3616332">
              <a:off x="3805" y="1723"/>
              <a:ext cx="44" cy="1"/>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6" name="Freeform 40"/>
            <p:cNvSpPr>
              <a:spLocks/>
            </p:cNvSpPr>
            <p:nvPr/>
          </p:nvSpPr>
          <p:spPr bwMode="auto">
            <a:xfrm rot="3616332">
              <a:off x="3914" y="1769"/>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7" name="Line 41"/>
            <p:cNvSpPr>
              <a:spLocks noChangeShapeType="1"/>
            </p:cNvSpPr>
            <p:nvPr/>
          </p:nvSpPr>
          <p:spPr bwMode="auto">
            <a:xfrm rot="3616332">
              <a:off x="3940" y="1714"/>
              <a:ext cx="0" cy="251"/>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8" name="Line 42"/>
            <p:cNvSpPr>
              <a:spLocks noChangeShapeType="1"/>
            </p:cNvSpPr>
            <p:nvPr/>
          </p:nvSpPr>
          <p:spPr bwMode="auto">
            <a:xfrm rot="3616332">
              <a:off x="4011" y="1825"/>
              <a:ext cx="114" cy="1"/>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39" name="Line 43"/>
            <p:cNvSpPr>
              <a:spLocks noChangeShapeType="1"/>
            </p:cNvSpPr>
            <p:nvPr/>
          </p:nvSpPr>
          <p:spPr bwMode="auto">
            <a:xfrm rot="3616332">
              <a:off x="3805" y="1943"/>
              <a:ext cx="118" cy="1"/>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40" name="Arc 44"/>
            <p:cNvSpPr>
              <a:spLocks/>
            </p:cNvSpPr>
            <p:nvPr/>
          </p:nvSpPr>
          <p:spPr bwMode="auto">
            <a:xfrm rot="38744832">
              <a:off x="3888" y="1861"/>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41" name="Freeform 45"/>
            <p:cNvSpPr>
              <a:spLocks/>
            </p:cNvSpPr>
            <p:nvPr/>
          </p:nvSpPr>
          <p:spPr bwMode="auto">
            <a:xfrm rot="6279794">
              <a:off x="3843" y="1724"/>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42" name="Freeform 46"/>
            <p:cNvSpPr>
              <a:spLocks/>
            </p:cNvSpPr>
            <p:nvPr/>
          </p:nvSpPr>
          <p:spPr bwMode="auto">
            <a:xfrm rot="3616332">
              <a:off x="3775" y="1727"/>
              <a:ext cx="285" cy="144"/>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43" name="Arc 47"/>
            <p:cNvSpPr>
              <a:spLocks/>
            </p:cNvSpPr>
            <p:nvPr/>
          </p:nvSpPr>
          <p:spPr bwMode="auto">
            <a:xfrm rot="10553830">
              <a:off x="3862" y="1548"/>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44" name="Arc 48"/>
            <p:cNvSpPr>
              <a:spLocks/>
            </p:cNvSpPr>
            <p:nvPr/>
          </p:nvSpPr>
          <p:spPr bwMode="auto">
            <a:xfrm rot="18278834" flipV="1">
              <a:off x="3683" y="1653"/>
              <a:ext cx="185" cy="21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5" name="Group 49"/>
            <p:cNvGrpSpPr>
              <a:grpSpLocks/>
            </p:cNvGrpSpPr>
            <p:nvPr/>
          </p:nvGrpSpPr>
          <p:grpSpPr bwMode="auto">
            <a:xfrm rot="3616332">
              <a:off x="3844" y="1839"/>
              <a:ext cx="378" cy="316"/>
              <a:chOff x="4785" y="11039"/>
              <a:chExt cx="829" cy="688"/>
            </a:xfrm>
          </p:grpSpPr>
          <p:sp>
            <p:nvSpPr>
              <p:cNvPr id="55346"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47"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48"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49"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50"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351" name="Arc 55"/>
            <p:cNvSpPr>
              <a:spLocks/>
            </p:cNvSpPr>
            <p:nvPr/>
          </p:nvSpPr>
          <p:spPr bwMode="auto">
            <a:xfrm rot="6279794" flipH="1" flipV="1">
              <a:off x="3826" y="1720"/>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52" name="Arc 56"/>
            <p:cNvSpPr>
              <a:spLocks/>
            </p:cNvSpPr>
            <p:nvPr/>
          </p:nvSpPr>
          <p:spPr bwMode="auto">
            <a:xfrm rot="6279794">
              <a:off x="3774" y="1637"/>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53" name="Arc 57"/>
            <p:cNvSpPr>
              <a:spLocks/>
            </p:cNvSpPr>
            <p:nvPr/>
          </p:nvSpPr>
          <p:spPr bwMode="auto">
            <a:xfrm rot="6279794">
              <a:off x="3798" y="1621"/>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54" name="Arc 58"/>
            <p:cNvSpPr>
              <a:spLocks/>
            </p:cNvSpPr>
            <p:nvPr/>
          </p:nvSpPr>
          <p:spPr bwMode="auto">
            <a:xfrm rot="6279794" flipH="1" flipV="1">
              <a:off x="3839" y="1693"/>
              <a:ext cx="89"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55" name="Line 59"/>
            <p:cNvSpPr>
              <a:spLocks noChangeShapeType="1"/>
            </p:cNvSpPr>
            <p:nvPr/>
          </p:nvSpPr>
          <p:spPr bwMode="auto">
            <a:xfrm rot="7209001">
              <a:off x="3524" y="1375"/>
              <a:ext cx="1" cy="328"/>
            </a:xfrm>
            <a:prstGeom prst="line">
              <a:avLst/>
            </a:prstGeom>
            <a:noFill/>
            <a:ln w="57150">
              <a:solidFill>
                <a:srgbClr val="C0C0C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56" name="Line 60"/>
            <p:cNvSpPr>
              <a:spLocks noChangeShapeType="1"/>
            </p:cNvSpPr>
            <p:nvPr/>
          </p:nvSpPr>
          <p:spPr bwMode="auto">
            <a:xfrm rot="14429284">
              <a:off x="3947" y="1380"/>
              <a:ext cx="0" cy="327"/>
            </a:xfrm>
            <a:prstGeom prst="line">
              <a:avLst/>
            </a:prstGeom>
            <a:noFill/>
            <a:ln w="57150">
              <a:solidFill>
                <a:srgbClr val="C0C0C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6" name="Group 61"/>
            <p:cNvGrpSpPr>
              <a:grpSpLocks/>
            </p:cNvGrpSpPr>
            <p:nvPr/>
          </p:nvGrpSpPr>
          <p:grpSpPr bwMode="auto">
            <a:xfrm rot="14462297">
              <a:off x="4065" y="1386"/>
              <a:ext cx="141" cy="114"/>
              <a:chOff x="5504" y="8144"/>
              <a:chExt cx="291" cy="236"/>
            </a:xfrm>
          </p:grpSpPr>
          <p:sp>
            <p:nvSpPr>
              <p:cNvPr id="55358"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59"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7" name="Group 64"/>
            <p:cNvGrpSpPr>
              <a:grpSpLocks/>
            </p:cNvGrpSpPr>
            <p:nvPr/>
          </p:nvGrpSpPr>
          <p:grpSpPr bwMode="auto">
            <a:xfrm rot="7209001">
              <a:off x="3277" y="1375"/>
              <a:ext cx="142" cy="114"/>
              <a:chOff x="5504" y="8144"/>
              <a:chExt cx="291" cy="236"/>
            </a:xfrm>
          </p:grpSpPr>
          <p:sp>
            <p:nvSpPr>
              <p:cNvPr id="55361"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62"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363" name="Rectangle 67"/>
            <p:cNvSpPr>
              <a:spLocks noChangeArrowheads="1"/>
            </p:cNvSpPr>
            <p:nvPr/>
          </p:nvSpPr>
          <p:spPr bwMode="auto">
            <a:xfrm rot="10780961">
              <a:off x="3707" y="1360"/>
              <a:ext cx="27" cy="221"/>
            </a:xfrm>
            <a:prstGeom prst="rect">
              <a:avLst/>
            </a:prstGeom>
            <a:no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64" name="Rectangle 68"/>
            <p:cNvSpPr>
              <a:spLocks noChangeArrowheads="1"/>
            </p:cNvSpPr>
            <p:nvPr/>
          </p:nvSpPr>
          <p:spPr bwMode="auto">
            <a:xfrm rot="9888311">
              <a:off x="3648" y="1545"/>
              <a:ext cx="25" cy="112"/>
            </a:xfrm>
            <a:prstGeom prst="rect">
              <a:avLst/>
            </a:prstGeom>
            <a:no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65" name="Rectangle 69"/>
            <p:cNvSpPr>
              <a:spLocks noChangeArrowheads="1"/>
            </p:cNvSpPr>
            <p:nvPr/>
          </p:nvSpPr>
          <p:spPr bwMode="auto">
            <a:xfrm rot="-9855440">
              <a:off x="3801" y="1550"/>
              <a:ext cx="24" cy="112"/>
            </a:xfrm>
            <a:prstGeom prst="rect">
              <a:avLst/>
            </a:prstGeom>
            <a:no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66" name="Rectangle 70"/>
            <p:cNvSpPr>
              <a:spLocks noChangeArrowheads="1"/>
            </p:cNvSpPr>
            <p:nvPr/>
          </p:nvSpPr>
          <p:spPr bwMode="auto">
            <a:xfrm rot="17064441" flipH="1">
              <a:off x="4770" y="3222"/>
              <a:ext cx="24" cy="112"/>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67" name="Rectangle 71"/>
            <p:cNvSpPr>
              <a:spLocks noChangeArrowheads="1"/>
            </p:cNvSpPr>
            <p:nvPr/>
          </p:nvSpPr>
          <p:spPr bwMode="auto">
            <a:xfrm rot="18920690" flipH="1">
              <a:off x="4698" y="3356"/>
              <a:ext cx="25" cy="112"/>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68" name="Rectangle 72"/>
            <p:cNvSpPr>
              <a:spLocks noChangeArrowheads="1"/>
            </p:cNvSpPr>
            <p:nvPr/>
          </p:nvSpPr>
          <p:spPr bwMode="auto">
            <a:xfrm rot="18028040" flipH="1">
              <a:off x="4840" y="3313"/>
              <a:ext cx="26" cy="221"/>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69" name="Line 73"/>
            <p:cNvSpPr>
              <a:spLocks noChangeShapeType="1"/>
            </p:cNvSpPr>
            <p:nvPr/>
          </p:nvSpPr>
          <p:spPr bwMode="auto">
            <a:xfrm flipH="1" flipV="1">
              <a:off x="4399" y="3410"/>
              <a:ext cx="880" cy="1"/>
            </a:xfrm>
            <a:prstGeom prst="line">
              <a:avLst/>
            </a:prstGeom>
            <a:noFill/>
            <a:ln w="5715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70" name="Rectangle 74"/>
            <p:cNvSpPr>
              <a:spLocks noChangeArrowheads="1"/>
            </p:cNvSpPr>
            <p:nvPr/>
          </p:nvSpPr>
          <p:spPr bwMode="auto">
            <a:xfrm flipH="1">
              <a:off x="5081" y="3350"/>
              <a:ext cx="221" cy="116"/>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71" name="Freeform 75"/>
            <p:cNvSpPr>
              <a:spLocks/>
            </p:cNvSpPr>
            <p:nvPr/>
          </p:nvSpPr>
          <p:spPr bwMode="auto">
            <a:xfrm flipH="1">
              <a:off x="4572" y="3365"/>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72" name="Line 76"/>
            <p:cNvSpPr>
              <a:spLocks noChangeShapeType="1"/>
            </p:cNvSpPr>
            <p:nvPr/>
          </p:nvSpPr>
          <p:spPr bwMode="auto">
            <a:xfrm flipH="1">
              <a:off x="4574" y="3370"/>
              <a:ext cx="44" cy="0"/>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73" name="Line 77"/>
            <p:cNvSpPr>
              <a:spLocks noChangeShapeType="1"/>
            </p:cNvSpPr>
            <p:nvPr/>
          </p:nvSpPr>
          <p:spPr bwMode="auto">
            <a:xfrm flipH="1">
              <a:off x="4573" y="3451"/>
              <a:ext cx="43" cy="0"/>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 name="Group 78"/>
            <p:cNvGrpSpPr>
              <a:grpSpLocks/>
            </p:cNvGrpSpPr>
            <p:nvPr/>
          </p:nvGrpSpPr>
          <p:grpSpPr bwMode="auto">
            <a:xfrm flipH="1">
              <a:off x="4065" y="3252"/>
              <a:ext cx="378" cy="314"/>
              <a:chOff x="4785" y="11039"/>
              <a:chExt cx="829" cy="688"/>
            </a:xfrm>
          </p:grpSpPr>
          <p:sp>
            <p:nvSpPr>
              <p:cNvPr id="55375"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76"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77"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78"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79"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380" name="Freeform 84"/>
            <p:cNvSpPr>
              <a:spLocks/>
            </p:cNvSpPr>
            <p:nvPr/>
          </p:nvSpPr>
          <p:spPr bwMode="auto">
            <a:xfrm rot="18936538" flipH="1">
              <a:off x="4425" y="3344"/>
              <a:ext cx="137" cy="135"/>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81" name="Freeform 85"/>
            <p:cNvSpPr>
              <a:spLocks/>
            </p:cNvSpPr>
            <p:nvPr/>
          </p:nvSpPr>
          <p:spPr bwMode="auto">
            <a:xfrm flipH="1">
              <a:off x="4341" y="3338"/>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82" name="Arc 86"/>
            <p:cNvSpPr>
              <a:spLocks/>
            </p:cNvSpPr>
            <p:nvPr/>
          </p:nvSpPr>
          <p:spPr bwMode="auto">
            <a:xfrm rot="14662502" flipH="1">
              <a:off x="4500" y="3202"/>
              <a:ext cx="182"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83" name="Arc 87"/>
            <p:cNvSpPr>
              <a:spLocks/>
            </p:cNvSpPr>
            <p:nvPr/>
          </p:nvSpPr>
          <p:spPr bwMode="auto">
            <a:xfrm rot="6937498" flipH="1" flipV="1">
              <a:off x="4499" y="3407"/>
              <a:ext cx="184"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9" name="Group 88"/>
            <p:cNvGrpSpPr>
              <a:grpSpLocks/>
            </p:cNvGrpSpPr>
            <p:nvPr/>
          </p:nvGrpSpPr>
          <p:grpSpPr bwMode="auto">
            <a:xfrm flipH="1">
              <a:off x="4065" y="3251"/>
              <a:ext cx="378" cy="315"/>
              <a:chOff x="4785" y="11039"/>
              <a:chExt cx="829" cy="688"/>
            </a:xfrm>
          </p:grpSpPr>
          <p:sp>
            <p:nvSpPr>
              <p:cNvPr id="5538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8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8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8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8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390" name="Arc 94"/>
            <p:cNvSpPr>
              <a:spLocks/>
            </p:cNvSpPr>
            <p:nvPr/>
          </p:nvSpPr>
          <p:spPr bwMode="auto">
            <a:xfrm rot="18936538" flipV="1">
              <a:off x="4335" y="3298"/>
              <a:ext cx="222"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1" name="Arc 95"/>
            <p:cNvSpPr>
              <a:spLocks/>
            </p:cNvSpPr>
            <p:nvPr/>
          </p:nvSpPr>
          <p:spPr bwMode="auto">
            <a:xfrm rot="18936538" flipH="1">
              <a:off x="4434" y="3303"/>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2" name="Arc 96"/>
            <p:cNvSpPr>
              <a:spLocks/>
            </p:cNvSpPr>
            <p:nvPr/>
          </p:nvSpPr>
          <p:spPr bwMode="auto">
            <a:xfrm rot="18936538" flipH="1">
              <a:off x="4593" y="3366"/>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3" name="Arc 97"/>
            <p:cNvSpPr>
              <a:spLocks/>
            </p:cNvSpPr>
            <p:nvPr/>
          </p:nvSpPr>
          <p:spPr bwMode="auto">
            <a:xfrm rot="18936538" flipV="1">
              <a:off x="4509" y="3365"/>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4" name="Line 98"/>
            <p:cNvSpPr>
              <a:spLocks noChangeShapeType="1"/>
            </p:cNvSpPr>
            <p:nvPr/>
          </p:nvSpPr>
          <p:spPr bwMode="auto">
            <a:xfrm rot="-1807332" flipH="1" flipV="1">
              <a:off x="4740" y="2979"/>
              <a:ext cx="0" cy="462"/>
            </a:xfrm>
            <a:prstGeom prst="line">
              <a:avLst/>
            </a:prstGeom>
            <a:noFill/>
            <a:ln w="5715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5" name="Freeform 99"/>
            <p:cNvSpPr>
              <a:spLocks/>
            </p:cNvSpPr>
            <p:nvPr/>
          </p:nvSpPr>
          <p:spPr bwMode="auto">
            <a:xfrm rot="3592668" flipH="1">
              <a:off x="4701" y="3144"/>
              <a:ext cx="49"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6" name="Line 100"/>
            <p:cNvSpPr>
              <a:spLocks noChangeShapeType="1"/>
            </p:cNvSpPr>
            <p:nvPr/>
          </p:nvSpPr>
          <p:spPr bwMode="auto">
            <a:xfrm rot="3592668" flipH="1">
              <a:off x="4738" y="3168"/>
              <a:ext cx="44" cy="0"/>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7" name="Line 101"/>
            <p:cNvSpPr>
              <a:spLocks noChangeShapeType="1"/>
            </p:cNvSpPr>
            <p:nvPr/>
          </p:nvSpPr>
          <p:spPr bwMode="auto">
            <a:xfrm rot="3592668" flipH="1">
              <a:off x="4666" y="3206"/>
              <a:ext cx="44" cy="1"/>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8" name="Freeform 102"/>
            <p:cNvSpPr>
              <a:spLocks/>
            </p:cNvSpPr>
            <p:nvPr/>
          </p:nvSpPr>
          <p:spPr bwMode="auto">
            <a:xfrm rot="3592668" flipH="1">
              <a:off x="4564" y="2886"/>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99" name="Line 103"/>
            <p:cNvSpPr>
              <a:spLocks noChangeShapeType="1"/>
            </p:cNvSpPr>
            <p:nvPr/>
          </p:nvSpPr>
          <p:spPr bwMode="auto">
            <a:xfrm rot="3592668" flipH="1">
              <a:off x="4644" y="2924"/>
              <a:ext cx="0" cy="251"/>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00" name="Line 104"/>
            <p:cNvSpPr>
              <a:spLocks noChangeShapeType="1"/>
            </p:cNvSpPr>
            <p:nvPr/>
          </p:nvSpPr>
          <p:spPr bwMode="auto">
            <a:xfrm rot="3592668" flipH="1">
              <a:off x="4663" y="2945"/>
              <a:ext cx="114" cy="1"/>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01" name="Line 105"/>
            <p:cNvSpPr>
              <a:spLocks noChangeShapeType="1"/>
            </p:cNvSpPr>
            <p:nvPr/>
          </p:nvSpPr>
          <p:spPr bwMode="auto">
            <a:xfrm rot="3592668" flipH="1">
              <a:off x="4456" y="3062"/>
              <a:ext cx="118" cy="1"/>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02" name="Arc 106"/>
            <p:cNvSpPr>
              <a:spLocks/>
            </p:cNvSpPr>
            <p:nvPr/>
          </p:nvSpPr>
          <p:spPr bwMode="auto">
            <a:xfrm rot="11664170" flipH="1">
              <a:off x="4381" y="2705"/>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03" name="Freeform 107"/>
            <p:cNvSpPr>
              <a:spLocks/>
            </p:cNvSpPr>
            <p:nvPr/>
          </p:nvSpPr>
          <p:spPr bwMode="auto">
            <a:xfrm rot="929206" flipH="1">
              <a:off x="4603" y="3031"/>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04" name="Freeform 108"/>
            <p:cNvSpPr>
              <a:spLocks/>
            </p:cNvSpPr>
            <p:nvPr/>
          </p:nvSpPr>
          <p:spPr bwMode="auto">
            <a:xfrm rot="3592668" flipH="1">
              <a:off x="4525" y="3018"/>
              <a:ext cx="285" cy="144"/>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05" name="Arc 109"/>
            <p:cNvSpPr>
              <a:spLocks/>
            </p:cNvSpPr>
            <p:nvPr/>
          </p:nvSpPr>
          <p:spPr bwMode="auto">
            <a:xfrm rot="18255170" flipH="1">
              <a:off x="4719" y="3026"/>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06" name="Arc 110"/>
            <p:cNvSpPr>
              <a:spLocks/>
            </p:cNvSpPr>
            <p:nvPr/>
          </p:nvSpPr>
          <p:spPr bwMode="auto">
            <a:xfrm rot="10530167" flipH="1" flipV="1">
              <a:off x="4540" y="3129"/>
              <a:ext cx="185" cy="21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0" name="Group 111"/>
            <p:cNvGrpSpPr>
              <a:grpSpLocks/>
            </p:cNvGrpSpPr>
            <p:nvPr/>
          </p:nvGrpSpPr>
          <p:grpSpPr bwMode="auto">
            <a:xfrm rot="3592668" flipH="1">
              <a:off x="4365" y="2733"/>
              <a:ext cx="378" cy="316"/>
              <a:chOff x="4785" y="11039"/>
              <a:chExt cx="829" cy="688"/>
            </a:xfrm>
          </p:grpSpPr>
          <p:sp>
            <p:nvSpPr>
              <p:cNvPr id="5540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0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1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1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1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413" name="Arc 117"/>
            <p:cNvSpPr>
              <a:spLocks/>
            </p:cNvSpPr>
            <p:nvPr/>
          </p:nvSpPr>
          <p:spPr bwMode="auto">
            <a:xfrm rot="929206" flipV="1">
              <a:off x="4539" y="2945"/>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14" name="Arc 118"/>
            <p:cNvSpPr>
              <a:spLocks/>
            </p:cNvSpPr>
            <p:nvPr/>
          </p:nvSpPr>
          <p:spPr bwMode="auto">
            <a:xfrm rot="929206" flipH="1">
              <a:off x="4584" y="3033"/>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15" name="Arc 119"/>
            <p:cNvSpPr>
              <a:spLocks/>
            </p:cNvSpPr>
            <p:nvPr/>
          </p:nvSpPr>
          <p:spPr bwMode="auto">
            <a:xfrm rot="929206" flipH="1">
              <a:off x="4700" y="3178"/>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16" name="Arc 120"/>
            <p:cNvSpPr>
              <a:spLocks/>
            </p:cNvSpPr>
            <p:nvPr/>
          </p:nvSpPr>
          <p:spPr bwMode="auto">
            <a:xfrm rot="929206" flipV="1">
              <a:off x="4659" y="3105"/>
              <a:ext cx="89"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17" name="Line 121"/>
            <p:cNvSpPr>
              <a:spLocks noChangeShapeType="1"/>
            </p:cNvSpPr>
            <p:nvPr/>
          </p:nvSpPr>
          <p:spPr bwMode="auto">
            <a:xfrm flipH="1">
              <a:off x="4695" y="3397"/>
              <a:ext cx="1" cy="328"/>
            </a:xfrm>
            <a:prstGeom prst="line">
              <a:avLst/>
            </a:prstGeom>
            <a:noFill/>
            <a:ln w="57150">
              <a:solidFill>
                <a:srgbClr val="C0C0C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18" name="Line 122"/>
            <p:cNvSpPr>
              <a:spLocks noChangeShapeType="1"/>
            </p:cNvSpPr>
            <p:nvPr/>
          </p:nvSpPr>
          <p:spPr bwMode="auto">
            <a:xfrm rot="14379716" flipH="1">
              <a:off x="4904" y="3029"/>
              <a:ext cx="0" cy="327"/>
            </a:xfrm>
            <a:prstGeom prst="line">
              <a:avLst/>
            </a:prstGeom>
            <a:noFill/>
            <a:ln w="57150">
              <a:solidFill>
                <a:srgbClr val="C0C0C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1" name="Group 123"/>
            <p:cNvGrpSpPr>
              <a:grpSpLocks/>
            </p:cNvGrpSpPr>
            <p:nvPr/>
          </p:nvGrpSpPr>
          <p:grpSpPr bwMode="auto">
            <a:xfrm rot="14346703" flipH="1">
              <a:off x="5014" y="3024"/>
              <a:ext cx="141" cy="114"/>
              <a:chOff x="5504" y="8144"/>
              <a:chExt cx="291" cy="236"/>
            </a:xfrm>
          </p:grpSpPr>
          <p:sp>
            <p:nvSpPr>
              <p:cNvPr id="5542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2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2" name="Group 126"/>
            <p:cNvGrpSpPr>
              <a:grpSpLocks/>
            </p:cNvGrpSpPr>
            <p:nvPr/>
          </p:nvGrpSpPr>
          <p:grpSpPr bwMode="auto">
            <a:xfrm flipH="1">
              <a:off x="4628" y="3711"/>
              <a:ext cx="142" cy="114"/>
              <a:chOff x="5504" y="8144"/>
              <a:chExt cx="291" cy="236"/>
            </a:xfrm>
          </p:grpSpPr>
          <p:sp>
            <p:nvSpPr>
              <p:cNvPr id="55423"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24"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425" name="Rectangle 129"/>
            <p:cNvSpPr>
              <a:spLocks noChangeArrowheads="1"/>
            </p:cNvSpPr>
            <p:nvPr/>
          </p:nvSpPr>
          <p:spPr bwMode="auto">
            <a:xfrm rot="18028040" flipH="1">
              <a:off x="4839" y="3314"/>
              <a:ext cx="27" cy="221"/>
            </a:xfrm>
            <a:prstGeom prst="rect">
              <a:avLst/>
            </a:prstGeom>
            <a:no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26" name="Rectangle 130"/>
            <p:cNvSpPr>
              <a:spLocks noChangeArrowheads="1"/>
            </p:cNvSpPr>
            <p:nvPr/>
          </p:nvSpPr>
          <p:spPr bwMode="auto">
            <a:xfrm rot="18920690" flipH="1">
              <a:off x="4698" y="3356"/>
              <a:ext cx="25" cy="112"/>
            </a:xfrm>
            <a:prstGeom prst="rect">
              <a:avLst/>
            </a:prstGeom>
            <a:no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27" name="Rectangle 131"/>
            <p:cNvSpPr>
              <a:spLocks noChangeArrowheads="1"/>
            </p:cNvSpPr>
            <p:nvPr/>
          </p:nvSpPr>
          <p:spPr bwMode="auto">
            <a:xfrm rot="17064441" flipH="1">
              <a:off x="4770" y="3222"/>
              <a:ext cx="24" cy="112"/>
            </a:xfrm>
            <a:prstGeom prst="rect">
              <a:avLst/>
            </a:prstGeom>
            <a:noFill/>
            <a:ln w="28575">
              <a:solidFill>
                <a:srgbClr val="C0C0C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28" name="Rectangle 132"/>
            <p:cNvSpPr>
              <a:spLocks noChangeArrowheads="1"/>
            </p:cNvSpPr>
            <p:nvPr/>
          </p:nvSpPr>
          <p:spPr bwMode="auto">
            <a:xfrm rot="-17064441">
              <a:off x="2674" y="3226"/>
              <a:ext cx="24" cy="112"/>
            </a:xfrm>
            <a:prstGeom prst="rect">
              <a:avLst/>
            </a:prstGeom>
            <a:solidFill>
              <a:srgbClr val="00CC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29" name="Rectangle 133"/>
            <p:cNvSpPr>
              <a:spLocks noChangeArrowheads="1"/>
            </p:cNvSpPr>
            <p:nvPr/>
          </p:nvSpPr>
          <p:spPr bwMode="auto">
            <a:xfrm rot="2679310">
              <a:off x="2745" y="3359"/>
              <a:ext cx="25" cy="112"/>
            </a:xfrm>
            <a:prstGeom prst="rect">
              <a:avLst/>
            </a:prstGeom>
            <a:solidFill>
              <a:srgbClr val="00CC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30" name="Rectangle 134"/>
            <p:cNvSpPr>
              <a:spLocks noChangeArrowheads="1"/>
            </p:cNvSpPr>
            <p:nvPr/>
          </p:nvSpPr>
          <p:spPr bwMode="auto">
            <a:xfrm rot="3571960">
              <a:off x="2603" y="3317"/>
              <a:ext cx="26" cy="221"/>
            </a:xfrm>
            <a:prstGeom prst="rect">
              <a:avLst/>
            </a:prstGeom>
            <a:solidFill>
              <a:srgbClr val="00CC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31" name="Line 135"/>
            <p:cNvSpPr>
              <a:spLocks noChangeShapeType="1"/>
            </p:cNvSpPr>
            <p:nvPr/>
          </p:nvSpPr>
          <p:spPr bwMode="auto">
            <a:xfrm flipV="1">
              <a:off x="2189" y="3413"/>
              <a:ext cx="2071" cy="1"/>
            </a:xfrm>
            <a:prstGeom prst="line">
              <a:avLst/>
            </a:prstGeom>
            <a:noFill/>
            <a:ln w="5715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32" name="Rectangle 136"/>
            <p:cNvSpPr>
              <a:spLocks noChangeArrowheads="1"/>
            </p:cNvSpPr>
            <p:nvPr/>
          </p:nvSpPr>
          <p:spPr bwMode="auto">
            <a:xfrm>
              <a:off x="2166" y="3354"/>
              <a:ext cx="221" cy="116"/>
            </a:xfrm>
            <a:prstGeom prst="rect">
              <a:avLst/>
            </a:prstGeom>
            <a:solidFill>
              <a:srgbClr val="00FF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33" name="Oval 137"/>
            <p:cNvSpPr>
              <a:spLocks noChangeArrowheads="1"/>
            </p:cNvSpPr>
            <p:nvPr/>
          </p:nvSpPr>
          <p:spPr bwMode="auto">
            <a:xfrm>
              <a:off x="2048" y="2846"/>
              <a:ext cx="1137" cy="1135"/>
            </a:xfrm>
            <a:prstGeom prst="ellips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34" name="Freeform 138"/>
            <p:cNvSpPr>
              <a:spLocks/>
            </p:cNvSpPr>
            <p:nvPr/>
          </p:nvSpPr>
          <p:spPr bwMode="auto">
            <a:xfrm>
              <a:off x="2846" y="3369"/>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35" name="Line 139"/>
            <p:cNvSpPr>
              <a:spLocks noChangeShapeType="1"/>
            </p:cNvSpPr>
            <p:nvPr/>
          </p:nvSpPr>
          <p:spPr bwMode="auto">
            <a:xfrm>
              <a:off x="2850" y="3373"/>
              <a:ext cx="43"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36" name="Line 140"/>
            <p:cNvSpPr>
              <a:spLocks noChangeShapeType="1"/>
            </p:cNvSpPr>
            <p:nvPr/>
          </p:nvSpPr>
          <p:spPr bwMode="auto">
            <a:xfrm>
              <a:off x="2852" y="3455"/>
              <a:ext cx="43"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3" name="Group 141"/>
            <p:cNvGrpSpPr>
              <a:grpSpLocks/>
            </p:cNvGrpSpPr>
            <p:nvPr/>
          </p:nvGrpSpPr>
          <p:grpSpPr bwMode="auto">
            <a:xfrm>
              <a:off x="3025" y="3256"/>
              <a:ext cx="378" cy="315"/>
              <a:chOff x="4785" y="11039"/>
              <a:chExt cx="829" cy="688"/>
            </a:xfrm>
          </p:grpSpPr>
          <p:sp>
            <p:nvSpPr>
              <p:cNvPr id="55438"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39"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0"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1"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2"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443" name="Freeform 147"/>
            <p:cNvSpPr>
              <a:spLocks/>
            </p:cNvSpPr>
            <p:nvPr/>
          </p:nvSpPr>
          <p:spPr bwMode="auto">
            <a:xfrm>
              <a:off x="2973" y="3354"/>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4" name="Freeform 148"/>
            <p:cNvSpPr>
              <a:spLocks/>
            </p:cNvSpPr>
            <p:nvPr/>
          </p:nvSpPr>
          <p:spPr bwMode="auto">
            <a:xfrm flipV="1">
              <a:off x="2972" y="3451"/>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5" name="Freeform 149"/>
            <p:cNvSpPr>
              <a:spLocks/>
            </p:cNvSpPr>
            <p:nvPr/>
          </p:nvSpPr>
          <p:spPr bwMode="auto">
            <a:xfrm rot="2663462">
              <a:off x="2906" y="3348"/>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6" name="Freeform 150"/>
            <p:cNvSpPr>
              <a:spLocks/>
            </p:cNvSpPr>
            <p:nvPr/>
          </p:nvSpPr>
          <p:spPr bwMode="auto">
            <a:xfrm>
              <a:off x="3094" y="3354"/>
              <a:ext cx="1265"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7" name="Freeform 151"/>
            <p:cNvSpPr>
              <a:spLocks/>
            </p:cNvSpPr>
            <p:nvPr/>
          </p:nvSpPr>
          <p:spPr bwMode="auto">
            <a:xfrm>
              <a:off x="2843" y="3342"/>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8" name="Arc 152"/>
            <p:cNvSpPr>
              <a:spLocks/>
            </p:cNvSpPr>
            <p:nvPr/>
          </p:nvSpPr>
          <p:spPr bwMode="auto">
            <a:xfrm rot="6937498">
              <a:off x="2785" y="3206"/>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49" name="Arc 153"/>
            <p:cNvSpPr>
              <a:spLocks/>
            </p:cNvSpPr>
            <p:nvPr/>
          </p:nvSpPr>
          <p:spPr bwMode="auto">
            <a:xfrm rot="14662502" flipV="1">
              <a:off x="2785" y="3411"/>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0" name="Freeform 154"/>
            <p:cNvSpPr>
              <a:spLocks/>
            </p:cNvSpPr>
            <p:nvPr/>
          </p:nvSpPr>
          <p:spPr bwMode="auto">
            <a:xfrm flipH="1">
              <a:off x="4330" y="3294"/>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1" name="Line 155"/>
            <p:cNvSpPr>
              <a:spLocks noChangeShapeType="1"/>
            </p:cNvSpPr>
            <p:nvPr/>
          </p:nvSpPr>
          <p:spPr bwMode="auto">
            <a:xfrm flipH="1">
              <a:off x="4437" y="3285"/>
              <a:ext cx="0" cy="25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2" name="Line 156"/>
            <p:cNvSpPr>
              <a:spLocks noChangeShapeType="1"/>
            </p:cNvSpPr>
            <p:nvPr/>
          </p:nvSpPr>
          <p:spPr bwMode="auto">
            <a:xfrm flipH="1">
              <a:off x="4328" y="3292"/>
              <a:ext cx="114"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3" name="Line 157"/>
            <p:cNvSpPr>
              <a:spLocks noChangeShapeType="1"/>
            </p:cNvSpPr>
            <p:nvPr/>
          </p:nvSpPr>
          <p:spPr bwMode="auto">
            <a:xfrm flipH="1">
              <a:off x="4325" y="3528"/>
              <a:ext cx="118"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4" name="Arc 158"/>
            <p:cNvSpPr>
              <a:spLocks/>
            </p:cNvSpPr>
            <p:nvPr/>
          </p:nvSpPr>
          <p:spPr bwMode="auto">
            <a:xfrm rot="8071501" flipH="1">
              <a:off x="4068" y="3248"/>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5" name="Freeform 159"/>
            <p:cNvSpPr>
              <a:spLocks/>
            </p:cNvSpPr>
            <p:nvPr/>
          </p:nvSpPr>
          <p:spPr bwMode="auto">
            <a:xfrm>
              <a:off x="3032" y="3298"/>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6" name="Line 160"/>
            <p:cNvSpPr>
              <a:spLocks noChangeShapeType="1"/>
            </p:cNvSpPr>
            <p:nvPr/>
          </p:nvSpPr>
          <p:spPr bwMode="auto">
            <a:xfrm>
              <a:off x="3031" y="3289"/>
              <a:ext cx="0" cy="25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7" name="Line 161"/>
            <p:cNvSpPr>
              <a:spLocks noChangeShapeType="1"/>
            </p:cNvSpPr>
            <p:nvPr/>
          </p:nvSpPr>
          <p:spPr bwMode="auto">
            <a:xfrm>
              <a:off x="3025" y="3532"/>
              <a:ext cx="118"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8" name="Arc 162"/>
            <p:cNvSpPr>
              <a:spLocks/>
            </p:cNvSpPr>
            <p:nvPr/>
          </p:nvSpPr>
          <p:spPr bwMode="auto">
            <a:xfrm rot="35128499">
              <a:off x="3084" y="3252"/>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59" name="Arc 163"/>
            <p:cNvSpPr>
              <a:spLocks/>
            </p:cNvSpPr>
            <p:nvPr/>
          </p:nvSpPr>
          <p:spPr bwMode="auto">
            <a:xfrm rot="2663462" flipH="1" flipV="1">
              <a:off x="2911" y="3301"/>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60" name="Arc 164"/>
            <p:cNvSpPr>
              <a:spLocks/>
            </p:cNvSpPr>
            <p:nvPr/>
          </p:nvSpPr>
          <p:spPr bwMode="auto">
            <a:xfrm rot="2663462">
              <a:off x="2813" y="3307"/>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61" name="Arc 165"/>
            <p:cNvSpPr>
              <a:spLocks/>
            </p:cNvSpPr>
            <p:nvPr/>
          </p:nvSpPr>
          <p:spPr bwMode="auto">
            <a:xfrm rot="2663462">
              <a:off x="2787" y="3370"/>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62" name="Arc 166"/>
            <p:cNvSpPr>
              <a:spLocks/>
            </p:cNvSpPr>
            <p:nvPr/>
          </p:nvSpPr>
          <p:spPr bwMode="auto">
            <a:xfrm rot="2663462" flipH="1" flipV="1">
              <a:off x="2870" y="3369"/>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63" name="Line 167"/>
            <p:cNvSpPr>
              <a:spLocks noChangeShapeType="1"/>
            </p:cNvSpPr>
            <p:nvPr/>
          </p:nvSpPr>
          <p:spPr bwMode="auto">
            <a:xfrm rot="1807332" flipV="1">
              <a:off x="2781" y="2785"/>
              <a:ext cx="1" cy="674"/>
            </a:xfrm>
            <a:prstGeom prst="line">
              <a:avLst/>
            </a:prstGeom>
            <a:noFill/>
            <a:ln w="5715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64" name="Freeform 168"/>
            <p:cNvSpPr>
              <a:spLocks/>
            </p:cNvSpPr>
            <p:nvPr/>
          </p:nvSpPr>
          <p:spPr bwMode="auto">
            <a:xfrm rot="-3592668">
              <a:off x="2718" y="3147"/>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65" name="Line 169"/>
            <p:cNvSpPr>
              <a:spLocks noChangeShapeType="1"/>
            </p:cNvSpPr>
            <p:nvPr/>
          </p:nvSpPr>
          <p:spPr bwMode="auto">
            <a:xfrm rot="-3592668">
              <a:off x="2687" y="3170"/>
              <a:ext cx="43"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66" name="Line 170"/>
            <p:cNvSpPr>
              <a:spLocks noChangeShapeType="1"/>
            </p:cNvSpPr>
            <p:nvPr/>
          </p:nvSpPr>
          <p:spPr bwMode="auto">
            <a:xfrm rot="-3592668">
              <a:off x="2759" y="3209"/>
              <a:ext cx="43"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4" name="Group 171"/>
            <p:cNvGrpSpPr>
              <a:grpSpLocks/>
            </p:cNvGrpSpPr>
            <p:nvPr/>
          </p:nvGrpSpPr>
          <p:grpSpPr bwMode="auto">
            <a:xfrm rot="-3592668">
              <a:off x="2726" y="2737"/>
              <a:ext cx="378" cy="315"/>
              <a:chOff x="4785" y="11039"/>
              <a:chExt cx="829" cy="688"/>
            </a:xfrm>
          </p:grpSpPr>
          <p:sp>
            <p:nvSpPr>
              <p:cNvPr id="5546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6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473" name="Freeform 177"/>
            <p:cNvSpPr>
              <a:spLocks/>
            </p:cNvSpPr>
            <p:nvPr/>
          </p:nvSpPr>
          <p:spPr bwMode="auto">
            <a:xfrm rot="-3592668">
              <a:off x="2414" y="2477"/>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4" name="Freeform 178"/>
            <p:cNvSpPr>
              <a:spLocks/>
            </p:cNvSpPr>
            <p:nvPr/>
          </p:nvSpPr>
          <p:spPr bwMode="auto">
            <a:xfrm rot="18007332" flipV="1">
              <a:off x="2496" y="2526"/>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5" name="Freeform 179"/>
            <p:cNvSpPr>
              <a:spLocks/>
            </p:cNvSpPr>
            <p:nvPr/>
          </p:nvSpPr>
          <p:spPr bwMode="auto">
            <a:xfrm rot="-929206">
              <a:off x="2728" y="3035"/>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6" name="Freeform 180"/>
            <p:cNvSpPr>
              <a:spLocks/>
            </p:cNvSpPr>
            <p:nvPr/>
          </p:nvSpPr>
          <p:spPr bwMode="auto">
            <a:xfrm rot="-3592668">
              <a:off x="2545" y="2380"/>
              <a:ext cx="1264"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7" name="Freeform 181"/>
            <p:cNvSpPr>
              <a:spLocks/>
            </p:cNvSpPr>
            <p:nvPr/>
          </p:nvSpPr>
          <p:spPr bwMode="auto">
            <a:xfrm rot="-3592668">
              <a:off x="2658" y="3021"/>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8" name="Arc 182"/>
            <p:cNvSpPr>
              <a:spLocks/>
            </p:cNvSpPr>
            <p:nvPr/>
          </p:nvSpPr>
          <p:spPr bwMode="auto">
            <a:xfrm rot="3344830">
              <a:off x="2566" y="3029"/>
              <a:ext cx="183"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79" name="Arc 183"/>
            <p:cNvSpPr>
              <a:spLocks/>
            </p:cNvSpPr>
            <p:nvPr/>
          </p:nvSpPr>
          <p:spPr bwMode="auto">
            <a:xfrm rot="11069833" flipV="1">
              <a:off x="2743" y="3131"/>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0" name="Freeform 184"/>
            <p:cNvSpPr>
              <a:spLocks/>
            </p:cNvSpPr>
            <p:nvPr/>
          </p:nvSpPr>
          <p:spPr bwMode="auto">
            <a:xfrm rot="18007332" flipH="1">
              <a:off x="3446" y="1766"/>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1" name="Line 185"/>
            <p:cNvSpPr>
              <a:spLocks noChangeShapeType="1"/>
            </p:cNvSpPr>
            <p:nvPr/>
          </p:nvSpPr>
          <p:spPr bwMode="auto">
            <a:xfrm rot="18007332" flipH="1">
              <a:off x="3526" y="1710"/>
              <a:ext cx="0" cy="25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2" name="Line 186"/>
            <p:cNvSpPr>
              <a:spLocks noChangeShapeType="1"/>
            </p:cNvSpPr>
            <p:nvPr/>
          </p:nvSpPr>
          <p:spPr bwMode="auto">
            <a:xfrm rot="18007332" flipH="1">
              <a:off x="3341" y="1821"/>
              <a:ext cx="114"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3" name="Line 187"/>
            <p:cNvSpPr>
              <a:spLocks noChangeShapeType="1"/>
            </p:cNvSpPr>
            <p:nvPr/>
          </p:nvSpPr>
          <p:spPr bwMode="auto">
            <a:xfrm rot="18007332" flipH="1">
              <a:off x="3543" y="1940"/>
              <a:ext cx="118"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4" name="Arc 188"/>
            <p:cNvSpPr>
              <a:spLocks/>
            </p:cNvSpPr>
            <p:nvPr/>
          </p:nvSpPr>
          <p:spPr bwMode="auto">
            <a:xfrm rot="4478833" flipH="1">
              <a:off x="3260" y="1857"/>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5" name="Freeform 189"/>
            <p:cNvSpPr>
              <a:spLocks/>
            </p:cNvSpPr>
            <p:nvPr/>
          </p:nvSpPr>
          <p:spPr bwMode="auto">
            <a:xfrm rot="-3592668">
              <a:off x="2798" y="2889"/>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6" name="Line 190"/>
            <p:cNvSpPr>
              <a:spLocks noChangeShapeType="1"/>
            </p:cNvSpPr>
            <p:nvPr/>
          </p:nvSpPr>
          <p:spPr bwMode="auto">
            <a:xfrm rot="-3592668">
              <a:off x="2824" y="2927"/>
              <a:ext cx="0" cy="25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7" name="Line 191"/>
            <p:cNvSpPr>
              <a:spLocks noChangeShapeType="1"/>
            </p:cNvSpPr>
            <p:nvPr/>
          </p:nvSpPr>
          <p:spPr bwMode="auto">
            <a:xfrm rot="-3592668">
              <a:off x="2691" y="2948"/>
              <a:ext cx="114"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8" name="Line 192"/>
            <p:cNvSpPr>
              <a:spLocks noChangeShapeType="1"/>
            </p:cNvSpPr>
            <p:nvPr/>
          </p:nvSpPr>
          <p:spPr bwMode="auto">
            <a:xfrm rot="-3592668">
              <a:off x="2894" y="3065"/>
              <a:ext cx="118" cy="1"/>
            </a:xfrm>
            <a:prstGeom prst="lin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89" name="Arc 193"/>
            <p:cNvSpPr>
              <a:spLocks/>
            </p:cNvSpPr>
            <p:nvPr/>
          </p:nvSpPr>
          <p:spPr bwMode="auto">
            <a:xfrm rot="31535830">
              <a:off x="2771" y="2708"/>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90" name="Arc 194"/>
            <p:cNvSpPr>
              <a:spLocks/>
            </p:cNvSpPr>
            <p:nvPr/>
          </p:nvSpPr>
          <p:spPr bwMode="auto">
            <a:xfrm rot="-929206" flipH="1" flipV="1">
              <a:off x="2708" y="2948"/>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91" name="Arc 195"/>
            <p:cNvSpPr>
              <a:spLocks/>
            </p:cNvSpPr>
            <p:nvPr/>
          </p:nvSpPr>
          <p:spPr bwMode="auto">
            <a:xfrm rot="-929206">
              <a:off x="2663" y="3036"/>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92" name="Arc 196"/>
            <p:cNvSpPr>
              <a:spLocks/>
            </p:cNvSpPr>
            <p:nvPr/>
          </p:nvSpPr>
          <p:spPr bwMode="auto">
            <a:xfrm rot="-929206">
              <a:off x="2680" y="3182"/>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93" name="Arc 197"/>
            <p:cNvSpPr>
              <a:spLocks/>
            </p:cNvSpPr>
            <p:nvPr/>
          </p:nvSpPr>
          <p:spPr bwMode="auto">
            <a:xfrm rot="-929206" flipH="1" flipV="1">
              <a:off x="2720" y="3109"/>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94" name="Line 198"/>
            <p:cNvSpPr>
              <a:spLocks noChangeShapeType="1"/>
            </p:cNvSpPr>
            <p:nvPr/>
          </p:nvSpPr>
          <p:spPr bwMode="auto">
            <a:xfrm>
              <a:off x="2772" y="3401"/>
              <a:ext cx="1" cy="328"/>
            </a:xfrm>
            <a:prstGeom prst="line">
              <a:avLst/>
            </a:prstGeom>
            <a:noFill/>
            <a:ln w="5715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95" name="Line 199"/>
            <p:cNvSpPr>
              <a:spLocks noChangeShapeType="1"/>
            </p:cNvSpPr>
            <p:nvPr/>
          </p:nvSpPr>
          <p:spPr bwMode="auto">
            <a:xfrm rot="7220284">
              <a:off x="2565" y="3033"/>
              <a:ext cx="0" cy="328"/>
            </a:xfrm>
            <a:prstGeom prst="line">
              <a:avLst/>
            </a:prstGeom>
            <a:noFill/>
            <a:ln w="5715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5" name="Group 200"/>
            <p:cNvGrpSpPr>
              <a:grpSpLocks/>
            </p:cNvGrpSpPr>
            <p:nvPr/>
          </p:nvGrpSpPr>
          <p:grpSpPr bwMode="auto">
            <a:xfrm rot="7253297">
              <a:off x="2312" y="3027"/>
              <a:ext cx="142" cy="114"/>
              <a:chOff x="5504" y="8144"/>
              <a:chExt cx="291" cy="236"/>
            </a:xfrm>
          </p:grpSpPr>
          <p:sp>
            <p:nvSpPr>
              <p:cNvPr id="55497"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98"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6" name="Group 203"/>
            <p:cNvGrpSpPr>
              <a:grpSpLocks/>
            </p:cNvGrpSpPr>
            <p:nvPr/>
          </p:nvGrpSpPr>
          <p:grpSpPr bwMode="auto">
            <a:xfrm>
              <a:off x="2699" y="3715"/>
              <a:ext cx="141" cy="114"/>
              <a:chOff x="5504" y="8144"/>
              <a:chExt cx="291" cy="236"/>
            </a:xfrm>
          </p:grpSpPr>
          <p:sp>
            <p:nvSpPr>
              <p:cNvPr id="5550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50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502" name="Rectangle 206"/>
            <p:cNvSpPr>
              <a:spLocks noChangeArrowheads="1"/>
            </p:cNvSpPr>
            <p:nvPr/>
          </p:nvSpPr>
          <p:spPr bwMode="auto">
            <a:xfrm rot="3571960">
              <a:off x="2602" y="3317"/>
              <a:ext cx="27" cy="221"/>
            </a:xfrm>
            <a:prstGeom prst="rect">
              <a:avLst/>
            </a:prstGeom>
            <a:solidFill>
              <a:srgbClr val="00FF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503" name="Rectangle 207"/>
            <p:cNvSpPr>
              <a:spLocks noChangeArrowheads="1"/>
            </p:cNvSpPr>
            <p:nvPr/>
          </p:nvSpPr>
          <p:spPr bwMode="auto">
            <a:xfrm rot="2679310">
              <a:off x="2745" y="3359"/>
              <a:ext cx="25" cy="112"/>
            </a:xfrm>
            <a:prstGeom prst="rect">
              <a:avLst/>
            </a:prstGeom>
            <a:solidFill>
              <a:srgbClr val="00FF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504" name="Rectangle 208"/>
            <p:cNvSpPr>
              <a:spLocks noChangeArrowheads="1"/>
            </p:cNvSpPr>
            <p:nvPr/>
          </p:nvSpPr>
          <p:spPr bwMode="auto">
            <a:xfrm rot="-17064441">
              <a:off x="2674" y="3225"/>
              <a:ext cx="24" cy="112"/>
            </a:xfrm>
            <a:prstGeom prst="rect">
              <a:avLst/>
            </a:prstGeom>
            <a:solidFill>
              <a:srgbClr val="00FFFF"/>
            </a:solidFill>
            <a:ln w="28575">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505" name="Oval 209"/>
            <p:cNvSpPr>
              <a:spLocks noChangeArrowheads="1"/>
            </p:cNvSpPr>
            <p:nvPr/>
          </p:nvSpPr>
          <p:spPr bwMode="auto">
            <a:xfrm>
              <a:off x="3159" y="917"/>
              <a:ext cx="1137" cy="1135"/>
            </a:xfrm>
            <a:prstGeom prst="ellips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506" name="Oval 210"/>
            <p:cNvSpPr>
              <a:spLocks noChangeArrowheads="1"/>
            </p:cNvSpPr>
            <p:nvPr/>
          </p:nvSpPr>
          <p:spPr bwMode="auto">
            <a:xfrm>
              <a:off x="4274" y="2846"/>
              <a:ext cx="1137" cy="1135"/>
            </a:xfrm>
            <a:prstGeom prst="ellipse">
              <a:avLst/>
            </a:prstGeom>
            <a:noFill/>
            <a:ln w="28575">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507" name="Text Box 211"/>
          <p:cNvSpPr txBox="1">
            <a:spLocks noChangeArrowheads="1"/>
          </p:cNvSpPr>
          <p:nvPr/>
        </p:nvSpPr>
        <p:spPr bwMode="auto">
          <a:xfrm>
            <a:off x="3297238" y="5522913"/>
            <a:ext cx="957262" cy="285750"/>
          </a:xfrm>
          <a:prstGeom prst="rect">
            <a:avLst/>
          </a:prstGeom>
          <a:noFill/>
          <a:ln w="9525">
            <a:noFill/>
            <a:miter lim="800000"/>
            <a:headEnd/>
            <a:tailEnd/>
          </a:ln>
        </p:spPr>
        <p:txBody>
          <a:bodyPr lIns="74295" tIns="8890" rIns="74295" bIns="8890"/>
          <a:lstStyle/>
          <a:p>
            <a:pPr algn="just" fontAlgn="base">
              <a:spcBef>
                <a:spcPct val="0"/>
              </a:spcBef>
              <a:spcAft>
                <a:spcPct val="0"/>
              </a:spcAft>
            </a:pPr>
            <a:r>
              <a:rPr lang="ja-JP" altLang="en-US" sz="1200" b="1">
                <a:solidFill>
                  <a:srgbClr val="000000"/>
                </a:solidFill>
                <a:latin typeface="Helvetica" pitchFamily="34" charset="0"/>
              </a:rPr>
              <a:t>レーザー</a:t>
            </a:r>
            <a:endParaRPr lang="ja-JP" altLang="en-US" sz="1200" b="1">
              <a:solidFill>
                <a:srgbClr val="000000"/>
              </a:solidFill>
              <a:latin typeface="Arial" charset="0"/>
            </a:endParaRPr>
          </a:p>
        </p:txBody>
      </p:sp>
      <p:sp>
        <p:nvSpPr>
          <p:cNvPr id="55508" name="Text Box 212"/>
          <p:cNvSpPr txBox="1">
            <a:spLocks noChangeArrowheads="1"/>
          </p:cNvSpPr>
          <p:nvPr/>
        </p:nvSpPr>
        <p:spPr bwMode="auto">
          <a:xfrm>
            <a:off x="3562350" y="5916613"/>
            <a:ext cx="865188" cy="293687"/>
          </a:xfrm>
          <a:prstGeom prst="rect">
            <a:avLst/>
          </a:prstGeom>
          <a:noFill/>
          <a:ln w="9525">
            <a:noFill/>
            <a:miter lim="800000"/>
            <a:headEnd/>
            <a:tailEnd/>
          </a:ln>
        </p:spPr>
        <p:txBody>
          <a:bodyPr/>
          <a:lstStyle/>
          <a:p>
            <a:pPr algn="just" fontAlgn="base">
              <a:spcBef>
                <a:spcPct val="0"/>
              </a:spcBef>
              <a:spcAft>
                <a:spcPct val="0"/>
              </a:spcAft>
            </a:pPr>
            <a:r>
              <a:rPr lang="ja-JP" altLang="en-US" sz="1200" b="1">
                <a:solidFill>
                  <a:srgbClr val="000000"/>
                </a:solidFill>
                <a:latin typeface="Times New Roman" pitchFamily="18" charset="0"/>
              </a:rPr>
              <a:t>光検出器</a:t>
            </a:r>
            <a:endParaRPr lang="ja-JP" altLang="en-US" sz="1200" b="1">
              <a:solidFill>
                <a:srgbClr val="000000"/>
              </a:solidFill>
              <a:latin typeface="Arial" charset="0"/>
            </a:endParaRPr>
          </a:p>
        </p:txBody>
      </p:sp>
      <p:sp>
        <p:nvSpPr>
          <p:cNvPr id="55509" name="Text Box 213"/>
          <p:cNvSpPr txBox="1">
            <a:spLocks noChangeArrowheads="1"/>
          </p:cNvSpPr>
          <p:nvPr/>
        </p:nvSpPr>
        <p:spPr bwMode="auto">
          <a:xfrm>
            <a:off x="3270250" y="4987925"/>
            <a:ext cx="866775" cy="293688"/>
          </a:xfrm>
          <a:prstGeom prst="rect">
            <a:avLst/>
          </a:prstGeom>
          <a:noFill/>
          <a:ln w="9525">
            <a:noFill/>
            <a:miter lim="800000"/>
            <a:headEnd/>
            <a:tailEnd/>
          </a:ln>
        </p:spPr>
        <p:txBody>
          <a:bodyPr/>
          <a:lstStyle/>
          <a:p>
            <a:pPr algn="just" fontAlgn="base">
              <a:spcBef>
                <a:spcPct val="0"/>
              </a:spcBef>
              <a:spcAft>
                <a:spcPct val="0"/>
              </a:spcAft>
            </a:pPr>
            <a:r>
              <a:rPr lang="ja-JP" altLang="en-US" sz="1200" b="1">
                <a:solidFill>
                  <a:srgbClr val="000000"/>
                </a:solidFill>
                <a:latin typeface="Times New Roman" pitchFamily="18" charset="0"/>
              </a:rPr>
              <a:t>光検出器</a:t>
            </a:r>
            <a:endParaRPr lang="ja-JP" altLang="en-US" sz="1200" b="1">
              <a:solidFill>
                <a:srgbClr val="000000"/>
              </a:solidFill>
              <a:latin typeface="Arial" charset="0"/>
            </a:endParaRPr>
          </a:p>
        </p:txBody>
      </p:sp>
      <p:sp>
        <p:nvSpPr>
          <p:cNvPr id="55510" name="Text Box 214"/>
          <p:cNvSpPr txBox="1">
            <a:spLocks noChangeArrowheads="1"/>
          </p:cNvSpPr>
          <p:nvPr/>
        </p:nvSpPr>
        <p:spPr bwMode="auto">
          <a:xfrm>
            <a:off x="5389563" y="4991100"/>
            <a:ext cx="1270000" cy="368300"/>
          </a:xfrm>
          <a:prstGeom prst="rect">
            <a:avLst/>
          </a:prstGeom>
          <a:noFill/>
          <a:ln w="9525">
            <a:noFill/>
            <a:miter lim="800000"/>
            <a:headEnd/>
            <a:tailEnd/>
          </a:ln>
        </p:spPr>
        <p:txBody>
          <a:bodyPr lIns="74295" tIns="8890" rIns="74295" bIns="8890"/>
          <a:lstStyle/>
          <a:p>
            <a:pPr algn="just" fontAlgn="base">
              <a:spcBef>
                <a:spcPct val="0"/>
              </a:spcBef>
              <a:spcAft>
                <a:spcPct val="0"/>
              </a:spcAft>
            </a:pPr>
            <a:r>
              <a:rPr lang="ja-JP" altLang="en-US" sz="2000" b="1">
                <a:solidFill>
                  <a:srgbClr val="000000"/>
                </a:solidFill>
                <a:latin typeface="Helvetica" pitchFamily="34" charset="0"/>
              </a:rPr>
              <a:t>光共振器</a:t>
            </a:r>
            <a:endParaRPr lang="ja-JP" altLang="en-US" sz="2000" b="1">
              <a:solidFill>
                <a:srgbClr val="000000"/>
              </a:solidFill>
              <a:latin typeface="Arial" charset="0"/>
            </a:endParaRPr>
          </a:p>
        </p:txBody>
      </p:sp>
      <p:sp>
        <p:nvSpPr>
          <p:cNvPr id="55512" name="Text Box 216"/>
          <p:cNvSpPr txBox="1">
            <a:spLocks noChangeArrowheads="1"/>
          </p:cNvSpPr>
          <p:nvPr/>
        </p:nvSpPr>
        <p:spPr bwMode="auto">
          <a:xfrm>
            <a:off x="4792663" y="5995988"/>
            <a:ext cx="2279650" cy="403225"/>
          </a:xfrm>
          <a:prstGeom prst="rect">
            <a:avLst/>
          </a:prstGeom>
          <a:noFill/>
          <a:ln w="9525">
            <a:noFill/>
            <a:miter lim="800000"/>
            <a:headEnd/>
            <a:tailEnd/>
          </a:ln>
        </p:spPr>
        <p:txBody>
          <a:bodyPr/>
          <a:lstStyle/>
          <a:p>
            <a:pPr algn="just" fontAlgn="base">
              <a:spcBef>
                <a:spcPct val="0"/>
              </a:spcBef>
              <a:spcAft>
                <a:spcPct val="0"/>
              </a:spcAft>
            </a:pPr>
            <a:r>
              <a:rPr lang="ja-JP" altLang="en-US" sz="2000" b="1">
                <a:solidFill>
                  <a:srgbClr val="000000"/>
                </a:solidFill>
                <a:latin typeface="Times New Roman" pitchFamily="18" charset="0"/>
              </a:rPr>
              <a:t>ドラッグフリー衛星</a:t>
            </a:r>
            <a:endParaRPr lang="ja-JP" altLang="en-US" sz="2000" b="1">
              <a:solidFill>
                <a:srgbClr val="000000"/>
              </a:solidFill>
              <a:latin typeface="Arial" charset="0"/>
            </a:endParaRPr>
          </a:p>
        </p:txBody>
      </p:sp>
      <p:sp>
        <p:nvSpPr>
          <p:cNvPr id="55514" name="Text Box 218"/>
          <p:cNvSpPr txBox="1">
            <a:spLocks noChangeArrowheads="1"/>
          </p:cNvSpPr>
          <p:nvPr/>
        </p:nvSpPr>
        <p:spPr bwMode="auto">
          <a:xfrm>
            <a:off x="5049838" y="3876675"/>
            <a:ext cx="1270000" cy="368300"/>
          </a:xfrm>
          <a:prstGeom prst="rect">
            <a:avLst/>
          </a:prstGeom>
          <a:noFill/>
          <a:ln w="9525">
            <a:noFill/>
            <a:miter lim="800000"/>
            <a:headEnd/>
            <a:tailEnd/>
          </a:ln>
        </p:spPr>
        <p:txBody>
          <a:bodyPr lIns="74295" tIns="8890" rIns="74295" bIns="8890"/>
          <a:lstStyle/>
          <a:p>
            <a:pPr algn="just" fontAlgn="base">
              <a:spcBef>
                <a:spcPct val="0"/>
              </a:spcBef>
              <a:spcAft>
                <a:spcPct val="0"/>
              </a:spcAft>
            </a:pPr>
            <a:r>
              <a:rPr lang="ja-JP" altLang="en-US" sz="2000" b="1">
                <a:solidFill>
                  <a:srgbClr val="000000"/>
                </a:solidFill>
                <a:latin typeface="Helvetica" pitchFamily="34" charset="0"/>
              </a:rPr>
              <a:t>光共振器</a:t>
            </a:r>
            <a:endParaRPr lang="ja-JP" altLang="en-US" sz="2000" b="1">
              <a:solidFill>
                <a:srgbClr val="000000"/>
              </a:solidFill>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412776"/>
            <a:ext cx="8229600" cy="3816424"/>
          </a:xfrm>
        </p:spPr>
        <p:txBody>
          <a:bodyPr/>
          <a:lstStyle/>
          <a:p>
            <a:r>
              <a:rPr lang="ja-JP" altLang="en-US" sz="8000" dirty="0" smtClean="0"/>
              <a:t>中村</a:t>
            </a:r>
            <a:r>
              <a:rPr lang="ja-JP" altLang="en-US" sz="8000" dirty="0" smtClean="0"/>
              <a:t>さん登場</a:t>
            </a:r>
            <a:r>
              <a:rPr lang="en-US" altLang="ja-JP" sz="8000" dirty="0" smtClean="0"/>
              <a:t/>
            </a:r>
            <a:br>
              <a:rPr lang="en-US" altLang="ja-JP" sz="8000" dirty="0" smtClean="0"/>
            </a:br>
            <a:r>
              <a:rPr lang="en-US" altLang="ja-JP" sz="2400" dirty="0" smtClean="0"/>
              <a:t/>
            </a:r>
            <a:br>
              <a:rPr lang="en-US" altLang="ja-JP" sz="2400" dirty="0" smtClean="0"/>
            </a:br>
            <a:r>
              <a:rPr lang="ja-JP" altLang="en-US" sz="2400" dirty="0" smtClean="0"/>
              <a:t>＠</a:t>
            </a:r>
            <a:r>
              <a:rPr lang="ja-JP" altLang="en-US" sz="2400" dirty="0" smtClean="0"/>
              <a:t>ドラッグフリー衛星を用いた</a:t>
            </a:r>
            <a:r>
              <a:rPr lang="en-US" altLang="ja-JP" sz="2400" dirty="0" smtClean="0"/>
              <a:t/>
            </a:r>
            <a:br>
              <a:rPr lang="en-US" altLang="ja-JP" sz="2400" dirty="0" smtClean="0"/>
            </a:br>
            <a:r>
              <a:rPr lang="ja-JP" altLang="en-US" sz="2400" dirty="0" smtClean="0"/>
              <a:t>一般相対論検証実験ワークショップ</a:t>
            </a:r>
            <a:endParaRPr kumimoji="1" lang="ja-JP" altLang="en-US" sz="2400" dirty="0"/>
          </a:p>
        </p:txBody>
      </p:sp>
      <p:sp>
        <p:nvSpPr>
          <p:cNvPr id="3" name="テキスト ボックス 2"/>
          <p:cNvSpPr txBox="1"/>
          <p:nvPr/>
        </p:nvSpPr>
        <p:spPr>
          <a:xfrm>
            <a:off x="8028384" y="6488668"/>
            <a:ext cx="1115616" cy="369332"/>
          </a:xfrm>
          <a:prstGeom prst="rect">
            <a:avLst/>
          </a:prstGeom>
          <a:noFill/>
        </p:spPr>
        <p:txBody>
          <a:bodyPr wrap="square" rtlCol="0">
            <a:spAutoFit/>
          </a:bodyPr>
          <a:lstStyle/>
          <a:p>
            <a:r>
              <a:rPr kumimoji="1" lang="ja-JP" altLang="en-US" b="1" dirty="0" smtClean="0"/>
              <a:t>作：</a:t>
            </a:r>
            <a:r>
              <a:rPr kumimoji="1" lang="en-US" altLang="ja-JP" b="1" dirty="0" err="1" smtClean="0"/>
              <a:t>Sora</a:t>
            </a:r>
            <a:endParaRPr kumimoji="1" lang="ja-JP" altLang="en-US"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中村先生登場 (1).jpg"/>
          <p:cNvPicPr>
            <a:picLocks noChangeAspect="1"/>
          </p:cNvPicPr>
          <p:nvPr/>
        </p:nvPicPr>
        <p:blipFill>
          <a:blip r:embed="rId2" cstate="print"/>
          <a:stretch>
            <a:fillRect/>
          </a:stretch>
        </p:blipFill>
        <p:spPr>
          <a:xfrm>
            <a:off x="0" y="201706"/>
            <a:ext cx="9144000" cy="645458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中村先生登場 (2).jpg"/>
          <p:cNvPicPr>
            <a:picLocks noChangeAspect="1"/>
          </p:cNvPicPr>
          <p:nvPr/>
        </p:nvPicPr>
        <p:blipFill>
          <a:blip r:embed="rId2" cstate="print"/>
          <a:stretch>
            <a:fillRect/>
          </a:stretch>
        </p:blipFill>
        <p:spPr>
          <a:xfrm>
            <a:off x="0" y="302915"/>
            <a:ext cx="9144000" cy="625217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中村先生登場 (3).jpg"/>
          <p:cNvPicPr>
            <a:picLocks noChangeAspect="1"/>
          </p:cNvPicPr>
          <p:nvPr/>
        </p:nvPicPr>
        <p:blipFill>
          <a:blip r:embed="rId2" cstate="print"/>
          <a:stretch>
            <a:fillRect/>
          </a:stretch>
        </p:blipFill>
        <p:spPr>
          <a:xfrm>
            <a:off x="0" y="218494"/>
            <a:ext cx="9144000" cy="642101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中村先生登場 (4).jpg"/>
          <p:cNvPicPr>
            <a:picLocks noChangeAspect="1"/>
          </p:cNvPicPr>
          <p:nvPr/>
        </p:nvPicPr>
        <p:blipFill>
          <a:blip r:embed="rId2" cstate="print"/>
          <a:stretch>
            <a:fillRect/>
          </a:stretch>
        </p:blipFill>
        <p:spPr>
          <a:xfrm>
            <a:off x="253144" y="476672"/>
            <a:ext cx="8637712" cy="590465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中村先生登場 (5).jpg"/>
          <p:cNvPicPr>
            <a:picLocks noChangeAspect="1"/>
          </p:cNvPicPr>
          <p:nvPr/>
        </p:nvPicPr>
        <p:blipFill>
          <a:blip r:embed="rId2" cstate="print"/>
          <a:stretch>
            <a:fillRect/>
          </a:stretch>
        </p:blipFill>
        <p:spPr>
          <a:xfrm>
            <a:off x="0" y="267208"/>
            <a:ext cx="9144000" cy="632358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中村先生登場 (6).jpg"/>
          <p:cNvPicPr>
            <a:picLocks noChangeAspect="1"/>
          </p:cNvPicPr>
          <p:nvPr/>
        </p:nvPicPr>
        <p:blipFill>
          <a:blip r:embed="rId2" cstate="print"/>
          <a:stretch>
            <a:fillRect/>
          </a:stretch>
        </p:blipFill>
        <p:spPr>
          <a:xfrm>
            <a:off x="0" y="175846"/>
            <a:ext cx="9144000" cy="650630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ja-JP" altLang="en-US" b="1" dirty="0" smtClean="0">
                <a:solidFill>
                  <a:srgbClr val="0000FF"/>
                </a:solidFill>
              </a:rPr>
              <a:t>重力波を出す天体現象</a:t>
            </a:r>
          </a:p>
        </p:txBody>
      </p:sp>
      <p:sp>
        <p:nvSpPr>
          <p:cNvPr id="12291" name="Rectangle 3"/>
          <p:cNvSpPr>
            <a:spLocks noGrp="1" noChangeArrowheads="1"/>
          </p:cNvSpPr>
          <p:nvPr>
            <p:ph idx="1"/>
          </p:nvPr>
        </p:nvSpPr>
        <p:spPr>
          <a:xfrm>
            <a:off x="685800" y="1981200"/>
            <a:ext cx="7897813" cy="4500563"/>
          </a:xfrm>
        </p:spPr>
        <p:txBody>
          <a:bodyPr/>
          <a:lstStyle/>
          <a:p>
            <a:pPr eaLnBrk="1" hangingPunct="1"/>
            <a:r>
              <a:rPr lang="ja-JP" altLang="en-US" sz="4000" b="1" dirty="0" smtClean="0">
                <a:solidFill>
                  <a:srgbClr val="FF3300"/>
                </a:solidFill>
              </a:rPr>
              <a:t>中性子星やブラックホールの連星運動とその合体</a:t>
            </a:r>
          </a:p>
          <a:p>
            <a:pPr eaLnBrk="1" hangingPunct="1"/>
            <a:r>
              <a:rPr lang="ja-JP" altLang="en-US" sz="4000" b="1" dirty="0" smtClean="0">
                <a:solidFill>
                  <a:srgbClr val="00FF00"/>
                </a:solidFill>
              </a:rPr>
              <a:t>超新星爆発</a:t>
            </a:r>
          </a:p>
          <a:p>
            <a:pPr eaLnBrk="1" hangingPunct="1"/>
            <a:r>
              <a:rPr lang="ja-JP" altLang="en-US" sz="4000" b="1" dirty="0" smtClean="0">
                <a:solidFill>
                  <a:srgbClr val="CC00FF"/>
                </a:solidFill>
              </a:rPr>
              <a:t>パルサー</a:t>
            </a:r>
          </a:p>
          <a:p>
            <a:pPr eaLnBrk="1" hangingPunct="1"/>
            <a:r>
              <a:rPr lang="ja-JP" altLang="en-US" sz="4000" b="1" dirty="0" smtClean="0">
                <a:solidFill>
                  <a:srgbClr val="00FFFF"/>
                </a:solidFill>
              </a:rPr>
              <a:t>宇宙初期</a:t>
            </a:r>
          </a:p>
          <a:p>
            <a:pPr eaLnBrk="1" hangingPunct="1"/>
            <a:r>
              <a:rPr lang="ja-JP" altLang="en-US" sz="4000" b="1" dirty="0" smtClean="0">
                <a:solidFill>
                  <a:srgbClr val="FF9900"/>
                </a:solidFill>
              </a:rPr>
              <a:t>未知なる天体</a:t>
            </a:r>
          </a:p>
        </p:txBody>
      </p:sp>
      <p:sp>
        <p:nvSpPr>
          <p:cNvPr id="12292" name="AutoShape 4"/>
          <p:cNvSpPr>
            <a:spLocks noChangeArrowheads="1"/>
          </p:cNvSpPr>
          <p:nvPr/>
        </p:nvSpPr>
        <p:spPr bwMode="auto">
          <a:xfrm>
            <a:off x="2933700" y="2897188"/>
            <a:ext cx="6080125" cy="3182937"/>
          </a:xfrm>
          <a:prstGeom prst="irregularSeal2">
            <a:avLst/>
          </a:prstGeom>
          <a:solidFill>
            <a:srgbClr val="0000FF"/>
          </a:solidFill>
          <a:ln w="9525">
            <a:solidFill>
              <a:srgbClr val="0000FF"/>
            </a:solidFill>
            <a:miter lim="800000"/>
            <a:headEnd/>
            <a:tailEnd/>
          </a:ln>
        </p:spPr>
        <p:txBody>
          <a:bodyPr wrap="none" anchor="ctr"/>
          <a:lstStyle/>
          <a:p>
            <a:endParaRPr lang="ja-JP" altLang="en-US">
              <a:solidFill>
                <a:prstClr val="black"/>
              </a:solidFill>
            </a:endParaRPr>
          </a:p>
        </p:txBody>
      </p:sp>
      <p:sp>
        <p:nvSpPr>
          <p:cNvPr id="12293" name="Text Box 5"/>
          <p:cNvSpPr txBox="1">
            <a:spLocks noChangeArrowheads="1"/>
          </p:cNvSpPr>
          <p:nvPr/>
        </p:nvSpPr>
        <p:spPr bwMode="auto">
          <a:xfrm>
            <a:off x="4043363" y="4113213"/>
            <a:ext cx="3927475" cy="762000"/>
          </a:xfrm>
          <a:prstGeom prst="rect">
            <a:avLst/>
          </a:prstGeom>
          <a:noFill/>
          <a:ln w="9525">
            <a:noFill/>
            <a:miter lim="800000"/>
            <a:headEnd/>
            <a:tailEnd/>
          </a:ln>
        </p:spPr>
        <p:txBody>
          <a:bodyPr>
            <a:spAutoFit/>
          </a:bodyPr>
          <a:lstStyle/>
          <a:p>
            <a:pPr>
              <a:spcBef>
                <a:spcPct val="50000"/>
              </a:spcBef>
            </a:pPr>
            <a:r>
              <a:rPr lang="ja-JP" altLang="en-US" sz="4400" b="1">
                <a:solidFill>
                  <a:prstClr val="white"/>
                </a:solidFill>
              </a:rPr>
              <a:t>重力波天文学</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ja-JP" altLang="en-US"/>
              <a:t>軌道とコンステレーション（案）</a:t>
            </a:r>
          </a:p>
        </p:txBody>
      </p:sp>
      <p:sp>
        <p:nvSpPr>
          <p:cNvPr id="89091" name="Oval 3"/>
          <p:cNvSpPr>
            <a:spLocks noChangeArrowheads="1"/>
          </p:cNvSpPr>
          <p:nvPr/>
        </p:nvSpPr>
        <p:spPr bwMode="auto">
          <a:xfrm>
            <a:off x="1866900" y="2717800"/>
            <a:ext cx="5146675" cy="2568575"/>
          </a:xfrm>
          <a:prstGeom prst="ellipse">
            <a:avLst/>
          </a:prstGeom>
          <a:noFill/>
          <a:ln w="19050">
            <a:solidFill>
              <a:schemeClr val="tx1"/>
            </a:solidFill>
            <a:round/>
            <a:headEnd/>
            <a:tailEnd/>
          </a:ln>
          <a:effectLst/>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89092" name="Oval 4"/>
          <p:cNvSpPr>
            <a:spLocks noChangeArrowheads="1"/>
          </p:cNvSpPr>
          <p:nvPr/>
        </p:nvSpPr>
        <p:spPr bwMode="auto">
          <a:xfrm>
            <a:off x="4284663" y="3844925"/>
            <a:ext cx="338137" cy="338138"/>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89093" name="Oval 5"/>
          <p:cNvSpPr>
            <a:spLocks noChangeArrowheads="1"/>
          </p:cNvSpPr>
          <p:nvPr/>
        </p:nvSpPr>
        <p:spPr bwMode="auto">
          <a:xfrm>
            <a:off x="4964113" y="2670175"/>
            <a:ext cx="176212" cy="176213"/>
          </a:xfrm>
          <a:prstGeom prst="ellipse">
            <a:avLst/>
          </a:prstGeom>
          <a:solidFill>
            <a:srgbClr val="00FFFF"/>
          </a:solidFill>
          <a:ln w="9525">
            <a:solidFill>
              <a:schemeClr val="tx1"/>
            </a:solidFill>
            <a:round/>
            <a:headEnd/>
            <a:tailEnd/>
          </a:ln>
          <a:effectLst/>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89094" name="Freeform 6"/>
          <p:cNvSpPr>
            <a:spLocks/>
          </p:cNvSpPr>
          <p:nvPr/>
        </p:nvSpPr>
        <p:spPr bwMode="auto">
          <a:xfrm>
            <a:off x="1954213" y="3381375"/>
            <a:ext cx="276225" cy="347663"/>
          </a:xfrm>
          <a:custGeom>
            <a:avLst/>
            <a:gdLst/>
            <a:ahLst/>
            <a:cxnLst>
              <a:cxn ang="0">
                <a:pos x="16" y="0"/>
              </a:cxn>
              <a:cxn ang="0">
                <a:pos x="0" y="189"/>
              </a:cxn>
              <a:cxn ang="0">
                <a:pos x="150" y="126"/>
              </a:cxn>
              <a:cxn ang="0">
                <a:pos x="16" y="0"/>
              </a:cxn>
            </a:cxnLst>
            <a:rect l="0" t="0" r="r" b="b"/>
            <a:pathLst>
              <a:path w="150" h="189">
                <a:moveTo>
                  <a:pt x="16" y="0"/>
                </a:moveTo>
                <a:lnTo>
                  <a:pt x="0" y="189"/>
                </a:lnTo>
                <a:lnTo>
                  <a:pt x="150" y="126"/>
                </a:lnTo>
                <a:lnTo>
                  <a:pt x="16" y="0"/>
                </a:lnTo>
                <a:close/>
              </a:path>
            </a:pathLst>
          </a:custGeom>
          <a:noFill/>
          <a:ln w="38100" cmpd="sng">
            <a:solidFill>
              <a:srgbClr val="FF0000"/>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9095" name="Freeform 7"/>
          <p:cNvSpPr>
            <a:spLocks/>
          </p:cNvSpPr>
          <p:nvPr/>
        </p:nvSpPr>
        <p:spPr bwMode="auto">
          <a:xfrm>
            <a:off x="4546600" y="5184775"/>
            <a:ext cx="414338" cy="238125"/>
          </a:xfrm>
          <a:custGeom>
            <a:avLst/>
            <a:gdLst/>
            <a:ahLst/>
            <a:cxnLst>
              <a:cxn ang="0">
                <a:pos x="0" y="0"/>
              </a:cxn>
              <a:cxn ang="0">
                <a:pos x="205" y="15"/>
              </a:cxn>
              <a:cxn ang="0">
                <a:pos x="79" y="118"/>
              </a:cxn>
              <a:cxn ang="0">
                <a:pos x="0" y="0"/>
              </a:cxn>
            </a:cxnLst>
            <a:rect l="0" t="0" r="r" b="b"/>
            <a:pathLst>
              <a:path w="205" h="118">
                <a:moveTo>
                  <a:pt x="0" y="0"/>
                </a:moveTo>
                <a:lnTo>
                  <a:pt x="205" y="15"/>
                </a:lnTo>
                <a:lnTo>
                  <a:pt x="79" y="118"/>
                </a:lnTo>
                <a:lnTo>
                  <a:pt x="0" y="0"/>
                </a:lnTo>
                <a:close/>
              </a:path>
            </a:pathLst>
          </a:custGeom>
          <a:noFill/>
          <a:ln w="38100" cmpd="sng">
            <a:solidFill>
              <a:srgbClr val="FF0000"/>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grpSp>
        <p:nvGrpSpPr>
          <p:cNvPr id="2" name="Group 8"/>
          <p:cNvGrpSpPr>
            <a:grpSpLocks/>
          </p:cNvGrpSpPr>
          <p:nvPr/>
        </p:nvGrpSpPr>
        <p:grpSpPr bwMode="auto">
          <a:xfrm>
            <a:off x="5922963" y="2835275"/>
            <a:ext cx="311150" cy="395288"/>
            <a:chOff x="3731" y="1786"/>
            <a:chExt cx="196" cy="249"/>
          </a:xfrm>
        </p:grpSpPr>
        <p:sp>
          <p:nvSpPr>
            <p:cNvPr id="89097" name="Freeform 9"/>
            <p:cNvSpPr>
              <a:spLocks/>
            </p:cNvSpPr>
            <p:nvPr/>
          </p:nvSpPr>
          <p:spPr bwMode="auto">
            <a:xfrm>
              <a:off x="3731" y="1830"/>
              <a:ext cx="194" cy="205"/>
            </a:xfrm>
            <a:custGeom>
              <a:avLst/>
              <a:gdLst/>
              <a:ahLst/>
              <a:cxnLst>
                <a:cxn ang="0">
                  <a:pos x="0" y="0"/>
                </a:cxn>
                <a:cxn ang="0">
                  <a:pos x="119" y="268"/>
                </a:cxn>
                <a:cxn ang="0">
                  <a:pos x="253" y="15"/>
                </a:cxn>
                <a:cxn ang="0">
                  <a:pos x="0" y="0"/>
                </a:cxn>
              </a:cxnLst>
              <a:rect l="0" t="0" r="r" b="b"/>
              <a:pathLst>
                <a:path w="253" h="268">
                  <a:moveTo>
                    <a:pt x="0" y="0"/>
                  </a:moveTo>
                  <a:lnTo>
                    <a:pt x="119" y="268"/>
                  </a:lnTo>
                  <a:lnTo>
                    <a:pt x="253" y="15"/>
                  </a:lnTo>
                  <a:lnTo>
                    <a:pt x="0" y="0"/>
                  </a:lnTo>
                  <a:close/>
                </a:path>
              </a:pathLst>
            </a:custGeom>
            <a:noFill/>
            <a:ln w="38100" cmpd="sng">
              <a:solidFill>
                <a:srgbClr val="FF0000"/>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9098" name="Freeform 10"/>
            <p:cNvSpPr>
              <a:spLocks/>
            </p:cNvSpPr>
            <p:nvPr/>
          </p:nvSpPr>
          <p:spPr bwMode="auto">
            <a:xfrm flipH="1" flipV="1">
              <a:off x="3733" y="1786"/>
              <a:ext cx="194" cy="205"/>
            </a:xfrm>
            <a:custGeom>
              <a:avLst/>
              <a:gdLst/>
              <a:ahLst/>
              <a:cxnLst>
                <a:cxn ang="0">
                  <a:pos x="0" y="0"/>
                </a:cxn>
                <a:cxn ang="0">
                  <a:pos x="119" y="268"/>
                </a:cxn>
                <a:cxn ang="0">
                  <a:pos x="253" y="15"/>
                </a:cxn>
                <a:cxn ang="0">
                  <a:pos x="0" y="0"/>
                </a:cxn>
              </a:cxnLst>
              <a:rect l="0" t="0" r="r" b="b"/>
              <a:pathLst>
                <a:path w="253" h="268">
                  <a:moveTo>
                    <a:pt x="0" y="0"/>
                  </a:moveTo>
                  <a:lnTo>
                    <a:pt x="119" y="268"/>
                  </a:lnTo>
                  <a:lnTo>
                    <a:pt x="253" y="15"/>
                  </a:lnTo>
                  <a:lnTo>
                    <a:pt x="0" y="0"/>
                  </a:lnTo>
                  <a:close/>
                </a:path>
              </a:pathLst>
            </a:custGeom>
            <a:noFill/>
            <a:ln w="38100" cmpd="sng">
              <a:solidFill>
                <a:srgbClr val="FF0000"/>
              </a:solidFill>
              <a:round/>
              <a:headEnd/>
              <a:tailEnd/>
            </a:ln>
            <a:effectLst/>
          </p:spPr>
          <p:txBody>
            <a:bodyPr/>
            <a:lstStyle/>
            <a:p>
              <a:pPr fontAlgn="base">
                <a:spcBef>
                  <a:spcPct val="0"/>
                </a:spcBef>
                <a:spcAft>
                  <a:spcPct val="0"/>
                </a:spcAft>
              </a:pPr>
              <a:endParaRPr lang="ja-JP" altLang="en-US">
                <a:solidFill>
                  <a:srgbClr val="000000"/>
                </a:solidFill>
                <a:latin typeface="Arial" charset="0"/>
              </a:endParaRPr>
            </a:p>
          </p:txBody>
        </p:sp>
      </p:grpSp>
      <p:grpSp>
        <p:nvGrpSpPr>
          <p:cNvPr id="3" name="Group 11"/>
          <p:cNvGrpSpPr>
            <a:grpSpLocks/>
          </p:cNvGrpSpPr>
          <p:nvPr/>
        </p:nvGrpSpPr>
        <p:grpSpPr bwMode="auto">
          <a:xfrm>
            <a:off x="3638550" y="5446713"/>
            <a:ext cx="1227138" cy="1122362"/>
            <a:chOff x="335" y="1710"/>
            <a:chExt cx="2393" cy="2190"/>
          </a:xfrm>
        </p:grpSpPr>
        <p:sp>
          <p:nvSpPr>
            <p:cNvPr id="89100" name="Oval 12"/>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1" name="Oval 13"/>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2" name="Oval 14"/>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3" name="Rectangle 15"/>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4" name="Rectangle 16"/>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5" name="Rectangle 17"/>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6" name="Line 18"/>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7" name="Rectangle 19"/>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8" name="Freeform 20"/>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09" name="Line 21"/>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10" name="Line 22"/>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4" name="Group 23"/>
            <p:cNvGrpSpPr>
              <a:grpSpLocks/>
            </p:cNvGrpSpPr>
            <p:nvPr/>
          </p:nvGrpSpPr>
          <p:grpSpPr bwMode="auto">
            <a:xfrm>
              <a:off x="1032" y="3383"/>
              <a:ext cx="267" cy="224"/>
              <a:chOff x="4785" y="11039"/>
              <a:chExt cx="829" cy="688"/>
            </a:xfrm>
          </p:grpSpPr>
          <p:sp>
            <p:nvSpPr>
              <p:cNvPr id="89112" name="Freeform 2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13" name="Line 2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14" name="Line 2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15" name="Line 2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16" name="Arc 2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117" name="Freeform 29"/>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18" name="Freeform 30"/>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19" name="Freeform 31"/>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0" name="Freeform 32"/>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1" name="Freeform 33"/>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2" name="Arc 34"/>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3" name="Arc 35"/>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4" name="Freeform 36"/>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5" name="Line 37"/>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6" name="Line 38"/>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7" name="Arc 39"/>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8" name="Arc 40"/>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29" name="Arc 41"/>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30" name="Arc 42"/>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31" name="Arc 43"/>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32" name="Line 44"/>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33" name="Freeform 45"/>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34" name="Line 46"/>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35" name="Line 47"/>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5" name="Group 48"/>
            <p:cNvGrpSpPr>
              <a:grpSpLocks/>
            </p:cNvGrpSpPr>
            <p:nvPr/>
          </p:nvGrpSpPr>
          <p:grpSpPr bwMode="auto">
            <a:xfrm rot="-3592668">
              <a:off x="817" y="3012"/>
              <a:ext cx="270" cy="226"/>
              <a:chOff x="4785" y="11039"/>
              <a:chExt cx="829" cy="688"/>
            </a:xfrm>
          </p:grpSpPr>
          <p:sp>
            <p:nvSpPr>
              <p:cNvPr id="89137" name="Freeform 4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38" name="Line 50"/>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39" name="Line 51"/>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0" name="Line 52"/>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1" name="Arc 5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142" name="Freeform 54"/>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3" name="Freeform 55"/>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4" name="Freeform 56"/>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5" name="Freeform 57"/>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6" name="Freeform 58"/>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7" name="Arc 59"/>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8" name="Arc 60"/>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49" name="Freeform 61"/>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0" name="Line 62"/>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1" name="Line 63"/>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2" name="Line 64"/>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3" name="Arc 65"/>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4" name="Arc 66"/>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5" name="Arc 67"/>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6" name="Arc 68"/>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7" name="Arc 69"/>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8" name="Line 70"/>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59" name="Line 71"/>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6" name="Group 72"/>
            <p:cNvGrpSpPr>
              <a:grpSpLocks/>
            </p:cNvGrpSpPr>
            <p:nvPr/>
          </p:nvGrpSpPr>
          <p:grpSpPr bwMode="auto">
            <a:xfrm rot="7253297">
              <a:off x="523" y="3218"/>
              <a:ext cx="102" cy="81"/>
              <a:chOff x="5504" y="8144"/>
              <a:chExt cx="291" cy="236"/>
            </a:xfrm>
          </p:grpSpPr>
          <p:sp>
            <p:nvSpPr>
              <p:cNvPr id="89161" name="Rectangle 7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62" name="Rectangle 7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7" name="Group 75"/>
            <p:cNvGrpSpPr>
              <a:grpSpLocks/>
            </p:cNvGrpSpPr>
            <p:nvPr/>
          </p:nvGrpSpPr>
          <p:grpSpPr bwMode="auto">
            <a:xfrm>
              <a:off x="799" y="3710"/>
              <a:ext cx="99" cy="80"/>
              <a:chOff x="5504" y="8144"/>
              <a:chExt cx="291" cy="236"/>
            </a:xfrm>
          </p:grpSpPr>
          <p:sp>
            <p:nvSpPr>
              <p:cNvPr id="89164" name="Rectangle 7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65" name="Rectangle 7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166" name="Rectangle 78"/>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67" name="Rectangle 79"/>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68" name="Rectangle 80"/>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69" name="Freeform 81"/>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0" name="Freeform 82"/>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1" name="Freeform 83"/>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2" name="Rectangle 84"/>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3" name="Rectangle 85"/>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4" name="Rectangle 86"/>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5" name="Line 87"/>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6" name="Rectangle 88"/>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7" name="Freeform 89"/>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8" name="Line 90"/>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79" name="Line 91"/>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 name="Group 92"/>
            <p:cNvGrpSpPr>
              <a:grpSpLocks/>
            </p:cNvGrpSpPr>
            <p:nvPr/>
          </p:nvGrpSpPr>
          <p:grpSpPr bwMode="auto">
            <a:xfrm rot="7200911">
              <a:off x="1184" y="2372"/>
              <a:ext cx="267" cy="224"/>
              <a:chOff x="4785" y="11039"/>
              <a:chExt cx="829" cy="688"/>
            </a:xfrm>
          </p:grpSpPr>
          <p:sp>
            <p:nvSpPr>
              <p:cNvPr id="89181" name="Freeform 9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82" name="Line 9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83" name="Line 9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84" name="Line 9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85" name="Arc 9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186" name="Freeform 98"/>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87" name="Freeform 99"/>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88" name="Arc 100"/>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89" name="Arc 101"/>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0" name="Freeform 102"/>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1" name="Line 103"/>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2" name="Line 104"/>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3" name="Arc 105"/>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4" name="Arc 106"/>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5" name="Arc 107"/>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6" name="Arc 108"/>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7" name="Arc 109"/>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8" name="Line 110"/>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199" name="Freeform 111"/>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00" name="Line 112"/>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01" name="Line 113"/>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9" name="Group 114"/>
            <p:cNvGrpSpPr>
              <a:grpSpLocks/>
            </p:cNvGrpSpPr>
            <p:nvPr/>
          </p:nvGrpSpPr>
          <p:grpSpPr bwMode="auto">
            <a:xfrm rot="3608242">
              <a:off x="1610" y="2371"/>
              <a:ext cx="270" cy="226"/>
              <a:chOff x="4785" y="11039"/>
              <a:chExt cx="829" cy="688"/>
            </a:xfrm>
          </p:grpSpPr>
          <p:sp>
            <p:nvSpPr>
              <p:cNvPr id="89203" name="Freeform 11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04" name="Line 11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05" name="Line 11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06" name="Line 11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07" name="Arc 11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208" name="Freeform 120"/>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09" name="Freeform 121"/>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0" name="Arc 122"/>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1" name="Arc 123"/>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2" name="Freeform 124"/>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3" name="Line 125"/>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4" name="Line 126"/>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5" name="Line 127"/>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6" name="Arc 128"/>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7" name="Arc 129"/>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8" name="Arc 130"/>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19" name="Arc 131"/>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20" name="Arc 132"/>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21" name="Line 133"/>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22" name="Line 134"/>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0" name="Group 135"/>
            <p:cNvGrpSpPr>
              <a:grpSpLocks/>
            </p:cNvGrpSpPr>
            <p:nvPr/>
          </p:nvGrpSpPr>
          <p:grpSpPr bwMode="auto">
            <a:xfrm rot="14454207">
              <a:off x="1767" y="2049"/>
              <a:ext cx="102" cy="81"/>
              <a:chOff x="5504" y="8144"/>
              <a:chExt cx="291" cy="236"/>
            </a:xfrm>
          </p:grpSpPr>
          <p:sp>
            <p:nvSpPr>
              <p:cNvPr id="89224" name="Rectangle 13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25" name="Rectangle 13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1" name="Group 138"/>
            <p:cNvGrpSpPr>
              <a:grpSpLocks/>
            </p:cNvGrpSpPr>
            <p:nvPr/>
          </p:nvGrpSpPr>
          <p:grpSpPr bwMode="auto">
            <a:xfrm rot="7200911">
              <a:off x="1205" y="2042"/>
              <a:ext cx="99" cy="80"/>
              <a:chOff x="5504" y="8144"/>
              <a:chExt cx="291" cy="236"/>
            </a:xfrm>
          </p:grpSpPr>
          <p:sp>
            <p:nvSpPr>
              <p:cNvPr id="89227" name="Rectangle 13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28" name="Rectangle 14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229" name="Rectangle 141"/>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0" name="Rectangle 142"/>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1" name="Rectangle 143"/>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2" name="Rectangle 144"/>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3" name="Rectangle 145"/>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4" name="Rectangle 146"/>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5" name="Line 147"/>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6" name="Rectangle 148"/>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7" name="Freeform 149"/>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8" name="Line 150"/>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39" name="Line 151"/>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2" name="Group 152"/>
            <p:cNvGrpSpPr>
              <a:grpSpLocks/>
            </p:cNvGrpSpPr>
            <p:nvPr/>
          </p:nvGrpSpPr>
          <p:grpSpPr bwMode="auto">
            <a:xfrm rot="-28819849">
              <a:off x="1973" y="3013"/>
              <a:ext cx="267" cy="224"/>
              <a:chOff x="4785" y="11039"/>
              <a:chExt cx="829" cy="688"/>
            </a:xfrm>
          </p:grpSpPr>
          <p:sp>
            <p:nvSpPr>
              <p:cNvPr id="89241" name="Freeform 15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42" name="Line 15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43" name="Line 15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44" name="Line 15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45" name="Arc 15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246" name="Freeform 158"/>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47" name="Freeform 159"/>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48" name="Arc 160"/>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49" name="Arc 161"/>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0" name="Freeform 162"/>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1" name="Line 163"/>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2" name="Line 164"/>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3" name="Arc 165"/>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4" name="Arc 166"/>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5" name="Arc 167"/>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6" name="Arc 168"/>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7" name="Arc 169"/>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8" name="Line 170"/>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59" name="Freeform 171"/>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60" name="Line 172"/>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61" name="Line 173"/>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3" name="Group 174"/>
            <p:cNvGrpSpPr>
              <a:grpSpLocks/>
            </p:cNvGrpSpPr>
            <p:nvPr/>
          </p:nvGrpSpPr>
          <p:grpSpPr bwMode="auto">
            <a:xfrm rot="-32412517">
              <a:off x="1761" y="3384"/>
              <a:ext cx="270" cy="226"/>
              <a:chOff x="4785" y="11039"/>
              <a:chExt cx="829" cy="688"/>
            </a:xfrm>
          </p:grpSpPr>
          <p:sp>
            <p:nvSpPr>
              <p:cNvPr id="89263" name="Freeform 17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64" name="Line 17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65" name="Line 17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66" name="Line 17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67" name="Arc 17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268" name="Freeform 180"/>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69" name="Freeform 181"/>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0" name="Arc 182"/>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1" name="Arc 183"/>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2" name="Freeform 184"/>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3" name="Line 185"/>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4" name="Line 186"/>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5" name="Line 187"/>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6" name="Arc 188"/>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7" name="Arc 189"/>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8" name="Arc 190"/>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79" name="Arc 191"/>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80" name="Arc 192"/>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81" name="Line 193"/>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82" name="Line 194"/>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4" name="Group 195"/>
            <p:cNvGrpSpPr>
              <a:grpSpLocks/>
            </p:cNvGrpSpPr>
            <p:nvPr/>
          </p:nvGrpSpPr>
          <p:grpSpPr bwMode="auto">
            <a:xfrm rot="-21566552">
              <a:off x="2152" y="3714"/>
              <a:ext cx="102" cy="81"/>
              <a:chOff x="5504" y="8144"/>
              <a:chExt cx="291" cy="236"/>
            </a:xfrm>
          </p:grpSpPr>
          <p:sp>
            <p:nvSpPr>
              <p:cNvPr id="89284" name="Rectangle 19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85" name="Rectangle 19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5" name="Group 198"/>
            <p:cNvGrpSpPr>
              <a:grpSpLocks/>
            </p:cNvGrpSpPr>
            <p:nvPr/>
          </p:nvGrpSpPr>
          <p:grpSpPr bwMode="auto">
            <a:xfrm rot="-28819849">
              <a:off x="2438" y="3230"/>
              <a:ext cx="99" cy="80"/>
              <a:chOff x="5504" y="8144"/>
              <a:chExt cx="291" cy="236"/>
            </a:xfrm>
          </p:grpSpPr>
          <p:sp>
            <p:nvSpPr>
              <p:cNvPr id="89287" name="Rectangle 19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88" name="Rectangle 20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289" name="Rectangle 201"/>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90" name="Rectangle 202"/>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91" name="Rectangle 203"/>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6" name="Group 204"/>
          <p:cNvGrpSpPr>
            <a:grpSpLocks/>
          </p:cNvGrpSpPr>
          <p:nvPr/>
        </p:nvGrpSpPr>
        <p:grpSpPr bwMode="auto">
          <a:xfrm>
            <a:off x="823913" y="2205038"/>
            <a:ext cx="1227137" cy="1122362"/>
            <a:chOff x="335" y="1710"/>
            <a:chExt cx="2393" cy="2190"/>
          </a:xfrm>
        </p:grpSpPr>
        <p:sp>
          <p:nvSpPr>
            <p:cNvPr id="89293" name="Oval 205"/>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94" name="Oval 206"/>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95" name="Oval 207"/>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96" name="Rectangle 208"/>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97" name="Rectangle 209"/>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98" name="Rectangle 210"/>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299" name="Line 211"/>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00" name="Rectangle 212"/>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01" name="Freeform 213"/>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02" name="Line 214"/>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03" name="Line 215"/>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7" name="Group 216"/>
            <p:cNvGrpSpPr>
              <a:grpSpLocks/>
            </p:cNvGrpSpPr>
            <p:nvPr/>
          </p:nvGrpSpPr>
          <p:grpSpPr bwMode="auto">
            <a:xfrm>
              <a:off x="1032" y="3383"/>
              <a:ext cx="267" cy="224"/>
              <a:chOff x="4785" y="11039"/>
              <a:chExt cx="829" cy="688"/>
            </a:xfrm>
          </p:grpSpPr>
          <p:sp>
            <p:nvSpPr>
              <p:cNvPr id="89305" name="Freeform 2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06" name="Line 218"/>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07" name="Line 219"/>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08" name="Line 220"/>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09" name="Arc 2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310" name="Freeform 222"/>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1" name="Freeform 223"/>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2" name="Freeform 224"/>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3" name="Freeform 225"/>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4" name="Freeform 226"/>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5" name="Arc 227"/>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6" name="Arc 228"/>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7" name="Freeform 229"/>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8" name="Line 230"/>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19" name="Line 231"/>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0" name="Arc 232"/>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1" name="Arc 233"/>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2" name="Arc 234"/>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3" name="Arc 235"/>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4" name="Arc 236"/>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5" name="Line 237"/>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6" name="Freeform 238"/>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7" name="Line 239"/>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28" name="Line 240"/>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8" name="Group 241"/>
            <p:cNvGrpSpPr>
              <a:grpSpLocks/>
            </p:cNvGrpSpPr>
            <p:nvPr/>
          </p:nvGrpSpPr>
          <p:grpSpPr bwMode="auto">
            <a:xfrm rot="-3592668">
              <a:off x="817" y="3012"/>
              <a:ext cx="270" cy="226"/>
              <a:chOff x="4785" y="11039"/>
              <a:chExt cx="829" cy="688"/>
            </a:xfrm>
          </p:grpSpPr>
          <p:sp>
            <p:nvSpPr>
              <p:cNvPr id="89330" name="Freeform 2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31" name="Line 24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32" name="Line 24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33" name="Line 24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34" name="Arc 2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335" name="Freeform 247"/>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36" name="Freeform 248"/>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37" name="Freeform 249"/>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38" name="Freeform 250"/>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39" name="Freeform 251"/>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0" name="Arc 252"/>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1" name="Arc 253"/>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2" name="Freeform 254"/>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3" name="Line 255"/>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4" name="Line 256"/>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5" name="Line 257"/>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6" name="Arc 258"/>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7" name="Arc 259"/>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8" name="Arc 260"/>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49" name="Arc 261"/>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50" name="Arc 262"/>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51" name="Line 263"/>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52" name="Line 264"/>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9" name="Group 265"/>
            <p:cNvGrpSpPr>
              <a:grpSpLocks/>
            </p:cNvGrpSpPr>
            <p:nvPr/>
          </p:nvGrpSpPr>
          <p:grpSpPr bwMode="auto">
            <a:xfrm rot="7253297">
              <a:off x="523" y="3218"/>
              <a:ext cx="102" cy="81"/>
              <a:chOff x="5504" y="8144"/>
              <a:chExt cx="291" cy="236"/>
            </a:xfrm>
          </p:grpSpPr>
          <p:sp>
            <p:nvSpPr>
              <p:cNvPr id="89354" name="Rectangle 26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55" name="Rectangle 26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20" name="Group 268"/>
            <p:cNvGrpSpPr>
              <a:grpSpLocks/>
            </p:cNvGrpSpPr>
            <p:nvPr/>
          </p:nvGrpSpPr>
          <p:grpSpPr bwMode="auto">
            <a:xfrm>
              <a:off x="799" y="3710"/>
              <a:ext cx="99" cy="80"/>
              <a:chOff x="5504" y="8144"/>
              <a:chExt cx="291" cy="236"/>
            </a:xfrm>
          </p:grpSpPr>
          <p:sp>
            <p:nvSpPr>
              <p:cNvPr id="89357" name="Rectangle 26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58" name="Rectangle 27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359" name="Rectangle 271"/>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0" name="Rectangle 272"/>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1" name="Rectangle 273"/>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2" name="Freeform 274"/>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3" name="Freeform 275"/>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4" name="Freeform 276"/>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5" name="Rectangle 277"/>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6" name="Rectangle 278"/>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7" name="Rectangle 279"/>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8" name="Line 280"/>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69" name="Rectangle 281"/>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70" name="Freeform 282"/>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71" name="Line 283"/>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72" name="Line 284"/>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1" name="Group 285"/>
            <p:cNvGrpSpPr>
              <a:grpSpLocks/>
            </p:cNvGrpSpPr>
            <p:nvPr/>
          </p:nvGrpSpPr>
          <p:grpSpPr bwMode="auto">
            <a:xfrm rot="7200911">
              <a:off x="1184" y="2372"/>
              <a:ext cx="267" cy="224"/>
              <a:chOff x="4785" y="11039"/>
              <a:chExt cx="829" cy="688"/>
            </a:xfrm>
          </p:grpSpPr>
          <p:sp>
            <p:nvSpPr>
              <p:cNvPr id="89374" name="Freeform 28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75" name="Line 287"/>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76" name="Line 288"/>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77" name="Line 289"/>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78" name="Arc 29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379" name="Freeform 291"/>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0" name="Freeform 292"/>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1" name="Arc 293"/>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2" name="Arc 294"/>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3" name="Freeform 295"/>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4" name="Line 296"/>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5" name="Line 297"/>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6" name="Arc 298"/>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7" name="Arc 299"/>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8" name="Arc 300"/>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89" name="Arc 301"/>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90" name="Arc 302"/>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91" name="Line 303"/>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92" name="Freeform 304"/>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93" name="Line 305"/>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94" name="Line 306"/>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2" name="Group 307"/>
            <p:cNvGrpSpPr>
              <a:grpSpLocks/>
            </p:cNvGrpSpPr>
            <p:nvPr/>
          </p:nvGrpSpPr>
          <p:grpSpPr bwMode="auto">
            <a:xfrm rot="3608242">
              <a:off x="1610" y="2371"/>
              <a:ext cx="270" cy="226"/>
              <a:chOff x="4785" y="11039"/>
              <a:chExt cx="829" cy="688"/>
            </a:xfrm>
          </p:grpSpPr>
          <p:sp>
            <p:nvSpPr>
              <p:cNvPr id="89396" name="Freeform 30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97" name="Line 30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98" name="Line 31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399" name="Line 31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0" name="Arc 31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401" name="Freeform 313"/>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2" name="Freeform 314"/>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3" name="Arc 315"/>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4" name="Arc 316"/>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5" name="Freeform 317"/>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6" name="Line 318"/>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7" name="Line 319"/>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8" name="Line 320"/>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09" name="Arc 321"/>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10" name="Arc 322"/>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11" name="Arc 323"/>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12" name="Arc 324"/>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13" name="Arc 325"/>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14" name="Line 326"/>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15" name="Line 327"/>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3" name="Group 328"/>
            <p:cNvGrpSpPr>
              <a:grpSpLocks/>
            </p:cNvGrpSpPr>
            <p:nvPr/>
          </p:nvGrpSpPr>
          <p:grpSpPr bwMode="auto">
            <a:xfrm rot="14454207">
              <a:off x="1767" y="2049"/>
              <a:ext cx="102" cy="81"/>
              <a:chOff x="5504" y="8144"/>
              <a:chExt cx="291" cy="236"/>
            </a:xfrm>
          </p:grpSpPr>
          <p:sp>
            <p:nvSpPr>
              <p:cNvPr id="89417" name="Rectangle 32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18" name="Rectangle 33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24" name="Group 331"/>
            <p:cNvGrpSpPr>
              <a:grpSpLocks/>
            </p:cNvGrpSpPr>
            <p:nvPr/>
          </p:nvGrpSpPr>
          <p:grpSpPr bwMode="auto">
            <a:xfrm rot="7200911">
              <a:off x="1205" y="2042"/>
              <a:ext cx="99" cy="80"/>
              <a:chOff x="5504" y="8144"/>
              <a:chExt cx="291" cy="236"/>
            </a:xfrm>
          </p:grpSpPr>
          <p:sp>
            <p:nvSpPr>
              <p:cNvPr id="89420" name="Rectangle 33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21" name="Rectangle 33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422" name="Rectangle 334"/>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23" name="Rectangle 335"/>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24" name="Rectangle 336"/>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25" name="Rectangle 337"/>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26" name="Rectangle 338"/>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27" name="Rectangle 339"/>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28" name="Line 340"/>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29" name="Rectangle 341"/>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30" name="Freeform 342"/>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31" name="Line 343"/>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32" name="Line 344"/>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5" name="Group 345"/>
            <p:cNvGrpSpPr>
              <a:grpSpLocks/>
            </p:cNvGrpSpPr>
            <p:nvPr/>
          </p:nvGrpSpPr>
          <p:grpSpPr bwMode="auto">
            <a:xfrm rot="-28819849">
              <a:off x="1973" y="3013"/>
              <a:ext cx="267" cy="224"/>
              <a:chOff x="4785" y="11039"/>
              <a:chExt cx="829" cy="688"/>
            </a:xfrm>
          </p:grpSpPr>
          <p:sp>
            <p:nvSpPr>
              <p:cNvPr id="89434" name="Freeform 34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35" name="Line 347"/>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36" name="Line 348"/>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37" name="Line 349"/>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38" name="Arc 35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439" name="Freeform 351"/>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0" name="Freeform 352"/>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1" name="Arc 353"/>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2" name="Arc 354"/>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3" name="Freeform 355"/>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4" name="Line 356"/>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5" name="Line 357"/>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6" name="Arc 358"/>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7" name="Arc 359"/>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8" name="Arc 360"/>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49" name="Arc 361"/>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50" name="Arc 362"/>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51" name="Line 363"/>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52" name="Freeform 364"/>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53" name="Line 365"/>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54" name="Line 366"/>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6" name="Group 367"/>
            <p:cNvGrpSpPr>
              <a:grpSpLocks/>
            </p:cNvGrpSpPr>
            <p:nvPr/>
          </p:nvGrpSpPr>
          <p:grpSpPr bwMode="auto">
            <a:xfrm rot="-32412517">
              <a:off x="1761" y="3384"/>
              <a:ext cx="270" cy="226"/>
              <a:chOff x="4785" y="11039"/>
              <a:chExt cx="829" cy="688"/>
            </a:xfrm>
          </p:grpSpPr>
          <p:sp>
            <p:nvSpPr>
              <p:cNvPr id="89456" name="Freeform 36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57" name="Line 36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58" name="Line 37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59" name="Line 37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0" name="Arc 37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461" name="Freeform 373"/>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2" name="Freeform 374"/>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3" name="Arc 375"/>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4" name="Arc 376"/>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5" name="Freeform 377"/>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6" name="Line 378"/>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7" name="Line 379"/>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8" name="Line 380"/>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69" name="Arc 381"/>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70" name="Arc 382"/>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71" name="Arc 383"/>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72" name="Arc 384"/>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73" name="Arc 385"/>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74" name="Line 386"/>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75" name="Line 387"/>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7" name="Group 388"/>
            <p:cNvGrpSpPr>
              <a:grpSpLocks/>
            </p:cNvGrpSpPr>
            <p:nvPr/>
          </p:nvGrpSpPr>
          <p:grpSpPr bwMode="auto">
            <a:xfrm rot="-21566552">
              <a:off x="2152" y="3714"/>
              <a:ext cx="102" cy="81"/>
              <a:chOff x="5504" y="8144"/>
              <a:chExt cx="291" cy="236"/>
            </a:xfrm>
          </p:grpSpPr>
          <p:sp>
            <p:nvSpPr>
              <p:cNvPr id="89477" name="Rectangle 38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78" name="Rectangle 39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28" name="Group 391"/>
            <p:cNvGrpSpPr>
              <a:grpSpLocks/>
            </p:cNvGrpSpPr>
            <p:nvPr/>
          </p:nvGrpSpPr>
          <p:grpSpPr bwMode="auto">
            <a:xfrm rot="-28819849">
              <a:off x="2438" y="3230"/>
              <a:ext cx="99" cy="80"/>
              <a:chOff x="5504" y="8144"/>
              <a:chExt cx="291" cy="236"/>
            </a:xfrm>
          </p:grpSpPr>
          <p:sp>
            <p:nvSpPr>
              <p:cNvPr id="89480" name="Rectangle 39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81" name="Rectangle 39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482" name="Rectangle 394"/>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83" name="Rectangle 395"/>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84" name="Rectangle 396"/>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29" name="Group 397"/>
          <p:cNvGrpSpPr>
            <a:grpSpLocks/>
          </p:cNvGrpSpPr>
          <p:nvPr/>
        </p:nvGrpSpPr>
        <p:grpSpPr bwMode="auto">
          <a:xfrm>
            <a:off x="6183313" y="1743075"/>
            <a:ext cx="1228725" cy="1344613"/>
            <a:chOff x="4266" y="940"/>
            <a:chExt cx="774" cy="847"/>
          </a:xfrm>
        </p:grpSpPr>
        <p:grpSp>
          <p:nvGrpSpPr>
            <p:cNvPr id="30" name="Group 398"/>
            <p:cNvGrpSpPr>
              <a:grpSpLocks/>
            </p:cNvGrpSpPr>
            <p:nvPr/>
          </p:nvGrpSpPr>
          <p:grpSpPr bwMode="auto">
            <a:xfrm>
              <a:off x="4266" y="940"/>
              <a:ext cx="773" cy="707"/>
              <a:chOff x="335" y="1710"/>
              <a:chExt cx="2393" cy="2190"/>
            </a:xfrm>
          </p:grpSpPr>
          <p:sp>
            <p:nvSpPr>
              <p:cNvPr id="89487" name="Oval 399"/>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88" name="Oval 400"/>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89" name="Oval 401"/>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90" name="Rectangle 402"/>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91" name="Rectangle 403"/>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92" name="Rectangle 404"/>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93" name="Line 405"/>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94" name="Rectangle 406"/>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95" name="Freeform 407"/>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96" name="Line 408"/>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497" name="Line 409"/>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31" name="Group 410"/>
              <p:cNvGrpSpPr>
                <a:grpSpLocks/>
              </p:cNvGrpSpPr>
              <p:nvPr/>
            </p:nvGrpSpPr>
            <p:grpSpPr bwMode="auto">
              <a:xfrm>
                <a:off x="1032" y="3383"/>
                <a:ext cx="267" cy="224"/>
                <a:chOff x="4785" y="11039"/>
                <a:chExt cx="829" cy="688"/>
              </a:xfrm>
            </p:grpSpPr>
            <p:sp>
              <p:nvSpPr>
                <p:cNvPr id="89499" name="Freeform 411"/>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0" name="Line 412"/>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1" name="Line 413"/>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2" name="Line 414"/>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3" name="Arc 415"/>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504" name="Freeform 416"/>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5" name="Freeform 417"/>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6" name="Freeform 418"/>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7" name="Freeform 419"/>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8" name="Freeform 420"/>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09" name="Arc 421"/>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0" name="Arc 422"/>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1" name="Freeform 423"/>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2" name="Line 424"/>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3" name="Line 425"/>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4" name="Arc 426"/>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5" name="Arc 427"/>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6" name="Arc 428"/>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7" name="Arc 429"/>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8" name="Arc 430"/>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19" name="Line 431"/>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20" name="Freeform 432"/>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21" name="Line 433"/>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22" name="Line 434"/>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03" name="Group 435"/>
              <p:cNvGrpSpPr>
                <a:grpSpLocks/>
              </p:cNvGrpSpPr>
              <p:nvPr/>
            </p:nvGrpSpPr>
            <p:grpSpPr bwMode="auto">
              <a:xfrm rot="-3592668">
                <a:off x="817" y="3012"/>
                <a:ext cx="270" cy="226"/>
                <a:chOff x="4785" y="11039"/>
                <a:chExt cx="829" cy="688"/>
              </a:xfrm>
            </p:grpSpPr>
            <p:sp>
              <p:nvSpPr>
                <p:cNvPr id="89524" name="Freeform 43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25" name="Line 437"/>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26" name="Line 438"/>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27" name="Line 439"/>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28" name="Arc 44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529" name="Freeform 441"/>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0" name="Freeform 442"/>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1" name="Freeform 443"/>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2" name="Freeform 444"/>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3" name="Freeform 445"/>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4" name="Arc 446"/>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5" name="Arc 447"/>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6" name="Freeform 448"/>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7" name="Line 449"/>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8" name="Line 450"/>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39" name="Line 451"/>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40" name="Arc 452"/>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41" name="Arc 453"/>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42" name="Arc 454"/>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43" name="Arc 455"/>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44" name="Arc 456"/>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45" name="Line 457"/>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46" name="Line 458"/>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06" name="Group 459"/>
              <p:cNvGrpSpPr>
                <a:grpSpLocks/>
              </p:cNvGrpSpPr>
              <p:nvPr/>
            </p:nvGrpSpPr>
            <p:grpSpPr bwMode="auto">
              <a:xfrm rot="7253297">
                <a:off x="523" y="3218"/>
                <a:ext cx="102" cy="81"/>
                <a:chOff x="5504" y="8144"/>
                <a:chExt cx="291" cy="236"/>
              </a:xfrm>
            </p:grpSpPr>
            <p:sp>
              <p:nvSpPr>
                <p:cNvPr id="89548" name="Rectangle 460"/>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49" name="Rectangle 461"/>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89820" name="Group 462"/>
              <p:cNvGrpSpPr>
                <a:grpSpLocks/>
              </p:cNvGrpSpPr>
              <p:nvPr/>
            </p:nvGrpSpPr>
            <p:grpSpPr bwMode="auto">
              <a:xfrm>
                <a:off x="799" y="3710"/>
                <a:ext cx="99" cy="80"/>
                <a:chOff x="5504" y="8144"/>
                <a:chExt cx="291" cy="236"/>
              </a:xfrm>
            </p:grpSpPr>
            <p:sp>
              <p:nvSpPr>
                <p:cNvPr id="89551" name="Rectangle 46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52" name="Rectangle 46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553" name="Rectangle 465"/>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54" name="Rectangle 466"/>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55" name="Rectangle 467"/>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56" name="Freeform 468"/>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57" name="Freeform 469"/>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58" name="Freeform 470"/>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59" name="Rectangle 471"/>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60" name="Rectangle 472"/>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61" name="Rectangle 473"/>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62" name="Line 474"/>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63" name="Rectangle 475"/>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64" name="Freeform 476"/>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65" name="Line 477"/>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66" name="Line 478"/>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42" name="Group 479"/>
              <p:cNvGrpSpPr>
                <a:grpSpLocks/>
              </p:cNvGrpSpPr>
              <p:nvPr/>
            </p:nvGrpSpPr>
            <p:grpSpPr bwMode="auto">
              <a:xfrm rot="7200911">
                <a:off x="1184" y="2372"/>
                <a:ext cx="267" cy="224"/>
                <a:chOff x="4785" y="11039"/>
                <a:chExt cx="829" cy="688"/>
              </a:xfrm>
            </p:grpSpPr>
            <p:sp>
              <p:nvSpPr>
                <p:cNvPr id="89568" name="Freeform 48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69" name="Line 481"/>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0" name="Line 482"/>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1" name="Line 483"/>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2" name="Arc 48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573" name="Freeform 485"/>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4" name="Freeform 486"/>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5" name="Arc 487"/>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6" name="Arc 488"/>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7" name="Freeform 489"/>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8" name="Line 490"/>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79" name="Line 491"/>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0" name="Arc 492"/>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1" name="Arc 493"/>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2" name="Arc 494"/>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3" name="Arc 495"/>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4" name="Arc 496"/>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5" name="Line 497"/>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6" name="Freeform 498"/>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7" name="Line 499"/>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88" name="Line 500"/>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088" name="Group 501"/>
              <p:cNvGrpSpPr>
                <a:grpSpLocks/>
              </p:cNvGrpSpPr>
              <p:nvPr/>
            </p:nvGrpSpPr>
            <p:grpSpPr bwMode="auto">
              <a:xfrm rot="3608242">
                <a:off x="1610" y="2371"/>
                <a:ext cx="270" cy="226"/>
                <a:chOff x="4785" y="11039"/>
                <a:chExt cx="829" cy="688"/>
              </a:xfrm>
            </p:grpSpPr>
            <p:sp>
              <p:nvSpPr>
                <p:cNvPr id="89590" name="Freeform 50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91" name="Line 50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92" name="Line 50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93" name="Line 50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94" name="Arc 50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595" name="Freeform 507"/>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96" name="Freeform 508"/>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97" name="Arc 509"/>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98" name="Arc 510"/>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599" name="Freeform 511"/>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0" name="Line 512"/>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1" name="Line 513"/>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2" name="Line 514"/>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3" name="Arc 515"/>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4" name="Arc 516"/>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5" name="Arc 517"/>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6" name="Arc 518"/>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7" name="Arc 519"/>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8" name="Line 520"/>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09" name="Line 521"/>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089" name="Group 522"/>
              <p:cNvGrpSpPr>
                <a:grpSpLocks/>
              </p:cNvGrpSpPr>
              <p:nvPr/>
            </p:nvGrpSpPr>
            <p:grpSpPr bwMode="auto">
              <a:xfrm rot="14454207">
                <a:off x="1767" y="2049"/>
                <a:ext cx="102" cy="81"/>
                <a:chOff x="5504" y="8144"/>
                <a:chExt cx="291" cy="236"/>
              </a:xfrm>
            </p:grpSpPr>
            <p:sp>
              <p:nvSpPr>
                <p:cNvPr id="89611" name="Rectangle 52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12" name="Rectangle 52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89096" name="Group 525"/>
              <p:cNvGrpSpPr>
                <a:grpSpLocks/>
              </p:cNvGrpSpPr>
              <p:nvPr/>
            </p:nvGrpSpPr>
            <p:grpSpPr bwMode="auto">
              <a:xfrm rot="7200911">
                <a:off x="1205" y="2042"/>
                <a:ext cx="99" cy="80"/>
                <a:chOff x="5504" y="8144"/>
                <a:chExt cx="291" cy="236"/>
              </a:xfrm>
            </p:grpSpPr>
            <p:sp>
              <p:nvSpPr>
                <p:cNvPr id="89614" name="Rectangle 52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15" name="Rectangle 52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616" name="Rectangle 528"/>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17" name="Rectangle 529"/>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18" name="Rectangle 530"/>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19" name="Rectangle 531"/>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20" name="Rectangle 532"/>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21" name="Rectangle 533"/>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22" name="Line 534"/>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23" name="Rectangle 535"/>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24" name="Freeform 536"/>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25" name="Line 537"/>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26" name="Line 538"/>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099" name="Group 539"/>
              <p:cNvGrpSpPr>
                <a:grpSpLocks/>
              </p:cNvGrpSpPr>
              <p:nvPr/>
            </p:nvGrpSpPr>
            <p:grpSpPr bwMode="auto">
              <a:xfrm rot="-28819849">
                <a:off x="1973" y="3013"/>
                <a:ext cx="267" cy="224"/>
                <a:chOff x="4785" y="11039"/>
                <a:chExt cx="829" cy="688"/>
              </a:xfrm>
            </p:grpSpPr>
            <p:sp>
              <p:nvSpPr>
                <p:cNvPr id="89628" name="Freeform 54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29" name="Line 541"/>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0" name="Line 542"/>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1" name="Line 543"/>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2" name="Arc 54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633" name="Freeform 545"/>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4" name="Freeform 546"/>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5" name="Arc 547"/>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6" name="Arc 548"/>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7" name="Freeform 549"/>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8" name="Line 550"/>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39" name="Line 551"/>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0" name="Arc 552"/>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1" name="Arc 553"/>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2" name="Arc 554"/>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3" name="Arc 555"/>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4" name="Arc 556"/>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5" name="Line 557"/>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6" name="Freeform 558"/>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7" name="Line 559"/>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48" name="Line 560"/>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111" name="Group 561"/>
              <p:cNvGrpSpPr>
                <a:grpSpLocks/>
              </p:cNvGrpSpPr>
              <p:nvPr/>
            </p:nvGrpSpPr>
            <p:grpSpPr bwMode="auto">
              <a:xfrm rot="-32412517">
                <a:off x="1761" y="3384"/>
                <a:ext cx="270" cy="226"/>
                <a:chOff x="4785" y="11039"/>
                <a:chExt cx="829" cy="688"/>
              </a:xfrm>
            </p:grpSpPr>
            <p:sp>
              <p:nvSpPr>
                <p:cNvPr id="89650" name="Freeform 56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51" name="Line 56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52" name="Line 56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53" name="Line 56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54" name="Arc 56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655" name="Freeform 567"/>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56" name="Freeform 568"/>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57" name="Arc 569"/>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58" name="Arc 570"/>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59" name="Freeform 571"/>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0" name="Line 572"/>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1" name="Line 573"/>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2" name="Line 574"/>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3" name="Arc 575"/>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4" name="Arc 576"/>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5" name="Arc 577"/>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6" name="Arc 578"/>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7" name="Arc 579"/>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8" name="Line 580"/>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69" name="Line 581"/>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63" name="Group 582"/>
              <p:cNvGrpSpPr>
                <a:grpSpLocks/>
              </p:cNvGrpSpPr>
              <p:nvPr/>
            </p:nvGrpSpPr>
            <p:grpSpPr bwMode="auto">
              <a:xfrm rot="-21566552">
                <a:off x="2152" y="3714"/>
                <a:ext cx="102" cy="81"/>
                <a:chOff x="5504" y="8144"/>
                <a:chExt cx="291" cy="236"/>
              </a:xfrm>
            </p:grpSpPr>
            <p:sp>
              <p:nvSpPr>
                <p:cNvPr id="89671" name="Rectangle 58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72" name="Rectangle 58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89866" name="Group 585"/>
              <p:cNvGrpSpPr>
                <a:grpSpLocks/>
              </p:cNvGrpSpPr>
              <p:nvPr/>
            </p:nvGrpSpPr>
            <p:grpSpPr bwMode="auto">
              <a:xfrm rot="-28819849">
                <a:off x="2438" y="3230"/>
                <a:ext cx="99" cy="80"/>
                <a:chOff x="5504" y="8144"/>
                <a:chExt cx="291" cy="236"/>
              </a:xfrm>
            </p:grpSpPr>
            <p:sp>
              <p:nvSpPr>
                <p:cNvPr id="89674" name="Rectangle 58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75" name="Rectangle 58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676" name="Rectangle 588"/>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77" name="Rectangle 589"/>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78" name="Rectangle 590"/>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89880" name="Group 591"/>
            <p:cNvGrpSpPr>
              <a:grpSpLocks/>
            </p:cNvGrpSpPr>
            <p:nvPr/>
          </p:nvGrpSpPr>
          <p:grpSpPr bwMode="auto">
            <a:xfrm flipH="1" flipV="1">
              <a:off x="4267" y="1080"/>
              <a:ext cx="773" cy="707"/>
              <a:chOff x="335" y="1710"/>
              <a:chExt cx="2393" cy="2190"/>
            </a:xfrm>
          </p:grpSpPr>
          <p:sp>
            <p:nvSpPr>
              <p:cNvPr id="89680" name="Oval 592"/>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1" name="Oval 593"/>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2" name="Oval 594"/>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3" name="Rectangle 595"/>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4" name="Rectangle 596"/>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5" name="Rectangle 597"/>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6" name="Line 598"/>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7" name="Rectangle 599"/>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8" name="Freeform 600"/>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89" name="Line 601"/>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90" name="Line 602"/>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81" name="Group 603"/>
              <p:cNvGrpSpPr>
                <a:grpSpLocks/>
              </p:cNvGrpSpPr>
              <p:nvPr/>
            </p:nvGrpSpPr>
            <p:grpSpPr bwMode="auto">
              <a:xfrm>
                <a:off x="1032" y="3383"/>
                <a:ext cx="267" cy="224"/>
                <a:chOff x="4785" y="11039"/>
                <a:chExt cx="829" cy="688"/>
              </a:xfrm>
            </p:grpSpPr>
            <p:sp>
              <p:nvSpPr>
                <p:cNvPr id="89692" name="Freeform 60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93" name="Line 60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94" name="Line 60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95" name="Line 60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96" name="Arc 60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697" name="Freeform 609"/>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98" name="Freeform 610"/>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699" name="Freeform 611"/>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0" name="Freeform 612"/>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1" name="Freeform 613"/>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2" name="Arc 614"/>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3" name="Arc 615"/>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4" name="Freeform 616"/>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5" name="Line 617"/>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6" name="Line 618"/>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7" name="Arc 619"/>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8" name="Arc 620"/>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09" name="Arc 621"/>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10" name="Arc 622"/>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11" name="Arc 623"/>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12" name="Line 624"/>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13" name="Freeform 625"/>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14" name="Line 626"/>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15" name="Line 627"/>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82" name="Group 628"/>
              <p:cNvGrpSpPr>
                <a:grpSpLocks/>
              </p:cNvGrpSpPr>
              <p:nvPr/>
            </p:nvGrpSpPr>
            <p:grpSpPr bwMode="auto">
              <a:xfrm rot="-3592668">
                <a:off x="817" y="3012"/>
                <a:ext cx="270" cy="226"/>
                <a:chOff x="4785" y="11039"/>
                <a:chExt cx="829" cy="688"/>
              </a:xfrm>
            </p:grpSpPr>
            <p:sp>
              <p:nvSpPr>
                <p:cNvPr id="89717" name="Freeform 62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18" name="Line 630"/>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19" name="Line 631"/>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0" name="Line 632"/>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1" name="Arc 63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722" name="Freeform 634"/>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3" name="Freeform 635"/>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4" name="Freeform 636"/>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5" name="Freeform 637"/>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6" name="Freeform 638"/>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7" name="Arc 639"/>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8" name="Arc 640"/>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29" name="Freeform 641"/>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0" name="Line 642"/>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1" name="Line 643"/>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2" name="Line 644"/>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3" name="Arc 645"/>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4" name="Arc 646"/>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5" name="Arc 647"/>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6" name="Arc 648"/>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7" name="Arc 649"/>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8" name="Line 650"/>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39" name="Line 651"/>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83" name="Group 652"/>
              <p:cNvGrpSpPr>
                <a:grpSpLocks/>
              </p:cNvGrpSpPr>
              <p:nvPr/>
            </p:nvGrpSpPr>
            <p:grpSpPr bwMode="auto">
              <a:xfrm rot="7253297">
                <a:off x="523" y="3218"/>
                <a:ext cx="102" cy="81"/>
                <a:chOff x="5504" y="8144"/>
                <a:chExt cx="291" cy="236"/>
              </a:xfrm>
            </p:grpSpPr>
            <p:sp>
              <p:nvSpPr>
                <p:cNvPr id="89741" name="Rectangle 65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42" name="Rectangle 65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89884" name="Group 655"/>
              <p:cNvGrpSpPr>
                <a:grpSpLocks/>
              </p:cNvGrpSpPr>
              <p:nvPr/>
            </p:nvGrpSpPr>
            <p:grpSpPr bwMode="auto">
              <a:xfrm>
                <a:off x="799" y="3710"/>
                <a:ext cx="99" cy="80"/>
                <a:chOff x="5504" y="8144"/>
                <a:chExt cx="291" cy="236"/>
              </a:xfrm>
            </p:grpSpPr>
            <p:sp>
              <p:nvSpPr>
                <p:cNvPr id="89744" name="Rectangle 65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45" name="Rectangle 65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746" name="Rectangle 658"/>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47" name="Rectangle 659"/>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48" name="Rectangle 660"/>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49" name="Freeform 661"/>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0" name="Freeform 662"/>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1" name="Freeform 663"/>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2" name="Rectangle 664"/>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3" name="Rectangle 665"/>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4" name="Rectangle 666"/>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5" name="Line 667"/>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6" name="Rectangle 668"/>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7" name="Freeform 669"/>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8" name="Line 670"/>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59" name="Line 671"/>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85" name="Group 672"/>
              <p:cNvGrpSpPr>
                <a:grpSpLocks/>
              </p:cNvGrpSpPr>
              <p:nvPr/>
            </p:nvGrpSpPr>
            <p:grpSpPr bwMode="auto">
              <a:xfrm rot="7200911">
                <a:off x="1184" y="2372"/>
                <a:ext cx="267" cy="224"/>
                <a:chOff x="4785" y="11039"/>
                <a:chExt cx="829" cy="688"/>
              </a:xfrm>
            </p:grpSpPr>
            <p:sp>
              <p:nvSpPr>
                <p:cNvPr id="89761" name="Freeform 67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62" name="Line 67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63" name="Line 67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64" name="Line 67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65" name="Arc 67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766" name="Freeform 678"/>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67" name="Freeform 679"/>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68" name="Arc 680"/>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69" name="Arc 681"/>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0" name="Freeform 682"/>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1" name="Line 683"/>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2" name="Line 684"/>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3" name="Arc 685"/>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4" name="Arc 686"/>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5" name="Arc 687"/>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6" name="Arc 688"/>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7" name="Arc 689"/>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8" name="Line 690"/>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79" name="Freeform 691"/>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80" name="Line 692"/>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81" name="Line 693"/>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86" name="Group 694"/>
              <p:cNvGrpSpPr>
                <a:grpSpLocks/>
              </p:cNvGrpSpPr>
              <p:nvPr/>
            </p:nvGrpSpPr>
            <p:grpSpPr bwMode="auto">
              <a:xfrm rot="3608242">
                <a:off x="1610" y="2371"/>
                <a:ext cx="270" cy="226"/>
                <a:chOff x="4785" y="11039"/>
                <a:chExt cx="829" cy="688"/>
              </a:xfrm>
            </p:grpSpPr>
            <p:sp>
              <p:nvSpPr>
                <p:cNvPr id="89783" name="Freeform 69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84" name="Line 69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85" name="Line 69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86" name="Line 69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87" name="Arc 69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788" name="Freeform 700"/>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89" name="Freeform 701"/>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0" name="Arc 702"/>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1" name="Arc 703"/>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2" name="Freeform 704"/>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3" name="Line 705"/>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4" name="Line 706"/>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5" name="Line 707"/>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6" name="Arc 708"/>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7" name="Arc 709"/>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8" name="Arc 710"/>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799" name="Arc 711"/>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00" name="Arc 712"/>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01" name="Line 713"/>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02" name="Line 714"/>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887" name="Group 715"/>
              <p:cNvGrpSpPr>
                <a:grpSpLocks/>
              </p:cNvGrpSpPr>
              <p:nvPr/>
            </p:nvGrpSpPr>
            <p:grpSpPr bwMode="auto">
              <a:xfrm rot="14454207">
                <a:off x="1767" y="2049"/>
                <a:ext cx="102" cy="81"/>
                <a:chOff x="5504" y="8144"/>
                <a:chExt cx="291" cy="236"/>
              </a:xfrm>
            </p:grpSpPr>
            <p:sp>
              <p:nvSpPr>
                <p:cNvPr id="89804" name="Rectangle 71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05" name="Rectangle 71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89136" name="Group 718"/>
              <p:cNvGrpSpPr>
                <a:grpSpLocks/>
              </p:cNvGrpSpPr>
              <p:nvPr/>
            </p:nvGrpSpPr>
            <p:grpSpPr bwMode="auto">
              <a:xfrm rot="7200911">
                <a:off x="1205" y="2042"/>
                <a:ext cx="99" cy="80"/>
                <a:chOff x="5504" y="8144"/>
                <a:chExt cx="291" cy="236"/>
              </a:xfrm>
            </p:grpSpPr>
            <p:sp>
              <p:nvSpPr>
                <p:cNvPr id="89807" name="Rectangle 71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08" name="Rectangle 72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809" name="Rectangle 721"/>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0" name="Rectangle 722"/>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1" name="Rectangle 723"/>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2" name="Rectangle 724"/>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3" name="Rectangle 725"/>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4" name="Rectangle 726"/>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5" name="Line 727"/>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6" name="Rectangle 728"/>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7" name="Freeform 729"/>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8" name="Line 730"/>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19" name="Line 731"/>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160" name="Group 732"/>
              <p:cNvGrpSpPr>
                <a:grpSpLocks/>
              </p:cNvGrpSpPr>
              <p:nvPr/>
            </p:nvGrpSpPr>
            <p:grpSpPr bwMode="auto">
              <a:xfrm rot="-28819849">
                <a:off x="1973" y="3013"/>
                <a:ext cx="267" cy="224"/>
                <a:chOff x="4785" y="11039"/>
                <a:chExt cx="829" cy="688"/>
              </a:xfrm>
            </p:grpSpPr>
            <p:sp>
              <p:nvSpPr>
                <p:cNvPr id="89821" name="Freeform 73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22" name="Line 73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23" name="Line 73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24" name="Line 73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25" name="Arc 73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826" name="Freeform 738"/>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27" name="Freeform 739"/>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28" name="Arc 740"/>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29" name="Arc 741"/>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0" name="Freeform 742"/>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1" name="Line 743"/>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2" name="Line 744"/>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3" name="Arc 745"/>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4" name="Arc 746"/>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5" name="Arc 747"/>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6" name="Arc 748"/>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7" name="Arc 749"/>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8" name="Line 750"/>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39" name="Freeform 751"/>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40" name="Line 752"/>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41" name="Line 753"/>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163" name="Group 754"/>
              <p:cNvGrpSpPr>
                <a:grpSpLocks/>
              </p:cNvGrpSpPr>
              <p:nvPr/>
            </p:nvGrpSpPr>
            <p:grpSpPr bwMode="auto">
              <a:xfrm rot="-32412517">
                <a:off x="1761" y="3384"/>
                <a:ext cx="270" cy="226"/>
                <a:chOff x="4785" y="11039"/>
                <a:chExt cx="829" cy="688"/>
              </a:xfrm>
            </p:grpSpPr>
            <p:sp>
              <p:nvSpPr>
                <p:cNvPr id="89843" name="Freeform 75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44" name="Line 75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45" name="Line 75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46" name="Line 75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47" name="Arc 75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848" name="Freeform 760"/>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49" name="Freeform 761"/>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0" name="Arc 762"/>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1" name="Arc 763"/>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2" name="Freeform 764"/>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3" name="Line 765"/>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4" name="Line 766"/>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5" name="Line 767"/>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6" name="Arc 768"/>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7" name="Arc 769"/>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8" name="Arc 770"/>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59" name="Arc 771"/>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60" name="Arc 772"/>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61" name="Line 773"/>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62" name="Line 774"/>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9180" name="Group 775"/>
              <p:cNvGrpSpPr>
                <a:grpSpLocks/>
              </p:cNvGrpSpPr>
              <p:nvPr/>
            </p:nvGrpSpPr>
            <p:grpSpPr bwMode="auto">
              <a:xfrm rot="-21566552">
                <a:off x="2152" y="3714"/>
                <a:ext cx="102" cy="81"/>
                <a:chOff x="5504" y="8144"/>
                <a:chExt cx="291" cy="236"/>
              </a:xfrm>
            </p:grpSpPr>
            <p:sp>
              <p:nvSpPr>
                <p:cNvPr id="89864" name="Rectangle 77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65" name="Rectangle 77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89202" name="Group 778"/>
              <p:cNvGrpSpPr>
                <a:grpSpLocks/>
              </p:cNvGrpSpPr>
              <p:nvPr/>
            </p:nvGrpSpPr>
            <p:grpSpPr bwMode="auto">
              <a:xfrm rot="-28819849">
                <a:off x="2438" y="3230"/>
                <a:ext cx="99" cy="80"/>
                <a:chOff x="5504" y="8144"/>
                <a:chExt cx="291" cy="236"/>
              </a:xfrm>
            </p:grpSpPr>
            <p:sp>
              <p:nvSpPr>
                <p:cNvPr id="89867" name="Rectangle 77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68" name="Rectangle 78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89869" name="Rectangle 781"/>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70" name="Rectangle 782"/>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89871" name="Rectangle 783"/>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sp>
        <p:nvSpPr>
          <p:cNvPr id="89872" name="Text Box 784"/>
          <p:cNvSpPr txBox="1">
            <a:spLocks noChangeArrowheads="1"/>
          </p:cNvSpPr>
          <p:nvPr/>
        </p:nvSpPr>
        <p:spPr bwMode="auto">
          <a:xfrm>
            <a:off x="4746625" y="3857625"/>
            <a:ext cx="852488" cy="366713"/>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b="1">
                <a:solidFill>
                  <a:srgbClr val="000000"/>
                </a:solidFill>
                <a:latin typeface="Arial" charset="0"/>
              </a:rPr>
              <a:t>太陽</a:t>
            </a:r>
          </a:p>
        </p:txBody>
      </p:sp>
      <p:sp>
        <p:nvSpPr>
          <p:cNvPr id="89873" name="Text Box 785"/>
          <p:cNvSpPr txBox="1">
            <a:spLocks noChangeArrowheads="1"/>
          </p:cNvSpPr>
          <p:nvPr/>
        </p:nvSpPr>
        <p:spPr bwMode="auto">
          <a:xfrm>
            <a:off x="4600575" y="2259013"/>
            <a:ext cx="852488" cy="366712"/>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b="1">
                <a:solidFill>
                  <a:srgbClr val="000000"/>
                </a:solidFill>
                <a:latin typeface="Arial" charset="0"/>
              </a:rPr>
              <a:t>地球</a:t>
            </a:r>
          </a:p>
        </p:txBody>
      </p:sp>
      <p:sp>
        <p:nvSpPr>
          <p:cNvPr id="89874" name="Text Box 786"/>
          <p:cNvSpPr txBox="1">
            <a:spLocks noChangeArrowheads="1"/>
          </p:cNvSpPr>
          <p:nvPr/>
        </p:nvSpPr>
        <p:spPr bwMode="auto">
          <a:xfrm>
            <a:off x="214313" y="3509963"/>
            <a:ext cx="1728787" cy="366712"/>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b="1">
                <a:solidFill>
                  <a:srgbClr val="000000"/>
                </a:solidFill>
                <a:latin typeface="Arial" charset="0"/>
              </a:rPr>
              <a:t>レコード盤軌道</a:t>
            </a:r>
          </a:p>
        </p:txBody>
      </p:sp>
      <p:sp>
        <p:nvSpPr>
          <p:cNvPr id="89875" name="Text Box 787"/>
          <p:cNvSpPr txBox="1">
            <a:spLocks noChangeArrowheads="1"/>
          </p:cNvSpPr>
          <p:nvPr/>
        </p:nvSpPr>
        <p:spPr bwMode="auto">
          <a:xfrm>
            <a:off x="5705475" y="5656263"/>
            <a:ext cx="2894013" cy="366712"/>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b="1">
                <a:solidFill>
                  <a:srgbClr val="000000"/>
                </a:solidFill>
                <a:latin typeface="Arial" charset="0"/>
              </a:rPr>
              <a:t>角度分解能を上げる</a:t>
            </a:r>
          </a:p>
        </p:txBody>
      </p:sp>
      <p:sp>
        <p:nvSpPr>
          <p:cNvPr id="89876" name="Text Box 788"/>
          <p:cNvSpPr txBox="1">
            <a:spLocks noChangeArrowheads="1"/>
          </p:cNvSpPr>
          <p:nvPr/>
        </p:nvSpPr>
        <p:spPr bwMode="auto">
          <a:xfrm>
            <a:off x="6877050" y="3022600"/>
            <a:ext cx="2116138" cy="641350"/>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b="1">
                <a:solidFill>
                  <a:srgbClr val="000000"/>
                </a:solidFill>
                <a:latin typeface="Arial" charset="0"/>
              </a:rPr>
              <a:t>背景重力波検出のため相関を取る</a:t>
            </a:r>
          </a:p>
        </p:txBody>
      </p:sp>
      <p:sp>
        <p:nvSpPr>
          <p:cNvPr id="89877" name="Line 789"/>
          <p:cNvSpPr>
            <a:spLocks noChangeShapeType="1"/>
          </p:cNvSpPr>
          <p:nvPr/>
        </p:nvSpPr>
        <p:spPr bwMode="auto">
          <a:xfrm flipH="1" flipV="1">
            <a:off x="2205038" y="3744913"/>
            <a:ext cx="3908425" cy="1878012"/>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9878" name="Line 790"/>
          <p:cNvSpPr>
            <a:spLocks noChangeShapeType="1"/>
          </p:cNvSpPr>
          <p:nvPr/>
        </p:nvSpPr>
        <p:spPr bwMode="auto">
          <a:xfrm flipH="1" flipV="1">
            <a:off x="4873625" y="5422900"/>
            <a:ext cx="838200" cy="236538"/>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a:solidFill>
                <a:srgbClr val="000000"/>
              </a:solidFill>
              <a:latin typeface="Arial" charset="0"/>
            </a:endParaRPr>
          </a:p>
        </p:txBody>
      </p:sp>
      <p:sp>
        <p:nvSpPr>
          <p:cNvPr id="89879" name="Line 791"/>
          <p:cNvSpPr>
            <a:spLocks noChangeShapeType="1"/>
          </p:cNvSpPr>
          <p:nvPr/>
        </p:nvSpPr>
        <p:spPr bwMode="auto">
          <a:xfrm flipH="1" flipV="1">
            <a:off x="6075363" y="3332163"/>
            <a:ext cx="263525" cy="2255837"/>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a:solidFill>
                <a:srgbClr val="000000"/>
              </a:solidFill>
              <a:latin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reeform 5"/>
          <p:cNvSpPr>
            <a:spLocks/>
          </p:cNvSpPr>
          <p:nvPr/>
        </p:nvSpPr>
        <p:spPr bwMode="auto">
          <a:xfrm>
            <a:off x="2659063" y="2249488"/>
            <a:ext cx="5000625" cy="3173412"/>
          </a:xfrm>
          <a:custGeom>
            <a:avLst/>
            <a:gdLst>
              <a:gd name="T0" fmla="*/ 0 w 7001"/>
              <a:gd name="T1" fmla="*/ 0 h 5298"/>
              <a:gd name="T2" fmla="*/ 51018383 w 7001"/>
              <a:gd name="T3" fmla="*/ 81084338 h 5298"/>
              <a:gd name="T4" fmla="*/ 102037480 w 7001"/>
              <a:gd name="T5" fmla="*/ 161809885 h 5298"/>
              <a:gd name="T6" fmla="*/ 153055841 w 7001"/>
              <a:gd name="T7" fmla="*/ 242535994 h 5298"/>
              <a:gd name="T8" fmla="*/ 204074246 w 7001"/>
              <a:gd name="T9" fmla="*/ 323261579 h 5298"/>
              <a:gd name="T10" fmla="*/ 255092606 w 7001"/>
              <a:gd name="T11" fmla="*/ 403987088 h 5298"/>
              <a:gd name="T12" fmla="*/ 306111681 w 7001"/>
              <a:gd name="T13" fmla="*/ 484712598 h 5298"/>
              <a:gd name="T14" fmla="*/ 357130042 w 7001"/>
              <a:gd name="T15" fmla="*/ 565438108 h 5298"/>
              <a:gd name="T16" fmla="*/ 408148492 w 7001"/>
              <a:gd name="T17" fmla="*/ 646163768 h 5298"/>
              <a:gd name="T18" fmla="*/ 459167566 w 7001"/>
              <a:gd name="T19" fmla="*/ 726889277 h 5298"/>
              <a:gd name="T20" fmla="*/ 510185927 w 7001"/>
              <a:gd name="T21" fmla="*/ 807615386 h 5298"/>
              <a:gd name="T22" fmla="*/ 561714992 w 7001"/>
              <a:gd name="T23" fmla="*/ 888340896 h 5298"/>
              <a:gd name="T24" fmla="*/ 612733353 w 7001"/>
              <a:gd name="T25" fmla="*/ 969066406 h 5298"/>
              <a:gd name="T26" fmla="*/ 663751714 w 7001"/>
              <a:gd name="T27" fmla="*/ 1049791916 h 5298"/>
              <a:gd name="T28" fmla="*/ 714770074 w 7001"/>
              <a:gd name="T29" fmla="*/ 1130517426 h 5298"/>
              <a:gd name="T30" fmla="*/ 765789328 w 7001"/>
              <a:gd name="T31" fmla="*/ 1211242935 h 5298"/>
              <a:gd name="T32" fmla="*/ 816807688 w 7001"/>
              <a:gd name="T33" fmla="*/ 1291969344 h 5298"/>
              <a:gd name="T34" fmla="*/ 867826049 w 7001"/>
              <a:gd name="T35" fmla="*/ 1372336063 h 5298"/>
              <a:gd name="T36" fmla="*/ 918845123 w 7001"/>
              <a:gd name="T37" fmla="*/ 1451985200 h 5298"/>
              <a:gd name="T38" fmla="*/ 969863484 w 7001"/>
              <a:gd name="T39" fmla="*/ 1530558565 h 5298"/>
              <a:gd name="T40" fmla="*/ 1020881845 w 7001"/>
              <a:gd name="T41" fmla="*/ 1605902215 h 5298"/>
              <a:gd name="T42" fmla="*/ 1071900919 w 7001"/>
              <a:gd name="T43" fmla="*/ 1674787632 h 5298"/>
              <a:gd name="T44" fmla="*/ 1122919280 w 7001"/>
              <a:gd name="T45" fmla="*/ 1731475363 h 5298"/>
              <a:gd name="T46" fmla="*/ 1173937641 w 7001"/>
              <a:gd name="T47" fmla="*/ 1772016914 h 5298"/>
              <a:gd name="T48" fmla="*/ 1224956715 w 7001"/>
              <a:gd name="T49" fmla="*/ 1798567425 h 5298"/>
              <a:gd name="T50" fmla="*/ 1275975076 w 7001"/>
              <a:gd name="T51" fmla="*/ 1815788181 h 5298"/>
              <a:gd name="T52" fmla="*/ 1326993436 w 7001"/>
              <a:gd name="T53" fmla="*/ 1828345256 h 5298"/>
              <a:gd name="T54" fmla="*/ 1378011797 w 7001"/>
              <a:gd name="T55" fmla="*/ 1838750785 h 5298"/>
              <a:gd name="T56" fmla="*/ 1429030872 w 7001"/>
              <a:gd name="T57" fmla="*/ 1848079343 h 5298"/>
              <a:gd name="T58" fmla="*/ 1480049232 w 7001"/>
              <a:gd name="T59" fmla="*/ 1856689122 h 5298"/>
              <a:gd name="T60" fmla="*/ 1531067236 w 7001"/>
              <a:gd name="T61" fmla="*/ 1865300098 h 5298"/>
              <a:gd name="T62" fmla="*/ 1582086311 w 7001"/>
              <a:gd name="T63" fmla="*/ 1873551685 h 5298"/>
              <a:gd name="T64" fmla="*/ 1633105385 w 7001"/>
              <a:gd name="T65" fmla="*/ 1881086889 h 5298"/>
              <a:gd name="T66" fmla="*/ 1684123032 w 7001"/>
              <a:gd name="T67" fmla="*/ 1888262703 h 5298"/>
              <a:gd name="T68" fmla="*/ 1735142107 w 7001"/>
              <a:gd name="T69" fmla="*/ 1894002156 h 5298"/>
              <a:gd name="T70" fmla="*/ 1786161181 w 7001"/>
              <a:gd name="T71" fmla="*/ 1898667034 h 5298"/>
              <a:gd name="T72" fmla="*/ 1837178828 w 7001"/>
              <a:gd name="T73" fmla="*/ 1900819778 h 5298"/>
              <a:gd name="T74" fmla="*/ 1888197902 w 7001"/>
              <a:gd name="T75" fmla="*/ 1900102196 h 5298"/>
              <a:gd name="T76" fmla="*/ 1939215549 w 7001"/>
              <a:gd name="T77" fmla="*/ 1895796708 h 5298"/>
              <a:gd name="T78" fmla="*/ 1990234624 w 7001"/>
              <a:gd name="T79" fmla="*/ 1887545121 h 5298"/>
              <a:gd name="T80" fmla="*/ 2041253698 w 7001"/>
              <a:gd name="T81" fmla="*/ 1874986848 h 5298"/>
              <a:gd name="T82" fmla="*/ 2092272773 w 7001"/>
              <a:gd name="T83" fmla="*/ 1858841866 h 5298"/>
              <a:gd name="T84" fmla="*/ 2143290420 w 7001"/>
              <a:gd name="T85" fmla="*/ 1839826558 h 5298"/>
              <a:gd name="T86" fmla="*/ 2147483647 w 7001"/>
              <a:gd name="T87" fmla="*/ 1818300314 h 5298"/>
              <a:gd name="T88" fmla="*/ 2147483647 w 7001"/>
              <a:gd name="T89" fmla="*/ 1794620129 h 5298"/>
              <a:gd name="T90" fmla="*/ 2147483647 w 7001"/>
              <a:gd name="T91" fmla="*/ 1770223560 h 5298"/>
              <a:gd name="T92" fmla="*/ 2147483647 w 7001"/>
              <a:gd name="T93" fmla="*/ 1744750020 h 5298"/>
              <a:gd name="T94" fmla="*/ 2147483647 w 7001"/>
              <a:gd name="T95" fmla="*/ 1718918288 h 5298"/>
              <a:gd name="T96" fmla="*/ 2147483647 w 7001"/>
              <a:gd name="T97" fmla="*/ 1692367776 h 5298"/>
              <a:gd name="T98" fmla="*/ 2147483647 w 7001"/>
              <a:gd name="T99" fmla="*/ 1665818463 h 5298"/>
              <a:gd name="T100" fmla="*/ 2147483647 w 7001"/>
              <a:gd name="T101" fmla="*/ 1639269150 h 5298"/>
              <a:gd name="T102" fmla="*/ 2147483647 w 7001"/>
              <a:gd name="T103" fmla="*/ 1612360447 h 5298"/>
              <a:gd name="T104" fmla="*/ 2147483647 w 7001"/>
              <a:gd name="T105" fmla="*/ 1585809936 h 5298"/>
              <a:gd name="T106" fmla="*/ 2147483647 w 7001"/>
              <a:gd name="T107" fmla="*/ 1558901233 h 5298"/>
              <a:gd name="T108" fmla="*/ 2147483647 w 7001"/>
              <a:gd name="T109" fmla="*/ 1531993728 h 5298"/>
              <a:gd name="T110" fmla="*/ 2147483647 w 7001"/>
              <a:gd name="T111" fmla="*/ 1505085025 h 5298"/>
              <a:gd name="T112" fmla="*/ 2147483647 w 7001"/>
              <a:gd name="T113" fmla="*/ 1478176322 h 5298"/>
              <a:gd name="T114" fmla="*/ 2147483647 w 7001"/>
              <a:gd name="T115" fmla="*/ 1451267619 h 5298"/>
              <a:gd name="T116" fmla="*/ 2147483647 w 7001"/>
              <a:gd name="T117" fmla="*/ 1424358916 h 5298"/>
              <a:gd name="T118" fmla="*/ 2147483647 w 7001"/>
              <a:gd name="T119" fmla="*/ 1397450213 h 5298"/>
              <a:gd name="T120" fmla="*/ 2147483647 w 7001"/>
              <a:gd name="T121" fmla="*/ 1370541510 h 5298"/>
              <a:gd name="T122" fmla="*/ 2147483647 w 7001"/>
              <a:gd name="T123" fmla="*/ 1101815368 h 52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01"/>
              <a:gd name="T187" fmla="*/ 0 h 5298"/>
              <a:gd name="T188" fmla="*/ 7001 w 7001"/>
              <a:gd name="T189" fmla="*/ 5298 h 52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01" h="5298">
                <a:moveTo>
                  <a:pt x="0" y="0"/>
                </a:moveTo>
                <a:lnTo>
                  <a:pt x="100" y="226"/>
                </a:lnTo>
                <a:lnTo>
                  <a:pt x="200" y="451"/>
                </a:lnTo>
                <a:lnTo>
                  <a:pt x="300" y="676"/>
                </a:lnTo>
                <a:lnTo>
                  <a:pt x="400" y="901"/>
                </a:lnTo>
                <a:lnTo>
                  <a:pt x="500" y="1126"/>
                </a:lnTo>
                <a:lnTo>
                  <a:pt x="600" y="1351"/>
                </a:lnTo>
                <a:lnTo>
                  <a:pt x="700" y="1576"/>
                </a:lnTo>
                <a:lnTo>
                  <a:pt x="800" y="1801"/>
                </a:lnTo>
                <a:lnTo>
                  <a:pt x="900" y="2026"/>
                </a:lnTo>
                <a:lnTo>
                  <a:pt x="1000" y="2251"/>
                </a:lnTo>
                <a:lnTo>
                  <a:pt x="1101" y="2476"/>
                </a:lnTo>
                <a:lnTo>
                  <a:pt x="1201" y="2701"/>
                </a:lnTo>
                <a:lnTo>
                  <a:pt x="1301" y="2926"/>
                </a:lnTo>
                <a:lnTo>
                  <a:pt x="1401" y="3151"/>
                </a:lnTo>
                <a:lnTo>
                  <a:pt x="1501" y="3376"/>
                </a:lnTo>
                <a:lnTo>
                  <a:pt x="1601" y="3601"/>
                </a:lnTo>
                <a:lnTo>
                  <a:pt x="1701" y="3825"/>
                </a:lnTo>
                <a:lnTo>
                  <a:pt x="1801" y="4047"/>
                </a:lnTo>
                <a:lnTo>
                  <a:pt x="1901" y="4266"/>
                </a:lnTo>
                <a:lnTo>
                  <a:pt x="2001" y="4476"/>
                </a:lnTo>
                <a:lnTo>
                  <a:pt x="2101" y="4668"/>
                </a:lnTo>
                <a:lnTo>
                  <a:pt x="2201" y="4826"/>
                </a:lnTo>
                <a:lnTo>
                  <a:pt x="2301" y="4939"/>
                </a:lnTo>
                <a:lnTo>
                  <a:pt x="2401" y="5013"/>
                </a:lnTo>
                <a:lnTo>
                  <a:pt x="2501" y="5061"/>
                </a:lnTo>
                <a:lnTo>
                  <a:pt x="2601" y="5096"/>
                </a:lnTo>
                <a:lnTo>
                  <a:pt x="2701" y="5125"/>
                </a:lnTo>
                <a:lnTo>
                  <a:pt x="2801" y="5151"/>
                </a:lnTo>
                <a:lnTo>
                  <a:pt x="2901" y="5175"/>
                </a:lnTo>
                <a:lnTo>
                  <a:pt x="3001" y="5199"/>
                </a:lnTo>
                <a:lnTo>
                  <a:pt x="3101" y="5222"/>
                </a:lnTo>
                <a:lnTo>
                  <a:pt x="3201" y="5243"/>
                </a:lnTo>
                <a:lnTo>
                  <a:pt x="3301" y="5263"/>
                </a:lnTo>
                <a:lnTo>
                  <a:pt x="3401" y="5279"/>
                </a:lnTo>
                <a:lnTo>
                  <a:pt x="3501" y="5292"/>
                </a:lnTo>
                <a:lnTo>
                  <a:pt x="3601" y="5298"/>
                </a:lnTo>
                <a:lnTo>
                  <a:pt x="3701" y="5296"/>
                </a:lnTo>
                <a:lnTo>
                  <a:pt x="3801" y="5284"/>
                </a:lnTo>
                <a:lnTo>
                  <a:pt x="3901" y="5261"/>
                </a:lnTo>
                <a:lnTo>
                  <a:pt x="4001" y="5226"/>
                </a:lnTo>
                <a:lnTo>
                  <a:pt x="4101" y="5181"/>
                </a:lnTo>
                <a:lnTo>
                  <a:pt x="4201" y="5128"/>
                </a:lnTo>
                <a:lnTo>
                  <a:pt x="4301" y="5068"/>
                </a:lnTo>
                <a:lnTo>
                  <a:pt x="4401" y="5002"/>
                </a:lnTo>
                <a:lnTo>
                  <a:pt x="4501" y="4934"/>
                </a:lnTo>
                <a:lnTo>
                  <a:pt x="4601" y="4863"/>
                </a:lnTo>
                <a:lnTo>
                  <a:pt x="4701" y="4791"/>
                </a:lnTo>
                <a:lnTo>
                  <a:pt x="4801" y="4717"/>
                </a:lnTo>
                <a:lnTo>
                  <a:pt x="4901" y="4643"/>
                </a:lnTo>
                <a:lnTo>
                  <a:pt x="5001" y="4569"/>
                </a:lnTo>
                <a:lnTo>
                  <a:pt x="5101" y="4494"/>
                </a:lnTo>
                <a:lnTo>
                  <a:pt x="5201" y="4420"/>
                </a:lnTo>
                <a:lnTo>
                  <a:pt x="5301" y="4345"/>
                </a:lnTo>
                <a:lnTo>
                  <a:pt x="5401" y="4270"/>
                </a:lnTo>
                <a:lnTo>
                  <a:pt x="5501" y="4195"/>
                </a:lnTo>
                <a:lnTo>
                  <a:pt x="5602" y="4120"/>
                </a:lnTo>
                <a:lnTo>
                  <a:pt x="5702" y="4045"/>
                </a:lnTo>
                <a:lnTo>
                  <a:pt x="5802" y="3970"/>
                </a:lnTo>
                <a:lnTo>
                  <a:pt x="5902" y="3895"/>
                </a:lnTo>
                <a:lnTo>
                  <a:pt x="6002" y="3820"/>
                </a:lnTo>
                <a:lnTo>
                  <a:pt x="7001" y="3071"/>
                </a:lnTo>
              </a:path>
            </a:pathLst>
          </a:custGeom>
          <a:noFill/>
          <a:ln w="76200" cap="flat" cmpd="sng">
            <a:solidFill>
              <a:srgbClr val="0000FF"/>
            </a:solidFill>
            <a:prstDash val="solid"/>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15" name="Freeform 6"/>
          <p:cNvSpPr>
            <a:spLocks/>
          </p:cNvSpPr>
          <p:nvPr/>
        </p:nvSpPr>
        <p:spPr bwMode="auto">
          <a:xfrm>
            <a:off x="2728913" y="1671638"/>
            <a:ext cx="4951412" cy="2566987"/>
          </a:xfrm>
          <a:custGeom>
            <a:avLst/>
            <a:gdLst>
              <a:gd name="T0" fmla="*/ 0 w 2445"/>
              <a:gd name="T1" fmla="*/ 0 h 1268"/>
              <a:gd name="T2" fmla="*/ 49212374 w 2445"/>
              <a:gd name="T3" fmla="*/ 45082202 h 1268"/>
              <a:gd name="T4" fmla="*/ 196853545 w 2445"/>
              <a:gd name="T5" fmla="*/ 290982567 h 1268"/>
              <a:gd name="T6" fmla="*/ 340391846 w 2445"/>
              <a:gd name="T7" fmla="*/ 532785488 h 1268"/>
              <a:gd name="T8" fmla="*/ 483930083 w 2445"/>
              <a:gd name="T9" fmla="*/ 774588282 h 1268"/>
              <a:gd name="T10" fmla="*/ 627468448 w 2445"/>
              <a:gd name="T11" fmla="*/ 1016389052 h 1268"/>
              <a:gd name="T12" fmla="*/ 775107546 w 2445"/>
              <a:gd name="T13" fmla="*/ 1258192099 h 1268"/>
              <a:gd name="T14" fmla="*/ 918645784 w 2445"/>
              <a:gd name="T15" fmla="*/ 1499994894 h 1268"/>
              <a:gd name="T16" fmla="*/ 1062184275 w 2445"/>
              <a:gd name="T17" fmla="*/ 1741797688 h 1268"/>
              <a:gd name="T18" fmla="*/ 1205724537 w 2445"/>
              <a:gd name="T19" fmla="*/ 1987697943 h 1268"/>
              <a:gd name="T20" fmla="*/ 1353363636 w 2445"/>
              <a:gd name="T21" fmla="*/ 2147483647 h 1268"/>
              <a:gd name="T22" fmla="*/ 1496901874 w 2445"/>
              <a:gd name="T23" fmla="*/ 2147483647 h 1268"/>
              <a:gd name="T24" fmla="*/ 1640440111 w 2445"/>
              <a:gd name="T25" fmla="*/ 2147483647 h 1268"/>
              <a:gd name="T26" fmla="*/ 1788079210 w 2445"/>
              <a:gd name="T27" fmla="*/ 2147483647 h 1268"/>
              <a:gd name="T28" fmla="*/ 1931617448 w 2445"/>
              <a:gd name="T29" fmla="*/ 2147483647 h 1268"/>
              <a:gd name="T30" fmla="*/ 2075155685 w 2445"/>
              <a:gd name="T31" fmla="*/ 2147483647 h 1268"/>
              <a:gd name="T32" fmla="*/ 2147483647 w 2445"/>
              <a:gd name="T33" fmla="*/ 2147483647 h 1268"/>
              <a:gd name="T34" fmla="*/ 2147483647 w 2445"/>
              <a:gd name="T35" fmla="*/ 2147483647 h 1268"/>
              <a:gd name="T36" fmla="*/ 2147483647 w 2445"/>
              <a:gd name="T37" fmla="*/ 2147483647 h 1268"/>
              <a:gd name="T38" fmla="*/ 2147483647 w 2445"/>
              <a:gd name="T39" fmla="*/ 2147483647 h 1268"/>
              <a:gd name="T40" fmla="*/ 2147483647 w 2445"/>
              <a:gd name="T41" fmla="*/ 2147483647 h 1268"/>
              <a:gd name="T42" fmla="*/ 2147483647 w 2445"/>
              <a:gd name="T43" fmla="*/ 2147483647 h 1268"/>
              <a:gd name="T44" fmla="*/ 2147483647 w 2445"/>
              <a:gd name="T45" fmla="*/ 2147483647 h 1268"/>
              <a:gd name="T46" fmla="*/ 2147483647 w 2445"/>
              <a:gd name="T47" fmla="*/ 2147483647 h 1268"/>
              <a:gd name="T48" fmla="*/ 2147483647 w 2445"/>
              <a:gd name="T49" fmla="*/ 2147483647 h 1268"/>
              <a:gd name="T50" fmla="*/ 2147483647 w 2445"/>
              <a:gd name="T51" fmla="*/ 2147483647 h 1268"/>
              <a:gd name="T52" fmla="*/ 2147483647 w 2445"/>
              <a:gd name="T53" fmla="*/ 2147483647 h 1268"/>
              <a:gd name="T54" fmla="*/ 2147483647 w 2445"/>
              <a:gd name="T55" fmla="*/ 2147483647 h 1268"/>
              <a:gd name="T56" fmla="*/ 2147483647 w 2445"/>
              <a:gd name="T57" fmla="*/ 2147483647 h 1268"/>
              <a:gd name="T58" fmla="*/ 2147483647 w 2445"/>
              <a:gd name="T59" fmla="*/ 2147483647 h 1268"/>
              <a:gd name="T60" fmla="*/ 2147483647 w 2445"/>
              <a:gd name="T61" fmla="*/ 2147483647 h 1268"/>
              <a:gd name="T62" fmla="*/ 2147483647 w 2445"/>
              <a:gd name="T63" fmla="*/ 2147483647 h 1268"/>
              <a:gd name="T64" fmla="*/ 2147483647 w 2445"/>
              <a:gd name="T65" fmla="*/ 2147483647 h 1268"/>
              <a:gd name="T66" fmla="*/ 2147483647 w 2445"/>
              <a:gd name="T67" fmla="*/ 2147483647 h 1268"/>
              <a:gd name="T68" fmla="*/ 2147483647 w 2445"/>
              <a:gd name="T69" fmla="*/ 2147483647 h 1268"/>
              <a:gd name="T70" fmla="*/ 2147483647 w 2445"/>
              <a:gd name="T71" fmla="*/ 2147483647 h 1268"/>
              <a:gd name="T72" fmla="*/ 2147483647 w 2445"/>
              <a:gd name="T73" fmla="*/ 2147483647 h 1268"/>
              <a:gd name="T74" fmla="*/ 2147483647 w 2445"/>
              <a:gd name="T75" fmla="*/ 2147483647 h 1268"/>
              <a:gd name="T76" fmla="*/ 2147483647 w 2445"/>
              <a:gd name="T77" fmla="*/ 2147483647 h 1268"/>
              <a:gd name="T78" fmla="*/ 2147483647 w 2445"/>
              <a:gd name="T79" fmla="*/ 2147483647 h 1268"/>
              <a:gd name="T80" fmla="*/ 2147483647 w 2445"/>
              <a:gd name="T81" fmla="*/ 2147483647 h 1268"/>
              <a:gd name="T82" fmla="*/ 2147483647 w 2445"/>
              <a:gd name="T83" fmla="*/ 2147483647 h 1268"/>
              <a:gd name="T84" fmla="*/ 2147483647 w 2445"/>
              <a:gd name="T85" fmla="*/ 2147483647 h 1268"/>
              <a:gd name="T86" fmla="*/ 2147483647 w 2445"/>
              <a:gd name="T87" fmla="*/ 2147483647 h 1268"/>
              <a:gd name="T88" fmla="*/ 2147483647 w 2445"/>
              <a:gd name="T89" fmla="*/ 2147483647 h 1268"/>
              <a:gd name="T90" fmla="*/ 2147483647 w 2445"/>
              <a:gd name="T91" fmla="*/ 2147483647 h 1268"/>
              <a:gd name="T92" fmla="*/ 2147483647 w 2445"/>
              <a:gd name="T93" fmla="*/ 2147483647 h 1268"/>
              <a:gd name="T94" fmla="*/ 2147483647 w 2445"/>
              <a:gd name="T95" fmla="*/ 2147483647 h 1268"/>
              <a:gd name="T96" fmla="*/ 2147483647 w 2445"/>
              <a:gd name="T97" fmla="*/ 2147483647 h 1268"/>
              <a:gd name="T98" fmla="*/ 2147483647 w 2445"/>
              <a:gd name="T99" fmla="*/ 2147483647 h 1268"/>
              <a:gd name="T100" fmla="*/ 2147483647 w 2445"/>
              <a:gd name="T101" fmla="*/ 2147483647 h 1268"/>
              <a:gd name="T102" fmla="*/ 2147483647 w 2445"/>
              <a:gd name="T103" fmla="*/ 2147483647 h 1268"/>
              <a:gd name="T104" fmla="*/ 2147483647 w 2445"/>
              <a:gd name="T105" fmla="*/ 2147483647 h 1268"/>
              <a:gd name="T106" fmla="*/ 2147483647 w 2445"/>
              <a:gd name="T107" fmla="*/ 2147483647 h 1268"/>
              <a:gd name="T108" fmla="*/ 2147483647 w 2445"/>
              <a:gd name="T109" fmla="*/ 2147483647 h 1268"/>
              <a:gd name="T110" fmla="*/ 2147483647 w 2445"/>
              <a:gd name="T111" fmla="*/ 2147483647 h 1268"/>
              <a:gd name="T112" fmla="*/ 2147483647 w 2445"/>
              <a:gd name="T113" fmla="*/ 2147483647 h 1268"/>
              <a:gd name="T114" fmla="*/ 2147483647 w 2445"/>
              <a:gd name="T115" fmla="*/ 2147483647 h 1268"/>
              <a:gd name="T116" fmla="*/ 2147483647 w 2445"/>
              <a:gd name="T117" fmla="*/ 2147483647 h 1268"/>
              <a:gd name="T118" fmla="*/ 2147483647 w 2445"/>
              <a:gd name="T119" fmla="*/ 2147483647 h 1268"/>
              <a:gd name="T120" fmla="*/ 2147483647 w 2445"/>
              <a:gd name="T121" fmla="*/ 2147483647 h 1268"/>
              <a:gd name="T122" fmla="*/ 2147483647 w 2445"/>
              <a:gd name="T123" fmla="*/ 1405733062 h 12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45"/>
              <a:gd name="T187" fmla="*/ 0 h 1268"/>
              <a:gd name="T188" fmla="*/ 2445 w 2445"/>
              <a:gd name="T189" fmla="*/ 1268 h 12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45" h="1268">
                <a:moveTo>
                  <a:pt x="0" y="0"/>
                </a:moveTo>
                <a:lnTo>
                  <a:pt x="12" y="11"/>
                </a:lnTo>
                <a:lnTo>
                  <a:pt x="48" y="71"/>
                </a:lnTo>
                <a:lnTo>
                  <a:pt x="83" y="130"/>
                </a:lnTo>
                <a:lnTo>
                  <a:pt x="118" y="189"/>
                </a:lnTo>
                <a:lnTo>
                  <a:pt x="153" y="248"/>
                </a:lnTo>
                <a:lnTo>
                  <a:pt x="189" y="307"/>
                </a:lnTo>
                <a:lnTo>
                  <a:pt x="224" y="366"/>
                </a:lnTo>
                <a:lnTo>
                  <a:pt x="259" y="425"/>
                </a:lnTo>
                <a:lnTo>
                  <a:pt x="294" y="485"/>
                </a:lnTo>
                <a:lnTo>
                  <a:pt x="330" y="544"/>
                </a:lnTo>
                <a:lnTo>
                  <a:pt x="365" y="603"/>
                </a:lnTo>
                <a:lnTo>
                  <a:pt x="400" y="662"/>
                </a:lnTo>
                <a:lnTo>
                  <a:pt x="436" y="721"/>
                </a:lnTo>
                <a:lnTo>
                  <a:pt x="471" y="780"/>
                </a:lnTo>
                <a:lnTo>
                  <a:pt x="506" y="839"/>
                </a:lnTo>
                <a:lnTo>
                  <a:pt x="541" y="899"/>
                </a:lnTo>
                <a:lnTo>
                  <a:pt x="577" y="957"/>
                </a:lnTo>
                <a:lnTo>
                  <a:pt x="612" y="1016"/>
                </a:lnTo>
                <a:lnTo>
                  <a:pt x="647" y="1073"/>
                </a:lnTo>
                <a:lnTo>
                  <a:pt x="682" y="1128"/>
                </a:lnTo>
                <a:lnTo>
                  <a:pt x="718" y="1177"/>
                </a:lnTo>
                <a:lnTo>
                  <a:pt x="753" y="1216"/>
                </a:lnTo>
                <a:lnTo>
                  <a:pt x="788" y="1243"/>
                </a:lnTo>
                <a:lnTo>
                  <a:pt x="823" y="1257"/>
                </a:lnTo>
                <a:lnTo>
                  <a:pt x="859" y="1264"/>
                </a:lnTo>
                <a:lnTo>
                  <a:pt x="894" y="1267"/>
                </a:lnTo>
                <a:lnTo>
                  <a:pt x="929" y="1268"/>
                </a:lnTo>
                <a:lnTo>
                  <a:pt x="964" y="1268"/>
                </a:lnTo>
                <a:lnTo>
                  <a:pt x="1000" y="1268"/>
                </a:lnTo>
                <a:lnTo>
                  <a:pt x="1035" y="1268"/>
                </a:lnTo>
                <a:lnTo>
                  <a:pt x="1070" y="1267"/>
                </a:lnTo>
                <a:lnTo>
                  <a:pt x="1105" y="1266"/>
                </a:lnTo>
                <a:lnTo>
                  <a:pt x="1141" y="1264"/>
                </a:lnTo>
                <a:lnTo>
                  <a:pt x="1176" y="1262"/>
                </a:lnTo>
                <a:lnTo>
                  <a:pt x="1211" y="1258"/>
                </a:lnTo>
                <a:lnTo>
                  <a:pt x="1246" y="1252"/>
                </a:lnTo>
                <a:lnTo>
                  <a:pt x="1282" y="1244"/>
                </a:lnTo>
                <a:lnTo>
                  <a:pt x="1317" y="1233"/>
                </a:lnTo>
                <a:lnTo>
                  <a:pt x="1352" y="1219"/>
                </a:lnTo>
                <a:lnTo>
                  <a:pt x="1387" y="1202"/>
                </a:lnTo>
                <a:lnTo>
                  <a:pt x="1423" y="1181"/>
                </a:lnTo>
                <a:lnTo>
                  <a:pt x="1458" y="1158"/>
                </a:lnTo>
                <a:lnTo>
                  <a:pt x="1493" y="1133"/>
                </a:lnTo>
                <a:lnTo>
                  <a:pt x="1528" y="1106"/>
                </a:lnTo>
                <a:lnTo>
                  <a:pt x="1564" y="1078"/>
                </a:lnTo>
                <a:lnTo>
                  <a:pt x="1599" y="1050"/>
                </a:lnTo>
                <a:lnTo>
                  <a:pt x="1634" y="1021"/>
                </a:lnTo>
                <a:lnTo>
                  <a:pt x="1669" y="992"/>
                </a:lnTo>
                <a:lnTo>
                  <a:pt x="1705" y="963"/>
                </a:lnTo>
                <a:lnTo>
                  <a:pt x="1740" y="934"/>
                </a:lnTo>
                <a:lnTo>
                  <a:pt x="1775" y="904"/>
                </a:lnTo>
                <a:lnTo>
                  <a:pt x="1810" y="874"/>
                </a:lnTo>
                <a:lnTo>
                  <a:pt x="1846" y="845"/>
                </a:lnTo>
                <a:lnTo>
                  <a:pt x="1881" y="815"/>
                </a:lnTo>
                <a:lnTo>
                  <a:pt x="1916" y="786"/>
                </a:lnTo>
                <a:lnTo>
                  <a:pt x="1952" y="756"/>
                </a:lnTo>
                <a:lnTo>
                  <a:pt x="1987" y="727"/>
                </a:lnTo>
                <a:lnTo>
                  <a:pt x="2022" y="697"/>
                </a:lnTo>
                <a:lnTo>
                  <a:pt x="2058" y="667"/>
                </a:lnTo>
                <a:lnTo>
                  <a:pt x="2093" y="638"/>
                </a:lnTo>
                <a:lnTo>
                  <a:pt x="2445" y="343"/>
                </a:lnTo>
              </a:path>
            </a:pathLst>
          </a:custGeom>
          <a:noFill/>
          <a:ln w="76200" cmpd="sng">
            <a:solidFill>
              <a:srgbClr val="00FFFF"/>
            </a:solidFill>
            <a:prstDash val="solid"/>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16" name="Rectangle 84"/>
          <p:cNvSpPr>
            <a:spLocks noChangeArrowheads="1"/>
          </p:cNvSpPr>
          <p:nvPr/>
        </p:nvSpPr>
        <p:spPr bwMode="auto">
          <a:xfrm>
            <a:off x="6953250" y="2009775"/>
            <a:ext cx="895350" cy="2657475"/>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13318" name="Text Box 11"/>
          <p:cNvSpPr txBox="1">
            <a:spLocks noChangeArrowheads="1"/>
          </p:cNvSpPr>
          <p:nvPr/>
        </p:nvSpPr>
        <p:spPr bwMode="auto">
          <a:xfrm>
            <a:off x="3802063" y="6259513"/>
            <a:ext cx="2198687" cy="333375"/>
          </a:xfrm>
          <a:prstGeom prst="rect">
            <a:avLst/>
          </a:prstGeom>
          <a:noFill/>
          <a:ln w="9525">
            <a:noFill/>
            <a:miter lim="800000"/>
            <a:headEnd/>
            <a:tailEnd/>
          </a:ln>
        </p:spPr>
        <p:txBody>
          <a:bodyPr lIns="74295" tIns="8890" rIns="74295" bIns="8890"/>
          <a:lstStyle/>
          <a:p>
            <a:pPr algn="just" eaLnBrk="0" fontAlgn="base" hangingPunct="0">
              <a:spcBef>
                <a:spcPct val="0"/>
              </a:spcBef>
              <a:spcAft>
                <a:spcPct val="0"/>
              </a:spcAft>
            </a:pPr>
            <a:r>
              <a:rPr kumimoji="0" lang="en-US" altLang="ja-JP" sz="2000" b="1">
                <a:solidFill>
                  <a:srgbClr val="000000"/>
                </a:solidFill>
                <a:latin typeface="Arial" charset="0"/>
              </a:rPr>
              <a:t>Frequency [Hz]</a:t>
            </a:r>
          </a:p>
        </p:txBody>
      </p:sp>
      <p:sp>
        <p:nvSpPr>
          <p:cNvPr id="13319" name="Text Box 13"/>
          <p:cNvSpPr txBox="1">
            <a:spLocks noChangeArrowheads="1"/>
          </p:cNvSpPr>
          <p:nvPr/>
        </p:nvSpPr>
        <p:spPr bwMode="auto">
          <a:xfrm>
            <a:off x="4400550" y="4797425"/>
            <a:ext cx="1571625" cy="541338"/>
          </a:xfrm>
          <a:prstGeom prst="rect">
            <a:avLst/>
          </a:prstGeom>
          <a:noFill/>
          <a:ln w="9525">
            <a:noFill/>
            <a:miter lim="800000"/>
            <a:headEnd/>
            <a:tailEnd/>
          </a:ln>
        </p:spPr>
        <p:txBody>
          <a:bodyPr lIns="7200" tIns="8890" rIns="7200" bIns="8890"/>
          <a:lstStyle/>
          <a:p>
            <a:pPr algn="ctr" eaLnBrk="0" fontAlgn="base" hangingPunct="0">
              <a:lnSpc>
                <a:spcPct val="80000"/>
              </a:lnSpc>
              <a:spcBef>
                <a:spcPct val="0"/>
              </a:spcBef>
              <a:spcAft>
                <a:spcPct val="0"/>
              </a:spcAft>
            </a:pPr>
            <a:r>
              <a:rPr kumimoji="0" lang="en-US" altLang="ja-JP" b="1">
                <a:solidFill>
                  <a:srgbClr val="0000FF"/>
                </a:solidFill>
                <a:latin typeface="Arial" charset="0"/>
              </a:rPr>
              <a:t>Correlation</a:t>
            </a:r>
          </a:p>
          <a:p>
            <a:pPr algn="ctr" eaLnBrk="0" fontAlgn="base" hangingPunct="0">
              <a:lnSpc>
                <a:spcPct val="80000"/>
              </a:lnSpc>
              <a:spcBef>
                <a:spcPct val="0"/>
              </a:spcBef>
              <a:spcAft>
                <a:spcPct val="0"/>
              </a:spcAft>
            </a:pPr>
            <a:r>
              <a:rPr kumimoji="0" lang="en-US" altLang="ja-JP" b="1">
                <a:solidFill>
                  <a:srgbClr val="0000FF"/>
                </a:solidFill>
                <a:latin typeface="Arial" charset="0"/>
              </a:rPr>
              <a:t>(3 years)</a:t>
            </a:r>
          </a:p>
        </p:txBody>
      </p:sp>
      <p:sp>
        <p:nvSpPr>
          <p:cNvPr id="13320" name="Line 17"/>
          <p:cNvSpPr>
            <a:spLocks noChangeShapeType="1"/>
          </p:cNvSpPr>
          <p:nvPr/>
        </p:nvSpPr>
        <p:spPr bwMode="auto">
          <a:xfrm>
            <a:off x="2676525" y="5740400"/>
            <a:ext cx="3175" cy="93663"/>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1" name="Line 18"/>
          <p:cNvSpPr>
            <a:spLocks noChangeShapeType="1"/>
          </p:cNvSpPr>
          <p:nvPr/>
        </p:nvSpPr>
        <p:spPr bwMode="auto">
          <a:xfrm>
            <a:off x="3387725" y="5740400"/>
            <a:ext cx="3175" cy="93663"/>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2" name="Line 19"/>
          <p:cNvSpPr>
            <a:spLocks noChangeShapeType="1"/>
          </p:cNvSpPr>
          <p:nvPr/>
        </p:nvSpPr>
        <p:spPr bwMode="auto">
          <a:xfrm>
            <a:off x="4103688" y="5740400"/>
            <a:ext cx="3175" cy="93663"/>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3" name="Line 20"/>
          <p:cNvSpPr>
            <a:spLocks noChangeShapeType="1"/>
          </p:cNvSpPr>
          <p:nvPr/>
        </p:nvSpPr>
        <p:spPr bwMode="auto">
          <a:xfrm>
            <a:off x="4818063" y="5740400"/>
            <a:ext cx="4762" cy="93663"/>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4" name="Line 21"/>
          <p:cNvSpPr>
            <a:spLocks noChangeShapeType="1"/>
          </p:cNvSpPr>
          <p:nvPr/>
        </p:nvSpPr>
        <p:spPr bwMode="auto">
          <a:xfrm>
            <a:off x="5534025" y="5732463"/>
            <a:ext cx="3175" cy="93662"/>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5" name="Line 22"/>
          <p:cNvSpPr>
            <a:spLocks noChangeShapeType="1"/>
          </p:cNvSpPr>
          <p:nvPr/>
        </p:nvSpPr>
        <p:spPr bwMode="auto">
          <a:xfrm>
            <a:off x="6249988" y="5724525"/>
            <a:ext cx="3175" cy="93663"/>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6" name="Line 25"/>
          <p:cNvSpPr>
            <a:spLocks noChangeShapeType="1"/>
          </p:cNvSpPr>
          <p:nvPr/>
        </p:nvSpPr>
        <p:spPr bwMode="auto">
          <a:xfrm>
            <a:off x="2676525" y="5834063"/>
            <a:ext cx="4289425" cy="1587"/>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7" name="Line 26"/>
          <p:cNvSpPr>
            <a:spLocks noChangeShapeType="1"/>
          </p:cNvSpPr>
          <p:nvPr/>
        </p:nvSpPr>
        <p:spPr bwMode="auto">
          <a:xfrm>
            <a:off x="2676525" y="4635500"/>
            <a:ext cx="111125" cy="3175"/>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8" name="Line 27"/>
          <p:cNvSpPr>
            <a:spLocks noChangeShapeType="1"/>
          </p:cNvSpPr>
          <p:nvPr/>
        </p:nvSpPr>
        <p:spPr bwMode="auto">
          <a:xfrm>
            <a:off x="2676525" y="3435350"/>
            <a:ext cx="111125" cy="3175"/>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29" name="Line 28"/>
          <p:cNvSpPr>
            <a:spLocks noChangeShapeType="1"/>
          </p:cNvSpPr>
          <p:nvPr/>
        </p:nvSpPr>
        <p:spPr bwMode="auto">
          <a:xfrm>
            <a:off x="2676525" y="2239963"/>
            <a:ext cx="111125" cy="3175"/>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30" name="Line 29"/>
          <p:cNvSpPr>
            <a:spLocks noChangeShapeType="1"/>
          </p:cNvSpPr>
          <p:nvPr/>
        </p:nvSpPr>
        <p:spPr bwMode="auto">
          <a:xfrm>
            <a:off x="2676525" y="5232400"/>
            <a:ext cx="55563" cy="6350"/>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31" name="Line 30"/>
          <p:cNvSpPr>
            <a:spLocks noChangeShapeType="1"/>
          </p:cNvSpPr>
          <p:nvPr/>
        </p:nvSpPr>
        <p:spPr bwMode="auto">
          <a:xfrm>
            <a:off x="2676525" y="4035425"/>
            <a:ext cx="55563" cy="1588"/>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32" name="Line 31"/>
          <p:cNvSpPr>
            <a:spLocks noChangeShapeType="1"/>
          </p:cNvSpPr>
          <p:nvPr/>
        </p:nvSpPr>
        <p:spPr bwMode="auto">
          <a:xfrm>
            <a:off x="2676525" y="2841625"/>
            <a:ext cx="55563" cy="1588"/>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33" name="Line 33"/>
          <p:cNvSpPr>
            <a:spLocks noChangeShapeType="1"/>
          </p:cNvSpPr>
          <p:nvPr/>
        </p:nvSpPr>
        <p:spPr bwMode="auto">
          <a:xfrm>
            <a:off x="2676525" y="1641475"/>
            <a:ext cx="3175" cy="4192588"/>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grpSp>
        <p:nvGrpSpPr>
          <p:cNvPr id="2" name="Group 97"/>
          <p:cNvGrpSpPr>
            <a:grpSpLocks/>
          </p:cNvGrpSpPr>
          <p:nvPr/>
        </p:nvGrpSpPr>
        <p:grpSpPr bwMode="auto">
          <a:xfrm>
            <a:off x="2676525" y="1625600"/>
            <a:ext cx="4286250" cy="111125"/>
            <a:chOff x="1686" y="1024"/>
            <a:chExt cx="2700" cy="70"/>
          </a:xfrm>
        </p:grpSpPr>
        <p:sp>
          <p:nvSpPr>
            <p:cNvPr id="13371" name="Line 32"/>
            <p:cNvSpPr>
              <a:spLocks noChangeShapeType="1"/>
            </p:cNvSpPr>
            <p:nvPr/>
          </p:nvSpPr>
          <p:spPr bwMode="auto">
            <a:xfrm>
              <a:off x="1686" y="1034"/>
              <a:ext cx="35" cy="3"/>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72" name="Line 34"/>
            <p:cNvSpPr>
              <a:spLocks noChangeShapeType="1"/>
            </p:cNvSpPr>
            <p:nvPr/>
          </p:nvSpPr>
          <p:spPr bwMode="auto">
            <a:xfrm>
              <a:off x="1686" y="1034"/>
              <a:ext cx="2" cy="60"/>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73" name="Line 35"/>
            <p:cNvSpPr>
              <a:spLocks noChangeShapeType="1"/>
            </p:cNvSpPr>
            <p:nvPr/>
          </p:nvSpPr>
          <p:spPr bwMode="auto">
            <a:xfrm>
              <a:off x="2134" y="1034"/>
              <a:ext cx="2" cy="60"/>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74" name="Line 36"/>
            <p:cNvSpPr>
              <a:spLocks noChangeShapeType="1"/>
            </p:cNvSpPr>
            <p:nvPr/>
          </p:nvSpPr>
          <p:spPr bwMode="auto">
            <a:xfrm>
              <a:off x="2585" y="1034"/>
              <a:ext cx="2" cy="60"/>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75" name="Line 37"/>
            <p:cNvSpPr>
              <a:spLocks noChangeShapeType="1"/>
            </p:cNvSpPr>
            <p:nvPr/>
          </p:nvSpPr>
          <p:spPr bwMode="auto">
            <a:xfrm>
              <a:off x="3035" y="1034"/>
              <a:ext cx="3" cy="60"/>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76" name="Line 38"/>
            <p:cNvSpPr>
              <a:spLocks noChangeShapeType="1"/>
            </p:cNvSpPr>
            <p:nvPr/>
          </p:nvSpPr>
          <p:spPr bwMode="auto">
            <a:xfrm>
              <a:off x="3486" y="1024"/>
              <a:ext cx="2" cy="60"/>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77" name="Line 39"/>
            <p:cNvSpPr>
              <a:spLocks noChangeShapeType="1"/>
            </p:cNvSpPr>
            <p:nvPr/>
          </p:nvSpPr>
          <p:spPr bwMode="auto">
            <a:xfrm>
              <a:off x="3937" y="1024"/>
              <a:ext cx="2" cy="60"/>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78" name="Line 42"/>
            <p:cNvSpPr>
              <a:spLocks noChangeShapeType="1"/>
            </p:cNvSpPr>
            <p:nvPr/>
          </p:nvSpPr>
          <p:spPr bwMode="auto">
            <a:xfrm>
              <a:off x="1686" y="1034"/>
              <a:ext cx="2700" cy="3"/>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grpSp>
      <p:grpSp>
        <p:nvGrpSpPr>
          <p:cNvPr id="3" name="Group 77"/>
          <p:cNvGrpSpPr>
            <a:grpSpLocks/>
          </p:cNvGrpSpPr>
          <p:nvPr/>
        </p:nvGrpSpPr>
        <p:grpSpPr bwMode="auto">
          <a:xfrm>
            <a:off x="6842125" y="1641475"/>
            <a:ext cx="117475" cy="4192588"/>
            <a:chOff x="4366" y="1399"/>
            <a:chExt cx="62" cy="2239"/>
          </a:xfrm>
        </p:grpSpPr>
        <p:sp>
          <p:nvSpPr>
            <p:cNvPr id="13363" name="Line 24"/>
            <p:cNvSpPr>
              <a:spLocks noChangeShapeType="1"/>
            </p:cNvSpPr>
            <p:nvPr/>
          </p:nvSpPr>
          <p:spPr bwMode="auto">
            <a:xfrm>
              <a:off x="4426" y="3588"/>
              <a:ext cx="2" cy="50"/>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64" name="Line 43"/>
            <p:cNvSpPr>
              <a:spLocks noChangeShapeType="1"/>
            </p:cNvSpPr>
            <p:nvPr/>
          </p:nvSpPr>
          <p:spPr bwMode="auto">
            <a:xfrm>
              <a:off x="4366" y="2998"/>
              <a:ext cx="60" cy="2"/>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65" name="Line 44"/>
            <p:cNvSpPr>
              <a:spLocks noChangeShapeType="1"/>
            </p:cNvSpPr>
            <p:nvPr/>
          </p:nvSpPr>
          <p:spPr bwMode="auto">
            <a:xfrm>
              <a:off x="4366" y="2357"/>
              <a:ext cx="60" cy="2"/>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66" name="Line 45"/>
            <p:cNvSpPr>
              <a:spLocks noChangeShapeType="1"/>
            </p:cNvSpPr>
            <p:nvPr/>
          </p:nvSpPr>
          <p:spPr bwMode="auto">
            <a:xfrm>
              <a:off x="4366" y="1719"/>
              <a:ext cx="60" cy="2"/>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67" name="Line 46"/>
            <p:cNvSpPr>
              <a:spLocks noChangeShapeType="1"/>
            </p:cNvSpPr>
            <p:nvPr/>
          </p:nvSpPr>
          <p:spPr bwMode="auto">
            <a:xfrm>
              <a:off x="4395" y="3317"/>
              <a:ext cx="31" cy="3"/>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68" name="Line 47"/>
            <p:cNvSpPr>
              <a:spLocks noChangeShapeType="1"/>
            </p:cNvSpPr>
            <p:nvPr/>
          </p:nvSpPr>
          <p:spPr bwMode="auto">
            <a:xfrm>
              <a:off x="4395" y="2678"/>
              <a:ext cx="31" cy="1"/>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69" name="Line 48"/>
            <p:cNvSpPr>
              <a:spLocks noChangeShapeType="1"/>
            </p:cNvSpPr>
            <p:nvPr/>
          </p:nvSpPr>
          <p:spPr bwMode="auto">
            <a:xfrm>
              <a:off x="4395" y="2040"/>
              <a:ext cx="31" cy="1"/>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70" name="Line 50"/>
            <p:cNvSpPr>
              <a:spLocks noChangeShapeType="1"/>
            </p:cNvSpPr>
            <p:nvPr/>
          </p:nvSpPr>
          <p:spPr bwMode="auto">
            <a:xfrm>
              <a:off x="4426" y="1399"/>
              <a:ext cx="2" cy="2239"/>
            </a:xfrm>
            <a:prstGeom prst="line">
              <a:avLst/>
            </a:prstGeom>
            <a:noFill/>
            <a:ln w="17463">
              <a:solidFill>
                <a:srgbClr val="000000"/>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grpSp>
      <p:sp>
        <p:nvSpPr>
          <p:cNvPr id="13336" name="Text Box 51"/>
          <p:cNvSpPr txBox="1">
            <a:spLocks noChangeArrowheads="1"/>
          </p:cNvSpPr>
          <p:nvPr/>
        </p:nvSpPr>
        <p:spPr bwMode="auto">
          <a:xfrm rot="-5388384">
            <a:off x="741363" y="3489325"/>
            <a:ext cx="2028825" cy="396875"/>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000000"/>
                </a:solidFill>
                <a:latin typeface="Arial" charset="0"/>
              </a:rPr>
              <a:t>Strain [Hz</a:t>
            </a:r>
            <a:r>
              <a:rPr lang="en-US" altLang="ja-JP" sz="2000" b="1" baseline="30000">
                <a:solidFill>
                  <a:srgbClr val="000000"/>
                </a:solidFill>
                <a:latin typeface="Arial" charset="0"/>
              </a:rPr>
              <a:t>-1/2</a:t>
            </a:r>
            <a:r>
              <a:rPr lang="en-US" altLang="ja-JP" sz="2000" b="1">
                <a:solidFill>
                  <a:srgbClr val="000000"/>
                </a:solidFill>
                <a:latin typeface="Arial" charset="0"/>
              </a:rPr>
              <a:t>]</a:t>
            </a:r>
          </a:p>
        </p:txBody>
      </p:sp>
      <p:sp>
        <p:nvSpPr>
          <p:cNvPr id="13337" name="Text Box 57"/>
          <p:cNvSpPr txBox="1">
            <a:spLocks noChangeArrowheads="1"/>
          </p:cNvSpPr>
          <p:nvPr/>
        </p:nvSpPr>
        <p:spPr bwMode="auto">
          <a:xfrm>
            <a:off x="2420938" y="5826125"/>
            <a:ext cx="4862512" cy="39687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-3      </a:t>
            </a:r>
            <a:r>
              <a:rPr lang="en-US" altLang="ja-JP" sz="2000" b="1">
                <a:solidFill>
                  <a:srgbClr val="000000"/>
                </a:solidFill>
                <a:latin typeface="Arial" charset="0"/>
              </a:rPr>
              <a:t>10</a:t>
            </a:r>
            <a:r>
              <a:rPr lang="en-US" altLang="ja-JP" sz="2000" b="1" baseline="30000">
                <a:solidFill>
                  <a:srgbClr val="000000"/>
                </a:solidFill>
                <a:latin typeface="Arial" charset="0"/>
              </a:rPr>
              <a:t>-2</a:t>
            </a:r>
            <a:r>
              <a:rPr lang="en-US" altLang="ja-JP" sz="2000" b="1">
                <a:solidFill>
                  <a:srgbClr val="000000"/>
                </a:solidFill>
                <a:latin typeface="Arial" charset="0"/>
              </a:rPr>
              <a:t>    10</a:t>
            </a:r>
            <a:r>
              <a:rPr lang="en-US" altLang="ja-JP" sz="2000" b="1" baseline="30000">
                <a:solidFill>
                  <a:srgbClr val="000000"/>
                </a:solidFill>
                <a:latin typeface="Arial" charset="0"/>
              </a:rPr>
              <a:t>-1</a:t>
            </a:r>
            <a:r>
              <a:rPr lang="en-US" altLang="ja-JP" sz="2000" b="1">
                <a:solidFill>
                  <a:srgbClr val="000000"/>
                </a:solidFill>
                <a:latin typeface="Arial" charset="0"/>
              </a:rPr>
              <a:t>     1       10     10</a:t>
            </a:r>
            <a:r>
              <a:rPr lang="en-US" altLang="ja-JP" sz="2000" b="1" baseline="30000">
                <a:solidFill>
                  <a:srgbClr val="000000"/>
                </a:solidFill>
                <a:latin typeface="Arial" charset="0"/>
              </a:rPr>
              <a:t>2</a:t>
            </a:r>
            <a:r>
              <a:rPr lang="en-US" altLang="ja-JP" sz="2000" b="1">
                <a:solidFill>
                  <a:srgbClr val="000000"/>
                </a:solidFill>
                <a:latin typeface="Arial" charset="0"/>
              </a:rPr>
              <a:t>     10</a:t>
            </a:r>
            <a:r>
              <a:rPr lang="en-US" altLang="ja-JP" sz="2000" b="1" baseline="30000">
                <a:solidFill>
                  <a:srgbClr val="000000"/>
                </a:solidFill>
                <a:latin typeface="Arial" charset="0"/>
              </a:rPr>
              <a:t>3</a:t>
            </a:r>
          </a:p>
        </p:txBody>
      </p:sp>
      <p:sp>
        <p:nvSpPr>
          <p:cNvPr id="13338" name="Text Box 58"/>
          <p:cNvSpPr txBox="1">
            <a:spLocks noChangeArrowheads="1"/>
          </p:cNvSpPr>
          <p:nvPr/>
        </p:nvSpPr>
        <p:spPr bwMode="auto">
          <a:xfrm>
            <a:off x="1989138" y="1190625"/>
            <a:ext cx="762000" cy="4841875"/>
          </a:xfrm>
          <a:prstGeom prst="rect">
            <a:avLst/>
          </a:prstGeom>
          <a:noFill/>
          <a:ln w="9525">
            <a:noFill/>
            <a:miter lim="800000"/>
            <a:headEnd/>
            <a:tailEnd/>
          </a:ln>
        </p:spPr>
        <p:txBody>
          <a:bodyPr>
            <a:spAutoFit/>
          </a:bodyPr>
          <a:lstStyle/>
          <a:p>
            <a:pPr fontAlgn="base">
              <a:lnSpc>
                <a:spcPct val="195000"/>
              </a:lnSpc>
              <a:spcBef>
                <a:spcPct val="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-19</a:t>
            </a:r>
          </a:p>
          <a:p>
            <a:pPr fontAlgn="base">
              <a:lnSpc>
                <a:spcPct val="195000"/>
              </a:lnSpc>
              <a:spcBef>
                <a:spcPct val="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-20</a:t>
            </a:r>
          </a:p>
          <a:p>
            <a:pPr fontAlgn="base">
              <a:lnSpc>
                <a:spcPct val="195000"/>
              </a:lnSpc>
              <a:spcBef>
                <a:spcPct val="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-21</a:t>
            </a:r>
          </a:p>
          <a:p>
            <a:pPr fontAlgn="base">
              <a:lnSpc>
                <a:spcPct val="195000"/>
              </a:lnSpc>
              <a:spcBef>
                <a:spcPct val="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-22</a:t>
            </a:r>
          </a:p>
          <a:p>
            <a:pPr fontAlgn="base">
              <a:lnSpc>
                <a:spcPct val="195000"/>
              </a:lnSpc>
              <a:spcBef>
                <a:spcPct val="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-23</a:t>
            </a:r>
          </a:p>
          <a:p>
            <a:pPr fontAlgn="base">
              <a:lnSpc>
                <a:spcPct val="195000"/>
              </a:lnSpc>
              <a:spcBef>
                <a:spcPct val="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-24</a:t>
            </a:r>
          </a:p>
          <a:p>
            <a:pPr fontAlgn="base">
              <a:lnSpc>
                <a:spcPct val="195000"/>
              </a:lnSpc>
              <a:spcBef>
                <a:spcPct val="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-25</a:t>
            </a:r>
          </a:p>
          <a:p>
            <a:pPr fontAlgn="base">
              <a:lnSpc>
                <a:spcPct val="195000"/>
              </a:lnSpc>
              <a:spcBef>
                <a:spcPct val="0"/>
              </a:spcBef>
              <a:spcAft>
                <a:spcPct val="0"/>
              </a:spcAft>
            </a:pPr>
            <a:r>
              <a:rPr lang="en-US" altLang="ja-JP" sz="2000" b="1">
                <a:solidFill>
                  <a:srgbClr val="000000"/>
                </a:solidFill>
                <a:latin typeface="Arial" charset="0"/>
              </a:rPr>
              <a:t>10</a:t>
            </a:r>
            <a:r>
              <a:rPr lang="en-US" altLang="ja-JP" sz="2000" b="1" baseline="30000">
                <a:solidFill>
                  <a:srgbClr val="000000"/>
                </a:solidFill>
                <a:latin typeface="Arial" charset="0"/>
              </a:rPr>
              <a:t>-26</a:t>
            </a:r>
          </a:p>
        </p:txBody>
      </p:sp>
      <p:sp>
        <p:nvSpPr>
          <p:cNvPr id="13339" name="Text Box 68"/>
          <p:cNvSpPr txBox="1">
            <a:spLocks noChangeArrowheads="1"/>
          </p:cNvSpPr>
          <p:nvPr/>
        </p:nvSpPr>
        <p:spPr bwMode="auto">
          <a:xfrm rot="1740813">
            <a:off x="4014788" y="2262188"/>
            <a:ext cx="1433512" cy="388937"/>
          </a:xfrm>
          <a:prstGeom prst="rect">
            <a:avLst/>
          </a:prstGeom>
          <a:noFill/>
          <a:ln w="9525">
            <a:noFill/>
            <a:miter lim="800000"/>
            <a:headEnd/>
            <a:tailEnd/>
          </a:ln>
        </p:spPr>
        <p:txBody>
          <a:bodyPr lIns="74295" tIns="8890" rIns="74295" bIns="8890"/>
          <a:lstStyle/>
          <a:p>
            <a:pPr algn="just" eaLnBrk="0" fontAlgn="base" hangingPunct="0">
              <a:lnSpc>
                <a:spcPct val="80000"/>
              </a:lnSpc>
              <a:spcBef>
                <a:spcPct val="0"/>
              </a:spcBef>
              <a:spcAft>
                <a:spcPct val="0"/>
              </a:spcAft>
            </a:pPr>
            <a:r>
              <a:rPr kumimoji="0" lang="en-US" altLang="ja-JP" b="1" dirty="0">
                <a:solidFill>
                  <a:srgbClr val="00CC00"/>
                </a:solidFill>
                <a:latin typeface="Arial" charset="0"/>
              </a:rPr>
              <a:t>BH-BH</a:t>
            </a:r>
          </a:p>
        </p:txBody>
      </p:sp>
      <p:sp>
        <p:nvSpPr>
          <p:cNvPr id="13340" name="Text Box 72"/>
          <p:cNvSpPr txBox="1">
            <a:spLocks noChangeArrowheads="1"/>
          </p:cNvSpPr>
          <p:nvPr/>
        </p:nvSpPr>
        <p:spPr bwMode="auto">
          <a:xfrm>
            <a:off x="4765675" y="2586038"/>
            <a:ext cx="1782763" cy="339725"/>
          </a:xfrm>
          <a:prstGeom prst="rect">
            <a:avLst/>
          </a:prstGeom>
          <a:noFill/>
          <a:ln w="9525">
            <a:noFill/>
            <a:miter lim="800000"/>
            <a:headEnd/>
            <a:tailEnd/>
          </a:ln>
        </p:spPr>
        <p:txBody>
          <a:bodyPr lIns="74295" tIns="8890" rIns="74295" bIns="8890"/>
          <a:lstStyle/>
          <a:p>
            <a:pPr eaLnBrk="0" fontAlgn="base" hangingPunct="0">
              <a:lnSpc>
                <a:spcPct val="80000"/>
              </a:lnSpc>
              <a:spcBef>
                <a:spcPct val="0"/>
              </a:spcBef>
              <a:spcAft>
                <a:spcPct val="0"/>
              </a:spcAft>
            </a:pPr>
            <a:r>
              <a:rPr kumimoji="0" lang="en-US" altLang="ja-JP" b="1" dirty="0">
                <a:solidFill>
                  <a:srgbClr val="00CC00"/>
                </a:solidFill>
                <a:latin typeface="Arial" charset="0"/>
              </a:rPr>
              <a:t>Coalescence</a:t>
            </a:r>
          </a:p>
        </p:txBody>
      </p:sp>
      <p:sp>
        <p:nvSpPr>
          <p:cNvPr id="13341" name="Line 10"/>
          <p:cNvSpPr>
            <a:spLocks noChangeShapeType="1"/>
          </p:cNvSpPr>
          <p:nvPr/>
        </p:nvSpPr>
        <p:spPr bwMode="auto">
          <a:xfrm>
            <a:off x="2760663" y="2517775"/>
            <a:ext cx="4110037" cy="2439988"/>
          </a:xfrm>
          <a:prstGeom prst="line">
            <a:avLst/>
          </a:prstGeom>
          <a:noFill/>
          <a:ln w="57150">
            <a:solidFill>
              <a:srgbClr val="CC6600"/>
            </a:solidFill>
            <a:prstDash val="sysDot"/>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42" name="Text Box 62"/>
          <p:cNvSpPr txBox="1">
            <a:spLocks noChangeArrowheads="1"/>
          </p:cNvSpPr>
          <p:nvPr/>
        </p:nvSpPr>
        <p:spPr bwMode="auto">
          <a:xfrm rot="1837569">
            <a:off x="5345113" y="4445000"/>
            <a:ext cx="1074737" cy="346075"/>
          </a:xfrm>
          <a:prstGeom prst="rect">
            <a:avLst/>
          </a:prstGeom>
          <a:noFill/>
          <a:ln w="9525">
            <a:noFill/>
            <a:miter lim="800000"/>
            <a:headEnd/>
            <a:tailEnd/>
          </a:ln>
        </p:spPr>
        <p:txBody>
          <a:bodyPr lIns="74295" tIns="8890" rIns="74295" bIns="8890"/>
          <a:lstStyle/>
          <a:p>
            <a:pPr algn="ctr" eaLnBrk="0" fontAlgn="base" hangingPunct="0">
              <a:lnSpc>
                <a:spcPct val="80000"/>
              </a:lnSpc>
              <a:spcBef>
                <a:spcPct val="0"/>
              </a:spcBef>
              <a:spcAft>
                <a:spcPct val="0"/>
              </a:spcAft>
            </a:pPr>
            <a:r>
              <a:rPr kumimoji="0" lang="en-US" altLang="ja-JP" b="1">
                <a:solidFill>
                  <a:srgbClr val="CC6600"/>
                </a:solidFill>
                <a:latin typeface="Arial" charset="0"/>
              </a:rPr>
              <a:t>NS-NS</a:t>
            </a:r>
          </a:p>
          <a:p>
            <a:pPr algn="ctr" eaLnBrk="0" fontAlgn="base" hangingPunct="0">
              <a:lnSpc>
                <a:spcPct val="80000"/>
              </a:lnSpc>
              <a:spcBef>
                <a:spcPct val="0"/>
              </a:spcBef>
              <a:spcAft>
                <a:spcPct val="0"/>
              </a:spcAft>
            </a:pPr>
            <a:r>
              <a:rPr kumimoji="0" lang="en-US" altLang="ja-JP" b="1">
                <a:solidFill>
                  <a:srgbClr val="CC6600"/>
                </a:solidFill>
                <a:latin typeface="Arial" charset="0"/>
              </a:rPr>
              <a:t>(z=1)</a:t>
            </a:r>
          </a:p>
        </p:txBody>
      </p:sp>
      <p:sp>
        <p:nvSpPr>
          <p:cNvPr id="13343" name="AutoShape 76"/>
          <p:cNvSpPr>
            <a:spLocks noChangeArrowheads="1"/>
          </p:cNvSpPr>
          <p:nvPr/>
        </p:nvSpPr>
        <p:spPr bwMode="auto">
          <a:xfrm>
            <a:off x="6691313" y="4759325"/>
            <a:ext cx="317500" cy="355600"/>
          </a:xfrm>
          <a:prstGeom prst="irregularSeal2">
            <a:avLst/>
          </a:prstGeom>
          <a:solidFill>
            <a:srgbClr val="CC6600"/>
          </a:solidFill>
          <a:ln w="9525">
            <a:solidFill>
              <a:srgbClr val="CC6600"/>
            </a:solidFill>
            <a:miter lim="800000"/>
            <a:headEnd/>
            <a:tailEnd/>
          </a:ln>
        </p:spPr>
        <p:txBody>
          <a:bodyPr anchor="ctr"/>
          <a:lstStyle/>
          <a:p>
            <a:pPr fontAlgn="base">
              <a:spcBef>
                <a:spcPct val="0"/>
              </a:spcBef>
              <a:spcAft>
                <a:spcPct val="0"/>
              </a:spcAft>
            </a:pPr>
            <a:endParaRPr lang="ja-JP" altLang="en-US">
              <a:solidFill>
                <a:srgbClr val="000000"/>
              </a:solidFill>
              <a:latin typeface="Arial" charset="0"/>
            </a:endParaRPr>
          </a:p>
        </p:txBody>
      </p:sp>
      <p:sp>
        <p:nvSpPr>
          <p:cNvPr id="13344" name="Text Box 78"/>
          <p:cNvSpPr txBox="1">
            <a:spLocks noChangeArrowheads="1"/>
          </p:cNvSpPr>
          <p:nvPr/>
        </p:nvSpPr>
        <p:spPr bwMode="auto">
          <a:xfrm>
            <a:off x="5462588" y="5434013"/>
            <a:ext cx="1593850" cy="339725"/>
          </a:xfrm>
          <a:prstGeom prst="rect">
            <a:avLst/>
          </a:prstGeom>
          <a:noFill/>
          <a:ln w="9525">
            <a:noFill/>
            <a:miter lim="800000"/>
            <a:headEnd/>
            <a:tailEnd/>
          </a:ln>
        </p:spPr>
        <p:txBody>
          <a:bodyPr lIns="74295" tIns="8890" rIns="74295" bIns="8890"/>
          <a:lstStyle/>
          <a:p>
            <a:pPr eaLnBrk="0" fontAlgn="base" hangingPunct="0">
              <a:lnSpc>
                <a:spcPct val="80000"/>
              </a:lnSpc>
              <a:spcBef>
                <a:spcPct val="0"/>
              </a:spcBef>
              <a:spcAft>
                <a:spcPct val="0"/>
              </a:spcAft>
            </a:pPr>
            <a:r>
              <a:rPr kumimoji="0" lang="en-US" altLang="ja-JP" b="1">
                <a:solidFill>
                  <a:srgbClr val="CC6600"/>
                </a:solidFill>
                <a:latin typeface="Arial" charset="0"/>
              </a:rPr>
              <a:t>Coalescence</a:t>
            </a:r>
          </a:p>
        </p:txBody>
      </p:sp>
      <p:sp>
        <p:nvSpPr>
          <p:cNvPr id="13345" name="Text Box 116"/>
          <p:cNvSpPr txBox="1">
            <a:spLocks noChangeArrowheads="1"/>
          </p:cNvSpPr>
          <p:nvPr/>
        </p:nvSpPr>
        <p:spPr bwMode="auto">
          <a:xfrm>
            <a:off x="5591175" y="2987675"/>
            <a:ext cx="1114425" cy="342900"/>
          </a:xfrm>
          <a:prstGeom prst="rect">
            <a:avLst/>
          </a:prstGeom>
          <a:noFill/>
          <a:ln w="9525">
            <a:noFill/>
            <a:miter lim="800000"/>
            <a:headEnd/>
            <a:tailEnd/>
          </a:ln>
        </p:spPr>
        <p:txBody>
          <a:bodyPr lIns="7200" tIns="8890" rIns="7200" bIns="8890"/>
          <a:lstStyle/>
          <a:p>
            <a:pPr algn="ctr" eaLnBrk="0" fontAlgn="base" hangingPunct="0">
              <a:lnSpc>
                <a:spcPct val="80000"/>
              </a:lnSpc>
              <a:spcBef>
                <a:spcPct val="0"/>
              </a:spcBef>
              <a:spcAft>
                <a:spcPct val="0"/>
              </a:spcAft>
            </a:pPr>
            <a:r>
              <a:rPr kumimoji="0" lang="en-US" altLang="ja-JP" b="1">
                <a:solidFill>
                  <a:srgbClr val="00FFFF"/>
                </a:solidFill>
                <a:latin typeface="Arial" charset="0"/>
              </a:rPr>
              <a:t>1 cluster</a:t>
            </a:r>
          </a:p>
        </p:txBody>
      </p:sp>
      <p:cxnSp>
        <p:nvCxnSpPr>
          <p:cNvPr id="74" name="直線コネクタ 73"/>
          <p:cNvCxnSpPr>
            <a:stCxn id="69636" idx="0"/>
            <a:endCxn id="69636" idx="4"/>
          </p:cNvCxnSpPr>
          <p:nvPr/>
        </p:nvCxnSpPr>
        <p:spPr>
          <a:xfrm rot="16200000" flipH="1">
            <a:off x="2193131" y="2932907"/>
            <a:ext cx="3402013" cy="243205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347" name="Text Box 72"/>
          <p:cNvSpPr txBox="1">
            <a:spLocks noChangeArrowheads="1"/>
          </p:cNvSpPr>
          <p:nvPr/>
        </p:nvSpPr>
        <p:spPr bwMode="auto">
          <a:xfrm>
            <a:off x="3095625" y="5205413"/>
            <a:ext cx="2239963" cy="604837"/>
          </a:xfrm>
          <a:prstGeom prst="rect">
            <a:avLst/>
          </a:prstGeom>
          <a:noFill/>
          <a:ln w="9525">
            <a:noFill/>
            <a:miter lim="800000"/>
            <a:headEnd/>
            <a:tailEnd/>
          </a:ln>
        </p:spPr>
        <p:txBody>
          <a:bodyPr lIns="74295" tIns="8890" rIns="74295" bIns="8890"/>
          <a:lstStyle/>
          <a:p>
            <a:pPr eaLnBrk="0" fontAlgn="base" hangingPunct="0">
              <a:lnSpc>
                <a:spcPct val="80000"/>
              </a:lnSpc>
              <a:spcBef>
                <a:spcPct val="0"/>
              </a:spcBef>
              <a:spcAft>
                <a:spcPct val="0"/>
              </a:spcAft>
            </a:pPr>
            <a:r>
              <a:rPr kumimoji="0" lang="en-US" altLang="ja-JP" b="1" dirty="0">
                <a:solidFill>
                  <a:srgbClr val="FF0000"/>
                </a:solidFill>
                <a:latin typeface="Arial" charset="0"/>
              </a:rPr>
              <a:t>  Inflation</a:t>
            </a:r>
          </a:p>
          <a:p>
            <a:pPr eaLnBrk="0" fontAlgn="base" hangingPunct="0">
              <a:lnSpc>
                <a:spcPct val="80000"/>
              </a:lnSpc>
              <a:spcBef>
                <a:spcPct val="0"/>
              </a:spcBef>
              <a:spcAft>
                <a:spcPct val="0"/>
              </a:spcAft>
            </a:pPr>
            <a:r>
              <a:rPr kumimoji="0" lang="en-US" altLang="ja-JP" b="1" dirty="0">
                <a:solidFill>
                  <a:srgbClr val="FF0000"/>
                </a:solidFill>
                <a:latin typeface="Arial" charset="0"/>
              </a:rPr>
              <a:t>(</a:t>
            </a:r>
            <a:r>
              <a:rPr kumimoji="0" lang="en-US" altLang="ja-JP" b="1" dirty="0">
                <a:solidFill>
                  <a:srgbClr val="FF0000"/>
                </a:solidFill>
                <a:latin typeface="Arial" charset="0"/>
                <a:sym typeface="Symbol" pitchFamily="18" charset="2"/>
              </a:rPr>
              <a:t></a:t>
            </a:r>
            <a:r>
              <a:rPr kumimoji="0" lang="en-US" altLang="ja-JP" b="1" baseline="-25000" dirty="0">
                <a:solidFill>
                  <a:srgbClr val="FF0000"/>
                </a:solidFill>
                <a:latin typeface="Arial" charset="0"/>
                <a:sym typeface="Symbol" pitchFamily="18" charset="2"/>
              </a:rPr>
              <a:t>GW</a:t>
            </a:r>
            <a:r>
              <a:rPr kumimoji="0" lang="en-US" altLang="ja-JP" b="1" dirty="0">
                <a:solidFill>
                  <a:srgbClr val="FF0000"/>
                </a:solidFill>
                <a:latin typeface="Arial" charset="0"/>
                <a:sym typeface="Symbol" pitchFamily="18" charset="2"/>
              </a:rPr>
              <a:t>~2×10</a:t>
            </a:r>
            <a:r>
              <a:rPr kumimoji="0" lang="en-US" altLang="ja-JP" b="1" baseline="30000" dirty="0">
                <a:solidFill>
                  <a:srgbClr val="FF0000"/>
                </a:solidFill>
                <a:latin typeface="Arial" charset="0"/>
                <a:sym typeface="Symbol" pitchFamily="18" charset="2"/>
              </a:rPr>
              <a:t>-15</a:t>
            </a:r>
            <a:r>
              <a:rPr kumimoji="0" lang="en-US" altLang="ja-JP" b="1" dirty="0">
                <a:solidFill>
                  <a:srgbClr val="FF0000"/>
                </a:solidFill>
                <a:latin typeface="Arial" charset="0"/>
                <a:sym typeface="Symbol" pitchFamily="18" charset="2"/>
              </a:rPr>
              <a:t>)</a:t>
            </a:r>
            <a:endParaRPr kumimoji="0" lang="en-US" altLang="ja-JP" b="1" dirty="0">
              <a:solidFill>
                <a:srgbClr val="FF0000"/>
              </a:solidFill>
              <a:latin typeface="Arial" charset="0"/>
            </a:endParaRPr>
          </a:p>
        </p:txBody>
      </p:sp>
      <p:sp>
        <p:nvSpPr>
          <p:cNvPr id="13348" name="Line 10"/>
          <p:cNvSpPr>
            <a:spLocks noChangeShapeType="1"/>
          </p:cNvSpPr>
          <p:nvPr/>
        </p:nvSpPr>
        <p:spPr bwMode="auto">
          <a:xfrm>
            <a:off x="2698750" y="2257425"/>
            <a:ext cx="3781425" cy="2260600"/>
          </a:xfrm>
          <a:prstGeom prst="line">
            <a:avLst/>
          </a:prstGeom>
          <a:noFill/>
          <a:ln w="57150">
            <a:solidFill>
              <a:srgbClr val="FF00FF"/>
            </a:solidFill>
            <a:prstDash val="sysDot"/>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49" name="AutoShape 76"/>
          <p:cNvSpPr>
            <a:spLocks noChangeArrowheads="1"/>
          </p:cNvSpPr>
          <p:nvPr/>
        </p:nvSpPr>
        <p:spPr bwMode="auto">
          <a:xfrm>
            <a:off x="6337300" y="4311650"/>
            <a:ext cx="317500" cy="355600"/>
          </a:xfrm>
          <a:prstGeom prst="irregularSeal2">
            <a:avLst/>
          </a:prstGeom>
          <a:solidFill>
            <a:srgbClr val="FF00FF"/>
          </a:solidFill>
          <a:ln w="9525">
            <a:solidFill>
              <a:srgbClr val="FF00FF"/>
            </a:solidFill>
            <a:miter lim="800000"/>
            <a:headEnd/>
            <a:tailEnd/>
          </a:ln>
        </p:spPr>
        <p:txBody>
          <a:bodyPr anchor="ctr"/>
          <a:lstStyle/>
          <a:p>
            <a:pPr fontAlgn="base">
              <a:spcBef>
                <a:spcPct val="0"/>
              </a:spcBef>
              <a:spcAft>
                <a:spcPct val="0"/>
              </a:spcAft>
            </a:pPr>
            <a:endParaRPr lang="ja-JP" altLang="en-US">
              <a:solidFill>
                <a:srgbClr val="000000"/>
              </a:solidFill>
              <a:latin typeface="Arial" charset="0"/>
            </a:endParaRPr>
          </a:p>
        </p:txBody>
      </p:sp>
      <p:sp>
        <p:nvSpPr>
          <p:cNvPr id="13350" name="Line 66"/>
          <p:cNvSpPr>
            <a:spLocks noChangeShapeType="1"/>
          </p:cNvSpPr>
          <p:nvPr/>
        </p:nvSpPr>
        <p:spPr bwMode="auto">
          <a:xfrm flipH="1" flipV="1">
            <a:off x="3362325" y="1682750"/>
            <a:ext cx="739775" cy="290513"/>
          </a:xfrm>
          <a:prstGeom prst="line">
            <a:avLst/>
          </a:prstGeom>
          <a:noFill/>
          <a:ln w="57150">
            <a:solidFill>
              <a:srgbClr val="9933FF"/>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51" name="Line 69"/>
          <p:cNvSpPr>
            <a:spLocks noChangeShapeType="1"/>
          </p:cNvSpPr>
          <p:nvPr/>
        </p:nvSpPr>
        <p:spPr bwMode="auto">
          <a:xfrm flipH="1" flipV="1">
            <a:off x="4086225" y="1938338"/>
            <a:ext cx="6350" cy="650875"/>
          </a:xfrm>
          <a:prstGeom prst="line">
            <a:avLst/>
          </a:prstGeom>
          <a:noFill/>
          <a:ln w="57150">
            <a:solidFill>
              <a:srgbClr val="9933FF"/>
            </a:solidFill>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52" name="Line 77"/>
          <p:cNvSpPr>
            <a:spLocks noChangeShapeType="1"/>
          </p:cNvSpPr>
          <p:nvPr/>
        </p:nvSpPr>
        <p:spPr bwMode="auto">
          <a:xfrm>
            <a:off x="2828925" y="1630363"/>
            <a:ext cx="1782763" cy="962025"/>
          </a:xfrm>
          <a:prstGeom prst="line">
            <a:avLst/>
          </a:prstGeom>
          <a:noFill/>
          <a:ln w="57150">
            <a:solidFill>
              <a:srgbClr val="00CC00"/>
            </a:solidFill>
            <a:prstDash val="sysDot"/>
            <a:round/>
            <a:headEnd/>
            <a:tailEnd/>
          </a:ln>
        </p:spPr>
        <p:txBody>
          <a:bodyPr/>
          <a:lstStyle/>
          <a:p>
            <a:pPr fontAlgn="base">
              <a:spcBef>
                <a:spcPct val="0"/>
              </a:spcBef>
              <a:spcAft>
                <a:spcPct val="0"/>
              </a:spcAft>
            </a:pPr>
            <a:endParaRPr lang="ja-JP" altLang="en-US">
              <a:solidFill>
                <a:srgbClr val="000000"/>
              </a:solidFill>
              <a:latin typeface="Arial" charset="0"/>
            </a:endParaRPr>
          </a:p>
        </p:txBody>
      </p:sp>
      <p:sp>
        <p:nvSpPr>
          <p:cNvPr id="13353" name="AutoShape 76"/>
          <p:cNvSpPr>
            <a:spLocks noChangeArrowheads="1"/>
          </p:cNvSpPr>
          <p:nvPr/>
        </p:nvSpPr>
        <p:spPr bwMode="auto">
          <a:xfrm>
            <a:off x="4497388" y="2428875"/>
            <a:ext cx="317500" cy="355600"/>
          </a:xfrm>
          <a:prstGeom prst="irregularSeal2">
            <a:avLst/>
          </a:prstGeom>
          <a:solidFill>
            <a:srgbClr val="00CC00"/>
          </a:solidFill>
          <a:ln w="9525">
            <a:solidFill>
              <a:srgbClr val="00CC00"/>
            </a:solidFill>
            <a:miter lim="800000"/>
            <a:headEnd/>
            <a:tailEnd/>
          </a:ln>
        </p:spPr>
        <p:txBody>
          <a:bodyPr anchor="ctr"/>
          <a:lstStyle/>
          <a:p>
            <a:pPr fontAlgn="base">
              <a:spcBef>
                <a:spcPct val="0"/>
              </a:spcBef>
              <a:spcAft>
                <a:spcPct val="0"/>
              </a:spcAft>
            </a:pPr>
            <a:endParaRPr lang="ja-JP" altLang="en-US">
              <a:solidFill>
                <a:srgbClr val="000000"/>
              </a:solidFill>
              <a:latin typeface="Arial" charset="0"/>
            </a:endParaRPr>
          </a:p>
        </p:txBody>
      </p:sp>
      <p:sp>
        <p:nvSpPr>
          <p:cNvPr id="13354" name="Text Box 62"/>
          <p:cNvSpPr txBox="1">
            <a:spLocks noChangeArrowheads="1"/>
          </p:cNvSpPr>
          <p:nvPr/>
        </p:nvSpPr>
        <p:spPr bwMode="auto">
          <a:xfrm rot="1816850">
            <a:off x="4224338" y="3144838"/>
            <a:ext cx="1779587" cy="546100"/>
          </a:xfrm>
          <a:prstGeom prst="rect">
            <a:avLst/>
          </a:prstGeom>
          <a:noFill/>
          <a:ln w="9525">
            <a:noFill/>
            <a:miter lim="800000"/>
            <a:headEnd/>
            <a:tailEnd/>
          </a:ln>
        </p:spPr>
        <p:txBody>
          <a:bodyPr lIns="74295" tIns="8890" rIns="74295" bIns="8890"/>
          <a:lstStyle/>
          <a:p>
            <a:pPr algn="ctr" eaLnBrk="0" fontAlgn="base" hangingPunct="0">
              <a:lnSpc>
                <a:spcPct val="80000"/>
              </a:lnSpc>
              <a:spcBef>
                <a:spcPct val="0"/>
              </a:spcBef>
              <a:spcAft>
                <a:spcPct val="0"/>
              </a:spcAft>
            </a:pPr>
            <a:r>
              <a:rPr kumimoji="0" lang="en-US" altLang="ja-JP" b="1">
                <a:solidFill>
                  <a:srgbClr val="FF00FF"/>
                </a:solidFill>
                <a:latin typeface="Arial" charset="0"/>
              </a:rPr>
              <a:t>BH-NS</a:t>
            </a:r>
          </a:p>
          <a:p>
            <a:pPr algn="ctr" eaLnBrk="0" fontAlgn="base" hangingPunct="0">
              <a:lnSpc>
                <a:spcPct val="80000"/>
              </a:lnSpc>
              <a:spcBef>
                <a:spcPct val="0"/>
              </a:spcBef>
              <a:spcAft>
                <a:spcPct val="0"/>
              </a:spcAft>
            </a:pPr>
            <a:r>
              <a:rPr kumimoji="0" lang="en-US" altLang="ja-JP" b="1">
                <a:solidFill>
                  <a:srgbClr val="FF00FF"/>
                </a:solidFill>
                <a:latin typeface="Arial" charset="0"/>
              </a:rPr>
              <a:t>(10 M</a:t>
            </a:r>
            <a:r>
              <a:rPr kumimoji="0" lang="en-US" altLang="en-US" b="1" baseline="-25000">
                <a:solidFill>
                  <a:srgbClr val="FF00FF"/>
                </a:solidFill>
                <a:latin typeface="Arial" charset="0"/>
              </a:rPr>
              <a:t>◎</a:t>
            </a:r>
            <a:r>
              <a:rPr kumimoji="0" lang="en-US" altLang="ja-JP" b="1">
                <a:solidFill>
                  <a:srgbClr val="FF00FF"/>
                </a:solidFill>
                <a:latin typeface="Arial" charset="0"/>
              </a:rPr>
              <a:t> z=1)</a:t>
            </a:r>
          </a:p>
        </p:txBody>
      </p:sp>
      <p:sp>
        <p:nvSpPr>
          <p:cNvPr id="13355" name="Text Box 72"/>
          <p:cNvSpPr txBox="1">
            <a:spLocks noChangeArrowheads="1"/>
          </p:cNvSpPr>
          <p:nvPr/>
        </p:nvSpPr>
        <p:spPr bwMode="auto">
          <a:xfrm>
            <a:off x="3935413" y="1701800"/>
            <a:ext cx="1782762" cy="339725"/>
          </a:xfrm>
          <a:prstGeom prst="rect">
            <a:avLst/>
          </a:prstGeom>
          <a:noFill/>
          <a:ln w="9525">
            <a:noFill/>
            <a:miter lim="800000"/>
            <a:headEnd/>
            <a:tailEnd/>
          </a:ln>
        </p:spPr>
        <p:txBody>
          <a:bodyPr lIns="74295" tIns="8890" rIns="74295" bIns="8890"/>
          <a:lstStyle/>
          <a:p>
            <a:pPr algn="just" eaLnBrk="0" fontAlgn="base" hangingPunct="0">
              <a:lnSpc>
                <a:spcPct val="80000"/>
              </a:lnSpc>
              <a:spcBef>
                <a:spcPct val="0"/>
              </a:spcBef>
              <a:spcAft>
                <a:spcPct val="0"/>
              </a:spcAft>
            </a:pPr>
            <a:r>
              <a:rPr kumimoji="0" lang="en-US" altLang="ja-JP" b="1">
                <a:solidFill>
                  <a:srgbClr val="9933FF"/>
                </a:solidFill>
                <a:latin typeface="Arial" charset="0"/>
              </a:rPr>
              <a:t>PBH related</a:t>
            </a:r>
          </a:p>
        </p:txBody>
      </p:sp>
      <p:sp>
        <p:nvSpPr>
          <p:cNvPr id="76" name="直角三角形 75"/>
          <p:cNvSpPr/>
          <p:nvPr/>
        </p:nvSpPr>
        <p:spPr>
          <a:xfrm>
            <a:off x="3805628" y="2883802"/>
            <a:ext cx="191068" cy="191068"/>
          </a:xfrm>
          <a:prstGeom prst="rtTriangle">
            <a:avLst/>
          </a:prstGeom>
          <a:solidFill>
            <a:srgbClr val="FF00FF"/>
          </a:solidFill>
          <a:ln>
            <a:solidFill>
              <a:srgbClr val="FF00FF"/>
            </a:solidFill>
          </a:ln>
          <a:scene3d>
            <a:camera prst="orthographicFront">
              <a:rot lat="0" lon="0" rev="63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78" name="直角三角形 77"/>
          <p:cNvSpPr/>
          <p:nvPr/>
        </p:nvSpPr>
        <p:spPr>
          <a:xfrm>
            <a:off x="3998509" y="3217177"/>
            <a:ext cx="191068" cy="191068"/>
          </a:xfrm>
          <a:prstGeom prst="rtTriangle">
            <a:avLst/>
          </a:prstGeom>
          <a:solidFill>
            <a:srgbClr val="CC6600"/>
          </a:solidFill>
          <a:ln>
            <a:solidFill>
              <a:srgbClr val="CC6600"/>
            </a:solidFill>
          </a:ln>
          <a:scene3d>
            <a:camera prst="orthographicFront">
              <a:rot lat="0" lon="0" rev="63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79" name="直角三角形 78"/>
          <p:cNvSpPr/>
          <p:nvPr/>
        </p:nvSpPr>
        <p:spPr>
          <a:xfrm>
            <a:off x="4296165" y="3391008"/>
            <a:ext cx="191068" cy="191068"/>
          </a:xfrm>
          <a:prstGeom prst="rtTriangle">
            <a:avLst/>
          </a:prstGeom>
          <a:solidFill>
            <a:schemeClr val="bg1"/>
          </a:solidFill>
          <a:ln>
            <a:solidFill>
              <a:srgbClr val="CC6600"/>
            </a:solidFill>
          </a:ln>
          <a:scene3d>
            <a:camera prst="orthographicFront">
              <a:rot lat="0" lon="0" rev="63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77" name="直角三角形 76"/>
          <p:cNvSpPr/>
          <p:nvPr/>
        </p:nvSpPr>
        <p:spPr>
          <a:xfrm>
            <a:off x="4119954" y="3069538"/>
            <a:ext cx="191068" cy="191068"/>
          </a:xfrm>
          <a:prstGeom prst="rtTriangle">
            <a:avLst/>
          </a:prstGeom>
          <a:solidFill>
            <a:schemeClr val="bg1"/>
          </a:solidFill>
          <a:ln>
            <a:solidFill>
              <a:srgbClr val="FF00FF"/>
            </a:solidFill>
          </a:ln>
          <a:scene3d>
            <a:camera prst="orthographicFront">
              <a:rot lat="0" lon="0" rev="63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3360" name="Text Box 54"/>
          <p:cNvSpPr txBox="1">
            <a:spLocks noChangeArrowheads="1"/>
          </p:cNvSpPr>
          <p:nvPr/>
        </p:nvSpPr>
        <p:spPr bwMode="auto">
          <a:xfrm rot="1674993">
            <a:off x="2714625" y="2212975"/>
            <a:ext cx="1976438" cy="431800"/>
          </a:xfrm>
          <a:prstGeom prst="rect">
            <a:avLst/>
          </a:prstGeom>
          <a:noFill/>
          <a:ln w="9525">
            <a:noFill/>
            <a:miter lim="800000"/>
            <a:headEnd/>
            <a:tailEnd/>
          </a:ln>
        </p:spPr>
        <p:txBody>
          <a:bodyPr lIns="74295" tIns="8890" rIns="74295" bIns="8890"/>
          <a:lstStyle/>
          <a:p>
            <a:pPr algn="just" eaLnBrk="0" fontAlgn="base" hangingPunct="0">
              <a:lnSpc>
                <a:spcPct val="80000"/>
              </a:lnSpc>
              <a:spcBef>
                <a:spcPct val="0"/>
              </a:spcBef>
              <a:spcAft>
                <a:spcPct val="0"/>
              </a:spcAft>
            </a:pPr>
            <a:r>
              <a:rPr kumimoji="0" lang="en-US" altLang="ja-JP" b="1" dirty="0">
                <a:solidFill>
                  <a:srgbClr val="00CC00"/>
                </a:solidFill>
                <a:latin typeface="Arial" charset="0"/>
              </a:rPr>
              <a:t>(1000 M</a:t>
            </a:r>
            <a:r>
              <a:rPr kumimoji="0" lang="en-US" altLang="en-US" b="1" baseline="-25000" dirty="0">
                <a:solidFill>
                  <a:srgbClr val="00CC00"/>
                </a:solidFill>
                <a:latin typeface="Arial" charset="0"/>
              </a:rPr>
              <a:t>◎</a:t>
            </a:r>
            <a:r>
              <a:rPr kumimoji="0" lang="en-US" altLang="ja-JP" b="1" dirty="0">
                <a:solidFill>
                  <a:srgbClr val="00CC00"/>
                </a:solidFill>
                <a:latin typeface="Arial" charset="0"/>
              </a:rPr>
              <a:t> z=10)</a:t>
            </a:r>
          </a:p>
        </p:txBody>
      </p:sp>
      <p:sp>
        <p:nvSpPr>
          <p:cNvPr id="13361" name="Text Box 15"/>
          <p:cNvSpPr txBox="1">
            <a:spLocks noChangeArrowheads="1"/>
          </p:cNvSpPr>
          <p:nvPr/>
        </p:nvSpPr>
        <p:spPr bwMode="auto">
          <a:xfrm>
            <a:off x="3375025" y="3386138"/>
            <a:ext cx="1304925" cy="331787"/>
          </a:xfrm>
          <a:prstGeom prst="rect">
            <a:avLst/>
          </a:prstGeom>
          <a:noFill/>
          <a:ln w="9525">
            <a:noFill/>
            <a:miter lim="800000"/>
            <a:headEnd/>
            <a:tailEnd/>
          </a:ln>
        </p:spPr>
        <p:txBody>
          <a:bodyPr lIns="74295" tIns="8890" rIns="74295" bIns="8890"/>
          <a:lstStyle/>
          <a:p>
            <a:pPr eaLnBrk="0" fontAlgn="base" hangingPunct="0">
              <a:lnSpc>
                <a:spcPct val="80000"/>
              </a:lnSpc>
              <a:spcBef>
                <a:spcPct val="0"/>
              </a:spcBef>
              <a:spcAft>
                <a:spcPct val="0"/>
              </a:spcAft>
            </a:pPr>
            <a:r>
              <a:rPr kumimoji="0" lang="en-US" altLang="ja-JP" b="1">
                <a:solidFill>
                  <a:srgbClr val="000000"/>
                </a:solidFill>
                <a:latin typeface="Arial" charset="0"/>
              </a:rPr>
              <a:t>5 years</a:t>
            </a:r>
          </a:p>
        </p:txBody>
      </p:sp>
      <p:sp>
        <p:nvSpPr>
          <p:cNvPr id="13362" name="Text Box 81"/>
          <p:cNvSpPr txBox="1">
            <a:spLocks noChangeArrowheads="1"/>
          </p:cNvSpPr>
          <p:nvPr/>
        </p:nvSpPr>
        <p:spPr bwMode="auto">
          <a:xfrm>
            <a:off x="3549650" y="3629025"/>
            <a:ext cx="1277938" cy="466725"/>
          </a:xfrm>
          <a:prstGeom prst="rect">
            <a:avLst/>
          </a:prstGeom>
          <a:noFill/>
          <a:ln w="9525">
            <a:noFill/>
            <a:miter lim="800000"/>
            <a:headEnd/>
            <a:tailEnd/>
          </a:ln>
        </p:spPr>
        <p:txBody>
          <a:bodyPr lIns="74295" tIns="8890" rIns="74295" bIns="8890"/>
          <a:lstStyle/>
          <a:p>
            <a:pPr eaLnBrk="0" fontAlgn="base" hangingPunct="0">
              <a:lnSpc>
                <a:spcPct val="80000"/>
              </a:lnSpc>
              <a:spcBef>
                <a:spcPct val="0"/>
              </a:spcBef>
              <a:spcAft>
                <a:spcPct val="0"/>
              </a:spcAft>
            </a:pPr>
            <a:r>
              <a:rPr kumimoji="0" lang="en-US" altLang="ja-JP" b="1">
                <a:solidFill>
                  <a:srgbClr val="000000"/>
                </a:solidFill>
                <a:latin typeface="Arial" charset="0"/>
              </a:rPr>
              <a:t>3 months</a:t>
            </a:r>
          </a:p>
        </p:txBody>
      </p:sp>
      <p:sp>
        <p:nvSpPr>
          <p:cNvPr id="68" name="Rectangle 7"/>
          <p:cNvSpPr>
            <a:spLocks noGrp="1" noChangeArrowheads="1"/>
          </p:cNvSpPr>
          <p:nvPr>
            <p:ph type="title"/>
          </p:nvPr>
        </p:nvSpPr>
        <p:spPr>
          <a:xfrm>
            <a:off x="250825" y="188913"/>
            <a:ext cx="8642350" cy="1008062"/>
          </a:xfrm>
        </p:spPr>
        <p:txBody>
          <a:bodyPr/>
          <a:lstStyle/>
          <a:p>
            <a:pPr eaLnBrk="1" hangingPunct="1"/>
            <a:r>
              <a:rPr lang="en-US" altLang="ja-JP" sz="3600" dirty="0" smtClean="0">
                <a:latin typeface="Arial" charset="0"/>
              </a:rPr>
              <a:t>DECIGO</a:t>
            </a:r>
            <a:r>
              <a:rPr lang="ja-JP" altLang="en-US" sz="3600" dirty="0" smtClean="0">
                <a:latin typeface="Arial" charset="0"/>
              </a:rPr>
              <a:t>の目標感度と得られるサイエンス</a:t>
            </a:r>
          </a:p>
        </p:txBody>
      </p:sp>
      <p:sp>
        <p:nvSpPr>
          <p:cNvPr id="69" name="AutoShape 3"/>
          <p:cNvSpPr>
            <a:spLocks noChangeArrowheads="1"/>
          </p:cNvSpPr>
          <p:nvPr/>
        </p:nvSpPr>
        <p:spPr bwMode="auto">
          <a:xfrm>
            <a:off x="156821" y="5101839"/>
            <a:ext cx="1804988" cy="913200"/>
          </a:xfrm>
          <a:prstGeom prst="roundRect">
            <a:avLst>
              <a:gd name="adj" fmla="val 16667"/>
            </a:avLst>
          </a:prstGeom>
          <a:solidFill>
            <a:srgbClr val="0000FF"/>
          </a:solidFill>
          <a:ln w="9525">
            <a:solidFill>
              <a:srgbClr val="0000FF"/>
            </a:solidFill>
            <a:round/>
            <a:headEnd/>
            <a:tailEnd/>
          </a:ln>
        </p:spPr>
        <p:txBody>
          <a:bodyPr anchor="ctr"/>
          <a:lstStyle/>
          <a:p>
            <a:pPr algn="ctr" fontAlgn="base">
              <a:spcBef>
                <a:spcPct val="0"/>
              </a:spcBef>
              <a:spcAft>
                <a:spcPct val="0"/>
              </a:spcAft>
            </a:pPr>
            <a:r>
              <a:rPr lang="ja-JP" altLang="en-US" b="1" dirty="0">
                <a:solidFill>
                  <a:srgbClr val="FFFFFF"/>
                </a:solidFill>
                <a:latin typeface="Arial" charset="0"/>
              </a:rPr>
              <a:t>インフレーションの検証</a:t>
            </a:r>
          </a:p>
        </p:txBody>
      </p:sp>
      <p:sp>
        <p:nvSpPr>
          <p:cNvPr id="71" name="AutoShape 2"/>
          <p:cNvSpPr>
            <a:spLocks noChangeArrowheads="1"/>
          </p:cNvSpPr>
          <p:nvPr/>
        </p:nvSpPr>
        <p:spPr bwMode="auto">
          <a:xfrm>
            <a:off x="136184" y="1881188"/>
            <a:ext cx="1890712" cy="968375"/>
          </a:xfrm>
          <a:prstGeom prst="roundRect">
            <a:avLst>
              <a:gd name="adj" fmla="val 16667"/>
            </a:avLst>
          </a:prstGeom>
          <a:solidFill>
            <a:srgbClr val="00CC00"/>
          </a:solidFill>
          <a:ln w="9525">
            <a:solidFill>
              <a:srgbClr val="00CC00"/>
            </a:solidFill>
            <a:round/>
            <a:headEnd/>
            <a:tailEnd/>
          </a:ln>
        </p:spPr>
        <p:txBody>
          <a:bodyPr anchor="ctr"/>
          <a:lstStyle/>
          <a:p>
            <a:pPr algn="ctr" fontAlgn="base">
              <a:spcBef>
                <a:spcPct val="0"/>
              </a:spcBef>
              <a:spcAft>
                <a:spcPct val="0"/>
              </a:spcAft>
            </a:pPr>
            <a:r>
              <a:rPr lang="ja-JP" altLang="en-US" b="1" dirty="0">
                <a:solidFill>
                  <a:srgbClr val="FFFFFF"/>
                </a:solidFill>
                <a:latin typeface="Arial" charset="0"/>
              </a:rPr>
              <a:t>巨大ブラックホール形成の</a:t>
            </a:r>
          </a:p>
          <a:p>
            <a:pPr algn="ctr" fontAlgn="base">
              <a:spcBef>
                <a:spcPct val="0"/>
              </a:spcBef>
              <a:spcAft>
                <a:spcPct val="0"/>
              </a:spcAft>
            </a:pPr>
            <a:r>
              <a:rPr lang="ja-JP" altLang="en-US" b="1" dirty="0">
                <a:solidFill>
                  <a:srgbClr val="FFFFFF"/>
                </a:solidFill>
                <a:latin typeface="Arial" charset="0"/>
              </a:rPr>
              <a:t>メカニズム解明</a:t>
            </a:r>
          </a:p>
        </p:txBody>
      </p:sp>
      <p:sp>
        <p:nvSpPr>
          <p:cNvPr id="75" name="AutoShape 59"/>
          <p:cNvSpPr>
            <a:spLocks noChangeArrowheads="1"/>
          </p:cNvSpPr>
          <p:nvPr/>
        </p:nvSpPr>
        <p:spPr bwMode="auto">
          <a:xfrm>
            <a:off x="7138988" y="4905286"/>
            <a:ext cx="1816100" cy="1154320"/>
          </a:xfrm>
          <a:prstGeom prst="roundRect">
            <a:avLst>
              <a:gd name="adj" fmla="val 16667"/>
            </a:avLst>
          </a:prstGeom>
          <a:solidFill>
            <a:srgbClr val="CC6600"/>
          </a:solidFill>
          <a:ln w="9525">
            <a:solidFill>
              <a:srgbClr val="CC6600"/>
            </a:solidFill>
            <a:round/>
            <a:headEnd/>
            <a:tailEnd/>
          </a:ln>
        </p:spPr>
        <p:txBody>
          <a:bodyPr anchor="ctr"/>
          <a:lstStyle/>
          <a:p>
            <a:pPr algn="ctr" fontAlgn="base">
              <a:spcBef>
                <a:spcPct val="0"/>
              </a:spcBef>
              <a:spcAft>
                <a:spcPct val="0"/>
              </a:spcAft>
            </a:pPr>
            <a:r>
              <a:rPr lang="ja-JP" altLang="en-US" b="1" dirty="0">
                <a:solidFill>
                  <a:srgbClr val="FFFFFF"/>
                </a:solidFill>
                <a:latin typeface="Arial" charset="0"/>
              </a:rPr>
              <a:t>宇宙膨張</a:t>
            </a:r>
          </a:p>
          <a:p>
            <a:pPr algn="ctr" fontAlgn="base">
              <a:spcBef>
                <a:spcPct val="0"/>
              </a:spcBef>
              <a:spcAft>
                <a:spcPct val="0"/>
              </a:spcAft>
            </a:pPr>
            <a:r>
              <a:rPr lang="ja-JP" altLang="en-US" b="1" dirty="0">
                <a:solidFill>
                  <a:srgbClr val="FFFFFF"/>
                </a:solidFill>
                <a:latin typeface="Arial" charset="0"/>
              </a:rPr>
              <a:t>加速度の計測</a:t>
            </a:r>
            <a:endParaRPr lang="en-US" altLang="ja-JP" b="1" dirty="0">
              <a:solidFill>
                <a:srgbClr val="FFFFFF"/>
              </a:solidFill>
              <a:latin typeface="Arial" charset="0"/>
            </a:endParaRPr>
          </a:p>
          <a:p>
            <a:pPr algn="ctr" fontAlgn="base">
              <a:spcBef>
                <a:spcPct val="0"/>
              </a:spcBef>
              <a:spcAft>
                <a:spcPct val="0"/>
              </a:spcAft>
            </a:pPr>
            <a:r>
              <a:rPr lang="ja-JP" altLang="en-US" b="1" dirty="0">
                <a:solidFill>
                  <a:srgbClr val="FFFFFF"/>
                </a:solidFill>
                <a:latin typeface="Arial" charset="0"/>
              </a:rPr>
              <a:t>⇒ダークエネルギーの解明</a:t>
            </a:r>
          </a:p>
        </p:txBody>
      </p:sp>
      <p:sp>
        <p:nvSpPr>
          <p:cNvPr id="80" name="AutoShape 59"/>
          <p:cNvSpPr>
            <a:spLocks noChangeArrowheads="1"/>
          </p:cNvSpPr>
          <p:nvPr/>
        </p:nvSpPr>
        <p:spPr bwMode="auto">
          <a:xfrm>
            <a:off x="7143768" y="1357298"/>
            <a:ext cx="1816100" cy="928694"/>
          </a:xfrm>
          <a:prstGeom prst="roundRect">
            <a:avLst>
              <a:gd name="adj" fmla="val 16667"/>
            </a:avLst>
          </a:prstGeom>
          <a:solidFill>
            <a:srgbClr val="9933FF"/>
          </a:solidFill>
          <a:ln w="9525">
            <a:solidFill>
              <a:srgbClr val="9933FF"/>
            </a:solidFill>
            <a:round/>
            <a:headEnd/>
            <a:tailEnd/>
          </a:ln>
        </p:spPr>
        <p:txBody>
          <a:bodyPr anchor="ctr"/>
          <a:lstStyle/>
          <a:p>
            <a:pPr algn="ctr" fontAlgn="base">
              <a:spcBef>
                <a:spcPct val="0"/>
              </a:spcBef>
              <a:spcAft>
                <a:spcPct val="0"/>
              </a:spcAft>
            </a:pPr>
            <a:r>
              <a:rPr lang="ja-JP" altLang="en-US" b="1" dirty="0">
                <a:solidFill>
                  <a:srgbClr val="FFFFFF"/>
                </a:solidFill>
                <a:latin typeface="Arial" charset="0"/>
              </a:rPr>
              <a:t>ダークマターの探索</a:t>
            </a:r>
          </a:p>
        </p:txBody>
      </p:sp>
      <p:sp>
        <p:nvSpPr>
          <p:cNvPr id="81" name="AutoShape 59"/>
          <p:cNvSpPr>
            <a:spLocks noChangeArrowheads="1"/>
          </p:cNvSpPr>
          <p:nvPr/>
        </p:nvSpPr>
        <p:spPr bwMode="auto">
          <a:xfrm>
            <a:off x="7164288" y="2996952"/>
            <a:ext cx="1816100" cy="928694"/>
          </a:xfrm>
          <a:prstGeom prst="roundRect">
            <a:avLst>
              <a:gd name="adj" fmla="val 16667"/>
            </a:avLst>
          </a:prstGeom>
          <a:solidFill>
            <a:srgbClr val="FF00FF"/>
          </a:solidFill>
          <a:ln w="9525">
            <a:solidFill>
              <a:srgbClr val="FF00FF"/>
            </a:solidFill>
            <a:round/>
            <a:headEnd/>
            <a:tailEnd/>
          </a:ln>
        </p:spPr>
        <p:txBody>
          <a:bodyPr anchor="ctr"/>
          <a:lstStyle/>
          <a:p>
            <a:pPr algn="ctr" fontAlgn="base">
              <a:spcBef>
                <a:spcPct val="0"/>
              </a:spcBef>
              <a:spcAft>
                <a:spcPct val="0"/>
              </a:spcAft>
            </a:pPr>
            <a:r>
              <a:rPr lang="ja-JP" altLang="en-US" b="1" dirty="0">
                <a:solidFill>
                  <a:srgbClr val="FFFFFF"/>
                </a:solidFill>
                <a:latin typeface="Arial" charset="0"/>
              </a:rPr>
              <a:t>一般相対性</a:t>
            </a:r>
            <a:endParaRPr lang="en-US" altLang="ja-JP" b="1" dirty="0">
              <a:solidFill>
                <a:srgbClr val="FFFFFF"/>
              </a:solidFill>
              <a:latin typeface="Arial" charset="0"/>
            </a:endParaRPr>
          </a:p>
          <a:p>
            <a:pPr algn="ctr" fontAlgn="base">
              <a:spcBef>
                <a:spcPct val="0"/>
              </a:spcBef>
              <a:spcAft>
                <a:spcPct val="0"/>
              </a:spcAft>
            </a:pPr>
            <a:r>
              <a:rPr lang="ja-JP" altLang="en-US" b="1" dirty="0">
                <a:solidFill>
                  <a:srgbClr val="FFFFFF"/>
                </a:solidFill>
                <a:latin typeface="Arial" charset="0"/>
              </a:rPr>
              <a:t>理論の検証</a:t>
            </a:r>
          </a:p>
        </p:txBody>
      </p:sp>
      <p:sp>
        <p:nvSpPr>
          <p:cNvPr id="72" name="テキスト ボックス 71"/>
          <p:cNvSpPr txBox="1"/>
          <p:nvPr/>
        </p:nvSpPr>
        <p:spPr>
          <a:xfrm>
            <a:off x="7164288" y="6057781"/>
            <a:ext cx="1979712" cy="861774"/>
          </a:xfrm>
          <a:prstGeom prst="rect">
            <a:avLst/>
          </a:prstGeom>
          <a:noFill/>
        </p:spPr>
        <p:txBody>
          <a:bodyPr wrap="square" rtlCol="0">
            <a:spAutoFit/>
          </a:bodyPr>
          <a:lstStyle/>
          <a:p>
            <a:pPr marL="0" lvl="1"/>
            <a:r>
              <a:rPr lang="en-US" altLang="ja-JP" sz="1600" b="1" dirty="0" err="1" smtClean="0"/>
              <a:t>Seto</a:t>
            </a:r>
            <a:r>
              <a:rPr lang="en-US" altLang="ja-JP" sz="1600" b="1" dirty="0" smtClean="0"/>
              <a:t>, Kawamura, Nakamura 2004</a:t>
            </a:r>
          </a:p>
          <a:p>
            <a:pPr marL="0" lvl="1"/>
            <a:endParaRPr kumimoji="1" lang="ja-JP" altLang="en-US" dirty="0"/>
          </a:p>
        </p:txBody>
      </p:sp>
      <p:sp>
        <p:nvSpPr>
          <p:cNvPr id="73" name="テキスト ボックス 72"/>
          <p:cNvSpPr txBox="1"/>
          <p:nvPr/>
        </p:nvSpPr>
        <p:spPr>
          <a:xfrm>
            <a:off x="7164288" y="3933056"/>
            <a:ext cx="1979712" cy="615553"/>
          </a:xfrm>
          <a:prstGeom prst="rect">
            <a:avLst/>
          </a:prstGeom>
          <a:noFill/>
        </p:spPr>
        <p:txBody>
          <a:bodyPr wrap="square" rtlCol="0">
            <a:spAutoFit/>
          </a:bodyPr>
          <a:lstStyle/>
          <a:p>
            <a:pPr marL="0" lvl="1"/>
            <a:r>
              <a:rPr lang="en-US" altLang="ja-JP" sz="1600" b="1" dirty="0" err="1" smtClean="0"/>
              <a:t>Yagi</a:t>
            </a:r>
            <a:r>
              <a:rPr lang="en-US" altLang="ja-JP" sz="1600" b="1" dirty="0" smtClean="0"/>
              <a:t>, Tanaka 2009</a:t>
            </a:r>
          </a:p>
          <a:p>
            <a:pPr marL="0" lvl="1"/>
            <a:endParaRPr kumimoji="1" lang="ja-JP" altLang="en-US" dirty="0"/>
          </a:p>
        </p:txBody>
      </p:sp>
      <p:sp>
        <p:nvSpPr>
          <p:cNvPr id="82" name="テキスト ボックス 81"/>
          <p:cNvSpPr txBox="1"/>
          <p:nvPr/>
        </p:nvSpPr>
        <p:spPr>
          <a:xfrm>
            <a:off x="7164288" y="2276872"/>
            <a:ext cx="1979712" cy="861774"/>
          </a:xfrm>
          <a:prstGeom prst="rect">
            <a:avLst/>
          </a:prstGeom>
          <a:noFill/>
        </p:spPr>
        <p:txBody>
          <a:bodyPr wrap="square" rtlCol="0">
            <a:spAutoFit/>
          </a:bodyPr>
          <a:lstStyle/>
          <a:p>
            <a:pPr marL="0" lvl="1"/>
            <a:r>
              <a:rPr lang="en-US" altLang="ja-JP" sz="1600" b="1" dirty="0" smtClean="0"/>
              <a:t>Saito, Yokoyama 2009</a:t>
            </a:r>
          </a:p>
          <a:p>
            <a:pPr marL="0" lvl="1"/>
            <a:endParaRPr kumimoji="1" lang="ja-JP" alt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0251" y="274638"/>
            <a:ext cx="8516203" cy="1143000"/>
          </a:xfrm>
        </p:spPr>
        <p:txBody>
          <a:bodyPr/>
          <a:lstStyle/>
          <a:p>
            <a:pPr eaLnBrk="1" hangingPunct="1"/>
            <a:r>
              <a:rPr lang="ja-JP" altLang="en-US" dirty="0" smtClean="0"/>
              <a:t>初期宇宙の直接観測</a:t>
            </a:r>
          </a:p>
        </p:txBody>
      </p:sp>
      <p:sp>
        <p:nvSpPr>
          <p:cNvPr id="151555" name="Rectangle 3"/>
          <p:cNvSpPr>
            <a:spLocks noGrp="1" noChangeArrowheads="1"/>
          </p:cNvSpPr>
          <p:nvPr>
            <p:ph type="body" idx="1"/>
          </p:nvPr>
        </p:nvSpPr>
        <p:spPr/>
        <p:txBody>
          <a:bodyPr/>
          <a:lstStyle/>
          <a:p>
            <a:pPr eaLnBrk="1" hangingPunct="1"/>
            <a:r>
              <a:rPr lang="ja-JP" altLang="en-US" dirty="0" smtClean="0"/>
              <a:t>インフレーション（宇宙誕生後</a:t>
            </a:r>
            <a:r>
              <a:rPr lang="en-US" altLang="ja-JP" dirty="0" smtClean="0"/>
              <a:t>10</a:t>
            </a:r>
            <a:r>
              <a:rPr lang="en-US" altLang="ja-JP" baseline="30000" dirty="0" smtClean="0"/>
              <a:t>-35</a:t>
            </a:r>
            <a:r>
              <a:rPr lang="ja-JP" altLang="en-US" dirty="0" smtClean="0"/>
              <a:t>秒後）において発生した重力波の直接観測</a:t>
            </a:r>
          </a:p>
          <a:p>
            <a:pPr lvl="1" eaLnBrk="1" hangingPunct="1"/>
            <a:r>
              <a:rPr lang="ja-JP" altLang="en-US" dirty="0" smtClean="0"/>
              <a:t>インフレーション存在の実証</a:t>
            </a:r>
          </a:p>
          <a:p>
            <a:pPr lvl="1" eaLnBrk="1" hangingPunct="1"/>
            <a:r>
              <a:rPr lang="ja-JP" altLang="en-US" dirty="0" smtClean="0"/>
              <a:t>インフレーションモデルの正否</a:t>
            </a:r>
          </a:p>
          <a:p>
            <a:pPr lvl="1" eaLnBrk="1" hangingPunct="1"/>
            <a:r>
              <a:rPr lang="ja-JP" altLang="en-US" dirty="0" smtClean="0"/>
              <a:t>パリティの破れ（右巻き、左巻きの非対称性</a:t>
            </a:r>
            <a:r>
              <a:rPr lang="ja-JP" altLang="en-US" dirty="0" smtClean="0"/>
              <a:t>）</a:t>
            </a:r>
            <a:endParaRPr lang="en-US" altLang="ja-JP" dirty="0" smtClean="0"/>
          </a:p>
          <a:p>
            <a:pPr lvl="2" eaLnBrk="1" hangingPunct="1"/>
            <a:r>
              <a:rPr lang="en-US" altLang="ja-JP" sz="2000" dirty="0" err="1" smtClean="0"/>
              <a:t>Seto</a:t>
            </a:r>
            <a:r>
              <a:rPr lang="en-US" altLang="ja-JP" sz="2000" dirty="0" smtClean="0"/>
              <a:t> 2007</a:t>
            </a:r>
            <a:endParaRPr lang="en-US" altLang="ja-JP" sz="2000" dirty="0" smtClean="0"/>
          </a:p>
          <a:p>
            <a:pPr lvl="1" eaLnBrk="1" hangingPunct="1"/>
            <a:r>
              <a:rPr lang="ja-JP" altLang="en-US" dirty="0" smtClean="0"/>
              <a:t>テンソル、スカラー、ベクトルモードの</a:t>
            </a:r>
            <a:r>
              <a:rPr lang="ja-JP" altLang="en-US" dirty="0" smtClean="0"/>
              <a:t>分離</a:t>
            </a:r>
            <a:endParaRPr lang="en-US" altLang="ja-JP" dirty="0" smtClean="0"/>
          </a:p>
          <a:p>
            <a:pPr lvl="2" eaLnBrk="1" hangingPunct="1"/>
            <a:r>
              <a:rPr lang="en-US" altLang="ja-JP" sz="2000" dirty="0" err="1" smtClean="0"/>
              <a:t>Nishizawa</a:t>
            </a:r>
            <a:r>
              <a:rPr lang="en-US" altLang="ja-JP" sz="2000" dirty="0" smtClean="0"/>
              <a:t>, </a:t>
            </a:r>
            <a:r>
              <a:rPr lang="en-US" altLang="ja-JP" sz="2000" dirty="0" err="1" smtClean="0"/>
              <a:t>Taruya</a:t>
            </a:r>
            <a:r>
              <a:rPr lang="en-US" altLang="ja-JP" sz="2000" dirty="0" smtClean="0"/>
              <a:t>, Kawamura 2010</a:t>
            </a:r>
            <a:endParaRPr lang="ja-JP" altLang="en-US" sz="2000" dirty="0" smtClean="0"/>
          </a:p>
          <a:p>
            <a:pPr eaLnBrk="1" hangingPunct="1"/>
            <a:r>
              <a:rPr lang="ja-JP" altLang="en-US" sz="4400" dirty="0" smtClean="0">
                <a:solidFill>
                  <a:srgbClr val="FF3300"/>
                </a:solidFill>
              </a:rPr>
              <a:t>成功すればノーベル賞確実</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DECIGO</a:t>
            </a:r>
            <a:r>
              <a:rPr kumimoji="1" lang="ja-JP" altLang="en-US" dirty="0" smtClean="0"/>
              <a:t>と</a:t>
            </a:r>
            <a:r>
              <a:rPr kumimoji="1" lang="en-US" altLang="ja-JP" dirty="0" smtClean="0"/>
              <a:t>GRB</a:t>
            </a:r>
            <a:endParaRPr kumimoji="1" lang="ja-JP" altLang="en-US" dirty="0"/>
          </a:p>
        </p:txBody>
      </p:sp>
      <p:sp>
        <p:nvSpPr>
          <p:cNvPr id="3" name="コンテンツ プレースホルダ 2"/>
          <p:cNvSpPr>
            <a:spLocks noGrp="1"/>
          </p:cNvSpPr>
          <p:nvPr>
            <p:ph idx="1"/>
          </p:nvPr>
        </p:nvSpPr>
        <p:spPr>
          <a:xfrm>
            <a:off x="457200" y="1600200"/>
            <a:ext cx="8229600" cy="4937078"/>
          </a:xfrm>
        </p:spPr>
        <p:txBody>
          <a:bodyPr/>
          <a:lstStyle/>
          <a:p>
            <a:r>
              <a:rPr kumimoji="1" lang="ja-JP" altLang="en-US" dirty="0" smtClean="0"/>
              <a:t>中性子星連星の合体の予測</a:t>
            </a:r>
            <a:endParaRPr kumimoji="1" lang="en-US" altLang="ja-JP" dirty="0" smtClean="0"/>
          </a:p>
          <a:p>
            <a:pPr lvl="1"/>
            <a:r>
              <a:rPr lang="en-US" altLang="ja-JP" dirty="0" smtClean="0"/>
              <a:t>z&lt;5</a:t>
            </a:r>
          </a:p>
          <a:p>
            <a:pPr lvl="1"/>
            <a:r>
              <a:rPr lang="ja-JP" altLang="en-US" dirty="0" smtClean="0"/>
              <a:t>合体</a:t>
            </a:r>
            <a:r>
              <a:rPr lang="en-US" altLang="ja-JP" dirty="0" smtClean="0"/>
              <a:t>5</a:t>
            </a:r>
            <a:r>
              <a:rPr lang="ja-JP" altLang="en-US" dirty="0" smtClean="0"/>
              <a:t>年前</a:t>
            </a:r>
            <a:endParaRPr lang="en-US" altLang="ja-JP" dirty="0" smtClean="0"/>
          </a:p>
          <a:p>
            <a:pPr lvl="1"/>
            <a:r>
              <a:rPr lang="en-US" altLang="ja-JP" dirty="0" smtClean="0"/>
              <a:t>10,000</a:t>
            </a:r>
            <a:r>
              <a:rPr lang="ja-JP" altLang="en-US" dirty="0" smtClean="0"/>
              <a:t>個</a:t>
            </a:r>
            <a:r>
              <a:rPr lang="en-US" altLang="ja-JP" dirty="0" smtClean="0"/>
              <a:t>/</a:t>
            </a:r>
            <a:r>
              <a:rPr lang="ja-JP" altLang="en-US" dirty="0" smtClean="0"/>
              <a:t>年～</a:t>
            </a:r>
            <a:r>
              <a:rPr lang="en-US" altLang="ja-JP" dirty="0" smtClean="0"/>
              <a:t>30</a:t>
            </a:r>
            <a:r>
              <a:rPr lang="ja-JP" altLang="en-US" dirty="0" smtClean="0"/>
              <a:t>個</a:t>
            </a:r>
            <a:r>
              <a:rPr lang="en-US" altLang="ja-JP" dirty="0" smtClean="0"/>
              <a:t>/</a:t>
            </a:r>
            <a:r>
              <a:rPr lang="ja-JP" altLang="en-US" dirty="0" smtClean="0"/>
              <a:t>日</a:t>
            </a:r>
            <a:endParaRPr lang="en-US" altLang="ja-JP" dirty="0" smtClean="0"/>
          </a:p>
          <a:p>
            <a:pPr lvl="1"/>
            <a:r>
              <a:rPr lang="ja-JP" altLang="en-US" dirty="0" smtClean="0"/>
              <a:t>方向精度：数秒角</a:t>
            </a:r>
            <a:endParaRPr lang="en-US" altLang="ja-JP" dirty="0" smtClean="0"/>
          </a:p>
          <a:p>
            <a:r>
              <a:rPr kumimoji="1" lang="en-US" altLang="ja-JP" dirty="0" smtClean="0"/>
              <a:t>Short GRB</a:t>
            </a:r>
            <a:r>
              <a:rPr kumimoji="1" lang="ja-JP" altLang="en-US" dirty="0" smtClean="0"/>
              <a:t>（</a:t>
            </a:r>
            <a:r>
              <a:rPr kumimoji="1" lang="en-US" altLang="ja-JP" dirty="0" smtClean="0"/>
              <a:t>SGR</a:t>
            </a:r>
            <a:r>
              <a:rPr kumimoji="1" lang="ja-JP" altLang="en-US" dirty="0" smtClean="0"/>
              <a:t>以外）が中性子星連星の合体ならば</a:t>
            </a:r>
            <a:endParaRPr kumimoji="1" lang="en-US" altLang="ja-JP" dirty="0" smtClean="0"/>
          </a:p>
          <a:p>
            <a:pPr lvl="1"/>
            <a:r>
              <a:rPr lang="ja-JP" altLang="en-US" dirty="0" smtClean="0"/>
              <a:t>ビーミングにより</a:t>
            </a:r>
            <a:r>
              <a:rPr lang="en-US" altLang="ja-JP" dirty="0" smtClean="0"/>
              <a:t>1/30</a:t>
            </a:r>
            <a:r>
              <a:rPr lang="ja-JP" altLang="en-US" dirty="0" smtClean="0"/>
              <a:t>が観測可能と仮定</a:t>
            </a:r>
            <a:endParaRPr lang="en-US" altLang="ja-JP" dirty="0" smtClean="0"/>
          </a:p>
          <a:p>
            <a:pPr lvl="1"/>
            <a:r>
              <a:rPr kumimoji="1" lang="ja-JP" altLang="en-US" dirty="0" smtClean="0"/>
              <a:t>予測</a:t>
            </a:r>
            <a:r>
              <a:rPr kumimoji="1" lang="ja-JP" altLang="en-US" dirty="0" smtClean="0"/>
              <a:t>の</a:t>
            </a:r>
            <a:r>
              <a:rPr lang="ja-JP" altLang="en-US" dirty="0" smtClean="0"/>
              <a:t>正解</a:t>
            </a:r>
            <a:r>
              <a:rPr kumimoji="1" lang="ja-JP" altLang="en-US" dirty="0" smtClean="0"/>
              <a:t>：</a:t>
            </a:r>
            <a:r>
              <a:rPr kumimoji="1" lang="en-US" altLang="ja-JP" dirty="0" smtClean="0"/>
              <a:t>1</a:t>
            </a:r>
            <a:r>
              <a:rPr kumimoji="1" lang="ja-JP" altLang="en-US" dirty="0" smtClean="0"/>
              <a:t>個</a:t>
            </a:r>
            <a:r>
              <a:rPr kumimoji="1" lang="en-US" altLang="ja-JP" dirty="0" smtClean="0"/>
              <a:t>/</a:t>
            </a:r>
            <a:r>
              <a:rPr kumimoji="1" lang="ja-JP" altLang="en-US" dirty="0" smtClean="0"/>
              <a:t>日</a:t>
            </a:r>
            <a:endParaRPr kumimoji="1" lang="en-US" altLang="ja-JP" dirty="0" smtClean="0"/>
          </a:p>
          <a:p>
            <a:endParaRPr kumimoji="1" lang="ja-JP"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ja-JP" altLang="en-US" sz="3600" smtClean="0">
                <a:latin typeface="Arial" charset="0"/>
              </a:rPr>
              <a:t>力の雑音とセンサーノイズに対するリクワイヤーメント（</a:t>
            </a:r>
            <a:r>
              <a:rPr lang="en-US" altLang="ja-JP" sz="3600" smtClean="0">
                <a:latin typeface="Arial" charset="0"/>
              </a:rPr>
              <a:t>LISA</a:t>
            </a:r>
            <a:r>
              <a:rPr lang="ja-JP" altLang="en-US" sz="3600" smtClean="0">
                <a:latin typeface="Arial" charset="0"/>
              </a:rPr>
              <a:t>，</a:t>
            </a:r>
            <a:r>
              <a:rPr lang="en-US" altLang="ja-JP" sz="3600" smtClean="0">
                <a:latin typeface="Arial" charset="0"/>
              </a:rPr>
              <a:t>LCGT</a:t>
            </a:r>
            <a:r>
              <a:rPr lang="ja-JP" altLang="en-US" sz="3600" smtClean="0">
                <a:latin typeface="Arial" charset="0"/>
              </a:rPr>
              <a:t>との比較）</a:t>
            </a:r>
          </a:p>
        </p:txBody>
      </p:sp>
      <p:sp>
        <p:nvSpPr>
          <p:cNvPr id="15363" name="Rectangle 3"/>
          <p:cNvSpPr>
            <a:spLocks noGrp="1" noChangeArrowheads="1"/>
          </p:cNvSpPr>
          <p:nvPr>
            <p:ph type="body" idx="1"/>
          </p:nvPr>
        </p:nvSpPr>
        <p:spPr>
          <a:xfrm>
            <a:off x="457200" y="1760561"/>
            <a:ext cx="8229600" cy="1927202"/>
          </a:xfrm>
        </p:spPr>
        <p:txBody>
          <a:bodyPr/>
          <a:lstStyle/>
          <a:p>
            <a:pPr eaLnBrk="1" hangingPunct="1">
              <a:spcBef>
                <a:spcPct val="0"/>
              </a:spcBef>
            </a:pPr>
            <a:r>
              <a:rPr lang="ja-JP" altLang="en-US" sz="3600" dirty="0" smtClean="0">
                <a:solidFill>
                  <a:srgbClr val="FF9900"/>
                </a:solidFill>
              </a:rPr>
              <a:t>力の雑音</a:t>
            </a:r>
            <a:r>
              <a:rPr lang="en-US" altLang="ja-JP" sz="3600" dirty="0" smtClean="0">
                <a:solidFill>
                  <a:srgbClr val="FF9900"/>
                </a:solidFill>
              </a:rPr>
              <a:t>: LISA</a:t>
            </a:r>
            <a:r>
              <a:rPr lang="ja-JP" altLang="en-US" sz="3600" dirty="0" smtClean="0">
                <a:solidFill>
                  <a:srgbClr val="FF9900"/>
                </a:solidFill>
              </a:rPr>
              <a:t>より</a:t>
            </a:r>
            <a:r>
              <a:rPr lang="en-US" altLang="ja-JP" sz="3600" dirty="0" smtClean="0">
                <a:solidFill>
                  <a:srgbClr val="FF9900"/>
                </a:solidFill>
              </a:rPr>
              <a:t>50</a:t>
            </a:r>
            <a:r>
              <a:rPr lang="ja-JP" altLang="en-US" sz="3600" dirty="0" smtClean="0">
                <a:solidFill>
                  <a:srgbClr val="FF9900"/>
                </a:solidFill>
              </a:rPr>
              <a:t>倍厳しい</a:t>
            </a:r>
          </a:p>
          <a:p>
            <a:pPr eaLnBrk="1" hangingPunct="1">
              <a:spcBef>
                <a:spcPct val="0"/>
              </a:spcBef>
            </a:pPr>
            <a:r>
              <a:rPr lang="ja-JP" altLang="en-US" sz="3600" dirty="0" smtClean="0">
                <a:solidFill>
                  <a:srgbClr val="CC00FF"/>
                </a:solidFill>
              </a:rPr>
              <a:t>センサーノイズ</a:t>
            </a:r>
            <a:r>
              <a:rPr lang="en-US" altLang="ja-JP" sz="3600" dirty="0" smtClean="0">
                <a:solidFill>
                  <a:srgbClr val="CC00FF"/>
                </a:solidFill>
              </a:rPr>
              <a:t>: LCGT</a:t>
            </a:r>
            <a:r>
              <a:rPr lang="ja-JP" altLang="en-US" sz="3600" dirty="0" smtClean="0">
                <a:solidFill>
                  <a:srgbClr val="CC00FF"/>
                </a:solidFill>
              </a:rPr>
              <a:t>より</a:t>
            </a:r>
            <a:r>
              <a:rPr lang="en-US" altLang="ja-JP" sz="3600" dirty="0" smtClean="0">
                <a:solidFill>
                  <a:srgbClr val="CC00FF"/>
                </a:solidFill>
              </a:rPr>
              <a:t>30</a:t>
            </a:r>
            <a:r>
              <a:rPr lang="ja-JP" altLang="en-US" sz="3600" dirty="0" smtClean="0">
                <a:solidFill>
                  <a:srgbClr val="CC00FF"/>
                </a:solidFill>
              </a:rPr>
              <a:t>倍</a:t>
            </a:r>
            <a:r>
              <a:rPr lang="ja-JP" altLang="en-US" sz="3600" dirty="0" smtClean="0">
                <a:solidFill>
                  <a:srgbClr val="CC00FF"/>
                </a:solidFill>
              </a:rPr>
              <a:t>ゆるい</a:t>
            </a:r>
            <a:endParaRPr lang="ja-JP" altLang="en-US" sz="3600" dirty="0" smtClean="0">
              <a:solidFill>
                <a:srgbClr val="CC00FF"/>
              </a:solidFill>
            </a:endParaRPr>
          </a:p>
        </p:txBody>
      </p:sp>
      <p:pic>
        <p:nvPicPr>
          <p:cNvPr id="15364" name="Picture 4"/>
          <p:cNvPicPr>
            <a:picLocks noChangeAspect="1" noChangeArrowheads="1"/>
          </p:cNvPicPr>
          <p:nvPr/>
        </p:nvPicPr>
        <p:blipFill>
          <a:blip r:embed="rId2" cstate="print"/>
          <a:srcRect/>
          <a:stretch>
            <a:fillRect/>
          </a:stretch>
        </p:blipFill>
        <p:spPr bwMode="auto">
          <a:xfrm>
            <a:off x="1004888" y="3098800"/>
            <a:ext cx="5878512" cy="346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01675" y="368300"/>
            <a:ext cx="7772400" cy="839788"/>
          </a:xfrm>
        </p:spPr>
        <p:txBody>
          <a:bodyPr/>
          <a:lstStyle/>
          <a:p>
            <a:pPr eaLnBrk="1" hangingPunct="1"/>
            <a:r>
              <a:rPr lang="ja-JP" altLang="en-US" b="1" smtClean="0">
                <a:latin typeface="Arial" charset="0"/>
              </a:rPr>
              <a:t>ロードマップ</a:t>
            </a:r>
          </a:p>
        </p:txBody>
      </p:sp>
      <p:graphicFrame>
        <p:nvGraphicFramePr>
          <p:cNvPr id="139653" name="Group 389"/>
          <p:cNvGraphicFramePr>
            <a:graphicFrameLocks noGrp="1"/>
          </p:cNvGraphicFramePr>
          <p:nvPr>
            <p:ph idx="1"/>
          </p:nvPr>
        </p:nvGraphicFramePr>
        <p:xfrm>
          <a:off x="428596" y="1285860"/>
          <a:ext cx="8280404" cy="5221289"/>
        </p:xfrm>
        <a:graphic>
          <a:graphicData uri="http://schemas.openxmlformats.org/drawingml/2006/table">
            <a:tbl>
              <a:tblPr/>
              <a:tblGrid>
                <a:gridCol w="377278"/>
                <a:gridCol w="377278"/>
                <a:gridCol w="375762"/>
                <a:gridCol w="375762"/>
                <a:gridCol w="375762"/>
                <a:gridCol w="377277"/>
                <a:gridCol w="377278"/>
                <a:gridCol w="375762"/>
                <a:gridCol w="377277"/>
                <a:gridCol w="375762"/>
                <a:gridCol w="375762"/>
                <a:gridCol w="377278"/>
                <a:gridCol w="374246"/>
                <a:gridCol w="377278"/>
                <a:gridCol w="377277"/>
                <a:gridCol w="374247"/>
                <a:gridCol w="377277"/>
                <a:gridCol w="377278"/>
                <a:gridCol w="375762"/>
                <a:gridCol w="377277"/>
                <a:gridCol w="374247"/>
                <a:gridCol w="377277"/>
              </a:tblGrid>
              <a:tr h="360363">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chemeClr val="tx1"/>
                        </a:solidFill>
                        <a:effectLst/>
                        <a:latin typeface="Arial" charset="0"/>
                        <a:ea typeface="ＭＳ Ｐゴシック" pitchFamily="50" charset="-128"/>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2009</a:t>
                      </a:r>
                      <a:endParaRPr kumimoji="1" lang="ja-JP" altLang="ja-JP" sz="1200" b="1" i="0" u="none" strike="noStrike" cap="none" normalizeH="0" baseline="0" dirty="0" smtClean="0">
                        <a:ln>
                          <a:noFill/>
                        </a:ln>
                        <a:solidFill>
                          <a:schemeClr val="tx1"/>
                        </a:solidFill>
                        <a:effectLst/>
                        <a:latin typeface="Arial" charset="0"/>
                        <a:ea typeface="ＭＳ Ｐゴシック" pitchFamily="50" charset="-128"/>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19</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29</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00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charset="0"/>
                          <a:ea typeface="ＭＳ Ｐゴシック" pitchFamily="50" charset="-128"/>
                        </a:rPr>
                        <a:t>ミッション</a:t>
                      </a:r>
                      <a:endParaRPr kumimoji="1" lang="en-US" altLang="ja-JP" sz="1800" b="1" i="0" u="none" strike="noStrike" cap="none" normalizeH="0" baseline="0" dirty="0" smtClean="0">
                        <a:ln>
                          <a:noFill/>
                        </a:ln>
                        <a:solidFill>
                          <a:schemeClr val="tx1"/>
                        </a:solidFill>
                        <a:effectLst/>
                        <a:latin typeface="Arial" charset="0"/>
                        <a:ea typeface="ＭＳ Ｐゴシック" pitchFamily="50" charset="-128"/>
                      </a:endParaRPr>
                    </a:p>
                  </a:txBody>
                  <a:tcPr marL="0" marR="0" marT="0" marB="0" vert="eaVert"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1">
                  <a:txBody>
                    <a:bodyPr/>
                    <a:lstStyle/>
                    <a:p>
                      <a:endParaRPr lang="ja-JP" altLang="en-US" dirty="0"/>
                    </a:p>
                  </a:txBody>
                  <a:tcPr marL="0" marR="0" marT="0" marB="0" vert="eaVert"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dirty="0" smtClean="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79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目的</a:t>
                      </a:r>
                      <a:endParaRPr kumimoji="1" lang="en-US" altLang="ja-JP" sz="1600" b="1" i="0" u="none" strike="noStrike" cap="none" normalizeH="0" baseline="0" dirty="0" smtClean="0">
                        <a:ln>
                          <a:noFill/>
                        </a:ln>
                        <a:solidFill>
                          <a:schemeClr val="tx1"/>
                        </a:solidFill>
                        <a:effectLst/>
                        <a:latin typeface="Arial" charset="0"/>
                        <a:ea typeface="ＭＳ Ｐゴシック" pitchFamily="50" charset="-128"/>
                      </a:endParaRPr>
                    </a:p>
                  </a:txBody>
                  <a:tcPr marL="0" marR="0" marT="0" marB="0" vert="eaVert"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9">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00FF00"/>
                          </a:solidFill>
                          <a:effectLst/>
                          <a:latin typeface="Arial" charset="0"/>
                          <a:ea typeface="ＭＳ Ｐゴシック" pitchFamily="50" charset="-128"/>
                        </a:rPr>
                        <a:t>要素技術の実証試験</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dirty="0" smtClean="0">
                        <a:ln>
                          <a:noFill/>
                        </a:ln>
                        <a:solidFill>
                          <a:srgbClr val="00FF00"/>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9900"/>
                          </a:solidFill>
                          <a:effectLst/>
                          <a:latin typeface="Arial" charset="0"/>
                          <a:ea typeface="ＭＳ Ｐゴシック" pitchFamily="50" charset="-128"/>
                        </a:rPr>
                        <a:t>最小限のスペックで</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9900"/>
                          </a:solidFill>
                          <a:effectLst/>
                          <a:latin typeface="Arial" charset="0"/>
                          <a:ea typeface="ＭＳ Ｐゴシック" pitchFamily="50" charset="-128"/>
                        </a:rPr>
                        <a:t>重力波検出</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9900"/>
                          </a:solidFill>
                          <a:effectLst/>
                          <a:latin typeface="Arial" charset="0"/>
                          <a:ea typeface="ＭＳ Ｐゴシック" pitchFamily="50" charset="-128"/>
                        </a:rPr>
                        <a:t>衛星間共振器の実現</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0000FF"/>
                          </a:solidFill>
                          <a:effectLst/>
                          <a:latin typeface="Arial" charset="0"/>
                          <a:ea typeface="ＭＳ Ｐゴシック" pitchFamily="50" charset="-128"/>
                        </a:rPr>
                        <a:t>重力波天文学の発展</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81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charset="0"/>
                          <a:ea typeface="ＭＳ Ｐゴシック" pitchFamily="50" charset="-128"/>
                        </a:rPr>
                        <a:t>スコープ</a:t>
                      </a:r>
                      <a:endParaRPr kumimoji="1" lang="en-US" altLang="ja-JP" sz="1800" b="1" i="0" u="none" strike="noStrike" cap="none" normalizeH="0" baseline="0" dirty="0" smtClean="0">
                        <a:ln>
                          <a:noFill/>
                        </a:ln>
                        <a:solidFill>
                          <a:schemeClr val="tx1"/>
                        </a:solidFill>
                        <a:effectLst/>
                        <a:latin typeface="Arial" charset="0"/>
                        <a:ea typeface="ＭＳ Ｐゴシック" pitchFamily="50" charset="-128"/>
                      </a:endParaRPr>
                    </a:p>
                  </a:txBody>
                  <a:tcPr marL="0" marR="0" marT="0" marB="0" vert="eaVert"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9">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00FF00"/>
                          </a:solidFill>
                          <a:effectLst/>
                          <a:latin typeface="Arial" charset="0"/>
                          <a:ea typeface="ＭＳ Ｐゴシック" pitchFamily="50" charset="-128"/>
                        </a:rPr>
                        <a:t>衛星１台</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00FF00"/>
                          </a:solidFill>
                          <a:effectLst/>
                          <a:latin typeface="Arial" charset="0"/>
                          <a:ea typeface="ＭＳ Ｐゴシック" pitchFamily="50" charset="-128"/>
                        </a:rPr>
                        <a:t>アーム１本</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smtClean="0">
                        <a:ln>
                          <a:noFill/>
                        </a:ln>
                        <a:solidFill>
                          <a:srgbClr val="00FF00"/>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9900"/>
                          </a:solidFill>
                          <a:effectLst/>
                          <a:latin typeface="Arial" charset="0"/>
                          <a:ea typeface="ＭＳ Ｐゴシック" pitchFamily="50" charset="-128"/>
                        </a:rPr>
                        <a:t>衛星３台</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FF9900"/>
                          </a:solidFill>
                          <a:effectLst/>
                          <a:latin typeface="Arial" charset="0"/>
                          <a:ea typeface="ＭＳ Ｐゴシック" pitchFamily="50" charset="-128"/>
                        </a:rPr>
                        <a:t>干渉計１台</a:t>
                      </a:r>
                      <a:endParaRPr kumimoji="1" lang="en-US" altLang="ja-JP" sz="1800" b="1" i="0" u="none" strike="noStrike" cap="none" normalizeH="0" baseline="0" dirty="0" smtClean="0">
                        <a:ln>
                          <a:noFill/>
                        </a:ln>
                        <a:solidFill>
                          <a:srgbClr val="9900CC"/>
                        </a:solidFill>
                        <a:effectLst/>
                        <a:latin typeface="Arial" charset="0"/>
                        <a:ea typeface="ＭＳ Ｐゴシック" pitchFamily="50"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0000FF"/>
                          </a:solidFill>
                          <a:effectLst/>
                          <a:latin typeface="Arial" charset="0"/>
                          <a:ea typeface="ＭＳ Ｐゴシック" pitchFamily="50" charset="-128"/>
                        </a:rPr>
                        <a:t>衛星３台</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rgbClr val="0000FF"/>
                          </a:solidFill>
                          <a:effectLst/>
                          <a:latin typeface="Arial" charset="0"/>
                          <a:ea typeface="ＭＳ Ｐゴシック" pitchFamily="50" charset="-128"/>
                        </a:rPr>
                        <a:t>干渉計３台</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0000FF"/>
                          </a:solidFill>
                          <a:effectLst/>
                          <a:latin typeface="Arial" charset="0"/>
                          <a:ea typeface="ＭＳ Ｐゴシック" pitchFamily="50" charset="-128"/>
                        </a:rPr>
                        <a:t>×</a:t>
                      </a:r>
                      <a:r>
                        <a:rPr kumimoji="1" lang="ja-JP" altLang="en-US" sz="1800" b="1" i="0" u="none" strike="noStrike" cap="none" normalizeH="0" baseline="0" dirty="0" smtClean="0">
                          <a:ln>
                            <a:noFill/>
                          </a:ln>
                          <a:solidFill>
                            <a:srgbClr val="0000FF"/>
                          </a:solidFill>
                          <a:effectLst/>
                          <a:latin typeface="Arial" charset="0"/>
                          <a:ea typeface="ＭＳ Ｐゴシック" pitchFamily="50" charset="-128"/>
                        </a:rPr>
                        <a:t>４クラスター</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pSp>
        <p:nvGrpSpPr>
          <p:cNvPr id="2" name="Group 64"/>
          <p:cNvGrpSpPr>
            <a:grpSpLocks/>
          </p:cNvGrpSpPr>
          <p:nvPr/>
        </p:nvGrpSpPr>
        <p:grpSpPr bwMode="auto">
          <a:xfrm>
            <a:off x="4886308" y="2500306"/>
            <a:ext cx="1044575" cy="957262"/>
            <a:chOff x="741" y="473"/>
            <a:chExt cx="3836" cy="3504"/>
          </a:xfrm>
        </p:grpSpPr>
        <p:sp>
          <p:nvSpPr>
            <p:cNvPr id="319" name="Oval 65"/>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20" name="Oval 66"/>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21" name="Oval 67"/>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3" name="Group 68"/>
            <p:cNvGrpSpPr>
              <a:grpSpLocks/>
            </p:cNvGrpSpPr>
            <p:nvPr/>
          </p:nvGrpSpPr>
          <p:grpSpPr bwMode="auto">
            <a:xfrm rot="7209001">
              <a:off x="2107" y="1527"/>
              <a:ext cx="432" cy="358"/>
              <a:chOff x="4785" y="11039"/>
              <a:chExt cx="829" cy="688"/>
            </a:xfrm>
          </p:grpSpPr>
          <p:sp>
            <p:nvSpPr>
              <p:cNvPr id="416" name="Freeform 69"/>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17" name="Line 70"/>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18" name="Line 71"/>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19" name="Line 72"/>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20" name="Arc 73"/>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4" name="Group 74"/>
            <p:cNvGrpSpPr>
              <a:grpSpLocks/>
            </p:cNvGrpSpPr>
            <p:nvPr/>
          </p:nvGrpSpPr>
          <p:grpSpPr bwMode="auto">
            <a:xfrm rot="7209001">
              <a:off x="2107" y="1527"/>
              <a:ext cx="432" cy="358"/>
              <a:chOff x="4785" y="11039"/>
              <a:chExt cx="829" cy="688"/>
            </a:xfrm>
          </p:grpSpPr>
          <p:sp>
            <p:nvSpPr>
              <p:cNvPr id="411" name="Freeform 75"/>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12" name="Line 76"/>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13" name="Line 77"/>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14" name="Line 78"/>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15" name="Arc 79"/>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5" name="Group 80"/>
            <p:cNvGrpSpPr>
              <a:grpSpLocks/>
            </p:cNvGrpSpPr>
            <p:nvPr/>
          </p:nvGrpSpPr>
          <p:grpSpPr bwMode="auto">
            <a:xfrm flipH="1">
              <a:off x="3043" y="3145"/>
              <a:ext cx="432" cy="358"/>
              <a:chOff x="4785" y="11039"/>
              <a:chExt cx="829" cy="688"/>
            </a:xfrm>
          </p:grpSpPr>
          <p:sp>
            <p:nvSpPr>
              <p:cNvPr id="406" name="Freeform 81"/>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07" name="Line 82"/>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08" name="Line 83"/>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09" name="Line 84"/>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10" name="Arc 85"/>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6" name="Group 86"/>
            <p:cNvGrpSpPr>
              <a:grpSpLocks/>
            </p:cNvGrpSpPr>
            <p:nvPr/>
          </p:nvGrpSpPr>
          <p:grpSpPr bwMode="auto">
            <a:xfrm flipH="1">
              <a:off x="3043" y="3142"/>
              <a:ext cx="432" cy="361"/>
              <a:chOff x="4785" y="11039"/>
              <a:chExt cx="829" cy="688"/>
            </a:xfrm>
          </p:grpSpPr>
          <p:sp>
            <p:nvSpPr>
              <p:cNvPr id="401" name="Freeform 87"/>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02" name="Line 88"/>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03" name="Line 89"/>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04" name="Line 90"/>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05" name="Arc 91"/>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326" name="Rectangle 92"/>
            <p:cNvSpPr>
              <a:spLocks noChangeArrowheads="1"/>
            </p:cNvSpPr>
            <p:nvPr/>
          </p:nvSpPr>
          <p:spPr bwMode="auto">
            <a:xfrm rot="4535559">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27" name="Rectangle 93"/>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28" name="Rectangle 94"/>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29" name="Line 95"/>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30" name="Rectangle 96"/>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31" name="Freeform 97"/>
            <p:cNvSpPr>
              <a:spLocks/>
            </p:cNvSpPr>
            <p:nvPr/>
          </p:nvSpPr>
          <p:spPr bwMode="auto">
            <a:xfrm>
              <a:off x="1653" y="3278"/>
              <a:ext cx="56" cy="101"/>
            </a:xfrm>
            <a:custGeom>
              <a:avLst/>
              <a:gdLst>
                <a:gd name="T0" fmla="*/ 23 w 183"/>
                <a:gd name="T1" fmla="*/ 13 h 331"/>
                <a:gd name="T2" fmla="*/ 164 w 183"/>
                <a:gd name="T3" fmla="*/ 16 h 331"/>
                <a:gd name="T4" fmla="*/ 140 w 183"/>
                <a:gd name="T5" fmla="*/ 109 h 331"/>
                <a:gd name="T6" fmla="*/ 143 w 183"/>
                <a:gd name="T7" fmla="*/ 226 h 331"/>
                <a:gd name="T8" fmla="*/ 173 w 183"/>
                <a:gd name="T9" fmla="*/ 307 h 331"/>
                <a:gd name="T10" fmla="*/ 113 w 183"/>
                <a:gd name="T11" fmla="*/ 328 h 331"/>
                <a:gd name="T12" fmla="*/ 29 w 183"/>
                <a:gd name="T13" fmla="*/ 322 h 331"/>
                <a:gd name="T14" fmla="*/ 23 w 183"/>
                <a:gd name="T15" fmla="*/ 298 h 331"/>
                <a:gd name="T16" fmla="*/ 53 w 183"/>
                <a:gd name="T17" fmla="*/ 214 h 331"/>
                <a:gd name="T18" fmla="*/ 53 w 183"/>
                <a:gd name="T19" fmla="*/ 115 h 331"/>
                <a:gd name="T20" fmla="*/ 23 w 183"/>
                <a:gd name="T21" fmla="*/ 37 h 331"/>
                <a:gd name="T22" fmla="*/ 23 w 183"/>
                <a:gd name="T23" fmla="*/ 13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32" name="Line 98"/>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33" name="Line 99"/>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7" name="Group 100"/>
            <p:cNvGrpSpPr>
              <a:grpSpLocks/>
            </p:cNvGrpSpPr>
            <p:nvPr/>
          </p:nvGrpSpPr>
          <p:grpSpPr bwMode="auto">
            <a:xfrm>
              <a:off x="1873" y="3148"/>
              <a:ext cx="432" cy="361"/>
              <a:chOff x="4785" y="11039"/>
              <a:chExt cx="829" cy="688"/>
            </a:xfrm>
          </p:grpSpPr>
          <p:sp>
            <p:nvSpPr>
              <p:cNvPr id="396" name="Freeform 101"/>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97" name="Line 102"/>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98" name="Line 103"/>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99" name="Line 104"/>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00" name="Arc 105"/>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335" name="Freeform 106"/>
            <p:cNvSpPr>
              <a:spLocks/>
            </p:cNvSpPr>
            <p:nvPr/>
          </p:nvSpPr>
          <p:spPr bwMode="auto">
            <a:xfrm>
              <a:off x="1795" y="3260"/>
              <a:ext cx="1557" cy="30"/>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36" name="Freeform 107"/>
            <p:cNvSpPr>
              <a:spLocks/>
            </p:cNvSpPr>
            <p:nvPr/>
          </p:nvSpPr>
          <p:spPr bwMode="auto">
            <a:xfrm flipV="1">
              <a:off x="1795" y="3370"/>
              <a:ext cx="1557" cy="29"/>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37" name="Freeform 108"/>
            <p:cNvSpPr>
              <a:spLocks/>
            </p:cNvSpPr>
            <p:nvPr/>
          </p:nvSpPr>
          <p:spPr bwMode="auto">
            <a:xfrm rot="2663462">
              <a:off x="1721" y="3254"/>
              <a:ext cx="154" cy="154"/>
            </a:xfrm>
            <a:custGeom>
              <a:avLst/>
              <a:gdLst>
                <a:gd name="T0" fmla="*/ 8 w 205"/>
                <a:gd name="T1" fmla="*/ 7 h 204"/>
                <a:gd name="T2" fmla="*/ 20 w 205"/>
                <a:gd name="T3" fmla="*/ 70 h 204"/>
                <a:gd name="T4" fmla="*/ 86 w 205"/>
                <a:gd name="T5" fmla="*/ 142 h 204"/>
                <a:gd name="T6" fmla="*/ 155 w 205"/>
                <a:gd name="T7" fmla="*/ 187 h 204"/>
                <a:gd name="T8" fmla="*/ 203 w 205"/>
                <a:gd name="T9" fmla="*/ 193 h 204"/>
                <a:gd name="T10" fmla="*/ 170 w 205"/>
                <a:gd name="T11" fmla="*/ 118 h 204"/>
                <a:gd name="T12" fmla="*/ 116 w 205"/>
                <a:gd name="T13" fmla="*/ 61 h 204"/>
                <a:gd name="T14" fmla="*/ 68 w 205"/>
                <a:gd name="T15" fmla="*/ 31 h 204"/>
                <a:gd name="T16" fmla="*/ 8 w 205"/>
                <a:gd name="T17" fmla="*/ 7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38" name="Freeform 109"/>
            <p:cNvSpPr>
              <a:spLocks/>
            </p:cNvSpPr>
            <p:nvPr/>
          </p:nvSpPr>
          <p:spPr bwMode="auto">
            <a:xfrm>
              <a:off x="1934" y="3260"/>
              <a:ext cx="1444" cy="142"/>
            </a:xfrm>
            <a:custGeom>
              <a:avLst/>
              <a:gdLst>
                <a:gd name="T0" fmla="*/ 45 w 3705"/>
                <a:gd name="T1" fmla="*/ 30 h 365"/>
                <a:gd name="T2" fmla="*/ 30 w 3705"/>
                <a:gd name="T3" fmla="*/ 171 h 365"/>
                <a:gd name="T4" fmla="*/ 45 w 3705"/>
                <a:gd name="T5" fmla="*/ 327 h 365"/>
                <a:gd name="T6" fmla="*/ 126 w 3705"/>
                <a:gd name="T7" fmla="*/ 315 h 365"/>
                <a:gd name="T8" fmla="*/ 735 w 3705"/>
                <a:gd name="T9" fmla="*/ 303 h 365"/>
                <a:gd name="T10" fmla="*/ 1605 w 3705"/>
                <a:gd name="T11" fmla="*/ 279 h 365"/>
                <a:gd name="T12" fmla="*/ 2607 w 3705"/>
                <a:gd name="T13" fmla="*/ 300 h 365"/>
                <a:gd name="T14" fmla="*/ 3330 w 3705"/>
                <a:gd name="T15" fmla="*/ 333 h 365"/>
                <a:gd name="T16" fmla="*/ 3648 w 3705"/>
                <a:gd name="T17" fmla="*/ 351 h 365"/>
                <a:gd name="T18" fmla="*/ 3672 w 3705"/>
                <a:gd name="T19" fmla="*/ 249 h 365"/>
                <a:gd name="T20" fmla="*/ 3672 w 3705"/>
                <a:gd name="T21" fmla="*/ 171 h 365"/>
                <a:gd name="T22" fmla="*/ 3690 w 3705"/>
                <a:gd name="T23" fmla="*/ 36 h 365"/>
                <a:gd name="T24" fmla="*/ 3660 w 3705"/>
                <a:gd name="T25" fmla="*/ 12 h 365"/>
                <a:gd name="T26" fmla="*/ 3594 w 3705"/>
                <a:gd name="T27" fmla="*/ 6 h 365"/>
                <a:gd name="T28" fmla="*/ 2991 w 3705"/>
                <a:gd name="T29" fmla="*/ 51 h 365"/>
                <a:gd name="T30" fmla="*/ 1911 w 3705"/>
                <a:gd name="T31" fmla="*/ 75 h 365"/>
                <a:gd name="T32" fmla="*/ 1065 w 3705"/>
                <a:gd name="T33" fmla="*/ 78 h 365"/>
                <a:gd name="T34" fmla="*/ 303 w 3705"/>
                <a:gd name="T35" fmla="*/ 51 h 365"/>
                <a:gd name="T36" fmla="*/ 45 w 3705"/>
                <a:gd name="T37" fmla="*/ 3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5"/>
                <a:gd name="T58" fmla="*/ 0 h 365"/>
                <a:gd name="T59" fmla="*/ 3705 w 3705"/>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39" name="Freeform 110"/>
            <p:cNvSpPr>
              <a:spLocks/>
            </p:cNvSpPr>
            <p:nvPr/>
          </p:nvSpPr>
          <p:spPr bwMode="auto">
            <a:xfrm>
              <a:off x="1647" y="3245"/>
              <a:ext cx="325" cy="163"/>
            </a:xfrm>
            <a:custGeom>
              <a:avLst/>
              <a:gdLst>
                <a:gd name="T0" fmla="*/ 23 w 835"/>
                <a:gd name="T1" fmla="*/ 176 h 420"/>
                <a:gd name="T2" fmla="*/ 59 w 835"/>
                <a:gd name="T3" fmla="*/ 177 h 420"/>
                <a:gd name="T4" fmla="*/ 143 w 835"/>
                <a:gd name="T5" fmla="*/ 171 h 420"/>
                <a:gd name="T6" fmla="*/ 203 w 835"/>
                <a:gd name="T7" fmla="*/ 147 h 420"/>
                <a:gd name="T8" fmla="*/ 269 w 835"/>
                <a:gd name="T9" fmla="*/ 111 h 420"/>
                <a:gd name="T10" fmla="*/ 311 w 835"/>
                <a:gd name="T11" fmla="*/ 87 h 420"/>
                <a:gd name="T12" fmla="*/ 353 w 835"/>
                <a:gd name="T13" fmla="*/ 60 h 420"/>
                <a:gd name="T14" fmla="*/ 376 w 835"/>
                <a:gd name="T15" fmla="*/ 8 h 420"/>
                <a:gd name="T16" fmla="*/ 400 w 835"/>
                <a:gd name="T17" fmla="*/ 14 h 420"/>
                <a:gd name="T18" fmla="*/ 478 w 835"/>
                <a:gd name="T19" fmla="*/ 20 h 420"/>
                <a:gd name="T20" fmla="*/ 544 w 835"/>
                <a:gd name="T21" fmla="*/ 23 h 420"/>
                <a:gd name="T22" fmla="*/ 738 w 835"/>
                <a:gd name="T23" fmla="*/ 38 h 420"/>
                <a:gd name="T24" fmla="*/ 822 w 835"/>
                <a:gd name="T25" fmla="*/ 47 h 420"/>
                <a:gd name="T26" fmla="*/ 816 w 835"/>
                <a:gd name="T27" fmla="*/ 77 h 420"/>
                <a:gd name="T28" fmla="*/ 816 w 835"/>
                <a:gd name="T29" fmla="*/ 122 h 420"/>
                <a:gd name="T30" fmla="*/ 813 w 835"/>
                <a:gd name="T31" fmla="*/ 173 h 420"/>
                <a:gd name="T32" fmla="*/ 813 w 835"/>
                <a:gd name="T33" fmla="*/ 239 h 420"/>
                <a:gd name="T34" fmla="*/ 813 w 835"/>
                <a:gd name="T35" fmla="*/ 290 h 420"/>
                <a:gd name="T36" fmla="*/ 825 w 835"/>
                <a:gd name="T37" fmla="*/ 347 h 420"/>
                <a:gd name="T38" fmla="*/ 830 w 835"/>
                <a:gd name="T39" fmla="*/ 377 h 420"/>
                <a:gd name="T40" fmla="*/ 810 w 835"/>
                <a:gd name="T41" fmla="*/ 386 h 420"/>
                <a:gd name="T42" fmla="*/ 735 w 835"/>
                <a:gd name="T43" fmla="*/ 392 h 420"/>
                <a:gd name="T44" fmla="*/ 643 w 835"/>
                <a:gd name="T45" fmla="*/ 398 h 420"/>
                <a:gd name="T46" fmla="*/ 541 w 835"/>
                <a:gd name="T47" fmla="*/ 401 h 420"/>
                <a:gd name="T48" fmla="*/ 463 w 835"/>
                <a:gd name="T49" fmla="*/ 407 h 420"/>
                <a:gd name="T50" fmla="*/ 394 w 835"/>
                <a:gd name="T51" fmla="*/ 413 h 420"/>
                <a:gd name="T52" fmla="*/ 376 w 835"/>
                <a:gd name="T53" fmla="*/ 413 h 420"/>
                <a:gd name="T54" fmla="*/ 333 w 835"/>
                <a:gd name="T55" fmla="*/ 372 h 420"/>
                <a:gd name="T56" fmla="*/ 303 w 835"/>
                <a:gd name="T57" fmla="*/ 333 h 420"/>
                <a:gd name="T58" fmla="*/ 243 w 835"/>
                <a:gd name="T59" fmla="*/ 306 h 420"/>
                <a:gd name="T60" fmla="*/ 198 w 835"/>
                <a:gd name="T61" fmla="*/ 276 h 420"/>
                <a:gd name="T62" fmla="*/ 153 w 835"/>
                <a:gd name="T63" fmla="*/ 252 h 420"/>
                <a:gd name="T64" fmla="*/ 96 w 835"/>
                <a:gd name="T65" fmla="*/ 231 h 420"/>
                <a:gd name="T66" fmla="*/ 52 w 835"/>
                <a:gd name="T67" fmla="*/ 234 h 420"/>
                <a:gd name="T68" fmla="*/ 5 w 835"/>
                <a:gd name="T69" fmla="*/ 228 h 420"/>
                <a:gd name="T70" fmla="*/ 23 w 835"/>
                <a:gd name="T71" fmla="*/ 176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0" name="Arc 111"/>
            <p:cNvSpPr>
              <a:spLocks/>
            </p:cNvSpPr>
            <p:nvPr/>
          </p:nvSpPr>
          <p:spPr bwMode="auto">
            <a:xfrm rot="6937498">
              <a:off x="1582" y="3091"/>
              <a:ext cx="210" cy="240"/>
            </a:xfrm>
            <a:custGeom>
              <a:avLst/>
              <a:gdLst>
                <a:gd name="T0" fmla="*/ 97 w 17311"/>
                <a:gd name="T1" fmla="*/ 0 h 20060"/>
                <a:gd name="T2" fmla="*/ 210 w 17311"/>
                <a:gd name="T3" fmla="*/ 85 h 20060"/>
                <a:gd name="T4" fmla="*/ 0 w 17311"/>
                <a:gd name="T5" fmla="*/ 24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1" name="Arc 112"/>
            <p:cNvSpPr>
              <a:spLocks/>
            </p:cNvSpPr>
            <p:nvPr/>
          </p:nvSpPr>
          <p:spPr bwMode="auto">
            <a:xfrm rot="14662502" flipV="1">
              <a:off x="1582" y="3325"/>
              <a:ext cx="210" cy="240"/>
            </a:xfrm>
            <a:custGeom>
              <a:avLst/>
              <a:gdLst>
                <a:gd name="T0" fmla="*/ 97 w 17311"/>
                <a:gd name="T1" fmla="*/ 0 h 20060"/>
                <a:gd name="T2" fmla="*/ 210 w 17311"/>
                <a:gd name="T3" fmla="*/ 85 h 20060"/>
                <a:gd name="T4" fmla="*/ 0 w 17311"/>
                <a:gd name="T5" fmla="*/ 24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2" name="Freeform 113"/>
            <p:cNvSpPr>
              <a:spLocks/>
            </p:cNvSpPr>
            <p:nvPr/>
          </p:nvSpPr>
          <p:spPr bwMode="auto">
            <a:xfrm flipH="1">
              <a:off x="3343" y="3192"/>
              <a:ext cx="121" cy="267"/>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3" name="Line 114"/>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4" name="Line 115"/>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5" name="Arc 116"/>
            <p:cNvSpPr>
              <a:spLocks/>
            </p:cNvSpPr>
            <p:nvPr/>
          </p:nvSpPr>
          <p:spPr bwMode="auto">
            <a:xfrm rot="8071501" flipH="1">
              <a:off x="3044" y="3139"/>
              <a:ext cx="361" cy="367"/>
            </a:xfrm>
            <a:custGeom>
              <a:avLst/>
              <a:gdLst>
                <a:gd name="T0" fmla="*/ 160 w 19558"/>
                <a:gd name="T1" fmla="*/ 0 h 19786"/>
                <a:gd name="T2" fmla="*/ 361 w 19558"/>
                <a:gd name="T3" fmla="*/ 197 h 19786"/>
                <a:gd name="T4" fmla="*/ 0 w 19558"/>
                <a:gd name="T5" fmla="*/ 367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6" name="Freeform 117"/>
            <p:cNvSpPr>
              <a:spLocks/>
            </p:cNvSpPr>
            <p:nvPr/>
          </p:nvSpPr>
          <p:spPr bwMode="auto">
            <a:xfrm>
              <a:off x="1863" y="3195"/>
              <a:ext cx="121" cy="270"/>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7" name="Line 118"/>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8" name="Line 119"/>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49" name="Arc 120"/>
            <p:cNvSpPr>
              <a:spLocks/>
            </p:cNvSpPr>
            <p:nvPr/>
          </p:nvSpPr>
          <p:spPr bwMode="auto">
            <a:xfrm rot="-8071501">
              <a:off x="1924" y="3143"/>
              <a:ext cx="358" cy="367"/>
            </a:xfrm>
            <a:custGeom>
              <a:avLst/>
              <a:gdLst>
                <a:gd name="T0" fmla="*/ 159 w 19558"/>
                <a:gd name="T1" fmla="*/ 0 h 19786"/>
                <a:gd name="T2" fmla="*/ 358 w 19558"/>
                <a:gd name="T3" fmla="*/ 197 h 19786"/>
                <a:gd name="T4" fmla="*/ 0 w 19558"/>
                <a:gd name="T5" fmla="*/ 367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50" name="Arc 121"/>
            <p:cNvSpPr>
              <a:spLocks/>
            </p:cNvSpPr>
            <p:nvPr/>
          </p:nvSpPr>
          <p:spPr bwMode="auto">
            <a:xfrm rot="2663462" flipH="1" flipV="1">
              <a:off x="1727" y="3198"/>
              <a:ext cx="251" cy="258"/>
            </a:xfrm>
            <a:custGeom>
              <a:avLst/>
              <a:gdLst>
                <a:gd name="T0" fmla="*/ 70 w 20700"/>
                <a:gd name="T1" fmla="*/ 0 h 20823"/>
                <a:gd name="T2" fmla="*/ 251 w 20700"/>
                <a:gd name="T3" fmla="*/ 182 h 20823"/>
                <a:gd name="T4" fmla="*/ 0 w 20700"/>
                <a:gd name="T5" fmla="*/ 258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51" name="Arc 122"/>
            <p:cNvSpPr>
              <a:spLocks/>
            </p:cNvSpPr>
            <p:nvPr/>
          </p:nvSpPr>
          <p:spPr bwMode="auto">
            <a:xfrm rot="2663462">
              <a:off x="1614" y="3207"/>
              <a:ext cx="252" cy="255"/>
            </a:xfrm>
            <a:custGeom>
              <a:avLst/>
              <a:gdLst>
                <a:gd name="T0" fmla="*/ 70 w 20700"/>
                <a:gd name="T1" fmla="*/ 0 h 20823"/>
                <a:gd name="T2" fmla="*/ 252 w 20700"/>
                <a:gd name="T3" fmla="*/ 179 h 20823"/>
                <a:gd name="T4" fmla="*/ 0 w 20700"/>
                <a:gd name="T5" fmla="*/ 255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52" name="Arc 123"/>
            <p:cNvSpPr>
              <a:spLocks/>
            </p:cNvSpPr>
            <p:nvPr/>
          </p:nvSpPr>
          <p:spPr bwMode="auto">
            <a:xfrm rot="2663462">
              <a:off x="1585" y="3278"/>
              <a:ext cx="100" cy="104"/>
            </a:xfrm>
            <a:custGeom>
              <a:avLst/>
              <a:gdLst>
                <a:gd name="T0" fmla="*/ 28 w 20700"/>
                <a:gd name="T1" fmla="*/ 0 h 20823"/>
                <a:gd name="T2" fmla="*/ 100 w 20700"/>
                <a:gd name="T3" fmla="*/ 73 h 20823"/>
                <a:gd name="T4" fmla="*/ 0 w 20700"/>
                <a:gd name="T5" fmla="*/ 104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53" name="Arc 124"/>
            <p:cNvSpPr>
              <a:spLocks/>
            </p:cNvSpPr>
            <p:nvPr/>
          </p:nvSpPr>
          <p:spPr bwMode="auto">
            <a:xfrm rot="2663462" flipH="1" flipV="1">
              <a:off x="1679" y="3278"/>
              <a:ext cx="101" cy="101"/>
            </a:xfrm>
            <a:custGeom>
              <a:avLst/>
              <a:gdLst>
                <a:gd name="T0" fmla="*/ 28 w 20700"/>
                <a:gd name="T1" fmla="*/ 0 h 20823"/>
                <a:gd name="T2" fmla="*/ 101 w 20700"/>
                <a:gd name="T3" fmla="*/ 71 h 20823"/>
                <a:gd name="T4" fmla="*/ 0 w 20700"/>
                <a:gd name="T5" fmla="*/ 101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54" name="Line 125"/>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55" name="Freeform 126"/>
            <p:cNvSpPr>
              <a:spLocks/>
            </p:cNvSpPr>
            <p:nvPr/>
          </p:nvSpPr>
          <p:spPr bwMode="auto">
            <a:xfrm rot="-3592668">
              <a:off x="1505" y="3023"/>
              <a:ext cx="56" cy="104"/>
            </a:xfrm>
            <a:custGeom>
              <a:avLst/>
              <a:gdLst>
                <a:gd name="T0" fmla="*/ 23 w 183"/>
                <a:gd name="T1" fmla="*/ 13 h 331"/>
                <a:gd name="T2" fmla="*/ 164 w 183"/>
                <a:gd name="T3" fmla="*/ 16 h 331"/>
                <a:gd name="T4" fmla="*/ 140 w 183"/>
                <a:gd name="T5" fmla="*/ 109 h 331"/>
                <a:gd name="T6" fmla="*/ 143 w 183"/>
                <a:gd name="T7" fmla="*/ 226 h 331"/>
                <a:gd name="T8" fmla="*/ 173 w 183"/>
                <a:gd name="T9" fmla="*/ 307 h 331"/>
                <a:gd name="T10" fmla="*/ 113 w 183"/>
                <a:gd name="T11" fmla="*/ 328 h 331"/>
                <a:gd name="T12" fmla="*/ 29 w 183"/>
                <a:gd name="T13" fmla="*/ 322 h 331"/>
                <a:gd name="T14" fmla="*/ 23 w 183"/>
                <a:gd name="T15" fmla="*/ 298 h 331"/>
                <a:gd name="T16" fmla="*/ 53 w 183"/>
                <a:gd name="T17" fmla="*/ 214 h 331"/>
                <a:gd name="T18" fmla="*/ 53 w 183"/>
                <a:gd name="T19" fmla="*/ 115 h 331"/>
                <a:gd name="T20" fmla="*/ 23 w 183"/>
                <a:gd name="T21" fmla="*/ 37 h 331"/>
                <a:gd name="T22" fmla="*/ 23 w 183"/>
                <a:gd name="T23" fmla="*/ 13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56" name="Line 127"/>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57" name="Line 128"/>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8" name="Group 129"/>
            <p:cNvGrpSpPr>
              <a:grpSpLocks/>
            </p:cNvGrpSpPr>
            <p:nvPr/>
          </p:nvGrpSpPr>
          <p:grpSpPr bwMode="auto">
            <a:xfrm rot="-3592668">
              <a:off x="1514" y="2557"/>
              <a:ext cx="432" cy="361"/>
              <a:chOff x="4785" y="11039"/>
              <a:chExt cx="829" cy="688"/>
            </a:xfrm>
          </p:grpSpPr>
          <p:sp>
            <p:nvSpPr>
              <p:cNvPr id="391" name="Freeform 130"/>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92" name="Line 131"/>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93" name="Line 132"/>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94" name="Line 133"/>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95" name="Arc 134"/>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359" name="Freeform 135"/>
            <p:cNvSpPr>
              <a:spLocks/>
            </p:cNvSpPr>
            <p:nvPr/>
          </p:nvSpPr>
          <p:spPr bwMode="auto">
            <a:xfrm rot="-3592668">
              <a:off x="1155" y="2259"/>
              <a:ext cx="1561" cy="27"/>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0" name="Freeform 136"/>
            <p:cNvSpPr>
              <a:spLocks/>
            </p:cNvSpPr>
            <p:nvPr/>
          </p:nvSpPr>
          <p:spPr bwMode="auto">
            <a:xfrm rot="18007332" flipV="1">
              <a:off x="1249" y="2316"/>
              <a:ext cx="1561" cy="26"/>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1" name="Freeform 137"/>
            <p:cNvSpPr>
              <a:spLocks/>
            </p:cNvSpPr>
            <p:nvPr/>
          </p:nvSpPr>
          <p:spPr bwMode="auto">
            <a:xfrm rot="-929206">
              <a:off x="1516" y="2896"/>
              <a:ext cx="157" cy="154"/>
            </a:xfrm>
            <a:custGeom>
              <a:avLst/>
              <a:gdLst>
                <a:gd name="T0" fmla="*/ 8 w 205"/>
                <a:gd name="T1" fmla="*/ 7 h 204"/>
                <a:gd name="T2" fmla="*/ 20 w 205"/>
                <a:gd name="T3" fmla="*/ 70 h 204"/>
                <a:gd name="T4" fmla="*/ 86 w 205"/>
                <a:gd name="T5" fmla="*/ 142 h 204"/>
                <a:gd name="T6" fmla="*/ 155 w 205"/>
                <a:gd name="T7" fmla="*/ 187 h 204"/>
                <a:gd name="T8" fmla="*/ 203 w 205"/>
                <a:gd name="T9" fmla="*/ 193 h 204"/>
                <a:gd name="T10" fmla="*/ 170 w 205"/>
                <a:gd name="T11" fmla="*/ 118 h 204"/>
                <a:gd name="T12" fmla="*/ 116 w 205"/>
                <a:gd name="T13" fmla="*/ 61 h 204"/>
                <a:gd name="T14" fmla="*/ 68 w 205"/>
                <a:gd name="T15" fmla="*/ 31 h 204"/>
                <a:gd name="T16" fmla="*/ 8 w 205"/>
                <a:gd name="T17" fmla="*/ 7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2" name="Freeform 138"/>
            <p:cNvSpPr>
              <a:spLocks/>
            </p:cNvSpPr>
            <p:nvPr/>
          </p:nvSpPr>
          <p:spPr bwMode="auto">
            <a:xfrm rot="-3592668">
              <a:off x="1306" y="2147"/>
              <a:ext cx="1445" cy="142"/>
            </a:xfrm>
            <a:custGeom>
              <a:avLst/>
              <a:gdLst>
                <a:gd name="T0" fmla="*/ 45 w 3705"/>
                <a:gd name="T1" fmla="*/ 30 h 365"/>
                <a:gd name="T2" fmla="*/ 30 w 3705"/>
                <a:gd name="T3" fmla="*/ 171 h 365"/>
                <a:gd name="T4" fmla="*/ 45 w 3705"/>
                <a:gd name="T5" fmla="*/ 327 h 365"/>
                <a:gd name="T6" fmla="*/ 126 w 3705"/>
                <a:gd name="T7" fmla="*/ 315 h 365"/>
                <a:gd name="T8" fmla="*/ 735 w 3705"/>
                <a:gd name="T9" fmla="*/ 303 h 365"/>
                <a:gd name="T10" fmla="*/ 1605 w 3705"/>
                <a:gd name="T11" fmla="*/ 279 h 365"/>
                <a:gd name="T12" fmla="*/ 2607 w 3705"/>
                <a:gd name="T13" fmla="*/ 300 h 365"/>
                <a:gd name="T14" fmla="*/ 3330 w 3705"/>
                <a:gd name="T15" fmla="*/ 333 h 365"/>
                <a:gd name="T16" fmla="*/ 3648 w 3705"/>
                <a:gd name="T17" fmla="*/ 351 h 365"/>
                <a:gd name="T18" fmla="*/ 3672 w 3705"/>
                <a:gd name="T19" fmla="*/ 249 h 365"/>
                <a:gd name="T20" fmla="*/ 3672 w 3705"/>
                <a:gd name="T21" fmla="*/ 171 h 365"/>
                <a:gd name="T22" fmla="*/ 3690 w 3705"/>
                <a:gd name="T23" fmla="*/ 36 h 365"/>
                <a:gd name="T24" fmla="*/ 3660 w 3705"/>
                <a:gd name="T25" fmla="*/ 12 h 365"/>
                <a:gd name="T26" fmla="*/ 3594 w 3705"/>
                <a:gd name="T27" fmla="*/ 6 h 365"/>
                <a:gd name="T28" fmla="*/ 2991 w 3705"/>
                <a:gd name="T29" fmla="*/ 51 h 365"/>
                <a:gd name="T30" fmla="*/ 1911 w 3705"/>
                <a:gd name="T31" fmla="*/ 75 h 365"/>
                <a:gd name="T32" fmla="*/ 1065 w 3705"/>
                <a:gd name="T33" fmla="*/ 78 h 365"/>
                <a:gd name="T34" fmla="*/ 303 w 3705"/>
                <a:gd name="T35" fmla="*/ 51 h 365"/>
                <a:gd name="T36" fmla="*/ 45 w 3705"/>
                <a:gd name="T37" fmla="*/ 3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5"/>
                <a:gd name="T58" fmla="*/ 0 h 365"/>
                <a:gd name="T59" fmla="*/ 3705 w 3705"/>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3" name="Freeform 139"/>
            <p:cNvSpPr>
              <a:spLocks/>
            </p:cNvSpPr>
            <p:nvPr/>
          </p:nvSpPr>
          <p:spPr bwMode="auto">
            <a:xfrm rot="-3592668">
              <a:off x="1435" y="2879"/>
              <a:ext cx="326" cy="163"/>
            </a:xfrm>
            <a:custGeom>
              <a:avLst/>
              <a:gdLst>
                <a:gd name="T0" fmla="*/ 23 w 835"/>
                <a:gd name="T1" fmla="*/ 176 h 420"/>
                <a:gd name="T2" fmla="*/ 59 w 835"/>
                <a:gd name="T3" fmla="*/ 177 h 420"/>
                <a:gd name="T4" fmla="*/ 143 w 835"/>
                <a:gd name="T5" fmla="*/ 171 h 420"/>
                <a:gd name="T6" fmla="*/ 203 w 835"/>
                <a:gd name="T7" fmla="*/ 147 h 420"/>
                <a:gd name="T8" fmla="*/ 269 w 835"/>
                <a:gd name="T9" fmla="*/ 111 h 420"/>
                <a:gd name="T10" fmla="*/ 311 w 835"/>
                <a:gd name="T11" fmla="*/ 87 h 420"/>
                <a:gd name="T12" fmla="*/ 353 w 835"/>
                <a:gd name="T13" fmla="*/ 60 h 420"/>
                <a:gd name="T14" fmla="*/ 376 w 835"/>
                <a:gd name="T15" fmla="*/ 8 h 420"/>
                <a:gd name="T16" fmla="*/ 400 w 835"/>
                <a:gd name="T17" fmla="*/ 14 h 420"/>
                <a:gd name="T18" fmla="*/ 478 w 835"/>
                <a:gd name="T19" fmla="*/ 20 h 420"/>
                <a:gd name="T20" fmla="*/ 544 w 835"/>
                <a:gd name="T21" fmla="*/ 23 h 420"/>
                <a:gd name="T22" fmla="*/ 738 w 835"/>
                <a:gd name="T23" fmla="*/ 38 h 420"/>
                <a:gd name="T24" fmla="*/ 822 w 835"/>
                <a:gd name="T25" fmla="*/ 47 h 420"/>
                <a:gd name="T26" fmla="*/ 816 w 835"/>
                <a:gd name="T27" fmla="*/ 77 h 420"/>
                <a:gd name="T28" fmla="*/ 816 w 835"/>
                <a:gd name="T29" fmla="*/ 122 h 420"/>
                <a:gd name="T30" fmla="*/ 813 w 835"/>
                <a:gd name="T31" fmla="*/ 173 h 420"/>
                <a:gd name="T32" fmla="*/ 813 w 835"/>
                <a:gd name="T33" fmla="*/ 239 h 420"/>
                <a:gd name="T34" fmla="*/ 813 w 835"/>
                <a:gd name="T35" fmla="*/ 290 h 420"/>
                <a:gd name="T36" fmla="*/ 825 w 835"/>
                <a:gd name="T37" fmla="*/ 347 h 420"/>
                <a:gd name="T38" fmla="*/ 830 w 835"/>
                <a:gd name="T39" fmla="*/ 377 h 420"/>
                <a:gd name="T40" fmla="*/ 810 w 835"/>
                <a:gd name="T41" fmla="*/ 386 h 420"/>
                <a:gd name="T42" fmla="*/ 735 w 835"/>
                <a:gd name="T43" fmla="*/ 392 h 420"/>
                <a:gd name="T44" fmla="*/ 643 w 835"/>
                <a:gd name="T45" fmla="*/ 398 h 420"/>
                <a:gd name="T46" fmla="*/ 541 w 835"/>
                <a:gd name="T47" fmla="*/ 401 h 420"/>
                <a:gd name="T48" fmla="*/ 463 w 835"/>
                <a:gd name="T49" fmla="*/ 407 h 420"/>
                <a:gd name="T50" fmla="*/ 394 w 835"/>
                <a:gd name="T51" fmla="*/ 413 h 420"/>
                <a:gd name="T52" fmla="*/ 376 w 835"/>
                <a:gd name="T53" fmla="*/ 413 h 420"/>
                <a:gd name="T54" fmla="*/ 333 w 835"/>
                <a:gd name="T55" fmla="*/ 372 h 420"/>
                <a:gd name="T56" fmla="*/ 303 w 835"/>
                <a:gd name="T57" fmla="*/ 333 h 420"/>
                <a:gd name="T58" fmla="*/ 243 w 835"/>
                <a:gd name="T59" fmla="*/ 306 h 420"/>
                <a:gd name="T60" fmla="*/ 198 w 835"/>
                <a:gd name="T61" fmla="*/ 276 h 420"/>
                <a:gd name="T62" fmla="*/ 153 w 835"/>
                <a:gd name="T63" fmla="*/ 252 h 420"/>
                <a:gd name="T64" fmla="*/ 96 w 835"/>
                <a:gd name="T65" fmla="*/ 231 h 420"/>
                <a:gd name="T66" fmla="*/ 52 w 835"/>
                <a:gd name="T67" fmla="*/ 234 h 420"/>
                <a:gd name="T68" fmla="*/ 5 w 835"/>
                <a:gd name="T69" fmla="*/ 228 h 420"/>
                <a:gd name="T70" fmla="*/ 23 w 835"/>
                <a:gd name="T71" fmla="*/ 176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4" name="Arc 140"/>
            <p:cNvSpPr>
              <a:spLocks/>
            </p:cNvSpPr>
            <p:nvPr/>
          </p:nvSpPr>
          <p:spPr bwMode="auto">
            <a:xfrm rot="3344830">
              <a:off x="1333" y="2887"/>
              <a:ext cx="207" cy="243"/>
            </a:xfrm>
            <a:custGeom>
              <a:avLst/>
              <a:gdLst>
                <a:gd name="T0" fmla="*/ 96 w 17311"/>
                <a:gd name="T1" fmla="*/ 0 h 20060"/>
                <a:gd name="T2" fmla="*/ 207 w 17311"/>
                <a:gd name="T3" fmla="*/ 87 h 20060"/>
                <a:gd name="T4" fmla="*/ 0 w 17311"/>
                <a:gd name="T5" fmla="*/ 243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5" name="Arc 141"/>
            <p:cNvSpPr>
              <a:spLocks/>
            </p:cNvSpPr>
            <p:nvPr/>
          </p:nvSpPr>
          <p:spPr bwMode="auto">
            <a:xfrm rot="11069833" flipV="1">
              <a:off x="1534" y="3005"/>
              <a:ext cx="210" cy="240"/>
            </a:xfrm>
            <a:custGeom>
              <a:avLst/>
              <a:gdLst>
                <a:gd name="T0" fmla="*/ 97 w 17311"/>
                <a:gd name="T1" fmla="*/ 0 h 20060"/>
                <a:gd name="T2" fmla="*/ 210 w 17311"/>
                <a:gd name="T3" fmla="*/ 85 h 20060"/>
                <a:gd name="T4" fmla="*/ 0 w 17311"/>
                <a:gd name="T5" fmla="*/ 24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6" name="Freeform 142"/>
            <p:cNvSpPr>
              <a:spLocks/>
            </p:cNvSpPr>
            <p:nvPr/>
          </p:nvSpPr>
          <p:spPr bwMode="auto">
            <a:xfrm rot="18007332" flipH="1">
              <a:off x="2337" y="1444"/>
              <a:ext cx="118" cy="267"/>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7" name="Line 143"/>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8" name="Line 144"/>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69" name="Line 145"/>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0" name="Arc 146"/>
            <p:cNvSpPr>
              <a:spLocks/>
            </p:cNvSpPr>
            <p:nvPr/>
          </p:nvSpPr>
          <p:spPr bwMode="auto">
            <a:xfrm rot="4478833" flipH="1">
              <a:off x="2123" y="1548"/>
              <a:ext cx="362" cy="367"/>
            </a:xfrm>
            <a:custGeom>
              <a:avLst/>
              <a:gdLst>
                <a:gd name="T0" fmla="*/ 160 w 19558"/>
                <a:gd name="T1" fmla="*/ 0 h 19786"/>
                <a:gd name="T2" fmla="*/ 362 w 19558"/>
                <a:gd name="T3" fmla="*/ 197 h 19786"/>
                <a:gd name="T4" fmla="*/ 0 w 19558"/>
                <a:gd name="T5" fmla="*/ 367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1" name="Freeform 147"/>
            <p:cNvSpPr>
              <a:spLocks/>
            </p:cNvSpPr>
            <p:nvPr/>
          </p:nvSpPr>
          <p:spPr bwMode="auto">
            <a:xfrm rot="-3592668">
              <a:off x="1596" y="2727"/>
              <a:ext cx="122" cy="270"/>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2" name="Line 148"/>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3" name="Line 149"/>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4" name="Line 150"/>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5" name="Arc 151"/>
            <p:cNvSpPr>
              <a:spLocks/>
            </p:cNvSpPr>
            <p:nvPr/>
          </p:nvSpPr>
          <p:spPr bwMode="auto">
            <a:xfrm rot="9935830">
              <a:off x="1567" y="2520"/>
              <a:ext cx="358" cy="370"/>
            </a:xfrm>
            <a:custGeom>
              <a:avLst/>
              <a:gdLst>
                <a:gd name="T0" fmla="*/ 159 w 19558"/>
                <a:gd name="T1" fmla="*/ 0 h 19786"/>
                <a:gd name="T2" fmla="*/ 358 w 19558"/>
                <a:gd name="T3" fmla="*/ 199 h 19786"/>
                <a:gd name="T4" fmla="*/ 0 w 19558"/>
                <a:gd name="T5" fmla="*/ 37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6" name="Arc 152"/>
            <p:cNvSpPr>
              <a:spLocks/>
            </p:cNvSpPr>
            <p:nvPr/>
          </p:nvSpPr>
          <p:spPr bwMode="auto">
            <a:xfrm rot="-929206" flipH="1" flipV="1">
              <a:off x="1493" y="2795"/>
              <a:ext cx="254" cy="258"/>
            </a:xfrm>
            <a:custGeom>
              <a:avLst/>
              <a:gdLst>
                <a:gd name="T0" fmla="*/ 70 w 20700"/>
                <a:gd name="T1" fmla="*/ 0 h 20823"/>
                <a:gd name="T2" fmla="*/ 254 w 20700"/>
                <a:gd name="T3" fmla="*/ 182 h 20823"/>
                <a:gd name="T4" fmla="*/ 0 w 20700"/>
                <a:gd name="T5" fmla="*/ 258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7" name="Arc 153"/>
            <p:cNvSpPr>
              <a:spLocks/>
            </p:cNvSpPr>
            <p:nvPr/>
          </p:nvSpPr>
          <p:spPr bwMode="auto">
            <a:xfrm rot="-929206">
              <a:off x="1442" y="2896"/>
              <a:ext cx="252" cy="258"/>
            </a:xfrm>
            <a:custGeom>
              <a:avLst/>
              <a:gdLst>
                <a:gd name="T0" fmla="*/ 70 w 20700"/>
                <a:gd name="T1" fmla="*/ 0 h 20823"/>
                <a:gd name="T2" fmla="*/ 252 w 20700"/>
                <a:gd name="T3" fmla="*/ 182 h 20823"/>
                <a:gd name="T4" fmla="*/ 0 w 20700"/>
                <a:gd name="T5" fmla="*/ 258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8" name="Arc 154"/>
            <p:cNvSpPr>
              <a:spLocks/>
            </p:cNvSpPr>
            <p:nvPr/>
          </p:nvSpPr>
          <p:spPr bwMode="auto">
            <a:xfrm rot="-929206">
              <a:off x="1463" y="3065"/>
              <a:ext cx="98" cy="100"/>
            </a:xfrm>
            <a:custGeom>
              <a:avLst/>
              <a:gdLst>
                <a:gd name="T0" fmla="*/ 27 w 20700"/>
                <a:gd name="T1" fmla="*/ 0 h 20823"/>
                <a:gd name="T2" fmla="*/ 98 w 20700"/>
                <a:gd name="T3" fmla="*/ 70 h 20823"/>
                <a:gd name="T4" fmla="*/ 0 w 20700"/>
                <a:gd name="T5" fmla="*/ 10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79" name="Arc 155"/>
            <p:cNvSpPr>
              <a:spLocks/>
            </p:cNvSpPr>
            <p:nvPr/>
          </p:nvSpPr>
          <p:spPr bwMode="auto">
            <a:xfrm rot="-929206" flipH="1" flipV="1">
              <a:off x="1508" y="2979"/>
              <a:ext cx="100" cy="103"/>
            </a:xfrm>
            <a:custGeom>
              <a:avLst/>
              <a:gdLst>
                <a:gd name="T0" fmla="*/ 28 w 20700"/>
                <a:gd name="T1" fmla="*/ 0 h 20823"/>
                <a:gd name="T2" fmla="*/ 100 w 20700"/>
                <a:gd name="T3" fmla="*/ 72 h 20823"/>
                <a:gd name="T4" fmla="*/ 0 w 20700"/>
                <a:gd name="T5" fmla="*/ 103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80" name="Line 156"/>
            <p:cNvSpPr>
              <a:spLocks noChangeShapeType="1"/>
            </p:cNvSpPr>
            <p:nvPr/>
          </p:nvSpPr>
          <p:spPr bwMode="auto">
            <a:xfrm>
              <a:off x="1567" y="3314"/>
              <a:ext cx="0" cy="376"/>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81" name="Line 157"/>
            <p:cNvSpPr>
              <a:spLocks noChangeShapeType="1"/>
            </p:cNvSpPr>
            <p:nvPr/>
          </p:nvSpPr>
          <p:spPr bwMode="auto">
            <a:xfrm rot="7220284">
              <a:off x="1330" y="2894"/>
              <a:ext cx="0" cy="372"/>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9" name="Group 158"/>
            <p:cNvGrpSpPr>
              <a:grpSpLocks/>
            </p:cNvGrpSpPr>
            <p:nvPr/>
          </p:nvGrpSpPr>
          <p:grpSpPr bwMode="auto">
            <a:xfrm rot="7253297">
              <a:off x="1041" y="2886"/>
              <a:ext cx="163" cy="130"/>
              <a:chOff x="5504" y="8144"/>
              <a:chExt cx="291" cy="236"/>
            </a:xfrm>
          </p:grpSpPr>
          <p:sp>
            <p:nvSpPr>
              <p:cNvPr id="389" name="Rectangle 15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90" name="Rectangle 16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0" name="Group 161"/>
            <p:cNvGrpSpPr>
              <a:grpSpLocks/>
            </p:cNvGrpSpPr>
            <p:nvPr/>
          </p:nvGrpSpPr>
          <p:grpSpPr bwMode="auto">
            <a:xfrm>
              <a:off x="1484" y="3672"/>
              <a:ext cx="160" cy="130"/>
              <a:chOff x="5504" y="8144"/>
              <a:chExt cx="291" cy="236"/>
            </a:xfrm>
          </p:grpSpPr>
          <p:sp>
            <p:nvSpPr>
              <p:cNvPr id="387" name="Rectangle 16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88" name="Rectangle 16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384" name="Rectangle 164"/>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85" name="Rectangle 165"/>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386" name="Rectangle 166"/>
            <p:cNvSpPr>
              <a:spLocks noChangeArrowheads="1"/>
            </p:cNvSpPr>
            <p:nvPr/>
          </p:nvSpPr>
          <p:spPr bwMode="auto">
            <a:xfrm rot="4535559">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1" name="Group 167"/>
          <p:cNvGrpSpPr>
            <a:grpSpLocks/>
          </p:cNvGrpSpPr>
          <p:nvPr/>
        </p:nvGrpSpPr>
        <p:grpSpPr bwMode="auto">
          <a:xfrm>
            <a:off x="7040546" y="2319331"/>
            <a:ext cx="1531937" cy="1401762"/>
            <a:chOff x="335" y="1710"/>
            <a:chExt cx="2393" cy="2190"/>
          </a:xfrm>
        </p:grpSpPr>
        <p:sp>
          <p:nvSpPr>
            <p:cNvPr id="422" name="Oval 168"/>
            <p:cNvSpPr>
              <a:spLocks noChangeArrowheads="1"/>
            </p:cNvSpPr>
            <p:nvPr/>
          </p:nvSpPr>
          <p:spPr bwMode="auto">
            <a:xfrm rot="-72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23" name="Oval 169"/>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24" name="Oval 170"/>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25" name="Rectangle 171"/>
            <p:cNvSpPr>
              <a:spLocks noChangeArrowheads="1"/>
            </p:cNvSpPr>
            <p:nvPr/>
          </p:nvSpPr>
          <p:spPr bwMode="auto">
            <a:xfrm rot="4535559">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26" name="Rectangle 172"/>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27" name="Rectangle 173"/>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28" name="Line 174"/>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29" name="Rectangle 175"/>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30" name="Freeform 176"/>
            <p:cNvSpPr>
              <a:spLocks/>
            </p:cNvSpPr>
            <p:nvPr/>
          </p:nvSpPr>
          <p:spPr bwMode="auto">
            <a:xfrm>
              <a:off x="904" y="3464"/>
              <a:ext cx="35" cy="63"/>
            </a:xfrm>
            <a:custGeom>
              <a:avLst/>
              <a:gdLst>
                <a:gd name="T0" fmla="*/ 23 w 183"/>
                <a:gd name="T1" fmla="*/ 13 h 331"/>
                <a:gd name="T2" fmla="*/ 164 w 183"/>
                <a:gd name="T3" fmla="*/ 16 h 331"/>
                <a:gd name="T4" fmla="*/ 140 w 183"/>
                <a:gd name="T5" fmla="*/ 109 h 331"/>
                <a:gd name="T6" fmla="*/ 143 w 183"/>
                <a:gd name="T7" fmla="*/ 226 h 331"/>
                <a:gd name="T8" fmla="*/ 173 w 183"/>
                <a:gd name="T9" fmla="*/ 307 h 331"/>
                <a:gd name="T10" fmla="*/ 113 w 183"/>
                <a:gd name="T11" fmla="*/ 328 h 331"/>
                <a:gd name="T12" fmla="*/ 29 w 183"/>
                <a:gd name="T13" fmla="*/ 322 h 331"/>
                <a:gd name="T14" fmla="*/ 23 w 183"/>
                <a:gd name="T15" fmla="*/ 298 h 331"/>
                <a:gd name="T16" fmla="*/ 53 w 183"/>
                <a:gd name="T17" fmla="*/ 214 h 331"/>
                <a:gd name="T18" fmla="*/ 53 w 183"/>
                <a:gd name="T19" fmla="*/ 115 h 331"/>
                <a:gd name="T20" fmla="*/ 23 w 183"/>
                <a:gd name="T21" fmla="*/ 37 h 331"/>
                <a:gd name="T22" fmla="*/ 23 w 183"/>
                <a:gd name="T23" fmla="*/ 13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31" name="Line 177"/>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32" name="Line 178"/>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2" name="Group 179"/>
            <p:cNvGrpSpPr>
              <a:grpSpLocks/>
            </p:cNvGrpSpPr>
            <p:nvPr/>
          </p:nvGrpSpPr>
          <p:grpSpPr bwMode="auto">
            <a:xfrm>
              <a:off x="1061" y="3383"/>
              <a:ext cx="272" cy="224"/>
              <a:chOff x="4785" y="11039"/>
              <a:chExt cx="829" cy="688"/>
            </a:xfrm>
          </p:grpSpPr>
          <p:sp>
            <p:nvSpPr>
              <p:cNvPr id="609" name="Freeform 180"/>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10" name="Line 181"/>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11" name="Line 182"/>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12" name="Line 183"/>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13" name="Arc 184"/>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434" name="Freeform 185"/>
            <p:cNvSpPr>
              <a:spLocks/>
            </p:cNvSpPr>
            <p:nvPr/>
          </p:nvSpPr>
          <p:spPr bwMode="auto">
            <a:xfrm>
              <a:off x="993" y="3452"/>
              <a:ext cx="972" cy="19"/>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35" name="Freeform 186"/>
            <p:cNvSpPr>
              <a:spLocks/>
            </p:cNvSpPr>
            <p:nvPr/>
          </p:nvSpPr>
          <p:spPr bwMode="auto">
            <a:xfrm flipV="1">
              <a:off x="993" y="3521"/>
              <a:ext cx="972" cy="18"/>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36" name="Freeform 187"/>
            <p:cNvSpPr>
              <a:spLocks/>
            </p:cNvSpPr>
            <p:nvPr/>
          </p:nvSpPr>
          <p:spPr bwMode="auto">
            <a:xfrm rot="2663462">
              <a:off x="947" y="3449"/>
              <a:ext cx="96" cy="96"/>
            </a:xfrm>
            <a:custGeom>
              <a:avLst/>
              <a:gdLst>
                <a:gd name="T0" fmla="*/ 8 w 205"/>
                <a:gd name="T1" fmla="*/ 7 h 204"/>
                <a:gd name="T2" fmla="*/ 20 w 205"/>
                <a:gd name="T3" fmla="*/ 70 h 204"/>
                <a:gd name="T4" fmla="*/ 86 w 205"/>
                <a:gd name="T5" fmla="*/ 142 h 204"/>
                <a:gd name="T6" fmla="*/ 155 w 205"/>
                <a:gd name="T7" fmla="*/ 187 h 204"/>
                <a:gd name="T8" fmla="*/ 203 w 205"/>
                <a:gd name="T9" fmla="*/ 193 h 204"/>
                <a:gd name="T10" fmla="*/ 170 w 205"/>
                <a:gd name="T11" fmla="*/ 118 h 204"/>
                <a:gd name="T12" fmla="*/ 116 w 205"/>
                <a:gd name="T13" fmla="*/ 61 h 204"/>
                <a:gd name="T14" fmla="*/ 68 w 205"/>
                <a:gd name="T15" fmla="*/ 31 h 204"/>
                <a:gd name="T16" fmla="*/ 8 w 205"/>
                <a:gd name="T17" fmla="*/ 7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37" name="Freeform 188"/>
            <p:cNvSpPr>
              <a:spLocks/>
            </p:cNvSpPr>
            <p:nvPr/>
          </p:nvSpPr>
          <p:spPr bwMode="auto">
            <a:xfrm>
              <a:off x="1080" y="3452"/>
              <a:ext cx="902" cy="89"/>
            </a:xfrm>
            <a:custGeom>
              <a:avLst/>
              <a:gdLst>
                <a:gd name="T0" fmla="*/ 45 w 3705"/>
                <a:gd name="T1" fmla="*/ 30 h 365"/>
                <a:gd name="T2" fmla="*/ 30 w 3705"/>
                <a:gd name="T3" fmla="*/ 171 h 365"/>
                <a:gd name="T4" fmla="*/ 45 w 3705"/>
                <a:gd name="T5" fmla="*/ 327 h 365"/>
                <a:gd name="T6" fmla="*/ 126 w 3705"/>
                <a:gd name="T7" fmla="*/ 315 h 365"/>
                <a:gd name="T8" fmla="*/ 735 w 3705"/>
                <a:gd name="T9" fmla="*/ 303 h 365"/>
                <a:gd name="T10" fmla="*/ 1605 w 3705"/>
                <a:gd name="T11" fmla="*/ 279 h 365"/>
                <a:gd name="T12" fmla="*/ 2607 w 3705"/>
                <a:gd name="T13" fmla="*/ 300 h 365"/>
                <a:gd name="T14" fmla="*/ 3330 w 3705"/>
                <a:gd name="T15" fmla="*/ 333 h 365"/>
                <a:gd name="T16" fmla="*/ 3648 w 3705"/>
                <a:gd name="T17" fmla="*/ 351 h 365"/>
                <a:gd name="T18" fmla="*/ 3672 w 3705"/>
                <a:gd name="T19" fmla="*/ 249 h 365"/>
                <a:gd name="T20" fmla="*/ 3672 w 3705"/>
                <a:gd name="T21" fmla="*/ 171 h 365"/>
                <a:gd name="T22" fmla="*/ 3690 w 3705"/>
                <a:gd name="T23" fmla="*/ 36 h 365"/>
                <a:gd name="T24" fmla="*/ 3660 w 3705"/>
                <a:gd name="T25" fmla="*/ 12 h 365"/>
                <a:gd name="T26" fmla="*/ 3594 w 3705"/>
                <a:gd name="T27" fmla="*/ 6 h 365"/>
                <a:gd name="T28" fmla="*/ 2991 w 3705"/>
                <a:gd name="T29" fmla="*/ 51 h 365"/>
                <a:gd name="T30" fmla="*/ 1911 w 3705"/>
                <a:gd name="T31" fmla="*/ 75 h 365"/>
                <a:gd name="T32" fmla="*/ 1065 w 3705"/>
                <a:gd name="T33" fmla="*/ 78 h 365"/>
                <a:gd name="T34" fmla="*/ 303 w 3705"/>
                <a:gd name="T35" fmla="*/ 51 h 365"/>
                <a:gd name="T36" fmla="*/ 45 w 3705"/>
                <a:gd name="T37" fmla="*/ 3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5"/>
                <a:gd name="T58" fmla="*/ 0 h 365"/>
                <a:gd name="T59" fmla="*/ 3705 w 3705"/>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38" name="Freeform 189"/>
            <p:cNvSpPr>
              <a:spLocks/>
            </p:cNvSpPr>
            <p:nvPr/>
          </p:nvSpPr>
          <p:spPr bwMode="auto">
            <a:xfrm>
              <a:off x="900" y="3443"/>
              <a:ext cx="204" cy="102"/>
            </a:xfrm>
            <a:custGeom>
              <a:avLst/>
              <a:gdLst>
                <a:gd name="T0" fmla="*/ 23 w 835"/>
                <a:gd name="T1" fmla="*/ 176 h 420"/>
                <a:gd name="T2" fmla="*/ 59 w 835"/>
                <a:gd name="T3" fmla="*/ 177 h 420"/>
                <a:gd name="T4" fmla="*/ 143 w 835"/>
                <a:gd name="T5" fmla="*/ 171 h 420"/>
                <a:gd name="T6" fmla="*/ 203 w 835"/>
                <a:gd name="T7" fmla="*/ 147 h 420"/>
                <a:gd name="T8" fmla="*/ 269 w 835"/>
                <a:gd name="T9" fmla="*/ 111 h 420"/>
                <a:gd name="T10" fmla="*/ 311 w 835"/>
                <a:gd name="T11" fmla="*/ 87 h 420"/>
                <a:gd name="T12" fmla="*/ 353 w 835"/>
                <a:gd name="T13" fmla="*/ 60 h 420"/>
                <a:gd name="T14" fmla="*/ 376 w 835"/>
                <a:gd name="T15" fmla="*/ 8 h 420"/>
                <a:gd name="T16" fmla="*/ 400 w 835"/>
                <a:gd name="T17" fmla="*/ 14 h 420"/>
                <a:gd name="T18" fmla="*/ 478 w 835"/>
                <a:gd name="T19" fmla="*/ 20 h 420"/>
                <a:gd name="T20" fmla="*/ 544 w 835"/>
                <a:gd name="T21" fmla="*/ 23 h 420"/>
                <a:gd name="T22" fmla="*/ 738 w 835"/>
                <a:gd name="T23" fmla="*/ 38 h 420"/>
                <a:gd name="T24" fmla="*/ 822 w 835"/>
                <a:gd name="T25" fmla="*/ 47 h 420"/>
                <a:gd name="T26" fmla="*/ 816 w 835"/>
                <a:gd name="T27" fmla="*/ 77 h 420"/>
                <a:gd name="T28" fmla="*/ 816 w 835"/>
                <a:gd name="T29" fmla="*/ 122 h 420"/>
                <a:gd name="T30" fmla="*/ 813 w 835"/>
                <a:gd name="T31" fmla="*/ 173 h 420"/>
                <a:gd name="T32" fmla="*/ 813 w 835"/>
                <a:gd name="T33" fmla="*/ 239 h 420"/>
                <a:gd name="T34" fmla="*/ 813 w 835"/>
                <a:gd name="T35" fmla="*/ 290 h 420"/>
                <a:gd name="T36" fmla="*/ 825 w 835"/>
                <a:gd name="T37" fmla="*/ 347 h 420"/>
                <a:gd name="T38" fmla="*/ 830 w 835"/>
                <a:gd name="T39" fmla="*/ 377 h 420"/>
                <a:gd name="T40" fmla="*/ 810 w 835"/>
                <a:gd name="T41" fmla="*/ 386 h 420"/>
                <a:gd name="T42" fmla="*/ 735 w 835"/>
                <a:gd name="T43" fmla="*/ 392 h 420"/>
                <a:gd name="T44" fmla="*/ 643 w 835"/>
                <a:gd name="T45" fmla="*/ 398 h 420"/>
                <a:gd name="T46" fmla="*/ 541 w 835"/>
                <a:gd name="T47" fmla="*/ 401 h 420"/>
                <a:gd name="T48" fmla="*/ 463 w 835"/>
                <a:gd name="T49" fmla="*/ 407 h 420"/>
                <a:gd name="T50" fmla="*/ 394 w 835"/>
                <a:gd name="T51" fmla="*/ 413 h 420"/>
                <a:gd name="T52" fmla="*/ 376 w 835"/>
                <a:gd name="T53" fmla="*/ 413 h 420"/>
                <a:gd name="T54" fmla="*/ 333 w 835"/>
                <a:gd name="T55" fmla="*/ 372 h 420"/>
                <a:gd name="T56" fmla="*/ 303 w 835"/>
                <a:gd name="T57" fmla="*/ 333 h 420"/>
                <a:gd name="T58" fmla="*/ 243 w 835"/>
                <a:gd name="T59" fmla="*/ 306 h 420"/>
                <a:gd name="T60" fmla="*/ 198 w 835"/>
                <a:gd name="T61" fmla="*/ 276 h 420"/>
                <a:gd name="T62" fmla="*/ 153 w 835"/>
                <a:gd name="T63" fmla="*/ 252 h 420"/>
                <a:gd name="T64" fmla="*/ 96 w 835"/>
                <a:gd name="T65" fmla="*/ 231 h 420"/>
                <a:gd name="T66" fmla="*/ 52 w 835"/>
                <a:gd name="T67" fmla="*/ 234 h 420"/>
                <a:gd name="T68" fmla="*/ 5 w 835"/>
                <a:gd name="T69" fmla="*/ 228 h 420"/>
                <a:gd name="T70" fmla="*/ 23 w 835"/>
                <a:gd name="T71" fmla="*/ 176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39" name="Arc 190"/>
            <p:cNvSpPr>
              <a:spLocks/>
            </p:cNvSpPr>
            <p:nvPr/>
          </p:nvSpPr>
          <p:spPr bwMode="auto">
            <a:xfrm rot="6937498">
              <a:off x="860" y="3347"/>
              <a:ext cx="131" cy="150"/>
            </a:xfrm>
            <a:custGeom>
              <a:avLst/>
              <a:gdLst>
                <a:gd name="T0" fmla="*/ 61 w 17311"/>
                <a:gd name="T1" fmla="*/ 0 h 20060"/>
                <a:gd name="T2" fmla="*/ 131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0" name="Arc 191"/>
            <p:cNvSpPr>
              <a:spLocks/>
            </p:cNvSpPr>
            <p:nvPr/>
          </p:nvSpPr>
          <p:spPr bwMode="auto">
            <a:xfrm rot="14662502" flipV="1">
              <a:off x="861" y="3493"/>
              <a:ext cx="130" cy="150"/>
            </a:xfrm>
            <a:custGeom>
              <a:avLst/>
              <a:gdLst>
                <a:gd name="T0" fmla="*/ 60 w 17311"/>
                <a:gd name="T1" fmla="*/ 0 h 20060"/>
                <a:gd name="T2" fmla="*/ 130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1" name="Freeform 192"/>
            <p:cNvSpPr>
              <a:spLocks/>
            </p:cNvSpPr>
            <p:nvPr/>
          </p:nvSpPr>
          <p:spPr bwMode="auto">
            <a:xfrm>
              <a:off x="1036" y="3411"/>
              <a:ext cx="75" cy="170"/>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2" name="Line 193"/>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3" name="Line 194"/>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4" name="Arc 195"/>
            <p:cNvSpPr>
              <a:spLocks/>
            </p:cNvSpPr>
            <p:nvPr/>
          </p:nvSpPr>
          <p:spPr bwMode="auto">
            <a:xfrm rot="-8071501">
              <a:off x="1073" y="3380"/>
              <a:ext cx="223" cy="229"/>
            </a:xfrm>
            <a:custGeom>
              <a:avLst/>
              <a:gdLst>
                <a:gd name="T0" fmla="*/ 99 w 19558"/>
                <a:gd name="T1" fmla="*/ 0 h 19786"/>
                <a:gd name="T2" fmla="*/ 223 w 19558"/>
                <a:gd name="T3" fmla="*/ 123 h 19786"/>
                <a:gd name="T4" fmla="*/ 0 w 19558"/>
                <a:gd name="T5" fmla="*/ 229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5" name="Arc 196"/>
            <p:cNvSpPr>
              <a:spLocks/>
            </p:cNvSpPr>
            <p:nvPr/>
          </p:nvSpPr>
          <p:spPr bwMode="auto">
            <a:xfrm rot="2663462" flipH="1" flipV="1">
              <a:off x="950" y="3413"/>
              <a:ext cx="157" cy="162"/>
            </a:xfrm>
            <a:custGeom>
              <a:avLst/>
              <a:gdLst>
                <a:gd name="T0" fmla="*/ 44 w 20700"/>
                <a:gd name="T1" fmla="*/ 0 h 20823"/>
                <a:gd name="T2" fmla="*/ 157 w 20700"/>
                <a:gd name="T3" fmla="*/ 114 h 20823"/>
                <a:gd name="T4" fmla="*/ 0 w 20700"/>
                <a:gd name="T5" fmla="*/ 162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6" name="Arc 197"/>
            <p:cNvSpPr>
              <a:spLocks/>
            </p:cNvSpPr>
            <p:nvPr/>
          </p:nvSpPr>
          <p:spPr bwMode="auto">
            <a:xfrm rot="2663462">
              <a:off x="880" y="3419"/>
              <a:ext cx="158" cy="160"/>
            </a:xfrm>
            <a:custGeom>
              <a:avLst/>
              <a:gdLst>
                <a:gd name="T0" fmla="*/ 44 w 20700"/>
                <a:gd name="T1" fmla="*/ 0 h 20823"/>
                <a:gd name="T2" fmla="*/ 158 w 20700"/>
                <a:gd name="T3" fmla="*/ 113 h 20823"/>
                <a:gd name="T4" fmla="*/ 0 w 20700"/>
                <a:gd name="T5" fmla="*/ 16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7" name="Arc 198"/>
            <p:cNvSpPr>
              <a:spLocks/>
            </p:cNvSpPr>
            <p:nvPr/>
          </p:nvSpPr>
          <p:spPr bwMode="auto">
            <a:xfrm rot="2663462">
              <a:off x="862" y="3464"/>
              <a:ext cx="62" cy="65"/>
            </a:xfrm>
            <a:custGeom>
              <a:avLst/>
              <a:gdLst>
                <a:gd name="T0" fmla="*/ 17 w 20700"/>
                <a:gd name="T1" fmla="*/ 0 h 20823"/>
                <a:gd name="T2" fmla="*/ 62 w 20700"/>
                <a:gd name="T3" fmla="*/ 46 h 20823"/>
                <a:gd name="T4" fmla="*/ 0 w 20700"/>
                <a:gd name="T5" fmla="*/ 65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8" name="Arc 199"/>
            <p:cNvSpPr>
              <a:spLocks/>
            </p:cNvSpPr>
            <p:nvPr/>
          </p:nvSpPr>
          <p:spPr bwMode="auto">
            <a:xfrm rot="2663462" flipH="1" flipV="1">
              <a:off x="921" y="3464"/>
              <a:ext cx="63" cy="63"/>
            </a:xfrm>
            <a:custGeom>
              <a:avLst/>
              <a:gdLst>
                <a:gd name="T0" fmla="*/ 17 w 20700"/>
                <a:gd name="T1" fmla="*/ 0 h 20823"/>
                <a:gd name="T2" fmla="*/ 63 w 20700"/>
                <a:gd name="T3" fmla="*/ 44 h 20823"/>
                <a:gd name="T4" fmla="*/ 0 w 20700"/>
                <a:gd name="T5" fmla="*/ 63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49" name="Line 200"/>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50" name="Freeform 201"/>
            <p:cNvSpPr>
              <a:spLocks/>
            </p:cNvSpPr>
            <p:nvPr/>
          </p:nvSpPr>
          <p:spPr bwMode="auto">
            <a:xfrm rot="-3592668">
              <a:off x="813" y="3304"/>
              <a:ext cx="34" cy="65"/>
            </a:xfrm>
            <a:custGeom>
              <a:avLst/>
              <a:gdLst>
                <a:gd name="T0" fmla="*/ 23 w 183"/>
                <a:gd name="T1" fmla="*/ 13 h 331"/>
                <a:gd name="T2" fmla="*/ 164 w 183"/>
                <a:gd name="T3" fmla="*/ 16 h 331"/>
                <a:gd name="T4" fmla="*/ 140 w 183"/>
                <a:gd name="T5" fmla="*/ 109 h 331"/>
                <a:gd name="T6" fmla="*/ 143 w 183"/>
                <a:gd name="T7" fmla="*/ 226 h 331"/>
                <a:gd name="T8" fmla="*/ 173 w 183"/>
                <a:gd name="T9" fmla="*/ 307 h 331"/>
                <a:gd name="T10" fmla="*/ 113 w 183"/>
                <a:gd name="T11" fmla="*/ 328 h 331"/>
                <a:gd name="T12" fmla="*/ 29 w 183"/>
                <a:gd name="T13" fmla="*/ 322 h 331"/>
                <a:gd name="T14" fmla="*/ 23 w 183"/>
                <a:gd name="T15" fmla="*/ 298 h 331"/>
                <a:gd name="T16" fmla="*/ 53 w 183"/>
                <a:gd name="T17" fmla="*/ 214 h 331"/>
                <a:gd name="T18" fmla="*/ 53 w 183"/>
                <a:gd name="T19" fmla="*/ 115 h 331"/>
                <a:gd name="T20" fmla="*/ 23 w 183"/>
                <a:gd name="T21" fmla="*/ 37 h 331"/>
                <a:gd name="T22" fmla="*/ 23 w 183"/>
                <a:gd name="T23" fmla="*/ 13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51" name="Line 202"/>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52" name="Line 203"/>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3" name="Group 204"/>
            <p:cNvGrpSpPr>
              <a:grpSpLocks/>
            </p:cNvGrpSpPr>
            <p:nvPr/>
          </p:nvGrpSpPr>
          <p:grpSpPr bwMode="auto">
            <a:xfrm rot="-3592668">
              <a:off x="835" y="3010"/>
              <a:ext cx="272" cy="227"/>
              <a:chOff x="4785" y="11039"/>
              <a:chExt cx="829" cy="688"/>
            </a:xfrm>
          </p:grpSpPr>
          <p:sp>
            <p:nvSpPr>
              <p:cNvPr id="604" name="Freeform 205"/>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05" name="Line 20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06" name="Line 20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07" name="Line 20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08" name="Arc 209"/>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454" name="Freeform 210"/>
            <p:cNvSpPr>
              <a:spLocks/>
            </p:cNvSpPr>
            <p:nvPr/>
          </p:nvSpPr>
          <p:spPr bwMode="auto">
            <a:xfrm rot="-3592668">
              <a:off x="593" y="2827"/>
              <a:ext cx="975" cy="17"/>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55" name="Freeform 211"/>
            <p:cNvSpPr>
              <a:spLocks/>
            </p:cNvSpPr>
            <p:nvPr/>
          </p:nvSpPr>
          <p:spPr bwMode="auto">
            <a:xfrm rot="18007332" flipV="1">
              <a:off x="652" y="2862"/>
              <a:ext cx="975" cy="17"/>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56" name="Freeform 212"/>
            <p:cNvSpPr>
              <a:spLocks/>
            </p:cNvSpPr>
            <p:nvPr/>
          </p:nvSpPr>
          <p:spPr bwMode="auto">
            <a:xfrm rot="-929206">
              <a:off x="819" y="3225"/>
              <a:ext cx="98" cy="96"/>
            </a:xfrm>
            <a:custGeom>
              <a:avLst/>
              <a:gdLst>
                <a:gd name="T0" fmla="*/ 8 w 205"/>
                <a:gd name="T1" fmla="*/ 7 h 204"/>
                <a:gd name="T2" fmla="*/ 20 w 205"/>
                <a:gd name="T3" fmla="*/ 70 h 204"/>
                <a:gd name="T4" fmla="*/ 86 w 205"/>
                <a:gd name="T5" fmla="*/ 142 h 204"/>
                <a:gd name="T6" fmla="*/ 155 w 205"/>
                <a:gd name="T7" fmla="*/ 187 h 204"/>
                <a:gd name="T8" fmla="*/ 203 w 205"/>
                <a:gd name="T9" fmla="*/ 193 h 204"/>
                <a:gd name="T10" fmla="*/ 170 w 205"/>
                <a:gd name="T11" fmla="*/ 118 h 204"/>
                <a:gd name="T12" fmla="*/ 116 w 205"/>
                <a:gd name="T13" fmla="*/ 61 h 204"/>
                <a:gd name="T14" fmla="*/ 68 w 205"/>
                <a:gd name="T15" fmla="*/ 31 h 204"/>
                <a:gd name="T16" fmla="*/ 8 w 205"/>
                <a:gd name="T17" fmla="*/ 7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57" name="Freeform 213"/>
            <p:cNvSpPr>
              <a:spLocks/>
            </p:cNvSpPr>
            <p:nvPr/>
          </p:nvSpPr>
          <p:spPr bwMode="auto">
            <a:xfrm rot="-3592668">
              <a:off x="687" y="2758"/>
              <a:ext cx="903" cy="88"/>
            </a:xfrm>
            <a:custGeom>
              <a:avLst/>
              <a:gdLst>
                <a:gd name="T0" fmla="*/ 45 w 3705"/>
                <a:gd name="T1" fmla="*/ 30 h 365"/>
                <a:gd name="T2" fmla="*/ 30 w 3705"/>
                <a:gd name="T3" fmla="*/ 171 h 365"/>
                <a:gd name="T4" fmla="*/ 45 w 3705"/>
                <a:gd name="T5" fmla="*/ 327 h 365"/>
                <a:gd name="T6" fmla="*/ 126 w 3705"/>
                <a:gd name="T7" fmla="*/ 315 h 365"/>
                <a:gd name="T8" fmla="*/ 735 w 3705"/>
                <a:gd name="T9" fmla="*/ 303 h 365"/>
                <a:gd name="T10" fmla="*/ 1605 w 3705"/>
                <a:gd name="T11" fmla="*/ 279 h 365"/>
                <a:gd name="T12" fmla="*/ 2607 w 3705"/>
                <a:gd name="T13" fmla="*/ 300 h 365"/>
                <a:gd name="T14" fmla="*/ 3330 w 3705"/>
                <a:gd name="T15" fmla="*/ 333 h 365"/>
                <a:gd name="T16" fmla="*/ 3648 w 3705"/>
                <a:gd name="T17" fmla="*/ 351 h 365"/>
                <a:gd name="T18" fmla="*/ 3672 w 3705"/>
                <a:gd name="T19" fmla="*/ 249 h 365"/>
                <a:gd name="T20" fmla="*/ 3672 w 3705"/>
                <a:gd name="T21" fmla="*/ 171 h 365"/>
                <a:gd name="T22" fmla="*/ 3690 w 3705"/>
                <a:gd name="T23" fmla="*/ 36 h 365"/>
                <a:gd name="T24" fmla="*/ 3660 w 3705"/>
                <a:gd name="T25" fmla="*/ 12 h 365"/>
                <a:gd name="T26" fmla="*/ 3594 w 3705"/>
                <a:gd name="T27" fmla="*/ 6 h 365"/>
                <a:gd name="T28" fmla="*/ 2991 w 3705"/>
                <a:gd name="T29" fmla="*/ 51 h 365"/>
                <a:gd name="T30" fmla="*/ 1911 w 3705"/>
                <a:gd name="T31" fmla="*/ 75 h 365"/>
                <a:gd name="T32" fmla="*/ 1065 w 3705"/>
                <a:gd name="T33" fmla="*/ 78 h 365"/>
                <a:gd name="T34" fmla="*/ 303 w 3705"/>
                <a:gd name="T35" fmla="*/ 51 h 365"/>
                <a:gd name="T36" fmla="*/ 45 w 3705"/>
                <a:gd name="T37" fmla="*/ 3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5"/>
                <a:gd name="T58" fmla="*/ 0 h 365"/>
                <a:gd name="T59" fmla="*/ 3705 w 3705"/>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58" name="Freeform 214"/>
            <p:cNvSpPr>
              <a:spLocks/>
            </p:cNvSpPr>
            <p:nvPr/>
          </p:nvSpPr>
          <p:spPr bwMode="auto">
            <a:xfrm rot="-3592668">
              <a:off x="768" y="3215"/>
              <a:ext cx="203" cy="102"/>
            </a:xfrm>
            <a:custGeom>
              <a:avLst/>
              <a:gdLst>
                <a:gd name="T0" fmla="*/ 23 w 835"/>
                <a:gd name="T1" fmla="*/ 176 h 420"/>
                <a:gd name="T2" fmla="*/ 59 w 835"/>
                <a:gd name="T3" fmla="*/ 177 h 420"/>
                <a:gd name="T4" fmla="*/ 143 w 835"/>
                <a:gd name="T5" fmla="*/ 171 h 420"/>
                <a:gd name="T6" fmla="*/ 203 w 835"/>
                <a:gd name="T7" fmla="*/ 147 h 420"/>
                <a:gd name="T8" fmla="*/ 269 w 835"/>
                <a:gd name="T9" fmla="*/ 111 h 420"/>
                <a:gd name="T10" fmla="*/ 311 w 835"/>
                <a:gd name="T11" fmla="*/ 87 h 420"/>
                <a:gd name="T12" fmla="*/ 353 w 835"/>
                <a:gd name="T13" fmla="*/ 60 h 420"/>
                <a:gd name="T14" fmla="*/ 376 w 835"/>
                <a:gd name="T15" fmla="*/ 8 h 420"/>
                <a:gd name="T16" fmla="*/ 400 w 835"/>
                <a:gd name="T17" fmla="*/ 14 h 420"/>
                <a:gd name="T18" fmla="*/ 478 w 835"/>
                <a:gd name="T19" fmla="*/ 20 h 420"/>
                <a:gd name="T20" fmla="*/ 544 w 835"/>
                <a:gd name="T21" fmla="*/ 23 h 420"/>
                <a:gd name="T22" fmla="*/ 738 w 835"/>
                <a:gd name="T23" fmla="*/ 38 h 420"/>
                <a:gd name="T24" fmla="*/ 822 w 835"/>
                <a:gd name="T25" fmla="*/ 47 h 420"/>
                <a:gd name="T26" fmla="*/ 816 w 835"/>
                <a:gd name="T27" fmla="*/ 77 h 420"/>
                <a:gd name="T28" fmla="*/ 816 w 835"/>
                <a:gd name="T29" fmla="*/ 122 h 420"/>
                <a:gd name="T30" fmla="*/ 813 w 835"/>
                <a:gd name="T31" fmla="*/ 173 h 420"/>
                <a:gd name="T32" fmla="*/ 813 w 835"/>
                <a:gd name="T33" fmla="*/ 239 h 420"/>
                <a:gd name="T34" fmla="*/ 813 w 835"/>
                <a:gd name="T35" fmla="*/ 290 h 420"/>
                <a:gd name="T36" fmla="*/ 825 w 835"/>
                <a:gd name="T37" fmla="*/ 347 h 420"/>
                <a:gd name="T38" fmla="*/ 830 w 835"/>
                <a:gd name="T39" fmla="*/ 377 h 420"/>
                <a:gd name="T40" fmla="*/ 810 w 835"/>
                <a:gd name="T41" fmla="*/ 386 h 420"/>
                <a:gd name="T42" fmla="*/ 735 w 835"/>
                <a:gd name="T43" fmla="*/ 392 h 420"/>
                <a:gd name="T44" fmla="*/ 643 w 835"/>
                <a:gd name="T45" fmla="*/ 398 h 420"/>
                <a:gd name="T46" fmla="*/ 541 w 835"/>
                <a:gd name="T47" fmla="*/ 401 h 420"/>
                <a:gd name="T48" fmla="*/ 463 w 835"/>
                <a:gd name="T49" fmla="*/ 407 h 420"/>
                <a:gd name="T50" fmla="*/ 394 w 835"/>
                <a:gd name="T51" fmla="*/ 413 h 420"/>
                <a:gd name="T52" fmla="*/ 376 w 835"/>
                <a:gd name="T53" fmla="*/ 413 h 420"/>
                <a:gd name="T54" fmla="*/ 333 w 835"/>
                <a:gd name="T55" fmla="*/ 372 h 420"/>
                <a:gd name="T56" fmla="*/ 303 w 835"/>
                <a:gd name="T57" fmla="*/ 333 h 420"/>
                <a:gd name="T58" fmla="*/ 243 w 835"/>
                <a:gd name="T59" fmla="*/ 306 h 420"/>
                <a:gd name="T60" fmla="*/ 198 w 835"/>
                <a:gd name="T61" fmla="*/ 276 h 420"/>
                <a:gd name="T62" fmla="*/ 153 w 835"/>
                <a:gd name="T63" fmla="*/ 252 h 420"/>
                <a:gd name="T64" fmla="*/ 96 w 835"/>
                <a:gd name="T65" fmla="*/ 231 h 420"/>
                <a:gd name="T66" fmla="*/ 52 w 835"/>
                <a:gd name="T67" fmla="*/ 234 h 420"/>
                <a:gd name="T68" fmla="*/ 5 w 835"/>
                <a:gd name="T69" fmla="*/ 228 h 420"/>
                <a:gd name="T70" fmla="*/ 23 w 835"/>
                <a:gd name="T71" fmla="*/ 176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59" name="Arc 215"/>
            <p:cNvSpPr>
              <a:spLocks/>
            </p:cNvSpPr>
            <p:nvPr/>
          </p:nvSpPr>
          <p:spPr bwMode="auto">
            <a:xfrm rot="3344830">
              <a:off x="704" y="3219"/>
              <a:ext cx="130" cy="152"/>
            </a:xfrm>
            <a:custGeom>
              <a:avLst/>
              <a:gdLst>
                <a:gd name="T0" fmla="*/ 60 w 17311"/>
                <a:gd name="T1" fmla="*/ 0 h 20060"/>
                <a:gd name="T2" fmla="*/ 130 w 17311"/>
                <a:gd name="T3" fmla="*/ 54 h 20060"/>
                <a:gd name="T4" fmla="*/ 0 w 17311"/>
                <a:gd name="T5" fmla="*/ 152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0" name="Arc 216"/>
            <p:cNvSpPr>
              <a:spLocks/>
            </p:cNvSpPr>
            <p:nvPr/>
          </p:nvSpPr>
          <p:spPr bwMode="auto">
            <a:xfrm rot="11069833" flipV="1">
              <a:off x="830" y="3293"/>
              <a:ext cx="131" cy="150"/>
            </a:xfrm>
            <a:custGeom>
              <a:avLst/>
              <a:gdLst>
                <a:gd name="T0" fmla="*/ 61 w 17311"/>
                <a:gd name="T1" fmla="*/ 0 h 20060"/>
                <a:gd name="T2" fmla="*/ 131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1" name="Freeform 217"/>
            <p:cNvSpPr>
              <a:spLocks/>
            </p:cNvSpPr>
            <p:nvPr/>
          </p:nvSpPr>
          <p:spPr bwMode="auto">
            <a:xfrm rot="-3592668">
              <a:off x="868" y="3119"/>
              <a:ext cx="77" cy="169"/>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2" name="Line 218"/>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3" name="Line 219"/>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4" name="Line 220"/>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5" name="Arc 221"/>
            <p:cNvSpPr>
              <a:spLocks/>
            </p:cNvSpPr>
            <p:nvPr/>
          </p:nvSpPr>
          <p:spPr bwMode="auto">
            <a:xfrm rot="9935830">
              <a:off x="851" y="2990"/>
              <a:ext cx="223" cy="231"/>
            </a:xfrm>
            <a:custGeom>
              <a:avLst/>
              <a:gdLst>
                <a:gd name="T0" fmla="*/ 99 w 19558"/>
                <a:gd name="T1" fmla="*/ 0 h 19786"/>
                <a:gd name="T2" fmla="*/ 223 w 19558"/>
                <a:gd name="T3" fmla="*/ 124 h 19786"/>
                <a:gd name="T4" fmla="*/ 0 w 19558"/>
                <a:gd name="T5" fmla="*/ 231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6" name="Arc 222"/>
            <p:cNvSpPr>
              <a:spLocks/>
            </p:cNvSpPr>
            <p:nvPr/>
          </p:nvSpPr>
          <p:spPr bwMode="auto">
            <a:xfrm rot="-929206" flipH="1" flipV="1">
              <a:off x="805" y="3162"/>
              <a:ext cx="158" cy="161"/>
            </a:xfrm>
            <a:custGeom>
              <a:avLst/>
              <a:gdLst>
                <a:gd name="T0" fmla="*/ 44 w 20700"/>
                <a:gd name="T1" fmla="*/ 0 h 20823"/>
                <a:gd name="T2" fmla="*/ 158 w 20700"/>
                <a:gd name="T3" fmla="*/ 113 h 20823"/>
                <a:gd name="T4" fmla="*/ 0 w 20700"/>
                <a:gd name="T5" fmla="*/ 161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7" name="Arc 223"/>
            <p:cNvSpPr>
              <a:spLocks/>
            </p:cNvSpPr>
            <p:nvPr/>
          </p:nvSpPr>
          <p:spPr bwMode="auto">
            <a:xfrm rot="-929206">
              <a:off x="773" y="3225"/>
              <a:ext cx="157" cy="161"/>
            </a:xfrm>
            <a:custGeom>
              <a:avLst/>
              <a:gdLst>
                <a:gd name="T0" fmla="*/ 44 w 20700"/>
                <a:gd name="T1" fmla="*/ 0 h 20823"/>
                <a:gd name="T2" fmla="*/ 157 w 20700"/>
                <a:gd name="T3" fmla="*/ 113 h 20823"/>
                <a:gd name="T4" fmla="*/ 0 w 20700"/>
                <a:gd name="T5" fmla="*/ 161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8" name="Arc 224"/>
            <p:cNvSpPr>
              <a:spLocks/>
            </p:cNvSpPr>
            <p:nvPr/>
          </p:nvSpPr>
          <p:spPr bwMode="auto">
            <a:xfrm rot="-929206">
              <a:off x="786" y="3331"/>
              <a:ext cx="61" cy="62"/>
            </a:xfrm>
            <a:custGeom>
              <a:avLst/>
              <a:gdLst>
                <a:gd name="T0" fmla="*/ 17 w 20700"/>
                <a:gd name="T1" fmla="*/ 0 h 20823"/>
                <a:gd name="T2" fmla="*/ 61 w 20700"/>
                <a:gd name="T3" fmla="*/ 44 h 20823"/>
                <a:gd name="T4" fmla="*/ 0 w 20700"/>
                <a:gd name="T5" fmla="*/ 62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69" name="Arc 225"/>
            <p:cNvSpPr>
              <a:spLocks/>
            </p:cNvSpPr>
            <p:nvPr/>
          </p:nvSpPr>
          <p:spPr bwMode="auto">
            <a:xfrm rot="-929206" flipH="1" flipV="1">
              <a:off x="814" y="3277"/>
              <a:ext cx="62" cy="64"/>
            </a:xfrm>
            <a:custGeom>
              <a:avLst/>
              <a:gdLst>
                <a:gd name="T0" fmla="*/ 17 w 20700"/>
                <a:gd name="T1" fmla="*/ 0 h 20823"/>
                <a:gd name="T2" fmla="*/ 62 w 20700"/>
                <a:gd name="T3" fmla="*/ 45 h 20823"/>
                <a:gd name="T4" fmla="*/ 0 w 20700"/>
                <a:gd name="T5" fmla="*/ 64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70" name="Line 226"/>
            <p:cNvSpPr>
              <a:spLocks noChangeShapeType="1"/>
            </p:cNvSpPr>
            <p:nvPr/>
          </p:nvSpPr>
          <p:spPr bwMode="auto">
            <a:xfrm>
              <a:off x="851" y="3486"/>
              <a:ext cx="0" cy="235"/>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71" name="Line 227"/>
            <p:cNvSpPr>
              <a:spLocks noChangeShapeType="1"/>
            </p:cNvSpPr>
            <p:nvPr/>
          </p:nvSpPr>
          <p:spPr bwMode="auto">
            <a:xfrm rot="7220284">
              <a:off x="703" y="3224"/>
              <a:ext cx="0" cy="232"/>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4" name="Group 228"/>
            <p:cNvGrpSpPr>
              <a:grpSpLocks/>
            </p:cNvGrpSpPr>
            <p:nvPr/>
          </p:nvGrpSpPr>
          <p:grpSpPr bwMode="auto">
            <a:xfrm rot="7253297">
              <a:off x="563" y="3220"/>
              <a:ext cx="101" cy="80"/>
              <a:chOff x="5504" y="8144"/>
              <a:chExt cx="291" cy="236"/>
            </a:xfrm>
          </p:grpSpPr>
          <p:sp>
            <p:nvSpPr>
              <p:cNvPr id="602" name="Rectangle 22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03" name="Rectangle 23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5" name="Group 231"/>
            <p:cNvGrpSpPr>
              <a:grpSpLocks/>
            </p:cNvGrpSpPr>
            <p:nvPr/>
          </p:nvGrpSpPr>
          <p:grpSpPr bwMode="auto">
            <a:xfrm>
              <a:off x="817" y="3710"/>
              <a:ext cx="100" cy="80"/>
              <a:chOff x="5504" y="8144"/>
              <a:chExt cx="291" cy="236"/>
            </a:xfrm>
          </p:grpSpPr>
          <p:sp>
            <p:nvSpPr>
              <p:cNvPr id="600" name="Rectangle 23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601" name="Rectangle 23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474" name="Rectangle 234"/>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75" name="Rectangle 235"/>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76" name="Rectangle 236"/>
            <p:cNvSpPr>
              <a:spLocks noChangeArrowheads="1"/>
            </p:cNvSpPr>
            <p:nvPr/>
          </p:nvSpPr>
          <p:spPr bwMode="auto">
            <a:xfrm rot="4535559">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77" name="Freeform 237"/>
            <p:cNvSpPr>
              <a:spLocks/>
            </p:cNvSpPr>
            <p:nvPr/>
          </p:nvSpPr>
          <p:spPr bwMode="auto">
            <a:xfrm rot="3608242">
              <a:off x="1443" y="2731"/>
              <a:ext cx="975" cy="17"/>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78" name="Freeform 238"/>
            <p:cNvSpPr>
              <a:spLocks/>
            </p:cNvSpPr>
            <p:nvPr/>
          </p:nvSpPr>
          <p:spPr bwMode="auto">
            <a:xfrm rot="3608242" flipV="1">
              <a:off x="1383" y="2765"/>
              <a:ext cx="975" cy="17"/>
            </a:xfrm>
            <a:custGeom>
              <a:avLst/>
              <a:gdLst>
                <a:gd name="T0" fmla="*/ 0 w 1884"/>
                <a:gd name="T1" fmla="*/ 0 h 58"/>
                <a:gd name="T2" fmla="*/ 240 w 1884"/>
                <a:gd name="T3" fmla="*/ 27 h 58"/>
                <a:gd name="T4" fmla="*/ 549 w 1884"/>
                <a:gd name="T5" fmla="*/ 51 h 58"/>
                <a:gd name="T6" fmla="*/ 804 w 1884"/>
                <a:gd name="T7" fmla="*/ 57 h 58"/>
                <a:gd name="T8" fmla="*/ 1044 w 1884"/>
                <a:gd name="T9" fmla="*/ 57 h 58"/>
                <a:gd name="T10" fmla="*/ 1290 w 1884"/>
                <a:gd name="T11" fmla="*/ 51 h 58"/>
                <a:gd name="T12" fmla="*/ 1539 w 1884"/>
                <a:gd name="T13" fmla="*/ 39 h 58"/>
                <a:gd name="T14" fmla="*/ 1737 w 1884"/>
                <a:gd name="T15" fmla="*/ 18 h 58"/>
                <a:gd name="T16" fmla="*/ 1884 w 1884"/>
                <a:gd name="T17" fmla="*/ 6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79" name="Freeform 239"/>
            <p:cNvSpPr>
              <a:spLocks/>
            </p:cNvSpPr>
            <p:nvPr/>
          </p:nvSpPr>
          <p:spPr bwMode="auto">
            <a:xfrm rot="3608242">
              <a:off x="1479" y="2763"/>
              <a:ext cx="903" cy="88"/>
            </a:xfrm>
            <a:custGeom>
              <a:avLst/>
              <a:gdLst>
                <a:gd name="T0" fmla="*/ 45 w 3705"/>
                <a:gd name="T1" fmla="*/ 30 h 365"/>
                <a:gd name="T2" fmla="*/ 30 w 3705"/>
                <a:gd name="T3" fmla="*/ 171 h 365"/>
                <a:gd name="T4" fmla="*/ 45 w 3705"/>
                <a:gd name="T5" fmla="*/ 327 h 365"/>
                <a:gd name="T6" fmla="*/ 126 w 3705"/>
                <a:gd name="T7" fmla="*/ 315 h 365"/>
                <a:gd name="T8" fmla="*/ 735 w 3705"/>
                <a:gd name="T9" fmla="*/ 303 h 365"/>
                <a:gd name="T10" fmla="*/ 1605 w 3705"/>
                <a:gd name="T11" fmla="*/ 279 h 365"/>
                <a:gd name="T12" fmla="*/ 2607 w 3705"/>
                <a:gd name="T13" fmla="*/ 300 h 365"/>
                <a:gd name="T14" fmla="*/ 3330 w 3705"/>
                <a:gd name="T15" fmla="*/ 333 h 365"/>
                <a:gd name="T16" fmla="*/ 3648 w 3705"/>
                <a:gd name="T17" fmla="*/ 351 h 365"/>
                <a:gd name="T18" fmla="*/ 3672 w 3705"/>
                <a:gd name="T19" fmla="*/ 249 h 365"/>
                <a:gd name="T20" fmla="*/ 3672 w 3705"/>
                <a:gd name="T21" fmla="*/ 171 h 365"/>
                <a:gd name="T22" fmla="*/ 3690 w 3705"/>
                <a:gd name="T23" fmla="*/ 36 h 365"/>
                <a:gd name="T24" fmla="*/ 3660 w 3705"/>
                <a:gd name="T25" fmla="*/ 12 h 365"/>
                <a:gd name="T26" fmla="*/ 3594 w 3705"/>
                <a:gd name="T27" fmla="*/ 6 h 365"/>
                <a:gd name="T28" fmla="*/ 2991 w 3705"/>
                <a:gd name="T29" fmla="*/ 51 h 365"/>
                <a:gd name="T30" fmla="*/ 1911 w 3705"/>
                <a:gd name="T31" fmla="*/ 75 h 365"/>
                <a:gd name="T32" fmla="*/ 1065 w 3705"/>
                <a:gd name="T33" fmla="*/ 78 h 365"/>
                <a:gd name="T34" fmla="*/ 303 w 3705"/>
                <a:gd name="T35" fmla="*/ 51 h 365"/>
                <a:gd name="T36" fmla="*/ 45 w 3705"/>
                <a:gd name="T37" fmla="*/ 3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5"/>
                <a:gd name="T58" fmla="*/ 0 h 365"/>
                <a:gd name="T59" fmla="*/ 3705 w 3705"/>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80" name="Rectangle 240"/>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81" name="Rectangle 241"/>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82" name="Rectangle 242"/>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83" name="Line 243"/>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84" name="Rectangle 244"/>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85" name="Freeform 245"/>
            <p:cNvSpPr>
              <a:spLocks/>
            </p:cNvSpPr>
            <p:nvPr/>
          </p:nvSpPr>
          <p:spPr bwMode="auto">
            <a:xfrm rot="7200911">
              <a:off x="1421" y="2240"/>
              <a:ext cx="35" cy="63"/>
            </a:xfrm>
            <a:custGeom>
              <a:avLst/>
              <a:gdLst>
                <a:gd name="T0" fmla="*/ 23 w 183"/>
                <a:gd name="T1" fmla="*/ 13 h 331"/>
                <a:gd name="T2" fmla="*/ 164 w 183"/>
                <a:gd name="T3" fmla="*/ 16 h 331"/>
                <a:gd name="T4" fmla="*/ 140 w 183"/>
                <a:gd name="T5" fmla="*/ 109 h 331"/>
                <a:gd name="T6" fmla="*/ 143 w 183"/>
                <a:gd name="T7" fmla="*/ 226 h 331"/>
                <a:gd name="T8" fmla="*/ 173 w 183"/>
                <a:gd name="T9" fmla="*/ 307 h 331"/>
                <a:gd name="T10" fmla="*/ 113 w 183"/>
                <a:gd name="T11" fmla="*/ 328 h 331"/>
                <a:gd name="T12" fmla="*/ 29 w 183"/>
                <a:gd name="T13" fmla="*/ 322 h 331"/>
                <a:gd name="T14" fmla="*/ 23 w 183"/>
                <a:gd name="T15" fmla="*/ 298 h 331"/>
                <a:gd name="T16" fmla="*/ 53 w 183"/>
                <a:gd name="T17" fmla="*/ 214 h 331"/>
                <a:gd name="T18" fmla="*/ 53 w 183"/>
                <a:gd name="T19" fmla="*/ 115 h 331"/>
                <a:gd name="T20" fmla="*/ 23 w 183"/>
                <a:gd name="T21" fmla="*/ 37 h 331"/>
                <a:gd name="T22" fmla="*/ 23 w 183"/>
                <a:gd name="T23" fmla="*/ 13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86" name="Line 246"/>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87" name="Line 247"/>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6" name="Group 248"/>
            <p:cNvGrpSpPr>
              <a:grpSpLocks/>
            </p:cNvGrpSpPr>
            <p:nvPr/>
          </p:nvGrpSpPr>
          <p:grpSpPr bwMode="auto">
            <a:xfrm rot="7200911">
              <a:off x="1166" y="2399"/>
              <a:ext cx="272" cy="224"/>
              <a:chOff x="4785" y="11039"/>
              <a:chExt cx="829" cy="688"/>
            </a:xfrm>
          </p:grpSpPr>
          <p:sp>
            <p:nvSpPr>
              <p:cNvPr id="595" name="Freeform 249"/>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96" name="Line 250"/>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97" name="Line 251"/>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98" name="Line 252"/>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99" name="Arc 253"/>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489" name="Freeform 254"/>
            <p:cNvSpPr>
              <a:spLocks/>
            </p:cNvSpPr>
            <p:nvPr/>
          </p:nvSpPr>
          <p:spPr bwMode="auto">
            <a:xfrm rot="9864373">
              <a:off x="1353" y="2287"/>
              <a:ext cx="96" cy="96"/>
            </a:xfrm>
            <a:custGeom>
              <a:avLst/>
              <a:gdLst>
                <a:gd name="T0" fmla="*/ 8 w 205"/>
                <a:gd name="T1" fmla="*/ 7 h 204"/>
                <a:gd name="T2" fmla="*/ 20 w 205"/>
                <a:gd name="T3" fmla="*/ 70 h 204"/>
                <a:gd name="T4" fmla="*/ 86 w 205"/>
                <a:gd name="T5" fmla="*/ 142 h 204"/>
                <a:gd name="T6" fmla="*/ 155 w 205"/>
                <a:gd name="T7" fmla="*/ 187 h 204"/>
                <a:gd name="T8" fmla="*/ 203 w 205"/>
                <a:gd name="T9" fmla="*/ 193 h 204"/>
                <a:gd name="T10" fmla="*/ 170 w 205"/>
                <a:gd name="T11" fmla="*/ 118 h 204"/>
                <a:gd name="T12" fmla="*/ 116 w 205"/>
                <a:gd name="T13" fmla="*/ 61 h 204"/>
                <a:gd name="T14" fmla="*/ 68 w 205"/>
                <a:gd name="T15" fmla="*/ 31 h 204"/>
                <a:gd name="T16" fmla="*/ 8 w 205"/>
                <a:gd name="T17" fmla="*/ 7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0" name="Freeform 255"/>
            <p:cNvSpPr>
              <a:spLocks/>
            </p:cNvSpPr>
            <p:nvPr/>
          </p:nvSpPr>
          <p:spPr bwMode="auto">
            <a:xfrm rot="7200911">
              <a:off x="1299" y="2292"/>
              <a:ext cx="204" cy="102"/>
            </a:xfrm>
            <a:custGeom>
              <a:avLst/>
              <a:gdLst>
                <a:gd name="T0" fmla="*/ 23 w 835"/>
                <a:gd name="T1" fmla="*/ 176 h 420"/>
                <a:gd name="T2" fmla="*/ 59 w 835"/>
                <a:gd name="T3" fmla="*/ 177 h 420"/>
                <a:gd name="T4" fmla="*/ 143 w 835"/>
                <a:gd name="T5" fmla="*/ 171 h 420"/>
                <a:gd name="T6" fmla="*/ 203 w 835"/>
                <a:gd name="T7" fmla="*/ 147 h 420"/>
                <a:gd name="T8" fmla="*/ 269 w 835"/>
                <a:gd name="T9" fmla="*/ 111 h 420"/>
                <a:gd name="T10" fmla="*/ 311 w 835"/>
                <a:gd name="T11" fmla="*/ 87 h 420"/>
                <a:gd name="T12" fmla="*/ 353 w 835"/>
                <a:gd name="T13" fmla="*/ 60 h 420"/>
                <a:gd name="T14" fmla="*/ 376 w 835"/>
                <a:gd name="T15" fmla="*/ 8 h 420"/>
                <a:gd name="T16" fmla="*/ 400 w 835"/>
                <a:gd name="T17" fmla="*/ 14 h 420"/>
                <a:gd name="T18" fmla="*/ 478 w 835"/>
                <a:gd name="T19" fmla="*/ 20 h 420"/>
                <a:gd name="T20" fmla="*/ 544 w 835"/>
                <a:gd name="T21" fmla="*/ 23 h 420"/>
                <a:gd name="T22" fmla="*/ 738 w 835"/>
                <a:gd name="T23" fmla="*/ 38 h 420"/>
                <a:gd name="T24" fmla="*/ 822 w 835"/>
                <a:gd name="T25" fmla="*/ 47 h 420"/>
                <a:gd name="T26" fmla="*/ 816 w 835"/>
                <a:gd name="T27" fmla="*/ 77 h 420"/>
                <a:gd name="T28" fmla="*/ 816 w 835"/>
                <a:gd name="T29" fmla="*/ 122 h 420"/>
                <a:gd name="T30" fmla="*/ 813 w 835"/>
                <a:gd name="T31" fmla="*/ 173 h 420"/>
                <a:gd name="T32" fmla="*/ 813 w 835"/>
                <a:gd name="T33" fmla="*/ 239 h 420"/>
                <a:gd name="T34" fmla="*/ 813 w 835"/>
                <a:gd name="T35" fmla="*/ 290 h 420"/>
                <a:gd name="T36" fmla="*/ 825 w 835"/>
                <a:gd name="T37" fmla="*/ 347 h 420"/>
                <a:gd name="T38" fmla="*/ 830 w 835"/>
                <a:gd name="T39" fmla="*/ 377 h 420"/>
                <a:gd name="T40" fmla="*/ 810 w 835"/>
                <a:gd name="T41" fmla="*/ 386 h 420"/>
                <a:gd name="T42" fmla="*/ 735 w 835"/>
                <a:gd name="T43" fmla="*/ 392 h 420"/>
                <a:gd name="T44" fmla="*/ 643 w 835"/>
                <a:gd name="T45" fmla="*/ 398 h 420"/>
                <a:gd name="T46" fmla="*/ 541 w 835"/>
                <a:gd name="T47" fmla="*/ 401 h 420"/>
                <a:gd name="T48" fmla="*/ 463 w 835"/>
                <a:gd name="T49" fmla="*/ 407 h 420"/>
                <a:gd name="T50" fmla="*/ 394 w 835"/>
                <a:gd name="T51" fmla="*/ 413 h 420"/>
                <a:gd name="T52" fmla="*/ 376 w 835"/>
                <a:gd name="T53" fmla="*/ 413 h 420"/>
                <a:gd name="T54" fmla="*/ 333 w 835"/>
                <a:gd name="T55" fmla="*/ 372 h 420"/>
                <a:gd name="T56" fmla="*/ 303 w 835"/>
                <a:gd name="T57" fmla="*/ 333 h 420"/>
                <a:gd name="T58" fmla="*/ 243 w 835"/>
                <a:gd name="T59" fmla="*/ 306 h 420"/>
                <a:gd name="T60" fmla="*/ 198 w 835"/>
                <a:gd name="T61" fmla="*/ 276 h 420"/>
                <a:gd name="T62" fmla="*/ 153 w 835"/>
                <a:gd name="T63" fmla="*/ 252 h 420"/>
                <a:gd name="T64" fmla="*/ 96 w 835"/>
                <a:gd name="T65" fmla="*/ 231 h 420"/>
                <a:gd name="T66" fmla="*/ 52 w 835"/>
                <a:gd name="T67" fmla="*/ 234 h 420"/>
                <a:gd name="T68" fmla="*/ 5 w 835"/>
                <a:gd name="T69" fmla="*/ 228 h 420"/>
                <a:gd name="T70" fmla="*/ 23 w 835"/>
                <a:gd name="T71" fmla="*/ 176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1" name="Arc 256"/>
            <p:cNvSpPr>
              <a:spLocks/>
            </p:cNvSpPr>
            <p:nvPr/>
          </p:nvSpPr>
          <p:spPr bwMode="auto">
            <a:xfrm rot="-7461591">
              <a:off x="1435" y="2238"/>
              <a:ext cx="131" cy="150"/>
            </a:xfrm>
            <a:custGeom>
              <a:avLst/>
              <a:gdLst>
                <a:gd name="T0" fmla="*/ 61 w 17311"/>
                <a:gd name="T1" fmla="*/ 0 h 20060"/>
                <a:gd name="T2" fmla="*/ 131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2" name="Arc 257"/>
            <p:cNvSpPr>
              <a:spLocks/>
            </p:cNvSpPr>
            <p:nvPr/>
          </p:nvSpPr>
          <p:spPr bwMode="auto">
            <a:xfrm rot="263413" flipV="1">
              <a:off x="1310" y="2165"/>
              <a:ext cx="130" cy="150"/>
            </a:xfrm>
            <a:custGeom>
              <a:avLst/>
              <a:gdLst>
                <a:gd name="T0" fmla="*/ 60 w 17311"/>
                <a:gd name="T1" fmla="*/ 0 h 20060"/>
                <a:gd name="T2" fmla="*/ 130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3" name="Freeform 258"/>
            <p:cNvSpPr>
              <a:spLocks/>
            </p:cNvSpPr>
            <p:nvPr/>
          </p:nvSpPr>
          <p:spPr bwMode="auto">
            <a:xfrm rot="7200911">
              <a:off x="1325" y="2319"/>
              <a:ext cx="75" cy="170"/>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4" name="Line 259"/>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5" name="Line 260"/>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6" name="Arc 261"/>
            <p:cNvSpPr>
              <a:spLocks/>
            </p:cNvSpPr>
            <p:nvPr/>
          </p:nvSpPr>
          <p:spPr bwMode="auto">
            <a:xfrm rot="-870590">
              <a:off x="1196" y="2386"/>
              <a:ext cx="223" cy="229"/>
            </a:xfrm>
            <a:custGeom>
              <a:avLst/>
              <a:gdLst>
                <a:gd name="T0" fmla="*/ 99 w 19558"/>
                <a:gd name="T1" fmla="*/ 0 h 19786"/>
                <a:gd name="T2" fmla="*/ 223 w 19558"/>
                <a:gd name="T3" fmla="*/ 123 h 19786"/>
                <a:gd name="T4" fmla="*/ 0 w 19558"/>
                <a:gd name="T5" fmla="*/ 229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7" name="Arc 262"/>
            <p:cNvSpPr>
              <a:spLocks/>
            </p:cNvSpPr>
            <p:nvPr/>
          </p:nvSpPr>
          <p:spPr bwMode="auto">
            <a:xfrm rot="9864373" flipH="1" flipV="1">
              <a:off x="1308" y="2285"/>
              <a:ext cx="157" cy="162"/>
            </a:xfrm>
            <a:custGeom>
              <a:avLst/>
              <a:gdLst>
                <a:gd name="T0" fmla="*/ 44 w 20700"/>
                <a:gd name="T1" fmla="*/ 0 h 20823"/>
                <a:gd name="T2" fmla="*/ 157 w 20700"/>
                <a:gd name="T3" fmla="*/ 114 h 20823"/>
                <a:gd name="T4" fmla="*/ 0 w 20700"/>
                <a:gd name="T5" fmla="*/ 162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8" name="Arc 263"/>
            <p:cNvSpPr>
              <a:spLocks/>
            </p:cNvSpPr>
            <p:nvPr/>
          </p:nvSpPr>
          <p:spPr bwMode="auto">
            <a:xfrm rot="9864373">
              <a:off x="1339" y="2223"/>
              <a:ext cx="158" cy="160"/>
            </a:xfrm>
            <a:custGeom>
              <a:avLst/>
              <a:gdLst>
                <a:gd name="T0" fmla="*/ 44 w 20700"/>
                <a:gd name="T1" fmla="*/ 0 h 20823"/>
                <a:gd name="T2" fmla="*/ 158 w 20700"/>
                <a:gd name="T3" fmla="*/ 113 h 20823"/>
                <a:gd name="T4" fmla="*/ 0 w 20700"/>
                <a:gd name="T5" fmla="*/ 16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499" name="Arc 264"/>
            <p:cNvSpPr>
              <a:spLocks/>
            </p:cNvSpPr>
            <p:nvPr/>
          </p:nvSpPr>
          <p:spPr bwMode="auto">
            <a:xfrm rot="9864373">
              <a:off x="1422" y="2214"/>
              <a:ext cx="62" cy="65"/>
            </a:xfrm>
            <a:custGeom>
              <a:avLst/>
              <a:gdLst>
                <a:gd name="T0" fmla="*/ 17 w 20700"/>
                <a:gd name="T1" fmla="*/ 0 h 20823"/>
                <a:gd name="T2" fmla="*/ 62 w 20700"/>
                <a:gd name="T3" fmla="*/ 46 h 20823"/>
                <a:gd name="T4" fmla="*/ 0 w 20700"/>
                <a:gd name="T5" fmla="*/ 65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00" name="Arc 265"/>
            <p:cNvSpPr>
              <a:spLocks/>
            </p:cNvSpPr>
            <p:nvPr/>
          </p:nvSpPr>
          <p:spPr bwMode="auto">
            <a:xfrm rot="9864373" flipH="1" flipV="1">
              <a:off x="1391" y="2267"/>
              <a:ext cx="63" cy="63"/>
            </a:xfrm>
            <a:custGeom>
              <a:avLst/>
              <a:gdLst>
                <a:gd name="T0" fmla="*/ 17 w 20700"/>
                <a:gd name="T1" fmla="*/ 0 h 20823"/>
                <a:gd name="T2" fmla="*/ 63 w 20700"/>
                <a:gd name="T3" fmla="*/ 44 h 20823"/>
                <a:gd name="T4" fmla="*/ 0 w 20700"/>
                <a:gd name="T5" fmla="*/ 63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01" name="Line 266"/>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02" name="Freeform 267"/>
            <p:cNvSpPr>
              <a:spLocks/>
            </p:cNvSpPr>
            <p:nvPr/>
          </p:nvSpPr>
          <p:spPr bwMode="auto">
            <a:xfrm rot="3608242">
              <a:off x="1606" y="2239"/>
              <a:ext cx="34" cy="65"/>
            </a:xfrm>
            <a:custGeom>
              <a:avLst/>
              <a:gdLst>
                <a:gd name="T0" fmla="*/ 23 w 183"/>
                <a:gd name="T1" fmla="*/ 13 h 331"/>
                <a:gd name="T2" fmla="*/ 164 w 183"/>
                <a:gd name="T3" fmla="*/ 16 h 331"/>
                <a:gd name="T4" fmla="*/ 140 w 183"/>
                <a:gd name="T5" fmla="*/ 109 h 331"/>
                <a:gd name="T6" fmla="*/ 143 w 183"/>
                <a:gd name="T7" fmla="*/ 226 h 331"/>
                <a:gd name="T8" fmla="*/ 173 w 183"/>
                <a:gd name="T9" fmla="*/ 307 h 331"/>
                <a:gd name="T10" fmla="*/ 113 w 183"/>
                <a:gd name="T11" fmla="*/ 328 h 331"/>
                <a:gd name="T12" fmla="*/ 29 w 183"/>
                <a:gd name="T13" fmla="*/ 322 h 331"/>
                <a:gd name="T14" fmla="*/ 23 w 183"/>
                <a:gd name="T15" fmla="*/ 298 h 331"/>
                <a:gd name="T16" fmla="*/ 53 w 183"/>
                <a:gd name="T17" fmla="*/ 214 h 331"/>
                <a:gd name="T18" fmla="*/ 53 w 183"/>
                <a:gd name="T19" fmla="*/ 115 h 331"/>
                <a:gd name="T20" fmla="*/ 23 w 183"/>
                <a:gd name="T21" fmla="*/ 37 h 331"/>
                <a:gd name="T22" fmla="*/ 23 w 183"/>
                <a:gd name="T23" fmla="*/ 13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03" name="Line 268"/>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04" name="Line 269"/>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7" name="Group 270"/>
            <p:cNvGrpSpPr>
              <a:grpSpLocks/>
            </p:cNvGrpSpPr>
            <p:nvPr/>
          </p:nvGrpSpPr>
          <p:grpSpPr bwMode="auto">
            <a:xfrm rot="3608242">
              <a:off x="1601" y="2388"/>
              <a:ext cx="272" cy="227"/>
              <a:chOff x="4785" y="11039"/>
              <a:chExt cx="829" cy="688"/>
            </a:xfrm>
          </p:grpSpPr>
          <p:sp>
            <p:nvSpPr>
              <p:cNvPr id="590" name="Freeform 271"/>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91" name="Line 272"/>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92" name="Line 273"/>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93" name="Line 274"/>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94" name="Arc 275"/>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06" name="Freeform 276"/>
            <p:cNvSpPr>
              <a:spLocks/>
            </p:cNvSpPr>
            <p:nvPr/>
          </p:nvSpPr>
          <p:spPr bwMode="auto">
            <a:xfrm rot="6271705">
              <a:off x="1610" y="2289"/>
              <a:ext cx="98" cy="96"/>
            </a:xfrm>
            <a:custGeom>
              <a:avLst/>
              <a:gdLst>
                <a:gd name="T0" fmla="*/ 8 w 205"/>
                <a:gd name="T1" fmla="*/ 7 h 204"/>
                <a:gd name="T2" fmla="*/ 20 w 205"/>
                <a:gd name="T3" fmla="*/ 70 h 204"/>
                <a:gd name="T4" fmla="*/ 86 w 205"/>
                <a:gd name="T5" fmla="*/ 142 h 204"/>
                <a:gd name="T6" fmla="*/ 155 w 205"/>
                <a:gd name="T7" fmla="*/ 187 h 204"/>
                <a:gd name="T8" fmla="*/ 203 w 205"/>
                <a:gd name="T9" fmla="*/ 193 h 204"/>
                <a:gd name="T10" fmla="*/ 170 w 205"/>
                <a:gd name="T11" fmla="*/ 118 h 204"/>
                <a:gd name="T12" fmla="*/ 116 w 205"/>
                <a:gd name="T13" fmla="*/ 61 h 204"/>
                <a:gd name="T14" fmla="*/ 68 w 205"/>
                <a:gd name="T15" fmla="*/ 31 h 204"/>
                <a:gd name="T16" fmla="*/ 8 w 205"/>
                <a:gd name="T17" fmla="*/ 7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07" name="Freeform 277"/>
            <p:cNvSpPr>
              <a:spLocks/>
            </p:cNvSpPr>
            <p:nvPr/>
          </p:nvSpPr>
          <p:spPr bwMode="auto">
            <a:xfrm rot="3608242">
              <a:off x="1562" y="2291"/>
              <a:ext cx="203" cy="102"/>
            </a:xfrm>
            <a:custGeom>
              <a:avLst/>
              <a:gdLst>
                <a:gd name="T0" fmla="*/ 23 w 835"/>
                <a:gd name="T1" fmla="*/ 176 h 420"/>
                <a:gd name="T2" fmla="*/ 59 w 835"/>
                <a:gd name="T3" fmla="*/ 177 h 420"/>
                <a:gd name="T4" fmla="*/ 143 w 835"/>
                <a:gd name="T5" fmla="*/ 171 h 420"/>
                <a:gd name="T6" fmla="*/ 203 w 835"/>
                <a:gd name="T7" fmla="*/ 147 h 420"/>
                <a:gd name="T8" fmla="*/ 269 w 835"/>
                <a:gd name="T9" fmla="*/ 111 h 420"/>
                <a:gd name="T10" fmla="*/ 311 w 835"/>
                <a:gd name="T11" fmla="*/ 87 h 420"/>
                <a:gd name="T12" fmla="*/ 353 w 835"/>
                <a:gd name="T13" fmla="*/ 60 h 420"/>
                <a:gd name="T14" fmla="*/ 376 w 835"/>
                <a:gd name="T15" fmla="*/ 8 h 420"/>
                <a:gd name="T16" fmla="*/ 400 w 835"/>
                <a:gd name="T17" fmla="*/ 14 h 420"/>
                <a:gd name="T18" fmla="*/ 478 w 835"/>
                <a:gd name="T19" fmla="*/ 20 h 420"/>
                <a:gd name="T20" fmla="*/ 544 w 835"/>
                <a:gd name="T21" fmla="*/ 23 h 420"/>
                <a:gd name="T22" fmla="*/ 738 w 835"/>
                <a:gd name="T23" fmla="*/ 38 h 420"/>
                <a:gd name="T24" fmla="*/ 822 w 835"/>
                <a:gd name="T25" fmla="*/ 47 h 420"/>
                <a:gd name="T26" fmla="*/ 816 w 835"/>
                <a:gd name="T27" fmla="*/ 77 h 420"/>
                <a:gd name="T28" fmla="*/ 816 w 835"/>
                <a:gd name="T29" fmla="*/ 122 h 420"/>
                <a:gd name="T30" fmla="*/ 813 w 835"/>
                <a:gd name="T31" fmla="*/ 173 h 420"/>
                <a:gd name="T32" fmla="*/ 813 w 835"/>
                <a:gd name="T33" fmla="*/ 239 h 420"/>
                <a:gd name="T34" fmla="*/ 813 w 835"/>
                <a:gd name="T35" fmla="*/ 290 h 420"/>
                <a:gd name="T36" fmla="*/ 825 w 835"/>
                <a:gd name="T37" fmla="*/ 347 h 420"/>
                <a:gd name="T38" fmla="*/ 830 w 835"/>
                <a:gd name="T39" fmla="*/ 377 h 420"/>
                <a:gd name="T40" fmla="*/ 810 w 835"/>
                <a:gd name="T41" fmla="*/ 386 h 420"/>
                <a:gd name="T42" fmla="*/ 735 w 835"/>
                <a:gd name="T43" fmla="*/ 392 h 420"/>
                <a:gd name="T44" fmla="*/ 643 w 835"/>
                <a:gd name="T45" fmla="*/ 398 h 420"/>
                <a:gd name="T46" fmla="*/ 541 w 835"/>
                <a:gd name="T47" fmla="*/ 401 h 420"/>
                <a:gd name="T48" fmla="*/ 463 w 835"/>
                <a:gd name="T49" fmla="*/ 407 h 420"/>
                <a:gd name="T50" fmla="*/ 394 w 835"/>
                <a:gd name="T51" fmla="*/ 413 h 420"/>
                <a:gd name="T52" fmla="*/ 376 w 835"/>
                <a:gd name="T53" fmla="*/ 413 h 420"/>
                <a:gd name="T54" fmla="*/ 333 w 835"/>
                <a:gd name="T55" fmla="*/ 372 h 420"/>
                <a:gd name="T56" fmla="*/ 303 w 835"/>
                <a:gd name="T57" fmla="*/ 333 h 420"/>
                <a:gd name="T58" fmla="*/ 243 w 835"/>
                <a:gd name="T59" fmla="*/ 306 h 420"/>
                <a:gd name="T60" fmla="*/ 198 w 835"/>
                <a:gd name="T61" fmla="*/ 276 h 420"/>
                <a:gd name="T62" fmla="*/ 153 w 835"/>
                <a:gd name="T63" fmla="*/ 252 h 420"/>
                <a:gd name="T64" fmla="*/ 96 w 835"/>
                <a:gd name="T65" fmla="*/ 231 h 420"/>
                <a:gd name="T66" fmla="*/ 52 w 835"/>
                <a:gd name="T67" fmla="*/ 234 h 420"/>
                <a:gd name="T68" fmla="*/ 5 w 835"/>
                <a:gd name="T69" fmla="*/ 228 h 420"/>
                <a:gd name="T70" fmla="*/ 23 w 835"/>
                <a:gd name="T71" fmla="*/ 176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08" name="Arc 278"/>
            <p:cNvSpPr>
              <a:spLocks/>
            </p:cNvSpPr>
            <p:nvPr/>
          </p:nvSpPr>
          <p:spPr bwMode="auto">
            <a:xfrm rot="10545741">
              <a:off x="1624" y="2164"/>
              <a:ext cx="130" cy="152"/>
            </a:xfrm>
            <a:custGeom>
              <a:avLst/>
              <a:gdLst>
                <a:gd name="T0" fmla="*/ 60 w 17311"/>
                <a:gd name="T1" fmla="*/ 0 h 20060"/>
                <a:gd name="T2" fmla="*/ 130 w 17311"/>
                <a:gd name="T3" fmla="*/ 54 h 20060"/>
                <a:gd name="T4" fmla="*/ 0 w 17311"/>
                <a:gd name="T5" fmla="*/ 152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09" name="Arc 279"/>
            <p:cNvSpPr>
              <a:spLocks/>
            </p:cNvSpPr>
            <p:nvPr/>
          </p:nvSpPr>
          <p:spPr bwMode="auto">
            <a:xfrm rot="18270744" flipV="1">
              <a:off x="1497" y="2239"/>
              <a:ext cx="131" cy="150"/>
            </a:xfrm>
            <a:custGeom>
              <a:avLst/>
              <a:gdLst>
                <a:gd name="T0" fmla="*/ 61 w 17311"/>
                <a:gd name="T1" fmla="*/ 0 h 20060"/>
                <a:gd name="T2" fmla="*/ 131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0" name="Freeform 280"/>
            <p:cNvSpPr>
              <a:spLocks/>
            </p:cNvSpPr>
            <p:nvPr/>
          </p:nvSpPr>
          <p:spPr bwMode="auto">
            <a:xfrm rot="3608242">
              <a:off x="1660" y="2320"/>
              <a:ext cx="77" cy="169"/>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1" name="Line 281"/>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2" name="Line 282"/>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3" name="Line 283"/>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4" name="Arc 284"/>
            <p:cNvSpPr>
              <a:spLocks/>
            </p:cNvSpPr>
            <p:nvPr/>
          </p:nvSpPr>
          <p:spPr bwMode="auto">
            <a:xfrm rot="-4463258">
              <a:off x="1644" y="2387"/>
              <a:ext cx="223" cy="231"/>
            </a:xfrm>
            <a:custGeom>
              <a:avLst/>
              <a:gdLst>
                <a:gd name="T0" fmla="*/ 99 w 19558"/>
                <a:gd name="T1" fmla="*/ 0 h 19786"/>
                <a:gd name="T2" fmla="*/ 223 w 19558"/>
                <a:gd name="T3" fmla="*/ 124 h 19786"/>
                <a:gd name="T4" fmla="*/ 0 w 19558"/>
                <a:gd name="T5" fmla="*/ 231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5" name="Arc 285"/>
            <p:cNvSpPr>
              <a:spLocks/>
            </p:cNvSpPr>
            <p:nvPr/>
          </p:nvSpPr>
          <p:spPr bwMode="auto">
            <a:xfrm rot="6271705" flipH="1" flipV="1">
              <a:off x="1598" y="2285"/>
              <a:ext cx="158" cy="161"/>
            </a:xfrm>
            <a:custGeom>
              <a:avLst/>
              <a:gdLst>
                <a:gd name="T0" fmla="*/ 44 w 20700"/>
                <a:gd name="T1" fmla="*/ 0 h 20823"/>
                <a:gd name="T2" fmla="*/ 158 w 20700"/>
                <a:gd name="T3" fmla="*/ 113 h 20823"/>
                <a:gd name="T4" fmla="*/ 0 w 20700"/>
                <a:gd name="T5" fmla="*/ 161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6" name="Arc 286"/>
            <p:cNvSpPr>
              <a:spLocks/>
            </p:cNvSpPr>
            <p:nvPr/>
          </p:nvSpPr>
          <p:spPr bwMode="auto">
            <a:xfrm rot="6271705">
              <a:off x="1559" y="2226"/>
              <a:ext cx="157" cy="161"/>
            </a:xfrm>
            <a:custGeom>
              <a:avLst/>
              <a:gdLst>
                <a:gd name="T0" fmla="*/ 44 w 20700"/>
                <a:gd name="T1" fmla="*/ 0 h 20823"/>
                <a:gd name="T2" fmla="*/ 157 w 20700"/>
                <a:gd name="T3" fmla="*/ 113 h 20823"/>
                <a:gd name="T4" fmla="*/ 0 w 20700"/>
                <a:gd name="T5" fmla="*/ 161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7" name="Arc 287"/>
            <p:cNvSpPr>
              <a:spLocks/>
            </p:cNvSpPr>
            <p:nvPr/>
          </p:nvSpPr>
          <p:spPr bwMode="auto">
            <a:xfrm rot="6271705">
              <a:off x="1576" y="2217"/>
              <a:ext cx="61" cy="62"/>
            </a:xfrm>
            <a:custGeom>
              <a:avLst/>
              <a:gdLst>
                <a:gd name="T0" fmla="*/ 17 w 20700"/>
                <a:gd name="T1" fmla="*/ 0 h 20823"/>
                <a:gd name="T2" fmla="*/ 61 w 20700"/>
                <a:gd name="T3" fmla="*/ 44 h 20823"/>
                <a:gd name="T4" fmla="*/ 0 w 20700"/>
                <a:gd name="T5" fmla="*/ 62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8" name="Arc 288"/>
            <p:cNvSpPr>
              <a:spLocks/>
            </p:cNvSpPr>
            <p:nvPr/>
          </p:nvSpPr>
          <p:spPr bwMode="auto">
            <a:xfrm rot="6271705" flipH="1" flipV="1">
              <a:off x="1608" y="2267"/>
              <a:ext cx="62" cy="64"/>
            </a:xfrm>
            <a:custGeom>
              <a:avLst/>
              <a:gdLst>
                <a:gd name="T0" fmla="*/ 17 w 20700"/>
                <a:gd name="T1" fmla="*/ 0 h 20823"/>
                <a:gd name="T2" fmla="*/ 62 w 20700"/>
                <a:gd name="T3" fmla="*/ 45 h 20823"/>
                <a:gd name="T4" fmla="*/ 0 w 20700"/>
                <a:gd name="T5" fmla="*/ 64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19" name="Line 289"/>
            <p:cNvSpPr>
              <a:spLocks noChangeShapeType="1"/>
            </p:cNvSpPr>
            <p:nvPr/>
          </p:nvSpPr>
          <p:spPr bwMode="auto">
            <a:xfrm rot="7200911">
              <a:off x="1381" y="2039"/>
              <a:ext cx="0" cy="235"/>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20" name="Line 290"/>
            <p:cNvSpPr>
              <a:spLocks noChangeShapeType="1"/>
            </p:cNvSpPr>
            <p:nvPr/>
          </p:nvSpPr>
          <p:spPr bwMode="auto">
            <a:xfrm rot="-7178806">
              <a:off x="1683" y="2045"/>
              <a:ext cx="0" cy="232"/>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18" name="Group 291"/>
            <p:cNvGrpSpPr>
              <a:grpSpLocks/>
            </p:cNvGrpSpPr>
            <p:nvPr/>
          </p:nvGrpSpPr>
          <p:grpSpPr bwMode="auto">
            <a:xfrm rot="-7145793">
              <a:off x="1746" y="2084"/>
              <a:ext cx="101" cy="80"/>
              <a:chOff x="5504" y="8144"/>
              <a:chExt cx="291" cy="236"/>
            </a:xfrm>
          </p:grpSpPr>
          <p:sp>
            <p:nvSpPr>
              <p:cNvPr id="588" name="Rectangle 29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89" name="Rectangle 29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19" name="Group 294"/>
            <p:cNvGrpSpPr>
              <a:grpSpLocks/>
            </p:cNvGrpSpPr>
            <p:nvPr/>
          </p:nvGrpSpPr>
          <p:grpSpPr bwMode="auto">
            <a:xfrm rot="7200911">
              <a:off x="1195" y="2059"/>
              <a:ext cx="100" cy="80"/>
              <a:chOff x="5504" y="8144"/>
              <a:chExt cx="291" cy="236"/>
            </a:xfrm>
          </p:grpSpPr>
          <p:sp>
            <p:nvSpPr>
              <p:cNvPr id="586" name="Rectangle 29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87" name="Rectangle 29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23" name="Rectangle 297"/>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24" name="Rectangle 298"/>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25" name="Rectangle 299"/>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26" name="Rectangle 300"/>
            <p:cNvSpPr>
              <a:spLocks noChangeArrowheads="1"/>
            </p:cNvSpPr>
            <p:nvPr/>
          </p:nvSpPr>
          <p:spPr bwMode="auto">
            <a:xfrm rot="-26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27" name="Rectangle 301"/>
            <p:cNvSpPr>
              <a:spLocks noChangeArrowheads="1"/>
            </p:cNvSpPr>
            <p:nvPr/>
          </p:nvSpPr>
          <p:spPr bwMode="auto">
            <a:xfrm rot="-45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28" name="Rectangle 302"/>
            <p:cNvSpPr>
              <a:spLocks noChangeArrowheads="1"/>
            </p:cNvSpPr>
            <p:nvPr/>
          </p:nvSpPr>
          <p:spPr bwMode="auto">
            <a:xfrm rot="-36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29" name="Line 303"/>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30" name="Rectangle 304"/>
            <p:cNvSpPr>
              <a:spLocks noChangeArrowheads="1"/>
            </p:cNvSpPr>
            <p:nvPr/>
          </p:nvSpPr>
          <p:spPr bwMode="auto">
            <a:xfrm rot="-72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31" name="Freeform 305"/>
            <p:cNvSpPr>
              <a:spLocks/>
            </p:cNvSpPr>
            <p:nvPr/>
          </p:nvSpPr>
          <p:spPr bwMode="auto">
            <a:xfrm rot="-7219849">
              <a:off x="2213" y="3303"/>
              <a:ext cx="35" cy="63"/>
            </a:xfrm>
            <a:custGeom>
              <a:avLst/>
              <a:gdLst>
                <a:gd name="T0" fmla="*/ 23 w 183"/>
                <a:gd name="T1" fmla="*/ 13 h 331"/>
                <a:gd name="T2" fmla="*/ 164 w 183"/>
                <a:gd name="T3" fmla="*/ 16 h 331"/>
                <a:gd name="T4" fmla="*/ 140 w 183"/>
                <a:gd name="T5" fmla="*/ 109 h 331"/>
                <a:gd name="T6" fmla="*/ 143 w 183"/>
                <a:gd name="T7" fmla="*/ 226 h 331"/>
                <a:gd name="T8" fmla="*/ 173 w 183"/>
                <a:gd name="T9" fmla="*/ 307 h 331"/>
                <a:gd name="T10" fmla="*/ 113 w 183"/>
                <a:gd name="T11" fmla="*/ 328 h 331"/>
                <a:gd name="T12" fmla="*/ 29 w 183"/>
                <a:gd name="T13" fmla="*/ 322 h 331"/>
                <a:gd name="T14" fmla="*/ 23 w 183"/>
                <a:gd name="T15" fmla="*/ 298 h 331"/>
                <a:gd name="T16" fmla="*/ 53 w 183"/>
                <a:gd name="T17" fmla="*/ 214 h 331"/>
                <a:gd name="T18" fmla="*/ 53 w 183"/>
                <a:gd name="T19" fmla="*/ 115 h 331"/>
                <a:gd name="T20" fmla="*/ 23 w 183"/>
                <a:gd name="T21" fmla="*/ 37 h 331"/>
                <a:gd name="T22" fmla="*/ 23 w 183"/>
                <a:gd name="T23" fmla="*/ 13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32" name="Line 306"/>
            <p:cNvSpPr>
              <a:spLocks noChangeShapeType="1"/>
            </p:cNvSpPr>
            <p:nvPr/>
          </p:nvSpPr>
          <p:spPr bwMode="auto">
            <a:xfrm rot="-7219849">
              <a:off x="2190" y="3349"/>
              <a:ext cx="3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33" name="Line 307"/>
            <p:cNvSpPr>
              <a:spLocks noChangeShapeType="1"/>
            </p:cNvSpPr>
            <p:nvPr/>
          </p:nvSpPr>
          <p:spPr bwMode="auto">
            <a:xfrm rot="-7219849">
              <a:off x="2241" y="3320"/>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0" name="Group 308"/>
            <p:cNvGrpSpPr>
              <a:grpSpLocks/>
            </p:cNvGrpSpPr>
            <p:nvPr/>
          </p:nvGrpSpPr>
          <p:grpSpPr bwMode="auto">
            <a:xfrm rot="-7219849">
              <a:off x="1957" y="2986"/>
              <a:ext cx="272" cy="224"/>
              <a:chOff x="4785" y="11039"/>
              <a:chExt cx="829" cy="688"/>
            </a:xfrm>
          </p:grpSpPr>
          <p:sp>
            <p:nvSpPr>
              <p:cNvPr id="581" name="Freeform 309"/>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82" name="Line 310"/>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83" name="Line 311"/>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84" name="Line 312"/>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85" name="Arc 313"/>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35" name="Freeform 314"/>
            <p:cNvSpPr>
              <a:spLocks/>
            </p:cNvSpPr>
            <p:nvPr/>
          </p:nvSpPr>
          <p:spPr bwMode="auto">
            <a:xfrm rot="-4556385">
              <a:off x="2147" y="3224"/>
              <a:ext cx="96" cy="96"/>
            </a:xfrm>
            <a:custGeom>
              <a:avLst/>
              <a:gdLst>
                <a:gd name="T0" fmla="*/ 8 w 205"/>
                <a:gd name="T1" fmla="*/ 7 h 204"/>
                <a:gd name="T2" fmla="*/ 20 w 205"/>
                <a:gd name="T3" fmla="*/ 70 h 204"/>
                <a:gd name="T4" fmla="*/ 86 w 205"/>
                <a:gd name="T5" fmla="*/ 142 h 204"/>
                <a:gd name="T6" fmla="*/ 155 w 205"/>
                <a:gd name="T7" fmla="*/ 187 h 204"/>
                <a:gd name="T8" fmla="*/ 203 w 205"/>
                <a:gd name="T9" fmla="*/ 193 h 204"/>
                <a:gd name="T10" fmla="*/ 170 w 205"/>
                <a:gd name="T11" fmla="*/ 118 h 204"/>
                <a:gd name="T12" fmla="*/ 116 w 205"/>
                <a:gd name="T13" fmla="*/ 61 h 204"/>
                <a:gd name="T14" fmla="*/ 68 w 205"/>
                <a:gd name="T15" fmla="*/ 31 h 204"/>
                <a:gd name="T16" fmla="*/ 8 w 205"/>
                <a:gd name="T17" fmla="*/ 7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36" name="Freeform 315"/>
            <p:cNvSpPr>
              <a:spLocks/>
            </p:cNvSpPr>
            <p:nvPr/>
          </p:nvSpPr>
          <p:spPr bwMode="auto">
            <a:xfrm rot="-7219849">
              <a:off x="2089" y="3217"/>
              <a:ext cx="201" cy="102"/>
            </a:xfrm>
            <a:custGeom>
              <a:avLst/>
              <a:gdLst>
                <a:gd name="T0" fmla="*/ 23 w 835"/>
                <a:gd name="T1" fmla="*/ 176 h 420"/>
                <a:gd name="T2" fmla="*/ 59 w 835"/>
                <a:gd name="T3" fmla="*/ 177 h 420"/>
                <a:gd name="T4" fmla="*/ 143 w 835"/>
                <a:gd name="T5" fmla="*/ 171 h 420"/>
                <a:gd name="T6" fmla="*/ 203 w 835"/>
                <a:gd name="T7" fmla="*/ 147 h 420"/>
                <a:gd name="T8" fmla="*/ 269 w 835"/>
                <a:gd name="T9" fmla="*/ 111 h 420"/>
                <a:gd name="T10" fmla="*/ 311 w 835"/>
                <a:gd name="T11" fmla="*/ 87 h 420"/>
                <a:gd name="T12" fmla="*/ 353 w 835"/>
                <a:gd name="T13" fmla="*/ 60 h 420"/>
                <a:gd name="T14" fmla="*/ 376 w 835"/>
                <a:gd name="T15" fmla="*/ 8 h 420"/>
                <a:gd name="T16" fmla="*/ 400 w 835"/>
                <a:gd name="T17" fmla="*/ 14 h 420"/>
                <a:gd name="T18" fmla="*/ 478 w 835"/>
                <a:gd name="T19" fmla="*/ 20 h 420"/>
                <a:gd name="T20" fmla="*/ 544 w 835"/>
                <a:gd name="T21" fmla="*/ 23 h 420"/>
                <a:gd name="T22" fmla="*/ 738 w 835"/>
                <a:gd name="T23" fmla="*/ 38 h 420"/>
                <a:gd name="T24" fmla="*/ 822 w 835"/>
                <a:gd name="T25" fmla="*/ 47 h 420"/>
                <a:gd name="T26" fmla="*/ 816 w 835"/>
                <a:gd name="T27" fmla="*/ 77 h 420"/>
                <a:gd name="T28" fmla="*/ 816 w 835"/>
                <a:gd name="T29" fmla="*/ 122 h 420"/>
                <a:gd name="T30" fmla="*/ 813 w 835"/>
                <a:gd name="T31" fmla="*/ 173 h 420"/>
                <a:gd name="T32" fmla="*/ 813 w 835"/>
                <a:gd name="T33" fmla="*/ 239 h 420"/>
                <a:gd name="T34" fmla="*/ 813 w 835"/>
                <a:gd name="T35" fmla="*/ 290 h 420"/>
                <a:gd name="T36" fmla="*/ 825 w 835"/>
                <a:gd name="T37" fmla="*/ 347 h 420"/>
                <a:gd name="T38" fmla="*/ 830 w 835"/>
                <a:gd name="T39" fmla="*/ 377 h 420"/>
                <a:gd name="T40" fmla="*/ 810 w 835"/>
                <a:gd name="T41" fmla="*/ 386 h 420"/>
                <a:gd name="T42" fmla="*/ 735 w 835"/>
                <a:gd name="T43" fmla="*/ 392 h 420"/>
                <a:gd name="T44" fmla="*/ 643 w 835"/>
                <a:gd name="T45" fmla="*/ 398 h 420"/>
                <a:gd name="T46" fmla="*/ 541 w 835"/>
                <a:gd name="T47" fmla="*/ 401 h 420"/>
                <a:gd name="T48" fmla="*/ 463 w 835"/>
                <a:gd name="T49" fmla="*/ 407 h 420"/>
                <a:gd name="T50" fmla="*/ 394 w 835"/>
                <a:gd name="T51" fmla="*/ 413 h 420"/>
                <a:gd name="T52" fmla="*/ 376 w 835"/>
                <a:gd name="T53" fmla="*/ 413 h 420"/>
                <a:gd name="T54" fmla="*/ 333 w 835"/>
                <a:gd name="T55" fmla="*/ 372 h 420"/>
                <a:gd name="T56" fmla="*/ 303 w 835"/>
                <a:gd name="T57" fmla="*/ 333 h 420"/>
                <a:gd name="T58" fmla="*/ 243 w 835"/>
                <a:gd name="T59" fmla="*/ 306 h 420"/>
                <a:gd name="T60" fmla="*/ 198 w 835"/>
                <a:gd name="T61" fmla="*/ 276 h 420"/>
                <a:gd name="T62" fmla="*/ 153 w 835"/>
                <a:gd name="T63" fmla="*/ 252 h 420"/>
                <a:gd name="T64" fmla="*/ 96 w 835"/>
                <a:gd name="T65" fmla="*/ 231 h 420"/>
                <a:gd name="T66" fmla="*/ 52 w 835"/>
                <a:gd name="T67" fmla="*/ 234 h 420"/>
                <a:gd name="T68" fmla="*/ 5 w 835"/>
                <a:gd name="T69" fmla="*/ 228 h 420"/>
                <a:gd name="T70" fmla="*/ 23 w 835"/>
                <a:gd name="T71" fmla="*/ 176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37" name="Arc 316"/>
            <p:cNvSpPr>
              <a:spLocks/>
            </p:cNvSpPr>
            <p:nvPr/>
          </p:nvSpPr>
          <p:spPr bwMode="auto">
            <a:xfrm rot="-282350">
              <a:off x="2100" y="3294"/>
              <a:ext cx="131" cy="150"/>
            </a:xfrm>
            <a:custGeom>
              <a:avLst/>
              <a:gdLst>
                <a:gd name="T0" fmla="*/ 61 w 17311"/>
                <a:gd name="T1" fmla="*/ 0 h 20060"/>
                <a:gd name="T2" fmla="*/ 131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38" name="Arc 317"/>
            <p:cNvSpPr>
              <a:spLocks/>
            </p:cNvSpPr>
            <p:nvPr/>
          </p:nvSpPr>
          <p:spPr bwMode="auto">
            <a:xfrm rot="7442651" flipV="1">
              <a:off x="2227" y="3220"/>
              <a:ext cx="130" cy="150"/>
            </a:xfrm>
            <a:custGeom>
              <a:avLst/>
              <a:gdLst>
                <a:gd name="T0" fmla="*/ 60 w 17311"/>
                <a:gd name="T1" fmla="*/ 0 h 20060"/>
                <a:gd name="T2" fmla="*/ 130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39" name="Freeform 318"/>
            <p:cNvSpPr>
              <a:spLocks/>
            </p:cNvSpPr>
            <p:nvPr/>
          </p:nvSpPr>
          <p:spPr bwMode="auto">
            <a:xfrm rot="-7219849">
              <a:off x="2117" y="3119"/>
              <a:ext cx="75" cy="170"/>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0" name="Line 319"/>
            <p:cNvSpPr>
              <a:spLocks noChangeShapeType="1"/>
            </p:cNvSpPr>
            <p:nvPr/>
          </p:nvSpPr>
          <p:spPr bwMode="auto">
            <a:xfrm rot="-7219849">
              <a:off x="2174" y="3147"/>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1" name="Line 320"/>
            <p:cNvSpPr>
              <a:spLocks noChangeShapeType="1"/>
            </p:cNvSpPr>
            <p:nvPr/>
          </p:nvSpPr>
          <p:spPr bwMode="auto">
            <a:xfrm rot="-7219849">
              <a:off x="2186" y="3161"/>
              <a:ext cx="83"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2" name="Arc 321"/>
            <p:cNvSpPr>
              <a:spLocks/>
            </p:cNvSpPr>
            <p:nvPr/>
          </p:nvSpPr>
          <p:spPr bwMode="auto">
            <a:xfrm rot="6308652">
              <a:off x="1986" y="2994"/>
              <a:ext cx="223" cy="229"/>
            </a:xfrm>
            <a:custGeom>
              <a:avLst/>
              <a:gdLst>
                <a:gd name="T0" fmla="*/ 99 w 19558"/>
                <a:gd name="T1" fmla="*/ 0 h 19786"/>
                <a:gd name="T2" fmla="*/ 223 w 19558"/>
                <a:gd name="T3" fmla="*/ 123 h 19786"/>
                <a:gd name="T4" fmla="*/ 0 w 19558"/>
                <a:gd name="T5" fmla="*/ 229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3" name="Arc 322"/>
            <p:cNvSpPr>
              <a:spLocks/>
            </p:cNvSpPr>
            <p:nvPr/>
          </p:nvSpPr>
          <p:spPr bwMode="auto">
            <a:xfrm rot="-4556385" flipH="1" flipV="1">
              <a:off x="2097" y="3163"/>
              <a:ext cx="157" cy="162"/>
            </a:xfrm>
            <a:custGeom>
              <a:avLst/>
              <a:gdLst>
                <a:gd name="T0" fmla="*/ 44 w 20700"/>
                <a:gd name="T1" fmla="*/ 0 h 20823"/>
                <a:gd name="T2" fmla="*/ 157 w 20700"/>
                <a:gd name="T3" fmla="*/ 114 h 20823"/>
                <a:gd name="T4" fmla="*/ 0 w 20700"/>
                <a:gd name="T5" fmla="*/ 162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4" name="Arc 323"/>
            <p:cNvSpPr>
              <a:spLocks/>
            </p:cNvSpPr>
            <p:nvPr/>
          </p:nvSpPr>
          <p:spPr bwMode="auto">
            <a:xfrm rot="-4556385">
              <a:off x="2136" y="3222"/>
              <a:ext cx="158" cy="160"/>
            </a:xfrm>
            <a:custGeom>
              <a:avLst/>
              <a:gdLst>
                <a:gd name="T0" fmla="*/ 44 w 20700"/>
                <a:gd name="T1" fmla="*/ 0 h 20823"/>
                <a:gd name="T2" fmla="*/ 158 w 20700"/>
                <a:gd name="T3" fmla="*/ 113 h 20823"/>
                <a:gd name="T4" fmla="*/ 0 w 20700"/>
                <a:gd name="T5" fmla="*/ 16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5" name="Arc 324"/>
            <p:cNvSpPr>
              <a:spLocks/>
            </p:cNvSpPr>
            <p:nvPr/>
          </p:nvSpPr>
          <p:spPr bwMode="auto">
            <a:xfrm rot="-4556385">
              <a:off x="2216" y="3327"/>
              <a:ext cx="62" cy="65"/>
            </a:xfrm>
            <a:custGeom>
              <a:avLst/>
              <a:gdLst>
                <a:gd name="T0" fmla="*/ 17 w 20700"/>
                <a:gd name="T1" fmla="*/ 0 h 20823"/>
                <a:gd name="T2" fmla="*/ 62 w 20700"/>
                <a:gd name="T3" fmla="*/ 46 h 20823"/>
                <a:gd name="T4" fmla="*/ 0 w 20700"/>
                <a:gd name="T5" fmla="*/ 65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6" name="Arc 325"/>
            <p:cNvSpPr>
              <a:spLocks/>
            </p:cNvSpPr>
            <p:nvPr/>
          </p:nvSpPr>
          <p:spPr bwMode="auto">
            <a:xfrm rot="-4556385" flipH="1" flipV="1">
              <a:off x="2184" y="3276"/>
              <a:ext cx="63" cy="63"/>
            </a:xfrm>
            <a:custGeom>
              <a:avLst/>
              <a:gdLst>
                <a:gd name="T0" fmla="*/ 17 w 20700"/>
                <a:gd name="T1" fmla="*/ 0 h 20823"/>
                <a:gd name="T2" fmla="*/ 63 w 20700"/>
                <a:gd name="T3" fmla="*/ 44 h 20823"/>
                <a:gd name="T4" fmla="*/ 0 w 20700"/>
                <a:gd name="T5" fmla="*/ 63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7" name="Line 326"/>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8" name="Freeform 327"/>
            <p:cNvSpPr>
              <a:spLocks/>
            </p:cNvSpPr>
            <p:nvPr/>
          </p:nvSpPr>
          <p:spPr bwMode="auto">
            <a:xfrm rot="10787483">
              <a:off x="2124" y="3462"/>
              <a:ext cx="34" cy="65"/>
            </a:xfrm>
            <a:custGeom>
              <a:avLst/>
              <a:gdLst>
                <a:gd name="T0" fmla="*/ 23 w 183"/>
                <a:gd name="T1" fmla="*/ 13 h 331"/>
                <a:gd name="T2" fmla="*/ 164 w 183"/>
                <a:gd name="T3" fmla="*/ 16 h 331"/>
                <a:gd name="T4" fmla="*/ 140 w 183"/>
                <a:gd name="T5" fmla="*/ 109 h 331"/>
                <a:gd name="T6" fmla="*/ 143 w 183"/>
                <a:gd name="T7" fmla="*/ 226 h 331"/>
                <a:gd name="T8" fmla="*/ 173 w 183"/>
                <a:gd name="T9" fmla="*/ 307 h 331"/>
                <a:gd name="T10" fmla="*/ 113 w 183"/>
                <a:gd name="T11" fmla="*/ 328 h 331"/>
                <a:gd name="T12" fmla="*/ 29 w 183"/>
                <a:gd name="T13" fmla="*/ 322 h 331"/>
                <a:gd name="T14" fmla="*/ 23 w 183"/>
                <a:gd name="T15" fmla="*/ 298 h 331"/>
                <a:gd name="T16" fmla="*/ 53 w 183"/>
                <a:gd name="T17" fmla="*/ 214 h 331"/>
                <a:gd name="T18" fmla="*/ 53 w 183"/>
                <a:gd name="T19" fmla="*/ 115 h 331"/>
                <a:gd name="T20" fmla="*/ 23 w 183"/>
                <a:gd name="T21" fmla="*/ 37 h 331"/>
                <a:gd name="T22" fmla="*/ 23 w 183"/>
                <a:gd name="T23" fmla="*/ 13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49" name="Line 328"/>
            <p:cNvSpPr>
              <a:spLocks noChangeShapeType="1"/>
            </p:cNvSpPr>
            <p:nvPr/>
          </p:nvSpPr>
          <p:spPr bwMode="auto">
            <a:xfrm rot="10787483">
              <a:off x="2124" y="3523"/>
              <a:ext cx="3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0" name="Line 329"/>
            <p:cNvSpPr>
              <a:spLocks noChangeShapeType="1"/>
            </p:cNvSpPr>
            <p:nvPr/>
          </p:nvSpPr>
          <p:spPr bwMode="auto">
            <a:xfrm rot="10787483">
              <a:off x="2122" y="3465"/>
              <a:ext cx="29" cy="0"/>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1" name="Group 330"/>
            <p:cNvGrpSpPr>
              <a:grpSpLocks/>
            </p:cNvGrpSpPr>
            <p:nvPr/>
          </p:nvGrpSpPr>
          <p:grpSpPr bwMode="auto">
            <a:xfrm rot="10787483">
              <a:off x="1748" y="3367"/>
              <a:ext cx="272" cy="227"/>
              <a:chOff x="4785" y="11039"/>
              <a:chExt cx="829" cy="688"/>
            </a:xfrm>
          </p:grpSpPr>
          <p:sp>
            <p:nvSpPr>
              <p:cNvPr id="576" name="Freeform 331"/>
              <p:cNvSpPr>
                <a:spLocks/>
              </p:cNvSpPr>
              <p:nvPr/>
            </p:nvSpPr>
            <p:spPr bwMode="auto">
              <a:xfrm>
                <a:off x="4800" y="11132"/>
                <a:ext cx="233" cy="513"/>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77" name="Line 332"/>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78" name="Line 333"/>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79" name="Line 334"/>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80" name="Arc 335"/>
              <p:cNvSpPr>
                <a:spLocks/>
              </p:cNvSpPr>
              <p:nvPr/>
            </p:nvSpPr>
            <p:spPr bwMode="auto">
              <a:xfrm rot="-8071501">
                <a:off x="4917" y="11030"/>
                <a:ext cx="688" cy="706"/>
              </a:xfrm>
              <a:custGeom>
                <a:avLst/>
                <a:gdLst>
                  <a:gd name="T0" fmla="*/ 305 w 19558"/>
                  <a:gd name="T1" fmla="*/ 0 h 19786"/>
                  <a:gd name="T2" fmla="*/ 688 w 19558"/>
                  <a:gd name="T3" fmla="*/ 379 h 19786"/>
                  <a:gd name="T4" fmla="*/ 0 w 19558"/>
                  <a:gd name="T5" fmla="*/ 706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52" name="Freeform 336"/>
            <p:cNvSpPr>
              <a:spLocks/>
            </p:cNvSpPr>
            <p:nvPr/>
          </p:nvSpPr>
          <p:spPr bwMode="auto">
            <a:xfrm rot="-8149054">
              <a:off x="2017" y="3446"/>
              <a:ext cx="98" cy="96"/>
            </a:xfrm>
            <a:custGeom>
              <a:avLst/>
              <a:gdLst>
                <a:gd name="T0" fmla="*/ 8 w 205"/>
                <a:gd name="T1" fmla="*/ 7 h 204"/>
                <a:gd name="T2" fmla="*/ 20 w 205"/>
                <a:gd name="T3" fmla="*/ 70 h 204"/>
                <a:gd name="T4" fmla="*/ 86 w 205"/>
                <a:gd name="T5" fmla="*/ 142 h 204"/>
                <a:gd name="T6" fmla="*/ 155 w 205"/>
                <a:gd name="T7" fmla="*/ 187 h 204"/>
                <a:gd name="T8" fmla="*/ 203 w 205"/>
                <a:gd name="T9" fmla="*/ 193 h 204"/>
                <a:gd name="T10" fmla="*/ 170 w 205"/>
                <a:gd name="T11" fmla="*/ 118 h 204"/>
                <a:gd name="T12" fmla="*/ 116 w 205"/>
                <a:gd name="T13" fmla="*/ 61 h 204"/>
                <a:gd name="T14" fmla="*/ 68 w 205"/>
                <a:gd name="T15" fmla="*/ 31 h 204"/>
                <a:gd name="T16" fmla="*/ 8 w 205"/>
                <a:gd name="T17" fmla="*/ 7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3" name="Freeform 337"/>
            <p:cNvSpPr>
              <a:spLocks/>
            </p:cNvSpPr>
            <p:nvPr/>
          </p:nvSpPr>
          <p:spPr bwMode="auto">
            <a:xfrm rot="10787483">
              <a:off x="1957" y="3445"/>
              <a:ext cx="203" cy="102"/>
            </a:xfrm>
            <a:custGeom>
              <a:avLst/>
              <a:gdLst>
                <a:gd name="T0" fmla="*/ 23 w 835"/>
                <a:gd name="T1" fmla="*/ 176 h 420"/>
                <a:gd name="T2" fmla="*/ 59 w 835"/>
                <a:gd name="T3" fmla="*/ 177 h 420"/>
                <a:gd name="T4" fmla="*/ 143 w 835"/>
                <a:gd name="T5" fmla="*/ 171 h 420"/>
                <a:gd name="T6" fmla="*/ 203 w 835"/>
                <a:gd name="T7" fmla="*/ 147 h 420"/>
                <a:gd name="T8" fmla="*/ 269 w 835"/>
                <a:gd name="T9" fmla="*/ 111 h 420"/>
                <a:gd name="T10" fmla="*/ 311 w 835"/>
                <a:gd name="T11" fmla="*/ 87 h 420"/>
                <a:gd name="T12" fmla="*/ 353 w 835"/>
                <a:gd name="T13" fmla="*/ 60 h 420"/>
                <a:gd name="T14" fmla="*/ 376 w 835"/>
                <a:gd name="T15" fmla="*/ 8 h 420"/>
                <a:gd name="T16" fmla="*/ 400 w 835"/>
                <a:gd name="T17" fmla="*/ 14 h 420"/>
                <a:gd name="T18" fmla="*/ 478 w 835"/>
                <a:gd name="T19" fmla="*/ 20 h 420"/>
                <a:gd name="T20" fmla="*/ 544 w 835"/>
                <a:gd name="T21" fmla="*/ 23 h 420"/>
                <a:gd name="T22" fmla="*/ 738 w 835"/>
                <a:gd name="T23" fmla="*/ 38 h 420"/>
                <a:gd name="T24" fmla="*/ 822 w 835"/>
                <a:gd name="T25" fmla="*/ 47 h 420"/>
                <a:gd name="T26" fmla="*/ 816 w 835"/>
                <a:gd name="T27" fmla="*/ 77 h 420"/>
                <a:gd name="T28" fmla="*/ 816 w 835"/>
                <a:gd name="T29" fmla="*/ 122 h 420"/>
                <a:gd name="T30" fmla="*/ 813 w 835"/>
                <a:gd name="T31" fmla="*/ 173 h 420"/>
                <a:gd name="T32" fmla="*/ 813 w 835"/>
                <a:gd name="T33" fmla="*/ 239 h 420"/>
                <a:gd name="T34" fmla="*/ 813 w 835"/>
                <a:gd name="T35" fmla="*/ 290 h 420"/>
                <a:gd name="T36" fmla="*/ 825 w 835"/>
                <a:gd name="T37" fmla="*/ 347 h 420"/>
                <a:gd name="T38" fmla="*/ 830 w 835"/>
                <a:gd name="T39" fmla="*/ 377 h 420"/>
                <a:gd name="T40" fmla="*/ 810 w 835"/>
                <a:gd name="T41" fmla="*/ 386 h 420"/>
                <a:gd name="T42" fmla="*/ 735 w 835"/>
                <a:gd name="T43" fmla="*/ 392 h 420"/>
                <a:gd name="T44" fmla="*/ 643 w 835"/>
                <a:gd name="T45" fmla="*/ 398 h 420"/>
                <a:gd name="T46" fmla="*/ 541 w 835"/>
                <a:gd name="T47" fmla="*/ 401 h 420"/>
                <a:gd name="T48" fmla="*/ 463 w 835"/>
                <a:gd name="T49" fmla="*/ 407 h 420"/>
                <a:gd name="T50" fmla="*/ 394 w 835"/>
                <a:gd name="T51" fmla="*/ 413 h 420"/>
                <a:gd name="T52" fmla="*/ 376 w 835"/>
                <a:gd name="T53" fmla="*/ 413 h 420"/>
                <a:gd name="T54" fmla="*/ 333 w 835"/>
                <a:gd name="T55" fmla="*/ 372 h 420"/>
                <a:gd name="T56" fmla="*/ 303 w 835"/>
                <a:gd name="T57" fmla="*/ 333 h 420"/>
                <a:gd name="T58" fmla="*/ 243 w 835"/>
                <a:gd name="T59" fmla="*/ 306 h 420"/>
                <a:gd name="T60" fmla="*/ 198 w 835"/>
                <a:gd name="T61" fmla="*/ 276 h 420"/>
                <a:gd name="T62" fmla="*/ 153 w 835"/>
                <a:gd name="T63" fmla="*/ 252 h 420"/>
                <a:gd name="T64" fmla="*/ 96 w 835"/>
                <a:gd name="T65" fmla="*/ 231 h 420"/>
                <a:gd name="T66" fmla="*/ 52 w 835"/>
                <a:gd name="T67" fmla="*/ 234 h 420"/>
                <a:gd name="T68" fmla="*/ 5 w 835"/>
                <a:gd name="T69" fmla="*/ 228 h 420"/>
                <a:gd name="T70" fmla="*/ 23 w 835"/>
                <a:gd name="T71" fmla="*/ 176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4" name="Arc 338"/>
            <p:cNvSpPr>
              <a:spLocks/>
            </p:cNvSpPr>
            <p:nvPr/>
          </p:nvSpPr>
          <p:spPr bwMode="auto">
            <a:xfrm rot="-3875019">
              <a:off x="2070" y="3493"/>
              <a:ext cx="130" cy="152"/>
            </a:xfrm>
            <a:custGeom>
              <a:avLst/>
              <a:gdLst>
                <a:gd name="T0" fmla="*/ 60 w 17311"/>
                <a:gd name="T1" fmla="*/ 0 h 20060"/>
                <a:gd name="T2" fmla="*/ 130 w 17311"/>
                <a:gd name="T3" fmla="*/ 54 h 20060"/>
                <a:gd name="T4" fmla="*/ 0 w 17311"/>
                <a:gd name="T5" fmla="*/ 152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5" name="Arc 339"/>
            <p:cNvSpPr>
              <a:spLocks/>
            </p:cNvSpPr>
            <p:nvPr/>
          </p:nvSpPr>
          <p:spPr bwMode="auto">
            <a:xfrm rot="3849983" flipV="1">
              <a:off x="2068" y="3347"/>
              <a:ext cx="131" cy="150"/>
            </a:xfrm>
            <a:custGeom>
              <a:avLst/>
              <a:gdLst>
                <a:gd name="T0" fmla="*/ 61 w 17311"/>
                <a:gd name="T1" fmla="*/ 0 h 20060"/>
                <a:gd name="T2" fmla="*/ 131 w 17311"/>
                <a:gd name="T3" fmla="*/ 53 h 20060"/>
                <a:gd name="T4" fmla="*/ 0 w 17311"/>
                <a:gd name="T5" fmla="*/ 15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6" name="Freeform 340"/>
            <p:cNvSpPr>
              <a:spLocks/>
            </p:cNvSpPr>
            <p:nvPr/>
          </p:nvSpPr>
          <p:spPr bwMode="auto">
            <a:xfrm rot="10787483">
              <a:off x="1948" y="3411"/>
              <a:ext cx="77" cy="169"/>
            </a:xfrm>
            <a:custGeom>
              <a:avLst/>
              <a:gdLst>
                <a:gd name="T0" fmla="*/ 0 w 312"/>
                <a:gd name="T1" fmla="*/ 0 h 687"/>
                <a:gd name="T2" fmla="*/ 3 w 312"/>
                <a:gd name="T3" fmla="*/ 687 h 687"/>
                <a:gd name="T4" fmla="*/ 312 w 312"/>
                <a:gd name="T5" fmla="*/ 687 h 687"/>
                <a:gd name="T6" fmla="*/ 258 w 312"/>
                <a:gd name="T7" fmla="*/ 501 h 687"/>
                <a:gd name="T8" fmla="*/ 246 w 312"/>
                <a:gd name="T9" fmla="*/ 345 h 687"/>
                <a:gd name="T10" fmla="*/ 261 w 312"/>
                <a:gd name="T11" fmla="*/ 171 h 687"/>
                <a:gd name="T12" fmla="*/ 30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7" name="Line 341"/>
            <p:cNvSpPr>
              <a:spLocks noChangeShapeType="1"/>
            </p:cNvSpPr>
            <p:nvPr/>
          </p:nvSpPr>
          <p:spPr bwMode="auto">
            <a:xfrm rot="10787483">
              <a:off x="2026" y="3406"/>
              <a:ext cx="0" cy="179"/>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8" name="Line 342"/>
            <p:cNvSpPr>
              <a:spLocks noChangeShapeType="1"/>
            </p:cNvSpPr>
            <p:nvPr/>
          </p:nvSpPr>
          <p:spPr bwMode="auto">
            <a:xfrm rot="10787483">
              <a:off x="1949" y="3579"/>
              <a:ext cx="81"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59" name="Line 343"/>
            <p:cNvSpPr>
              <a:spLocks noChangeShapeType="1"/>
            </p:cNvSpPr>
            <p:nvPr/>
          </p:nvSpPr>
          <p:spPr bwMode="auto">
            <a:xfrm rot="10787483">
              <a:off x="1945" y="3411"/>
              <a:ext cx="86" cy="2"/>
            </a:xfrm>
            <a:prstGeom prst="line">
              <a:avLst/>
            </a:pr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60" name="Arc 344"/>
            <p:cNvSpPr>
              <a:spLocks/>
            </p:cNvSpPr>
            <p:nvPr/>
          </p:nvSpPr>
          <p:spPr bwMode="auto">
            <a:xfrm rot="2715983">
              <a:off x="1762" y="3381"/>
              <a:ext cx="223" cy="231"/>
            </a:xfrm>
            <a:custGeom>
              <a:avLst/>
              <a:gdLst>
                <a:gd name="T0" fmla="*/ 99 w 19558"/>
                <a:gd name="T1" fmla="*/ 0 h 19786"/>
                <a:gd name="T2" fmla="*/ 223 w 19558"/>
                <a:gd name="T3" fmla="*/ 124 h 19786"/>
                <a:gd name="T4" fmla="*/ 0 w 19558"/>
                <a:gd name="T5" fmla="*/ 231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61" name="Arc 345"/>
            <p:cNvSpPr>
              <a:spLocks/>
            </p:cNvSpPr>
            <p:nvPr/>
          </p:nvSpPr>
          <p:spPr bwMode="auto">
            <a:xfrm rot="-8149054" flipH="1" flipV="1">
              <a:off x="1953" y="3415"/>
              <a:ext cx="158" cy="161"/>
            </a:xfrm>
            <a:custGeom>
              <a:avLst/>
              <a:gdLst>
                <a:gd name="T0" fmla="*/ 44 w 20700"/>
                <a:gd name="T1" fmla="*/ 0 h 20823"/>
                <a:gd name="T2" fmla="*/ 158 w 20700"/>
                <a:gd name="T3" fmla="*/ 113 h 20823"/>
                <a:gd name="T4" fmla="*/ 0 w 20700"/>
                <a:gd name="T5" fmla="*/ 161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62" name="Arc 346"/>
            <p:cNvSpPr>
              <a:spLocks/>
            </p:cNvSpPr>
            <p:nvPr/>
          </p:nvSpPr>
          <p:spPr bwMode="auto">
            <a:xfrm rot="-8149054">
              <a:off x="2024" y="3410"/>
              <a:ext cx="157" cy="161"/>
            </a:xfrm>
            <a:custGeom>
              <a:avLst/>
              <a:gdLst>
                <a:gd name="T0" fmla="*/ 44 w 20700"/>
                <a:gd name="T1" fmla="*/ 0 h 20823"/>
                <a:gd name="T2" fmla="*/ 157 w 20700"/>
                <a:gd name="T3" fmla="*/ 113 h 20823"/>
                <a:gd name="T4" fmla="*/ 0 w 20700"/>
                <a:gd name="T5" fmla="*/ 161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63" name="Arc 347"/>
            <p:cNvSpPr>
              <a:spLocks/>
            </p:cNvSpPr>
            <p:nvPr/>
          </p:nvSpPr>
          <p:spPr bwMode="auto">
            <a:xfrm rot="-8149054">
              <a:off x="2138" y="3462"/>
              <a:ext cx="61" cy="62"/>
            </a:xfrm>
            <a:custGeom>
              <a:avLst/>
              <a:gdLst>
                <a:gd name="T0" fmla="*/ 17 w 20700"/>
                <a:gd name="T1" fmla="*/ 0 h 20823"/>
                <a:gd name="T2" fmla="*/ 61 w 20700"/>
                <a:gd name="T3" fmla="*/ 44 h 20823"/>
                <a:gd name="T4" fmla="*/ 0 w 20700"/>
                <a:gd name="T5" fmla="*/ 62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64" name="Arc 348"/>
            <p:cNvSpPr>
              <a:spLocks/>
            </p:cNvSpPr>
            <p:nvPr/>
          </p:nvSpPr>
          <p:spPr bwMode="auto">
            <a:xfrm rot="-8149054" flipH="1" flipV="1">
              <a:off x="2078" y="3464"/>
              <a:ext cx="62" cy="64"/>
            </a:xfrm>
            <a:custGeom>
              <a:avLst/>
              <a:gdLst>
                <a:gd name="T0" fmla="*/ 17 w 20700"/>
                <a:gd name="T1" fmla="*/ 0 h 20823"/>
                <a:gd name="T2" fmla="*/ 62 w 20700"/>
                <a:gd name="T3" fmla="*/ 45 h 20823"/>
                <a:gd name="T4" fmla="*/ 0 w 20700"/>
                <a:gd name="T5" fmla="*/ 64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65" name="Line 349"/>
            <p:cNvSpPr>
              <a:spLocks noChangeShapeType="1"/>
            </p:cNvSpPr>
            <p:nvPr/>
          </p:nvSpPr>
          <p:spPr bwMode="auto">
            <a:xfrm rot="-7219849">
              <a:off x="2361" y="3224"/>
              <a:ext cx="0" cy="235"/>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66" name="Line 350"/>
            <p:cNvSpPr>
              <a:spLocks noChangeShapeType="1"/>
            </p:cNvSpPr>
            <p:nvPr/>
          </p:nvSpPr>
          <p:spPr bwMode="auto">
            <a:xfrm rot="436">
              <a:off x="2207" y="3487"/>
              <a:ext cx="0" cy="232"/>
            </a:xfrm>
            <a:prstGeom prst="line">
              <a:avLst/>
            </a:prstGeom>
            <a:noFill/>
            <a:ln w="12700">
              <a:solidFill>
                <a:srgbClr val="00FF00"/>
              </a:solidFill>
              <a:round/>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nvGrpSpPr>
            <p:cNvPr id="22" name="Group 351"/>
            <p:cNvGrpSpPr>
              <a:grpSpLocks/>
            </p:cNvGrpSpPr>
            <p:nvPr/>
          </p:nvGrpSpPr>
          <p:grpSpPr bwMode="auto">
            <a:xfrm rot="33448">
              <a:off x="2134" y="3679"/>
              <a:ext cx="101" cy="80"/>
              <a:chOff x="5504" y="8144"/>
              <a:chExt cx="291" cy="236"/>
            </a:xfrm>
          </p:grpSpPr>
          <p:sp>
            <p:nvSpPr>
              <p:cNvPr id="574" name="Rectangle 35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75" name="Rectangle 35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grpSp>
          <p:nvGrpSpPr>
            <p:cNvPr id="23" name="Group 354"/>
            <p:cNvGrpSpPr>
              <a:grpSpLocks/>
            </p:cNvGrpSpPr>
            <p:nvPr/>
          </p:nvGrpSpPr>
          <p:grpSpPr bwMode="auto">
            <a:xfrm rot="-7219849">
              <a:off x="2427" y="3214"/>
              <a:ext cx="100" cy="80"/>
              <a:chOff x="5504" y="8144"/>
              <a:chExt cx="291" cy="236"/>
            </a:xfrm>
          </p:grpSpPr>
          <p:sp>
            <p:nvSpPr>
              <p:cNvPr id="572" name="Rectangle 35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73" name="Rectangle 35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569" name="Rectangle 357"/>
            <p:cNvSpPr>
              <a:spLocks noChangeArrowheads="1"/>
            </p:cNvSpPr>
            <p:nvPr/>
          </p:nvSpPr>
          <p:spPr bwMode="auto">
            <a:xfrm rot="-36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70" name="Rectangle 358"/>
            <p:cNvSpPr>
              <a:spLocks noChangeArrowheads="1"/>
            </p:cNvSpPr>
            <p:nvPr/>
          </p:nvSpPr>
          <p:spPr bwMode="auto">
            <a:xfrm rot="-45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sp>
          <p:nvSpPr>
            <p:cNvPr id="571" name="Rectangle 359"/>
            <p:cNvSpPr>
              <a:spLocks noChangeArrowheads="1"/>
            </p:cNvSpPr>
            <p:nvPr/>
          </p:nvSpPr>
          <p:spPr bwMode="auto">
            <a:xfrm rot="-26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fontAlgn="base">
                <a:spcBef>
                  <a:spcPct val="0"/>
                </a:spcBef>
                <a:spcAft>
                  <a:spcPct val="0"/>
                </a:spcAft>
              </a:pPr>
              <a:endParaRPr lang="ja-JP" altLang="en-US">
                <a:solidFill>
                  <a:srgbClr val="000000"/>
                </a:solidFill>
                <a:latin typeface="Arial" charset="0"/>
              </a:endParaRPr>
            </a:p>
          </p:txBody>
        </p:sp>
      </p:grpSp>
      <p:sp>
        <p:nvSpPr>
          <p:cNvPr id="614" name="Text Box 360"/>
          <p:cNvSpPr txBox="1">
            <a:spLocks noChangeArrowheads="1"/>
          </p:cNvSpPr>
          <p:nvPr/>
        </p:nvSpPr>
        <p:spPr bwMode="auto">
          <a:xfrm>
            <a:off x="2088518" y="3330266"/>
            <a:ext cx="2715495"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altLang="ja-JP" b="1" dirty="0">
                <a:solidFill>
                  <a:srgbClr val="00FF00"/>
                </a:solidFill>
                <a:latin typeface="Arial" charset="0"/>
              </a:rPr>
              <a:t>DICIGO</a:t>
            </a:r>
            <a:r>
              <a:rPr lang="ja-JP" altLang="en-US" b="1" dirty="0">
                <a:solidFill>
                  <a:srgbClr val="00FF00"/>
                </a:solidFill>
                <a:latin typeface="Arial" charset="0"/>
              </a:rPr>
              <a:t>パスファインダー </a:t>
            </a:r>
            <a:endParaRPr lang="en-US" altLang="ja-JP" b="1" dirty="0">
              <a:solidFill>
                <a:srgbClr val="00FF00"/>
              </a:solidFill>
              <a:latin typeface="Arial" charset="0"/>
            </a:endParaRPr>
          </a:p>
          <a:p>
            <a:pPr fontAlgn="base">
              <a:spcBef>
                <a:spcPct val="0"/>
              </a:spcBef>
              <a:spcAft>
                <a:spcPct val="0"/>
              </a:spcAft>
            </a:pPr>
            <a:r>
              <a:rPr lang="en-US" altLang="ja-JP" b="1" dirty="0">
                <a:solidFill>
                  <a:srgbClr val="00FF00"/>
                </a:solidFill>
                <a:latin typeface="Arial" charset="0"/>
              </a:rPr>
              <a:t>(DPF)</a:t>
            </a:r>
            <a:r>
              <a:rPr lang="en-US" altLang="ja-JP" b="1" dirty="0">
                <a:solidFill>
                  <a:srgbClr val="FF3300"/>
                </a:solidFill>
                <a:latin typeface="Arial" charset="0"/>
              </a:rPr>
              <a:t> </a:t>
            </a:r>
            <a:endParaRPr lang="en-US" altLang="ja-JP" b="1" i="1" dirty="0">
              <a:solidFill>
                <a:srgbClr val="FF3300"/>
              </a:solidFill>
              <a:latin typeface="Arial" charset="0"/>
            </a:endParaRPr>
          </a:p>
        </p:txBody>
      </p:sp>
      <p:sp>
        <p:nvSpPr>
          <p:cNvPr id="615" name="Text Box 361"/>
          <p:cNvSpPr txBox="1">
            <a:spLocks noChangeArrowheads="1"/>
          </p:cNvSpPr>
          <p:nvPr/>
        </p:nvSpPr>
        <p:spPr bwMode="auto">
          <a:xfrm>
            <a:off x="4788662" y="3476342"/>
            <a:ext cx="1857375" cy="369332"/>
          </a:xfrm>
          <a:prstGeom prst="rect">
            <a:avLst/>
          </a:prstGeom>
          <a:noFill/>
          <a:ln w="9525">
            <a:noFill/>
            <a:miter lim="800000"/>
            <a:headEnd/>
            <a:tailEnd/>
          </a:ln>
        </p:spPr>
        <p:txBody>
          <a:bodyPr>
            <a:spAutoFit/>
          </a:bodyPr>
          <a:lstStyle/>
          <a:p>
            <a:pPr fontAlgn="base">
              <a:spcBef>
                <a:spcPct val="50000"/>
              </a:spcBef>
              <a:spcAft>
                <a:spcPct val="0"/>
              </a:spcAft>
            </a:pPr>
            <a:r>
              <a:rPr lang="en-US" altLang="ja-JP" b="1" dirty="0">
                <a:solidFill>
                  <a:srgbClr val="FF9900"/>
                </a:solidFill>
                <a:latin typeface="Arial" charset="0"/>
              </a:rPr>
              <a:t>Pre-DECIGO</a:t>
            </a:r>
          </a:p>
        </p:txBody>
      </p:sp>
      <p:sp>
        <p:nvSpPr>
          <p:cNvPr id="616" name="Text Box 362"/>
          <p:cNvSpPr txBox="1">
            <a:spLocks noChangeArrowheads="1"/>
          </p:cNvSpPr>
          <p:nvPr/>
        </p:nvSpPr>
        <p:spPr bwMode="auto">
          <a:xfrm>
            <a:off x="7244687" y="3790950"/>
            <a:ext cx="1244600" cy="369332"/>
          </a:xfrm>
          <a:prstGeom prst="rect">
            <a:avLst/>
          </a:prstGeom>
          <a:noFill/>
          <a:ln w="9525">
            <a:noFill/>
            <a:miter lim="800000"/>
            <a:headEnd/>
            <a:tailEnd/>
          </a:ln>
        </p:spPr>
        <p:txBody>
          <a:bodyPr>
            <a:spAutoFit/>
          </a:bodyPr>
          <a:lstStyle/>
          <a:p>
            <a:pPr fontAlgn="base">
              <a:spcBef>
                <a:spcPct val="50000"/>
              </a:spcBef>
              <a:spcAft>
                <a:spcPct val="0"/>
              </a:spcAft>
            </a:pPr>
            <a:r>
              <a:rPr lang="en-US" altLang="ja-JP" b="1" dirty="0">
                <a:solidFill>
                  <a:srgbClr val="0000FF"/>
                </a:solidFill>
                <a:latin typeface="Arial" charset="0"/>
              </a:rPr>
              <a:t>DECIGO</a:t>
            </a:r>
          </a:p>
        </p:txBody>
      </p:sp>
      <p:sp>
        <p:nvSpPr>
          <p:cNvPr id="617" name="AutoShape 363"/>
          <p:cNvSpPr>
            <a:spLocks noChangeArrowheads="1"/>
          </p:cNvSpPr>
          <p:nvPr/>
        </p:nvSpPr>
        <p:spPr bwMode="auto">
          <a:xfrm>
            <a:off x="893746" y="2770180"/>
            <a:ext cx="1753920" cy="314213"/>
          </a:xfrm>
          <a:prstGeom prst="rightArrow">
            <a:avLst>
              <a:gd name="adj1" fmla="val 49639"/>
              <a:gd name="adj2" fmla="val 60378"/>
            </a:avLst>
          </a:prstGeom>
          <a:solidFill>
            <a:srgbClr val="777777"/>
          </a:solidFill>
          <a:ln w="9525">
            <a:solidFill>
              <a:srgbClr val="777777"/>
            </a:solidFill>
            <a:miter lim="800000"/>
            <a:headEnd/>
            <a:tailEnd/>
          </a:ln>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618" name="Text Box 364"/>
          <p:cNvSpPr txBox="1">
            <a:spLocks noChangeArrowheads="1"/>
          </p:cNvSpPr>
          <p:nvPr/>
        </p:nvSpPr>
        <p:spPr bwMode="auto">
          <a:xfrm>
            <a:off x="701675" y="2259013"/>
            <a:ext cx="1444625" cy="581025"/>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sz="1600" b="1">
                <a:solidFill>
                  <a:srgbClr val="000000"/>
                </a:solidFill>
                <a:latin typeface="Arial" charset="0"/>
              </a:rPr>
              <a:t>R&amp;D</a:t>
            </a:r>
          </a:p>
          <a:p>
            <a:pPr algn="ctr" fontAlgn="base">
              <a:spcBef>
                <a:spcPct val="0"/>
              </a:spcBef>
              <a:spcAft>
                <a:spcPct val="0"/>
              </a:spcAft>
            </a:pPr>
            <a:r>
              <a:rPr lang="ja-JP" altLang="en-US" sz="1600" b="1">
                <a:solidFill>
                  <a:srgbClr val="000000"/>
                </a:solidFill>
                <a:latin typeface="Arial" charset="0"/>
              </a:rPr>
              <a:t>製作</a:t>
            </a:r>
          </a:p>
        </p:txBody>
      </p:sp>
      <p:sp>
        <p:nvSpPr>
          <p:cNvPr id="619" name="Text Box 365"/>
          <p:cNvSpPr txBox="1">
            <a:spLocks noChangeArrowheads="1"/>
          </p:cNvSpPr>
          <p:nvPr/>
        </p:nvSpPr>
        <p:spPr bwMode="auto">
          <a:xfrm>
            <a:off x="3565508" y="2230431"/>
            <a:ext cx="1444625" cy="581025"/>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sz="1600" b="1">
                <a:solidFill>
                  <a:srgbClr val="000000"/>
                </a:solidFill>
                <a:latin typeface="Arial" charset="0"/>
              </a:rPr>
              <a:t>R&amp;D</a:t>
            </a:r>
          </a:p>
          <a:p>
            <a:pPr algn="ctr" fontAlgn="base">
              <a:spcBef>
                <a:spcPct val="0"/>
              </a:spcBef>
              <a:spcAft>
                <a:spcPct val="0"/>
              </a:spcAft>
            </a:pPr>
            <a:r>
              <a:rPr lang="ja-JP" altLang="en-US" sz="1600" b="1">
                <a:solidFill>
                  <a:srgbClr val="000000"/>
                </a:solidFill>
                <a:latin typeface="Arial" charset="0"/>
              </a:rPr>
              <a:t>製作</a:t>
            </a:r>
          </a:p>
        </p:txBody>
      </p:sp>
      <p:sp>
        <p:nvSpPr>
          <p:cNvPr id="620" name="Text Box 366"/>
          <p:cNvSpPr txBox="1">
            <a:spLocks noChangeArrowheads="1"/>
          </p:cNvSpPr>
          <p:nvPr/>
        </p:nvSpPr>
        <p:spPr bwMode="auto">
          <a:xfrm>
            <a:off x="5905483" y="2230431"/>
            <a:ext cx="1444625" cy="581025"/>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sz="1600" b="1">
                <a:solidFill>
                  <a:srgbClr val="000000"/>
                </a:solidFill>
                <a:latin typeface="Arial" charset="0"/>
              </a:rPr>
              <a:t>R&amp;D</a:t>
            </a:r>
          </a:p>
          <a:p>
            <a:pPr algn="ctr" fontAlgn="base">
              <a:spcBef>
                <a:spcPct val="0"/>
              </a:spcBef>
              <a:spcAft>
                <a:spcPct val="0"/>
              </a:spcAft>
            </a:pPr>
            <a:r>
              <a:rPr lang="ja-JP" altLang="en-US" sz="1600" b="1">
                <a:solidFill>
                  <a:srgbClr val="000000"/>
                </a:solidFill>
                <a:latin typeface="Arial" charset="0"/>
              </a:rPr>
              <a:t>製作</a:t>
            </a:r>
          </a:p>
        </p:txBody>
      </p:sp>
      <p:sp>
        <p:nvSpPr>
          <p:cNvPr id="621" name="AutoShape 367"/>
          <p:cNvSpPr>
            <a:spLocks noChangeArrowheads="1"/>
          </p:cNvSpPr>
          <p:nvPr/>
        </p:nvSpPr>
        <p:spPr bwMode="auto">
          <a:xfrm>
            <a:off x="3071802" y="1785926"/>
            <a:ext cx="360363" cy="360362"/>
          </a:xfrm>
          <a:prstGeom prst="triangle">
            <a:avLst>
              <a:gd name="adj" fmla="val 50000"/>
            </a:avLst>
          </a:prstGeom>
          <a:solidFill>
            <a:srgbClr val="00FF00"/>
          </a:solidFill>
          <a:ln w="9525">
            <a:solidFill>
              <a:srgbClr val="00FF00"/>
            </a:solidFill>
            <a:miter lim="800000"/>
            <a:headEnd/>
            <a:tailEnd/>
          </a:ln>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622" name="AutoShape 368"/>
          <p:cNvSpPr>
            <a:spLocks noChangeArrowheads="1"/>
          </p:cNvSpPr>
          <p:nvPr/>
        </p:nvSpPr>
        <p:spPr bwMode="auto">
          <a:xfrm>
            <a:off x="7572396" y="1785926"/>
            <a:ext cx="360362" cy="360362"/>
          </a:xfrm>
          <a:prstGeom prst="triangle">
            <a:avLst>
              <a:gd name="adj" fmla="val 50000"/>
            </a:avLst>
          </a:prstGeom>
          <a:solidFill>
            <a:srgbClr val="0000FF"/>
          </a:solidFill>
          <a:ln w="9525">
            <a:solidFill>
              <a:srgbClr val="0000FF"/>
            </a:solidFill>
            <a:miter lim="800000"/>
            <a:headEnd/>
            <a:tailEnd/>
          </a:ln>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623" name="AutoShape 369"/>
          <p:cNvSpPr>
            <a:spLocks noChangeArrowheads="1"/>
          </p:cNvSpPr>
          <p:nvPr/>
        </p:nvSpPr>
        <p:spPr bwMode="auto">
          <a:xfrm>
            <a:off x="5286380" y="1785926"/>
            <a:ext cx="360362" cy="360362"/>
          </a:xfrm>
          <a:prstGeom prst="triangle">
            <a:avLst>
              <a:gd name="adj" fmla="val 50000"/>
            </a:avLst>
          </a:prstGeom>
          <a:solidFill>
            <a:srgbClr val="FF9900"/>
          </a:solidFill>
          <a:ln w="9525">
            <a:solidFill>
              <a:srgbClr val="FF9900"/>
            </a:solidFill>
            <a:miter lim="800000"/>
            <a:headEnd/>
            <a:tailEnd/>
          </a:ln>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624" name="AutoShape 370"/>
          <p:cNvSpPr>
            <a:spLocks noChangeArrowheads="1"/>
          </p:cNvSpPr>
          <p:nvPr/>
        </p:nvSpPr>
        <p:spPr bwMode="auto">
          <a:xfrm>
            <a:off x="3744896" y="2770181"/>
            <a:ext cx="1289050" cy="311150"/>
          </a:xfrm>
          <a:prstGeom prst="rightArrow">
            <a:avLst>
              <a:gd name="adj1" fmla="val 49639"/>
              <a:gd name="adj2" fmla="val 60378"/>
            </a:avLst>
          </a:prstGeom>
          <a:solidFill>
            <a:srgbClr val="777777"/>
          </a:solidFill>
          <a:ln w="9525">
            <a:solidFill>
              <a:srgbClr val="777777"/>
            </a:solidFill>
            <a:miter lim="800000"/>
            <a:headEnd/>
            <a:tailEnd/>
          </a:ln>
        </p:spPr>
        <p:txBody>
          <a:bodyPr wrap="none" anchor="ctr"/>
          <a:lstStyle/>
          <a:p>
            <a:pPr fontAlgn="base">
              <a:spcBef>
                <a:spcPct val="0"/>
              </a:spcBef>
              <a:spcAft>
                <a:spcPct val="0"/>
              </a:spcAft>
            </a:pPr>
            <a:endParaRPr lang="ja-JP" altLang="en-US">
              <a:solidFill>
                <a:srgbClr val="000000"/>
              </a:solidFill>
              <a:latin typeface="Arial" charset="0"/>
            </a:endParaRPr>
          </a:p>
        </p:txBody>
      </p:sp>
      <p:sp>
        <p:nvSpPr>
          <p:cNvPr id="625" name="AutoShape 371"/>
          <p:cNvSpPr>
            <a:spLocks noChangeArrowheads="1"/>
          </p:cNvSpPr>
          <p:nvPr/>
        </p:nvSpPr>
        <p:spPr bwMode="auto">
          <a:xfrm>
            <a:off x="5995971" y="2770181"/>
            <a:ext cx="1289050" cy="311150"/>
          </a:xfrm>
          <a:prstGeom prst="rightArrow">
            <a:avLst>
              <a:gd name="adj1" fmla="val 49639"/>
              <a:gd name="adj2" fmla="val 60378"/>
            </a:avLst>
          </a:prstGeom>
          <a:solidFill>
            <a:srgbClr val="777777"/>
          </a:solidFill>
          <a:ln w="9525">
            <a:solidFill>
              <a:srgbClr val="777777"/>
            </a:solidFill>
            <a:miter lim="800000"/>
            <a:headEnd/>
            <a:tailEnd/>
          </a:ln>
        </p:spPr>
        <p:txBody>
          <a:bodyPr wrap="none" anchor="ctr"/>
          <a:lstStyle/>
          <a:p>
            <a:pPr fontAlgn="base">
              <a:spcBef>
                <a:spcPct val="0"/>
              </a:spcBef>
              <a:spcAft>
                <a:spcPct val="0"/>
              </a:spcAft>
            </a:pPr>
            <a:endParaRPr lang="ja-JP" altLang="en-US">
              <a:solidFill>
                <a:srgbClr val="000000"/>
              </a:solidFill>
              <a:latin typeface="Arial" charset="0"/>
            </a:endParaRPr>
          </a:p>
        </p:txBody>
      </p:sp>
      <p:pic>
        <p:nvPicPr>
          <p:cNvPr id="627" name="Picture 355" descr="クリップボード01"/>
          <p:cNvPicPr>
            <a:picLocks noChangeAspect="1" noChangeArrowheads="1"/>
          </p:cNvPicPr>
          <p:nvPr/>
        </p:nvPicPr>
        <p:blipFill>
          <a:blip r:embed="rId2" cstate="screen"/>
          <a:srcRect/>
          <a:stretch>
            <a:fillRect/>
          </a:stretch>
        </p:blipFill>
        <p:spPr bwMode="auto">
          <a:xfrm>
            <a:off x="887104" y="3054112"/>
            <a:ext cx="1083287" cy="871139"/>
          </a:xfrm>
          <a:prstGeom prst="rect">
            <a:avLst/>
          </a:prstGeom>
          <a:noFill/>
        </p:spPr>
      </p:pic>
      <p:sp>
        <p:nvSpPr>
          <p:cNvPr id="314" name="Text Box 356"/>
          <p:cNvSpPr txBox="1">
            <a:spLocks noChangeArrowheads="1"/>
          </p:cNvSpPr>
          <p:nvPr/>
        </p:nvSpPr>
        <p:spPr bwMode="auto">
          <a:xfrm>
            <a:off x="846161" y="3604719"/>
            <a:ext cx="1050877" cy="369332"/>
          </a:xfrm>
          <a:prstGeom prst="rect">
            <a:avLst/>
          </a:prstGeom>
          <a:noFill/>
          <a:ln w="9525">
            <a:noFill/>
            <a:miter lim="800000"/>
            <a:headEnd/>
            <a:tailEnd/>
          </a:ln>
          <a:effectLst/>
        </p:spPr>
        <p:txBody>
          <a:bodyPr wrap="square">
            <a:spAutoFit/>
          </a:bodyPr>
          <a:lstStyle/>
          <a:p>
            <a:r>
              <a:rPr lang="en-US" altLang="ja-JP" b="1" dirty="0">
                <a:solidFill>
                  <a:srgbClr val="000000">
                    <a:lumMod val="95000"/>
                    <a:lumOff val="5000"/>
                  </a:srgbClr>
                </a:solidFill>
                <a:latin typeface="Tahoma" pitchFamily="34" charset="0"/>
                <a:ea typeface="HGP創英角ｺﾞｼｯｸUB" pitchFamily="50" charset="-128"/>
              </a:rPr>
              <a:t>SWIM</a:t>
            </a:r>
            <a:r>
              <a:rPr lang="en-US" altLang="ja-JP" b="1" dirty="0">
                <a:solidFill>
                  <a:srgbClr val="FF3300"/>
                </a:solidFill>
                <a:latin typeface="Arial" charset="0"/>
              </a:rPr>
              <a:t> </a:t>
            </a:r>
          </a:p>
        </p:txBody>
      </p:sp>
      <p:pic>
        <p:nvPicPr>
          <p:cNvPr id="315" name="Picture 1"/>
          <p:cNvPicPr>
            <a:picLocks noChangeAspect="1" noChangeArrowheads="1"/>
          </p:cNvPicPr>
          <p:nvPr/>
        </p:nvPicPr>
        <p:blipFill>
          <a:blip r:embed="rId3" cstate="print">
            <a:clrChange>
              <a:clrFrom>
                <a:srgbClr val="000000"/>
              </a:clrFrom>
              <a:clrTo>
                <a:srgbClr val="000000">
                  <a:alpha val="0"/>
                </a:srgbClr>
              </a:clrTo>
            </a:clrChange>
            <a:lum bright="20000"/>
          </a:blip>
          <a:srcRect/>
          <a:stretch>
            <a:fillRect/>
          </a:stretch>
        </p:blipFill>
        <p:spPr bwMode="auto">
          <a:xfrm>
            <a:off x="2761763" y="2415654"/>
            <a:ext cx="912895" cy="10027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ltLang="ja-JP"/>
              <a:t>DECIGO</a:t>
            </a:r>
            <a:r>
              <a:rPr lang="ja-JP" altLang="en-US"/>
              <a:t>パスファインダー</a:t>
            </a:r>
          </a:p>
        </p:txBody>
      </p:sp>
      <p:sp>
        <p:nvSpPr>
          <p:cNvPr id="192515" name="Rectangle 3"/>
          <p:cNvSpPr>
            <a:spLocks noGrp="1" noChangeArrowheads="1"/>
          </p:cNvSpPr>
          <p:nvPr>
            <p:ph type="body" idx="1"/>
          </p:nvPr>
        </p:nvSpPr>
        <p:spPr>
          <a:xfrm>
            <a:off x="419100" y="1292225"/>
            <a:ext cx="4425855" cy="5367882"/>
          </a:xfrm>
        </p:spPr>
        <p:txBody>
          <a:bodyPr/>
          <a:lstStyle/>
          <a:p>
            <a:pPr>
              <a:spcBef>
                <a:spcPts val="0"/>
              </a:spcBef>
              <a:buFont typeface="Wingdings" pitchFamily="2" charset="2"/>
              <a:buNone/>
            </a:pPr>
            <a:r>
              <a:rPr lang="ja-JP" altLang="en-US" sz="2400" u="sng" dirty="0"/>
              <a:t>目的</a:t>
            </a:r>
          </a:p>
          <a:p>
            <a:pPr>
              <a:spcBef>
                <a:spcPts val="0"/>
              </a:spcBef>
            </a:pPr>
            <a:r>
              <a:rPr lang="ja-JP" altLang="en-US" sz="2400" dirty="0">
                <a:solidFill>
                  <a:srgbClr val="00CC00"/>
                </a:solidFill>
              </a:rPr>
              <a:t>技術実証</a:t>
            </a:r>
          </a:p>
          <a:p>
            <a:pPr>
              <a:spcBef>
                <a:spcPts val="0"/>
              </a:spcBef>
            </a:pPr>
            <a:r>
              <a:rPr lang="ja-JP" altLang="en-US" sz="2400" dirty="0" smtClean="0">
                <a:solidFill>
                  <a:srgbClr val="00CC00"/>
                </a:solidFill>
              </a:rPr>
              <a:t>低周波</a:t>
            </a:r>
            <a:r>
              <a:rPr lang="ja-JP" altLang="en-US" sz="2400" dirty="0">
                <a:solidFill>
                  <a:srgbClr val="00CC00"/>
                </a:solidFill>
              </a:rPr>
              <a:t>での重力波観測</a:t>
            </a:r>
          </a:p>
          <a:p>
            <a:pPr>
              <a:spcBef>
                <a:spcPts val="0"/>
              </a:spcBef>
            </a:pPr>
            <a:r>
              <a:rPr lang="ja-JP" altLang="en-US" sz="2400" dirty="0" smtClean="0">
                <a:solidFill>
                  <a:srgbClr val="00CC00"/>
                </a:solidFill>
              </a:rPr>
              <a:t>地球</a:t>
            </a:r>
            <a:r>
              <a:rPr lang="ja-JP" altLang="en-US" sz="2400" dirty="0">
                <a:solidFill>
                  <a:srgbClr val="00CC00"/>
                </a:solidFill>
              </a:rPr>
              <a:t>重力場</a:t>
            </a:r>
            <a:r>
              <a:rPr lang="ja-JP" altLang="en-US" sz="2400" dirty="0" smtClean="0">
                <a:solidFill>
                  <a:srgbClr val="00CC00"/>
                </a:solidFill>
              </a:rPr>
              <a:t>観測</a:t>
            </a:r>
            <a:endParaRPr lang="en-US" altLang="ja-JP" sz="2400" dirty="0" smtClean="0">
              <a:solidFill>
                <a:srgbClr val="00CC00"/>
              </a:solidFill>
            </a:endParaRPr>
          </a:p>
          <a:p>
            <a:pPr>
              <a:spcBef>
                <a:spcPts val="0"/>
              </a:spcBef>
            </a:pPr>
            <a:endParaRPr lang="ja-JP" altLang="en-US" sz="2000" dirty="0"/>
          </a:p>
          <a:p>
            <a:pPr>
              <a:spcBef>
                <a:spcPts val="0"/>
              </a:spcBef>
              <a:buFont typeface="Wingdings" pitchFamily="2" charset="2"/>
              <a:buNone/>
            </a:pPr>
            <a:r>
              <a:rPr lang="ja-JP" altLang="en-US" sz="2400" u="sng" dirty="0"/>
              <a:t>スコープ</a:t>
            </a:r>
          </a:p>
          <a:p>
            <a:pPr>
              <a:spcBef>
                <a:spcPts val="0"/>
              </a:spcBef>
            </a:pPr>
            <a:r>
              <a:rPr lang="ja-JP" altLang="en-US" sz="2400" dirty="0"/>
              <a:t>衛星</a:t>
            </a:r>
            <a:r>
              <a:rPr lang="en-US" altLang="ja-JP" sz="2400" dirty="0"/>
              <a:t>1</a:t>
            </a:r>
            <a:r>
              <a:rPr lang="ja-JP" altLang="en-US" sz="2400" dirty="0"/>
              <a:t>台</a:t>
            </a:r>
          </a:p>
          <a:p>
            <a:pPr>
              <a:spcBef>
                <a:spcPts val="0"/>
              </a:spcBef>
            </a:pPr>
            <a:r>
              <a:rPr lang="ja-JP" altLang="en-US" sz="2400" dirty="0"/>
              <a:t>光共振器</a:t>
            </a:r>
          </a:p>
          <a:p>
            <a:pPr>
              <a:spcBef>
                <a:spcPts val="0"/>
              </a:spcBef>
            </a:pPr>
            <a:r>
              <a:rPr lang="ja-JP" altLang="en-US" sz="2400" dirty="0"/>
              <a:t>地球</a:t>
            </a:r>
            <a:r>
              <a:rPr lang="ja-JP" altLang="en-US" sz="2400" dirty="0" smtClean="0"/>
              <a:t>周回</a:t>
            </a:r>
            <a:endParaRPr lang="en-US" altLang="ja-JP" sz="2400" dirty="0" smtClean="0"/>
          </a:p>
          <a:p>
            <a:pPr>
              <a:spcBef>
                <a:spcPts val="0"/>
              </a:spcBef>
            </a:pPr>
            <a:endParaRPr lang="en-US" altLang="ja-JP" sz="2400" dirty="0" smtClean="0"/>
          </a:p>
          <a:p>
            <a:pPr>
              <a:spcBef>
                <a:spcPts val="0"/>
              </a:spcBef>
              <a:buNone/>
              <a:defRPr/>
            </a:pPr>
            <a:r>
              <a:rPr lang="ja-JP" altLang="en-US" sz="2400" u="sng" dirty="0" smtClean="0">
                <a:solidFill>
                  <a:srgbClr val="000000"/>
                </a:solidFill>
              </a:rPr>
              <a:t>現状</a:t>
            </a:r>
            <a:endParaRPr lang="en-US" altLang="ja-JP" sz="2400" u="sng" dirty="0" smtClean="0">
              <a:solidFill>
                <a:srgbClr val="000000"/>
              </a:solidFill>
            </a:endParaRPr>
          </a:p>
          <a:p>
            <a:pPr>
              <a:spcBef>
                <a:spcPts val="0"/>
              </a:spcBef>
              <a:defRPr/>
            </a:pPr>
            <a:r>
              <a:rPr lang="en-US" altLang="ja-JP" sz="2400" dirty="0" smtClean="0">
                <a:solidFill>
                  <a:srgbClr val="FF0000"/>
                </a:solidFill>
              </a:rPr>
              <a:t>ISAS</a:t>
            </a:r>
            <a:r>
              <a:rPr lang="ja-JP" altLang="en-US" sz="2400" dirty="0" smtClean="0">
                <a:solidFill>
                  <a:srgbClr val="FF0000"/>
                </a:solidFill>
              </a:rPr>
              <a:t>小型科学衛星２号機の最終候補の２つに残るも落選</a:t>
            </a:r>
          </a:p>
          <a:p>
            <a:pPr>
              <a:spcBef>
                <a:spcPts val="0"/>
              </a:spcBef>
              <a:defRPr/>
            </a:pPr>
            <a:r>
              <a:rPr lang="ja-JP" altLang="en-US" sz="2400" dirty="0" smtClean="0">
                <a:solidFill>
                  <a:srgbClr val="FF0000"/>
                </a:solidFill>
              </a:rPr>
              <a:t>３号機への採択を目指す</a:t>
            </a:r>
          </a:p>
          <a:p>
            <a:pPr>
              <a:lnSpc>
                <a:spcPct val="80000"/>
              </a:lnSpc>
              <a:buNone/>
            </a:pPr>
            <a:endParaRPr lang="en-US" altLang="ja-JP" sz="2400" dirty="0" smtClean="0"/>
          </a:p>
          <a:p>
            <a:pPr>
              <a:lnSpc>
                <a:spcPct val="80000"/>
              </a:lnSpc>
            </a:pPr>
            <a:endParaRPr lang="ja-JP" altLang="en-US" sz="2400" dirty="0"/>
          </a:p>
        </p:txBody>
      </p:sp>
      <p:pic>
        <p:nvPicPr>
          <p:cNvPr id="46" name="Picture 1"/>
          <p:cNvPicPr>
            <a:picLocks noChangeAspect="1" noChangeArrowheads="1"/>
          </p:cNvPicPr>
          <p:nvPr/>
        </p:nvPicPr>
        <p:blipFill>
          <a:blip r:embed="rId2" cstate="print">
            <a:clrChange>
              <a:clrFrom>
                <a:srgbClr val="000000"/>
              </a:clrFrom>
              <a:clrTo>
                <a:srgbClr val="000000">
                  <a:alpha val="0"/>
                </a:srgbClr>
              </a:clrTo>
            </a:clrChange>
            <a:lum bright="20000"/>
          </a:blip>
          <a:srcRect/>
          <a:stretch>
            <a:fillRect/>
          </a:stretch>
        </p:blipFill>
        <p:spPr bwMode="auto">
          <a:xfrm>
            <a:off x="4567660" y="1436427"/>
            <a:ext cx="4357975" cy="4786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descr="C:\Documents and Settings\Seiji Kawamura\My Documents\My Pictures\研究画像\アインシュタイン龍馬.jpg"/>
          <p:cNvPicPr>
            <a:picLocks noChangeAspect="1" noChangeArrowheads="1"/>
          </p:cNvPicPr>
          <p:nvPr/>
        </p:nvPicPr>
        <p:blipFill>
          <a:blip r:embed="rId2" cstate="print"/>
          <a:srcRect/>
          <a:stretch>
            <a:fillRect/>
          </a:stretch>
        </p:blipFill>
        <p:spPr bwMode="auto">
          <a:xfrm>
            <a:off x="2916901" y="0"/>
            <a:ext cx="4829424" cy="6857999"/>
          </a:xfrm>
          <a:prstGeom prst="rect">
            <a:avLst/>
          </a:prstGeom>
          <a:noFill/>
        </p:spPr>
      </p:pic>
      <p:sp>
        <p:nvSpPr>
          <p:cNvPr id="5" name="テキスト ボックス 4"/>
          <p:cNvSpPr txBox="1"/>
          <p:nvPr/>
        </p:nvSpPr>
        <p:spPr>
          <a:xfrm>
            <a:off x="283541" y="1351128"/>
            <a:ext cx="4302106" cy="1323439"/>
          </a:xfrm>
          <a:prstGeom prst="rect">
            <a:avLst/>
          </a:prstGeom>
          <a:noFill/>
        </p:spPr>
        <p:txBody>
          <a:bodyPr wrap="square" rtlCol="0">
            <a:spAutoFit/>
          </a:bodyPr>
          <a:lstStyle/>
          <a:p>
            <a:pPr algn="ctr"/>
            <a:r>
              <a:rPr lang="ja-JP" altLang="en-US" sz="4000" b="1" dirty="0" smtClean="0">
                <a:solidFill>
                  <a:srgbClr val="000000"/>
                </a:solidFill>
                <a:latin typeface="HGP行書体" pitchFamily="66" charset="-128"/>
                <a:ea typeface="HGP行書体" pitchFamily="66" charset="-128"/>
              </a:rPr>
              <a:t>重力波天文学の</a:t>
            </a:r>
            <a:endParaRPr lang="en-US" altLang="ja-JP" sz="4000" b="1" dirty="0" smtClean="0">
              <a:solidFill>
                <a:srgbClr val="000000"/>
              </a:solidFill>
              <a:latin typeface="HGP行書体" pitchFamily="66" charset="-128"/>
              <a:ea typeface="HGP行書体" pitchFamily="66" charset="-128"/>
            </a:endParaRPr>
          </a:p>
          <a:p>
            <a:pPr algn="ctr"/>
            <a:r>
              <a:rPr lang="ja-JP" altLang="en-US" sz="4000" b="1" dirty="0" smtClean="0">
                <a:solidFill>
                  <a:srgbClr val="000000"/>
                </a:solidFill>
                <a:latin typeface="HGP行書体" pitchFamily="66" charset="-128"/>
                <a:ea typeface="HGP行書体" pitchFamily="66" charset="-128"/>
              </a:rPr>
              <a:t>夜明けは近い</a:t>
            </a:r>
            <a:r>
              <a:rPr lang="ja-JP" altLang="en-US" sz="4000" b="1" dirty="0" err="1" smtClean="0">
                <a:solidFill>
                  <a:srgbClr val="000000"/>
                </a:solidFill>
                <a:latin typeface="HGP行書体" pitchFamily="66" charset="-128"/>
                <a:ea typeface="HGP行書体" pitchFamily="66" charset="-128"/>
              </a:rPr>
              <a:t>ぜよ</a:t>
            </a:r>
            <a:r>
              <a:rPr lang="ja-JP" altLang="en-US" sz="4000" b="1" dirty="0" smtClean="0">
                <a:solidFill>
                  <a:srgbClr val="000000"/>
                </a:solidFill>
                <a:latin typeface="HGP行書体" pitchFamily="66" charset="-128"/>
                <a:ea typeface="HGP行書体" pitchFamily="66" charset="-128"/>
              </a:rPr>
              <a:t>！</a:t>
            </a:r>
            <a:endParaRPr lang="ja-JP" altLang="en-US" sz="4000" b="1" dirty="0">
              <a:solidFill>
                <a:srgbClr val="000000"/>
              </a:solidFill>
              <a:latin typeface="HGP行書体" pitchFamily="66" charset="-128"/>
              <a:ea typeface="HGP行書体" pitchFamily="66" charset="-128"/>
            </a:endParaRPr>
          </a:p>
        </p:txBody>
      </p:sp>
      <p:sp>
        <p:nvSpPr>
          <p:cNvPr id="6" name="テキスト ボックス 5"/>
          <p:cNvSpPr txBox="1"/>
          <p:nvPr/>
        </p:nvSpPr>
        <p:spPr>
          <a:xfrm>
            <a:off x="7833815" y="6220215"/>
            <a:ext cx="1310185" cy="523220"/>
          </a:xfrm>
          <a:prstGeom prst="rect">
            <a:avLst/>
          </a:prstGeom>
          <a:noFill/>
        </p:spPr>
        <p:txBody>
          <a:bodyPr wrap="square" rtlCol="0">
            <a:spAutoFit/>
          </a:bodyPr>
          <a:lstStyle/>
          <a:p>
            <a:pPr algn="ctr"/>
            <a:r>
              <a:rPr lang="en-US" altLang="ja-JP" sz="1400" b="1" dirty="0" smtClean="0">
                <a:solidFill>
                  <a:srgbClr val="000000"/>
                </a:solidFill>
                <a:latin typeface="HGS行書体" pitchFamily="66" charset="-128"/>
                <a:ea typeface="HGS行書体" pitchFamily="66" charset="-128"/>
              </a:rPr>
              <a:t>Illustration:</a:t>
            </a:r>
          </a:p>
          <a:p>
            <a:pPr algn="ctr"/>
            <a:r>
              <a:rPr lang="en-US" altLang="ja-JP" sz="1400" b="1" dirty="0" err="1" smtClean="0">
                <a:solidFill>
                  <a:srgbClr val="000000"/>
                </a:solidFill>
                <a:latin typeface="HGS行書体" pitchFamily="66" charset="-128"/>
                <a:ea typeface="HGS行書体" pitchFamily="66" charset="-128"/>
              </a:rPr>
              <a:t>Sora</a:t>
            </a:r>
            <a:endParaRPr lang="ja-JP" altLang="en-US" sz="1400" b="1" dirty="0">
              <a:solidFill>
                <a:srgbClr val="000000"/>
              </a:solidFill>
              <a:latin typeface="HGS行書体" pitchFamily="66" charset="-128"/>
              <a:ea typeface="HGS行書体" pitchFamily="66"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ln/>
        </p:spPr>
        <p:txBody>
          <a:bodyPr lIns="96437" tIns="0" rIns="115725" bIns="0"/>
          <a:lstStyle/>
          <a:p>
            <a:r>
              <a:rPr lang="ja-JP" altLang="en-US" dirty="0"/>
              <a:t>連星の</a:t>
            </a:r>
            <a:r>
              <a:rPr lang="ja-JP" altLang="en-US" dirty="0" smtClean="0"/>
              <a:t>合体からの重力波</a:t>
            </a:r>
            <a:endParaRPr lang="ja-JP" altLang="en-US" dirty="0"/>
          </a:p>
        </p:txBody>
      </p:sp>
      <p:pic>
        <p:nvPicPr>
          <p:cNvPr id="655363" name="Picture 3"/>
          <p:cNvPicPr>
            <a:picLocks noChangeAspect="1" noChangeArrowheads="1"/>
          </p:cNvPicPr>
          <p:nvPr/>
        </p:nvPicPr>
        <p:blipFill>
          <a:blip r:embed="rId2" cstate="print"/>
          <a:srcRect/>
          <a:stretch>
            <a:fillRect/>
          </a:stretch>
        </p:blipFill>
        <p:spPr bwMode="auto">
          <a:xfrm>
            <a:off x="1258888" y="1954213"/>
            <a:ext cx="6405562" cy="1835150"/>
          </a:xfrm>
          <a:prstGeom prst="rect">
            <a:avLst/>
          </a:prstGeom>
          <a:noFill/>
          <a:ln w="25400">
            <a:noFill/>
            <a:miter lim="800000"/>
            <a:headEnd/>
            <a:tailEnd/>
          </a:ln>
          <a:effectLst>
            <a:outerShdw dist="88899" dir="2700000" algn="ctr" rotWithShape="0">
              <a:schemeClr val="bg2">
                <a:alpha val="75000"/>
              </a:schemeClr>
            </a:outerShdw>
          </a:effectLst>
        </p:spPr>
      </p:pic>
      <p:sp>
        <p:nvSpPr>
          <p:cNvPr id="655364" name="Rectangle 4"/>
          <p:cNvSpPr>
            <a:spLocks noChangeArrowheads="1"/>
          </p:cNvSpPr>
          <p:nvPr/>
        </p:nvSpPr>
        <p:spPr bwMode="auto">
          <a:xfrm>
            <a:off x="436563" y="1398588"/>
            <a:ext cx="2863850" cy="754062"/>
          </a:xfrm>
          <a:prstGeom prst="rect">
            <a:avLst/>
          </a:prstGeom>
          <a:noFill/>
          <a:ln w="9525">
            <a:noFill/>
            <a:miter lim="800000"/>
            <a:headEnd/>
            <a:tailEnd/>
          </a:ln>
        </p:spPr>
        <p:txBody>
          <a:bodyPr lIns="0" tIns="0" rIns="0" bIns="0"/>
          <a:lstStyle/>
          <a:p>
            <a:pPr algn="ctr" defTabSz="642938">
              <a:tabLst>
                <a:tab pos="749300" algn="l"/>
                <a:tab pos="2589213" algn="l"/>
              </a:tabLst>
            </a:pPr>
            <a:r>
              <a:rPr kumimoji="0" lang="ja-JP" altLang="en-US" sz="2400" b="1">
                <a:solidFill>
                  <a:srgbClr val="000000"/>
                </a:solidFill>
                <a:latin typeface="ヒラギノ丸ゴ Pro W4" charset="0"/>
                <a:sym typeface="ヒラギノ丸ゴ Pro W4" charset="0"/>
              </a:rPr>
              <a:t>中性子星や</a:t>
            </a:r>
          </a:p>
          <a:p>
            <a:pPr algn="ctr" defTabSz="642938">
              <a:tabLst>
                <a:tab pos="749300" algn="l"/>
                <a:tab pos="2589213" algn="l"/>
              </a:tabLst>
            </a:pPr>
            <a:r>
              <a:rPr kumimoji="0" lang="ja-JP" altLang="en-US" sz="2400" b="1">
                <a:solidFill>
                  <a:srgbClr val="000000"/>
                </a:solidFill>
                <a:latin typeface="ヒラギノ丸ゴ Pro W4" charset="0"/>
                <a:sym typeface="ヒラギノ丸ゴ Pro W4" charset="0"/>
              </a:rPr>
              <a:t>ブラックホール</a:t>
            </a:r>
          </a:p>
        </p:txBody>
      </p:sp>
      <p:grpSp>
        <p:nvGrpSpPr>
          <p:cNvPr id="2" name="Group 3"/>
          <p:cNvGrpSpPr>
            <a:grpSpLocks/>
          </p:cNvGrpSpPr>
          <p:nvPr/>
        </p:nvGrpSpPr>
        <p:grpSpPr bwMode="auto">
          <a:xfrm>
            <a:off x="544513" y="3876225"/>
            <a:ext cx="8007350" cy="2614612"/>
            <a:chOff x="940" y="2855"/>
            <a:chExt cx="3769" cy="1231"/>
          </a:xfrm>
        </p:grpSpPr>
        <p:sp>
          <p:nvSpPr>
            <p:cNvPr id="8" name="Rectangle 4"/>
            <p:cNvSpPr>
              <a:spLocks noChangeArrowheads="1"/>
            </p:cNvSpPr>
            <p:nvPr/>
          </p:nvSpPr>
          <p:spPr bwMode="auto">
            <a:xfrm>
              <a:off x="940" y="2855"/>
              <a:ext cx="3769" cy="123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4000" smtClean="0">
                <a:solidFill>
                  <a:srgbClr val="000000"/>
                </a:solidFill>
              </a:endParaRPr>
            </a:p>
          </p:txBody>
        </p:sp>
        <p:grpSp>
          <p:nvGrpSpPr>
            <p:cNvPr id="3" name="Group 5"/>
            <p:cNvGrpSpPr>
              <a:grpSpLocks/>
            </p:cNvGrpSpPr>
            <p:nvPr/>
          </p:nvGrpSpPr>
          <p:grpSpPr bwMode="auto">
            <a:xfrm>
              <a:off x="940" y="2913"/>
              <a:ext cx="3586" cy="1156"/>
              <a:chOff x="940" y="2913"/>
              <a:chExt cx="3586" cy="1156"/>
            </a:xfrm>
          </p:grpSpPr>
          <p:grpSp>
            <p:nvGrpSpPr>
              <p:cNvPr id="4" name="Group 6"/>
              <p:cNvGrpSpPr>
                <a:grpSpLocks/>
              </p:cNvGrpSpPr>
              <p:nvPr/>
            </p:nvGrpSpPr>
            <p:grpSpPr bwMode="auto">
              <a:xfrm>
                <a:off x="940" y="2913"/>
                <a:ext cx="350" cy="913"/>
                <a:chOff x="940" y="2913"/>
                <a:chExt cx="350" cy="913"/>
              </a:xfrm>
            </p:grpSpPr>
            <p:sp>
              <p:nvSpPr>
                <p:cNvPr id="37" name="Line 7"/>
                <p:cNvSpPr>
                  <a:spLocks noChangeShapeType="1"/>
                </p:cNvSpPr>
                <p:nvPr/>
              </p:nvSpPr>
              <p:spPr bwMode="auto">
                <a:xfrm>
                  <a:off x="1289" y="2941"/>
                  <a:ext cx="1" cy="885"/>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38" name="Line 8"/>
                <p:cNvSpPr>
                  <a:spLocks noChangeShapeType="1"/>
                </p:cNvSpPr>
                <p:nvPr/>
              </p:nvSpPr>
              <p:spPr bwMode="auto">
                <a:xfrm>
                  <a:off x="1243" y="2947"/>
                  <a:ext cx="46" cy="1"/>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39" name="Rectangle 9"/>
                <p:cNvSpPr>
                  <a:spLocks noChangeArrowheads="1"/>
                </p:cNvSpPr>
                <p:nvPr/>
              </p:nvSpPr>
              <p:spPr bwMode="auto">
                <a:xfrm>
                  <a:off x="1128" y="2913"/>
                  <a:ext cx="48" cy="5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20</a:t>
                  </a:r>
                  <a:endParaRPr lang="en-US" altLang="ja-JP" smtClean="0">
                    <a:solidFill>
                      <a:srgbClr val="000000"/>
                    </a:solidFill>
                    <a:latin typeface="Arial" pitchFamily="34" charset="0"/>
                  </a:endParaRPr>
                </a:p>
              </p:txBody>
            </p:sp>
            <p:sp>
              <p:nvSpPr>
                <p:cNvPr id="40" name="Line 10"/>
                <p:cNvSpPr>
                  <a:spLocks noChangeShapeType="1"/>
                </p:cNvSpPr>
                <p:nvPr/>
              </p:nvSpPr>
              <p:spPr bwMode="auto">
                <a:xfrm>
                  <a:off x="1243" y="3171"/>
                  <a:ext cx="46" cy="1"/>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41" name="Rectangle 11"/>
                <p:cNvSpPr>
                  <a:spLocks noChangeArrowheads="1"/>
                </p:cNvSpPr>
                <p:nvPr/>
              </p:nvSpPr>
              <p:spPr bwMode="auto">
                <a:xfrm>
                  <a:off x="1128" y="3137"/>
                  <a:ext cx="48" cy="5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10</a:t>
                  </a:r>
                  <a:endParaRPr lang="en-US" altLang="ja-JP" smtClean="0">
                    <a:solidFill>
                      <a:srgbClr val="000000"/>
                    </a:solidFill>
                    <a:latin typeface="Arial" pitchFamily="34" charset="0"/>
                  </a:endParaRPr>
                </a:p>
              </p:txBody>
            </p:sp>
            <p:sp>
              <p:nvSpPr>
                <p:cNvPr id="42" name="Line 12"/>
                <p:cNvSpPr>
                  <a:spLocks noChangeShapeType="1"/>
                </p:cNvSpPr>
                <p:nvPr/>
              </p:nvSpPr>
              <p:spPr bwMode="auto">
                <a:xfrm>
                  <a:off x="1243" y="3394"/>
                  <a:ext cx="46" cy="1"/>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43" name="Rectangle 13"/>
                <p:cNvSpPr>
                  <a:spLocks noChangeArrowheads="1"/>
                </p:cNvSpPr>
                <p:nvPr/>
              </p:nvSpPr>
              <p:spPr bwMode="auto">
                <a:xfrm>
                  <a:off x="1172" y="3360"/>
                  <a:ext cx="24" cy="5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0</a:t>
                  </a:r>
                  <a:endParaRPr lang="en-US" altLang="ja-JP" smtClean="0">
                    <a:solidFill>
                      <a:srgbClr val="000000"/>
                    </a:solidFill>
                    <a:latin typeface="Arial" pitchFamily="34" charset="0"/>
                  </a:endParaRPr>
                </a:p>
              </p:txBody>
            </p:sp>
            <p:sp>
              <p:nvSpPr>
                <p:cNvPr id="44" name="Line 14"/>
                <p:cNvSpPr>
                  <a:spLocks noChangeShapeType="1"/>
                </p:cNvSpPr>
                <p:nvPr/>
              </p:nvSpPr>
              <p:spPr bwMode="auto">
                <a:xfrm>
                  <a:off x="1243" y="3618"/>
                  <a:ext cx="46" cy="1"/>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45" name="Rectangle 15"/>
                <p:cNvSpPr>
                  <a:spLocks noChangeArrowheads="1"/>
                </p:cNvSpPr>
                <p:nvPr/>
              </p:nvSpPr>
              <p:spPr bwMode="auto">
                <a:xfrm>
                  <a:off x="1103" y="3584"/>
                  <a:ext cx="72" cy="5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-10</a:t>
                  </a:r>
                  <a:endParaRPr lang="en-US" altLang="ja-JP" smtClean="0">
                    <a:solidFill>
                      <a:srgbClr val="000000"/>
                    </a:solidFill>
                    <a:latin typeface="Arial" pitchFamily="34" charset="0"/>
                  </a:endParaRPr>
                </a:p>
              </p:txBody>
            </p:sp>
            <p:sp>
              <p:nvSpPr>
                <p:cNvPr id="46" name="Rectangle 16"/>
                <p:cNvSpPr>
                  <a:spLocks noChangeArrowheads="1"/>
                </p:cNvSpPr>
                <p:nvPr/>
              </p:nvSpPr>
              <p:spPr bwMode="auto">
                <a:xfrm rot="16200000">
                  <a:off x="962" y="3425"/>
                  <a:ext cx="71" cy="5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x10</a:t>
                  </a:r>
                  <a:endParaRPr lang="en-US" altLang="ja-JP" smtClean="0">
                    <a:solidFill>
                      <a:srgbClr val="000000"/>
                    </a:solidFill>
                    <a:latin typeface="Arial" pitchFamily="34" charset="0"/>
                  </a:endParaRPr>
                </a:p>
              </p:txBody>
            </p:sp>
            <p:sp>
              <p:nvSpPr>
                <p:cNvPr id="47" name="Rectangle 17"/>
                <p:cNvSpPr>
                  <a:spLocks noChangeArrowheads="1"/>
                </p:cNvSpPr>
                <p:nvPr/>
              </p:nvSpPr>
              <p:spPr bwMode="auto">
                <a:xfrm rot="16200000">
                  <a:off x="935" y="3317"/>
                  <a:ext cx="54" cy="4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600" smtClean="0">
                      <a:solidFill>
                        <a:srgbClr val="000000"/>
                      </a:solidFill>
                      <a:latin typeface="System" charset="-128"/>
                      <a:ea typeface="System" charset="-128"/>
                    </a:rPr>
                    <a:t>-18</a:t>
                  </a:r>
                  <a:endParaRPr lang="en-US" altLang="ja-JP" smtClean="0">
                    <a:solidFill>
                      <a:srgbClr val="000000"/>
                    </a:solidFill>
                    <a:latin typeface="Arial" pitchFamily="34" charset="0"/>
                  </a:endParaRPr>
                </a:p>
              </p:txBody>
            </p:sp>
            <p:sp>
              <p:nvSpPr>
                <p:cNvPr id="48" name="Rectangle 18"/>
                <p:cNvSpPr>
                  <a:spLocks noChangeArrowheads="1"/>
                </p:cNvSpPr>
                <p:nvPr/>
              </p:nvSpPr>
              <p:spPr bwMode="auto">
                <a:xfrm rot="16200000">
                  <a:off x="989" y="3251"/>
                  <a:ext cx="15" cy="5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 </a:t>
                  </a:r>
                  <a:endParaRPr lang="en-US" altLang="ja-JP" smtClean="0">
                    <a:solidFill>
                      <a:srgbClr val="000000"/>
                    </a:solidFill>
                    <a:latin typeface="Arial" pitchFamily="34" charset="0"/>
                  </a:endParaRPr>
                </a:p>
              </p:txBody>
            </p:sp>
          </p:grpSp>
          <p:grpSp>
            <p:nvGrpSpPr>
              <p:cNvPr id="5" name="Group 19"/>
              <p:cNvGrpSpPr>
                <a:grpSpLocks/>
              </p:cNvGrpSpPr>
              <p:nvPr/>
            </p:nvGrpSpPr>
            <p:grpSpPr bwMode="auto">
              <a:xfrm>
                <a:off x="1234" y="3833"/>
                <a:ext cx="3288" cy="236"/>
                <a:chOff x="1234" y="3833"/>
                <a:chExt cx="3288" cy="236"/>
              </a:xfrm>
            </p:grpSpPr>
            <p:sp>
              <p:nvSpPr>
                <p:cNvPr id="25" name="Line 20"/>
                <p:cNvSpPr>
                  <a:spLocks noChangeShapeType="1"/>
                </p:cNvSpPr>
                <p:nvPr/>
              </p:nvSpPr>
              <p:spPr bwMode="auto">
                <a:xfrm>
                  <a:off x="1289" y="3833"/>
                  <a:ext cx="3233" cy="1"/>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6" name="Line 21"/>
                <p:cNvSpPr>
                  <a:spLocks noChangeShapeType="1"/>
                </p:cNvSpPr>
                <p:nvPr/>
              </p:nvSpPr>
              <p:spPr bwMode="auto">
                <a:xfrm>
                  <a:off x="4427" y="3833"/>
                  <a:ext cx="1" cy="4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7" name="Rectangle 22"/>
                <p:cNvSpPr>
                  <a:spLocks noChangeArrowheads="1"/>
                </p:cNvSpPr>
                <p:nvPr/>
              </p:nvSpPr>
              <p:spPr bwMode="auto">
                <a:xfrm>
                  <a:off x="4329" y="3916"/>
                  <a:ext cx="106" cy="5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18.00</a:t>
                  </a:r>
                  <a:endParaRPr lang="en-US" altLang="ja-JP" smtClean="0">
                    <a:solidFill>
                      <a:srgbClr val="000000"/>
                    </a:solidFill>
                    <a:latin typeface="Arial" pitchFamily="34" charset="0"/>
                  </a:endParaRPr>
                </a:p>
              </p:txBody>
            </p:sp>
            <p:sp>
              <p:nvSpPr>
                <p:cNvPr id="28" name="Line 23"/>
                <p:cNvSpPr>
                  <a:spLocks noChangeShapeType="1"/>
                </p:cNvSpPr>
                <p:nvPr/>
              </p:nvSpPr>
              <p:spPr bwMode="auto">
                <a:xfrm>
                  <a:off x="3653" y="3833"/>
                  <a:ext cx="1" cy="4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9" name="Rectangle 24"/>
                <p:cNvSpPr>
                  <a:spLocks noChangeArrowheads="1"/>
                </p:cNvSpPr>
                <p:nvPr/>
              </p:nvSpPr>
              <p:spPr bwMode="auto">
                <a:xfrm>
                  <a:off x="3555" y="3916"/>
                  <a:ext cx="106" cy="5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17.98</a:t>
                  </a:r>
                  <a:endParaRPr lang="en-US" altLang="ja-JP" smtClean="0">
                    <a:solidFill>
                      <a:srgbClr val="000000"/>
                    </a:solidFill>
                    <a:latin typeface="Arial" pitchFamily="34" charset="0"/>
                  </a:endParaRPr>
                </a:p>
              </p:txBody>
            </p:sp>
            <p:sp>
              <p:nvSpPr>
                <p:cNvPr id="30" name="Line 25"/>
                <p:cNvSpPr>
                  <a:spLocks noChangeShapeType="1"/>
                </p:cNvSpPr>
                <p:nvPr/>
              </p:nvSpPr>
              <p:spPr bwMode="auto">
                <a:xfrm>
                  <a:off x="2879" y="3833"/>
                  <a:ext cx="1" cy="4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31" name="Rectangle 26"/>
                <p:cNvSpPr>
                  <a:spLocks noChangeArrowheads="1"/>
                </p:cNvSpPr>
                <p:nvPr/>
              </p:nvSpPr>
              <p:spPr bwMode="auto">
                <a:xfrm>
                  <a:off x="2781" y="3916"/>
                  <a:ext cx="106" cy="5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17.96</a:t>
                  </a:r>
                  <a:endParaRPr lang="en-US" altLang="ja-JP" smtClean="0">
                    <a:solidFill>
                      <a:srgbClr val="000000"/>
                    </a:solidFill>
                    <a:latin typeface="Arial" pitchFamily="34" charset="0"/>
                  </a:endParaRPr>
                </a:p>
              </p:txBody>
            </p:sp>
            <p:sp>
              <p:nvSpPr>
                <p:cNvPr id="32" name="Line 27"/>
                <p:cNvSpPr>
                  <a:spLocks noChangeShapeType="1"/>
                </p:cNvSpPr>
                <p:nvPr/>
              </p:nvSpPr>
              <p:spPr bwMode="auto">
                <a:xfrm>
                  <a:off x="2105" y="3833"/>
                  <a:ext cx="1" cy="4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33" name="Rectangle 28"/>
                <p:cNvSpPr>
                  <a:spLocks noChangeArrowheads="1"/>
                </p:cNvSpPr>
                <p:nvPr/>
              </p:nvSpPr>
              <p:spPr bwMode="auto">
                <a:xfrm>
                  <a:off x="2007" y="3916"/>
                  <a:ext cx="106" cy="5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17.94</a:t>
                  </a:r>
                  <a:endParaRPr lang="en-US" altLang="ja-JP" smtClean="0">
                    <a:solidFill>
                      <a:srgbClr val="000000"/>
                    </a:solidFill>
                    <a:latin typeface="Arial" pitchFamily="34" charset="0"/>
                  </a:endParaRPr>
                </a:p>
              </p:txBody>
            </p:sp>
            <p:sp>
              <p:nvSpPr>
                <p:cNvPr id="34" name="Line 29"/>
                <p:cNvSpPr>
                  <a:spLocks noChangeShapeType="1"/>
                </p:cNvSpPr>
                <p:nvPr/>
              </p:nvSpPr>
              <p:spPr bwMode="auto">
                <a:xfrm>
                  <a:off x="1332" y="3833"/>
                  <a:ext cx="1" cy="4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35" name="Rectangle 30"/>
                <p:cNvSpPr>
                  <a:spLocks noChangeArrowheads="1"/>
                </p:cNvSpPr>
                <p:nvPr/>
              </p:nvSpPr>
              <p:spPr bwMode="auto">
                <a:xfrm>
                  <a:off x="1234" y="3916"/>
                  <a:ext cx="105" cy="5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17.92</a:t>
                  </a:r>
                  <a:endParaRPr lang="en-US" altLang="ja-JP" smtClean="0">
                    <a:solidFill>
                      <a:srgbClr val="000000"/>
                    </a:solidFill>
                    <a:latin typeface="Arial" pitchFamily="34" charset="0"/>
                  </a:endParaRPr>
                </a:p>
              </p:txBody>
            </p:sp>
            <p:sp>
              <p:nvSpPr>
                <p:cNvPr id="36" name="Rectangle 31"/>
                <p:cNvSpPr>
                  <a:spLocks noChangeArrowheads="1"/>
                </p:cNvSpPr>
                <p:nvPr/>
              </p:nvSpPr>
              <p:spPr bwMode="auto">
                <a:xfrm>
                  <a:off x="2896" y="4011"/>
                  <a:ext cx="23" cy="5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800" smtClean="0">
                      <a:solidFill>
                        <a:srgbClr val="000000"/>
                      </a:solidFill>
                      <a:latin typeface="System" charset="-128"/>
                      <a:ea typeface="System" charset="-128"/>
                    </a:rPr>
                    <a:t>s</a:t>
                  </a:r>
                  <a:endParaRPr lang="en-US" altLang="ja-JP" smtClean="0">
                    <a:solidFill>
                      <a:srgbClr val="000000"/>
                    </a:solidFill>
                    <a:latin typeface="Arial" pitchFamily="34" charset="0"/>
                  </a:endParaRPr>
                </a:p>
              </p:txBody>
            </p:sp>
          </p:grpSp>
          <p:grpSp>
            <p:nvGrpSpPr>
              <p:cNvPr id="6" name="Group 32"/>
              <p:cNvGrpSpPr>
                <a:grpSpLocks/>
              </p:cNvGrpSpPr>
              <p:nvPr/>
            </p:nvGrpSpPr>
            <p:grpSpPr bwMode="auto">
              <a:xfrm>
                <a:off x="1300" y="2937"/>
                <a:ext cx="3226" cy="885"/>
                <a:chOff x="1300" y="2937"/>
                <a:chExt cx="3226" cy="885"/>
              </a:xfrm>
            </p:grpSpPr>
            <p:sp>
              <p:nvSpPr>
                <p:cNvPr id="13" name="Freeform 33"/>
                <p:cNvSpPr>
                  <a:spLocks/>
                </p:cNvSpPr>
                <p:nvPr/>
              </p:nvSpPr>
              <p:spPr bwMode="auto">
                <a:xfrm>
                  <a:off x="1300" y="3219"/>
                  <a:ext cx="375" cy="351"/>
                </a:xfrm>
                <a:custGeom>
                  <a:avLst/>
                  <a:gdLst/>
                  <a:ahLst/>
                  <a:cxnLst>
                    <a:cxn ang="0">
                      <a:pos x="9" y="689"/>
                    </a:cxn>
                    <a:cxn ang="0">
                      <a:pos x="26" y="676"/>
                    </a:cxn>
                    <a:cxn ang="0">
                      <a:pos x="41" y="605"/>
                    </a:cxn>
                    <a:cxn ang="0">
                      <a:pos x="55" y="489"/>
                    </a:cxn>
                    <a:cxn ang="0">
                      <a:pos x="72" y="346"/>
                    </a:cxn>
                    <a:cxn ang="0">
                      <a:pos x="86" y="205"/>
                    </a:cxn>
                    <a:cxn ang="0">
                      <a:pos x="103" y="90"/>
                    </a:cxn>
                    <a:cxn ang="0">
                      <a:pos x="118" y="20"/>
                    </a:cxn>
                    <a:cxn ang="0">
                      <a:pos x="134" y="9"/>
                    </a:cxn>
                    <a:cxn ang="0">
                      <a:pos x="149" y="62"/>
                    </a:cxn>
                    <a:cxn ang="0">
                      <a:pos x="163" y="167"/>
                    </a:cxn>
                    <a:cxn ang="0">
                      <a:pos x="180" y="304"/>
                    </a:cxn>
                    <a:cxn ang="0">
                      <a:pos x="195" y="451"/>
                    </a:cxn>
                    <a:cxn ang="0">
                      <a:pos x="211" y="579"/>
                    </a:cxn>
                    <a:cxn ang="0">
                      <a:pos x="226" y="665"/>
                    </a:cxn>
                    <a:cxn ang="0">
                      <a:pos x="242" y="695"/>
                    </a:cxn>
                    <a:cxn ang="0">
                      <a:pos x="257" y="660"/>
                    </a:cxn>
                    <a:cxn ang="0">
                      <a:pos x="273" y="570"/>
                    </a:cxn>
                    <a:cxn ang="0">
                      <a:pos x="288" y="438"/>
                    </a:cxn>
                    <a:cxn ang="0">
                      <a:pos x="303" y="289"/>
                    </a:cxn>
                    <a:cxn ang="0">
                      <a:pos x="319" y="152"/>
                    </a:cxn>
                    <a:cxn ang="0">
                      <a:pos x="334" y="51"/>
                    </a:cxn>
                    <a:cxn ang="0">
                      <a:pos x="350" y="5"/>
                    </a:cxn>
                    <a:cxn ang="0">
                      <a:pos x="365" y="22"/>
                    </a:cxn>
                    <a:cxn ang="0">
                      <a:pos x="382" y="103"/>
                    </a:cxn>
                    <a:cxn ang="0">
                      <a:pos x="396" y="227"/>
                    </a:cxn>
                    <a:cxn ang="0">
                      <a:pos x="413" y="376"/>
                    </a:cxn>
                    <a:cxn ang="0">
                      <a:pos x="427" y="519"/>
                    </a:cxn>
                    <a:cxn ang="0">
                      <a:pos x="442" y="632"/>
                    </a:cxn>
                    <a:cxn ang="0">
                      <a:pos x="459" y="691"/>
                    </a:cxn>
                    <a:cxn ang="0">
                      <a:pos x="473" y="687"/>
                    </a:cxn>
                    <a:cxn ang="0">
                      <a:pos x="490" y="619"/>
                    </a:cxn>
                    <a:cxn ang="0">
                      <a:pos x="504" y="500"/>
                    </a:cxn>
                    <a:cxn ang="0">
                      <a:pos x="521" y="352"/>
                    </a:cxn>
                    <a:cxn ang="0">
                      <a:pos x="536" y="203"/>
                    </a:cxn>
                    <a:cxn ang="0">
                      <a:pos x="552" y="82"/>
                    </a:cxn>
                    <a:cxn ang="0">
                      <a:pos x="567" y="11"/>
                    </a:cxn>
                    <a:cxn ang="0">
                      <a:pos x="581" y="5"/>
                    </a:cxn>
                    <a:cxn ang="0">
                      <a:pos x="598" y="66"/>
                    </a:cxn>
                    <a:cxn ang="0">
                      <a:pos x="613" y="180"/>
                    </a:cxn>
                    <a:cxn ang="0">
                      <a:pos x="629" y="326"/>
                    </a:cxn>
                    <a:cxn ang="0">
                      <a:pos x="644" y="478"/>
                    </a:cxn>
                    <a:cxn ang="0">
                      <a:pos x="660" y="607"/>
                    </a:cxn>
                    <a:cxn ang="0">
                      <a:pos x="675" y="684"/>
                    </a:cxn>
                    <a:cxn ang="0">
                      <a:pos x="691" y="698"/>
                    </a:cxn>
                    <a:cxn ang="0">
                      <a:pos x="706" y="643"/>
                    </a:cxn>
                    <a:cxn ang="0">
                      <a:pos x="721" y="533"/>
                    </a:cxn>
                    <a:cxn ang="0">
                      <a:pos x="737" y="387"/>
                    </a:cxn>
                    <a:cxn ang="0">
                      <a:pos x="752" y="231"/>
                    </a:cxn>
                  </a:cxnLst>
                  <a:rect l="0" t="0" r="r" b="b"/>
                  <a:pathLst>
                    <a:path w="752" h="700">
                      <a:moveTo>
                        <a:pt x="0" y="667"/>
                      </a:moveTo>
                      <a:lnTo>
                        <a:pt x="2" y="673"/>
                      </a:lnTo>
                      <a:lnTo>
                        <a:pt x="6" y="682"/>
                      </a:lnTo>
                      <a:lnTo>
                        <a:pt x="9" y="689"/>
                      </a:lnTo>
                      <a:lnTo>
                        <a:pt x="13" y="691"/>
                      </a:lnTo>
                      <a:lnTo>
                        <a:pt x="17" y="691"/>
                      </a:lnTo>
                      <a:lnTo>
                        <a:pt x="20" y="685"/>
                      </a:lnTo>
                      <a:lnTo>
                        <a:pt x="26" y="676"/>
                      </a:lnTo>
                      <a:lnTo>
                        <a:pt x="30" y="663"/>
                      </a:lnTo>
                      <a:lnTo>
                        <a:pt x="33" y="647"/>
                      </a:lnTo>
                      <a:lnTo>
                        <a:pt x="37" y="629"/>
                      </a:lnTo>
                      <a:lnTo>
                        <a:pt x="41" y="605"/>
                      </a:lnTo>
                      <a:lnTo>
                        <a:pt x="44" y="581"/>
                      </a:lnTo>
                      <a:lnTo>
                        <a:pt x="48" y="552"/>
                      </a:lnTo>
                      <a:lnTo>
                        <a:pt x="52" y="520"/>
                      </a:lnTo>
                      <a:lnTo>
                        <a:pt x="55" y="489"/>
                      </a:lnTo>
                      <a:lnTo>
                        <a:pt x="61" y="454"/>
                      </a:lnTo>
                      <a:lnTo>
                        <a:pt x="64" y="420"/>
                      </a:lnTo>
                      <a:lnTo>
                        <a:pt x="68" y="383"/>
                      </a:lnTo>
                      <a:lnTo>
                        <a:pt x="72" y="346"/>
                      </a:lnTo>
                      <a:lnTo>
                        <a:pt x="75" y="310"/>
                      </a:lnTo>
                      <a:lnTo>
                        <a:pt x="79" y="275"/>
                      </a:lnTo>
                      <a:lnTo>
                        <a:pt x="83" y="238"/>
                      </a:lnTo>
                      <a:lnTo>
                        <a:pt x="86" y="205"/>
                      </a:lnTo>
                      <a:lnTo>
                        <a:pt x="90" y="172"/>
                      </a:lnTo>
                      <a:lnTo>
                        <a:pt x="96" y="143"/>
                      </a:lnTo>
                      <a:lnTo>
                        <a:pt x="99" y="114"/>
                      </a:lnTo>
                      <a:lnTo>
                        <a:pt x="103" y="90"/>
                      </a:lnTo>
                      <a:lnTo>
                        <a:pt x="107" y="66"/>
                      </a:lnTo>
                      <a:lnTo>
                        <a:pt x="110" y="48"/>
                      </a:lnTo>
                      <a:lnTo>
                        <a:pt x="114" y="31"/>
                      </a:lnTo>
                      <a:lnTo>
                        <a:pt x="118" y="20"/>
                      </a:lnTo>
                      <a:lnTo>
                        <a:pt x="121" y="11"/>
                      </a:lnTo>
                      <a:lnTo>
                        <a:pt x="125" y="7"/>
                      </a:lnTo>
                      <a:lnTo>
                        <a:pt x="130" y="7"/>
                      </a:lnTo>
                      <a:lnTo>
                        <a:pt x="134" y="9"/>
                      </a:lnTo>
                      <a:lnTo>
                        <a:pt x="138" y="16"/>
                      </a:lnTo>
                      <a:lnTo>
                        <a:pt x="141" y="29"/>
                      </a:lnTo>
                      <a:lnTo>
                        <a:pt x="145" y="44"/>
                      </a:lnTo>
                      <a:lnTo>
                        <a:pt x="149" y="62"/>
                      </a:lnTo>
                      <a:lnTo>
                        <a:pt x="152" y="84"/>
                      </a:lnTo>
                      <a:lnTo>
                        <a:pt x="156" y="108"/>
                      </a:lnTo>
                      <a:lnTo>
                        <a:pt x="160" y="136"/>
                      </a:lnTo>
                      <a:lnTo>
                        <a:pt x="163" y="167"/>
                      </a:lnTo>
                      <a:lnTo>
                        <a:pt x="169" y="198"/>
                      </a:lnTo>
                      <a:lnTo>
                        <a:pt x="173" y="233"/>
                      </a:lnTo>
                      <a:lnTo>
                        <a:pt x="176" y="268"/>
                      </a:lnTo>
                      <a:lnTo>
                        <a:pt x="180" y="304"/>
                      </a:lnTo>
                      <a:lnTo>
                        <a:pt x="184" y="341"/>
                      </a:lnTo>
                      <a:lnTo>
                        <a:pt x="187" y="377"/>
                      </a:lnTo>
                      <a:lnTo>
                        <a:pt x="191" y="414"/>
                      </a:lnTo>
                      <a:lnTo>
                        <a:pt x="195" y="451"/>
                      </a:lnTo>
                      <a:lnTo>
                        <a:pt x="198" y="486"/>
                      </a:lnTo>
                      <a:lnTo>
                        <a:pt x="204" y="519"/>
                      </a:lnTo>
                      <a:lnTo>
                        <a:pt x="207" y="550"/>
                      </a:lnTo>
                      <a:lnTo>
                        <a:pt x="211" y="579"/>
                      </a:lnTo>
                      <a:lnTo>
                        <a:pt x="215" y="605"/>
                      </a:lnTo>
                      <a:lnTo>
                        <a:pt x="218" y="629"/>
                      </a:lnTo>
                      <a:lnTo>
                        <a:pt x="222" y="649"/>
                      </a:lnTo>
                      <a:lnTo>
                        <a:pt x="226" y="665"/>
                      </a:lnTo>
                      <a:lnTo>
                        <a:pt x="229" y="678"/>
                      </a:lnTo>
                      <a:lnTo>
                        <a:pt x="233" y="687"/>
                      </a:lnTo>
                      <a:lnTo>
                        <a:pt x="239" y="693"/>
                      </a:lnTo>
                      <a:lnTo>
                        <a:pt x="242" y="695"/>
                      </a:lnTo>
                      <a:lnTo>
                        <a:pt x="246" y="693"/>
                      </a:lnTo>
                      <a:lnTo>
                        <a:pt x="250" y="685"/>
                      </a:lnTo>
                      <a:lnTo>
                        <a:pt x="253" y="674"/>
                      </a:lnTo>
                      <a:lnTo>
                        <a:pt x="257" y="660"/>
                      </a:lnTo>
                      <a:lnTo>
                        <a:pt x="261" y="643"/>
                      </a:lnTo>
                      <a:lnTo>
                        <a:pt x="264" y="621"/>
                      </a:lnTo>
                      <a:lnTo>
                        <a:pt x="268" y="597"/>
                      </a:lnTo>
                      <a:lnTo>
                        <a:pt x="273" y="570"/>
                      </a:lnTo>
                      <a:lnTo>
                        <a:pt x="277" y="539"/>
                      </a:lnTo>
                      <a:lnTo>
                        <a:pt x="281" y="508"/>
                      </a:lnTo>
                      <a:lnTo>
                        <a:pt x="284" y="473"/>
                      </a:lnTo>
                      <a:lnTo>
                        <a:pt x="288" y="438"/>
                      </a:lnTo>
                      <a:lnTo>
                        <a:pt x="292" y="401"/>
                      </a:lnTo>
                      <a:lnTo>
                        <a:pt x="295" y="365"/>
                      </a:lnTo>
                      <a:lnTo>
                        <a:pt x="299" y="326"/>
                      </a:lnTo>
                      <a:lnTo>
                        <a:pt x="303" y="289"/>
                      </a:lnTo>
                      <a:lnTo>
                        <a:pt x="308" y="253"/>
                      </a:lnTo>
                      <a:lnTo>
                        <a:pt x="312" y="218"/>
                      </a:lnTo>
                      <a:lnTo>
                        <a:pt x="316" y="183"/>
                      </a:lnTo>
                      <a:lnTo>
                        <a:pt x="319" y="152"/>
                      </a:lnTo>
                      <a:lnTo>
                        <a:pt x="323" y="123"/>
                      </a:lnTo>
                      <a:lnTo>
                        <a:pt x="327" y="95"/>
                      </a:lnTo>
                      <a:lnTo>
                        <a:pt x="330" y="71"/>
                      </a:lnTo>
                      <a:lnTo>
                        <a:pt x="334" y="51"/>
                      </a:lnTo>
                      <a:lnTo>
                        <a:pt x="338" y="33"/>
                      </a:lnTo>
                      <a:lnTo>
                        <a:pt x="343" y="20"/>
                      </a:lnTo>
                      <a:lnTo>
                        <a:pt x="347" y="11"/>
                      </a:lnTo>
                      <a:lnTo>
                        <a:pt x="350" y="5"/>
                      </a:lnTo>
                      <a:lnTo>
                        <a:pt x="354" y="4"/>
                      </a:lnTo>
                      <a:lnTo>
                        <a:pt x="358" y="5"/>
                      </a:lnTo>
                      <a:lnTo>
                        <a:pt x="361" y="13"/>
                      </a:lnTo>
                      <a:lnTo>
                        <a:pt x="365" y="22"/>
                      </a:lnTo>
                      <a:lnTo>
                        <a:pt x="369" y="37"/>
                      </a:lnTo>
                      <a:lnTo>
                        <a:pt x="372" y="55"/>
                      </a:lnTo>
                      <a:lnTo>
                        <a:pt x="378" y="77"/>
                      </a:lnTo>
                      <a:lnTo>
                        <a:pt x="382" y="103"/>
                      </a:lnTo>
                      <a:lnTo>
                        <a:pt x="385" y="130"/>
                      </a:lnTo>
                      <a:lnTo>
                        <a:pt x="389" y="159"/>
                      </a:lnTo>
                      <a:lnTo>
                        <a:pt x="393" y="192"/>
                      </a:lnTo>
                      <a:lnTo>
                        <a:pt x="396" y="227"/>
                      </a:lnTo>
                      <a:lnTo>
                        <a:pt x="400" y="264"/>
                      </a:lnTo>
                      <a:lnTo>
                        <a:pt x="404" y="300"/>
                      </a:lnTo>
                      <a:lnTo>
                        <a:pt x="407" y="337"/>
                      </a:lnTo>
                      <a:lnTo>
                        <a:pt x="413" y="376"/>
                      </a:lnTo>
                      <a:lnTo>
                        <a:pt x="416" y="412"/>
                      </a:lnTo>
                      <a:lnTo>
                        <a:pt x="420" y="449"/>
                      </a:lnTo>
                      <a:lnTo>
                        <a:pt x="424" y="486"/>
                      </a:lnTo>
                      <a:lnTo>
                        <a:pt x="427" y="519"/>
                      </a:lnTo>
                      <a:lnTo>
                        <a:pt x="431" y="552"/>
                      </a:lnTo>
                      <a:lnTo>
                        <a:pt x="435" y="581"/>
                      </a:lnTo>
                      <a:lnTo>
                        <a:pt x="438" y="608"/>
                      </a:lnTo>
                      <a:lnTo>
                        <a:pt x="442" y="632"/>
                      </a:lnTo>
                      <a:lnTo>
                        <a:pt x="448" y="652"/>
                      </a:lnTo>
                      <a:lnTo>
                        <a:pt x="451" y="669"/>
                      </a:lnTo>
                      <a:lnTo>
                        <a:pt x="455" y="682"/>
                      </a:lnTo>
                      <a:lnTo>
                        <a:pt x="459" y="691"/>
                      </a:lnTo>
                      <a:lnTo>
                        <a:pt x="462" y="696"/>
                      </a:lnTo>
                      <a:lnTo>
                        <a:pt x="466" y="698"/>
                      </a:lnTo>
                      <a:lnTo>
                        <a:pt x="470" y="695"/>
                      </a:lnTo>
                      <a:lnTo>
                        <a:pt x="473" y="687"/>
                      </a:lnTo>
                      <a:lnTo>
                        <a:pt x="477" y="676"/>
                      </a:lnTo>
                      <a:lnTo>
                        <a:pt x="482" y="660"/>
                      </a:lnTo>
                      <a:lnTo>
                        <a:pt x="486" y="641"/>
                      </a:lnTo>
                      <a:lnTo>
                        <a:pt x="490" y="619"/>
                      </a:lnTo>
                      <a:lnTo>
                        <a:pt x="493" y="594"/>
                      </a:lnTo>
                      <a:lnTo>
                        <a:pt x="497" y="564"/>
                      </a:lnTo>
                      <a:lnTo>
                        <a:pt x="501" y="533"/>
                      </a:lnTo>
                      <a:lnTo>
                        <a:pt x="504" y="500"/>
                      </a:lnTo>
                      <a:lnTo>
                        <a:pt x="508" y="464"/>
                      </a:lnTo>
                      <a:lnTo>
                        <a:pt x="512" y="427"/>
                      </a:lnTo>
                      <a:lnTo>
                        <a:pt x="517" y="390"/>
                      </a:lnTo>
                      <a:lnTo>
                        <a:pt x="521" y="352"/>
                      </a:lnTo>
                      <a:lnTo>
                        <a:pt x="525" y="313"/>
                      </a:lnTo>
                      <a:lnTo>
                        <a:pt x="528" y="275"/>
                      </a:lnTo>
                      <a:lnTo>
                        <a:pt x="532" y="238"/>
                      </a:lnTo>
                      <a:lnTo>
                        <a:pt x="536" y="203"/>
                      </a:lnTo>
                      <a:lnTo>
                        <a:pt x="539" y="169"/>
                      </a:lnTo>
                      <a:lnTo>
                        <a:pt x="543" y="137"/>
                      </a:lnTo>
                      <a:lnTo>
                        <a:pt x="547" y="108"/>
                      </a:lnTo>
                      <a:lnTo>
                        <a:pt x="552" y="82"/>
                      </a:lnTo>
                      <a:lnTo>
                        <a:pt x="556" y="59"/>
                      </a:lnTo>
                      <a:lnTo>
                        <a:pt x="559" y="40"/>
                      </a:lnTo>
                      <a:lnTo>
                        <a:pt x="563" y="24"/>
                      </a:lnTo>
                      <a:lnTo>
                        <a:pt x="567" y="11"/>
                      </a:lnTo>
                      <a:lnTo>
                        <a:pt x="570" y="4"/>
                      </a:lnTo>
                      <a:lnTo>
                        <a:pt x="574" y="0"/>
                      </a:lnTo>
                      <a:lnTo>
                        <a:pt x="578" y="0"/>
                      </a:lnTo>
                      <a:lnTo>
                        <a:pt x="581" y="5"/>
                      </a:lnTo>
                      <a:lnTo>
                        <a:pt x="587" y="15"/>
                      </a:lnTo>
                      <a:lnTo>
                        <a:pt x="591" y="27"/>
                      </a:lnTo>
                      <a:lnTo>
                        <a:pt x="594" y="44"/>
                      </a:lnTo>
                      <a:lnTo>
                        <a:pt x="598" y="66"/>
                      </a:lnTo>
                      <a:lnTo>
                        <a:pt x="602" y="90"/>
                      </a:lnTo>
                      <a:lnTo>
                        <a:pt x="605" y="117"/>
                      </a:lnTo>
                      <a:lnTo>
                        <a:pt x="609" y="147"/>
                      </a:lnTo>
                      <a:lnTo>
                        <a:pt x="613" y="180"/>
                      </a:lnTo>
                      <a:lnTo>
                        <a:pt x="616" y="214"/>
                      </a:lnTo>
                      <a:lnTo>
                        <a:pt x="622" y="251"/>
                      </a:lnTo>
                      <a:lnTo>
                        <a:pt x="625" y="288"/>
                      </a:lnTo>
                      <a:lnTo>
                        <a:pt x="629" y="326"/>
                      </a:lnTo>
                      <a:lnTo>
                        <a:pt x="633" y="365"/>
                      </a:lnTo>
                      <a:lnTo>
                        <a:pt x="636" y="403"/>
                      </a:lnTo>
                      <a:lnTo>
                        <a:pt x="640" y="442"/>
                      </a:lnTo>
                      <a:lnTo>
                        <a:pt x="644" y="478"/>
                      </a:lnTo>
                      <a:lnTo>
                        <a:pt x="647" y="513"/>
                      </a:lnTo>
                      <a:lnTo>
                        <a:pt x="651" y="548"/>
                      </a:lnTo>
                      <a:lnTo>
                        <a:pt x="657" y="577"/>
                      </a:lnTo>
                      <a:lnTo>
                        <a:pt x="660" y="607"/>
                      </a:lnTo>
                      <a:lnTo>
                        <a:pt x="664" y="630"/>
                      </a:lnTo>
                      <a:lnTo>
                        <a:pt x="668" y="652"/>
                      </a:lnTo>
                      <a:lnTo>
                        <a:pt x="671" y="671"/>
                      </a:lnTo>
                      <a:lnTo>
                        <a:pt x="675" y="684"/>
                      </a:lnTo>
                      <a:lnTo>
                        <a:pt x="679" y="695"/>
                      </a:lnTo>
                      <a:lnTo>
                        <a:pt x="682" y="700"/>
                      </a:lnTo>
                      <a:lnTo>
                        <a:pt x="686" y="700"/>
                      </a:lnTo>
                      <a:lnTo>
                        <a:pt x="691" y="698"/>
                      </a:lnTo>
                      <a:lnTo>
                        <a:pt x="695" y="691"/>
                      </a:lnTo>
                      <a:lnTo>
                        <a:pt x="699" y="680"/>
                      </a:lnTo>
                      <a:lnTo>
                        <a:pt x="702" y="663"/>
                      </a:lnTo>
                      <a:lnTo>
                        <a:pt x="706" y="643"/>
                      </a:lnTo>
                      <a:lnTo>
                        <a:pt x="710" y="621"/>
                      </a:lnTo>
                      <a:lnTo>
                        <a:pt x="713" y="594"/>
                      </a:lnTo>
                      <a:lnTo>
                        <a:pt x="717" y="564"/>
                      </a:lnTo>
                      <a:lnTo>
                        <a:pt x="721" y="533"/>
                      </a:lnTo>
                      <a:lnTo>
                        <a:pt x="726" y="498"/>
                      </a:lnTo>
                      <a:lnTo>
                        <a:pt x="730" y="462"/>
                      </a:lnTo>
                      <a:lnTo>
                        <a:pt x="734" y="425"/>
                      </a:lnTo>
                      <a:lnTo>
                        <a:pt x="737" y="387"/>
                      </a:lnTo>
                      <a:lnTo>
                        <a:pt x="741" y="346"/>
                      </a:lnTo>
                      <a:lnTo>
                        <a:pt x="745" y="308"/>
                      </a:lnTo>
                      <a:lnTo>
                        <a:pt x="748" y="269"/>
                      </a:lnTo>
                      <a:lnTo>
                        <a:pt x="752" y="231"/>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4" name="Freeform 34"/>
                <p:cNvSpPr>
                  <a:spLocks/>
                </p:cNvSpPr>
                <p:nvPr/>
              </p:nvSpPr>
              <p:spPr bwMode="auto">
                <a:xfrm>
                  <a:off x="1675" y="3212"/>
                  <a:ext cx="378" cy="363"/>
                </a:xfrm>
                <a:custGeom>
                  <a:avLst/>
                  <a:gdLst/>
                  <a:ahLst/>
                  <a:cxnLst>
                    <a:cxn ang="0">
                      <a:pos x="13" y="145"/>
                    </a:cxn>
                    <a:cxn ang="0">
                      <a:pos x="27" y="46"/>
                    </a:cxn>
                    <a:cxn ang="0">
                      <a:pos x="42" y="11"/>
                    </a:cxn>
                    <a:cxn ang="0">
                      <a:pos x="59" y="46"/>
                    </a:cxn>
                    <a:cxn ang="0">
                      <a:pos x="73" y="143"/>
                    </a:cxn>
                    <a:cxn ang="0">
                      <a:pos x="90" y="283"/>
                    </a:cxn>
                    <a:cxn ang="0">
                      <a:pos x="104" y="440"/>
                    </a:cxn>
                    <a:cxn ang="0">
                      <a:pos x="121" y="583"/>
                    </a:cxn>
                    <a:cxn ang="0">
                      <a:pos x="136" y="682"/>
                    </a:cxn>
                    <a:cxn ang="0">
                      <a:pos x="152" y="719"/>
                    </a:cxn>
                    <a:cxn ang="0">
                      <a:pos x="167" y="686"/>
                    </a:cxn>
                    <a:cxn ang="0">
                      <a:pos x="181" y="587"/>
                    </a:cxn>
                    <a:cxn ang="0">
                      <a:pos x="198" y="444"/>
                    </a:cxn>
                    <a:cxn ang="0">
                      <a:pos x="213" y="286"/>
                    </a:cxn>
                    <a:cxn ang="0">
                      <a:pos x="229" y="141"/>
                    </a:cxn>
                    <a:cxn ang="0">
                      <a:pos x="244" y="42"/>
                    </a:cxn>
                    <a:cxn ang="0">
                      <a:pos x="260" y="8"/>
                    </a:cxn>
                    <a:cxn ang="0">
                      <a:pos x="275" y="46"/>
                    </a:cxn>
                    <a:cxn ang="0">
                      <a:pos x="291" y="149"/>
                    </a:cxn>
                    <a:cxn ang="0">
                      <a:pos x="306" y="293"/>
                    </a:cxn>
                    <a:cxn ang="0">
                      <a:pos x="321" y="455"/>
                    </a:cxn>
                    <a:cxn ang="0">
                      <a:pos x="337" y="598"/>
                    </a:cxn>
                    <a:cxn ang="0">
                      <a:pos x="352" y="693"/>
                    </a:cxn>
                    <a:cxn ang="0">
                      <a:pos x="368" y="722"/>
                    </a:cxn>
                    <a:cxn ang="0">
                      <a:pos x="383" y="677"/>
                    </a:cxn>
                    <a:cxn ang="0">
                      <a:pos x="399" y="568"/>
                    </a:cxn>
                    <a:cxn ang="0">
                      <a:pos x="414" y="416"/>
                    </a:cxn>
                    <a:cxn ang="0">
                      <a:pos x="431" y="255"/>
                    </a:cxn>
                    <a:cxn ang="0">
                      <a:pos x="445" y="114"/>
                    </a:cxn>
                    <a:cxn ang="0">
                      <a:pos x="460" y="26"/>
                    </a:cxn>
                    <a:cxn ang="0">
                      <a:pos x="476" y="8"/>
                    </a:cxn>
                    <a:cxn ang="0">
                      <a:pos x="491" y="63"/>
                    </a:cxn>
                    <a:cxn ang="0">
                      <a:pos x="508" y="182"/>
                    </a:cxn>
                    <a:cxn ang="0">
                      <a:pos x="522" y="339"/>
                    </a:cxn>
                    <a:cxn ang="0">
                      <a:pos x="539" y="502"/>
                    </a:cxn>
                    <a:cxn ang="0">
                      <a:pos x="553" y="636"/>
                    </a:cxn>
                    <a:cxn ang="0">
                      <a:pos x="570" y="715"/>
                    </a:cxn>
                    <a:cxn ang="0">
                      <a:pos x="585" y="719"/>
                    </a:cxn>
                    <a:cxn ang="0">
                      <a:pos x="599" y="647"/>
                    </a:cxn>
                    <a:cxn ang="0">
                      <a:pos x="616" y="517"/>
                    </a:cxn>
                    <a:cxn ang="0">
                      <a:pos x="630" y="352"/>
                    </a:cxn>
                    <a:cxn ang="0">
                      <a:pos x="647" y="191"/>
                    </a:cxn>
                    <a:cxn ang="0">
                      <a:pos x="662" y="66"/>
                    </a:cxn>
                    <a:cxn ang="0">
                      <a:pos x="678" y="4"/>
                    </a:cxn>
                    <a:cxn ang="0">
                      <a:pos x="693" y="20"/>
                    </a:cxn>
                    <a:cxn ang="0">
                      <a:pos x="707" y="108"/>
                    </a:cxn>
                    <a:cxn ang="0">
                      <a:pos x="724" y="253"/>
                    </a:cxn>
                    <a:cxn ang="0">
                      <a:pos x="739" y="422"/>
                    </a:cxn>
                    <a:cxn ang="0">
                      <a:pos x="755" y="579"/>
                    </a:cxn>
                  </a:cxnLst>
                  <a:rect l="0" t="0" r="r" b="b"/>
                  <a:pathLst>
                    <a:path w="755" h="726">
                      <a:moveTo>
                        <a:pt x="0" y="246"/>
                      </a:moveTo>
                      <a:lnTo>
                        <a:pt x="4" y="211"/>
                      </a:lnTo>
                      <a:lnTo>
                        <a:pt x="9" y="176"/>
                      </a:lnTo>
                      <a:lnTo>
                        <a:pt x="13" y="145"/>
                      </a:lnTo>
                      <a:lnTo>
                        <a:pt x="16" y="116"/>
                      </a:lnTo>
                      <a:lnTo>
                        <a:pt x="20" y="88"/>
                      </a:lnTo>
                      <a:lnTo>
                        <a:pt x="24" y="66"/>
                      </a:lnTo>
                      <a:lnTo>
                        <a:pt x="27" y="46"/>
                      </a:lnTo>
                      <a:lnTo>
                        <a:pt x="31" y="31"/>
                      </a:lnTo>
                      <a:lnTo>
                        <a:pt x="35" y="20"/>
                      </a:lnTo>
                      <a:lnTo>
                        <a:pt x="38" y="15"/>
                      </a:lnTo>
                      <a:lnTo>
                        <a:pt x="42" y="11"/>
                      </a:lnTo>
                      <a:lnTo>
                        <a:pt x="48" y="13"/>
                      </a:lnTo>
                      <a:lnTo>
                        <a:pt x="51" y="20"/>
                      </a:lnTo>
                      <a:lnTo>
                        <a:pt x="55" y="31"/>
                      </a:lnTo>
                      <a:lnTo>
                        <a:pt x="59" y="46"/>
                      </a:lnTo>
                      <a:lnTo>
                        <a:pt x="62" y="64"/>
                      </a:lnTo>
                      <a:lnTo>
                        <a:pt x="66" y="86"/>
                      </a:lnTo>
                      <a:lnTo>
                        <a:pt x="70" y="114"/>
                      </a:lnTo>
                      <a:lnTo>
                        <a:pt x="73" y="143"/>
                      </a:lnTo>
                      <a:lnTo>
                        <a:pt x="77" y="174"/>
                      </a:lnTo>
                      <a:lnTo>
                        <a:pt x="82" y="209"/>
                      </a:lnTo>
                      <a:lnTo>
                        <a:pt x="86" y="246"/>
                      </a:lnTo>
                      <a:lnTo>
                        <a:pt x="90" y="283"/>
                      </a:lnTo>
                      <a:lnTo>
                        <a:pt x="93" y="323"/>
                      </a:lnTo>
                      <a:lnTo>
                        <a:pt x="97" y="361"/>
                      </a:lnTo>
                      <a:lnTo>
                        <a:pt x="101" y="402"/>
                      </a:lnTo>
                      <a:lnTo>
                        <a:pt x="104" y="440"/>
                      </a:lnTo>
                      <a:lnTo>
                        <a:pt x="108" y="479"/>
                      </a:lnTo>
                      <a:lnTo>
                        <a:pt x="112" y="515"/>
                      </a:lnTo>
                      <a:lnTo>
                        <a:pt x="117" y="550"/>
                      </a:lnTo>
                      <a:lnTo>
                        <a:pt x="121" y="583"/>
                      </a:lnTo>
                      <a:lnTo>
                        <a:pt x="125" y="612"/>
                      </a:lnTo>
                      <a:lnTo>
                        <a:pt x="128" y="640"/>
                      </a:lnTo>
                      <a:lnTo>
                        <a:pt x="132" y="664"/>
                      </a:lnTo>
                      <a:lnTo>
                        <a:pt x="136" y="682"/>
                      </a:lnTo>
                      <a:lnTo>
                        <a:pt x="139" y="699"/>
                      </a:lnTo>
                      <a:lnTo>
                        <a:pt x="143" y="710"/>
                      </a:lnTo>
                      <a:lnTo>
                        <a:pt x="147" y="717"/>
                      </a:lnTo>
                      <a:lnTo>
                        <a:pt x="152" y="719"/>
                      </a:lnTo>
                      <a:lnTo>
                        <a:pt x="156" y="717"/>
                      </a:lnTo>
                      <a:lnTo>
                        <a:pt x="159" y="711"/>
                      </a:lnTo>
                      <a:lnTo>
                        <a:pt x="163" y="700"/>
                      </a:lnTo>
                      <a:lnTo>
                        <a:pt x="167" y="686"/>
                      </a:lnTo>
                      <a:lnTo>
                        <a:pt x="170" y="666"/>
                      </a:lnTo>
                      <a:lnTo>
                        <a:pt x="174" y="644"/>
                      </a:lnTo>
                      <a:lnTo>
                        <a:pt x="178" y="616"/>
                      </a:lnTo>
                      <a:lnTo>
                        <a:pt x="181" y="587"/>
                      </a:lnTo>
                      <a:lnTo>
                        <a:pt x="187" y="556"/>
                      </a:lnTo>
                      <a:lnTo>
                        <a:pt x="191" y="519"/>
                      </a:lnTo>
                      <a:lnTo>
                        <a:pt x="194" y="482"/>
                      </a:lnTo>
                      <a:lnTo>
                        <a:pt x="198" y="444"/>
                      </a:lnTo>
                      <a:lnTo>
                        <a:pt x="202" y="405"/>
                      </a:lnTo>
                      <a:lnTo>
                        <a:pt x="205" y="365"/>
                      </a:lnTo>
                      <a:lnTo>
                        <a:pt x="209" y="325"/>
                      </a:lnTo>
                      <a:lnTo>
                        <a:pt x="213" y="286"/>
                      </a:lnTo>
                      <a:lnTo>
                        <a:pt x="216" y="246"/>
                      </a:lnTo>
                      <a:lnTo>
                        <a:pt x="222" y="209"/>
                      </a:lnTo>
                      <a:lnTo>
                        <a:pt x="225" y="174"/>
                      </a:lnTo>
                      <a:lnTo>
                        <a:pt x="229" y="141"/>
                      </a:lnTo>
                      <a:lnTo>
                        <a:pt x="233" y="112"/>
                      </a:lnTo>
                      <a:lnTo>
                        <a:pt x="236" y="85"/>
                      </a:lnTo>
                      <a:lnTo>
                        <a:pt x="240" y="63"/>
                      </a:lnTo>
                      <a:lnTo>
                        <a:pt x="244" y="42"/>
                      </a:lnTo>
                      <a:lnTo>
                        <a:pt x="247" y="28"/>
                      </a:lnTo>
                      <a:lnTo>
                        <a:pt x="251" y="17"/>
                      </a:lnTo>
                      <a:lnTo>
                        <a:pt x="257" y="9"/>
                      </a:lnTo>
                      <a:lnTo>
                        <a:pt x="260" y="8"/>
                      </a:lnTo>
                      <a:lnTo>
                        <a:pt x="264" y="11"/>
                      </a:lnTo>
                      <a:lnTo>
                        <a:pt x="268" y="19"/>
                      </a:lnTo>
                      <a:lnTo>
                        <a:pt x="271" y="30"/>
                      </a:lnTo>
                      <a:lnTo>
                        <a:pt x="275" y="46"/>
                      </a:lnTo>
                      <a:lnTo>
                        <a:pt x="279" y="66"/>
                      </a:lnTo>
                      <a:lnTo>
                        <a:pt x="282" y="90"/>
                      </a:lnTo>
                      <a:lnTo>
                        <a:pt x="286" y="118"/>
                      </a:lnTo>
                      <a:lnTo>
                        <a:pt x="291" y="149"/>
                      </a:lnTo>
                      <a:lnTo>
                        <a:pt x="295" y="182"/>
                      </a:lnTo>
                      <a:lnTo>
                        <a:pt x="299" y="217"/>
                      </a:lnTo>
                      <a:lnTo>
                        <a:pt x="302" y="255"/>
                      </a:lnTo>
                      <a:lnTo>
                        <a:pt x="306" y="293"/>
                      </a:lnTo>
                      <a:lnTo>
                        <a:pt x="310" y="334"/>
                      </a:lnTo>
                      <a:lnTo>
                        <a:pt x="313" y="374"/>
                      </a:lnTo>
                      <a:lnTo>
                        <a:pt x="317" y="416"/>
                      </a:lnTo>
                      <a:lnTo>
                        <a:pt x="321" y="455"/>
                      </a:lnTo>
                      <a:lnTo>
                        <a:pt x="326" y="493"/>
                      </a:lnTo>
                      <a:lnTo>
                        <a:pt x="330" y="532"/>
                      </a:lnTo>
                      <a:lnTo>
                        <a:pt x="334" y="567"/>
                      </a:lnTo>
                      <a:lnTo>
                        <a:pt x="337" y="598"/>
                      </a:lnTo>
                      <a:lnTo>
                        <a:pt x="341" y="627"/>
                      </a:lnTo>
                      <a:lnTo>
                        <a:pt x="345" y="653"/>
                      </a:lnTo>
                      <a:lnTo>
                        <a:pt x="348" y="675"/>
                      </a:lnTo>
                      <a:lnTo>
                        <a:pt x="352" y="693"/>
                      </a:lnTo>
                      <a:lnTo>
                        <a:pt x="356" y="708"/>
                      </a:lnTo>
                      <a:lnTo>
                        <a:pt x="361" y="717"/>
                      </a:lnTo>
                      <a:lnTo>
                        <a:pt x="365" y="722"/>
                      </a:lnTo>
                      <a:lnTo>
                        <a:pt x="368" y="722"/>
                      </a:lnTo>
                      <a:lnTo>
                        <a:pt x="372" y="719"/>
                      </a:lnTo>
                      <a:lnTo>
                        <a:pt x="376" y="710"/>
                      </a:lnTo>
                      <a:lnTo>
                        <a:pt x="379" y="695"/>
                      </a:lnTo>
                      <a:lnTo>
                        <a:pt x="383" y="677"/>
                      </a:lnTo>
                      <a:lnTo>
                        <a:pt x="387" y="656"/>
                      </a:lnTo>
                      <a:lnTo>
                        <a:pt x="390" y="629"/>
                      </a:lnTo>
                      <a:lnTo>
                        <a:pt x="396" y="601"/>
                      </a:lnTo>
                      <a:lnTo>
                        <a:pt x="399" y="568"/>
                      </a:lnTo>
                      <a:lnTo>
                        <a:pt x="403" y="534"/>
                      </a:lnTo>
                      <a:lnTo>
                        <a:pt x="407" y="497"/>
                      </a:lnTo>
                      <a:lnTo>
                        <a:pt x="410" y="457"/>
                      </a:lnTo>
                      <a:lnTo>
                        <a:pt x="414" y="416"/>
                      </a:lnTo>
                      <a:lnTo>
                        <a:pt x="418" y="376"/>
                      </a:lnTo>
                      <a:lnTo>
                        <a:pt x="421" y="336"/>
                      </a:lnTo>
                      <a:lnTo>
                        <a:pt x="425" y="293"/>
                      </a:lnTo>
                      <a:lnTo>
                        <a:pt x="431" y="255"/>
                      </a:lnTo>
                      <a:lnTo>
                        <a:pt x="434" y="217"/>
                      </a:lnTo>
                      <a:lnTo>
                        <a:pt x="438" y="180"/>
                      </a:lnTo>
                      <a:lnTo>
                        <a:pt x="442" y="145"/>
                      </a:lnTo>
                      <a:lnTo>
                        <a:pt x="445" y="114"/>
                      </a:lnTo>
                      <a:lnTo>
                        <a:pt x="449" y="86"/>
                      </a:lnTo>
                      <a:lnTo>
                        <a:pt x="453" y="63"/>
                      </a:lnTo>
                      <a:lnTo>
                        <a:pt x="456" y="42"/>
                      </a:lnTo>
                      <a:lnTo>
                        <a:pt x="460" y="26"/>
                      </a:lnTo>
                      <a:lnTo>
                        <a:pt x="465" y="13"/>
                      </a:lnTo>
                      <a:lnTo>
                        <a:pt x="469" y="8"/>
                      </a:lnTo>
                      <a:lnTo>
                        <a:pt x="473" y="4"/>
                      </a:lnTo>
                      <a:lnTo>
                        <a:pt x="476" y="8"/>
                      </a:lnTo>
                      <a:lnTo>
                        <a:pt x="480" y="15"/>
                      </a:lnTo>
                      <a:lnTo>
                        <a:pt x="484" y="26"/>
                      </a:lnTo>
                      <a:lnTo>
                        <a:pt x="487" y="42"/>
                      </a:lnTo>
                      <a:lnTo>
                        <a:pt x="491" y="63"/>
                      </a:lnTo>
                      <a:lnTo>
                        <a:pt x="495" y="88"/>
                      </a:lnTo>
                      <a:lnTo>
                        <a:pt x="500" y="116"/>
                      </a:lnTo>
                      <a:lnTo>
                        <a:pt x="504" y="147"/>
                      </a:lnTo>
                      <a:lnTo>
                        <a:pt x="508" y="182"/>
                      </a:lnTo>
                      <a:lnTo>
                        <a:pt x="511" y="218"/>
                      </a:lnTo>
                      <a:lnTo>
                        <a:pt x="515" y="259"/>
                      </a:lnTo>
                      <a:lnTo>
                        <a:pt x="519" y="299"/>
                      </a:lnTo>
                      <a:lnTo>
                        <a:pt x="522" y="339"/>
                      </a:lnTo>
                      <a:lnTo>
                        <a:pt x="526" y="381"/>
                      </a:lnTo>
                      <a:lnTo>
                        <a:pt x="530" y="422"/>
                      </a:lnTo>
                      <a:lnTo>
                        <a:pt x="535" y="464"/>
                      </a:lnTo>
                      <a:lnTo>
                        <a:pt x="539" y="502"/>
                      </a:lnTo>
                      <a:lnTo>
                        <a:pt x="542" y="541"/>
                      </a:lnTo>
                      <a:lnTo>
                        <a:pt x="546" y="576"/>
                      </a:lnTo>
                      <a:lnTo>
                        <a:pt x="550" y="609"/>
                      </a:lnTo>
                      <a:lnTo>
                        <a:pt x="553" y="636"/>
                      </a:lnTo>
                      <a:lnTo>
                        <a:pt x="557" y="662"/>
                      </a:lnTo>
                      <a:lnTo>
                        <a:pt x="561" y="684"/>
                      </a:lnTo>
                      <a:lnTo>
                        <a:pt x="564" y="702"/>
                      </a:lnTo>
                      <a:lnTo>
                        <a:pt x="570" y="715"/>
                      </a:lnTo>
                      <a:lnTo>
                        <a:pt x="574" y="722"/>
                      </a:lnTo>
                      <a:lnTo>
                        <a:pt x="577" y="726"/>
                      </a:lnTo>
                      <a:lnTo>
                        <a:pt x="581" y="724"/>
                      </a:lnTo>
                      <a:lnTo>
                        <a:pt x="585" y="719"/>
                      </a:lnTo>
                      <a:lnTo>
                        <a:pt x="588" y="708"/>
                      </a:lnTo>
                      <a:lnTo>
                        <a:pt x="592" y="691"/>
                      </a:lnTo>
                      <a:lnTo>
                        <a:pt x="596" y="671"/>
                      </a:lnTo>
                      <a:lnTo>
                        <a:pt x="599" y="647"/>
                      </a:lnTo>
                      <a:lnTo>
                        <a:pt x="605" y="620"/>
                      </a:lnTo>
                      <a:lnTo>
                        <a:pt x="608" y="589"/>
                      </a:lnTo>
                      <a:lnTo>
                        <a:pt x="612" y="554"/>
                      </a:lnTo>
                      <a:lnTo>
                        <a:pt x="616" y="517"/>
                      </a:lnTo>
                      <a:lnTo>
                        <a:pt x="619" y="477"/>
                      </a:lnTo>
                      <a:lnTo>
                        <a:pt x="623" y="436"/>
                      </a:lnTo>
                      <a:lnTo>
                        <a:pt x="627" y="394"/>
                      </a:lnTo>
                      <a:lnTo>
                        <a:pt x="630" y="352"/>
                      </a:lnTo>
                      <a:lnTo>
                        <a:pt x="634" y="312"/>
                      </a:lnTo>
                      <a:lnTo>
                        <a:pt x="640" y="270"/>
                      </a:lnTo>
                      <a:lnTo>
                        <a:pt x="643" y="229"/>
                      </a:lnTo>
                      <a:lnTo>
                        <a:pt x="647" y="191"/>
                      </a:lnTo>
                      <a:lnTo>
                        <a:pt x="651" y="156"/>
                      </a:lnTo>
                      <a:lnTo>
                        <a:pt x="654" y="123"/>
                      </a:lnTo>
                      <a:lnTo>
                        <a:pt x="658" y="92"/>
                      </a:lnTo>
                      <a:lnTo>
                        <a:pt x="662" y="66"/>
                      </a:lnTo>
                      <a:lnTo>
                        <a:pt x="665" y="44"/>
                      </a:lnTo>
                      <a:lnTo>
                        <a:pt x="669" y="26"/>
                      </a:lnTo>
                      <a:lnTo>
                        <a:pt x="673" y="13"/>
                      </a:lnTo>
                      <a:lnTo>
                        <a:pt x="678" y="4"/>
                      </a:lnTo>
                      <a:lnTo>
                        <a:pt x="682" y="0"/>
                      </a:lnTo>
                      <a:lnTo>
                        <a:pt x="685" y="2"/>
                      </a:lnTo>
                      <a:lnTo>
                        <a:pt x="689" y="9"/>
                      </a:lnTo>
                      <a:lnTo>
                        <a:pt x="693" y="20"/>
                      </a:lnTo>
                      <a:lnTo>
                        <a:pt x="696" y="35"/>
                      </a:lnTo>
                      <a:lnTo>
                        <a:pt x="700" y="57"/>
                      </a:lnTo>
                      <a:lnTo>
                        <a:pt x="704" y="81"/>
                      </a:lnTo>
                      <a:lnTo>
                        <a:pt x="707" y="108"/>
                      </a:lnTo>
                      <a:lnTo>
                        <a:pt x="713" y="141"/>
                      </a:lnTo>
                      <a:lnTo>
                        <a:pt x="717" y="176"/>
                      </a:lnTo>
                      <a:lnTo>
                        <a:pt x="720" y="215"/>
                      </a:lnTo>
                      <a:lnTo>
                        <a:pt x="724" y="253"/>
                      </a:lnTo>
                      <a:lnTo>
                        <a:pt x="728" y="295"/>
                      </a:lnTo>
                      <a:lnTo>
                        <a:pt x="731" y="337"/>
                      </a:lnTo>
                      <a:lnTo>
                        <a:pt x="735" y="380"/>
                      </a:lnTo>
                      <a:lnTo>
                        <a:pt x="739" y="422"/>
                      </a:lnTo>
                      <a:lnTo>
                        <a:pt x="742" y="464"/>
                      </a:lnTo>
                      <a:lnTo>
                        <a:pt x="748" y="504"/>
                      </a:lnTo>
                      <a:lnTo>
                        <a:pt x="751" y="543"/>
                      </a:lnTo>
                      <a:lnTo>
                        <a:pt x="755" y="579"/>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5" name="Freeform 35"/>
                <p:cNvSpPr>
                  <a:spLocks/>
                </p:cNvSpPr>
                <p:nvPr/>
              </p:nvSpPr>
              <p:spPr bwMode="auto">
                <a:xfrm>
                  <a:off x="2053" y="3205"/>
                  <a:ext cx="377" cy="377"/>
                </a:xfrm>
                <a:custGeom>
                  <a:avLst/>
                  <a:gdLst/>
                  <a:ahLst/>
                  <a:cxnLst>
                    <a:cxn ang="0">
                      <a:pos x="11" y="681"/>
                    </a:cxn>
                    <a:cxn ang="0">
                      <a:pos x="28" y="742"/>
                    </a:cxn>
                    <a:cxn ang="0">
                      <a:pos x="42" y="722"/>
                    </a:cxn>
                    <a:cxn ang="0">
                      <a:pos x="57" y="628"/>
                    </a:cxn>
                    <a:cxn ang="0">
                      <a:pos x="73" y="478"/>
                    </a:cxn>
                    <a:cxn ang="0">
                      <a:pos x="88" y="307"/>
                    </a:cxn>
                    <a:cxn ang="0">
                      <a:pos x="105" y="152"/>
                    </a:cxn>
                    <a:cxn ang="0">
                      <a:pos x="119" y="45"/>
                    </a:cxn>
                    <a:cxn ang="0">
                      <a:pos x="136" y="12"/>
                    </a:cxn>
                    <a:cxn ang="0">
                      <a:pos x="150" y="60"/>
                    </a:cxn>
                    <a:cxn ang="0">
                      <a:pos x="167" y="177"/>
                    </a:cxn>
                    <a:cxn ang="0">
                      <a:pos x="182" y="342"/>
                    </a:cxn>
                    <a:cxn ang="0">
                      <a:pos x="196" y="515"/>
                    </a:cxn>
                    <a:cxn ang="0">
                      <a:pos x="213" y="656"/>
                    </a:cxn>
                    <a:cxn ang="0">
                      <a:pos x="227" y="736"/>
                    </a:cxn>
                    <a:cxn ang="0">
                      <a:pos x="244" y="738"/>
                    </a:cxn>
                    <a:cxn ang="0">
                      <a:pos x="259" y="658"/>
                    </a:cxn>
                    <a:cxn ang="0">
                      <a:pos x="275" y="515"/>
                    </a:cxn>
                    <a:cxn ang="0">
                      <a:pos x="290" y="340"/>
                    </a:cxn>
                    <a:cxn ang="0">
                      <a:pos x="306" y="174"/>
                    </a:cxn>
                    <a:cxn ang="0">
                      <a:pos x="321" y="55"/>
                    </a:cxn>
                    <a:cxn ang="0">
                      <a:pos x="336" y="7"/>
                    </a:cxn>
                    <a:cxn ang="0">
                      <a:pos x="352" y="45"/>
                    </a:cxn>
                    <a:cxn ang="0">
                      <a:pos x="367" y="159"/>
                    </a:cxn>
                    <a:cxn ang="0">
                      <a:pos x="383" y="324"/>
                    </a:cxn>
                    <a:cxn ang="0">
                      <a:pos x="398" y="502"/>
                    </a:cxn>
                    <a:cxn ang="0">
                      <a:pos x="414" y="652"/>
                    </a:cxn>
                    <a:cxn ang="0">
                      <a:pos x="429" y="738"/>
                    </a:cxn>
                    <a:cxn ang="0">
                      <a:pos x="446" y="744"/>
                    </a:cxn>
                    <a:cxn ang="0">
                      <a:pos x="460" y="663"/>
                    </a:cxn>
                    <a:cxn ang="0">
                      <a:pos x="475" y="515"/>
                    </a:cxn>
                    <a:cxn ang="0">
                      <a:pos x="491" y="337"/>
                    </a:cxn>
                    <a:cxn ang="0">
                      <a:pos x="506" y="166"/>
                    </a:cxn>
                    <a:cxn ang="0">
                      <a:pos x="523" y="45"/>
                    </a:cxn>
                    <a:cxn ang="0">
                      <a:pos x="537" y="3"/>
                    </a:cxn>
                    <a:cxn ang="0">
                      <a:pos x="554" y="49"/>
                    </a:cxn>
                    <a:cxn ang="0">
                      <a:pos x="568" y="172"/>
                    </a:cxn>
                    <a:cxn ang="0">
                      <a:pos x="583" y="346"/>
                    </a:cxn>
                    <a:cxn ang="0">
                      <a:pos x="600" y="527"/>
                    </a:cxn>
                    <a:cxn ang="0">
                      <a:pos x="614" y="674"/>
                    </a:cxn>
                    <a:cxn ang="0">
                      <a:pos x="631" y="749"/>
                    </a:cxn>
                    <a:cxn ang="0">
                      <a:pos x="645" y="738"/>
                    </a:cxn>
                    <a:cxn ang="0">
                      <a:pos x="662" y="639"/>
                    </a:cxn>
                    <a:cxn ang="0">
                      <a:pos x="677" y="478"/>
                    </a:cxn>
                    <a:cxn ang="0">
                      <a:pos x="693" y="293"/>
                    </a:cxn>
                    <a:cxn ang="0">
                      <a:pos x="708" y="126"/>
                    </a:cxn>
                    <a:cxn ang="0">
                      <a:pos x="722" y="22"/>
                    </a:cxn>
                    <a:cxn ang="0">
                      <a:pos x="739" y="3"/>
                    </a:cxn>
                    <a:cxn ang="0">
                      <a:pos x="754" y="77"/>
                    </a:cxn>
                  </a:cxnLst>
                  <a:rect l="0" t="0" r="r" b="b"/>
                  <a:pathLst>
                    <a:path w="754" h="755">
                      <a:moveTo>
                        <a:pt x="0" y="593"/>
                      </a:moveTo>
                      <a:lnTo>
                        <a:pt x="4" y="626"/>
                      </a:lnTo>
                      <a:lnTo>
                        <a:pt x="7" y="656"/>
                      </a:lnTo>
                      <a:lnTo>
                        <a:pt x="11" y="681"/>
                      </a:lnTo>
                      <a:lnTo>
                        <a:pt x="15" y="703"/>
                      </a:lnTo>
                      <a:lnTo>
                        <a:pt x="18" y="722"/>
                      </a:lnTo>
                      <a:lnTo>
                        <a:pt x="22" y="735"/>
                      </a:lnTo>
                      <a:lnTo>
                        <a:pt x="28" y="742"/>
                      </a:lnTo>
                      <a:lnTo>
                        <a:pt x="31" y="744"/>
                      </a:lnTo>
                      <a:lnTo>
                        <a:pt x="35" y="742"/>
                      </a:lnTo>
                      <a:lnTo>
                        <a:pt x="39" y="735"/>
                      </a:lnTo>
                      <a:lnTo>
                        <a:pt x="42" y="722"/>
                      </a:lnTo>
                      <a:lnTo>
                        <a:pt x="46" y="705"/>
                      </a:lnTo>
                      <a:lnTo>
                        <a:pt x="50" y="683"/>
                      </a:lnTo>
                      <a:lnTo>
                        <a:pt x="53" y="658"/>
                      </a:lnTo>
                      <a:lnTo>
                        <a:pt x="57" y="628"/>
                      </a:lnTo>
                      <a:lnTo>
                        <a:pt x="62" y="595"/>
                      </a:lnTo>
                      <a:lnTo>
                        <a:pt x="66" y="559"/>
                      </a:lnTo>
                      <a:lnTo>
                        <a:pt x="70" y="520"/>
                      </a:lnTo>
                      <a:lnTo>
                        <a:pt x="73" y="478"/>
                      </a:lnTo>
                      <a:lnTo>
                        <a:pt x="77" y="436"/>
                      </a:lnTo>
                      <a:lnTo>
                        <a:pt x="81" y="394"/>
                      </a:lnTo>
                      <a:lnTo>
                        <a:pt x="84" y="350"/>
                      </a:lnTo>
                      <a:lnTo>
                        <a:pt x="88" y="307"/>
                      </a:lnTo>
                      <a:lnTo>
                        <a:pt x="92" y="265"/>
                      </a:lnTo>
                      <a:lnTo>
                        <a:pt x="97" y="225"/>
                      </a:lnTo>
                      <a:lnTo>
                        <a:pt x="101" y="187"/>
                      </a:lnTo>
                      <a:lnTo>
                        <a:pt x="105" y="152"/>
                      </a:lnTo>
                      <a:lnTo>
                        <a:pt x="108" y="119"/>
                      </a:lnTo>
                      <a:lnTo>
                        <a:pt x="112" y="89"/>
                      </a:lnTo>
                      <a:lnTo>
                        <a:pt x="116" y="66"/>
                      </a:lnTo>
                      <a:lnTo>
                        <a:pt x="119" y="45"/>
                      </a:lnTo>
                      <a:lnTo>
                        <a:pt x="123" y="29"/>
                      </a:lnTo>
                      <a:lnTo>
                        <a:pt x="127" y="18"/>
                      </a:lnTo>
                      <a:lnTo>
                        <a:pt x="132" y="12"/>
                      </a:lnTo>
                      <a:lnTo>
                        <a:pt x="136" y="12"/>
                      </a:lnTo>
                      <a:lnTo>
                        <a:pt x="139" y="16"/>
                      </a:lnTo>
                      <a:lnTo>
                        <a:pt x="143" y="25"/>
                      </a:lnTo>
                      <a:lnTo>
                        <a:pt x="147" y="40"/>
                      </a:lnTo>
                      <a:lnTo>
                        <a:pt x="150" y="60"/>
                      </a:lnTo>
                      <a:lnTo>
                        <a:pt x="154" y="84"/>
                      </a:lnTo>
                      <a:lnTo>
                        <a:pt x="158" y="111"/>
                      </a:lnTo>
                      <a:lnTo>
                        <a:pt x="161" y="143"/>
                      </a:lnTo>
                      <a:lnTo>
                        <a:pt x="167" y="177"/>
                      </a:lnTo>
                      <a:lnTo>
                        <a:pt x="171" y="216"/>
                      </a:lnTo>
                      <a:lnTo>
                        <a:pt x="174" y="256"/>
                      </a:lnTo>
                      <a:lnTo>
                        <a:pt x="178" y="298"/>
                      </a:lnTo>
                      <a:lnTo>
                        <a:pt x="182" y="342"/>
                      </a:lnTo>
                      <a:lnTo>
                        <a:pt x="185" y="384"/>
                      </a:lnTo>
                      <a:lnTo>
                        <a:pt x="189" y="428"/>
                      </a:lnTo>
                      <a:lnTo>
                        <a:pt x="193" y="472"/>
                      </a:lnTo>
                      <a:lnTo>
                        <a:pt x="196" y="515"/>
                      </a:lnTo>
                      <a:lnTo>
                        <a:pt x="202" y="553"/>
                      </a:lnTo>
                      <a:lnTo>
                        <a:pt x="205" y="592"/>
                      </a:lnTo>
                      <a:lnTo>
                        <a:pt x="209" y="625"/>
                      </a:lnTo>
                      <a:lnTo>
                        <a:pt x="213" y="656"/>
                      </a:lnTo>
                      <a:lnTo>
                        <a:pt x="216" y="683"/>
                      </a:lnTo>
                      <a:lnTo>
                        <a:pt x="220" y="705"/>
                      </a:lnTo>
                      <a:lnTo>
                        <a:pt x="224" y="724"/>
                      </a:lnTo>
                      <a:lnTo>
                        <a:pt x="227" y="736"/>
                      </a:lnTo>
                      <a:lnTo>
                        <a:pt x="231" y="746"/>
                      </a:lnTo>
                      <a:lnTo>
                        <a:pt x="237" y="747"/>
                      </a:lnTo>
                      <a:lnTo>
                        <a:pt x="240" y="746"/>
                      </a:lnTo>
                      <a:lnTo>
                        <a:pt x="244" y="738"/>
                      </a:lnTo>
                      <a:lnTo>
                        <a:pt x="248" y="725"/>
                      </a:lnTo>
                      <a:lnTo>
                        <a:pt x="251" y="707"/>
                      </a:lnTo>
                      <a:lnTo>
                        <a:pt x="255" y="685"/>
                      </a:lnTo>
                      <a:lnTo>
                        <a:pt x="259" y="658"/>
                      </a:lnTo>
                      <a:lnTo>
                        <a:pt x="262" y="626"/>
                      </a:lnTo>
                      <a:lnTo>
                        <a:pt x="266" y="592"/>
                      </a:lnTo>
                      <a:lnTo>
                        <a:pt x="271" y="555"/>
                      </a:lnTo>
                      <a:lnTo>
                        <a:pt x="275" y="515"/>
                      </a:lnTo>
                      <a:lnTo>
                        <a:pt x="279" y="472"/>
                      </a:lnTo>
                      <a:lnTo>
                        <a:pt x="282" y="428"/>
                      </a:lnTo>
                      <a:lnTo>
                        <a:pt x="286" y="384"/>
                      </a:lnTo>
                      <a:lnTo>
                        <a:pt x="290" y="340"/>
                      </a:lnTo>
                      <a:lnTo>
                        <a:pt x="293" y="297"/>
                      </a:lnTo>
                      <a:lnTo>
                        <a:pt x="297" y="254"/>
                      </a:lnTo>
                      <a:lnTo>
                        <a:pt x="301" y="212"/>
                      </a:lnTo>
                      <a:lnTo>
                        <a:pt x="306" y="174"/>
                      </a:lnTo>
                      <a:lnTo>
                        <a:pt x="310" y="139"/>
                      </a:lnTo>
                      <a:lnTo>
                        <a:pt x="314" y="106"/>
                      </a:lnTo>
                      <a:lnTo>
                        <a:pt x="317" y="78"/>
                      </a:lnTo>
                      <a:lnTo>
                        <a:pt x="321" y="55"/>
                      </a:lnTo>
                      <a:lnTo>
                        <a:pt x="325" y="34"/>
                      </a:lnTo>
                      <a:lnTo>
                        <a:pt x="328" y="20"/>
                      </a:lnTo>
                      <a:lnTo>
                        <a:pt x="332" y="11"/>
                      </a:lnTo>
                      <a:lnTo>
                        <a:pt x="336" y="7"/>
                      </a:lnTo>
                      <a:lnTo>
                        <a:pt x="341" y="9"/>
                      </a:lnTo>
                      <a:lnTo>
                        <a:pt x="345" y="16"/>
                      </a:lnTo>
                      <a:lnTo>
                        <a:pt x="348" y="29"/>
                      </a:lnTo>
                      <a:lnTo>
                        <a:pt x="352" y="45"/>
                      </a:lnTo>
                      <a:lnTo>
                        <a:pt x="356" y="67"/>
                      </a:lnTo>
                      <a:lnTo>
                        <a:pt x="359" y="95"/>
                      </a:lnTo>
                      <a:lnTo>
                        <a:pt x="363" y="124"/>
                      </a:lnTo>
                      <a:lnTo>
                        <a:pt x="367" y="159"/>
                      </a:lnTo>
                      <a:lnTo>
                        <a:pt x="370" y="198"/>
                      </a:lnTo>
                      <a:lnTo>
                        <a:pt x="376" y="238"/>
                      </a:lnTo>
                      <a:lnTo>
                        <a:pt x="380" y="280"/>
                      </a:lnTo>
                      <a:lnTo>
                        <a:pt x="383" y="324"/>
                      </a:lnTo>
                      <a:lnTo>
                        <a:pt x="387" y="370"/>
                      </a:lnTo>
                      <a:lnTo>
                        <a:pt x="391" y="414"/>
                      </a:lnTo>
                      <a:lnTo>
                        <a:pt x="394" y="460"/>
                      </a:lnTo>
                      <a:lnTo>
                        <a:pt x="398" y="502"/>
                      </a:lnTo>
                      <a:lnTo>
                        <a:pt x="402" y="544"/>
                      </a:lnTo>
                      <a:lnTo>
                        <a:pt x="405" y="582"/>
                      </a:lnTo>
                      <a:lnTo>
                        <a:pt x="411" y="619"/>
                      </a:lnTo>
                      <a:lnTo>
                        <a:pt x="414" y="652"/>
                      </a:lnTo>
                      <a:lnTo>
                        <a:pt x="418" y="681"/>
                      </a:lnTo>
                      <a:lnTo>
                        <a:pt x="422" y="705"/>
                      </a:lnTo>
                      <a:lnTo>
                        <a:pt x="425" y="724"/>
                      </a:lnTo>
                      <a:lnTo>
                        <a:pt x="429" y="738"/>
                      </a:lnTo>
                      <a:lnTo>
                        <a:pt x="433" y="747"/>
                      </a:lnTo>
                      <a:lnTo>
                        <a:pt x="436" y="751"/>
                      </a:lnTo>
                      <a:lnTo>
                        <a:pt x="440" y="749"/>
                      </a:lnTo>
                      <a:lnTo>
                        <a:pt x="446" y="744"/>
                      </a:lnTo>
                      <a:lnTo>
                        <a:pt x="449" y="731"/>
                      </a:lnTo>
                      <a:lnTo>
                        <a:pt x="453" y="713"/>
                      </a:lnTo>
                      <a:lnTo>
                        <a:pt x="457" y="691"/>
                      </a:lnTo>
                      <a:lnTo>
                        <a:pt x="460" y="663"/>
                      </a:lnTo>
                      <a:lnTo>
                        <a:pt x="464" y="630"/>
                      </a:lnTo>
                      <a:lnTo>
                        <a:pt x="468" y="595"/>
                      </a:lnTo>
                      <a:lnTo>
                        <a:pt x="471" y="557"/>
                      </a:lnTo>
                      <a:lnTo>
                        <a:pt x="475" y="515"/>
                      </a:lnTo>
                      <a:lnTo>
                        <a:pt x="480" y="472"/>
                      </a:lnTo>
                      <a:lnTo>
                        <a:pt x="484" y="427"/>
                      </a:lnTo>
                      <a:lnTo>
                        <a:pt x="488" y="383"/>
                      </a:lnTo>
                      <a:lnTo>
                        <a:pt x="491" y="337"/>
                      </a:lnTo>
                      <a:lnTo>
                        <a:pt x="495" y="291"/>
                      </a:lnTo>
                      <a:lnTo>
                        <a:pt x="499" y="247"/>
                      </a:lnTo>
                      <a:lnTo>
                        <a:pt x="502" y="205"/>
                      </a:lnTo>
                      <a:lnTo>
                        <a:pt x="506" y="166"/>
                      </a:lnTo>
                      <a:lnTo>
                        <a:pt x="510" y="130"/>
                      </a:lnTo>
                      <a:lnTo>
                        <a:pt x="515" y="99"/>
                      </a:lnTo>
                      <a:lnTo>
                        <a:pt x="519" y="69"/>
                      </a:lnTo>
                      <a:lnTo>
                        <a:pt x="523" y="45"/>
                      </a:lnTo>
                      <a:lnTo>
                        <a:pt x="526" y="27"/>
                      </a:lnTo>
                      <a:lnTo>
                        <a:pt x="530" y="14"/>
                      </a:lnTo>
                      <a:lnTo>
                        <a:pt x="534" y="5"/>
                      </a:lnTo>
                      <a:lnTo>
                        <a:pt x="537" y="3"/>
                      </a:lnTo>
                      <a:lnTo>
                        <a:pt x="541" y="7"/>
                      </a:lnTo>
                      <a:lnTo>
                        <a:pt x="545" y="14"/>
                      </a:lnTo>
                      <a:lnTo>
                        <a:pt x="548" y="29"/>
                      </a:lnTo>
                      <a:lnTo>
                        <a:pt x="554" y="49"/>
                      </a:lnTo>
                      <a:lnTo>
                        <a:pt x="557" y="73"/>
                      </a:lnTo>
                      <a:lnTo>
                        <a:pt x="561" y="102"/>
                      </a:lnTo>
                      <a:lnTo>
                        <a:pt x="565" y="135"/>
                      </a:lnTo>
                      <a:lnTo>
                        <a:pt x="568" y="172"/>
                      </a:lnTo>
                      <a:lnTo>
                        <a:pt x="572" y="212"/>
                      </a:lnTo>
                      <a:lnTo>
                        <a:pt x="576" y="254"/>
                      </a:lnTo>
                      <a:lnTo>
                        <a:pt x="579" y="300"/>
                      </a:lnTo>
                      <a:lnTo>
                        <a:pt x="583" y="346"/>
                      </a:lnTo>
                      <a:lnTo>
                        <a:pt x="589" y="392"/>
                      </a:lnTo>
                      <a:lnTo>
                        <a:pt x="592" y="438"/>
                      </a:lnTo>
                      <a:lnTo>
                        <a:pt x="596" y="483"/>
                      </a:lnTo>
                      <a:lnTo>
                        <a:pt x="600" y="527"/>
                      </a:lnTo>
                      <a:lnTo>
                        <a:pt x="603" y="568"/>
                      </a:lnTo>
                      <a:lnTo>
                        <a:pt x="607" y="606"/>
                      </a:lnTo>
                      <a:lnTo>
                        <a:pt x="611" y="641"/>
                      </a:lnTo>
                      <a:lnTo>
                        <a:pt x="614" y="674"/>
                      </a:lnTo>
                      <a:lnTo>
                        <a:pt x="618" y="700"/>
                      </a:lnTo>
                      <a:lnTo>
                        <a:pt x="623" y="722"/>
                      </a:lnTo>
                      <a:lnTo>
                        <a:pt x="627" y="738"/>
                      </a:lnTo>
                      <a:lnTo>
                        <a:pt x="631" y="749"/>
                      </a:lnTo>
                      <a:lnTo>
                        <a:pt x="634" y="755"/>
                      </a:lnTo>
                      <a:lnTo>
                        <a:pt x="638" y="755"/>
                      </a:lnTo>
                      <a:lnTo>
                        <a:pt x="642" y="749"/>
                      </a:lnTo>
                      <a:lnTo>
                        <a:pt x="645" y="738"/>
                      </a:lnTo>
                      <a:lnTo>
                        <a:pt x="649" y="722"/>
                      </a:lnTo>
                      <a:lnTo>
                        <a:pt x="653" y="698"/>
                      </a:lnTo>
                      <a:lnTo>
                        <a:pt x="658" y="672"/>
                      </a:lnTo>
                      <a:lnTo>
                        <a:pt x="662" y="639"/>
                      </a:lnTo>
                      <a:lnTo>
                        <a:pt x="666" y="604"/>
                      </a:lnTo>
                      <a:lnTo>
                        <a:pt x="669" y="564"/>
                      </a:lnTo>
                      <a:lnTo>
                        <a:pt x="673" y="522"/>
                      </a:lnTo>
                      <a:lnTo>
                        <a:pt x="677" y="478"/>
                      </a:lnTo>
                      <a:lnTo>
                        <a:pt x="680" y="432"/>
                      </a:lnTo>
                      <a:lnTo>
                        <a:pt x="684" y="386"/>
                      </a:lnTo>
                      <a:lnTo>
                        <a:pt x="688" y="339"/>
                      </a:lnTo>
                      <a:lnTo>
                        <a:pt x="693" y="293"/>
                      </a:lnTo>
                      <a:lnTo>
                        <a:pt x="697" y="247"/>
                      </a:lnTo>
                      <a:lnTo>
                        <a:pt x="700" y="205"/>
                      </a:lnTo>
                      <a:lnTo>
                        <a:pt x="704" y="165"/>
                      </a:lnTo>
                      <a:lnTo>
                        <a:pt x="708" y="126"/>
                      </a:lnTo>
                      <a:lnTo>
                        <a:pt x="711" y="93"/>
                      </a:lnTo>
                      <a:lnTo>
                        <a:pt x="715" y="66"/>
                      </a:lnTo>
                      <a:lnTo>
                        <a:pt x="719" y="40"/>
                      </a:lnTo>
                      <a:lnTo>
                        <a:pt x="722" y="22"/>
                      </a:lnTo>
                      <a:lnTo>
                        <a:pt x="728" y="9"/>
                      </a:lnTo>
                      <a:lnTo>
                        <a:pt x="732" y="1"/>
                      </a:lnTo>
                      <a:lnTo>
                        <a:pt x="735" y="0"/>
                      </a:lnTo>
                      <a:lnTo>
                        <a:pt x="739" y="3"/>
                      </a:lnTo>
                      <a:lnTo>
                        <a:pt x="743" y="12"/>
                      </a:lnTo>
                      <a:lnTo>
                        <a:pt x="746" y="29"/>
                      </a:lnTo>
                      <a:lnTo>
                        <a:pt x="750" y="49"/>
                      </a:lnTo>
                      <a:lnTo>
                        <a:pt x="754" y="77"/>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6" name="Freeform 36"/>
                <p:cNvSpPr>
                  <a:spLocks/>
                </p:cNvSpPr>
                <p:nvPr/>
              </p:nvSpPr>
              <p:spPr bwMode="auto">
                <a:xfrm>
                  <a:off x="2430" y="3196"/>
                  <a:ext cx="377" cy="396"/>
                </a:xfrm>
                <a:custGeom>
                  <a:avLst/>
                  <a:gdLst/>
                  <a:ahLst/>
                  <a:cxnLst>
                    <a:cxn ang="0">
                      <a:pos x="12" y="200"/>
                    </a:cxn>
                    <a:cxn ang="0">
                      <a:pos x="27" y="380"/>
                    </a:cxn>
                    <a:cxn ang="0">
                      <a:pos x="44" y="565"/>
                    </a:cxn>
                    <a:cxn ang="0">
                      <a:pos x="58" y="710"/>
                    </a:cxn>
                    <a:cxn ang="0">
                      <a:pos x="73" y="777"/>
                    </a:cxn>
                    <a:cxn ang="0">
                      <a:pos x="89" y="752"/>
                    </a:cxn>
                    <a:cxn ang="0">
                      <a:pos x="104" y="638"/>
                    </a:cxn>
                    <a:cxn ang="0">
                      <a:pos x="121" y="464"/>
                    </a:cxn>
                    <a:cxn ang="0">
                      <a:pos x="135" y="273"/>
                    </a:cxn>
                    <a:cxn ang="0">
                      <a:pos x="152" y="112"/>
                    </a:cxn>
                    <a:cxn ang="0">
                      <a:pos x="166" y="24"/>
                    </a:cxn>
                    <a:cxn ang="0">
                      <a:pos x="183" y="28"/>
                    </a:cxn>
                    <a:cxn ang="0">
                      <a:pos x="198" y="127"/>
                    </a:cxn>
                    <a:cxn ang="0">
                      <a:pos x="212" y="294"/>
                    </a:cxn>
                    <a:cxn ang="0">
                      <a:pos x="229" y="488"/>
                    </a:cxn>
                    <a:cxn ang="0">
                      <a:pos x="243" y="660"/>
                    </a:cxn>
                    <a:cxn ang="0">
                      <a:pos x="260" y="765"/>
                    </a:cxn>
                    <a:cxn ang="0">
                      <a:pos x="275" y="777"/>
                    </a:cxn>
                    <a:cxn ang="0">
                      <a:pos x="291" y="691"/>
                    </a:cxn>
                    <a:cxn ang="0">
                      <a:pos x="306" y="530"/>
                    </a:cxn>
                    <a:cxn ang="0">
                      <a:pos x="322" y="334"/>
                    </a:cxn>
                    <a:cxn ang="0">
                      <a:pos x="337" y="152"/>
                    </a:cxn>
                    <a:cxn ang="0">
                      <a:pos x="352" y="35"/>
                    </a:cxn>
                    <a:cxn ang="0">
                      <a:pos x="368" y="13"/>
                    </a:cxn>
                    <a:cxn ang="0">
                      <a:pos x="383" y="90"/>
                    </a:cxn>
                    <a:cxn ang="0">
                      <a:pos x="399" y="248"/>
                    </a:cxn>
                    <a:cxn ang="0">
                      <a:pos x="414" y="446"/>
                    </a:cxn>
                    <a:cxn ang="0">
                      <a:pos x="430" y="633"/>
                    </a:cxn>
                    <a:cxn ang="0">
                      <a:pos x="445" y="757"/>
                    </a:cxn>
                    <a:cxn ang="0">
                      <a:pos x="460" y="787"/>
                    </a:cxn>
                    <a:cxn ang="0">
                      <a:pos x="476" y="713"/>
                    </a:cxn>
                    <a:cxn ang="0">
                      <a:pos x="491" y="556"/>
                    </a:cxn>
                    <a:cxn ang="0">
                      <a:pos x="507" y="354"/>
                    </a:cxn>
                    <a:cxn ang="0">
                      <a:pos x="522" y="165"/>
                    </a:cxn>
                    <a:cxn ang="0">
                      <a:pos x="539" y="37"/>
                    </a:cxn>
                    <a:cxn ang="0">
                      <a:pos x="553" y="6"/>
                    </a:cxn>
                    <a:cxn ang="0">
                      <a:pos x="570" y="83"/>
                    </a:cxn>
                    <a:cxn ang="0">
                      <a:pos x="584" y="244"/>
                    </a:cxn>
                    <a:cxn ang="0">
                      <a:pos x="599" y="447"/>
                    </a:cxn>
                    <a:cxn ang="0">
                      <a:pos x="616" y="638"/>
                    </a:cxn>
                    <a:cxn ang="0">
                      <a:pos x="630" y="765"/>
                    </a:cxn>
                    <a:cxn ang="0">
                      <a:pos x="647" y="790"/>
                    </a:cxn>
                    <a:cxn ang="0">
                      <a:pos x="661" y="706"/>
                    </a:cxn>
                    <a:cxn ang="0">
                      <a:pos x="678" y="537"/>
                    </a:cxn>
                    <a:cxn ang="0">
                      <a:pos x="693" y="328"/>
                    </a:cxn>
                    <a:cxn ang="0">
                      <a:pos x="709" y="138"/>
                    </a:cxn>
                    <a:cxn ang="0">
                      <a:pos x="724" y="20"/>
                    </a:cxn>
                    <a:cxn ang="0">
                      <a:pos x="738" y="8"/>
                    </a:cxn>
                    <a:cxn ang="0">
                      <a:pos x="755" y="105"/>
                    </a:cxn>
                  </a:cxnLst>
                  <a:rect l="0" t="0" r="r" b="b"/>
                  <a:pathLst>
                    <a:path w="755" h="794">
                      <a:moveTo>
                        <a:pt x="0" y="96"/>
                      </a:moveTo>
                      <a:lnTo>
                        <a:pt x="3" y="127"/>
                      </a:lnTo>
                      <a:lnTo>
                        <a:pt x="9" y="162"/>
                      </a:lnTo>
                      <a:lnTo>
                        <a:pt x="12" y="200"/>
                      </a:lnTo>
                      <a:lnTo>
                        <a:pt x="16" y="242"/>
                      </a:lnTo>
                      <a:lnTo>
                        <a:pt x="20" y="286"/>
                      </a:lnTo>
                      <a:lnTo>
                        <a:pt x="23" y="332"/>
                      </a:lnTo>
                      <a:lnTo>
                        <a:pt x="27" y="380"/>
                      </a:lnTo>
                      <a:lnTo>
                        <a:pt x="31" y="427"/>
                      </a:lnTo>
                      <a:lnTo>
                        <a:pt x="34" y="475"/>
                      </a:lnTo>
                      <a:lnTo>
                        <a:pt x="38" y="521"/>
                      </a:lnTo>
                      <a:lnTo>
                        <a:pt x="44" y="565"/>
                      </a:lnTo>
                      <a:lnTo>
                        <a:pt x="47" y="607"/>
                      </a:lnTo>
                      <a:lnTo>
                        <a:pt x="51" y="645"/>
                      </a:lnTo>
                      <a:lnTo>
                        <a:pt x="55" y="678"/>
                      </a:lnTo>
                      <a:lnTo>
                        <a:pt x="58" y="710"/>
                      </a:lnTo>
                      <a:lnTo>
                        <a:pt x="62" y="735"/>
                      </a:lnTo>
                      <a:lnTo>
                        <a:pt x="66" y="754"/>
                      </a:lnTo>
                      <a:lnTo>
                        <a:pt x="69" y="768"/>
                      </a:lnTo>
                      <a:lnTo>
                        <a:pt x="73" y="777"/>
                      </a:lnTo>
                      <a:lnTo>
                        <a:pt x="78" y="779"/>
                      </a:lnTo>
                      <a:lnTo>
                        <a:pt x="82" y="776"/>
                      </a:lnTo>
                      <a:lnTo>
                        <a:pt x="86" y="766"/>
                      </a:lnTo>
                      <a:lnTo>
                        <a:pt x="89" y="752"/>
                      </a:lnTo>
                      <a:lnTo>
                        <a:pt x="93" y="730"/>
                      </a:lnTo>
                      <a:lnTo>
                        <a:pt x="97" y="704"/>
                      </a:lnTo>
                      <a:lnTo>
                        <a:pt x="100" y="673"/>
                      </a:lnTo>
                      <a:lnTo>
                        <a:pt x="104" y="638"/>
                      </a:lnTo>
                      <a:lnTo>
                        <a:pt x="108" y="598"/>
                      </a:lnTo>
                      <a:lnTo>
                        <a:pt x="113" y="556"/>
                      </a:lnTo>
                      <a:lnTo>
                        <a:pt x="117" y="510"/>
                      </a:lnTo>
                      <a:lnTo>
                        <a:pt x="121" y="464"/>
                      </a:lnTo>
                      <a:lnTo>
                        <a:pt x="124" y="416"/>
                      </a:lnTo>
                      <a:lnTo>
                        <a:pt x="128" y="367"/>
                      </a:lnTo>
                      <a:lnTo>
                        <a:pt x="132" y="319"/>
                      </a:lnTo>
                      <a:lnTo>
                        <a:pt x="135" y="273"/>
                      </a:lnTo>
                      <a:lnTo>
                        <a:pt x="139" y="228"/>
                      </a:lnTo>
                      <a:lnTo>
                        <a:pt x="143" y="185"/>
                      </a:lnTo>
                      <a:lnTo>
                        <a:pt x="148" y="147"/>
                      </a:lnTo>
                      <a:lnTo>
                        <a:pt x="152" y="112"/>
                      </a:lnTo>
                      <a:lnTo>
                        <a:pt x="155" y="83"/>
                      </a:lnTo>
                      <a:lnTo>
                        <a:pt x="159" y="57"/>
                      </a:lnTo>
                      <a:lnTo>
                        <a:pt x="163" y="37"/>
                      </a:lnTo>
                      <a:lnTo>
                        <a:pt x="166" y="24"/>
                      </a:lnTo>
                      <a:lnTo>
                        <a:pt x="170" y="15"/>
                      </a:lnTo>
                      <a:lnTo>
                        <a:pt x="174" y="13"/>
                      </a:lnTo>
                      <a:lnTo>
                        <a:pt x="177" y="19"/>
                      </a:lnTo>
                      <a:lnTo>
                        <a:pt x="183" y="28"/>
                      </a:lnTo>
                      <a:lnTo>
                        <a:pt x="187" y="44"/>
                      </a:lnTo>
                      <a:lnTo>
                        <a:pt x="190" y="66"/>
                      </a:lnTo>
                      <a:lnTo>
                        <a:pt x="194" y="94"/>
                      </a:lnTo>
                      <a:lnTo>
                        <a:pt x="198" y="127"/>
                      </a:lnTo>
                      <a:lnTo>
                        <a:pt x="201" y="163"/>
                      </a:lnTo>
                      <a:lnTo>
                        <a:pt x="205" y="204"/>
                      </a:lnTo>
                      <a:lnTo>
                        <a:pt x="209" y="248"/>
                      </a:lnTo>
                      <a:lnTo>
                        <a:pt x="212" y="294"/>
                      </a:lnTo>
                      <a:lnTo>
                        <a:pt x="218" y="341"/>
                      </a:lnTo>
                      <a:lnTo>
                        <a:pt x="221" y="391"/>
                      </a:lnTo>
                      <a:lnTo>
                        <a:pt x="225" y="440"/>
                      </a:lnTo>
                      <a:lnTo>
                        <a:pt x="229" y="488"/>
                      </a:lnTo>
                      <a:lnTo>
                        <a:pt x="232" y="535"/>
                      </a:lnTo>
                      <a:lnTo>
                        <a:pt x="236" y="579"/>
                      </a:lnTo>
                      <a:lnTo>
                        <a:pt x="240" y="622"/>
                      </a:lnTo>
                      <a:lnTo>
                        <a:pt x="243" y="660"/>
                      </a:lnTo>
                      <a:lnTo>
                        <a:pt x="247" y="693"/>
                      </a:lnTo>
                      <a:lnTo>
                        <a:pt x="253" y="722"/>
                      </a:lnTo>
                      <a:lnTo>
                        <a:pt x="256" y="746"/>
                      </a:lnTo>
                      <a:lnTo>
                        <a:pt x="260" y="765"/>
                      </a:lnTo>
                      <a:lnTo>
                        <a:pt x="264" y="777"/>
                      </a:lnTo>
                      <a:lnTo>
                        <a:pt x="267" y="783"/>
                      </a:lnTo>
                      <a:lnTo>
                        <a:pt x="271" y="783"/>
                      </a:lnTo>
                      <a:lnTo>
                        <a:pt x="275" y="777"/>
                      </a:lnTo>
                      <a:lnTo>
                        <a:pt x="278" y="765"/>
                      </a:lnTo>
                      <a:lnTo>
                        <a:pt x="282" y="744"/>
                      </a:lnTo>
                      <a:lnTo>
                        <a:pt x="287" y="721"/>
                      </a:lnTo>
                      <a:lnTo>
                        <a:pt x="291" y="691"/>
                      </a:lnTo>
                      <a:lnTo>
                        <a:pt x="295" y="656"/>
                      </a:lnTo>
                      <a:lnTo>
                        <a:pt x="298" y="618"/>
                      </a:lnTo>
                      <a:lnTo>
                        <a:pt x="302" y="576"/>
                      </a:lnTo>
                      <a:lnTo>
                        <a:pt x="306" y="530"/>
                      </a:lnTo>
                      <a:lnTo>
                        <a:pt x="309" y="482"/>
                      </a:lnTo>
                      <a:lnTo>
                        <a:pt x="313" y="433"/>
                      </a:lnTo>
                      <a:lnTo>
                        <a:pt x="317" y="383"/>
                      </a:lnTo>
                      <a:lnTo>
                        <a:pt x="322" y="334"/>
                      </a:lnTo>
                      <a:lnTo>
                        <a:pt x="326" y="284"/>
                      </a:lnTo>
                      <a:lnTo>
                        <a:pt x="330" y="239"/>
                      </a:lnTo>
                      <a:lnTo>
                        <a:pt x="333" y="195"/>
                      </a:lnTo>
                      <a:lnTo>
                        <a:pt x="337" y="152"/>
                      </a:lnTo>
                      <a:lnTo>
                        <a:pt x="341" y="116"/>
                      </a:lnTo>
                      <a:lnTo>
                        <a:pt x="344" y="85"/>
                      </a:lnTo>
                      <a:lnTo>
                        <a:pt x="348" y="57"/>
                      </a:lnTo>
                      <a:lnTo>
                        <a:pt x="352" y="35"/>
                      </a:lnTo>
                      <a:lnTo>
                        <a:pt x="357" y="20"/>
                      </a:lnTo>
                      <a:lnTo>
                        <a:pt x="361" y="11"/>
                      </a:lnTo>
                      <a:lnTo>
                        <a:pt x="364" y="9"/>
                      </a:lnTo>
                      <a:lnTo>
                        <a:pt x="368" y="13"/>
                      </a:lnTo>
                      <a:lnTo>
                        <a:pt x="372" y="22"/>
                      </a:lnTo>
                      <a:lnTo>
                        <a:pt x="375" y="39"/>
                      </a:lnTo>
                      <a:lnTo>
                        <a:pt x="379" y="63"/>
                      </a:lnTo>
                      <a:lnTo>
                        <a:pt x="383" y="90"/>
                      </a:lnTo>
                      <a:lnTo>
                        <a:pt x="386" y="123"/>
                      </a:lnTo>
                      <a:lnTo>
                        <a:pt x="392" y="162"/>
                      </a:lnTo>
                      <a:lnTo>
                        <a:pt x="396" y="204"/>
                      </a:lnTo>
                      <a:lnTo>
                        <a:pt x="399" y="248"/>
                      </a:lnTo>
                      <a:lnTo>
                        <a:pt x="403" y="295"/>
                      </a:lnTo>
                      <a:lnTo>
                        <a:pt x="407" y="345"/>
                      </a:lnTo>
                      <a:lnTo>
                        <a:pt x="410" y="396"/>
                      </a:lnTo>
                      <a:lnTo>
                        <a:pt x="414" y="446"/>
                      </a:lnTo>
                      <a:lnTo>
                        <a:pt x="418" y="495"/>
                      </a:lnTo>
                      <a:lnTo>
                        <a:pt x="421" y="545"/>
                      </a:lnTo>
                      <a:lnTo>
                        <a:pt x="425" y="590"/>
                      </a:lnTo>
                      <a:lnTo>
                        <a:pt x="430" y="633"/>
                      </a:lnTo>
                      <a:lnTo>
                        <a:pt x="434" y="671"/>
                      </a:lnTo>
                      <a:lnTo>
                        <a:pt x="438" y="704"/>
                      </a:lnTo>
                      <a:lnTo>
                        <a:pt x="441" y="733"/>
                      </a:lnTo>
                      <a:lnTo>
                        <a:pt x="445" y="757"/>
                      </a:lnTo>
                      <a:lnTo>
                        <a:pt x="449" y="774"/>
                      </a:lnTo>
                      <a:lnTo>
                        <a:pt x="452" y="785"/>
                      </a:lnTo>
                      <a:lnTo>
                        <a:pt x="456" y="788"/>
                      </a:lnTo>
                      <a:lnTo>
                        <a:pt x="460" y="787"/>
                      </a:lnTo>
                      <a:lnTo>
                        <a:pt x="465" y="777"/>
                      </a:lnTo>
                      <a:lnTo>
                        <a:pt x="469" y="763"/>
                      </a:lnTo>
                      <a:lnTo>
                        <a:pt x="473" y="741"/>
                      </a:lnTo>
                      <a:lnTo>
                        <a:pt x="476" y="713"/>
                      </a:lnTo>
                      <a:lnTo>
                        <a:pt x="480" y="680"/>
                      </a:lnTo>
                      <a:lnTo>
                        <a:pt x="484" y="642"/>
                      </a:lnTo>
                      <a:lnTo>
                        <a:pt x="487" y="600"/>
                      </a:lnTo>
                      <a:lnTo>
                        <a:pt x="491" y="556"/>
                      </a:lnTo>
                      <a:lnTo>
                        <a:pt x="495" y="506"/>
                      </a:lnTo>
                      <a:lnTo>
                        <a:pt x="500" y="457"/>
                      </a:lnTo>
                      <a:lnTo>
                        <a:pt x="504" y="405"/>
                      </a:lnTo>
                      <a:lnTo>
                        <a:pt x="507" y="354"/>
                      </a:lnTo>
                      <a:lnTo>
                        <a:pt x="511" y="303"/>
                      </a:lnTo>
                      <a:lnTo>
                        <a:pt x="515" y="255"/>
                      </a:lnTo>
                      <a:lnTo>
                        <a:pt x="518" y="207"/>
                      </a:lnTo>
                      <a:lnTo>
                        <a:pt x="522" y="165"/>
                      </a:lnTo>
                      <a:lnTo>
                        <a:pt x="526" y="125"/>
                      </a:lnTo>
                      <a:lnTo>
                        <a:pt x="529" y="90"/>
                      </a:lnTo>
                      <a:lnTo>
                        <a:pt x="535" y="61"/>
                      </a:lnTo>
                      <a:lnTo>
                        <a:pt x="539" y="37"/>
                      </a:lnTo>
                      <a:lnTo>
                        <a:pt x="542" y="19"/>
                      </a:lnTo>
                      <a:lnTo>
                        <a:pt x="546" y="8"/>
                      </a:lnTo>
                      <a:lnTo>
                        <a:pt x="550" y="4"/>
                      </a:lnTo>
                      <a:lnTo>
                        <a:pt x="553" y="6"/>
                      </a:lnTo>
                      <a:lnTo>
                        <a:pt x="557" y="15"/>
                      </a:lnTo>
                      <a:lnTo>
                        <a:pt x="561" y="31"/>
                      </a:lnTo>
                      <a:lnTo>
                        <a:pt x="564" y="53"/>
                      </a:lnTo>
                      <a:lnTo>
                        <a:pt x="570" y="83"/>
                      </a:lnTo>
                      <a:lnTo>
                        <a:pt x="573" y="116"/>
                      </a:lnTo>
                      <a:lnTo>
                        <a:pt x="577" y="154"/>
                      </a:lnTo>
                      <a:lnTo>
                        <a:pt x="581" y="196"/>
                      </a:lnTo>
                      <a:lnTo>
                        <a:pt x="584" y="244"/>
                      </a:lnTo>
                      <a:lnTo>
                        <a:pt x="588" y="294"/>
                      </a:lnTo>
                      <a:lnTo>
                        <a:pt x="592" y="343"/>
                      </a:lnTo>
                      <a:lnTo>
                        <a:pt x="595" y="396"/>
                      </a:lnTo>
                      <a:lnTo>
                        <a:pt x="599" y="447"/>
                      </a:lnTo>
                      <a:lnTo>
                        <a:pt x="605" y="499"/>
                      </a:lnTo>
                      <a:lnTo>
                        <a:pt x="608" y="548"/>
                      </a:lnTo>
                      <a:lnTo>
                        <a:pt x="612" y="596"/>
                      </a:lnTo>
                      <a:lnTo>
                        <a:pt x="616" y="638"/>
                      </a:lnTo>
                      <a:lnTo>
                        <a:pt x="619" y="678"/>
                      </a:lnTo>
                      <a:lnTo>
                        <a:pt x="623" y="713"/>
                      </a:lnTo>
                      <a:lnTo>
                        <a:pt x="627" y="743"/>
                      </a:lnTo>
                      <a:lnTo>
                        <a:pt x="630" y="765"/>
                      </a:lnTo>
                      <a:lnTo>
                        <a:pt x="634" y="781"/>
                      </a:lnTo>
                      <a:lnTo>
                        <a:pt x="639" y="790"/>
                      </a:lnTo>
                      <a:lnTo>
                        <a:pt x="643" y="794"/>
                      </a:lnTo>
                      <a:lnTo>
                        <a:pt x="647" y="790"/>
                      </a:lnTo>
                      <a:lnTo>
                        <a:pt x="650" y="779"/>
                      </a:lnTo>
                      <a:lnTo>
                        <a:pt x="654" y="761"/>
                      </a:lnTo>
                      <a:lnTo>
                        <a:pt x="658" y="737"/>
                      </a:lnTo>
                      <a:lnTo>
                        <a:pt x="661" y="706"/>
                      </a:lnTo>
                      <a:lnTo>
                        <a:pt x="665" y="671"/>
                      </a:lnTo>
                      <a:lnTo>
                        <a:pt x="669" y="631"/>
                      </a:lnTo>
                      <a:lnTo>
                        <a:pt x="674" y="585"/>
                      </a:lnTo>
                      <a:lnTo>
                        <a:pt x="678" y="537"/>
                      </a:lnTo>
                      <a:lnTo>
                        <a:pt x="682" y="486"/>
                      </a:lnTo>
                      <a:lnTo>
                        <a:pt x="685" y="435"/>
                      </a:lnTo>
                      <a:lnTo>
                        <a:pt x="689" y="381"/>
                      </a:lnTo>
                      <a:lnTo>
                        <a:pt x="693" y="328"/>
                      </a:lnTo>
                      <a:lnTo>
                        <a:pt x="696" y="277"/>
                      </a:lnTo>
                      <a:lnTo>
                        <a:pt x="700" y="228"/>
                      </a:lnTo>
                      <a:lnTo>
                        <a:pt x="704" y="182"/>
                      </a:lnTo>
                      <a:lnTo>
                        <a:pt x="709" y="138"/>
                      </a:lnTo>
                      <a:lnTo>
                        <a:pt x="713" y="101"/>
                      </a:lnTo>
                      <a:lnTo>
                        <a:pt x="716" y="68"/>
                      </a:lnTo>
                      <a:lnTo>
                        <a:pt x="720" y="41"/>
                      </a:lnTo>
                      <a:lnTo>
                        <a:pt x="724" y="20"/>
                      </a:lnTo>
                      <a:lnTo>
                        <a:pt x="727" y="6"/>
                      </a:lnTo>
                      <a:lnTo>
                        <a:pt x="731" y="0"/>
                      </a:lnTo>
                      <a:lnTo>
                        <a:pt x="735" y="0"/>
                      </a:lnTo>
                      <a:lnTo>
                        <a:pt x="738" y="8"/>
                      </a:lnTo>
                      <a:lnTo>
                        <a:pt x="744" y="22"/>
                      </a:lnTo>
                      <a:lnTo>
                        <a:pt x="748" y="42"/>
                      </a:lnTo>
                      <a:lnTo>
                        <a:pt x="751" y="70"/>
                      </a:lnTo>
                      <a:lnTo>
                        <a:pt x="755" y="105"/>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7" name="Freeform 37"/>
                <p:cNvSpPr>
                  <a:spLocks/>
                </p:cNvSpPr>
                <p:nvPr/>
              </p:nvSpPr>
              <p:spPr bwMode="auto">
                <a:xfrm>
                  <a:off x="2807" y="3184"/>
                  <a:ext cx="377" cy="421"/>
                </a:xfrm>
                <a:custGeom>
                  <a:avLst/>
                  <a:gdLst/>
                  <a:ahLst/>
                  <a:cxnLst>
                    <a:cxn ang="0">
                      <a:pos x="11" y="259"/>
                    </a:cxn>
                    <a:cxn ang="0">
                      <a:pos x="27" y="468"/>
                    </a:cxn>
                    <a:cxn ang="0">
                      <a:pos x="42" y="666"/>
                    </a:cxn>
                    <a:cxn ang="0">
                      <a:pos x="58" y="796"/>
                    </a:cxn>
                    <a:cxn ang="0">
                      <a:pos x="73" y="818"/>
                    </a:cxn>
                    <a:cxn ang="0">
                      <a:pos x="88" y="726"/>
                    </a:cxn>
                    <a:cxn ang="0">
                      <a:pos x="104" y="547"/>
                    </a:cxn>
                    <a:cxn ang="0">
                      <a:pos x="119" y="330"/>
                    </a:cxn>
                    <a:cxn ang="0">
                      <a:pos x="135" y="140"/>
                    </a:cxn>
                    <a:cxn ang="0">
                      <a:pos x="150" y="30"/>
                    </a:cxn>
                    <a:cxn ang="0">
                      <a:pos x="167" y="35"/>
                    </a:cxn>
                    <a:cxn ang="0">
                      <a:pos x="181" y="153"/>
                    </a:cxn>
                    <a:cxn ang="0">
                      <a:pos x="198" y="350"/>
                    </a:cxn>
                    <a:cxn ang="0">
                      <a:pos x="212" y="569"/>
                    </a:cxn>
                    <a:cxn ang="0">
                      <a:pos x="227" y="746"/>
                    </a:cxn>
                    <a:cxn ang="0">
                      <a:pos x="244" y="827"/>
                    </a:cxn>
                    <a:cxn ang="0">
                      <a:pos x="258" y="787"/>
                    </a:cxn>
                    <a:cxn ang="0">
                      <a:pos x="275" y="638"/>
                    </a:cxn>
                    <a:cxn ang="0">
                      <a:pos x="289" y="424"/>
                    </a:cxn>
                    <a:cxn ang="0">
                      <a:pos x="306" y="208"/>
                    </a:cxn>
                    <a:cxn ang="0">
                      <a:pos x="321" y="55"/>
                    </a:cxn>
                    <a:cxn ang="0">
                      <a:pos x="335" y="13"/>
                    </a:cxn>
                    <a:cxn ang="0">
                      <a:pos x="352" y="96"/>
                    </a:cxn>
                    <a:cxn ang="0">
                      <a:pos x="366" y="279"/>
                    </a:cxn>
                    <a:cxn ang="0">
                      <a:pos x="383" y="506"/>
                    </a:cxn>
                    <a:cxn ang="0">
                      <a:pos x="398" y="708"/>
                    </a:cxn>
                    <a:cxn ang="0">
                      <a:pos x="414" y="823"/>
                    </a:cxn>
                    <a:cxn ang="0">
                      <a:pos x="429" y="812"/>
                    </a:cxn>
                    <a:cxn ang="0">
                      <a:pos x="445" y="680"/>
                    </a:cxn>
                    <a:cxn ang="0">
                      <a:pos x="460" y="468"/>
                    </a:cxn>
                    <a:cxn ang="0">
                      <a:pos x="475" y="239"/>
                    </a:cxn>
                    <a:cxn ang="0">
                      <a:pos x="491" y="66"/>
                    </a:cxn>
                    <a:cxn ang="0">
                      <a:pos x="506" y="6"/>
                    </a:cxn>
                    <a:cxn ang="0">
                      <a:pos x="522" y="77"/>
                    </a:cxn>
                    <a:cxn ang="0">
                      <a:pos x="537" y="259"/>
                    </a:cxn>
                    <a:cxn ang="0">
                      <a:pos x="553" y="493"/>
                    </a:cxn>
                    <a:cxn ang="0">
                      <a:pos x="568" y="706"/>
                    </a:cxn>
                    <a:cxn ang="0">
                      <a:pos x="585" y="827"/>
                    </a:cxn>
                    <a:cxn ang="0">
                      <a:pos x="599" y="818"/>
                    </a:cxn>
                    <a:cxn ang="0">
                      <a:pos x="614" y="680"/>
                    </a:cxn>
                    <a:cxn ang="0">
                      <a:pos x="630" y="457"/>
                    </a:cxn>
                    <a:cxn ang="0">
                      <a:pos x="645" y="222"/>
                    </a:cxn>
                    <a:cxn ang="0">
                      <a:pos x="662" y="50"/>
                    </a:cxn>
                    <a:cxn ang="0">
                      <a:pos x="676" y="0"/>
                    </a:cxn>
                    <a:cxn ang="0">
                      <a:pos x="693" y="92"/>
                    </a:cxn>
                    <a:cxn ang="0">
                      <a:pos x="707" y="292"/>
                    </a:cxn>
                    <a:cxn ang="0">
                      <a:pos x="724" y="537"/>
                    </a:cxn>
                    <a:cxn ang="0">
                      <a:pos x="739" y="745"/>
                    </a:cxn>
                    <a:cxn ang="0">
                      <a:pos x="753" y="844"/>
                    </a:cxn>
                  </a:cxnLst>
                  <a:rect l="0" t="0" r="r" b="b"/>
                  <a:pathLst>
                    <a:path w="753" h="844">
                      <a:moveTo>
                        <a:pt x="0" y="129"/>
                      </a:moveTo>
                      <a:lnTo>
                        <a:pt x="4" y="167"/>
                      </a:lnTo>
                      <a:lnTo>
                        <a:pt x="7" y="211"/>
                      </a:lnTo>
                      <a:lnTo>
                        <a:pt x="11" y="259"/>
                      </a:lnTo>
                      <a:lnTo>
                        <a:pt x="15" y="308"/>
                      </a:lnTo>
                      <a:lnTo>
                        <a:pt x="18" y="361"/>
                      </a:lnTo>
                      <a:lnTo>
                        <a:pt x="24" y="415"/>
                      </a:lnTo>
                      <a:lnTo>
                        <a:pt x="27" y="468"/>
                      </a:lnTo>
                      <a:lnTo>
                        <a:pt x="31" y="521"/>
                      </a:lnTo>
                      <a:lnTo>
                        <a:pt x="35" y="572"/>
                      </a:lnTo>
                      <a:lnTo>
                        <a:pt x="38" y="622"/>
                      </a:lnTo>
                      <a:lnTo>
                        <a:pt x="42" y="666"/>
                      </a:lnTo>
                      <a:lnTo>
                        <a:pt x="46" y="708"/>
                      </a:lnTo>
                      <a:lnTo>
                        <a:pt x="49" y="743"/>
                      </a:lnTo>
                      <a:lnTo>
                        <a:pt x="53" y="772"/>
                      </a:lnTo>
                      <a:lnTo>
                        <a:pt x="58" y="796"/>
                      </a:lnTo>
                      <a:lnTo>
                        <a:pt x="62" y="812"/>
                      </a:lnTo>
                      <a:lnTo>
                        <a:pt x="66" y="822"/>
                      </a:lnTo>
                      <a:lnTo>
                        <a:pt x="69" y="823"/>
                      </a:lnTo>
                      <a:lnTo>
                        <a:pt x="73" y="818"/>
                      </a:lnTo>
                      <a:lnTo>
                        <a:pt x="77" y="805"/>
                      </a:lnTo>
                      <a:lnTo>
                        <a:pt x="80" y="785"/>
                      </a:lnTo>
                      <a:lnTo>
                        <a:pt x="84" y="759"/>
                      </a:lnTo>
                      <a:lnTo>
                        <a:pt x="88" y="726"/>
                      </a:lnTo>
                      <a:lnTo>
                        <a:pt x="93" y="688"/>
                      </a:lnTo>
                      <a:lnTo>
                        <a:pt x="97" y="646"/>
                      </a:lnTo>
                      <a:lnTo>
                        <a:pt x="101" y="598"/>
                      </a:lnTo>
                      <a:lnTo>
                        <a:pt x="104" y="547"/>
                      </a:lnTo>
                      <a:lnTo>
                        <a:pt x="108" y="493"/>
                      </a:lnTo>
                      <a:lnTo>
                        <a:pt x="112" y="440"/>
                      </a:lnTo>
                      <a:lnTo>
                        <a:pt x="115" y="385"/>
                      </a:lnTo>
                      <a:lnTo>
                        <a:pt x="119" y="330"/>
                      </a:lnTo>
                      <a:lnTo>
                        <a:pt x="123" y="277"/>
                      </a:lnTo>
                      <a:lnTo>
                        <a:pt x="128" y="228"/>
                      </a:lnTo>
                      <a:lnTo>
                        <a:pt x="132" y="182"/>
                      </a:lnTo>
                      <a:lnTo>
                        <a:pt x="135" y="140"/>
                      </a:lnTo>
                      <a:lnTo>
                        <a:pt x="139" y="103"/>
                      </a:lnTo>
                      <a:lnTo>
                        <a:pt x="143" y="72"/>
                      </a:lnTo>
                      <a:lnTo>
                        <a:pt x="146" y="48"/>
                      </a:lnTo>
                      <a:lnTo>
                        <a:pt x="150" y="30"/>
                      </a:lnTo>
                      <a:lnTo>
                        <a:pt x="154" y="21"/>
                      </a:lnTo>
                      <a:lnTo>
                        <a:pt x="157" y="17"/>
                      </a:lnTo>
                      <a:lnTo>
                        <a:pt x="163" y="22"/>
                      </a:lnTo>
                      <a:lnTo>
                        <a:pt x="167" y="35"/>
                      </a:lnTo>
                      <a:lnTo>
                        <a:pt x="170" y="54"/>
                      </a:lnTo>
                      <a:lnTo>
                        <a:pt x="174" y="81"/>
                      </a:lnTo>
                      <a:lnTo>
                        <a:pt x="178" y="114"/>
                      </a:lnTo>
                      <a:lnTo>
                        <a:pt x="181" y="153"/>
                      </a:lnTo>
                      <a:lnTo>
                        <a:pt x="185" y="197"/>
                      </a:lnTo>
                      <a:lnTo>
                        <a:pt x="189" y="244"/>
                      </a:lnTo>
                      <a:lnTo>
                        <a:pt x="192" y="296"/>
                      </a:lnTo>
                      <a:lnTo>
                        <a:pt x="198" y="350"/>
                      </a:lnTo>
                      <a:lnTo>
                        <a:pt x="201" y="405"/>
                      </a:lnTo>
                      <a:lnTo>
                        <a:pt x="205" y="460"/>
                      </a:lnTo>
                      <a:lnTo>
                        <a:pt x="209" y="515"/>
                      </a:lnTo>
                      <a:lnTo>
                        <a:pt x="212" y="569"/>
                      </a:lnTo>
                      <a:lnTo>
                        <a:pt x="216" y="620"/>
                      </a:lnTo>
                      <a:lnTo>
                        <a:pt x="220" y="666"/>
                      </a:lnTo>
                      <a:lnTo>
                        <a:pt x="223" y="710"/>
                      </a:lnTo>
                      <a:lnTo>
                        <a:pt x="227" y="746"/>
                      </a:lnTo>
                      <a:lnTo>
                        <a:pt x="233" y="776"/>
                      </a:lnTo>
                      <a:lnTo>
                        <a:pt x="236" y="801"/>
                      </a:lnTo>
                      <a:lnTo>
                        <a:pt x="240" y="818"/>
                      </a:lnTo>
                      <a:lnTo>
                        <a:pt x="244" y="827"/>
                      </a:lnTo>
                      <a:lnTo>
                        <a:pt x="247" y="829"/>
                      </a:lnTo>
                      <a:lnTo>
                        <a:pt x="251" y="822"/>
                      </a:lnTo>
                      <a:lnTo>
                        <a:pt x="255" y="809"/>
                      </a:lnTo>
                      <a:lnTo>
                        <a:pt x="258" y="787"/>
                      </a:lnTo>
                      <a:lnTo>
                        <a:pt x="262" y="759"/>
                      </a:lnTo>
                      <a:lnTo>
                        <a:pt x="267" y="724"/>
                      </a:lnTo>
                      <a:lnTo>
                        <a:pt x="271" y="684"/>
                      </a:lnTo>
                      <a:lnTo>
                        <a:pt x="275" y="638"/>
                      </a:lnTo>
                      <a:lnTo>
                        <a:pt x="278" y="589"/>
                      </a:lnTo>
                      <a:lnTo>
                        <a:pt x="282" y="536"/>
                      </a:lnTo>
                      <a:lnTo>
                        <a:pt x="286" y="479"/>
                      </a:lnTo>
                      <a:lnTo>
                        <a:pt x="289" y="424"/>
                      </a:lnTo>
                      <a:lnTo>
                        <a:pt x="293" y="367"/>
                      </a:lnTo>
                      <a:lnTo>
                        <a:pt x="297" y="310"/>
                      </a:lnTo>
                      <a:lnTo>
                        <a:pt x="300" y="257"/>
                      </a:lnTo>
                      <a:lnTo>
                        <a:pt x="306" y="208"/>
                      </a:lnTo>
                      <a:lnTo>
                        <a:pt x="310" y="160"/>
                      </a:lnTo>
                      <a:lnTo>
                        <a:pt x="313" y="120"/>
                      </a:lnTo>
                      <a:lnTo>
                        <a:pt x="317" y="85"/>
                      </a:lnTo>
                      <a:lnTo>
                        <a:pt x="321" y="55"/>
                      </a:lnTo>
                      <a:lnTo>
                        <a:pt x="324" y="33"/>
                      </a:lnTo>
                      <a:lnTo>
                        <a:pt x="328" y="19"/>
                      </a:lnTo>
                      <a:lnTo>
                        <a:pt x="332" y="11"/>
                      </a:lnTo>
                      <a:lnTo>
                        <a:pt x="335" y="13"/>
                      </a:lnTo>
                      <a:lnTo>
                        <a:pt x="341" y="22"/>
                      </a:lnTo>
                      <a:lnTo>
                        <a:pt x="344" y="41"/>
                      </a:lnTo>
                      <a:lnTo>
                        <a:pt x="348" y="65"/>
                      </a:lnTo>
                      <a:lnTo>
                        <a:pt x="352" y="96"/>
                      </a:lnTo>
                      <a:lnTo>
                        <a:pt x="355" y="134"/>
                      </a:lnTo>
                      <a:lnTo>
                        <a:pt x="359" y="178"/>
                      </a:lnTo>
                      <a:lnTo>
                        <a:pt x="363" y="226"/>
                      </a:lnTo>
                      <a:lnTo>
                        <a:pt x="366" y="279"/>
                      </a:lnTo>
                      <a:lnTo>
                        <a:pt x="370" y="334"/>
                      </a:lnTo>
                      <a:lnTo>
                        <a:pt x="376" y="391"/>
                      </a:lnTo>
                      <a:lnTo>
                        <a:pt x="379" y="449"/>
                      </a:lnTo>
                      <a:lnTo>
                        <a:pt x="383" y="506"/>
                      </a:lnTo>
                      <a:lnTo>
                        <a:pt x="387" y="561"/>
                      </a:lnTo>
                      <a:lnTo>
                        <a:pt x="390" y="614"/>
                      </a:lnTo>
                      <a:lnTo>
                        <a:pt x="394" y="664"/>
                      </a:lnTo>
                      <a:lnTo>
                        <a:pt x="398" y="708"/>
                      </a:lnTo>
                      <a:lnTo>
                        <a:pt x="401" y="746"/>
                      </a:lnTo>
                      <a:lnTo>
                        <a:pt x="405" y="779"/>
                      </a:lnTo>
                      <a:lnTo>
                        <a:pt x="410" y="805"/>
                      </a:lnTo>
                      <a:lnTo>
                        <a:pt x="414" y="823"/>
                      </a:lnTo>
                      <a:lnTo>
                        <a:pt x="418" y="833"/>
                      </a:lnTo>
                      <a:lnTo>
                        <a:pt x="421" y="834"/>
                      </a:lnTo>
                      <a:lnTo>
                        <a:pt x="425" y="827"/>
                      </a:lnTo>
                      <a:lnTo>
                        <a:pt x="429" y="812"/>
                      </a:lnTo>
                      <a:lnTo>
                        <a:pt x="432" y="790"/>
                      </a:lnTo>
                      <a:lnTo>
                        <a:pt x="436" y="761"/>
                      </a:lnTo>
                      <a:lnTo>
                        <a:pt x="440" y="724"/>
                      </a:lnTo>
                      <a:lnTo>
                        <a:pt x="445" y="680"/>
                      </a:lnTo>
                      <a:lnTo>
                        <a:pt x="449" y="633"/>
                      </a:lnTo>
                      <a:lnTo>
                        <a:pt x="453" y="581"/>
                      </a:lnTo>
                      <a:lnTo>
                        <a:pt x="456" y="525"/>
                      </a:lnTo>
                      <a:lnTo>
                        <a:pt x="460" y="468"/>
                      </a:lnTo>
                      <a:lnTo>
                        <a:pt x="464" y="409"/>
                      </a:lnTo>
                      <a:lnTo>
                        <a:pt x="467" y="350"/>
                      </a:lnTo>
                      <a:lnTo>
                        <a:pt x="471" y="294"/>
                      </a:lnTo>
                      <a:lnTo>
                        <a:pt x="475" y="239"/>
                      </a:lnTo>
                      <a:lnTo>
                        <a:pt x="480" y="187"/>
                      </a:lnTo>
                      <a:lnTo>
                        <a:pt x="484" y="142"/>
                      </a:lnTo>
                      <a:lnTo>
                        <a:pt x="487" y="101"/>
                      </a:lnTo>
                      <a:lnTo>
                        <a:pt x="491" y="66"/>
                      </a:lnTo>
                      <a:lnTo>
                        <a:pt x="495" y="39"/>
                      </a:lnTo>
                      <a:lnTo>
                        <a:pt x="498" y="21"/>
                      </a:lnTo>
                      <a:lnTo>
                        <a:pt x="502" y="10"/>
                      </a:lnTo>
                      <a:lnTo>
                        <a:pt x="506" y="6"/>
                      </a:lnTo>
                      <a:lnTo>
                        <a:pt x="509" y="11"/>
                      </a:lnTo>
                      <a:lnTo>
                        <a:pt x="515" y="26"/>
                      </a:lnTo>
                      <a:lnTo>
                        <a:pt x="519" y="48"/>
                      </a:lnTo>
                      <a:lnTo>
                        <a:pt x="522" y="77"/>
                      </a:lnTo>
                      <a:lnTo>
                        <a:pt x="526" y="114"/>
                      </a:lnTo>
                      <a:lnTo>
                        <a:pt x="530" y="156"/>
                      </a:lnTo>
                      <a:lnTo>
                        <a:pt x="533" y="206"/>
                      </a:lnTo>
                      <a:lnTo>
                        <a:pt x="537" y="259"/>
                      </a:lnTo>
                      <a:lnTo>
                        <a:pt x="541" y="314"/>
                      </a:lnTo>
                      <a:lnTo>
                        <a:pt x="544" y="372"/>
                      </a:lnTo>
                      <a:lnTo>
                        <a:pt x="550" y="433"/>
                      </a:lnTo>
                      <a:lnTo>
                        <a:pt x="553" y="493"/>
                      </a:lnTo>
                      <a:lnTo>
                        <a:pt x="557" y="550"/>
                      </a:lnTo>
                      <a:lnTo>
                        <a:pt x="561" y="607"/>
                      </a:lnTo>
                      <a:lnTo>
                        <a:pt x="564" y="658"/>
                      </a:lnTo>
                      <a:lnTo>
                        <a:pt x="568" y="706"/>
                      </a:lnTo>
                      <a:lnTo>
                        <a:pt x="572" y="746"/>
                      </a:lnTo>
                      <a:lnTo>
                        <a:pt x="575" y="781"/>
                      </a:lnTo>
                      <a:lnTo>
                        <a:pt x="579" y="809"/>
                      </a:lnTo>
                      <a:lnTo>
                        <a:pt x="585" y="827"/>
                      </a:lnTo>
                      <a:lnTo>
                        <a:pt x="588" y="838"/>
                      </a:lnTo>
                      <a:lnTo>
                        <a:pt x="592" y="840"/>
                      </a:lnTo>
                      <a:lnTo>
                        <a:pt x="596" y="834"/>
                      </a:lnTo>
                      <a:lnTo>
                        <a:pt x="599" y="818"/>
                      </a:lnTo>
                      <a:lnTo>
                        <a:pt x="603" y="796"/>
                      </a:lnTo>
                      <a:lnTo>
                        <a:pt x="607" y="763"/>
                      </a:lnTo>
                      <a:lnTo>
                        <a:pt x="610" y="726"/>
                      </a:lnTo>
                      <a:lnTo>
                        <a:pt x="614" y="680"/>
                      </a:lnTo>
                      <a:lnTo>
                        <a:pt x="619" y="631"/>
                      </a:lnTo>
                      <a:lnTo>
                        <a:pt x="623" y="576"/>
                      </a:lnTo>
                      <a:lnTo>
                        <a:pt x="627" y="517"/>
                      </a:lnTo>
                      <a:lnTo>
                        <a:pt x="630" y="457"/>
                      </a:lnTo>
                      <a:lnTo>
                        <a:pt x="634" y="396"/>
                      </a:lnTo>
                      <a:lnTo>
                        <a:pt x="638" y="336"/>
                      </a:lnTo>
                      <a:lnTo>
                        <a:pt x="641" y="277"/>
                      </a:lnTo>
                      <a:lnTo>
                        <a:pt x="645" y="222"/>
                      </a:lnTo>
                      <a:lnTo>
                        <a:pt x="649" y="169"/>
                      </a:lnTo>
                      <a:lnTo>
                        <a:pt x="654" y="123"/>
                      </a:lnTo>
                      <a:lnTo>
                        <a:pt x="658" y="83"/>
                      </a:lnTo>
                      <a:lnTo>
                        <a:pt x="662" y="50"/>
                      </a:lnTo>
                      <a:lnTo>
                        <a:pt x="665" y="26"/>
                      </a:lnTo>
                      <a:lnTo>
                        <a:pt x="669" y="8"/>
                      </a:lnTo>
                      <a:lnTo>
                        <a:pt x="673" y="0"/>
                      </a:lnTo>
                      <a:lnTo>
                        <a:pt x="676" y="0"/>
                      </a:lnTo>
                      <a:lnTo>
                        <a:pt x="680" y="11"/>
                      </a:lnTo>
                      <a:lnTo>
                        <a:pt x="684" y="30"/>
                      </a:lnTo>
                      <a:lnTo>
                        <a:pt x="689" y="57"/>
                      </a:lnTo>
                      <a:lnTo>
                        <a:pt x="693" y="92"/>
                      </a:lnTo>
                      <a:lnTo>
                        <a:pt x="696" y="132"/>
                      </a:lnTo>
                      <a:lnTo>
                        <a:pt x="700" y="182"/>
                      </a:lnTo>
                      <a:lnTo>
                        <a:pt x="704" y="235"/>
                      </a:lnTo>
                      <a:lnTo>
                        <a:pt x="707" y="292"/>
                      </a:lnTo>
                      <a:lnTo>
                        <a:pt x="711" y="352"/>
                      </a:lnTo>
                      <a:lnTo>
                        <a:pt x="715" y="415"/>
                      </a:lnTo>
                      <a:lnTo>
                        <a:pt x="718" y="475"/>
                      </a:lnTo>
                      <a:lnTo>
                        <a:pt x="724" y="537"/>
                      </a:lnTo>
                      <a:lnTo>
                        <a:pt x="728" y="596"/>
                      </a:lnTo>
                      <a:lnTo>
                        <a:pt x="731" y="649"/>
                      </a:lnTo>
                      <a:lnTo>
                        <a:pt x="735" y="701"/>
                      </a:lnTo>
                      <a:lnTo>
                        <a:pt x="739" y="745"/>
                      </a:lnTo>
                      <a:lnTo>
                        <a:pt x="742" y="781"/>
                      </a:lnTo>
                      <a:lnTo>
                        <a:pt x="746" y="811"/>
                      </a:lnTo>
                      <a:lnTo>
                        <a:pt x="750" y="833"/>
                      </a:lnTo>
                      <a:lnTo>
                        <a:pt x="753" y="844"/>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8" name="Freeform 38"/>
                <p:cNvSpPr>
                  <a:spLocks/>
                </p:cNvSpPr>
                <p:nvPr/>
              </p:nvSpPr>
              <p:spPr bwMode="auto">
                <a:xfrm>
                  <a:off x="3184" y="3164"/>
                  <a:ext cx="378" cy="458"/>
                </a:xfrm>
                <a:custGeom>
                  <a:avLst/>
                  <a:gdLst/>
                  <a:ahLst/>
                  <a:cxnLst>
                    <a:cxn ang="0">
                      <a:pos x="13" y="863"/>
                    </a:cxn>
                    <a:cxn ang="0">
                      <a:pos x="28" y="718"/>
                    </a:cxn>
                    <a:cxn ang="0">
                      <a:pos x="44" y="486"/>
                    </a:cxn>
                    <a:cxn ang="0">
                      <a:pos x="59" y="242"/>
                    </a:cxn>
                    <a:cxn ang="0">
                      <a:pos x="75" y="73"/>
                    </a:cxn>
                    <a:cxn ang="0">
                      <a:pos x="90" y="37"/>
                    </a:cxn>
                    <a:cxn ang="0">
                      <a:pos x="105" y="147"/>
                    </a:cxn>
                    <a:cxn ang="0">
                      <a:pos x="121" y="367"/>
                    </a:cxn>
                    <a:cxn ang="0">
                      <a:pos x="136" y="619"/>
                    </a:cxn>
                    <a:cxn ang="0">
                      <a:pos x="152" y="819"/>
                    </a:cxn>
                    <a:cxn ang="0">
                      <a:pos x="167" y="892"/>
                    </a:cxn>
                    <a:cxn ang="0">
                      <a:pos x="184" y="812"/>
                    </a:cxn>
                    <a:cxn ang="0">
                      <a:pos x="198" y="605"/>
                    </a:cxn>
                    <a:cxn ang="0">
                      <a:pos x="213" y="346"/>
                    </a:cxn>
                    <a:cxn ang="0">
                      <a:pos x="229" y="126"/>
                    </a:cxn>
                    <a:cxn ang="0">
                      <a:pos x="244" y="26"/>
                    </a:cxn>
                    <a:cxn ang="0">
                      <a:pos x="261" y="82"/>
                    </a:cxn>
                    <a:cxn ang="0">
                      <a:pos x="275" y="277"/>
                    </a:cxn>
                    <a:cxn ang="0">
                      <a:pos x="292" y="541"/>
                    </a:cxn>
                    <a:cxn ang="0">
                      <a:pos x="306" y="775"/>
                    </a:cxn>
                    <a:cxn ang="0">
                      <a:pos x="323" y="894"/>
                    </a:cxn>
                    <a:cxn ang="0">
                      <a:pos x="338" y="852"/>
                    </a:cxn>
                    <a:cxn ang="0">
                      <a:pos x="352" y="663"/>
                    </a:cxn>
                    <a:cxn ang="0">
                      <a:pos x="369" y="398"/>
                    </a:cxn>
                    <a:cxn ang="0">
                      <a:pos x="383" y="152"/>
                    </a:cxn>
                    <a:cxn ang="0">
                      <a:pos x="400" y="24"/>
                    </a:cxn>
                    <a:cxn ang="0">
                      <a:pos x="415" y="60"/>
                    </a:cxn>
                    <a:cxn ang="0">
                      <a:pos x="431" y="249"/>
                    </a:cxn>
                    <a:cxn ang="0">
                      <a:pos x="446" y="522"/>
                    </a:cxn>
                    <a:cxn ang="0">
                      <a:pos x="462" y="772"/>
                    </a:cxn>
                    <a:cxn ang="0">
                      <a:pos x="477" y="900"/>
                    </a:cxn>
                    <a:cxn ang="0">
                      <a:pos x="492" y="858"/>
                    </a:cxn>
                    <a:cxn ang="0">
                      <a:pos x="508" y="660"/>
                    </a:cxn>
                    <a:cxn ang="0">
                      <a:pos x="523" y="381"/>
                    </a:cxn>
                    <a:cxn ang="0">
                      <a:pos x="539" y="130"/>
                    </a:cxn>
                    <a:cxn ang="0">
                      <a:pos x="554" y="11"/>
                    </a:cxn>
                    <a:cxn ang="0">
                      <a:pos x="570" y="71"/>
                    </a:cxn>
                    <a:cxn ang="0">
                      <a:pos x="585" y="288"/>
                    </a:cxn>
                    <a:cxn ang="0">
                      <a:pos x="602" y="575"/>
                    </a:cxn>
                    <a:cxn ang="0">
                      <a:pos x="616" y="817"/>
                    </a:cxn>
                    <a:cxn ang="0">
                      <a:pos x="631" y="914"/>
                    </a:cxn>
                    <a:cxn ang="0">
                      <a:pos x="647" y="825"/>
                    </a:cxn>
                    <a:cxn ang="0">
                      <a:pos x="662" y="581"/>
                    </a:cxn>
                    <a:cxn ang="0">
                      <a:pos x="679" y="286"/>
                    </a:cxn>
                    <a:cxn ang="0">
                      <a:pos x="693" y="62"/>
                    </a:cxn>
                    <a:cxn ang="0">
                      <a:pos x="710" y="4"/>
                    </a:cxn>
                    <a:cxn ang="0">
                      <a:pos x="724" y="139"/>
                    </a:cxn>
                    <a:cxn ang="0">
                      <a:pos x="741" y="412"/>
                    </a:cxn>
                    <a:cxn ang="0">
                      <a:pos x="756" y="707"/>
                    </a:cxn>
                  </a:cxnLst>
                  <a:rect l="0" t="0" r="r" b="b"/>
                  <a:pathLst>
                    <a:path w="756" h="914">
                      <a:moveTo>
                        <a:pt x="0" y="882"/>
                      </a:moveTo>
                      <a:lnTo>
                        <a:pt x="6" y="885"/>
                      </a:lnTo>
                      <a:lnTo>
                        <a:pt x="9" y="878"/>
                      </a:lnTo>
                      <a:lnTo>
                        <a:pt x="13" y="863"/>
                      </a:lnTo>
                      <a:lnTo>
                        <a:pt x="17" y="839"/>
                      </a:lnTo>
                      <a:lnTo>
                        <a:pt x="20" y="806"/>
                      </a:lnTo>
                      <a:lnTo>
                        <a:pt x="24" y="766"/>
                      </a:lnTo>
                      <a:lnTo>
                        <a:pt x="28" y="718"/>
                      </a:lnTo>
                      <a:lnTo>
                        <a:pt x="31" y="667"/>
                      </a:lnTo>
                      <a:lnTo>
                        <a:pt x="35" y="608"/>
                      </a:lnTo>
                      <a:lnTo>
                        <a:pt x="41" y="548"/>
                      </a:lnTo>
                      <a:lnTo>
                        <a:pt x="44" y="486"/>
                      </a:lnTo>
                      <a:lnTo>
                        <a:pt x="48" y="423"/>
                      </a:lnTo>
                      <a:lnTo>
                        <a:pt x="52" y="361"/>
                      </a:lnTo>
                      <a:lnTo>
                        <a:pt x="55" y="301"/>
                      </a:lnTo>
                      <a:lnTo>
                        <a:pt x="59" y="242"/>
                      </a:lnTo>
                      <a:lnTo>
                        <a:pt x="63" y="191"/>
                      </a:lnTo>
                      <a:lnTo>
                        <a:pt x="66" y="145"/>
                      </a:lnTo>
                      <a:lnTo>
                        <a:pt x="70" y="104"/>
                      </a:lnTo>
                      <a:lnTo>
                        <a:pt x="75" y="73"/>
                      </a:lnTo>
                      <a:lnTo>
                        <a:pt x="79" y="49"/>
                      </a:lnTo>
                      <a:lnTo>
                        <a:pt x="83" y="35"/>
                      </a:lnTo>
                      <a:lnTo>
                        <a:pt x="86" y="31"/>
                      </a:lnTo>
                      <a:lnTo>
                        <a:pt x="90" y="37"/>
                      </a:lnTo>
                      <a:lnTo>
                        <a:pt x="94" y="49"/>
                      </a:lnTo>
                      <a:lnTo>
                        <a:pt x="97" y="73"/>
                      </a:lnTo>
                      <a:lnTo>
                        <a:pt x="101" y="106"/>
                      </a:lnTo>
                      <a:lnTo>
                        <a:pt x="105" y="147"/>
                      </a:lnTo>
                      <a:lnTo>
                        <a:pt x="110" y="192"/>
                      </a:lnTo>
                      <a:lnTo>
                        <a:pt x="114" y="246"/>
                      </a:lnTo>
                      <a:lnTo>
                        <a:pt x="118" y="304"/>
                      </a:lnTo>
                      <a:lnTo>
                        <a:pt x="121" y="367"/>
                      </a:lnTo>
                      <a:lnTo>
                        <a:pt x="125" y="431"/>
                      </a:lnTo>
                      <a:lnTo>
                        <a:pt x="129" y="495"/>
                      </a:lnTo>
                      <a:lnTo>
                        <a:pt x="132" y="559"/>
                      </a:lnTo>
                      <a:lnTo>
                        <a:pt x="136" y="619"/>
                      </a:lnTo>
                      <a:lnTo>
                        <a:pt x="140" y="678"/>
                      </a:lnTo>
                      <a:lnTo>
                        <a:pt x="145" y="731"/>
                      </a:lnTo>
                      <a:lnTo>
                        <a:pt x="149" y="779"/>
                      </a:lnTo>
                      <a:lnTo>
                        <a:pt x="152" y="819"/>
                      </a:lnTo>
                      <a:lnTo>
                        <a:pt x="156" y="850"/>
                      </a:lnTo>
                      <a:lnTo>
                        <a:pt x="160" y="874"/>
                      </a:lnTo>
                      <a:lnTo>
                        <a:pt x="163" y="887"/>
                      </a:lnTo>
                      <a:lnTo>
                        <a:pt x="167" y="892"/>
                      </a:lnTo>
                      <a:lnTo>
                        <a:pt x="171" y="885"/>
                      </a:lnTo>
                      <a:lnTo>
                        <a:pt x="174" y="871"/>
                      </a:lnTo>
                      <a:lnTo>
                        <a:pt x="180" y="845"/>
                      </a:lnTo>
                      <a:lnTo>
                        <a:pt x="184" y="812"/>
                      </a:lnTo>
                      <a:lnTo>
                        <a:pt x="187" y="770"/>
                      </a:lnTo>
                      <a:lnTo>
                        <a:pt x="191" y="720"/>
                      </a:lnTo>
                      <a:lnTo>
                        <a:pt x="195" y="665"/>
                      </a:lnTo>
                      <a:lnTo>
                        <a:pt x="198" y="605"/>
                      </a:lnTo>
                      <a:lnTo>
                        <a:pt x="202" y="542"/>
                      </a:lnTo>
                      <a:lnTo>
                        <a:pt x="206" y="476"/>
                      </a:lnTo>
                      <a:lnTo>
                        <a:pt x="209" y="410"/>
                      </a:lnTo>
                      <a:lnTo>
                        <a:pt x="213" y="346"/>
                      </a:lnTo>
                      <a:lnTo>
                        <a:pt x="218" y="284"/>
                      </a:lnTo>
                      <a:lnTo>
                        <a:pt x="222" y="225"/>
                      </a:lnTo>
                      <a:lnTo>
                        <a:pt x="226" y="172"/>
                      </a:lnTo>
                      <a:lnTo>
                        <a:pt x="229" y="126"/>
                      </a:lnTo>
                      <a:lnTo>
                        <a:pt x="233" y="88"/>
                      </a:lnTo>
                      <a:lnTo>
                        <a:pt x="237" y="57"/>
                      </a:lnTo>
                      <a:lnTo>
                        <a:pt x="240" y="37"/>
                      </a:lnTo>
                      <a:lnTo>
                        <a:pt x="244" y="26"/>
                      </a:lnTo>
                      <a:lnTo>
                        <a:pt x="248" y="26"/>
                      </a:lnTo>
                      <a:lnTo>
                        <a:pt x="253" y="35"/>
                      </a:lnTo>
                      <a:lnTo>
                        <a:pt x="257" y="53"/>
                      </a:lnTo>
                      <a:lnTo>
                        <a:pt x="261" y="82"/>
                      </a:lnTo>
                      <a:lnTo>
                        <a:pt x="264" y="121"/>
                      </a:lnTo>
                      <a:lnTo>
                        <a:pt x="268" y="167"/>
                      </a:lnTo>
                      <a:lnTo>
                        <a:pt x="272" y="218"/>
                      </a:lnTo>
                      <a:lnTo>
                        <a:pt x="275" y="277"/>
                      </a:lnTo>
                      <a:lnTo>
                        <a:pt x="279" y="341"/>
                      </a:lnTo>
                      <a:lnTo>
                        <a:pt x="283" y="407"/>
                      </a:lnTo>
                      <a:lnTo>
                        <a:pt x="288" y="473"/>
                      </a:lnTo>
                      <a:lnTo>
                        <a:pt x="292" y="541"/>
                      </a:lnTo>
                      <a:lnTo>
                        <a:pt x="295" y="605"/>
                      </a:lnTo>
                      <a:lnTo>
                        <a:pt x="299" y="667"/>
                      </a:lnTo>
                      <a:lnTo>
                        <a:pt x="303" y="724"/>
                      </a:lnTo>
                      <a:lnTo>
                        <a:pt x="306" y="775"/>
                      </a:lnTo>
                      <a:lnTo>
                        <a:pt x="310" y="817"/>
                      </a:lnTo>
                      <a:lnTo>
                        <a:pt x="314" y="852"/>
                      </a:lnTo>
                      <a:lnTo>
                        <a:pt x="317" y="878"/>
                      </a:lnTo>
                      <a:lnTo>
                        <a:pt x="323" y="894"/>
                      </a:lnTo>
                      <a:lnTo>
                        <a:pt x="327" y="898"/>
                      </a:lnTo>
                      <a:lnTo>
                        <a:pt x="330" y="894"/>
                      </a:lnTo>
                      <a:lnTo>
                        <a:pt x="334" y="878"/>
                      </a:lnTo>
                      <a:lnTo>
                        <a:pt x="338" y="852"/>
                      </a:lnTo>
                      <a:lnTo>
                        <a:pt x="341" y="817"/>
                      </a:lnTo>
                      <a:lnTo>
                        <a:pt x="345" y="773"/>
                      </a:lnTo>
                      <a:lnTo>
                        <a:pt x="349" y="722"/>
                      </a:lnTo>
                      <a:lnTo>
                        <a:pt x="352" y="663"/>
                      </a:lnTo>
                      <a:lnTo>
                        <a:pt x="358" y="601"/>
                      </a:lnTo>
                      <a:lnTo>
                        <a:pt x="361" y="533"/>
                      </a:lnTo>
                      <a:lnTo>
                        <a:pt x="365" y="465"/>
                      </a:lnTo>
                      <a:lnTo>
                        <a:pt x="369" y="398"/>
                      </a:lnTo>
                      <a:lnTo>
                        <a:pt x="372" y="330"/>
                      </a:lnTo>
                      <a:lnTo>
                        <a:pt x="376" y="266"/>
                      </a:lnTo>
                      <a:lnTo>
                        <a:pt x="380" y="207"/>
                      </a:lnTo>
                      <a:lnTo>
                        <a:pt x="383" y="152"/>
                      </a:lnTo>
                      <a:lnTo>
                        <a:pt x="387" y="106"/>
                      </a:lnTo>
                      <a:lnTo>
                        <a:pt x="393" y="70"/>
                      </a:lnTo>
                      <a:lnTo>
                        <a:pt x="396" y="42"/>
                      </a:lnTo>
                      <a:lnTo>
                        <a:pt x="400" y="24"/>
                      </a:lnTo>
                      <a:lnTo>
                        <a:pt x="404" y="16"/>
                      </a:lnTo>
                      <a:lnTo>
                        <a:pt x="407" y="20"/>
                      </a:lnTo>
                      <a:lnTo>
                        <a:pt x="411" y="35"/>
                      </a:lnTo>
                      <a:lnTo>
                        <a:pt x="415" y="60"/>
                      </a:lnTo>
                      <a:lnTo>
                        <a:pt x="418" y="95"/>
                      </a:lnTo>
                      <a:lnTo>
                        <a:pt x="422" y="139"/>
                      </a:lnTo>
                      <a:lnTo>
                        <a:pt x="427" y="191"/>
                      </a:lnTo>
                      <a:lnTo>
                        <a:pt x="431" y="249"/>
                      </a:lnTo>
                      <a:lnTo>
                        <a:pt x="435" y="313"/>
                      </a:lnTo>
                      <a:lnTo>
                        <a:pt x="438" y="381"/>
                      </a:lnTo>
                      <a:lnTo>
                        <a:pt x="442" y="451"/>
                      </a:lnTo>
                      <a:lnTo>
                        <a:pt x="446" y="522"/>
                      </a:lnTo>
                      <a:lnTo>
                        <a:pt x="449" y="590"/>
                      </a:lnTo>
                      <a:lnTo>
                        <a:pt x="453" y="656"/>
                      </a:lnTo>
                      <a:lnTo>
                        <a:pt x="457" y="717"/>
                      </a:lnTo>
                      <a:lnTo>
                        <a:pt x="462" y="772"/>
                      </a:lnTo>
                      <a:lnTo>
                        <a:pt x="466" y="817"/>
                      </a:lnTo>
                      <a:lnTo>
                        <a:pt x="470" y="856"/>
                      </a:lnTo>
                      <a:lnTo>
                        <a:pt x="473" y="883"/>
                      </a:lnTo>
                      <a:lnTo>
                        <a:pt x="477" y="900"/>
                      </a:lnTo>
                      <a:lnTo>
                        <a:pt x="481" y="907"/>
                      </a:lnTo>
                      <a:lnTo>
                        <a:pt x="484" y="902"/>
                      </a:lnTo>
                      <a:lnTo>
                        <a:pt x="488" y="885"/>
                      </a:lnTo>
                      <a:lnTo>
                        <a:pt x="492" y="858"/>
                      </a:lnTo>
                      <a:lnTo>
                        <a:pt x="497" y="821"/>
                      </a:lnTo>
                      <a:lnTo>
                        <a:pt x="501" y="775"/>
                      </a:lnTo>
                      <a:lnTo>
                        <a:pt x="504" y="720"/>
                      </a:lnTo>
                      <a:lnTo>
                        <a:pt x="508" y="660"/>
                      </a:lnTo>
                      <a:lnTo>
                        <a:pt x="512" y="594"/>
                      </a:lnTo>
                      <a:lnTo>
                        <a:pt x="515" y="524"/>
                      </a:lnTo>
                      <a:lnTo>
                        <a:pt x="519" y="453"/>
                      </a:lnTo>
                      <a:lnTo>
                        <a:pt x="523" y="381"/>
                      </a:lnTo>
                      <a:lnTo>
                        <a:pt x="526" y="312"/>
                      </a:lnTo>
                      <a:lnTo>
                        <a:pt x="532" y="246"/>
                      </a:lnTo>
                      <a:lnTo>
                        <a:pt x="536" y="185"/>
                      </a:lnTo>
                      <a:lnTo>
                        <a:pt x="539" y="130"/>
                      </a:lnTo>
                      <a:lnTo>
                        <a:pt x="543" y="86"/>
                      </a:lnTo>
                      <a:lnTo>
                        <a:pt x="547" y="49"/>
                      </a:lnTo>
                      <a:lnTo>
                        <a:pt x="550" y="26"/>
                      </a:lnTo>
                      <a:lnTo>
                        <a:pt x="554" y="11"/>
                      </a:lnTo>
                      <a:lnTo>
                        <a:pt x="558" y="9"/>
                      </a:lnTo>
                      <a:lnTo>
                        <a:pt x="561" y="18"/>
                      </a:lnTo>
                      <a:lnTo>
                        <a:pt x="567" y="38"/>
                      </a:lnTo>
                      <a:lnTo>
                        <a:pt x="570" y="71"/>
                      </a:lnTo>
                      <a:lnTo>
                        <a:pt x="574" y="114"/>
                      </a:lnTo>
                      <a:lnTo>
                        <a:pt x="578" y="165"/>
                      </a:lnTo>
                      <a:lnTo>
                        <a:pt x="581" y="224"/>
                      </a:lnTo>
                      <a:lnTo>
                        <a:pt x="585" y="288"/>
                      </a:lnTo>
                      <a:lnTo>
                        <a:pt x="589" y="357"/>
                      </a:lnTo>
                      <a:lnTo>
                        <a:pt x="592" y="431"/>
                      </a:lnTo>
                      <a:lnTo>
                        <a:pt x="596" y="504"/>
                      </a:lnTo>
                      <a:lnTo>
                        <a:pt x="602" y="575"/>
                      </a:lnTo>
                      <a:lnTo>
                        <a:pt x="605" y="645"/>
                      </a:lnTo>
                      <a:lnTo>
                        <a:pt x="609" y="709"/>
                      </a:lnTo>
                      <a:lnTo>
                        <a:pt x="613" y="768"/>
                      </a:lnTo>
                      <a:lnTo>
                        <a:pt x="616" y="817"/>
                      </a:lnTo>
                      <a:lnTo>
                        <a:pt x="620" y="860"/>
                      </a:lnTo>
                      <a:lnTo>
                        <a:pt x="624" y="889"/>
                      </a:lnTo>
                      <a:lnTo>
                        <a:pt x="627" y="907"/>
                      </a:lnTo>
                      <a:lnTo>
                        <a:pt x="631" y="914"/>
                      </a:lnTo>
                      <a:lnTo>
                        <a:pt x="636" y="909"/>
                      </a:lnTo>
                      <a:lnTo>
                        <a:pt x="640" y="892"/>
                      </a:lnTo>
                      <a:lnTo>
                        <a:pt x="644" y="863"/>
                      </a:lnTo>
                      <a:lnTo>
                        <a:pt x="647" y="825"/>
                      </a:lnTo>
                      <a:lnTo>
                        <a:pt x="651" y="775"/>
                      </a:lnTo>
                      <a:lnTo>
                        <a:pt x="655" y="717"/>
                      </a:lnTo>
                      <a:lnTo>
                        <a:pt x="658" y="652"/>
                      </a:lnTo>
                      <a:lnTo>
                        <a:pt x="662" y="581"/>
                      </a:lnTo>
                      <a:lnTo>
                        <a:pt x="666" y="508"/>
                      </a:lnTo>
                      <a:lnTo>
                        <a:pt x="671" y="432"/>
                      </a:lnTo>
                      <a:lnTo>
                        <a:pt x="675" y="359"/>
                      </a:lnTo>
                      <a:lnTo>
                        <a:pt x="679" y="286"/>
                      </a:lnTo>
                      <a:lnTo>
                        <a:pt x="682" y="220"/>
                      </a:lnTo>
                      <a:lnTo>
                        <a:pt x="686" y="158"/>
                      </a:lnTo>
                      <a:lnTo>
                        <a:pt x="690" y="106"/>
                      </a:lnTo>
                      <a:lnTo>
                        <a:pt x="693" y="62"/>
                      </a:lnTo>
                      <a:lnTo>
                        <a:pt x="697" y="29"/>
                      </a:lnTo>
                      <a:lnTo>
                        <a:pt x="701" y="9"/>
                      </a:lnTo>
                      <a:lnTo>
                        <a:pt x="706" y="0"/>
                      </a:lnTo>
                      <a:lnTo>
                        <a:pt x="710" y="4"/>
                      </a:lnTo>
                      <a:lnTo>
                        <a:pt x="713" y="20"/>
                      </a:lnTo>
                      <a:lnTo>
                        <a:pt x="717" y="49"/>
                      </a:lnTo>
                      <a:lnTo>
                        <a:pt x="721" y="88"/>
                      </a:lnTo>
                      <a:lnTo>
                        <a:pt x="724" y="139"/>
                      </a:lnTo>
                      <a:lnTo>
                        <a:pt x="728" y="198"/>
                      </a:lnTo>
                      <a:lnTo>
                        <a:pt x="732" y="264"/>
                      </a:lnTo>
                      <a:lnTo>
                        <a:pt x="735" y="335"/>
                      </a:lnTo>
                      <a:lnTo>
                        <a:pt x="741" y="412"/>
                      </a:lnTo>
                      <a:lnTo>
                        <a:pt x="745" y="489"/>
                      </a:lnTo>
                      <a:lnTo>
                        <a:pt x="748" y="564"/>
                      </a:lnTo>
                      <a:lnTo>
                        <a:pt x="752" y="638"/>
                      </a:lnTo>
                      <a:lnTo>
                        <a:pt x="756" y="707"/>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9" name="Freeform 39"/>
                <p:cNvSpPr>
                  <a:spLocks/>
                </p:cNvSpPr>
                <p:nvPr/>
              </p:nvSpPr>
              <p:spPr bwMode="auto">
                <a:xfrm>
                  <a:off x="3562" y="3131"/>
                  <a:ext cx="376" cy="524"/>
                </a:xfrm>
                <a:custGeom>
                  <a:avLst/>
                  <a:gdLst/>
                  <a:ahLst/>
                  <a:cxnLst>
                    <a:cxn ang="0">
                      <a:pos x="11" y="931"/>
                    </a:cxn>
                    <a:cxn ang="0">
                      <a:pos x="27" y="984"/>
                    </a:cxn>
                    <a:cxn ang="0">
                      <a:pos x="42" y="836"/>
                    </a:cxn>
                    <a:cxn ang="0">
                      <a:pos x="58" y="552"/>
                    </a:cxn>
                    <a:cxn ang="0">
                      <a:pos x="73" y="253"/>
                    </a:cxn>
                    <a:cxn ang="0">
                      <a:pos x="88" y="75"/>
                    </a:cxn>
                    <a:cxn ang="0">
                      <a:pos x="104" y="95"/>
                    </a:cxn>
                    <a:cxn ang="0">
                      <a:pos x="119" y="310"/>
                    </a:cxn>
                    <a:cxn ang="0">
                      <a:pos x="135" y="625"/>
                    </a:cxn>
                    <a:cxn ang="0">
                      <a:pos x="150" y="896"/>
                    </a:cxn>
                    <a:cxn ang="0">
                      <a:pos x="166" y="999"/>
                    </a:cxn>
                    <a:cxn ang="0">
                      <a:pos x="181" y="885"/>
                    </a:cxn>
                    <a:cxn ang="0">
                      <a:pos x="198" y="603"/>
                    </a:cxn>
                    <a:cxn ang="0">
                      <a:pos x="212" y="282"/>
                    </a:cxn>
                    <a:cxn ang="0">
                      <a:pos x="227" y="73"/>
                    </a:cxn>
                    <a:cxn ang="0">
                      <a:pos x="243" y="79"/>
                    </a:cxn>
                    <a:cxn ang="0">
                      <a:pos x="258" y="297"/>
                    </a:cxn>
                    <a:cxn ang="0">
                      <a:pos x="275" y="627"/>
                    </a:cxn>
                    <a:cxn ang="0">
                      <a:pos x="289" y="911"/>
                    </a:cxn>
                    <a:cxn ang="0">
                      <a:pos x="306" y="1008"/>
                    </a:cxn>
                    <a:cxn ang="0">
                      <a:pos x="320" y="871"/>
                    </a:cxn>
                    <a:cxn ang="0">
                      <a:pos x="337" y="561"/>
                    </a:cxn>
                    <a:cxn ang="0">
                      <a:pos x="352" y="231"/>
                    </a:cxn>
                    <a:cxn ang="0">
                      <a:pos x="366" y="46"/>
                    </a:cxn>
                    <a:cxn ang="0">
                      <a:pos x="383" y="103"/>
                    </a:cxn>
                    <a:cxn ang="0">
                      <a:pos x="397" y="374"/>
                    </a:cxn>
                    <a:cxn ang="0">
                      <a:pos x="414" y="726"/>
                    </a:cxn>
                    <a:cxn ang="0">
                      <a:pos x="429" y="979"/>
                    </a:cxn>
                    <a:cxn ang="0">
                      <a:pos x="445" y="995"/>
                    </a:cxn>
                    <a:cxn ang="0">
                      <a:pos x="460" y="768"/>
                    </a:cxn>
                    <a:cxn ang="0">
                      <a:pos x="476" y="409"/>
                    </a:cxn>
                    <a:cxn ang="0">
                      <a:pos x="491" y="110"/>
                    </a:cxn>
                    <a:cxn ang="0">
                      <a:pos x="505" y="31"/>
                    </a:cxn>
                    <a:cxn ang="0">
                      <a:pos x="522" y="220"/>
                    </a:cxn>
                    <a:cxn ang="0">
                      <a:pos x="537" y="577"/>
                    </a:cxn>
                    <a:cxn ang="0">
                      <a:pos x="553" y="911"/>
                    </a:cxn>
                    <a:cxn ang="0">
                      <a:pos x="568" y="1032"/>
                    </a:cxn>
                    <a:cxn ang="0">
                      <a:pos x="584" y="872"/>
                    </a:cxn>
                    <a:cxn ang="0">
                      <a:pos x="599" y="513"/>
                    </a:cxn>
                    <a:cxn ang="0">
                      <a:pos x="615" y="159"/>
                    </a:cxn>
                    <a:cxn ang="0">
                      <a:pos x="630" y="11"/>
                    </a:cxn>
                    <a:cxn ang="0">
                      <a:pos x="645" y="161"/>
                    </a:cxn>
                    <a:cxn ang="0">
                      <a:pos x="661" y="526"/>
                    </a:cxn>
                    <a:cxn ang="0">
                      <a:pos x="676" y="894"/>
                    </a:cxn>
                    <a:cxn ang="0">
                      <a:pos x="692" y="1046"/>
                    </a:cxn>
                    <a:cxn ang="0">
                      <a:pos x="707" y="887"/>
                    </a:cxn>
                    <a:cxn ang="0">
                      <a:pos x="724" y="506"/>
                    </a:cxn>
                    <a:cxn ang="0">
                      <a:pos x="738" y="134"/>
                    </a:cxn>
                    <a:cxn ang="0">
                      <a:pos x="753" y="0"/>
                    </a:cxn>
                  </a:cxnLst>
                  <a:rect l="0" t="0" r="r" b="b"/>
                  <a:pathLst>
                    <a:path w="753" h="1046">
                      <a:moveTo>
                        <a:pt x="0" y="773"/>
                      </a:moveTo>
                      <a:lnTo>
                        <a:pt x="3" y="834"/>
                      </a:lnTo>
                      <a:lnTo>
                        <a:pt x="7" y="887"/>
                      </a:lnTo>
                      <a:lnTo>
                        <a:pt x="11" y="931"/>
                      </a:lnTo>
                      <a:lnTo>
                        <a:pt x="14" y="962"/>
                      </a:lnTo>
                      <a:lnTo>
                        <a:pt x="20" y="982"/>
                      </a:lnTo>
                      <a:lnTo>
                        <a:pt x="23" y="990"/>
                      </a:lnTo>
                      <a:lnTo>
                        <a:pt x="27" y="984"/>
                      </a:lnTo>
                      <a:lnTo>
                        <a:pt x="31" y="964"/>
                      </a:lnTo>
                      <a:lnTo>
                        <a:pt x="34" y="933"/>
                      </a:lnTo>
                      <a:lnTo>
                        <a:pt x="38" y="891"/>
                      </a:lnTo>
                      <a:lnTo>
                        <a:pt x="42" y="836"/>
                      </a:lnTo>
                      <a:lnTo>
                        <a:pt x="45" y="773"/>
                      </a:lnTo>
                      <a:lnTo>
                        <a:pt x="49" y="704"/>
                      </a:lnTo>
                      <a:lnTo>
                        <a:pt x="55" y="630"/>
                      </a:lnTo>
                      <a:lnTo>
                        <a:pt x="58" y="552"/>
                      </a:lnTo>
                      <a:lnTo>
                        <a:pt x="62" y="473"/>
                      </a:lnTo>
                      <a:lnTo>
                        <a:pt x="66" y="396"/>
                      </a:lnTo>
                      <a:lnTo>
                        <a:pt x="69" y="323"/>
                      </a:lnTo>
                      <a:lnTo>
                        <a:pt x="73" y="253"/>
                      </a:lnTo>
                      <a:lnTo>
                        <a:pt x="77" y="192"/>
                      </a:lnTo>
                      <a:lnTo>
                        <a:pt x="80" y="143"/>
                      </a:lnTo>
                      <a:lnTo>
                        <a:pt x="84" y="103"/>
                      </a:lnTo>
                      <a:lnTo>
                        <a:pt x="88" y="75"/>
                      </a:lnTo>
                      <a:lnTo>
                        <a:pt x="93" y="59"/>
                      </a:lnTo>
                      <a:lnTo>
                        <a:pt x="97" y="59"/>
                      </a:lnTo>
                      <a:lnTo>
                        <a:pt x="100" y="70"/>
                      </a:lnTo>
                      <a:lnTo>
                        <a:pt x="104" y="95"/>
                      </a:lnTo>
                      <a:lnTo>
                        <a:pt x="108" y="134"/>
                      </a:lnTo>
                      <a:lnTo>
                        <a:pt x="111" y="183"/>
                      </a:lnTo>
                      <a:lnTo>
                        <a:pt x="115" y="242"/>
                      </a:lnTo>
                      <a:lnTo>
                        <a:pt x="119" y="310"/>
                      </a:lnTo>
                      <a:lnTo>
                        <a:pt x="122" y="385"/>
                      </a:lnTo>
                      <a:lnTo>
                        <a:pt x="128" y="464"/>
                      </a:lnTo>
                      <a:lnTo>
                        <a:pt x="132" y="544"/>
                      </a:lnTo>
                      <a:lnTo>
                        <a:pt x="135" y="625"/>
                      </a:lnTo>
                      <a:lnTo>
                        <a:pt x="139" y="702"/>
                      </a:lnTo>
                      <a:lnTo>
                        <a:pt x="143" y="775"/>
                      </a:lnTo>
                      <a:lnTo>
                        <a:pt x="146" y="839"/>
                      </a:lnTo>
                      <a:lnTo>
                        <a:pt x="150" y="896"/>
                      </a:lnTo>
                      <a:lnTo>
                        <a:pt x="154" y="940"/>
                      </a:lnTo>
                      <a:lnTo>
                        <a:pt x="157" y="973"/>
                      </a:lnTo>
                      <a:lnTo>
                        <a:pt x="163" y="993"/>
                      </a:lnTo>
                      <a:lnTo>
                        <a:pt x="166" y="999"/>
                      </a:lnTo>
                      <a:lnTo>
                        <a:pt x="170" y="991"/>
                      </a:lnTo>
                      <a:lnTo>
                        <a:pt x="174" y="968"/>
                      </a:lnTo>
                      <a:lnTo>
                        <a:pt x="177" y="933"/>
                      </a:lnTo>
                      <a:lnTo>
                        <a:pt x="181" y="885"/>
                      </a:lnTo>
                      <a:lnTo>
                        <a:pt x="185" y="825"/>
                      </a:lnTo>
                      <a:lnTo>
                        <a:pt x="188" y="757"/>
                      </a:lnTo>
                      <a:lnTo>
                        <a:pt x="192" y="682"/>
                      </a:lnTo>
                      <a:lnTo>
                        <a:pt x="198" y="603"/>
                      </a:lnTo>
                      <a:lnTo>
                        <a:pt x="201" y="520"/>
                      </a:lnTo>
                      <a:lnTo>
                        <a:pt x="205" y="436"/>
                      </a:lnTo>
                      <a:lnTo>
                        <a:pt x="209" y="357"/>
                      </a:lnTo>
                      <a:lnTo>
                        <a:pt x="212" y="282"/>
                      </a:lnTo>
                      <a:lnTo>
                        <a:pt x="216" y="214"/>
                      </a:lnTo>
                      <a:lnTo>
                        <a:pt x="220" y="156"/>
                      </a:lnTo>
                      <a:lnTo>
                        <a:pt x="223" y="108"/>
                      </a:lnTo>
                      <a:lnTo>
                        <a:pt x="227" y="73"/>
                      </a:lnTo>
                      <a:lnTo>
                        <a:pt x="232" y="53"/>
                      </a:lnTo>
                      <a:lnTo>
                        <a:pt x="236" y="48"/>
                      </a:lnTo>
                      <a:lnTo>
                        <a:pt x="240" y="55"/>
                      </a:lnTo>
                      <a:lnTo>
                        <a:pt x="243" y="79"/>
                      </a:lnTo>
                      <a:lnTo>
                        <a:pt x="247" y="115"/>
                      </a:lnTo>
                      <a:lnTo>
                        <a:pt x="251" y="165"/>
                      </a:lnTo>
                      <a:lnTo>
                        <a:pt x="254" y="227"/>
                      </a:lnTo>
                      <a:lnTo>
                        <a:pt x="258" y="297"/>
                      </a:lnTo>
                      <a:lnTo>
                        <a:pt x="262" y="374"/>
                      </a:lnTo>
                      <a:lnTo>
                        <a:pt x="267" y="456"/>
                      </a:lnTo>
                      <a:lnTo>
                        <a:pt x="271" y="542"/>
                      </a:lnTo>
                      <a:lnTo>
                        <a:pt x="275" y="627"/>
                      </a:lnTo>
                      <a:lnTo>
                        <a:pt x="278" y="709"/>
                      </a:lnTo>
                      <a:lnTo>
                        <a:pt x="282" y="784"/>
                      </a:lnTo>
                      <a:lnTo>
                        <a:pt x="286" y="852"/>
                      </a:lnTo>
                      <a:lnTo>
                        <a:pt x="289" y="911"/>
                      </a:lnTo>
                      <a:lnTo>
                        <a:pt x="293" y="957"/>
                      </a:lnTo>
                      <a:lnTo>
                        <a:pt x="297" y="988"/>
                      </a:lnTo>
                      <a:lnTo>
                        <a:pt x="302" y="1006"/>
                      </a:lnTo>
                      <a:lnTo>
                        <a:pt x="306" y="1008"/>
                      </a:lnTo>
                      <a:lnTo>
                        <a:pt x="309" y="995"/>
                      </a:lnTo>
                      <a:lnTo>
                        <a:pt x="313" y="968"/>
                      </a:lnTo>
                      <a:lnTo>
                        <a:pt x="317" y="926"/>
                      </a:lnTo>
                      <a:lnTo>
                        <a:pt x="320" y="871"/>
                      </a:lnTo>
                      <a:lnTo>
                        <a:pt x="324" y="805"/>
                      </a:lnTo>
                      <a:lnTo>
                        <a:pt x="328" y="729"/>
                      </a:lnTo>
                      <a:lnTo>
                        <a:pt x="331" y="647"/>
                      </a:lnTo>
                      <a:lnTo>
                        <a:pt x="337" y="561"/>
                      </a:lnTo>
                      <a:lnTo>
                        <a:pt x="341" y="473"/>
                      </a:lnTo>
                      <a:lnTo>
                        <a:pt x="344" y="387"/>
                      </a:lnTo>
                      <a:lnTo>
                        <a:pt x="348" y="306"/>
                      </a:lnTo>
                      <a:lnTo>
                        <a:pt x="352" y="231"/>
                      </a:lnTo>
                      <a:lnTo>
                        <a:pt x="355" y="165"/>
                      </a:lnTo>
                      <a:lnTo>
                        <a:pt x="359" y="112"/>
                      </a:lnTo>
                      <a:lnTo>
                        <a:pt x="363" y="71"/>
                      </a:lnTo>
                      <a:lnTo>
                        <a:pt x="366" y="46"/>
                      </a:lnTo>
                      <a:lnTo>
                        <a:pt x="372" y="37"/>
                      </a:lnTo>
                      <a:lnTo>
                        <a:pt x="375" y="42"/>
                      </a:lnTo>
                      <a:lnTo>
                        <a:pt x="379" y="64"/>
                      </a:lnTo>
                      <a:lnTo>
                        <a:pt x="383" y="103"/>
                      </a:lnTo>
                      <a:lnTo>
                        <a:pt x="386" y="154"/>
                      </a:lnTo>
                      <a:lnTo>
                        <a:pt x="390" y="218"/>
                      </a:lnTo>
                      <a:lnTo>
                        <a:pt x="394" y="291"/>
                      </a:lnTo>
                      <a:lnTo>
                        <a:pt x="397" y="374"/>
                      </a:lnTo>
                      <a:lnTo>
                        <a:pt x="401" y="462"/>
                      </a:lnTo>
                      <a:lnTo>
                        <a:pt x="407" y="552"/>
                      </a:lnTo>
                      <a:lnTo>
                        <a:pt x="410" y="641"/>
                      </a:lnTo>
                      <a:lnTo>
                        <a:pt x="414" y="726"/>
                      </a:lnTo>
                      <a:lnTo>
                        <a:pt x="418" y="805"/>
                      </a:lnTo>
                      <a:lnTo>
                        <a:pt x="421" y="876"/>
                      </a:lnTo>
                      <a:lnTo>
                        <a:pt x="425" y="933"/>
                      </a:lnTo>
                      <a:lnTo>
                        <a:pt x="429" y="979"/>
                      </a:lnTo>
                      <a:lnTo>
                        <a:pt x="432" y="1006"/>
                      </a:lnTo>
                      <a:lnTo>
                        <a:pt x="436" y="1021"/>
                      </a:lnTo>
                      <a:lnTo>
                        <a:pt x="441" y="1017"/>
                      </a:lnTo>
                      <a:lnTo>
                        <a:pt x="445" y="995"/>
                      </a:lnTo>
                      <a:lnTo>
                        <a:pt x="449" y="958"/>
                      </a:lnTo>
                      <a:lnTo>
                        <a:pt x="452" y="907"/>
                      </a:lnTo>
                      <a:lnTo>
                        <a:pt x="456" y="843"/>
                      </a:lnTo>
                      <a:lnTo>
                        <a:pt x="460" y="768"/>
                      </a:lnTo>
                      <a:lnTo>
                        <a:pt x="463" y="684"/>
                      </a:lnTo>
                      <a:lnTo>
                        <a:pt x="467" y="594"/>
                      </a:lnTo>
                      <a:lnTo>
                        <a:pt x="471" y="500"/>
                      </a:lnTo>
                      <a:lnTo>
                        <a:pt x="476" y="409"/>
                      </a:lnTo>
                      <a:lnTo>
                        <a:pt x="480" y="321"/>
                      </a:lnTo>
                      <a:lnTo>
                        <a:pt x="483" y="240"/>
                      </a:lnTo>
                      <a:lnTo>
                        <a:pt x="487" y="169"/>
                      </a:lnTo>
                      <a:lnTo>
                        <a:pt x="491" y="110"/>
                      </a:lnTo>
                      <a:lnTo>
                        <a:pt x="494" y="64"/>
                      </a:lnTo>
                      <a:lnTo>
                        <a:pt x="498" y="37"/>
                      </a:lnTo>
                      <a:lnTo>
                        <a:pt x="502" y="26"/>
                      </a:lnTo>
                      <a:lnTo>
                        <a:pt x="505" y="31"/>
                      </a:lnTo>
                      <a:lnTo>
                        <a:pt x="511" y="55"/>
                      </a:lnTo>
                      <a:lnTo>
                        <a:pt x="515" y="95"/>
                      </a:lnTo>
                      <a:lnTo>
                        <a:pt x="518" y="150"/>
                      </a:lnTo>
                      <a:lnTo>
                        <a:pt x="522" y="220"/>
                      </a:lnTo>
                      <a:lnTo>
                        <a:pt x="526" y="301"/>
                      </a:lnTo>
                      <a:lnTo>
                        <a:pt x="529" y="389"/>
                      </a:lnTo>
                      <a:lnTo>
                        <a:pt x="533" y="482"/>
                      </a:lnTo>
                      <a:lnTo>
                        <a:pt x="537" y="577"/>
                      </a:lnTo>
                      <a:lnTo>
                        <a:pt x="540" y="671"/>
                      </a:lnTo>
                      <a:lnTo>
                        <a:pt x="546" y="761"/>
                      </a:lnTo>
                      <a:lnTo>
                        <a:pt x="549" y="841"/>
                      </a:lnTo>
                      <a:lnTo>
                        <a:pt x="553" y="911"/>
                      </a:lnTo>
                      <a:lnTo>
                        <a:pt x="557" y="966"/>
                      </a:lnTo>
                      <a:lnTo>
                        <a:pt x="560" y="1006"/>
                      </a:lnTo>
                      <a:lnTo>
                        <a:pt x="564" y="1028"/>
                      </a:lnTo>
                      <a:lnTo>
                        <a:pt x="568" y="1032"/>
                      </a:lnTo>
                      <a:lnTo>
                        <a:pt x="571" y="1017"/>
                      </a:lnTo>
                      <a:lnTo>
                        <a:pt x="575" y="986"/>
                      </a:lnTo>
                      <a:lnTo>
                        <a:pt x="581" y="937"/>
                      </a:lnTo>
                      <a:lnTo>
                        <a:pt x="584" y="872"/>
                      </a:lnTo>
                      <a:lnTo>
                        <a:pt x="588" y="794"/>
                      </a:lnTo>
                      <a:lnTo>
                        <a:pt x="592" y="706"/>
                      </a:lnTo>
                      <a:lnTo>
                        <a:pt x="595" y="612"/>
                      </a:lnTo>
                      <a:lnTo>
                        <a:pt x="599" y="513"/>
                      </a:lnTo>
                      <a:lnTo>
                        <a:pt x="603" y="416"/>
                      </a:lnTo>
                      <a:lnTo>
                        <a:pt x="606" y="323"/>
                      </a:lnTo>
                      <a:lnTo>
                        <a:pt x="610" y="235"/>
                      </a:lnTo>
                      <a:lnTo>
                        <a:pt x="615" y="159"/>
                      </a:lnTo>
                      <a:lnTo>
                        <a:pt x="619" y="97"/>
                      </a:lnTo>
                      <a:lnTo>
                        <a:pt x="623" y="49"/>
                      </a:lnTo>
                      <a:lnTo>
                        <a:pt x="626" y="22"/>
                      </a:lnTo>
                      <a:lnTo>
                        <a:pt x="630" y="11"/>
                      </a:lnTo>
                      <a:lnTo>
                        <a:pt x="634" y="22"/>
                      </a:lnTo>
                      <a:lnTo>
                        <a:pt x="637" y="51"/>
                      </a:lnTo>
                      <a:lnTo>
                        <a:pt x="641" y="97"/>
                      </a:lnTo>
                      <a:lnTo>
                        <a:pt x="645" y="161"/>
                      </a:lnTo>
                      <a:lnTo>
                        <a:pt x="650" y="238"/>
                      </a:lnTo>
                      <a:lnTo>
                        <a:pt x="654" y="328"/>
                      </a:lnTo>
                      <a:lnTo>
                        <a:pt x="658" y="425"/>
                      </a:lnTo>
                      <a:lnTo>
                        <a:pt x="661" y="526"/>
                      </a:lnTo>
                      <a:lnTo>
                        <a:pt x="665" y="627"/>
                      </a:lnTo>
                      <a:lnTo>
                        <a:pt x="669" y="724"/>
                      </a:lnTo>
                      <a:lnTo>
                        <a:pt x="672" y="814"/>
                      </a:lnTo>
                      <a:lnTo>
                        <a:pt x="676" y="894"/>
                      </a:lnTo>
                      <a:lnTo>
                        <a:pt x="680" y="958"/>
                      </a:lnTo>
                      <a:lnTo>
                        <a:pt x="685" y="1008"/>
                      </a:lnTo>
                      <a:lnTo>
                        <a:pt x="689" y="1037"/>
                      </a:lnTo>
                      <a:lnTo>
                        <a:pt x="692" y="1046"/>
                      </a:lnTo>
                      <a:lnTo>
                        <a:pt x="696" y="1035"/>
                      </a:lnTo>
                      <a:lnTo>
                        <a:pt x="700" y="1004"/>
                      </a:lnTo>
                      <a:lnTo>
                        <a:pt x="703" y="955"/>
                      </a:lnTo>
                      <a:lnTo>
                        <a:pt x="707" y="887"/>
                      </a:lnTo>
                      <a:lnTo>
                        <a:pt x="711" y="805"/>
                      </a:lnTo>
                      <a:lnTo>
                        <a:pt x="714" y="713"/>
                      </a:lnTo>
                      <a:lnTo>
                        <a:pt x="718" y="610"/>
                      </a:lnTo>
                      <a:lnTo>
                        <a:pt x="724" y="506"/>
                      </a:lnTo>
                      <a:lnTo>
                        <a:pt x="727" y="401"/>
                      </a:lnTo>
                      <a:lnTo>
                        <a:pt x="731" y="302"/>
                      </a:lnTo>
                      <a:lnTo>
                        <a:pt x="735" y="213"/>
                      </a:lnTo>
                      <a:lnTo>
                        <a:pt x="738" y="134"/>
                      </a:lnTo>
                      <a:lnTo>
                        <a:pt x="742" y="70"/>
                      </a:lnTo>
                      <a:lnTo>
                        <a:pt x="746" y="26"/>
                      </a:lnTo>
                      <a:lnTo>
                        <a:pt x="749" y="2"/>
                      </a:lnTo>
                      <a:lnTo>
                        <a:pt x="753" y="0"/>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0" name="Freeform 40"/>
                <p:cNvSpPr>
                  <a:spLocks/>
                </p:cNvSpPr>
                <p:nvPr/>
              </p:nvSpPr>
              <p:spPr bwMode="auto">
                <a:xfrm>
                  <a:off x="3938" y="3043"/>
                  <a:ext cx="378" cy="715"/>
                </a:xfrm>
                <a:custGeom>
                  <a:avLst/>
                  <a:gdLst/>
                  <a:ahLst/>
                  <a:cxnLst>
                    <a:cxn ang="0">
                      <a:pos x="13" y="295"/>
                    </a:cxn>
                    <a:cxn ang="0">
                      <a:pos x="27" y="669"/>
                    </a:cxn>
                    <a:cxn ang="0">
                      <a:pos x="44" y="1069"/>
                    </a:cxn>
                    <a:cxn ang="0">
                      <a:pos x="59" y="1239"/>
                    </a:cxn>
                    <a:cxn ang="0">
                      <a:pos x="75" y="1063"/>
                    </a:cxn>
                    <a:cxn ang="0">
                      <a:pos x="90" y="647"/>
                    </a:cxn>
                    <a:cxn ang="0">
                      <a:pos x="104" y="266"/>
                    </a:cxn>
                    <a:cxn ang="0">
                      <a:pos x="121" y="172"/>
                    </a:cxn>
                    <a:cxn ang="0">
                      <a:pos x="136" y="438"/>
                    </a:cxn>
                    <a:cxn ang="0">
                      <a:pos x="152" y="891"/>
                    </a:cxn>
                    <a:cxn ang="0">
                      <a:pos x="167" y="1219"/>
                    </a:cxn>
                    <a:cxn ang="0">
                      <a:pos x="183" y="1188"/>
                    </a:cxn>
                    <a:cxn ang="0">
                      <a:pos x="198" y="812"/>
                    </a:cxn>
                    <a:cxn ang="0">
                      <a:pos x="214" y="352"/>
                    </a:cxn>
                    <a:cxn ang="0">
                      <a:pos x="229" y="143"/>
                    </a:cxn>
                    <a:cxn ang="0">
                      <a:pos x="244" y="343"/>
                    </a:cxn>
                    <a:cxn ang="0">
                      <a:pos x="260" y="816"/>
                    </a:cxn>
                    <a:cxn ang="0">
                      <a:pos x="275" y="1212"/>
                    </a:cxn>
                    <a:cxn ang="0">
                      <a:pos x="291" y="1223"/>
                    </a:cxn>
                    <a:cxn ang="0">
                      <a:pos x="306" y="830"/>
                    </a:cxn>
                    <a:cxn ang="0">
                      <a:pos x="323" y="332"/>
                    </a:cxn>
                    <a:cxn ang="0">
                      <a:pos x="337" y="123"/>
                    </a:cxn>
                    <a:cxn ang="0">
                      <a:pos x="354" y="383"/>
                    </a:cxn>
                    <a:cxn ang="0">
                      <a:pos x="368" y="911"/>
                    </a:cxn>
                    <a:cxn ang="0">
                      <a:pos x="383" y="1276"/>
                    </a:cxn>
                    <a:cxn ang="0">
                      <a:pos x="400" y="1160"/>
                    </a:cxn>
                    <a:cxn ang="0">
                      <a:pos x="414" y="649"/>
                    </a:cxn>
                    <a:cxn ang="0">
                      <a:pos x="431" y="178"/>
                    </a:cxn>
                    <a:cxn ang="0">
                      <a:pos x="445" y="165"/>
                    </a:cxn>
                    <a:cxn ang="0">
                      <a:pos x="462" y="640"/>
                    </a:cxn>
                    <a:cxn ang="0">
                      <a:pos x="477" y="1184"/>
                    </a:cxn>
                    <a:cxn ang="0">
                      <a:pos x="493" y="1289"/>
                    </a:cxn>
                    <a:cxn ang="0">
                      <a:pos x="508" y="836"/>
                    </a:cxn>
                    <a:cxn ang="0">
                      <a:pos x="522" y="246"/>
                    </a:cxn>
                    <a:cxn ang="0">
                      <a:pos x="539" y="97"/>
                    </a:cxn>
                    <a:cxn ang="0">
                      <a:pos x="554" y="557"/>
                    </a:cxn>
                    <a:cxn ang="0">
                      <a:pos x="570" y="1179"/>
                    </a:cxn>
                    <a:cxn ang="0">
                      <a:pos x="585" y="1314"/>
                    </a:cxn>
                    <a:cxn ang="0">
                      <a:pos x="601" y="796"/>
                    </a:cxn>
                    <a:cxn ang="0">
                      <a:pos x="616" y="161"/>
                    </a:cxn>
                    <a:cxn ang="0">
                      <a:pos x="631" y="121"/>
                    </a:cxn>
                    <a:cxn ang="0">
                      <a:pos x="647" y="750"/>
                    </a:cxn>
                    <a:cxn ang="0">
                      <a:pos x="662" y="1342"/>
                    </a:cxn>
                    <a:cxn ang="0">
                      <a:pos x="678" y="1177"/>
                    </a:cxn>
                    <a:cxn ang="0">
                      <a:pos x="693" y="418"/>
                    </a:cxn>
                    <a:cxn ang="0">
                      <a:pos x="709" y="0"/>
                    </a:cxn>
                    <a:cxn ang="0">
                      <a:pos x="724" y="495"/>
                    </a:cxn>
                    <a:cxn ang="0">
                      <a:pos x="741" y="1289"/>
                    </a:cxn>
                    <a:cxn ang="0">
                      <a:pos x="755" y="1292"/>
                    </a:cxn>
                  </a:cxnLst>
                  <a:rect l="0" t="0" r="r" b="b"/>
                  <a:pathLst>
                    <a:path w="755" h="1432">
                      <a:moveTo>
                        <a:pt x="0" y="178"/>
                      </a:moveTo>
                      <a:lnTo>
                        <a:pt x="5" y="196"/>
                      </a:lnTo>
                      <a:lnTo>
                        <a:pt x="9" y="235"/>
                      </a:lnTo>
                      <a:lnTo>
                        <a:pt x="13" y="295"/>
                      </a:lnTo>
                      <a:lnTo>
                        <a:pt x="16" y="370"/>
                      </a:lnTo>
                      <a:lnTo>
                        <a:pt x="20" y="462"/>
                      </a:lnTo>
                      <a:lnTo>
                        <a:pt x="24" y="561"/>
                      </a:lnTo>
                      <a:lnTo>
                        <a:pt x="27" y="669"/>
                      </a:lnTo>
                      <a:lnTo>
                        <a:pt x="31" y="777"/>
                      </a:lnTo>
                      <a:lnTo>
                        <a:pt x="35" y="884"/>
                      </a:lnTo>
                      <a:lnTo>
                        <a:pt x="40" y="983"/>
                      </a:lnTo>
                      <a:lnTo>
                        <a:pt x="44" y="1069"/>
                      </a:lnTo>
                      <a:lnTo>
                        <a:pt x="48" y="1142"/>
                      </a:lnTo>
                      <a:lnTo>
                        <a:pt x="51" y="1195"/>
                      </a:lnTo>
                      <a:lnTo>
                        <a:pt x="55" y="1228"/>
                      </a:lnTo>
                      <a:lnTo>
                        <a:pt x="59" y="1239"/>
                      </a:lnTo>
                      <a:lnTo>
                        <a:pt x="62" y="1226"/>
                      </a:lnTo>
                      <a:lnTo>
                        <a:pt x="66" y="1193"/>
                      </a:lnTo>
                      <a:lnTo>
                        <a:pt x="70" y="1136"/>
                      </a:lnTo>
                      <a:lnTo>
                        <a:pt x="75" y="1063"/>
                      </a:lnTo>
                      <a:lnTo>
                        <a:pt x="79" y="972"/>
                      </a:lnTo>
                      <a:lnTo>
                        <a:pt x="82" y="871"/>
                      </a:lnTo>
                      <a:lnTo>
                        <a:pt x="86" y="761"/>
                      </a:lnTo>
                      <a:lnTo>
                        <a:pt x="90" y="647"/>
                      </a:lnTo>
                      <a:lnTo>
                        <a:pt x="93" y="537"/>
                      </a:lnTo>
                      <a:lnTo>
                        <a:pt x="97" y="435"/>
                      </a:lnTo>
                      <a:lnTo>
                        <a:pt x="101" y="341"/>
                      </a:lnTo>
                      <a:lnTo>
                        <a:pt x="104" y="266"/>
                      </a:lnTo>
                      <a:lnTo>
                        <a:pt x="110" y="207"/>
                      </a:lnTo>
                      <a:lnTo>
                        <a:pt x="114" y="172"/>
                      </a:lnTo>
                      <a:lnTo>
                        <a:pt x="117" y="160"/>
                      </a:lnTo>
                      <a:lnTo>
                        <a:pt x="121" y="172"/>
                      </a:lnTo>
                      <a:lnTo>
                        <a:pt x="125" y="207"/>
                      </a:lnTo>
                      <a:lnTo>
                        <a:pt x="128" y="266"/>
                      </a:lnTo>
                      <a:lnTo>
                        <a:pt x="132" y="345"/>
                      </a:lnTo>
                      <a:lnTo>
                        <a:pt x="136" y="438"/>
                      </a:lnTo>
                      <a:lnTo>
                        <a:pt x="139" y="546"/>
                      </a:lnTo>
                      <a:lnTo>
                        <a:pt x="145" y="660"/>
                      </a:lnTo>
                      <a:lnTo>
                        <a:pt x="148" y="777"/>
                      </a:lnTo>
                      <a:lnTo>
                        <a:pt x="152" y="891"/>
                      </a:lnTo>
                      <a:lnTo>
                        <a:pt x="156" y="997"/>
                      </a:lnTo>
                      <a:lnTo>
                        <a:pt x="159" y="1089"/>
                      </a:lnTo>
                      <a:lnTo>
                        <a:pt x="163" y="1164"/>
                      </a:lnTo>
                      <a:lnTo>
                        <a:pt x="167" y="1219"/>
                      </a:lnTo>
                      <a:lnTo>
                        <a:pt x="170" y="1250"/>
                      </a:lnTo>
                      <a:lnTo>
                        <a:pt x="174" y="1254"/>
                      </a:lnTo>
                      <a:lnTo>
                        <a:pt x="180" y="1234"/>
                      </a:lnTo>
                      <a:lnTo>
                        <a:pt x="183" y="1188"/>
                      </a:lnTo>
                      <a:lnTo>
                        <a:pt x="187" y="1120"/>
                      </a:lnTo>
                      <a:lnTo>
                        <a:pt x="191" y="1032"/>
                      </a:lnTo>
                      <a:lnTo>
                        <a:pt x="194" y="928"/>
                      </a:lnTo>
                      <a:lnTo>
                        <a:pt x="198" y="812"/>
                      </a:lnTo>
                      <a:lnTo>
                        <a:pt x="202" y="691"/>
                      </a:lnTo>
                      <a:lnTo>
                        <a:pt x="205" y="572"/>
                      </a:lnTo>
                      <a:lnTo>
                        <a:pt x="209" y="457"/>
                      </a:lnTo>
                      <a:lnTo>
                        <a:pt x="214" y="352"/>
                      </a:lnTo>
                      <a:lnTo>
                        <a:pt x="218" y="266"/>
                      </a:lnTo>
                      <a:lnTo>
                        <a:pt x="222" y="200"/>
                      </a:lnTo>
                      <a:lnTo>
                        <a:pt x="225" y="158"/>
                      </a:lnTo>
                      <a:lnTo>
                        <a:pt x="229" y="143"/>
                      </a:lnTo>
                      <a:lnTo>
                        <a:pt x="233" y="154"/>
                      </a:lnTo>
                      <a:lnTo>
                        <a:pt x="236" y="193"/>
                      </a:lnTo>
                      <a:lnTo>
                        <a:pt x="240" y="257"/>
                      </a:lnTo>
                      <a:lnTo>
                        <a:pt x="244" y="343"/>
                      </a:lnTo>
                      <a:lnTo>
                        <a:pt x="249" y="447"/>
                      </a:lnTo>
                      <a:lnTo>
                        <a:pt x="253" y="565"/>
                      </a:lnTo>
                      <a:lnTo>
                        <a:pt x="257" y="691"/>
                      </a:lnTo>
                      <a:lnTo>
                        <a:pt x="260" y="816"/>
                      </a:lnTo>
                      <a:lnTo>
                        <a:pt x="264" y="939"/>
                      </a:lnTo>
                      <a:lnTo>
                        <a:pt x="268" y="1047"/>
                      </a:lnTo>
                      <a:lnTo>
                        <a:pt x="271" y="1140"/>
                      </a:lnTo>
                      <a:lnTo>
                        <a:pt x="275" y="1212"/>
                      </a:lnTo>
                      <a:lnTo>
                        <a:pt x="279" y="1257"/>
                      </a:lnTo>
                      <a:lnTo>
                        <a:pt x="284" y="1274"/>
                      </a:lnTo>
                      <a:lnTo>
                        <a:pt x="288" y="1263"/>
                      </a:lnTo>
                      <a:lnTo>
                        <a:pt x="291" y="1223"/>
                      </a:lnTo>
                      <a:lnTo>
                        <a:pt x="295" y="1155"/>
                      </a:lnTo>
                      <a:lnTo>
                        <a:pt x="299" y="1063"/>
                      </a:lnTo>
                      <a:lnTo>
                        <a:pt x="302" y="953"/>
                      </a:lnTo>
                      <a:lnTo>
                        <a:pt x="306" y="830"/>
                      </a:lnTo>
                      <a:lnTo>
                        <a:pt x="310" y="698"/>
                      </a:lnTo>
                      <a:lnTo>
                        <a:pt x="313" y="568"/>
                      </a:lnTo>
                      <a:lnTo>
                        <a:pt x="319" y="442"/>
                      </a:lnTo>
                      <a:lnTo>
                        <a:pt x="323" y="332"/>
                      </a:lnTo>
                      <a:lnTo>
                        <a:pt x="326" y="238"/>
                      </a:lnTo>
                      <a:lnTo>
                        <a:pt x="330" y="172"/>
                      </a:lnTo>
                      <a:lnTo>
                        <a:pt x="334" y="132"/>
                      </a:lnTo>
                      <a:lnTo>
                        <a:pt x="337" y="123"/>
                      </a:lnTo>
                      <a:lnTo>
                        <a:pt x="341" y="145"/>
                      </a:lnTo>
                      <a:lnTo>
                        <a:pt x="345" y="198"/>
                      </a:lnTo>
                      <a:lnTo>
                        <a:pt x="348" y="279"/>
                      </a:lnTo>
                      <a:lnTo>
                        <a:pt x="354" y="383"/>
                      </a:lnTo>
                      <a:lnTo>
                        <a:pt x="357" y="504"/>
                      </a:lnTo>
                      <a:lnTo>
                        <a:pt x="361" y="638"/>
                      </a:lnTo>
                      <a:lnTo>
                        <a:pt x="365" y="775"/>
                      </a:lnTo>
                      <a:lnTo>
                        <a:pt x="368" y="911"/>
                      </a:lnTo>
                      <a:lnTo>
                        <a:pt x="372" y="1034"/>
                      </a:lnTo>
                      <a:lnTo>
                        <a:pt x="376" y="1140"/>
                      </a:lnTo>
                      <a:lnTo>
                        <a:pt x="379" y="1223"/>
                      </a:lnTo>
                      <a:lnTo>
                        <a:pt x="383" y="1276"/>
                      </a:lnTo>
                      <a:lnTo>
                        <a:pt x="389" y="1296"/>
                      </a:lnTo>
                      <a:lnTo>
                        <a:pt x="392" y="1283"/>
                      </a:lnTo>
                      <a:lnTo>
                        <a:pt x="396" y="1237"/>
                      </a:lnTo>
                      <a:lnTo>
                        <a:pt x="400" y="1160"/>
                      </a:lnTo>
                      <a:lnTo>
                        <a:pt x="403" y="1058"/>
                      </a:lnTo>
                      <a:lnTo>
                        <a:pt x="407" y="933"/>
                      </a:lnTo>
                      <a:lnTo>
                        <a:pt x="411" y="794"/>
                      </a:lnTo>
                      <a:lnTo>
                        <a:pt x="414" y="649"/>
                      </a:lnTo>
                      <a:lnTo>
                        <a:pt x="418" y="508"/>
                      </a:lnTo>
                      <a:lnTo>
                        <a:pt x="423" y="376"/>
                      </a:lnTo>
                      <a:lnTo>
                        <a:pt x="427" y="264"/>
                      </a:lnTo>
                      <a:lnTo>
                        <a:pt x="431" y="178"/>
                      </a:lnTo>
                      <a:lnTo>
                        <a:pt x="434" y="121"/>
                      </a:lnTo>
                      <a:lnTo>
                        <a:pt x="438" y="99"/>
                      </a:lnTo>
                      <a:lnTo>
                        <a:pt x="442" y="114"/>
                      </a:lnTo>
                      <a:lnTo>
                        <a:pt x="445" y="165"/>
                      </a:lnTo>
                      <a:lnTo>
                        <a:pt x="449" y="248"/>
                      </a:lnTo>
                      <a:lnTo>
                        <a:pt x="453" y="359"/>
                      </a:lnTo>
                      <a:lnTo>
                        <a:pt x="458" y="493"/>
                      </a:lnTo>
                      <a:lnTo>
                        <a:pt x="462" y="640"/>
                      </a:lnTo>
                      <a:lnTo>
                        <a:pt x="466" y="792"/>
                      </a:lnTo>
                      <a:lnTo>
                        <a:pt x="469" y="939"/>
                      </a:lnTo>
                      <a:lnTo>
                        <a:pt x="473" y="1072"/>
                      </a:lnTo>
                      <a:lnTo>
                        <a:pt x="477" y="1184"/>
                      </a:lnTo>
                      <a:lnTo>
                        <a:pt x="480" y="1265"/>
                      </a:lnTo>
                      <a:lnTo>
                        <a:pt x="484" y="1311"/>
                      </a:lnTo>
                      <a:lnTo>
                        <a:pt x="488" y="1320"/>
                      </a:lnTo>
                      <a:lnTo>
                        <a:pt x="493" y="1289"/>
                      </a:lnTo>
                      <a:lnTo>
                        <a:pt x="497" y="1219"/>
                      </a:lnTo>
                      <a:lnTo>
                        <a:pt x="500" y="1116"/>
                      </a:lnTo>
                      <a:lnTo>
                        <a:pt x="504" y="986"/>
                      </a:lnTo>
                      <a:lnTo>
                        <a:pt x="508" y="836"/>
                      </a:lnTo>
                      <a:lnTo>
                        <a:pt x="511" y="678"/>
                      </a:lnTo>
                      <a:lnTo>
                        <a:pt x="515" y="519"/>
                      </a:lnTo>
                      <a:lnTo>
                        <a:pt x="519" y="372"/>
                      </a:lnTo>
                      <a:lnTo>
                        <a:pt x="522" y="246"/>
                      </a:lnTo>
                      <a:lnTo>
                        <a:pt x="528" y="150"/>
                      </a:lnTo>
                      <a:lnTo>
                        <a:pt x="532" y="90"/>
                      </a:lnTo>
                      <a:lnTo>
                        <a:pt x="535" y="72"/>
                      </a:lnTo>
                      <a:lnTo>
                        <a:pt x="539" y="97"/>
                      </a:lnTo>
                      <a:lnTo>
                        <a:pt x="543" y="163"/>
                      </a:lnTo>
                      <a:lnTo>
                        <a:pt x="546" y="266"/>
                      </a:lnTo>
                      <a:lnTo>
                        <a:pt x="550" y="402"/>
                      </a:lnTo>
                      <a:lnTo>
                        <a:pt x="554" y="557"/>
                      </a:lnTo>
                      <a:lnTo>
                        <a:pt x="557" y="724"/>
                      </a:lnTo>
                      <a:lnTo>
                        <a:pt x="563" y="893"/>
                      </a:lnTo>
                      <a:lnTo>
                        <a:pt x="566" y="1047"/>
                      </a:lnTo>
                      <a:lnTo>
                        <a:pt x="570" y="1179"/>
                      </a:lnTo>
                      <a:lnTo>
                        <a:pt x="574" y="1278"/>
                      </a:lnTo>
                      <a:lnTo>
                        <a:pt x="577" y="1336"/>
                      </a:lnTo>
                      <a:lnTo>
                        <a:pt x="581" y="1349"/>
                      </a:lnTo>
                      <a:lnTo>
                        <a:pt x="585" y="1314"/>
                      </a:lnTo>
                      <a:lnTo>
                        <a:pt x="588" y="1235"/>
                      </a:lnTo>
                      <a:lnTo>
                        <a:pt x="592" y="1116"/>
                      </a:lnTo>
                      <a:lnTo>
                        <a:pt x="596" y="966"/>
                      </a:lnTo>
                      <a:lnTo>
                        <a:pt x="601" y="796"/>
                      </a:lnTo>
                      <a:lnTo>
                        <a:pt x="605" y="616"/>
                      </a:lnTo>
                      <a:lnTo>
                        <a:pt x="609" y="442"/>
                      </a:lnTo>
                      <a:lnTo>
                        <a:pt x="612" y="288"/>
                      </a:lnTo>
                      <a:lnTo>
                        <a:pt x="616" y="161"/>
                      </a:lnTo>
                      <a:lnTo>
                        <a:pt x="620" y="77"/>
                      </a:lnTo>
                      <a:lnTo>
                        <a:pt x="623" y="41"/>
                      </a:lnTo>
                      <a:lnTo>
                        <a:pt x="627" y="55"/>
                      </a:lnTo>
                      <a:lnTo>
                        <a:pt x="631" y="121"/>
                      </a:lnTo>
                      <a:lnTo>
                        <a:pt x="636" y="233"/>
                      </a:lnTo>
                      <a:lnTo>
                        <a:pt x="640" y="383"/>
                      </a:lnTo>
                      <a:lnTo>
                        <a:pt x="643" y="561"/>
                      </a:lnTo>
                      <a:lnTo>
                        <a:pt x="647" y="750"/>
                      </a:lnTo>
                      <a:lnTo>
                        <a:pt x="651" y="939"/>
                      </a:lnTo>
                      <a:lnTo>
                        <a:pt x="654" y="1109"/>
                      </a:lnTo>
                      <a:lnTo>
                        <a:pt x="658" y="1246"/>
                      </a:lnTo>
                      <a:lnTo>
                        <a:pt x="662" y="1342"/>
                      </a:lnTo>
                      <a:lnTo>
                        <a:pt x="665" y="1384"/>
                      </a:lnTo>
                      <a:lnTo>
                        <a:pt x="671" y="1369"/>
                      </a:lnTo>
                      <a:lnTo>
                        <a:pt x="675" y="1300"/>
                      </a:lnTo>
                      <a:lnTo>
                        <a:pt x="678" y="1177"/>
                      </a:lnTo>
                      <a:lnTo>
                        <a:pt x="682" y="1012"/>
                      </a:lnTo>
                      <a:lnTo>
                        <a:pt x="686" y="821"/>
                      </a:lnTo>
                      <a:lnTo>
                        <a:pt x="689" y="616"/>
                      </a:lnTo>
                      <a:lnTo>
                        <a:pt x="693" y="418"/>
                      </a:lnTo>
                      <a:lnTo>
                        <a:pt x="697" y="242"/>
                      </a:lnTo>
                      <a:lnTo>
                        <a:pt x="700" y="107"/>
                      </a:lnTo>
                      <a:lnTo>
                        <a:pt x="706" y="24"/>
                      </a:lnTo>
                      <a:lnTo>
                        <a:pt x="709" y="0"/>
                      </a:lnTo>
                      <a:lnTo>
                        <a:pt x="713" y="42"/>
                      </a:lnTo>
                      <a:lnTo>
                        <a:pt x="717" y="145"/>
                      </a:lnTo>
                      <a:lnTo>
                        <a:pt x="720" y="301"/>
                      </a:lnTo>
                      <a:lnTo>
                        <a:pt x="724" y="495"/>
                      </a:lnTo>
                      <a:lnTo>
                        <a:pt x="728" y="711"/>
                      </a:lnTo>
                      <a:lnTo>
                        <a:pt x="731" y="929"/>
                      </a:lnTo>
                      <a:lnTo>
                        <a:pt x="735" y="1129"/>
                      </a:lnTo>
                      <a:lnTo>
                        <a:pt x="741" y="1289"/>
                      </a:lnTo>
                      <a:lnTo>
                        <a:pt x="744" y="1393"/>
                      </a:lnTo>
                      <a:lnTo>
                        <a:pt x="748" y="1432"/>
                      </a:lnTo>
                      <a:lnTo>
                        <a:pt x="752" y="1397"/>
                      </a:lnTo>
                      <a:lnTo>
                        <a:pt x="755" y="1292"/>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1" name="Freeform 41"/>
                <p:cNvSpPr>
                  <a:spLocks/>
                </p:cNvSpPr>
                <p:nvPr/>
              </p:nvSpPr>
              <p:spPr bwMode="auto">
                <a:xfrm>
                  <a:off x="4316" y="2985"/>
                  <a:ext cx="65" cy="837"/>
                </a:xfrm>
                <a:custGeom>
                  <a:avLst/>
                  <a:gdLst/>
                  <a:ahLst/>
                  <a:cxnLst>
                    <a:cxn ang="0">
                      <a:pos x="0" y="1407"/>
                    </a:cxn>
                    <a:cxn ang="0">
                      <a:pos x="4" y="1241"/>
                    </a:cxn>
                    <a:cxn ang="0">
                      <a:pos x="8" y="1030"/>
                    </a:cxn>
                    <a:cxn ang="0">
                      <a:pos x="11" y="795"/>
                    </a:cxn>
                    <a:cxn ang="0">
                      <a:pos x="15" y="559"/>
                    </a:cxn>
                    <a:cxn ang="0">
                      <a:pos x="20" y="348"/>
                    </a:cxn>
                    <a:cxn ang="0">
                      <a:pos x="24" y="183"/>
                    </a:cxn>
                    <a:cxn ang="0">
                      <a:pos x="28" y="86"/>
                    </a:cxn>
                    <a:cxn ang="0">
                      <a:pos x="31" y="68"/>
                    </a:cxn>
                    <a:cxn ang="0">
                      <a:pos x="35" y="130"/>
                    </a:cxn>
                    <a:cxn ang="0">
                      <a:pos x="39" y="271"/>
                    </a:cxn>
                    <a:cxn ang="0">
                      <a:pos x="42" y="476"/>
                    </a:cxn>
                    <a:cxn ang="0">
                      <a:pos x="46" y="722"/>
                    </a:cxn>
                    <a:cxn ang="0">
                      <a:pos x="50" y="982"/>
                    </a:cxn>
                    <a:cxn ang="0">
                      <a:pos x="55" y="1230"/>
                    </a:cxn>
                    <a:cxn ang="0">
                      <a:pos x="59" y="1429"/>
                    </a:cxn>
                    <a:cxn ang="0">
                      <a:pos x="63" y="1561"/>
                    </a:cxn>
                    <a:cxn ang="0">
                      <a:pos x="66" y="1605"/>
                    </a:cxn>
                    <a:cxn ang="0">
                      <a:pos x="70" y="1554"/>
                    </a:cxn>
                    <a:cxn ang="0">
                      <a:pos x="74" y="1411"/>
                    </a:cxn>
                    <a:cxn ang="0">
                      <a:pos x="77" y="1191"/>
                    </a:cxn>
                    <a:cxn ang="0">
                      <a:pos x="81" y="920"/>
                    </a:cxn>
                    <a:cxn ang="0">
                      <a:pos x="85" y="632"/>
                    </a:cxn>
                    <a:cxn ang="0">
                      <a:pos x="90" y="363"/>
                    </a:cxn>
                    <a:cxn ang="0">
                      <a:pos x="94" y="148"/>
                    </a:cxn>
                    <a:cxn ang="0">
                      <a:pos x="97" y="20"/>
                    </a:cxn>
                    <a:cxn ang="0">
                      <a:pos x="101" y="0"/>
                    </a:cxn>
                    <a:cxn ang="0">
                      <a:pos x="105" y="90"/>
                    </a:cxn>
                    <a:cxn ang="0">
                      <a:pos x="108" y="284"/>
                    </a:cxn>
                    <a:cxn ang="0">
                      <a:pos x="112" y="559"/>
                    </a:cxn>
                    <a:cxn ang="0">
                      <a:pos x="116" y="878"/>
                    </a:cxn>
                    <a:cxn ang="0">
                      <a:pos x="119" y="1193"/>
                    </a:cxn>
                    <a:cxn ang="0">
                      <a:pos x="125" y="1460"/>
                    </a:cxn>
                    <a:cxn ang="0">
                      <a:pos x="129" y="1636"/>
                    </a:cxn>
                    <a:cxn ang="0">
                      <a:pos x="130" y="1675"/>
                    </a:cxn>
                  </a:cxnLst>
                  <a:rect l="0" t="0" r="r" b="b"/>
                  <a:pathLst>
                    <a:path w="130" h="1675">
                      <a:moveTo>
                        <a:pt x="0" y="1407"/>
                      </a:moveTo>
                      <a:lnTo>
                        <a:pt x="4" y="1241"/>
                      </a:lnTo>
                      <a:lnTo>
                        <a:pt x="8" y="1030"/>
                      </a:lnTo>
                      <a:lnTo>
                        <a:pt x="11" y="795"/>
                      </a:lnTo>
                      <a:lnTo>
                        <a:pt x="15" y="559"/>
                      </a:lnTo>
                      <a:lnTo>
                        <a:pt x="20" y="348"/>
                      </a:lnTo>
                      <a:lnTo>
                        <a:pt x="24" y="183"/>
                      </a:lnTo>
                      <a:lnTo>
                        <a:pt x="28" y="86"/>
                      </a:lnTo>
                      <a:lnTo>
                        <a:pt x="31" y="68"/>
                      </a:lnTo>
                      <a:lnTo>
                        <a:pt x="35" y="130"/>
                      </a:lnTo>
                      <a:lnTo>
                        <a:pt x="39" y="271"/>
                      </a:lnTo>
                      <a:lnTo>
                        <a:pt x="42" y="476"/>
                      </a:lnTo>
                      <a:lnTo>
                        <a:pt x="46" y="722"/>
                      </a:lnTo>
                      <a:lnTo>
                        <a:pt x="50" y="982"/>
                      </a:lnTo>
                      <a:lnTo>
                        <a:pt x="55" y="1230"/>
                      </a:lnTo>
                      <a:lnTo>
                        <a:pt x="59" y="1429"/>
                      </a:lnTo>
                      <a:lnTo>
                        <a:pt x="63" y="1561"/>
                      </a:lnTo>
                      <a:lnTo>
                        <a:pt x="66" y="1605"/>
                      </a:lnTo>
                      <a:lnTo>
                        <a:pt x="70" y="1554"/>
                      </a:lnTo>
                      <a:lnTo>
                        <a:pt x="74" y="1411"/>
                      </a:lnTo>
                      <a:lnTo>
                        <a:pt x="77" y="1191"/>
                      </a:lnTo>
                      <a:lnTo>
                        <a:pt x="81" y="920"/>
                      </a:lnTo>
                      <a:lnTo>
                        <a:pt x="85" y="632"/>
                      </a:lnTo>
                      <a:lnTo>
                        <a:pt x="90" y="363"/>
                      </a:lnTo>
                      <a:lnTo>
                        <a:pt x="94" y="148"/>
                      </a:lnTo>
                      <a:lnTo>
                        <a:pt x="97" y="20"/>
                      </a:lnTo>
                      <a:lnTo>
                        <a:pt x="101" y="0"/>
                      </a:lnTo>
                      <a:lnTo>
                        <a:pt x="105" y="90"/>
                      </a:lnTo>
                      <a:lnTo>
                        <a:pt x="108" y="284"/>
                      </a:lnTo>
                      <a:lnTo>
                        <a:pt x="112" y="559"/>
                      </a:lnTo>
                      <a:lnTo>
                        <a:pt x="116" y="878"/>
                      </a:lnTo>
                      <a:lnTo>
                        <a:pt x="119" y="1193"/>
                      </a:lnTo>
                      <a:lnTo>
                        <a:pt x="125" y="1460"/>
                      </a:lnTo>
                      <a:lnTo>
                        <a:pt x="129" y="1636"/>
                      </a:lnTo>
                      <a:lnTo>
                        <a:pt x="130" y="1675"/>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2" name="Freeform 42"/>
                <p:cNvSpPr>
                  <a:spLocks/>
                </p:cNvSpPr>
                <p:nvPr/>
              </p:nvSpPr>
              <p:spPr bwMode="auto">
                <a:xfrm>
                  <a:off x="4382" y="2937"/>
                  <a:ext cx="15" cy="885"/>
                </a:xfrm>
                <a:custGeom>
                  <a:avLst/>
                  <a:gdLst/>
                  <a:ahLst/>
                  <a:cxnLst>
                    <a:cxn ang="0">
                      <a:pos x="0" y="1771"/>
                    </a:cxn>
                    <a:cxn ang="0">
                      <a:pos x="4" y="1703"/>
                    </a:cxn>
                    <a:cxn ang="0">
                      <a:pos x="8" y="1492"/>
                    </a:cxn>
                    <a:cxn ang="0">
                      <a:pos x="11" y="1183"/>
                    </a:cxn>
                    <a:cxn ang="0">
                      <a:pos x="15" y="818"/>
                    </a:cxn>
                    <a:cxn ang="0">
                      <a:pos x="19" y="462"/>
                    </a:cxn>
                    <a:cxn ang="0">
                      <a:pos x="22" y="173"/>
                    </a:cxn>
                    <a:cxn ang="0">
                      <a:pos x="28" y="6"/>
                    </a:cxn>
                    <a:cxn ang="0">
                      <a:pos x="30" y="0"/>
                    </a:cxn>
                  </a:cxnLst>
                  <a:rect l="0" t="0" r="r" b="b"/>
                  <a:pathLst>
                    <a:path w="30" h="1771">
                      <a:moveTo>
                        <a:pt x="0" y="1771"/>
                      </a:moveTo>
                      <a:lnTo>
                        <a:pt x="4" y="1703"/>
                      </a:lnTo>
                      <a:lnTo>
                        <a:pt x="8" y="1492"/>
                      </a:lnTo>
                      <a:lnTo>
                        <a:pt x="11" y="1183"/>
                      </a:lnTo>
                      <a:lnTo>
                        <a:pt x="15" y="818"/>
                      </a:lnTo>
                      <a:lnTo>
                        <a:pt x="19" y="462"/>
                      </a:lnTo>
                      <a:lnTo>
                        <a:pt x="22" y="173"/>
                      </a:lnTo>
                      <a:lnTo>
                        <a:pt x="28" y="6"/>
                      </a:lnTo>
                      <a:lnTo>
                        <a:pt x="30" y="0"/>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3" name="Freeform 43"/>
                <p:cNvSpPr>
                  <a:spLocks/>
                </p:cNvSpPr>
                <p:nvPr/>
              </p:nvSpPr>
              <p:spPr bwMode="auto">
                <a:xfrm>
                  <a:off x="4398" y="2937"/>
                  <a:ext cx="10" cy="885"/>
                </a:xfrm>
                <a:custGeom>
                  <a:avLst/>
                  <a:gdLst/>
                  <a:ahLst/>
                  <a:cxnLst>
                    <a:cxn ang="0">
                      <a:pos x="0" y="0"/>
                    </a:cxn>
                    <a:cxn ang="0">
                      <a:pos x="4" y="162"/>
                    </a:cxn>
                    <a:cxn ang="0">
                      <a:pos x="8" y="471"/>
                    </a:cxn>
                    <a:cxn ang="0">
                      <a:pos x="11" y="878"/>
                    </a:cxn>
                    <a:cxn ang="0">
                      <a:pos x="15" y="1305"/>
                    </a:cxn>
                    <a:cxn ang="0">
                      <a:pos x="19" y="1670"/>
                    </a:cxn>
                    <a:cxn ang="0">
                      <a:pos x="21" y="1771"/>
                    </a:cxn>
                  </a:cxnLst>
                  <a:rect l="0" t="0" r="r" b="b"/>
                  <a:pathLst>
                    <a:path w="21" h="1771">
                      <a:moveTo>
                        <a:pt x="0" y="0"/>
                      </a:moveTo>
                      <a:lnTo>
                        <a:pt x="4" y="162"/>
                      </a:lnTo>
                      <a:lnTo>
                        <a:pt x="8" y="471"/>
                      </a:lnTo>
                      <a:lnTo>
                        <a:pt x="11" y="878"/>
                      </a:lnTo>
                      <a:lnTo>
                        <a:pt x="15" y="1305"/>
                      </a:lnTo>
                      <a:lnTo>
                        <a:pt x="19" y="1670"/>
                      </a:lnTo>
                      <a:lnTo>
                        <a:pt x="21" y="1771"/>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4" name="Freeform 44"/>
                <p:cNvSpPr>
                  <a:spLocks/>
                </p:cNvSpPr>
                <p:nvPr/>
              </p:nvSpPr>
              <p:spPr bwMode="auto">
                <a:xfrm>
                  <a:off x="4412" y="3394"/>
                  <a:ext cx="114" cy="428"/>
                </a:xfrm>
                <a:custGeom>
                  <a:avLst/>
                  <a:gdLst/>
                  <a:ahLst/>
                  <a:cxnLst>
                    <a:cxn ang="0">
                      <a:pos x="0" y="856"/>
                    </a:cxn>
                    <a:cxn ang="0">
                      <a:pos x="2" y="795"/>
                    </a:cxn>
                    <a:cxn ang="0">
                      <a:pos x="5" y="403"/>
                    </a:cxn>
                    <a:cxn ang="0">
                      <a:pos x="9" y="0"/>
                    </a:cxn>
                    <a:cxn ang="0">
                      <a:pos x="13" y="0"/>
                    </a:cxn>
                    <a:cxn ang="0">
                      <a:pos x="16" y="0"/>
                    </a:cxn>
                    <a:cxn ang="0">
                      <a:pos x="20" y="0"/>
                    </a:cxn>
                    <a:cxn ang="0">
                      <a:pos x="24" y="0"/>
                    </a:cxn>
                    <a:cxn ang="0">
                      <a:pos x="27" y="0"/>
                    </a:cxn>
                    <a:cxn ang="0">
                      <a:pos x="31" y="0"/>
                    </a:cxn>
                    <a:cxn ang="0">
                      <a:pos x="36" y="0"/>
                    </a:cxn>
                    <a:cxn ang="0">
                      <a:pos x="40" y="0"/>
                    </a:cxn>
                    <a:cxn ang="0">
                      <a:pos x="44" y="0"/>
                    </a:cxn>
                    <a:cxn ang="0">
                      <a:pos x="47" y="0"/>
                    </a:cxn>
                    <a:cxn ang="0">
                      <a:pos x="51" y="0"/>
                    </a:cxn>
                    <a:cxn ang="0">
                      <a:pos x="55" y="0"/>
                    </a:cxn>
                    <a:cxn ang="0">
                      <a:pos x="58" y="0"/>
                    </a:cxn>
                    <a:cxn ang="0">
                      <a:pos x="62" y="0"/>
                    </a:cxn>
                    <a:cxn ang="0">
                      <a:pos x="66" y="0"/>
                    </a:cxn>
                    <a:cxn ang="0">
                      <a:pos x="71" y="0"/>
                    </a:cxn>
                    <a:cxn ang="0">
                      <a:pos x="75" y="0"/>
                    </a:cxn>
                    <a:cxn ang="0">
                      <a:pos x="79" y="0"/>
                    </a:cxn>
                    <a:cxn ang="0">
                      <a:pos x="82" y="0"/>
                    </a:cxn>
                    <a:cxn ang="0">
                      <a:pos x="86" y="0"/>
                    </a:cxn>
                    <a:cxn ang="0">
                      <a:pos x="90" y="0"/>
                    </a:cxn>
                    <a:cxn ang="0">
                      <a:pos x="93" y="0"/>
                    </a:cxn>
                    <a:cxn ang="0">
                      <a:pos x="97" y="0"/>
                    </a:cxn>
                    <a:cxn ang="0">
                      <a:pos x="101" y="0"/>
                    </a:cxn>
                    <a:cxn ang="0">
                      <a:pos x="106" y="0"/>
                    </a:cxn>
                    <a:cxn ang="0">
                      <a:pos x="110" y="0"/>
                    </a:cxn>
                    <a:cxn ang="0">
                      <a:pos x="113" y="0"/>
                    </a:cxn>
                    <a:cxn ang="0">
                      <a:pos x="117" y="0"/>
                    </a:cxn>
                    <a:cxn ang="0">
                      <a:pos x="121" y="0"/>
                    </a:cxn>
                    <a:cxn ang="0">
                      <a:pos x="124" y="0"/>
                    </a:cxn>
                    <a:cxn ang="0">
                      <a:pos x="128" y="0"/>
                    </a:cxn>
                    <a:cxn ang="0">
                      <a:pos x="132" y="0"/>
                    </a:cxn>
                    <a:cxn ang="0">
                      <a:pos x="135" y="0"/>
                    </a:cxn>
                    <a:cxn ang="0">
                      <a:pos x="141" y="0"/>
                    </a:cxn>
                    <a:cxn ang="0">
                      <a:pos x="145" y="0"/>
                    </a:cxn>
                    <a:cxn ang="0">
                      <a:pos x="148" y="0"/>
                    </a:cxn>
                    <a:cxn ang="0">
                      <a:pos x="152" y="0"/>
                    </a:cxn>
                    <a:cxn ang="0">
                      <a:pos x="156" y="0"/>
                    </a:cxn>
                    <a:cxn ang="0">
                      <a:pos x="159" y="0"/>
                    </a:cxn>
                    <a:cxn ang="0">
                      <a:pos x="163" y="0"/>
                    </a:cxn>
                    <a:cxn ang="0">
                      <a:pos x="167" y="0"/>
                    </a:cxn>
                    <a:cxn ang="0">
                      <a:pos x="170" y="0"/>
                    </a:cxn>
                    <a:cxn ang="0">
                      <a:pos x="176" y="0"/>
                    </a:cxn>
                    <a:cxn ang="0">
                      <a:pos x="179" y="0"/>
                    </a:cxn>
                    <a:cxn ang="0">
                      <a:pos x="183" y="0"/>
                    </a:cxn>
                    <a:cxn ang="0">
                      <a:pos x="187" y="0"/>
                    </a:cxn>
                    <a:cxn ang="0">
                      <a:pos x="190" y="0"/>
                    </a:cxn>
                    <a:cxn ang="0">
                      <a:pos x="194" y="0"/>
                    </a:cxn>
                    <a:cxn ang="0">
                      <a:pos x="198" y="0"/>
                    </a:cxn>
                    <a:cxn ang="0">
                      <a:pos x="201" y="0"/>
                    </a:cxn>
                    <a:cxn ang="0">
                      <a:pos x="205" y="0"/>
                    </a:cxn>
                    <a:cxn ang="0">
                      <a:pos x="211" y="0"/>
                    </a:cxn>
                    <a:cxn ang="0">
                      <a:pos x="214" y="0"/>
                    </a:cxn>
                    <a:cxn ang="0">
                      <a:pos x="218" y="0"/>
                    </a:cxn>
                    <a:cxn ang="0">
                      <a:pos x="222" y="0"/>
                    </a:cxn>
                    <a:cxn ang="0">
                      <a:pos x="225" y="0"/>
                    </a:cxn>
                    <a:cxn ang="0">
                      <a:pos x="227" y="0"/>
                    </a:cxn>
                  </a:cxnLst>
                  <a:rect l="0" t="0" r="r" b="b"/>
                  <a:pathLst>
                    <a:path w="227" h="856">
                      <a:moveTo>
                        <a:pt x="0" y="856"/>
                      </a:moveTo>
                      <a:lnTo>
                        <a:pt x="2" y="795"/>
                      </a:lnTo>
                      <a:lnTo>
                        <a:pt x="5" y="403"/>
                      </a:lnTo>
                      <a:lnTo>
                        <a:pt x="9" y="0"/>
                      </a:lnTo>
                      <a:lnTo>
                        <a:pt x="13" y="0"/>
                      </a:lnTo>
                      <a:lnTo>
                        <a:pt x="16" y="0"/>
                      </a:lnTo>
                      <a:lnTo>
                        <a:pt x="20" y="0"/>
                      </a:lnTo>
                      <a:lnTo>
                        <a:pt x="24" y="0"/>
                      </a:lnTo>
                      <a:lnTo>
                        <a:pt x="27" y="0"/>
                      </a:lnTo>
                      <a:lnTo>
                        <a:pt x="31" y="0"/>
                      </a:lnTo>
                      <a:lnTo>
                        <a:pt x="36" y="0"/>
                      </a:lnTo>
                      <a:lnTo>
                        <a:pt x="40" y="0"/>
                      </a:lnTo>
                      <a:lnTo>
                        <a:pt x="44" y="0"/>
                      </a:lnTo>
                      <a:lnTo>
                        <a:pt x="47" y="0"/>
                      </a:lnTo>
                      <a:lnTo>
                        <a:pt x="51" y="0"/>
                      </a:lnTo>
                      <a:lnTo>
                        <a:pt x="55" y="0"/>
                      </a:lnTo>
                      <a:lnTo>
                        <a:pt x="58" y="0"/>
                      </a:lnTo>
                      <a:lnTo>
                        <a:pt x="62" y="0"/>
                      </a:lnTo>
                      <a:lnTo>
                        <a:pt x="66" y="0"/>
                      </a:lnTo>
                      <a:lnTo>
                        <a:pt x="71" y="0"/>
                      </a:lnTo>
                      <a:lnTo>
                        <a:pt x="75" y="0"/>
                      </a:lnTo>
                      <a:lnTo>
                        <a:pt x="79" y="0"/>
                      </a:lnTo>
                      <a:lnTo>
                        <a:pt x="82" y="0"/>
                      </a:lnTo>
                      <a:lnTo>
                        <a:pt x="86" y="0"/>
                      </a:lnTo>
                      <a:lnTo>
                        <a:pt x="90" y="0"/>
                      </a:lnTo>
                      <a:lnTo>
                        <a:pt x="93" y="0"/>
                      </a:lnTo>
                      <a:lnTo>
                        <a:pt x="97" y="0"/>
                      </a:lnTo>
                      <a:lnTo>
                        <a:pt x="101" y="0"/>
                      </a:lnTo>
                      <a:lnTo>
                        <a:pt x="106" y="0"/>
                      </a:lnTo>
                      <a:lnTo>
                        <a:pt x="110" y="0"/>
                      </a:lnTo>
                      <a:lnTo>
                        <a:pt x="113" y="0"/>
                      </a:lnTo>
                      <a:lnTo>
                        <a:pt x="117" y="0"/>
                      </a:lnTo>
                      <a:lnTo>
                        <a:pt x="121" y="0"/>
                      </a:lnTo>
                      <a:lnTo>
                        <a:pt x="124" y="0"/>
                      </a:lnTo>
                      <a:lnTo>
                        <a:pt x="128" y="0"/>
                      </a:lnTo>
                      <a:lnTo>
                        <a:pt x="132" y="0"/>
                      </a:lnTo>
                      <a:lnTo>
                        <a:pt x="135" y="0"/>
                      </a:lnTo>
                      <a:lnTo>
                        <a:pt x="141" y="0"/>
                      </a:lnTo>
                      <a:lnTo>
                        <a:pt x="145" y="0"/>
                      </a:lnTo>
                      <a:lnTo>
                        <a:pt x="148" y="0"/>
                      </a:lnTo>
                      <a:lnTo>
                        <a:pt x="152" y="0"/>
                      </a:lnTo>
                      <a:lnTo>
                        <a:pt x="156" y="0"/>
                      </a:lnTo>
                      <a:lnTo>
                        <a:pt x="159" y="0"/>
                      </a:lnTo>
                      <a:lnTo>
                        <a:pt x="163" y="0"/>
                      </a:lnTo>
                      <a:lnTo>
                        <a:pt x="167" y="0"/>
                      </a:lnTo>
                      <a:lnTo>
                        <a:pt x="170" y="0"/>
                      </a:lnTo>
                      <a:lnTo>
                        <a:pt x="176" y="0"/>
                      </a:lnTo>
                      <a:lnTo>
                        <a:pt x="179" y="0"/>
                      </a:lnTo>
                      <a:lnTo>
                        <a:pt x="183" y="0"/>
                      </a:lnTo>
                      <a:lnTo>
                        <a:pt x="187" y="0"/>
                      </a:lnTo>
                      <a:lnTo>
                        <a:pt x="190" y="0"/>
                      </a:lnTo>
                      <a:lnTo>
                        <a:pt x="194" y="0"/>
                      </a:lnTo>
                      <a:lnTo>
                        <a:pt x="198" y="0"/>
                      </a:lnTo>
                      <a:lnTo>
                        <a:pt x="201" y="0"/>
                      </a:lnTo>
                      <a:lnTo>
                        <a:pt x="205" y="0"/>
                      </a:lnTo>
                      <a:lnTo>
                        <a:pt x="211" y="0"/>
                      </a:lnTo>
                      <a:lnTo>
                        <a:pt x="214" y="0"/>
                      </a:lnTo>
                      <a:lnTo>
                        <a:pt x="218" y="0"/>
                      </a:lnTo>
                      <a:lnTo>
                        <a:pt x="222" y="0"/>
                      </a:lnTo>
                      <a:lnTo>
                        <a:pt x="225" y="0"/>
                      </a:lnTo>
                      <a:lnTo>
                        <a:pt x="227" y="0"/>
                      </a:lnTo>
                    </a:path>
                  </a:pathLst>
                </a:custGeom>
                <a:noFill/>
                <a:ln w="11113">
                  <a:solidFill>
                    <a:srgbClr val="FF0000"/>
                  </a:solidFill>
                  <a:prstDash val="solid"/>
                  <a:round/>
                  <a:headEnd/>
                  <a:tailEnd/>
                </a:ln>
              </p:spPr>
              <p:txBody>
                <a:bodyPr/>
                <a:lstStyle/>
                <a:p>
                  <a:pPr fontAlgn="base">
                    <a:spcBef>
                      <a:spcPct val="0"/>
                    </a:spcBef>
                    <a:spcAft>
                      <a:spcPct val="0"/>
                    </a:spcAft>
                  </a:pPr>
                  <a:endParaRPr lang="ja-JP" altLang="en-US" sz="4000" smtClean="0">
                    <a:solidFill>
                      <a:srgbClr val="000000"/>
                    </a:solidFill>
                  </a:endParaRPr>
                </a:p>
              </p:txBody>
            </p:sp>
          </p:grpSp>
        </p:gr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080250" y="1795463"/>
            <a:ext cx="1279525" cy="3867150"/>
            <a:chOff x="4239" y="1131"/>
            <a:chExt cx="806" cy="2436"/>
          </a:xfrm>
        </p:grpSpPr>
        <p:pic>
          <p:nvPicPr>
            <p:cNvPr id="13335" name="Picture 3" descr="space040"/>
            <p:cNvPicPr>
              <a:picLocks noChangeAspect="1" noChangeArrowheads="1"/>
            </p:cNvPicPr>
            <p:nvPr/>
          </p:nvPicPr>
          <p:blipFill>
            <a:blip r:embed="rId2" cstate="print"/>
            <a:srcRect/>
            <a:stretch>
              <a:fillRect/>
            </a:stretch>
          </p:blipFill>
          <p:spPr bwMode="auto">
            <a:xfrm>
              <a:off x="4294" y="1158"/>
              <a:ext cx="697" cy="2350"/>
            </a:xfrm>
            <a:prstGeom prst="rect">
              <a:avLst/>
            </a:prstGeom>
            <a:noFill/>
            <a:ln w="9525">
              <a:noFill/>
              <a:miter lim="800000"/>
              <a:headEnd/>
              <a:tailEnd/>
            </a:ln>
          </p:spPr>
        </p:pic>
        <p:sp>
          <p:nvSpPr>
            <p:cNvPr id="13336" name="Oval 4"/>
            <p:cNvSpPr>
              <a:spLocks noChangeArrowheads="1"/>
            </p:cNvSpPr>
            <p:nvPr/>
          </p:nvSpPr>
          <p:spPr bwMode="auto">
            <a:xfrm>
              <a:off x="4262" y="1131"/>
              <a:ext cx="745" cy="2382"/>
            </a:xfrm>
            <a:prstGeom prst="ellipse">
              <a:avLst/>
            </a:prstGeom>
            <a:noFill/>
            <a:ln w="76200">
              <a:solidFill>
                <a:srgbClr val="FFFFFF"/>
              </a:solidFill>
              <a:round/>
              <a:headEnd/>
              <a:tailEnd/>
            </a:ln>
          </p:spPr>
          <p:txBody>
            <a:bodyPr lIns="74295" tIns="8890" rIns="74295" bIns="8890"/>
            <a:lstStyle/>
            <a:p>
              <a:endParaRPr lang="ja-JP" altLang="en-US">
                <a:solidFill>
                  <a:prstClr val="black"/>
                </a:solidFill>
              </a:endParaRPr>
            </a:p>
          </p:txBody>
        </p:sp>
        <p:sp>
          <p:nvSpPr>
            <p:cNvPr id="13337" name="Freeform 5"/>
            <p:cNvSpPr>
              <a:spLocks/>
            </p:cNvSpPr>
            <p:nvPr/>
          </p:nvSpPr>
          <p:spPr bwMode="auto">
            <a:xfrm>
              <a:off x="4686" y="2863"/>
              <a:ext cx="344" cy="694"/>
            </a:xfrm>
            <a:custGeom>
              <a:avLst/>
              <a:gdLst>
                <a:gd name="T0" fmla="*/ 494 w 557"/>
                <a:gd name="T1" fmla="*/ 0 h 1293"/>
                <a:gd name="T2" fmla="*/ 389 w 557"/>
                <a:gd name="T3" fmla="*/ 389 h 1293"/>
                <a:gd name="T4" fmla="*/ 284 w 557"/>
                <a:gd name="T5" fmla="*/ 767 h 1293"/>
                <a:gd name="T6" fmla="*/ 147 w 557"/>
                <a:gd name="T7" fmla="*/ 1072 h 1293"/>
                <a:gd name="T8" fmla="*/ 0 w 557"/>
                <a:gd name="T9" fmla="*/ 1177 h 1293"/>
                <a:gd name="T10" fmla="*/ 32 w 557"/>
                <a:gd name="T11" fmla="*/ 1293 h 1293"/>
                <a:gd name="T12" fmla="*/ 557 w 557"/>
                <a:gd name="T13" fmla="*/ 1293 h 1293"/>
                <a:gd name="T14" fmla="*/ 557 w 557"/>
                <a:gd name="T15" fmla="*/ 10 h 1293"/>
                <a:gd name="T16" fmla="*/ 494 w 557"/>
                <a:gd name="T17" fmla="*/ 0 h 1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7"/>
                <a:gd name="T28" fmla="*/ 0 h 1293"/>
                <a:gd name="T29" fmla="*/ 557 w 557"/>
                <a:gd name="T30" fmla="*/ 1293 h 1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7" h="1293">
                  <a:moveTo>
                    <a:pt x="494" y="0"/>
                  </a:moveTo>
                  <a:lnTo>
                    <a:pt x="389" y="389"/>
                  </a:lnTo>
                  <a:lnTo>
                    <a:pt x="284" y="767"/>
                  </a:lnTo>
                  <a:lnTo>
                    <a:pt x="147" y="1072"/>
                  </a:lnTo>
                  <a:lnTo>
                    <a:pt x="0" y="1177"/>
                  </a:lnTo>
                  <a:lnTo>
                    <a:pt x="32" y="1293"/>
                  </a:lnTo>
                  <a:lnTo>
                    <a:pt x="557" y="1293"/>
                  </a:lnTo>
                  <a:lnTo>
                    <a:pt x="557" y="10"/>
                  </a:lnTo>
                  <a:lnTo>
                    <a:pt x="494" y="0"/>
                  </a:lnTo>
                  <a:close/>
                </a:path>
              </a:pathLst>
            </a:custGeom>
            <a:solidFill>
              <a:srgbClr val="FFFFFF"/>
            </a:solidFill>
            <a:ln w="9525">
              <a:solidFill>
                <a:srgbClr val="FFFFFF"/>
              </a:solidFill>
              <a:round/>
              <a:headEnd/>
              <a:tailEnd/>
            </a:ln>
          </p:spPr>
          <p:txBody>
            <a:bodyPr lIns="74295" tIns="8890" rIns="74295" bIns="8890"/>
            <a:lstStyle/>
            <a:p>
              <a:endParaRPr lang="ja-JP" altLang="en-US">
                <a:solidFill>
                  <a:prstClr val="black"/>
                </a:solidFill>
              </a:endParaRPr>
            </a:p>
          </p:txBody>
        </p:sp>
        <p:sp>
          <p:nvSpPr>
            <p:cNvPr id="13338" name="Freeform 6"/>
            <p:cNvSpPr>
              <a:spLocks/>
            </p:cNvSpPr>
            <p:nvPr/>
          </p:nvSpPr>
          <p:spPr bwMode="auto">
            <a:xfrm flipH="1">
              <a:off x="4239" y="2875"/>
              <a:ext cx="342" cy="692"/>
            </a:xfrm>
            <a:custGeom>
              <a:avLst/>
              <a:gdLst>
                <a:gd name="T0" fmla="*/ 494 w 557"/>
                <a:gd name="T1" fmla="*/ 0 h 1293"/>
                <a:gd name="T2" fmla="*/ 389 w 557"/>
                <a:gd name="T3" fmla="*/ 389 h 1293"/>
                <a:gd name="T4" fmla="*/ 284 w 557"/>
                <a:gd name="T5" fmla="*/ 767 h 1293"/>
                <a:gd name="T6" fmla="*/ 147 w 557"/>
                <a:gd name="T7" fmla="*/ 1072 h 1293"/>
                <a:gd name="T8" fmla="*/ 0 w 557"/>
                <a:gd name="T9" fmla="*/ 1177 h 1293"/>
                <a:gd name="T10" fmla="*/ 32 w 557"/>
                <a:gd name="T11" fmla="*/ 1293 h 1293"/>
                <a:gd name="T12" fmla="*/ 557 w 557"/>
                <a:gd name="T13" fmla="*/ 1293 h 1293"/>
                <a:gd name="T14" fmla="*/ 557 w 557"/>
                <a:gd name="T15" fmla="*/ 10 h 1293"/>
                <a:gd name="T16" fmla="*/ 494 w 557"/>
                <a:gd name="T17" fmla="*/ 0 h 1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7"/>
                <a:gd name="T28" fmla="*/ 0 h 1293"/>
                <a:gd name="T29" fmla="*/ 557 w 557"/>
                <a:gd name="T30" fmla="*/ 1293 h 1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7" h="1293">
                  <a:moveTo>
                    <a:pt x="494" y="0"/>
                  </a:moveTo>
                  <a:lnTo>
                    <a:pt x="389" y="389"/>
                  </a:lnTo>
                  <a:lnTo>
                    <a:pt x="284" y="767"/>
                  </a:lnTo>
                  <a:lnTo>
                    <a:pt x="147" y="1072"/>
                  </a:lnTo>
                  <a:lnTo>
                    <a:pt x="0" y="1177"/>
                  </a:lnTo>
                  <a:lnTo>
                    <a:pt x="32" y="1293"/>
                  </a:lnTo>
                  <a:lnTo>
                    <a:pt x="557" y="1293"/>
                  </a:lnTo>
                  <a:lnTo>
                    <a:pt x="557" y="10"/>
                  </a:lnTo>
                  <a:lnTo>
                    <a:pt x="494" y="0"/>
                  </a:lnTo>
                  <a:close/>
                </a:path>
              </a:pathLst>
            </a:custGeom>
            <a:solidFill>
              <a:srgbClr val="FFFFFF"/>
            </a:solidFill>
            <a:ln w="9525">
              <a:solidFill>
                <a:srgbClr val="FFFFFF"/>
              </a:solidFill>
              <a:round/>
              <a:headEnd/>
              <a:tailEnd/>
            </a:ln>
          </p:spPr>
          <p:txBody>
            <a:bodyPr lIns="74295" tIns="8890" rIns="74295" bIns="8890"/>
            <a:lstStyle/>
            <a:p>
              <a:endParaRPr lang="ja-JP" altLang="en-US">
                <a:solidFill>
                  <a:prstClr val="black"/>
                </a:solidFill>
              </a:endParaRPr>
            </a:p>
          </p:txBody>
        </p:sp>
        <p:sp>
          <p:nvSpPr>
            <p:cNvPr id="13339" name="Freeform 7"/>
            <p:cNvSpPr>
              <a:spLocks/>
            </p:cNvSpPr>
            <p:nvPr/>
          </p:nvSpPr>
          <p:spPr bwMode="auto">
            <a:xfrm flipV="1">
              <a:off x="4740" y="1150"/>
              <a:ext cx="305" cy="655"/>
            </a:xfrm>
            <a:custGeom>
              <a:avLst/>
              <a:gdLst>
                <a:gd name="T0" fmla="*/ 494 w 557"/>
                <a:gd name="T1" fmla="*/ 0 h 1293"/>
                <a:gd name="T2" fmla="*/ 389 w 557"/>
                <a:gd name="T3" fmla="*/ 389 h 1293"/>
                <a:gd name="T4" fmla="*/ 284 w 557"/>
                <a:gd name="T5" fmla="*/ 767 h 1293"/>
                <a:gd name="T6" fmla="*/ 147 w 557"/>
                <a:gd name="T7" fmla="*/ 1072 h 1293"/>
                <a:gd name="T8" fmla="*/ 0 w 557"/>
                <a:gd name="T9" fmla="*/ 1177 h 1293"/>
                <a:gd name="T10" fmla="*/ 32 w 557"/>
                <a:gd name="T11" fmla="*/ 1293 h 1293"/>
                <a:gd name="T12" fmla="*/ 557 w 557"/>
                <a:gd name="T13" fmla="*/ 1293 h 1293"/>
                <a:gd name="T14" fmla="*/ 557 w 557"/>
                <a:gd name="T15" fmla="*/ 10 h 1293"/>
                <a:gd name="T16" fmla="*/ 494 w 557"/>
                <a:gd name="T17" fmla="*/ 0 h 1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7"/>
                <a:gd name="T28" fmla="*/ 0 h 1293"/>
                <a:gd name="T29" fmla="*/ 557 w 557"/>
                <a:gd name="T30" fmla="*/ 1293 h 1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7" h="1293">
                  <a:moveTo>
                    <a:pt x="494" y="0"/>
                  </a:moveTo>
                  <a:lnTo>
                    <a:pt x="389" y="389"/>
                  </a:lnTo>
                  <a:lnTo>
                    <a:pt x="284" y="767"/>
                  </a:lnTo>
                  <a:lnTo>
                    <a:pt x="147" y="1072"/>
                  </a:lnTo>
                  <a:lnTo>
                    <a:pt x="0" y="1177"/>
                  </a:lnTo>
                  <a:lnTo>
                    <a:pt x="32" y="1293"/>
                  </a:lnTo>
                  <a:lnTo>
                    <a:pt x="557" y="1293"/>
                  </a:lnTo>
                  <a:lnTo>
                    <a:pt x="557" y="10"/>
                  </a:lnTo>
                  <a:lnTo>
                    <a:pt x="494" y="0"/>
                  </a:lnTo>
                  <a:close/>
                </a:path>
              </a:pathLst>
            </a:custGeom>
            <a:solidFill>
              <a:srgbClr val="FFFFFF"/>
            </a:solidFill>
            <a:ln w="9525">
              <a:solidFill>
                <a:srgbClr val="FFFFFF"/>
              </a:solidFill>
              <a:round/>
              <a:headEnd/>
              <a:tailEnd/>
            </a:ln>
          </p:spPr>
          <p:txBody>
            <a:bodyPr lIns="74295" tIns="8890" rIns="74295" bIns="8890"/>
            <a:lstStyle/>
            <a:p>
              <a:endParaRPr lang="ja-JP" altLang="en-US">
                <a:solidFill>
                  <a:prstClr val="black"/>
                </a:solidFill>
              </a:endParaRPr>
            </a:p>
          </p:txBody>
        </p:sp>
        <p:sp>
          <p:nvSpPr>
            <p:cNvPr id="13340" name="Freeform 8"/>
            <p:cNvSpPr>
              <a:spLocks/>
            </p:cNvSpPr>
            <p:nvPr/>
          </p:nvSpPr>
          <p:spPr bwMode="auto">
            <a:xfrm flipH="1" flipV="1">
              <a:off x="4247" y="1154"/>
              <a:ext cx="295" cy="610"/>
            </a:xfrm>
            <a:custGeom>
              <a:avLst/>
              <a:gdLst>
                <a:gd name="T0" fmla="*/ 494 w 557"/>
                <a:gd name="T1" fmla="*/ 0 h 1293"/>
                <a:gd name="T2" fmla="*/ 389 w 557"/>
                <a:gd name="T3" fmla="*/ 389 h 1293"/>
                <a:gd name="T4" fmla="*/ 284 w 557"/>
                <a:gd name="T5" fmla="*/ 767 h 1293"/>
                <a:gd name="T6" fmla="*/ 147 w 557"/>
                <a:gd name="T7" fmla="*/ 1072 h 1293"/>
                <a:gd name="T8" fmla="*/ 0 w 557"/>
                <a:gd name="T9" fmla="*/ 1177 h 1293"/>
                <a:gd name="T10" fmla="*/ 32 w 557"/>
                <a:gd name="T11" fmla="*/ 1293 h 1293"/>
                <a:gd name="T12" fmla="*/ 557 w 557"/>
                <a:gd name="T13" fmla="*/ 1293 h 1293"/>
                <a:gd name="T14" fmla="*/ 557 w 557"/>
                <a:gd name="T15" fmla="*/ 10 h 1293"/>
                <a:gd name="T16" fmla="*/ 494 w 557"/>
                <a:gd name="T17" fmla="*/ 0 h 1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7"/>
                <a:gd name="T28" fmla="*/ 0 h 1293"/>
                <a:gd name="T29" fmla="*/ 557 w 557"/>
                <a:gd name="T30" fmla="*/ 1293 h 1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7" h="1293">
                  <a:moveTo>
                    <a:pt x="494" y="0"/>
                  </a:moveTo>
                  <a:lnTo>
                    <a:pt x="389" y="389"/>
                  </a:lnTo>
                  <a:lnTo>
                    <a:pt x="284" y="767"/>
                  </a:lnTo>
                  <a:lnTo>
                    <a:pt x="147" y="1072"/>
                  </a:lnTo>
                  <a:lnTo>
                    <a:pt x="0" y="1177"/>
                  </a:lnTo>
                  <a:lnTo>
                    <a:pt x="32" y="1293"/>
                  </a:lnTo>
                  <a:lnTo>
                    <a:pt x="557" y="1293"/>
                  </a:lnTo>
                  <a:lnTo>
                    <a:pt x="557" y="10"/>
                  </a:lnTo>
                  <a:lnTo>
                    <a:pt x="494" y="0"/>
                  </a:lnTo>
                  <a:close/>
                </a:path>
              </a:pathLst>
            </a:custGeom>
            <a:solidFill>
              <a:srgbClr val="FFFFFF"/>
            </a:solidFill>
            <a:ln w="9525">
              <a:solidFill>
                <a:srgbClr val="FFFFFF"/>
              </a:solidFill>
              <a:round/>
              <a:headEnd/>
              <a:tailEnd/>
            </a:ln>
          </p:spPr>
          <p:txBody>
            <a:bodyPr lIns="74295" tIns="8890" rIns="74295" bIns="8890"/>
            <a:lstStyle/>
            <a:p>
              <a:endParaRPr lang="ja-JP" altLang="en-US">
                <a:solidFill>
                  <a:prstClr val="black"/>
                </a:solidFill>
              </a:endParaRPr>
            </a:p>
          </p:txBody>
        </p:sp>
      </p:grpSp>
      <p:grpSp>
        <p:nvGrpSpPr>
          <p:cNvPr id="3" name="Group 11"/>
          <p:cNvGrpSpPr>
            <a:grpSpLocks/>
          </p:cNvGrpSpPr>
          <p:nvPr/>
        </p:nvGrpSpPr>
        <p:grpSpPr bwMode="auto">
          <a:xfrm>
            <a:off x="4919662" y="2071688"/>
            <a:ext cx="1000125" cy="3243262"/>
            <a:chOff x="6065" y="9225"/>
            <a:chExt cx="888" cy="2250"/>
          </a:xfrm>
        </p:grpSpPr>
        <p:pic>
          <p:nvPicPr>
            <p:cNvPr id="13331" name="Picture 12" descr="sky_wmap_big"/>
            <p:cNvPicPr>
              <a:picLocks noChangeAspect="1" noChangeArrowheads="1"/>
            </p:cNvPicPr>
            <p:nvPr/>
          </p:nvPicPr>
          <p:blipFill>
            <a:blip r:embed="rId3" cstate="print"/>
            <a:srcRect/>
            <a:stretch>
              <a:fillRect/>
            </a:stretch>
          </p:blipFill>
          <p:spPr bwMode="auto">
            <a:xfrm rot="-5400000">
              <a:off x="5452" y="9950"/>
              <a:ext cx="2158" cy="797"/>
            </a:xfrm>
            <a:prstGeom prst="rect">
              <a:avLst/>
            </a:prstGeom>
            <a:noFill/>
            <a:ln w="9525">
              <a:noFill/>
              <a:miter lim="800000"/>
              <a:headEnd/>
              <a:tailEnd/>
            </a:ln>
          </p:spPr>
        </p:pic>
        <p:sp>
          <p:nvSpPr>
            <p:cNvPr id="13332" name="Oval 13"/>
            <p:cNvSpPr>
              <a:spLocks noChangeArrowheads="1"/>
            </p:cNvSpPr>
            <p:nvPr/>
          </p:nvSpPr>
          <p:spPr bwMode="auto">
            <a:xfrm>
              <a:off x="6106" y="9246"/>
              <a:ext cx="847" cy="2205"/>
            </a:xfrm>
            <a:prstGeom prst="ellipse">
              <a:avLst/>
            </a:prstGeom>
            <a:noFill/>
            <a:ln w="38100">
              <a:solidFill>
                <a:srgbClr val="FFFFFF"/>
              </a:solidFill>
              <a:round/>
              <a:headEnd/>
              <a:tailEnd/>
            </a:ln>
          </p:spPr>
          <p:txBody>
            <a:bodyPr lIns="74295" tIns="8890" rIns="74295" bIns="8890"/>
            <a:lstStyle/>
            <a:p>
              <a:endParaRPr lang="ja-JP" altLang="en-US">
                <a:solidFill>
                  <a:prstClr val="black"/>
                </a:solidFill>
              </a:endParaRPr>
            </a:p>
          </p:txBody>
        </p:sp>
        <p:sp>
          <p:nvSpPr>
            <p:cNvPr id="13333" name="Rectangle 14"/>
            <p:cNvSpPr>
              <a:spLocks noChangeArrowheads="1"/>
            </p:cNvSpPr>
            <p:nvPr/>
          </p:nvSpPr>
          <p:spPr bwMode="auto">
            <a:xfrm>
              <a:off x="6065" y="9225"/>
              <a:ext cx="85" cy="735"/>
            </a:xfrm>
            <a:prstGeom prst="rect">
              <a:avLst/>
            </a:prstGeom>
            <a:solidFill>
              <a:srgbClr val="FFFFFF"/>
            </a:solidFill>
            <a:ln w="9525">
              <a:solidFill>
                <a:srgbClr val="FFFFFF"/>
              </a:solidFill>
              <a:miter lim="800000"/>
              <a:headEnd/>
              <a:tailEnd/>
            </a:ln>
          </p:spPr>
          <p:txBody>
            <a:bodyPr lIns="74295" tIns="8890" rIns="74295" bIns="8890"/>
            <a:lstStyle/>
            <a:p>
              <a:endParaRPr lang="ja-JP" altLang="en-US">
                <a:solidFill>
                  <a:prstClr val="black"/>
                </a:solidFill>
              </a:endParaRPr>
            </a:p>
          </p:txBody>
        </p:sp>
        <p:sp>
          <p:nvSpPr>
            <p:cNvPr id="13334" name="Rectangle 15"/>
            <p:cNvSpPr>
              <a:spLocks noChangeArrowheads="1"/>
            </p:cNvSpPr>
            <p:nvPr/>
          </p:nvSpPr>
          <p:spPr bwMode="auto">
            <a:xfrm>
              <a:off x="6069" y="10795"/>
              <a:ext cx="86" cy="680"/>
            </a:xfrm>
            <a:prstGeom prst="rect">
              <a:avLst/>
            </a:prstGeom>
            <a:solidFill>
              <a:srgbClr val="FFFFFF"/>
            </a:solidFill>
            <a:ln w="9525">
              <a:solidFill>
                <a:srgbClr val="FFFFFF"/>
              </a:solidFill>
              <a:miter lim="800000"/>
              <a:headEnd/>
              <a:tailEnd/>
            </a:ln>
          </p:spPr>
          <p:txBody>
            <a:bodyPr lIns="74295" tIns="8890" rIns="74295" bIns="8890"/>
            <a:lstStyle/>
            <a:p>
              <a:endParaRPr lang="ja-JP" altLang="en-US">
                <a:solidFill>
                  <a:prstClr val="black"/>
                </a:solidFill>
              </a:endParaRPr>
            </a:p>
          </p:txBody>
        </p:sp>
      </p:grpSp>
      <p:sp>
        <p:nvSpPr>
          <p:cNvPr id="13316" name="Text Box 16"/>
          <p:cNvSpPr txBox="1">
            <a:spLocks noChangeArrowheads="1"/>
          </p:cNvSpPr>
          <p:nvPr/>
        </p:nvSpPr>
        <p:spPr bwMode="auto">
          <a:xfrm>
            <a:off x="4257675" y="5303838"/>
            <a:ext cx="2801937" cy="1330325"/>
          </a:xfrm>
          <a:prstGeom prst="rect">
            <a:avLst/>
          </a:prstGeom>
          <a:noFill/>
          <a:ln w="9525">
            <a:noFill/>
            <a:miter lim="800000"/>
            <a:headEnd/>
            <a:tailEnd/>
          </a:ln>
        </p:spPr>
        <p:txBody>
          <a:bodyPr lIns="74295" tIns="8890" rIns="74295" bIns="8890"/>
          <a:lstStyle/>
          <a:p>
            <a:pPr algn="ctr"/>
            <a:r>
              <a:rPr lang="en-US" altLang="ja-JP" sz="2400" b="1">
                <a:solidFill>
                  <a:prstClr val="black"/>
                </a:solidFill>
              </a:rPr>
              <a:t>38</a:t>
            </a:r>
            <a:r>
              <a:rPr lang="ja-JP" altLang="en-US" sz="2400" b="1">
                <a:solidFill>
                  <a:prstClr val="black"/>
                </a:solidFill>
              </a:rPr>
              <a:t>万年</a:t>
            </a:r>
          </a:p>
          <a:p>
            <a:pPr algn="ctr"/>
            <a:r>
              <a:rPr lang="en-US" altLang="ja-JP" sz="2400" b="1">
                <a:solidFill>
                  <a:prstClr val="black"/>
                </a:solidFill>
              </a:rPr>
              <a:t>(</a:t>
            </a:r>
            <a:r>
              <a:rPr lang="ja-JP" altLang="en-US" sz="2400" b="1">
                <a:solidFill>
                  <a:prstClr val="black"/>
                </a:solidFill>
              </a:rPr>
              <a:t>晴れ上がり</a:t>
            </a:r>
            <a:r>
              <a:rPr lang="en-US" altLang="ja-JP" sz="2400" b="1">
                <a:solidFill>
                  <a:prstClr val="black"/>
                </a:solidFill>
              </a:rPr>
              <a:t>)</a:t>
            </a:r>
          </a:p>
        </p:txBody>
      </p:sp>
      <p:sp>
        <p:nvSpPr>
          <p:cNvPr id="13317" name="Text Box 17"/>
          <p:cNvSpPr txBox="1">
            <a:spLocks noChangeArrowheads="1"/>
          </p:cNvSpPr>
          <p:nvPr/>
        </p:nvSpPr>
        <p:spPr bwMode="auto">
          <a:xfrm>
            <a:off x="5900737" y="4703763"/>
            <a:ext cx="1335088" cy="558800"/>
          </a:xfrm>
          <a:prstGeom prst="rect">
            <a:avLst/>
          </a:prstGeom>
          <a:noFill/>
          <a:ln w="9525">
            <a:noFill/>
            <a:miter lim="800000"/>
            <a:headEnd/>
            <a:tailEnd/>
          </a:ln>
        </p:spPr>
        <p:txBody>
          <a:bodyPr lIns="74295" tIns="8890" rIns="74295" bIns="8890"/>
          <a:lstStyle/>
          <a:p>
            <a:pPr algn="just"/>
            <a:r>
              <a:rPr lang="ja-JP" altLang="en-US" sz="2800" b="1">
                <a:solidFill>
                  <a:srgbClr val="0000FF"/>
                </a:solidFill>
                <a:latin typeface="ＭＳ Ｐゴシック" charset="-128"/>
              </a:rPr>
              <a:t>電磁波</a:t>
            </a:r>
            <a:endParaRPr lang="ja-JP" altLang="en-US" sz="2800">
              <a:solidFill>
                <a:srgbClr val="0000FF"/>
              </a:solidFill>
            </a:endParaRPr>
          </a:p>
        </p:txBody>
      </p:sp>
      <p:sp>
        <p:nvSpPr>
          <p:cNvPr id="13318" name="Line 18"/>
          <p:cNvSpPr>
            <a:spLocks noChangeShapeType="1"/>
          </p:cNvSpPr>
          <p:nvPr/>
        </p:nvSpPr>
        <p:spPr bwMode="auto">
          <a:xfrm>
            <a:off x="5443537" y="4702175"/>
            <a:ext cx="2265363" cy="3175"/>
          </a:xfrm>
          <a:prstGeom prst="line">
            <a:avLst/>
          </a:prstGeom>
          <a:noFill/>
          <a:ln w="76200" cap="rnd">
            <a:solidFill>
              <a:srgbClr val="0000FF"/>
            </a:solidFill>
            <a:prstDash val="sysDot"/>
            <a:round/>
            <a:headEnd/>
            <a:tailEnd type="triangle" w="med" len="med"/>
          </a:ln>
        </p:spPr>
        <p:txBody>
          <a:bodyPr lIns="74295" tIns="8890" rIns="74295" bIns="8890"/>
          <a:lstStyle/>
          <a:p>
            <a:endParaRPr lang="ja-JP" altLang="en-US">
              <a:solidFill>
                <a:prstClr val="black"/>
              </a:solidFill>
            </a:endParaRPr>
          </a:p>
        </p:txBody>
      </p:sp>
      <p:sp>
        <p:nvSpPr>
          <p:cNvPr id="13319" name="Oval 20"/>
          <p:cNvSpPr>
            <a:spLocks noChangeArrowheads="1"/>
          </p:cNvSpPr>
          <p:nvPr/>
        </p:nvSpPr>
        <p:spPr bwMode="auto">
          <a:xfrm>
            <a:off x="3213100" y="2390775"/>
            <a:ext cx="606425" cy="2592388"/>
          </a:xfrm>
          <a:prstGeom prst="ellipse">
            <a:avLst/>
          </a:prstGeom>
          <a:solidFill>
            <a:srgbClr val="FFFF99"/>
          </a:solidFill>
          <a:ln w="9525">
            <a:solidFill>
              <a:srgbClr val="000000"/>
            </a:solidFill>
            <a:round/>
            <a:headEnd/>
            <a:tailEnd/>
          </a:ln>
        </p:spPr>
        <p:txBody>
          <a:bodyPr lIns="74295" tIns="8890" rIns="74295" bIns="8890"/>
          <a:lstStyle/>
          <a:p>
            <a:endParaRPr lang="ja-JP" altLang="en-US">
              <a:solidFill>
                <a:prstClr val="black"/>
              </a:solidFill>
            </a:endParaRPr>
          </a:p>
        </p:txBody>
      </p:sp>
      <p:sp>
        <p:nvSpPr>
          <p:cNvPr id="13320" name="Text Box 21"/>
          <p:cNvSpPr txBox="1">
            <a:spLocks noChangeArrowheads="1"/>
          </p:cNvSpPr>
          <p:nvPr/>
        </p:nvSpPr>
        <p:spPr bwMode="auto">
          <a:xfrm>
            <a:off x="1524000" y="4953000"/>
            <a:ext cx="3371850" cy="974725"/>
          </a:xfrm>
          <a:prstGeom prst="rect">
            <a:avLst/>
          </a:prstGeom>
          <a:noFill/>
          <a:ln w="9525">
            <a:noFill/>
            <a:miter lim="800000"/>
            <a:headEnd/>
            <a:tailEnd/>
          </a:ln>
        </p:spPr>
        <p:txBody>
          <a:bodyPr lIns="74295" tIns="8890" rIns="74295" bIns="8890"/>
          <a:lstStyle/>
          <a:p>
            <a:pPr algn="ctr"/>
            <a:r>
              <a:rPr lang="en-US" altLang="ja-JP" sz="2400" b="1">
                <a:solidFill>
                  <a:prstClr val="black"/>
                </a:solidFill>
              </a:rPr>
              <a:t>1 </a:t>
            </a:r>
            <a:r>
              <a:rPr lang="ja-JP" altLang="en-US" sz="2400" b="1">
                <a:solidFill>
                  <a:prstClr val="black"/>
                </a:solidFill>
              </a:rPr>
              <a:t>秒</a:t>
            </a:r>
          </a:p>
          <a:p>
            <a:pPr algn="ctr"/>
            <a:r>
              <a:rPr lang="en-US" altLang="ja-JP" sz="2400" b="1">
                <a:solidFill>
                  <a:prstClr val="black"/>
                </a:solidFill>
              </a:rPr>
              <a:t>(</a:t>
            </a:r>
            <a:r>
              <a:rPr lang="ja-JP" altLang="en-US" sz="2400" b="1">
                <a:solidFill>
                  <a:prstClr val="black"/>
                </a:solidFill>
              </a:rPr>
              <a:t>陽子、中性子の形成</a:t>
            </a:r>
            <a:r>
              <a:rPr lang="en-US" altLang="ja-JP" sz="2400" b="1">
                <a:solidFill>
                  <a:prstClr val="black"/>
                </a:solidFill>
              </a:rPr>
              <a:t>)</a:t>
            </a:r>
          </a:p>
        </p:txBody>
      </p:sp>
      <p:sp>
        <p:nvSpPr>
          <p:cNvPr id="13321" name="Line 22"/>
          <p:cNvSpPr>
            <a:spLocks noChangeShapeType="1"/>
          </p:cNvSpPr>
          <p:nvPr/>
        </p:nvSpPr>
        <p:spPr bwMode="auto">
          <a:xfrm>
            <a:off x="3506787" y="4184650"/>
            <a:ext cx="4202113" cy="1588"/>
          </a:xfrm>
          <a:prstGeom prst="line">
            <a:avLst/>
          </a:prstGeom>
          <a:noFill/>
          <a:ln w="76200" cap="rnd">
            <a:solidFill>
              <a:srgbClr val="00FF00"/>
            </a:solidFill>
            <a:prstDash val="sysDot"/>
            <a:round/>
            <a:headEnd/>
            <a:tailEnd type="triangle" w="med" len="med"/>
          </a:ln>
        </p:spPr>
        <p:txBody>
          <a:bodyPr lIns="74295" tIns="8890" rIns="74295" bIns="8890"/>
          <a:lstStyle/>
          <a:p>
            <a:endParaRPr lang="ja-JP" altLang="en-US">
              <a:solidFill>
                <a:prstClr val="black"/>
              </a:solidFill>
            </a:endParaRPr>
          </a:p>
        </p:txBody>
      </p:sp>
      <p:sp>
        <p:nvSpPr>
          <p:cNvPr id="13322" name="Text Box 23"/>
          <p:cNvSpPr txBox="1">
            <a:spLocks noChangeArrowheads="1"/>
          </p:cNvSpPr>
          <p:nvPr/>
        </p:nvSpPr>
        <p:spPr bwMode="auto">
          <a:xfrm>
            <a:off x="3400425" y="4178300"/>
            <a:ext cx="1771650" cy="530225"/>
          </a:xfrm>
          <a:prstGeom prst="rect">
            <a:avLst/>
          </a:prstGeom>
          <a:noFill/>
          <a:ln w="9525">
            <a:noFill/>
            <a:miter lim="800000"/>
            <a:headEnd/>
            <a:tailEnd/>
          </a:ln>
        </p:spPr>
        <p:txBody>
          <a:bodyPr lIns="74295" tIns="8890" rIns="74295" bIns="8890"/>
          <a:lstStyle/>
          <a:p>
            <a:pPr algn="just"/>
            <a:r>
              <a:rPr lang="ja-JP" altLang="en-US" sz="2400" b="1">
                <a:solidFill>
                  <a:srgbClr val="00FF00"/>
                </a:solidFill>
                <a:latin typeface="ＭＳ Ｐゴシック" charset="-128"/>
              </a:rPr>
              <a:t>ニュートリノ</a:t>
            </a:r>
            <a:endParaRPr lang="ja-JP" altLang="en-US" sz="2400">
              <a:solidFill>
                <a:srgbClr val="00FF00"/>
              </a:solidFill>
            </a:endParaRPr>
          </a:p>
        </p:txBody>
      </p:sp>
      <p:sp>
        <p:nvSpPr>
          <p:cNvPr id="13323" name="Rectangle 24"/>
          <p:cNvSpPr>
            <a:spLocks noGrp="1" noChangeArrowheads="1"/>
          </p:cNvSpPr>
          <p:nvPr>
            <p:ph type="title"/>
          </p:nvPr>
        </p:nvSpPr>
        <p:spPr/>
        <p:txBody>
          <a:bodyPr/>
          <a:lstStyle/>
          <a:p>
            <a:pPr eaLnBrk="1" hangingPunct="1"/>
            <a:r>
              <a:rPr lang="ja-JP" altLang="en-US" b="1" dirty="0" smtClean="0">
                <a:solidFill>
                  <a:srgbClr val="0000FF"/>
                </a:solidFill>
              </a:rPr>
              <a:t>重力波で宇宙の始まりを観る</a:t>
            </a:r>
          </a:p>
        </p:txBody>
      </p:sp>
      <p:sp>
        <p:nvSpPr>
          <p:cNvPr id="13324" name="Freeform 25"/>
          <p:cNvSpPr>
            <a:spLocks/>
          </p:cNvSpPr>
          <p:nvPr/>
        </p:nvSpPr>
        <p:spPr bwMode="auto">
          <a:xfrm>
            <a:off x="1530350" y="1851025"/>
            <a:ext cx="6164262" cy="1833563"/>
          </a:xfrm>
          <a:custGeom>
            <a:avLst/>
            <a:gdLst>
              <a:gd name="T0" fmla="*/ 0 w 6300"/>
              <a:gd name="T1" fmla="*/ 4500 h 4500"/>
              <a:gd name="T2" fmla="*/ 420 w 6300"/>
              <a:gd name="T3" fmla="*/ 4140 h 4500"/>
              <a:gd name="T4" fmla="*/ 840 w 6300"/>
              <a:gd name="T5" fmla="*/ 3420 h 4500"/>
              <a:gd name="T6" fmla="*/ 1260 w 6300"/>
              <a:gd name="T7" fmla="*/ 2340 h 4500"/>
              <a:gd name="T8" fmla="*/ 1680 w 6300"/>
              <a:gd name="T9" fmla="*/ 1620 h 4500"/>
              <a:gd name="T10" fmla="*/ 2100 w 6300"/>
              <a:gd name="T11" fmla="*/ 1260 h 4500"/>
              <a:gd name="T12" fmla="*/ 2940 w 6300"/>
              <a:gd name="T13" fmla="*/ 900 h 4500"/>
              <a:gd name="T14" fmla="*/ 4620 w 6300"/>
              <a:gd name="T15" fmla="*/ 540 h 4500"/>
              <a:gd name="T16" fmla="*/ 6300 w 6300"/>
              <a:gd name="T17" fmla="*/ 0 h 4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00"/>
              <a:gd name="T28" fmla="*/ 0 h 4500"/>
              <a:gd name="T29" fmla="*/ 6300 w 6300"/>
              <a:gd name="T30" fmla="*/ 4500 h 4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00" h="4500">
                <a:moveTo>
                  <a:pt x="0" y="4500"/>
                </a:moveTo>
                <a:cubicBezTo>
                  <a:pt x="140" y="4410"/>
                  <a:pt x="280" y="4320"/>
                  <a:pt x="420" y="4140"/>
                </a:cubicBezTo>
                <a:cubicBezTo>
                  <a:pt x="560" y="3960"/>
                  <a:pt x="700" y="3720"/>
                  <a:pt x="840" y="3420"/>
                </a:cubicBezTo>
                <a:cubicBezTo>
                  <a:pt x="980" y="3120"/>
                  <a:pt x="1120" y="2640"/>
                  <a:pt x="1260" y="2340"/>
                </a:cubicBezTo>
                <a:cubicBezTo>
                  <a:pt x="1400" y="2040"/>
                  <a:pt x="1540" y="1800"/>
                  <a:pt x="1680" y="1620"/>
                </a:cubicBezTo>
                <a:cubicBezTo>
                  <a:pt x="1820" y="1440"/>
                  <a:pt x="1890" y="1380"/>
                  <a:pt x="2100" y="1260"/>
                </a:cubicBezTo>
                <a:cubicBezTo>
                  <a:pt x="2310" y="1140"/>
                  <a:pt x="2520" y="1020"/>
                  <a:pt x="2940" y="900"/>
                </a:cubicBezTo>
                <a:cubicBezTo>
                  <a:pt x="3360" y="780"/>
                  <a:pt x="4060" y="690"/>
                  <a:pt x="4620" y="540"/>
                </a:cubicBezTo>
                <a:cubicBezTo>
                  <a:pt x="5180" y="390"/>
                  <a:pt x="6020" y="90"/>
                  <a:pt x="6300" y="0"/>
                </a:cubicBezTo>
              </a:path>
            </a:pathLst>
          </a:custGeom>
          <a:noFill/>
          <a:ln w="28575" cmpd="sng">
            <a:solidFill>
              <a:srgbClr val="000000"/>
            </a:solidFill>
            <a:round/>
            <a:headEnd/>
            <a:tailEnd/>
          </a:ln>
        </p:spPr>
        <p:txBody>
          <a:bodyPr lIns="74295" tIns="8890" rIns="74295" bIns="8890"/>
          <a:lstStyle/>
          <a:p>
            <a:endParaRPr lang="ja-JP" altLang="en-US">
              <a:solidFill>
                <a:prstClr val="black"/>
              </a:solidFill>
            </a:endParaRPr>
          </a:p>
        </p:txBody>
      </p:sp>
      <p:sp>
        <p:nvSpPr>
          <p:cNvPr id="13325" name="Freeform 26"/>
          <p:cNvSpPr>
            <a:spLocks/>
          </p:cNvSpPr>
          <p:nvPr/>
        </p:nvSpPr>
        <p:spPr bwMode="auto">
          <a:xfrm flipV="1">
            <a:off x="1530350" y="3684588"/>
            <a:ext cx="6164262" cy="1836737"/>
          </a:xfrm>
          <a:custGeom>
            <a:avLst/>
            <a:gdLst>
              <a:gd name="T0" fmla="*/ 0 w 6300"/>
              <a:gd name="T1" fmla="*/ 4500 h 4500"/>
              <a:gd name="T2" fmla="*/ 420 w 6300"/>
              <a:gd name="T3" fmla="*/ 4140 h 4500"/>
              <a:gd name="T4" fmla="*/ 840 w 6300"/>
              <a:gd name="T5" fmla="*/ 3420 h 4500"/>
              <a:gd name="T6" fmla="*/ 1260 w 6300"/>
              <a:gd name="T7" fmla="*/ 2340 h 4500"/>
              <a:gd name="T8" fmla="*/ 1680 w 6300"/>
              <a:gd name="T9" fmla="*/ 1620 h 4500"/>
              <a:gd name="T10" fmla="*/ 2100 w 6300"/>
              <a:gd name="T11" fmla="*/ 1260 h 4500"/>
              <a:gd name="T12" fmla="*/ 2940 w 6300"/>
              <a:gd name="T13" fmla="*/ 900 h 4500"/>
              <a:gd name="T14" fmla="*/ 4620 w 6300"/>
              <a:gd name="T15" fmla="*/ 540 h 4500"/>
              <a:gd name="T16" fmla="*/ 6300 w 6300"/>
              <a:gd name="T17" fmla="*/ 0 h 4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00"/>
              <a:gd name="T28" fmla="*/ 0 h 4500"/>
              <a:gd name="T29" fmla="*/ 6300 w 6300"/>
              <a:gd name="T30" fmla="*/ 4500 h 4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00" h="4500">
                <a:moveTo>
                  <a:pt x="0" y="4500"/>
                </a:moveTo>
                <a:cubicBezTo>
                  <a:pt x="140" y="4410"/>
                  <a:pt x="280" y="4320"/>
                  <a:pt x="420" y="4140"/>
                </a:cubicBezTo>
                <a:cubicBezTo>
                  <a:pt x="560" y="3960"/>
                  <a:pt x="700" y="3720"/>
                  <a:pt x="840" y="3420"/>
                </a:cubicBezTo>
                <a:cubicBezTo>
                  <a:pt x="980" y="3120"/>
                  <a:pt x="1120" y="2640"/>
                  <a:pt x="1260" y="2340"/>
                </a:cubicBezTo>
                <a:cubicBezTo>
                  <a:pt x="1400" y="2040"/>
                  <a:pt x="1540" y="1800"/>
                  <a:pt x="1680" y="1620"/>
                </a:cubicBezTo>
                <a:cubicBezTo>
                  <a:pt x="1820" y="1440"/>
                  <a:pt x="1890" y="1380"/>
                  <a:pt x="2100" y="1260"/>
                </a:cubicBezTo>
                <a:cubicBezTo>
                  <a:pt x="2310" y="1140"/>
                  <a:pt x="2520" y="1020"/>
                  <a:pt x="2940" y="900"/>
                </a:cubicBezTo>
                <a:cubicBezTo>
                  <a:pt x="3360" y="780"/>
                  <a:pt x="4060" y="690"/>
                  <a:pt x="4620" y="540"/>
                </a:cubicBezTo>
                <a:cubicBezTo>
                  <a:pt x="5180" y="390"/>
                  <a:pt x="6020" y="90"/>
                  <a:pt x="6300" y="0"/>
                </a:cubicBezTo>
              </a:path>
            </a:pathLst>
          </a:custGeom>
          <a:noFill/>
          <a:ln w="28575" cmpd="sng">
            <a:solidFill>
              <a:srgbClr val="000000"/>
            </a:solidFill>
            <a:round/>
            <a:headEnd/>
            <a:tailEnd/>
          </a:ln>
        </p:spPr>
        <p:txBody>
          <a:bodyPr lIns="74295" tIns="8890" rIns="74295" bIns="8890"/>
          <a:lstStyle/>
          <a:p>
            <a:endParaRPr lang="ja-JP" altLang="en-US">
              <a:solidFill>
                <a:prstClr val="black"/>
              </a:solidFill>
            </a:endParaRPr>
          </a:p>
        </p:txBody>
      </p:sp>
      <p:sp>
        <p:nvSpPr>
          <p:cNvPr id="13326" name="Text Box 27"/>
          <p:cNvSpPr txBox="1">
            <a:spLocks noChangeArrowheads="1"/>
          </p:cNvSpPr>
          <p:nvPr/>
        </p:nvSpPr>
        <p:spPr bwMode="auto">
          <a:xfrm>
            <a:off x="350837" y="2851150"/>
            <a:ext cx="2320925" cy="781050"/>
          </a:xfrm>
          <a:prstGeom prst="rect">
            <a:avLst/>
          </a:prstGeom>
          <a:noFill/>
          <a:ln w="9525">
            <a:noFill/>
            <a:miter lim="800000"/>
            <a:headEnd/>
            <a:tailEnd/>
          </a:ln>
        </p:spPr>
        <p:txBody>
          <a:bodyPr lIns="74295" tIns="8890" rIns="74295" bIns="8890"/>
          <a:lstStyle/>
          <a:p>
            <a:r>
              <a:rPr lang="ja-JP" altLang="en-US" sz="3200" b="1">
                <a:solidFill>
                  <a:prstClr val="black"/>
                </a:solidFill>
              </a:rPr>
              <a:t>宇宙誕生</a:t>
            </a:r>
          </a:p>
        </p:txBody>
      </p:sp>
      <p:sp>
        <p:nvSpPr>
          <p:cNvPr id="13327" name="Text Box 28"/>
          <p:cNvSpPr txBox="1">
            <a:spLocks noChangeArrowheads="1"/>
          </p:cNvSpPr>
          <p:nvPr/>
        </p:nvSpPr>
        <p:spPr bwMode="auto">
          <a:xfrm>
            <a:off x="6917922" y="5545138"/>
            <a:ext cx="1489099" cy="974725"/>
          </a:xfrm>
          <a:prstGeom prst="rect">
            <a:avLst/>
          </a:prstGeom>
          <a:noFill/>
          <a:ln w="9525">
            <a:noFill/>
            <a:miter lim="800000"/>
            <a:headEnd/>
            <a:tailEnd/>
          </a:ln>
        </p:spPr>
        <p:txBody>
          <a:bodyPr lIns="74295" tIns="8890" rIns="74295" bIns="8890"/>
          <a:lstStyle/>
          <a:p>
            <a:pPr algn="ctr"/>
            <a:r>
              <a:rPr lang="en-US" altLang="ja-JP" sz="2400" b="1" dirty="0">
                <a:solidFill>
                  <a:prstClr val="black"/>
                </a:solidFill>
              </a:rPr>
              <a:t>137</a:t>
            </a:r>
            <a:r>
              <a:rPr lang="ja-JP" altLang="en-US" sz="2400" b="1" dirty="0">
                <a:solidFill>
                  <a:prstClr val="black"/>
                </a:solidFill>
              </a:rPr>
              <a:t>億年</a:t>
            </a:r>
          </a:p>
          <a:p>
            <a:pPr algn="ctr"/>
            <a:r>
              <a:rPr lang="en-US" altLang="ja-JP" sz="2400" b="1" dirty="0">
                <a:solidFill>
                  <a:prstClr val="black"/>
                </a:solidFill>
              </a:rPr>
              <a:t>(</a:t>
            </a:r>
            <a:r>
              <a:rPr lang="ja-JP" altLang="en-US" sz="2400" b="1" dirty="0">
                <a:solidFill>
                  <a:prstClr val="black"/>
                </a:solidFill>
              </a:rPr>
              <a:t>現在</a:t>
            </a:r>
            <a:r>
              <a:rPr lang="en-US" altLang="ja-JP" sz="2400" b="1" dirty="0">
                <a:solidFill>
                  <a:prstClr val="black"/>
                </a:solidFill>
              </a:rPr>
              <a:t>)</a:t>
            </a:r>
            <a:endParaRPr lang="en-US" altLang="ja-JP" sz="2400" dirty="0">
              <a:solidFill>
                <a:prstClr val="black"/>
              </a:solidFill>
            </a:endParaRPr>
          </a:p>
        </p:txBody>
      </p:sp>
      <p:sp>
        <p:nvSpPr>
          <p:cNvPr id="13328" name="Line 30"/>
          <p:cNvSpPr>
            <a:spLocks noChangeShapeType="1"/>
          </p:cNvSpPr>
          <p:nvPr/>
        </p:nvSpPr>
        <p:spPr bwMode="auto">
          <a:xfrm>
            <a:off x="1570037" y="3683000"/>
            <a:ext cx="6142038" cy="0"/>
          </a:xfrm>
          <a:prstGeom prst="line">
            <a:avLst/>
          </a:prstGeom>
          <a:noFill/>
          <a:ln w="76200" cap="rnd">
            <a:solidFill>
              <a:srgbClr val="FF0000"/>
            </a:solidFill>
            <a:prstDash val="sysDot"/>
            <a:round/>
            <a:headEnd/>
            <a:tailEnd type="triangle" w="med" len="med"/>
          </a:ln>
        </p:spPr>
        <p:txBody>
          <a:bodyPr lIns="74295" tIns="8890" rIns="74295" bIns="8890"/>
          <a:lstStyle/>
          <a:p>
            <a:endParaRPr lang="ja-JP" altLang="en-US">
              <a:solidFill>
                <a:prstClr val="black"/>
              </a:solidFill>
            </a:endParaRPr>
          </a:p>
        </p:txBody>
      </p:sp>
      <p:sp>
        <p:nvSpPr>
          <p:cNvPr id="13329" name="Text Box 31"/>
          <p:cNvSpPr txBox="1">
            <a:spLocks noChangeArrowheads="1"/>
          </p:cNvSpPr>
          <p:nvPr/>
        </p:nvSpPr>
        <p:spPr bwMode="auto">
          <a:xfrm>
            <a:off x="2362200" y="3165475"/>
            <a:ext cx="1441450" cy="549275"/>
          </a:xfrm>
          <a:prstGeom prst="rect">
            <a:avLst/>
          </a:prstGeom>
          <a:noFill/>
          <a:ln w="9525">
            <a:noFill/>
            <a:miter lim="800000"/>
            <a:headEnd/>
            <a:tailEnd/>
          </a:ln>
        </p:spPr>
        <p:txBody>
          <a:bodyPr lIns="74295" tIns="8890" rIns="74295" bIns="8890"/>
          <a:lstStyle/>
          <a:p>
            <a:pPr algn="just"/>
            <a:r>
              <a:rPr lang="ja-JP" altLang="en-US" sz="2800" b="1">
                <a:solidFill>
                  <a:srgbClr val="FF0000"/>
                </a:solidFill>
                <a:latin typeface="ＭＳ Ｐゴシック" charset="-128"/>
              </a:rPr>
              <a:t>重力波</a:t>
            </a:r>
            <a:endParaRPr lang="ja-JP" altLang="en-US" sz="2800">
              <a:solidFill>
                <a:srgbClr val="FF0000"/>
              </a:solidFill>
            </a:endParaRPr>
          </a:p>
        </p:txBody>
      </p:sp>
      <p:sp>
        <p:nvSpPr>
          <p:cNvPr id="13330" name="Text Box 32"/>
          <p:cNvSpPr txBox="1">
            <a:spLocks noChangeArrowheads="1"/>
          </p:cNvSpPr>
          <p:nvPr/>
        </p:nvSpPr>
        <p:spPr bwMode="auto">
          <a:xfrm>
            <a:off x="350837" y="3795713"/>
            <a:ext cx="1927225" cy="927100"/>
          </a:xfrm>
          <a:prstGeom prst="rect">
            <a:avLst/>
          </a:prstGeom>
          <a:noFill/>
          <a:ln w="9525">
            <a:noFill/>
            <a:miter lim="800000"/>
            <a:headEnd/>
            <a:tailEnd/>
          </a:ln>
        </p:spPr>
        <p:txBody>
          <a:bodyPr lIns="0" tIns="8890" rIns="0" bIns="8890"/>
          <a:lstStyle/>
          <a:p>
            <a:pPr algn="ctr"/>
            <a:r>
              <a:rPr lang="en-US" altLang="ja-JP" sz="2400" b="1">
                <a:solidFill>
                  <a:prstClr val="black"/>
                </a:solidFill>
              </a:rPr>
              <a:t>10</a:t>
            </a:r>
            <a:r>
              <a:rPr lang="en-US" altLang="ja-JP" sz="2400" b="1" baseline="30000">
                <a:solidFill>
                  <a:prstClr val="black"/>
                </a:solidFill>
              </a:rPr>
              <a:t> -43</a:t>
            </a:r>
            <a:r>
              <a:rPr lang="en-US" altLang="ja-JP" sz="2400" b="1">
                <a:solidFill>
                  <a:prstClr val="black"/>
                </a:solidFill>
              </a:rPr>
              <a:t> </a:t>
            </a:r>
            <a:r>
              <a:rPr lang="ja-JP" altLang="en-US" sz="2400" b="1">
                <a:solidFill>
                  <a:prstClr val="black"/>
                </a:solidFill>
              </a:rPr>
              <a:t>秒</a:t>
            </a:r>
          </a:p>
          <a:p>
            <a:pPr algn="ctr"/>
            <a:r>
              <a:rPr lang="en-US" altLang="ja-JP" sz="2400" b="1">
                <a:solidFill>
                  <a:prstClr val="black"/>
                </a:solidFill>
              </a:rPr>
              <a:t>(</a:t>
            </a:r>
            <a:r>
              <a:rPr lang="ja-JP" altLang="en-US" sz="2400" b="1">
                <a:solidFill>
                  <a:prstClr val="black"/>
                </a:solidFill>
              </a:rPr>
              <a:t>プランク時間）</a:t>
            </a:r>
            <a:endParaRPr lang="ja-JP" altLang="en-US" sz="2400">
              <a:solidFill>
                <a:prstClr val="black"/>
              </a:solidFill>
            </a:endParaRPr>
          </a:p>
        </p:txBody>
      </p:sp>
      <p:sp>
        <p:nvSpPr>
          <p:cNvPr id="29" name="正方形/長方形 28"/>
          <p:cNvSpPr/>
          <p:nvPr/>
        </p:nvSpPr>
        <p:spPr>
          <a:xfrm rot="21267458">
            <a:off x="8224355" y="2549950"/>
            <a:ext cx="203282" cy="368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正方形/長方形 30"/>
          <p:cNvSpPr/>
          <p:nvPr/>
        </p:nvSpPr>
        <p:spPr>
          <a:xfrm>
            <a:off x="8239244" y="4490114"/>
            <a:ext cx="177420" cy="368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58204" cy="1143000"/>
          </a:xfrm>
        </p:spPr>
        <p:txBody>
          <a:bodyPr>
            <a:normAutofit/>
          </a:bodyPr>
          <a:lstStyle/>
          <a:p>
            <a:r>
              <a:rPr kumimoji="1" lang="ja-JP" altLang="en-US" b="1" dirty="0" smtClean="0">
                <a:solidFill>
                  <a:srgbClr val="0000FF"/>
                </a:solidFill>
              </a:rPr>
              <a:t>重力波・</a:t>
            </a:r>
            <a:r>
              <a:rPr lang="ja-JP" altLang="en-US" b="1" dirty="0" smtClean="0">
                <a:solidFill>
                  <a:srgbClr val="0000FF"/>
                </a:solidFill>
              </a:rPr>
              <a:t>電磁波・宇宙線天文学</a:t>
            </a:r>
            <a:endParaRPr kumimoji="1" lang="ja-JP" altLang="en-US" b="1" dirty="0">
              <a:solidFill>
                <a:srgbClr val="0000FF"/>
              </a:solidFill>
            </a:endParaRPr>
          </a:p>
        </p:txBody>
      </p:sp>
      <p:pic>
        <p:nvPicPr>
          <p:cNvPr id="1026" name="Picture 2" descr="図1代案"/>
          <p:cNvPicPr>
            <a:picLocks noChangeAspect="1" noChangeArrowheads="1"/>
          </p:cNvPicPr>
          <p:nvPr/>
        </p:nvPicPr>
        <p:blipFill>
          <a:blip r:embed="rId2" cstate="screen"/>
          <a:srcRect/>
          <a:stretch>
            <a:fillRect/>
          </a:stretch>
        </p:blipFill>
        <p:spPr bwMode="auto">
          <a:xfrm>
            <a:off x="-1" y="1458457"/>
            <a:ext cx="9144001" cy="50748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2627356">
            <a:off x="1158875" y="1485900"/>
            <a:ext cx="3421063" cy="641350"/>
            <a:chOff x="2370" y="1876"/>
            <a:chExt cx="2155" cy="404"/>
          </a:xfrm>
        </p:grpSpPr>
        <p:grpSp>
          <p:nvGrpSpPr>
            <p:cNvPr id="3" name="Group 3"/>
            <p:cNvGrpSpPr>
              <a:grpSpLocks/>
            </p:cNvGrpSpPr>
            <p:nvPr/>
          </p:nvGrpSpPr>
          <p:grpSpPr bwMode="auto">
            <a:xfrm>
              <a:off x="3447" y="1876"/>
              <a:ext cx="1078" cy="404"/>
              <a:chOff x="499" y="742"/>
              <a:chExt cx="4990" cy="1870"/>
            </a:xfrm>
          </p:grpSpPr>
          <p:grpSp>
            <p:nvGrpSpPr>
              <p:cNvPr id="4" name="Group 4"/>
              <p:cNvGrpSpPr>
                <a:grpSpLocks/>
              </p:cNvGrpSpPr>
              <p:nvPr/>
            </p:nvGrpSpPr>
            <p:grpSpPr bwMode="auto">
              <a:xfrm>
                <a:off x="499" y="742"/>
                <a:ext cx="4990" cy="509"/>
                <a:chOff x="555" y="742"/>
                <a:chExt cx="4990" cy="509"/>
              </a:xfrm>
            </p:grpSpPr>
            <p:grpSp>
              <p:nvGrpSpPr>
                <p:cNvPr id="5" name="Group 5"/>
                <p:cNvGrpSpPr>
                  <a:grpSpLocks/>
                </p:cNvGrpSpPr>
                <p:nvPr/>
              </p:nvGrpSpPr>
              <p:grpSpPr bwMode="auto">
                <a:xfrm>
                  <a:off x="555" y="742"/>
                  <a:ext cx="2495" cy="509"/>
                  <a:chOff x="1009" y="742"/>
                  <a:chExt cx="2495" cy="509"/>
                </a:xfrm>
              </p:grpSpPr>
              <p:sp>
                <p:nvSpPr>
                  <p:cNvPr id="14453" name="Freeform 6"/>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54" name="Freeform 7"/>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nvGrpSpPr>
                <p:cNvPr id="6" name="Group 8"/>
                <p:cNvGrpSpPr>
                  <a:grpSpLocks/>
                </p:cNvGrpSpPr>
                <p:nvPr/>
              </p:nvGrpSpPr>
              <p:grpSpPr bwMode="auto">
                <a:xfrm>
                  <a:off x="3050" y="742"/>
                  <a:ext cx="2495" cy="509"/>
                  <a:chOff x="1009" y="742"/>
                  <a:chExt cx="2495" cy="509"/>
                </a:xfrm>
              </p:grpSpPr>
              <p:sp>
                <p:nvSpPr>
                  <p:cNvPr id="14451" name="Freeform 9"/>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52" name="Freeform 10"/>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grpSp>
            <p:nvGrpSpPr>
              <p:cNvPr id="7" name="Group 11"/>
              <p:cNvGrpSpPr>
                <a:grpSpLocks/>
              </p:cNvGrpSpPr>
              <p:nvPr/>
            </p:nvGrpSpPr>
            <p:grpSpPr bwMode="auto">
              <a:xfrm>
                <a:off x="499" y="1423"/>
                <a:ext cx="4990" cy="509"/>
                <a:chOff x="555" y="742"/>
                <a:chExt cx="4990" cy="509"/>
              </a:xfrm>
            </p:grpSpPr>
            <p:grpSp>
              <p:nvGrpSpPr>
                <p:cNvPr id="8" name="Group 12"/>
                <p:cNvGrpSpPr>
                  <a:grpSpLocks/>
                </p:cNvGrpSpPr>
                <p:nvPr/>
              </p:nvGrpSpPr>
              <p:grpSpPr bwMode="auto">
                <a:xfrm>
                  <a:off x="555" y="742"/>
                  <a:ext cx="2495" cy="509"/>
                  <a:chOff x="1009" y="742"/>
                  <a:chExt cx="2495" cy="509"/>
                </a:xfrm>
              </p:grpSpPr>
              <p:sp>
                <p:nvSpPr>
                  <p:cNvPr id="14447" name="Freeform 13"/>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48" name="Freeform 14"/>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nvGrpSpPr>
                <p:cNvPr id="9" name="Group 15"/>
                <p:cNvGrpSpPr>
                  <a:grpSpLocks/>
                </p:cNvGrpSpPr>
                <p:nvPr/>
              </p:nvGrpSpPr>
              <p:grpSpPr bwMode="auto">
                <a:xfrm>
                  <a:off x="3050" y="742"/>
                  <a:ext cx="2495" cy="509"/>
                  <a:chOff x="1009" y="742"/>
                  <a:chExt cx="2495" cy="509"/>
                </a:xfrm>
              </p:grpSpPr>
              <p:sp>
                <p:nvSpPr>
                  <p:cNvPr id="14445" name="Freeform 16"/>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46" name="Freeform 17"/>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grpSp>
            <p:nvGrpSpPr>
              <p:cNvPr id="10" name="Group 18"/>
              <p:cNvGrpSpPr>
                <a:grpSpLocks/>
              </p:cNvGrpSpPr>
              <p:nvPr/>
            </p:nvGrpSpPr>
            <p:grpSpPr bwMode="auto">
              <a:xfrm>
                <a:off x="499" y="2103"/>
                <a:ext cx="4990" cy="509"/>
                <a:chOff x="555" y="742"/>
                <a:chExt cx="4990" cy="509"/>
              </a:xfrm>
            </p:grpSpPr>
            <p:grpSp>
              <p:nvGrpSpPr>
                <p:cNvPr id="11" name="Group 19"/>
                <p:cNvGrpSpPr>
                  <a:grpSpLocks/>
                </p:cNvGrpSpPr>
                <p:nvPr/>
              </p:nvGrpSpPr>
              <p:grpSpPr bwMode="auto">
                <a:xfrm>
                  <a:off x="555" y="742"/>
                  <a:ext cx="2495" cy="509"/>
                  <a:chOff x="1009" y="742"/>
                  <a:chExt cx="2495" cy="509"/>
                </a:xfrm>
              </p:grpSpPr>
              <p:sp>
                <p:nvSpPr>
                  <p:cNvPr id="14441" name="Freeform 20"/>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42" name="Freeform 21"/>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nvGrpSpPr>
                <p:cNvPr id="12" name="Group 22"/>
                <p:cNvGrpSpPr>
                  <a:grpSpLocks/>
                </p:cNvGrpSpPr>
                <p:nvPr/>
              </p:nvGrpSpPr>
              <p:grpSpPr bwMode="auto">
                <a:xfrm>
                  <a:off x="3050" y="742"/>
                  <a:ext cx="2495" cy="509"/>
                  <a:chOff x="1009" y="742"/>
                  <a:chExt cx="2495" cy="509"/>
                </a:xfrm>
              </p:grpSpPr>
              <p:sp>
                <p:nvSpPr>
                  <p:cNvPr id="14439" name="Freeform 23"/>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40" name="Freeform 24"/>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grpSp>
        <p:grpSp>
          <p:nvGrpSpPr>
            <p:cNvPr id="13" name="Group 25"/>
            <p:cNvGrpSpPr>
              <a:grpSpLocks/>
            </p:cNvGrpSpPr>
            <p:nvPr/>
          </p:nvGrpSpPr>
          <p:grpSpPr bwMode="auto">
            <a:xfrm>
              <a:off x="2370" y="1876"/>
              <a:ext cx="1078" cy="404"/>
              <a:chOff x="499" y="742"/>
              <a:chExt cx="4990" cy="1870"/>
            </a:xfrm>
          </p:grpSpPr>
          <p:grpSp>
            <p:nvGrpSpPr>
              <p:cNvPr id="14" name="Group 26"/>
              <p:cNvGrpSpPr>
                <a:grpSpLocks/>
              </p:cNvGrpSpPr>
              <p:nvPr/>
            </p:nvGrpSpPr>
            <p:grpSpPr bwMode="auto">
              <a:xfrm>
                <a:off x="499" y="742"/>
                <a:ext cx="4990" cy="509"/>
                <a:chOff x="555" y="742"/>
                <a:chExt cx="4990" cy="509"/>
              </a:xfrm>
            </p:grpSpPr>
            <p:grpSp>
              <p:nvGrpSpPr>
                <p:cNvPr id="15" name="Group 27"/>
                <p:cNvGrpSpPr>
                  <a:grpSpLocks/>
                </p:cNvGrpSpPr>
                <p:nvPr/>
              </p:nvGrpSpPr>
              <p:grpSpPr bwMode="auto">
                <a:xfrm>
                  <a:off x="555" y="742"/>
                  <a:ext cx="2495" cy="509"/>
                  <a:chOff x="1009" y="742"/>
                  <a:chExt cx="2495" cy="509"/>
                </a:xfrm>
              </p:grpSpPr>
              <p:sp>
                <p:nvSpPr>
                  <p:cNvPr id="14432" name="Freeform 28"/>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33" name="Freeform 29"/>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nvGrpSpPr>
                <p:cNvPr id="16" name="Group 30"/>
                <p:cNvGrpSpPr>
                  <a:grpSpLocks/>
                </p:cNvGrpSpPr>
                <p:nvPr/>
              </p:nvGrpSpPr>
              <p:grpSpPr bwMode="auto">
                <a:xfrm>
                  <a:off x="3050" y="742"/>
                  <a:ext cx="2495" cy="509"/>
                  <a:chOff x="1009" y="742"/>
                  <a:chExt cx="2495" cy="509"/>
                </a:xfrm>
              </p:grpSpPr>
              <p:sp>
                <p:nvSpPr>
                  <p:cNvPr id="14430" name="Freeform 31"/>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31" name="Freeform 32"/>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grpSp>
            <p:nvGrpSpPr>
              <p:cNvPr id="17" name="Group 33"/>
              <p:cNvGrpSpPr>
                <a:grpSpLocks/>
              </p:cNvGrpSpPr>
              <p:nvPr/>
            </p:nvGrpSpPr>
            <p:grpSpPr bwMode="auto">
              <a:xfrm>
                <a:off x="499" y="1423"/>
                <a:ext cx="4990" cy="509"/>
                <a:chOff x="555" y="742"/>
                <a:chExt cx="4990" cy="509"/>
              </a:xfrm>
            </p:grpSpPr>
            <p:grpSp>
              <p:nvGrpSpPr>
                <p:cNvPr id="18" name="Group 34"/>
                <p:cNvGrpSpPr>
                  <a:grpSpLocks/>
                </p:cNvGrpSpPr>
                <p:nvPr/>
              </p:nvGrpSpPr>
              <p:grpSpPr bwMode="auto">
                <a:xfrm>
                  <a:off x="555" y="742"/>
                  <a:ext cx="2495" cy="509"/>
                  <a:chOff x="1009" y="742"/>
                  <a:chExt cx="2495" cy="509"/>
                </a:xfrm>
              </p:grpSpPr>
              <p:sp>
                <p:nvSpPr>
                  <p:cNvPr id="14426" name="Freeform 35"/>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27" name="Freeform 36"/>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nvGrpSpPr>
                <p:cNvPr id="19" name="Group 37"/>
                <p:cNvGrpSpPr>
                  <a:grpSpLocks/>
                </p:cNvGrpSpPr>
                <p:nvPr/>
              </p:nvGrpSpPr>
              <p:grpSpPr bwMode="auto">
                <a:xfrm>
                  <a:off x="3050" y="742"/>
                  <a:ext cx="2495" cy="509"/>
                  <a:chOff x="1009" y="742"/>
                  <a:chExt cx="2495" cy="509"/>
                </a:xfrm>
              </p:grpSpPr>
              <p:sp>
                <p:nvSpPr>
                  <p:cNvPr id="14424" name="Freeform 38"/>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25" name="Freeform 39"/>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grpSp>
            <p:nvGrpSpPr>
              <p:cNvPr id="20" name="Group 40"/>
              <p:cNvGrpSpPr>
                <a:grpSpLocks/>
              </p:cNvGrpSpPr>
              <p:nvPr/>
            </p:nvGrpSpPr>
            <p:grpSpPr bwMode="auto">
              <a:xfrm>
                <a:off x="499" y="2103"/>
                <a:ext cx="4990" cy="509"/>
                <a:chOff x="555" y="742"/>
                <a:chExt cx="4990" cy="509"/>
              </a:xfrm>
            </p:grpSpPr>
            <p:grpSp>
              <p:nvGrpSpPr>
                <p:cNvPr id="21" name="Group 41"/>
                <p:cNvGrpSpPr>
                  <a:grpSpLocks/>
                </p:cNvGrpSpPr>
                <p:nvPr/>
              </p:nvGrpSpPr>
              <p:grpSpPr bwMode="auto">
                <a:xfrm>
                  <a:off x="555" y="742"/>
                  <a:ext cx="2495" cy="509"/>
                  <a:chOff x="1009" y="742"/>
                  <a:chExt cx="2495" cy="509"/>
                </a:xfrm>
              </p:grpSpPr>
              <p:sp>
                <p:nvSpPr>
                  <p:cNvPr id="14420" name="Freeform 42"/>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21" name="Freeform 43"/>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nvGrpSpPr>
                <p:cNvPr id="22" name="Group 44"/>
                <p:cNvGrpSpPr>
                  <a:grpSpLocks/>
                </p:cNvGrpSpPr>
                <p:nvPr/>
              </p:nvGrpSpPr>
              <p:grpSpPr bwMode="auto">
                <a:xfrm>
                  <a:off x="3050" y="742"/>
                  <a:ext cx="2495" cy="509"/>
                  <a:chOff x="1009" y="742"/>
                  <a:chExt cx="2495" cy="509"/>
                </a:xfrm>
              </p:grpSpPr>
              <p:sp>
                <p:nvSpPr>
                  <p:cNvPr id="14418" name="Freeform 45"/>
                  <p:cNvSpPr>
                    <a:spLocks/>
                  </p:cNvSpPr>
                  <p:nvPr/>
                </p:nvSpPr>
                <p:spPr bwMode="auto">
                  <a:xfrm rot="16252" flipV="1">
                    <a:off x="1009"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sp>
                <p:nvSpPr>
                  <p:cNvPr id="14419" name="Freeform 46"/>
                  <p:cNvSpPr>
                    <a:spLocks/>
                  </p:cNvSpPr>
                  <p:nvPr/>
                </p:nvSpPr>
                <p:spPr bwMode="auto">
                  <a:xfrm rot="21589065" flipV="1">
                    <a:off x="2256" y="742"/>
                    <a:ext cx="1248" cy="509"/>
                  </a:xfrm>
                  <a:custGeom>
                    <a:avLst/>
                    <a:gdLst>
                      <a:gd name="T0" fmla="*/ 0 w 794"/>
                      <a:gd name="T1" fmla="*/ 349 h 698"/>
                      <a:gd name="T2" fmla="*/ 57 w 794"/>
                      <a:gd name="T3" fmla="*/ 179 h 698"/>
                      <a:gd name="T4" fmla="*/ 113 w 794"/>
                      <a:gd name="T5" fmla="*/ 65 h 698"/>
                      <a:gd name="T6" fmla="*/ 170 w 794"/>
                      <a:gd name="T7" fmla="*/ 9 h 698"/>
                      <a:gd name="T8" fmla="*/ 227 w 794"/>
                      <a:gd name="T9" fmla="*/ 9 h 698"/>
                      <a:gd name="T10" fmla="*/ 283 w 794"/>
                      <a:gd name="T11" fmla="*/ 65 h 698"/>
                      <a:gd name="T12" fmla="*/ 340 w 794"/>
                      <a:gd name="T13" fmla="*/ 179 h 698"/>
                      <a:gd name="T14" fmla="*/ 397 w 794"/>
                      <a:gd name="T15" fmla="*/ 349 h 698"/>
                      <a:gd name="T16" fmla="*/ 454 w 794"/>
                      <a:gd name="T17" fmla="*/ 519 h 698"/>
                      <a:gd name="T18" fmla="*/ 510 w 794"/>
                      <a:gd name="T19" fmla="*/ 633 h 698"/>
                      <a:gd name="T20" fmla="*/ 567 w 794"/>
                      <a:gd name="T21" fmla="*/ 689 h 698"/>
                      <a:gd name="T22" fmla="*/ 624 w 794"/>
                      <a:gd name="T23" fmla="*/ 689 h 698"/>
                      <a:gd name="T24" fmla="*/ 680 w 794"/>
                      <a:gd name="T25" fmla="*/ 633 h 698"/>
                      <a:gd name="T26" fmla="*/ 737 w 794"/>
                      <a:gd name="T27" fmla="*/ 519 h 698"/>
                      <a:gd name="T28" fmla="*/ 794 w 794"/>
                      <a:gd name="T29" fmla="*/ 349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endParaRPr lang="ja-JP" altLang="en-US">
                      <a:solidFill>
                        <a:prstClr val="black"/>
                      </a:solidFill>
                    </a:endParaRPr>
                  </a:p>
                </p:txBody>
              </p:sp>
            </p:grpSp>
          </p:grpSp>
        </p:grpSp>
      </p:grpSp>
      <p:sp>
        <p:nvSpPr>
          <p:cNvPr id="14339" name="Rectangle 47"/>
          <p:cNvSpPr>
            <a:spLocks noChangeArrowheads="1"/>
          </p:cNvSpPr>
          <p:nvPr/>
        </p:nvSpPr>
        <p:spPr bwMode="auto">
          <a:xfrm rot="2627356">
            <a:off x="1247775" y="960438"/>
            <a:ext cx="2339975" cy="809625"/>
          </a:xfrm>
          <a:prstGeom prst="rect">
            <a:avLst/>
          </a:prstGeom>
          <a:solidFill>
            <a:schemeClr val="bg1"/>
          </a:solidFill>
          <a:ln w="9525">
            <a:noFill/>
            <a:miter lim="800000"/>
            <a:headEnd/>
            <a:tailEnd/>
          </a:ln>
        </p:spPr>
        <p:txBody>
          <a:bodyPr wrap="none" anchor="ctr"/>
          <a:lstStyle/>
          <a:p>
            <a:endParaRPr lang="ja-JP" altLang="en-US">
              <a:solidFill>
                <a:prstClr val="black"/>
              </a:solidFill>
            </a:endParaRPr>
          </a:p>
        </p:txBody>
      </p:sp>
      <p:sp>
        <p:nvSpPr>
          <p:cNvPr id="14340" name="Rectangle 48"/>
          <p:cNvSpPr>
            <a:spLocks noChangeArrowheads="1"/>
          </p:cNvSpPr>
          <p:nvPr/>
        </p:nvSpPr>
        <p:spPr bwMode="auto">
          <a:xfrm rot="2627356">
            <a:off x="3854450" y="2986088"/>
            <a:ext cx="1349375" cy="809625"/>
          </a:xfrm>
          <a:prstGeom prst="rect">
            <a:avLst/>
          </a:prstGeom>
          <a:solidFill>
            <a:schemeClr val="bg1"/>
          </a:solidFill>
          <a:ln w="9525">
            <a:noFill/>
            <a:miter lim="800000"/>
            <a:headEnd/>
            <a:tailEnd/>
          </a:ln>
        </p:spPr>
        <p:txBody>
          <a:bodyPr wrap="none" anchor="ctr"/>
          <a:lstStyle/>
          <a:p>
            <a:endParaRPr lang="ja-JP" altLang="en-US">
              <a:solidFill>
                <a:prstClr val="black"/>
              </a:solidFill>
            </a:endParaRPr>
          </a:p>
        </p:txBody>
      </p:sp>
      <p:pic>
        <p:nvPicPr>
          <p:cNvPr id="167985" name="Picture 49"/>
          <p:cNvPicPr>
            <a:picLocks noChangeAspect="1" noChangeArrowheads="1"/>
          </p:cNvPicPr>
          <p:nvPr/>
        </p:nvPicPr>
        <p:blipFill>
          <a:blip r:embed="rId2" cstate="print"/>
          <a:srcRect/>
          <a:stretch>
            <a:fillRect/>
          </a:stretch>
        </p:blipFill>
        <p:spPr bwMode="auto">
          <a:xfrm>
            <a:off x="1992313" y="1598613"/>
            <a:ext cx="1454150" cy="415925"/>
          </a:xfrm>
          <a:prstGeom prst="rect">
            <a:avLst/>
          </a:prstGeom>
          <a:noFill/>
          <a:ln w="25400">
            <a:noFill/>
            <a:miter lim="800000"/>
            <a:headEnd/>
            <a:tailEnd/>
          </a:ln>
          <a:effectLst>
            <a:outerShdw dist="88899" dir="2700000" algn="ctr" rotWithShape="0">
              <a:schemeClr val="bg2">
                <a:alpha val="75000"/>
              </a:schemeClr>
            </a:outerShdw>
          </a:effectLst>
        </p:spPr>
      </p:pic>
      <p:sp>
        <p:nvSpPr>
          <p:cNvPr id="14342" name="Rectangle 50"/>
          <p:cNvSpPr>
            <a:spLocks noGrp="1" noChangeArrowheads="1"/>
          </p:cNvSpPr>
          <p:nvPr>
            <p:ph type="title"/>
          </p:nvPr>
        </p:nvSpPr>
        <p:spPr>
          <a:xfrm>
            <a:off x="176213" y="307975"/>
            <a:ext cx="8705850" cy="1143000"/>
          </a:xfrm>
        </p:spPr>
        <p:txBody>
          <a:bodyPr>
            <a:normAutofit fontScale="90000"/>
          </a:bodyPr>
          <a:lstStyle/>
          <a:p>
            <a:pPr eaLnBrk="1" hangingPunct="1"/>
            <a:r>
              <a:rPr lang="ja-JP" altLang="en-US" sz="4800" b="1" dirty="0" smtClean="0">
                <a:solidFill>
                  <a:srgbClr val="0000FF"/>
                </a:solidFill>
              </a:rPr>
              <a:t>レーザー干渉計による</a:t>
            </a:r>
            <a:br>
              <a:rPr lang="ja-JP" altLang="en-US" sz="4800" b="1" dirty="0" smtClean="0">
                <a:solidFill>
                  <a:srgbClr val="0000FF"/>
                </a:solidFill>
              </a:rPr>
            </a:br>
            <a:r>
              <a:rPr lang="ja-JP" altLang="en-US" sz="4800" b="1" dirty="0" smtClean="0">
                <a:solidFill>
                  <a:srgbClr val="0000FF"/>
                </a:solidFill>
              </a:rPr>
              <a:t>重力波検出</a:t>
            </a:r>
          </a:p>
        </p:txBody>
      </p:sp>
      <p:sp>
        <p:nvSpPr>
          <p:cNvPr id="14343" name="Line 51"/>
          <p:cNvSpPr>
            <a:spLocks noChangeShapeType="1"/>
          </p:cNvSpPr>
          <p:nvPr/>
        </p:nvSpPr>
        <p:spPr bwMode="auto">
          <a:xfrm>
            <a:off x="4652963" y="4827588"/>
            <a:ext cx="393700" cy="146050"/>
          </a:xfrm>
          <a:prstGeom prst="line">
            <a:avLst/>
          </a:prstGeom>
          <a:noFill/>
          <a:ln w="57150">
            <a:solidFill>
              <a:srgbClr val="FF3300"/>
            </a:solidFill>
            <a:round/>
            <a:headEnd/>
            <a:tailEnd/>
          </a:ln>
        </p:spPr>
        <p:txBody>
          <a:bodyPr/>
          <a:lstStyle/>
          <a:p>
            <a:endParaRPr lang="ja-JP" altLang="en-US">
              <a:solidFill>
                <a:prstClr val="black"/>
              </a:solidFill>
            </a:endParaRPr>
          </a:p>
        </p:txBody>
      </p:sp>
      <p:sp>
        <p:nvSpPr>
          <p:cNvPr id="14344" name="Line 52"/>
          <p:cNvSpPr>
            <a:spLocks noChangeShapeType="1"/>
          </p:cNvSpPr>
          <p:nvPr/>
        </p:nvSpPr>
        <p:spPr bwMode="auto">
          <a:xfrm flipV="1">
            <a:off x="4595813" y="3763963"/>
            <a:ext cx="754062" cy="760412"/>
          </a:xfrm>
          <a:prstGeom prst="line">
            <a:avLst/>
          </a:prstGeom>
          <a:noFill/>
          <a:ln w="57150">
            <a:solidFill>
              <a:srgbClr val="FF3300"/>
            </a:solidFill>
            <a:round/>
            <a:headEnd/>
            <a:tailEnd/>
          </a:ln>
        </p:spPr>
        <p:txBody>
          <a:bodyPr/>
          <a:lstStyle/>
          <a:p>
            <a:endParaRPr lang="ja-JP" altLang="en-US">
              <a:solidFill>
                <a:prstClr val="black"/>
              </a:solidFill>
            </a:endParaRPr>
          </a:p>
        </p:txBody>
      </p:sp>
      <p:sp>
        <p:nvSpPr>
          <p:cNvPr id="14345" name="Freeform 53"/>
          <p:cNvSpPr>
            <a:spLocks/>
          </p:cNvSpPr>
          <p:nvPr/>
        </p:nvSpPr>
        <p:spPr bwMode="auto">
          <a:xfrm>
            <a:off x="4367213" y="4383088"/>
            <a:ext cx="330200" cy="638175"/>
          </a:xfrm>
          <a:custGeom>
            <a:avLst/>
            <a:gdLst>
              <a:gd name="T0" fmla="*/ 0 w 208"/>
              <a:gd name="T1" fmla="*/ 18 h 402"/>
              <a:gd name="T2" fmla="*/ 139 w 208"/>
              <a:gd name="T3" fmla="*/ 0 h 402"/>
              <a:gd name="T4" fmla="*/ 208 w 208"/>
              <a:gd name="T5" fmla="*/ 185 h 402"/>
              <a:gd name="T6" fmla="*/ 193 w 208"/>
              <a:gd name="T7" fmla="*/ 383 h 402"/>
              <a:gd name="T8" fmla="*/ 52 w 208"/>
              <a:gd name="T9" fmla="*/ 402 h 402"/>
              <a:gd name="T10" fmla="*/ 0 w 208"/>
              <a:gd name="T11" fmla="*/ 18 h 402"/>
              <a:gd name="T12" fmla="*/ 0 60000 65536"/>
              <a:gd name="T13" fmla="*/ 0 60000 65536"/>
              <a:gd name="T14" fmla="*/ 0 60000 65536"/>
              <a:gd name="T15" fmla="*/ 0 60000 65536"/>
              <a:gd name="T16" fmla="*/ 0 60000 65536"/>
              <a:gd name="T17" fmla="*/ 0 60000 65536"/>
              <a:gd name="T18" fmla="*/ 0 w 208"/>
              <a:gd name="T19" fmla="*/ 0 h 402"/>
              <a:gd name="T20" fmla="*/ 208 w 208"/>
              <a:gd name="T21" fmla="*/ 402 h 402"/>
            </a:gdLst>
            <a:ahLst/>
            <a:cxnLst>
              <a:cxn ang="T12">
                <a:pos x="T0" y="T1"/>
              </a:cxn>
              <a:cxn ang="T13">
                <a:pos x="T2" y="T3"/>
              </a:cxn>
              <a:cxn ang="T14">
                <a:pos x="T4" y="T5"/>
              </a:cxn>
              <a:cxn ang="T15">
                <a:pos x="T6" y="T7"/>
              </a:cxn>
              <a:cxn ang="T16">
                <a:pos x="T8" y="T9"/>
              </a:cxn>
              <a:cxn ang="T17">
                <a:pos x="T10" y="T11"/>
              </a:cxn>
            </a:cxnLst>
            <a:rect l="T18" t="T19" r="T20" b="T21"/>
            <a:pathLst>
              <a:path w="208" h="402">
                <a:moveTo>
                  <a:pt x="0" y="18"/>
                </a:moveTo>
                <a:lnTo>
                  <a:pt x="139" y="0"/>
                </a:lnTo>
                <a:lnTo>
                  <a:pt x="208" y="185"/>
                </a:lnTo>
                <a:lnTo>
                  <a:pt x="193" y="383"/>
                </a:lnTo>
                <a:lnTo>
                  <a:pt x="52" y="402"/>
                </a:lnTo>
                <a:lnTo>
                  <a:pt x="0" y="18"/>
                </a:lnTo>
                <a:close/>
              </a:path>
            </a:pathLst>
          </a:custGeom>
          <a:solidFill>
            <a:srgbClr val="66CCFF"/>
          </a:solidFill>
          <a:ln w="19050" cmpd="sng">
            <a:solidFill>
              <a:schemeClr val="tx1"/>
            </a:solidFill>
            <a:round/>
            <a:headEnd/>
            <a:tailEnd/>
          </a:ln>
        </p:spPr>
        <p:txBody>
          <a:bodyPr/>
          <a:lstStyle/>
          <a:p>
            <a:endParaRPr lang="ja-JP" altLang="en-US">
              <a:solidFill>
                <a:prstClr val="black"/>
              </a:solidFill>
            </a:endParaRPr>
          </a:p>
        </p:txBody>
      </p:sp>
      <p:grpSp>
        <p:nvGrpSpPr>
          <p:cNvPr id="23" name="Group 54"/>
          <p:cNvGrpSpPr>
            <a:grpSpLocks/>
          </p:cNvGrpSpPr>
          <p:nvPr/>
        </p:nvGrpSpPr>
        <p:grpSpPr bwMode="auto">
          <a:xfrm>
            <a:off x="4330700" y="4371975"/>
            <a:ext cx="366713" cy="655638"/>
            <a:chOff x="948" y="3133"/>
            <a:chExt cx="231" cy="413"/>
          </a:xfrm>
        </p:grpSpPr>
        <p:grpSp>
          <p:nvGrpSpPr>
            <p:cNvPr id="24" name="Group 55"/>
            <p:cNvGrpSpPr>
              <a:grpSpLocks/>
            </p:cNvGrpSpPr>
            <p:nvPr/>
          </p:nvGrpSpPr>
          <p:grpSpPr bwMode="auto">
            <a:xfrm rot="-5869102">
              <a:off x="962" y="3305"/>
              <a:ext cx="389" cy="45"/>
              <a:chOff x="612" y="3237"/>
              <a:chExt cx="908" cy="454"/>
            </a:xfrm>
          </p:grpSpPr>
          <p:sp>
            <p:nvSpPr>
              <p:cNvPr id="14409" name="Arc 56"/>
              <p:cNvSpPr>
                <a:spLocks/>
              </p:cNvSpPr>
              <p:nvPr/>
            </p:nvSpPr>
            <p:spPr bwMode="auto">
              <a:xfrm flipV="1">
                <a:off x="1066" y="3237"/>
                <a:ext cx="454" cy="454"/>
              </a:xfrm>
              <a:custGeom>
                <a:avLst/>
                <a:gdLst>
                  <a:gd name="T0" fmla="*/ 0 w 21600"/>
                  <a:gd name="T1" fmla="*/ 0 h 21600"/>
                  <a:gd name="T2" fmla="*/ 454 w 21600"/>
                  <a:gd name="T3" fmla="*/ 454 h 21600"/>
                  <a:gd name="T4" fmla="*/ 0 w 21600"/>
                  <a:gd name="T5" fmla="*/ 45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sp>
            <p:nvSpPr>
              <p:cNvPr id="14410" name="Arc 57"/>
              <p:cNvSpPr>
                <a:spLocks/>
              </p:cNvSpPr>
              <p:nvPr/>
            </p:nvSpPr>
            <p:spPr bwMode="auto">
              <a:xfrm flipH="1" flipV="1">
                <a:off x="612" y="3237"/>
                <a:ext cx="454" cy="454"/>
              </a:xfrm>
              <a:custGeom>
                <a:avLst/>
                <a:gdLst>
                  <a:gd name="T0" fmla="*/ 0 w 21600"/>
                  <a:gd name="T1" fmla="*/ 0 h 21600"/>
                  <a:gd name="T2" fmla="*/ 454 w 21600"/>
                  <a:gd name="T3" fmla="*/ 454 h 21600"/>
                  <a:gd name="T4" fmla="*/ 0 w 21600"/>
                  <a:gd name="T5" fmla="*/ 45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grpSp>
        <p:sp>
          <p:nvSpPr>
            <p:cNvPr id="14406" name="Oval 58"/>
            <p:cNvSpPr>
              <a:spLocks noChangeArrowheads="1"/>
            </p:cNvSpPr>
            <p:nvPr/>
          </p:nvSpPr>
          <p:spPr bwMode="auto">
            <a:xfrm rot="-5869102">
              <a:off x="798" y="3307"/>
              <a:ext cx="389" cy="90"/>
            </a:xfrm>
            <a:prstGeom prst="ellipse">
              <a:avLst/>
            </a:pr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sp>
          <p:nvSpPr>
            <p:cNvPr id="14407" name="Line 59"/>
            <p:cNvSpPr>
              <a:spLocks noChangeShapeType="1"/>
            </p:cNvSpPr>
            <p:nvPr/>
          </p:nvSpPr>
          <p:spPr bwMode="auto">
            <a:xfrm flipV="1">
              <a:off x="970" y="3139"/>
              <a:ext cx="140" cy="18"/>
            </a:xfrm>
            <a:prstGeom prst="line">
              <a:avLst/>
            </a:prstGeom>
            <a:noFill/>
            <a:ln w="19050">
              <a:solidFill>
                <a:schemeClr val="tx1"/>
              </a:solidFill>
              <a:round/>
              <a:headEnd/>
              <a:tailEnd/>
            </a:ln>
          </p:spPr>
          <p:txBody>
            <a:bodyPr/>
            <a:lstStyle/>
            <a:p>
              <a:endParaRPr lang="ja-JP" altLang="en-US">
                <a:solidFill>
                  <a:prstClr val="black"/>
                </a:solidFill>
              </a:endParaRPr>
            </a:p>
          </p:txBody>
        </p:sp>
        <p:sp>
          <p:nvSpPr>
            <p:cNvPr id="14408" name="Line 60"/>
            <p:cNvSpPr>
              <a:spLocks noChangeShapeType="1"/>
            </p:cNvSpPr>
            <p:nvPr/>
          </p:nvSpPr>
          <p:spPr bwMode="auto">
            <a:xfrm flipV="1">
              <a:off x="1021" y="3525"/>
              <a:ext cx="140" cy="18"/>
            </a:xfrm>
            <a:prstGeom prst="line">
              <a:avLst/>
            </a:prstGeom>
            <a:noFill/>
            <a:ln w="19050">
              <a:solidFill>
                <a:schemeClr val="tx1"/>
              </a:solidFill>
              <a:round/>
              <a:headEnd/>
              <a:tailEnd/>
            </a:ln>
          </p:spPr>
          <p:txBody>
            <a:bodyPr/>
            <a:lstStyle/>
            <a:p>
              <a:endParaRPr lang="ja-JP" altLang="en-US">
                <a:solidFill>
                  <a:prstClr val="black"/>
                </a:solidFill>
              </a:endParaRPr>
            </a:p>
          </p:txBody>
        </p:sp>
      </p:grpSp>
      <p:sp>
        <p:nvSpPr>
          <p:cNvPr id="14347" name="Line 61"/>
          <p:cNvSpPr>
            <a:spLocks noChangeShapeType="1"/>
          </p:cNvSpPr>
          <p:nvPr/>
        </p:nvSpPr>
        <p:spPr bwMode="auto">
          <a:xfrm flipV="1">
            <a:off x="4500563" y="3913188"/>
            <a:ext cx="0" cy="525462"/>
          </a:xfrm>
          <a:prstGeom prst="line">
            <a:avLst/>
          </a:prstGeom>
          <a:noFill/>
          <a:ln w="19050">
            <a:solidFill>
              <a:schemeClr val="tx1"/>
            </a:solidFill>
            <a:round/>
            <a:headEnd/>
            <a:tailEnd/>
          </a:ln>
        </p:spPr>
        <p:txBody>
          <a:bodyPr/>
          <a:lstStyle/>
          <a:p>
            <a:endParaRPr lang="ja-JP" altLang="en-US">
              <a:solidFill>
                <a:prstClr val="black"/>
              </a:solidFill>
            </a:endParaRPr>
          </a:p>
        </p:txBody>
      </p:sp>
      <p:sp>
        <p:nvSpPr>
          <p:cNvPr id="14348" name="Line 62"/>
          <p:cNvSpPr>
            <a:spLocks noChangeShapeType="1"/>
          </p:cNvSpPr>
          <p:nvPr/>
        </p:nvSpPr>
        <p:spPr bwMode="auto">
          <a:xfrm flipV="1">
            <a:off x="3798888" y="4737100"/>
            <a:ext cx="593725" cy="598488"/>
          </a:xfrm>
          <a:prstGeom prst="line">
            <a:avLst/>
          </a:prstGeom>
          <a:noFill/>
          <a:ln w="57150">
            <a:solidFill>
              <a:srgbClr val="FF3300"/>
            </a:solidFill>
            <a:round/>
            <a:headEnd/>
            <a:tailEnd/>
          </a:ln>
        </p:spPr>
        <p:txBody>
          <a:bodyPr/>
          <a:lstStyle/>
          <a:p>
            <a:endParaRPr lang="ja-JP" altLang="en-US">
              <a:solidFill>
                <a:prstClr val="black"/>
              </a:solidFill>
            </a:endParaRPr>
          </a:p>
        </p:txBody>
      </p:sp>
      <p:grpSp>
        <p:nvGrpSpPr>
          <p:cNvPr id="25" name="Group 63"/>
          <p:cNvGrpSpPr>
            <a:grpSpLocks/>
          </p:cNvGrpSpPr>
          <p:nvPr/>
        </p:nvGrpSpPr>
        <p:grpSpPr bwMode="auto">
          <a:xfrm>
            <a:off x="3255963" y="5259388"/>
            <a:ext cx="765175" cy="688975"/>
            <a:chOff x="1737" y="3415"/>
            <a:chExt cx="482" cy="434"/>
          </a:xfrm>
        </p:grpSpPr>
        <p:sp>
          <p:nvSpPr>
            <p:cNvPr id="14402" name="AutoShape 64"/>
            <p:cNvSpPr>
              <a:spLocks noChangeArrowheads="1"/>
            </p:cNvSpPr>
            <p:nvPr/>
          </p:nvSpPr>
          <p:spPr bwMode="auto">
            <a:xfrm rot="5400000">
              <a:off x="1709" y="3670"/>
              <a:ext cx="207" cy="151"/>
            </a:xfrm>
            <a:prstGeom prst="parallelogram">
              <a:avLst>
                <a:gd name="adj" fmla="val 32450"/>
              </a:avLst>
            </a:prstGeom>
            <a:solidFill>
              <a:srgbClr val="66CCFF"/>
            </a:solidFill>
            <a:ln w="19050">
              <a:solidFill>
                <a:schemeClr val="tx1"/>
              </a:solidFill>
              <a:miter lim="800000"/>
              <a:headEnd/>
              <a:tailEnd/>
            </a:ln>
          </p:spPr>
          <p:txBody>
            <a:bodyPr wrap="none" anchor="ctr"/>
            <a:lstStyle/>
            <a:p>
              <a:endParaRPr lang="ja-JP" altLang="en-US">
                <a:solidFill>
                  <a:prstClr val="black"/>
                </a:solidFill>
              </a:endParaRPr>
            </a:p>
          </p:txBody>
        </p:sp>
        <p:sp>
          <p:nvSpPr>
            <p:cNvPr id="14403" name="AutoShape 65"/>
            <p:cNvSpPr>
              <a:spLocks noChangeArrowheads="1"/>
            </p:cNvSpPr>
            <p:nvPr/>
          </p:nvSpPr>
          <p:spPr bwMode="auto">
            <a:xfrm rot="-2618951">
              <a:off x="1790" y="3601"/>
              <a:ext cx="429" cy="114"/>
            </a:xfrm>
            <a:prstGeom prst="parallelogram">
              <a:avLst>
                <a:gd name="adj" fmla="val 96013"/>
              </a:avLst>
            </a:prstGeom>
            <a:solidFill>
              <a:srgbClr val="66CCFF"/>
            </a:solidFill>
            <a:ln w="19050">
              <a:solidFill>
                <a:schemeClr val="tx1"/>
              </a:solidFill>
              <a:miter lim="800000"/>
              <a:headEnd/>
              <a:tailEnd/>
            </a:ln>
          </p:spPr>
          <p:txBody>
            <a:bodyPr wrap="none" anchor="ctr"/>
            <a:lstStyle/>
            <a:p>
              <a:endParaRPr lang="ja-JP" altLang="en-US">
                <a:solidFill>
                  <a:prstClr val="black"/>
                </a:solidFill>
              </a:endParaRPr>
            </a:p>
          </p:txBody>
        </p:sp>
        <p:sp>
          <p:nvSpPr>
            <p:cNvPr id="14404" name="AutoShape 66"/>
            <p:cNvSpPr>
              <a:spLocks noChangeArrowheads="1"/>
            </p:cNvSpPr>
            <p:nvPr/>
          </p:nvSpPr>
          <p:spPr bwMode="auto">
            <a:xfrm rot="-9766122">
              <a:off x="1773" y="3415"/>
              <a:ext cx="313" cy="281"/>
            </a:xfrm>
            <a:prstGeom prst="parallelogram">
              <a:avLst>
                <a:gd name="adj" fmla="val 55034"/>
              </a:avLst>
            </a:prstGeom>
            <a:solidFill>
              <a:srgbClr val="66CCFF"/>
            </a:solidFill>
            <a:ln w="19050">
              <a:solidFill>
                <a:schemeClr val="tx1"/>
              </a:solidFill>
              <a:miter lim="800000"/>
              <a:headEnd/>
              <a:tailEnd/>
            </a:ln>
          </p:spPr>
          <p:txBody>
            <a:bodyPr wrap="none" anchor="ctr"/>
            <a:lstStyle/>
            <a:p>
              <a:endParaRPr lang="ja-JP" altLang="en-US">
                <a:solidFill>
                  <a:prstClr val="black"/>
                </a:solidFill>
              </a:endParaRPr>
            </a:p>
          </p:txBody>
        </p:sp>
      </p:grpSp>
      <p:sp>
        <p:nvSpPr>
          <p:cNvPr id="14350" name="AutoShape 67"/>
          <p:cNvSpPr>
            <a:spLocks noChangeArrowheads="1"/>
          </p:cNvSpPr>
          <p:nvPr/>
        </p:nvSpPr>
        <p:spPr bwMode="auto">
          <a:xfrm rot="1179822">
            <a:off x="4302125" y="3778250"/>
            <a:ext cx="414338" cy="227013"/>
          </a:xfrm>
          <a:prstGeom prst="parallelogram">
            <a:avLst>
              <a:gd name="adj" fmla="val 49651"/>
            </a:avLst>
          </a:prstGeom>
          <a:solidFill>
            <a:schemeClr val="folHlink"/>
          </a:solidFill>
          <a:ln w="19050">
            <a:solidFill>
              <a:schemeClr val="tx1"/>
            </a:solidFill>
            <a:miter lim="800000"/>
            <a:headEnd/>
            <a:tailEnd/>
          </a:ln>
        </p:spPr>
        <p:txBody>
          <a:bodyPr wrap="none" anchor="ctr"/>
          <a:lstStyle/>
          <a:p>
            <a:endParaRPr lang="ja-JP" altLang="en-US">
              <a:solidFill>
                <a:prstClr val="black"/>
              </a:solidFill>
            </a:endParaRPr>
          </a:p>
        </p:txBody>
      </p:sp>
      <p:sp>
        <p:nvSpPr>
          <p:cNvPr id="14351" name="Line 68"/>
          <p:cNvSpPr>
            <a:spLocks noChangeShapeType="1"/>
          </p:cNvSpPr>
          <p:nvPr/>
        </p:nvSpPr>
        <p:spPr bwMode="auto">
          <a:xfrm>
            <a:off x="2911475" y="4186238"/>
            <a:ext cx="1484313" cy="550862"/>
          </a:xfrm>
          <a:prstGeom prst="line">
            <a:avLst/>
          </a:prstGeom>
          <a:noFill/>
          <a:ln w="57150">
            <a:solidFill>
              <a:srgbClr val="FF3300"/>
            </a:solidFill>
            <a:round/>
            <a:headEnd/>
            <a:tailEnd/>
          </a:ln>
        </p:spPr>
        <p:txBody>
          <a:bodyPr/>
          <a:lstStyle/>
          <a:p>
            <a:endParaRPr lang="ja-JP" altLang="en-US">
              <a:solidFill>
                <a:prstClr val="black"/>
              </a:solidFill>
            </a:endParaRPr>
          </a:p>
        </p:txBody>
      </p:sp>
      <p:sp>
        <p:nvSpPr>
          <p:cNvPr id="14352" name="Text Box 69"/>
          <p:cNvSpPr txBox="1">
            <a:spLocks noChangeArrowheads="1"/>
          </p:cNvSpPr>
          <p:nvPr/>
        </p:nvSpPr>
        <p:spPr bwMode="auto">
          <a:xfrm>
            <a:off x="2905125" y="5962650"/>
            <a:ext cx="1412875" cy="396875"/>
          </a:xfrm>
          <a:prstGeom prst="rect">
            <a:avLst/>
          </a:prstGeom>
          <a:noFill/>
          <a:ln w="9525">
            <a:noFill/>
            <a:miter lim="800000"/>
            <a:headEnd/>
            <a:tailEnd/>
          </a:ln>
        </p:spPr>
        <p:txBody>
          <a:bodyPr>
            <a:spAutoFit/>
          </a:bodyPr>
          <a:lstStyle/>
          <a:p>
            <a:pPr>
              <a:spcBef>
                <a:spcPct val="50000"/>
              </a:spcBef>
            </a:pPr>
            <a:r>
              <a:rPr lang="ja-JP" altLang="en-US" sz="2000" b="1">
                <a:solidFill>
                  <a:prstClr val="black"/>
                </a:solidFill>
                <a:latin typeface="Times New Roman" pitchFamily="18" charset="0"/>
              </a:rPr>
              <a:t>レーザー</a:t>
            </a:r>
          </a:p>
        </p:txBody>
      </p:sp>
      <p:sp>
        <p:nvSpPr>
          <p:cNvPr id="14353" name="Text Box 70"/>
          <p:cNvSpPr txBox="1">
            <a:spLocks noChangeArrowheads="1"/>
          </p:cNvSpPr>
          <p:nvPr/>
        </p:nvSpPr>
        <p:spPr bwMode="auto">
          <a:xfrm>
            <a:off x="6122988" y="4578350"/>
            <a:ext cx="1412875" cy="396875"/>
          </a:xfrm>
          <a:prstGeom prst="rect">
            <a:avLst/>
          </a:prstGeom>
          <a:noFill/>
          <a:ln w="9525">
            <a:noFill/>
            <a:miter lim="800000"/>
            <a:headEnd/>
            <a:tailEnd/>
          </a:ln>
        </p:spPr>
        <p:txBody>
          <a:bodyPr>
            <a:spAutoFit/>
          </a:bodyPr>
          <a:lstStyle/>
          <a:p>
            <a:pPr>
              <a:spcBef>
                <a:spcPct val="50000"/>
              </a:spcBef>
            </a:pPr>
            <a:r>
              <a:rPr lang="ja-JP" altLang="en-US" sz="2000" b="1">
                <a:solidFill>
                  <a:prstClr val="black"/>
                </a:solidFill>
                <a:latin typeface="Times New Roman" pitchFamily="18" charset="0"/>
              </a:rPr>
              <a:t>干渉光</a:t>
            </a:r>
          </a:p>
        </p:txBody>
      </p:sp>
      <p:sp>
        <p:nvSpPr>
          <p:cNvPr id="14354" name="Text Box 71"/>
          <p:cNvSpPr txBox="1">
            <a:spLocks noChangeArrowheads="1"/>
          </p:cNvSpPr>
          <p:nvPr/>
        </p:nvSpPr>
        <p:spPr bwMode="auto">
          <a:xfrm>
            <a:off x="1974850" y="4633913"/>
            <a:ext cx="2489200" cy="396875"/>
          </a:xfrm>
          <a:prstGeom prst="rect">
            <a:avLst/>
          </a:prstGeom>
          <a:noFill/>
          <a:ln w="9525">
            <a:noFill/>
            <a:miter lim="800000"/>
            <a:headEnd/>
            <a:tailEnd/>
          </a:ln>
        </p:spPr>
        <p:txBody>
          <a:bodyPr>
            <a:spAutoFit/>
          </a:bodyPr>
          <a:lstStyle/>
          <a:p>
            <a:pPr>
              <a:spcBef>
                <a:spcPct val="50000"/>
              </a:spcBef>
            </a:pPr>
            <a:r>
              <a:rPr lang="ja-JP" altLang="en-US" sz="2000" b="1">
                <a:solidFill>
                  <a:prstClr val="black"/>
                </a:solidFill>
                <a:latin typeface="Times New Roman" pitchFamily="18" charset="0"/>
              </a:rPr>
              <a:t>ビームスプリッター</a:t>
            </a:r>
          </a:p>
        </p:txBody>
      </p:sp>
      <p:sp>
        <p:nvSpPr>
          <p:cNvPr id="14355" name="Text Box 72"/>
          <p:cNvSpPr txBox="1">
            <a:spLocks noChangeArrowheads="1"/>
          </p:cNvSpPr>
          <p:nvPr/>
        </p:nvSpPr>
        <p:spPr bwMode="auto">
          <a:xfrm>
            <a:off x="2911475" y="3448050"/>
            <a:ext cx="1412875" cy="396875"/>
          </a:xfrm>
          <a:prstGeom prst="rect">
            <a:avLst/>
          </a:prstGeom>
          <a:noFill/>
          <a:ln w="9525">
            <a:noFill/>
            <a:miter lim="800000"/>
            <a:headEnd/>
            <a:tailEnd/>
          </a:ln>
        </p:spPr>
        <p:txBody>
          <a:bodyPr>
            <a:spAutoFit/>
          </a:bodyPr>
          <a:lstStyle/>
          <a:p>
            <a:pPr>
              <a:spcBef>
                <a:spcPct val="50000"/>
              </a:spcBef>
            </a:pPr>
            <a:r>
              <a:rPr lang="ja-JP" altLang="en-US" sz="2000" b="1">
                <a:solidFill>
                  <a:prstClr val="black"/>
                </a:solidFill>
                <a:latin typeface="Times New Roman" pitchFamily="18" charset="0"/>
              </a:rPr>
              <a:t>ミラー</a:t>
            </a:r>
          </a:p>
        </p:txBody>
      </p:sp>
      <p:sp>
        <p:nvSpPr>
          <p:cNvPr id="14356" name="Text Box 73"/>
          <p:cNvSpPr txBox="1">
            <a:spLocks noChangeArrowheads="1"/>
          </p:cNvSpPr>
          <p:nvPr/>
        </p:nvSpPr>
        <p:spPr bwMode="auto">
          <a:xfrm>
            <a:off x="6046788" y="3586163"/>
            <a:ext cx="1412875" cy="396875"/>
          </a:xfrm>
          <a:prstGeom prst="rect">
            <a:avLst/>
          </a:prstGeom>
          <a:noFill/>
          <a:ln w="9525">
            <a:noFill/>
            <a:miter lim="800000"/>
            <a:headEnd/>
            <a:tailEnd/>
          </a:ln>
        </p:spPr>
        <p:txBody>
          <a:bodyPr>
            <a:spAutoFit/>
          </a:bodyPr>
          <a:lstStyle/>
          <a:p>
            <a:pPr>
              <a:spcBef>
                <a:spcPct val="50000"/>
              </a:spcBef>
            </a:pPr>
            <a:r>
              <a:rPr lang="ja-JP" altLang="en-US" sz="2000" b="1">
                <a:solidFill>
                  <a:prstClr val="black"/>
                </a:solidFill>
                <a:latin typeface="Times New Roman" pitchFamily="18" charset="0"/>
              </a:rPr>
              <a:t>ミラー</a:t>
            </a:r>
          </a:p>
        </p:txBody>
      </p:sp>
      <p:grpSp>
        <p:nvGrpSpPr>
          <p:cNvPr id="26" name="Group 74"/>
          <p:cNvGrpSpPr>
            <a:grpSpLocks/>
          </p:cNvGrpSpPr>
          <p:nvPr/>
        </p:nvGrpSpPr>
        <p:grpSpPr bwMode="auto">
          <a:xfrm>
            <a:off x="2436813" y="3165475"/>
            <a:ext cx="873125" cy="1287463"/>
            <a:chOff x="1630" y="2027"/>
            <a:chExt cx="550" cy="811"/>
          </a:xfrm>
        </p:grpSpPr>
        <p:grpSp>
          <p:nvGrpSpPr>
            <p:cNvPr id="27" name="Group 75"/>
            <p:cNvGrpSpPr>
              <a:grpSpLocks/>
            </p:cNvGrpSpPr>
            <p:nvPr/>
          </p:nvGrpSpPr>
          <p:grpSpPr bwMode="auto">
            <a:xfrm>
              <a:off x="1630" y="2027"/>
              <a:ext cx="280" cy="811"/>
              <a:chOff x="1630" y="2027"/>
              <a:chExt cx="280" cy="811"/>
            </a:xfrm>
          </p:grpSpPr>
          <p:grpSp>
            <p:nvGrpSpPr>
              <p:cNvPr id="28" name="Group 76"/>
              <p:cNvGrpSpPr>
                <a:grpSpLocks/>
              </p:cNvGrpSpPr>
              <p:nvPr/>
            </p:nvGrpSpPr>
            <p:grpSpPr bwMode="auto">
              <a:xfrm>
                <a:off x="1630" y="2370"/>
                <a:ext cx="280" cy="468"/>
                <a:chOff x="1620" y="2135"/>
                <a:chExt cx="280" cy="468"/>
              </a:xfrm>
            </p:grpSpPr>
            <p:sp>
              <p:nvSpPr>
                <p:cNvPr id="14394" name="Freeform 77"/>
                <p:cNvSpPr>
                  <a:spLocks/>
                </p:cNvSpPr>
                <p:nvPr/>
              </p:nvSpPr>
              <p:spPr bwMode="auto">
                <a:xfrm>
                  <a:off x="1620" y="2162"/>
                  <a:ext cx="255" cy="427"/>
                </a:xfrm>
                <a:custGeom>
                  <a:avLst/>
                  <a:gdLst>
                    <a:gd name="T0" fmla="*/ 147 w 255"/>
                    <a:gd name="T1" fmla="*/ 0 h 427"/>
                    <a:gd name="T2" fmla="*/ 255 w 255"/>
                    <a:gd name="T3" fmla="*/ 37 h 427"/>
                    <a:gd name="T4" fmla="*/ 125 w 255"/>
                    <a:gd name="T5" fmla="*/ 427 h 427"/>
                    <a:gd name="T6" fmla="*/ 0 w 255"/>
                    <a:gd name="T7" fmla="*/ 382 h 427"/>
                    <a:gd name="T8" fmla="*/ 6 w 255"/>
                    <a:gd name="T9" fmla="*/ 162 h 427"/>
                    <a:gd name="T10" fmla="*/ 147 w 255"/>
                    <a:gd name="T11" fmla="*/ 0 h 427"/>
                    <a:gd name="T12" fmla="*/ 0 60000 65536"/>
                    <a:gd name="T13" fmla="*/ 0 60000 65536"/>
                    <a:gd name="T14" fmla="*/ 0 60000 65536"/>
                    <a:gd name="T15" fmla="*/ 0 60000 65536"/>
                    <a:gd name="T16" fmla="*/ 0 60000 65536"/>
                    <a:gd name="T17" fmla="*/ 0 60000 65536"/>
                    <a:gd name="T18" fmla="*/ 0 w 255"/>
                    <a:gd name="T19" fmla="*/ 0 h 427"/>
                    <a:gd name="T20" fmla="*/ 255 w 255"/>
                    <a:gd name="T21" fmla="*/ 427 h 427"/>
                  </a:gdLst>
                  <a:ahLst/>
                  <a:cxnLst>
                    <a:cxn ang="T12">
                      <a:pos x="T0" y="T1"/>
                    </a:cxn>
                    <a:cxn ang="T13">
                      <a:pos x="T2" y="T3"/>
                    </a:cxn>
                    <a:cxn ang="T14">
                      <a:pos x="T4" y="T5"/>
                    </a:cxn>
                    <a:cxn ang="T15">
                      <a:pos x="T6" y="T7"/>
                    </a:cxn>
                    <a:cxn ang="T16">
                      <a:pos x="T8" y="T9"/>
                    </a:cxn>
                    <a:cxn ang="T17">
                      <a:pos x="T10" y="T11"/>
                    </a:cxn>
                  </a:cxnLst>
                  <a:rect l="T18" t="T19" r="T20" b="T21"/>
                  <a:pathLst>
                    <a:path w="255" h="427">
                      <a:moveTo>
                        <a:pt x="147" y="0"/>
                      </a:moveTo>
                      <a:lnTo>
                        <a:pt x="255" y="37"/>
                      </a:lnTo>
                      <a:lnTo>
                        <a:pt x="125" y="427"/>
                      </a:lnTo>
                      <a:lnTo>
                        <a:pt x="0" y="382"/>
                      </a:lnTo>
                      <a:lnTo>
                        <a:pt x="6" y="162"/>
                      </a:lnTo>
                      <a:lnTo>
                        <a:pt x="147" y="0"/>
                      </a:lnTo>
                      <a:close/>
                    </a:path>
                  </a:pathLst>
                </a:custGeom>
                <a:solidFill>
                  <a:srgbClr val="66CCFF"/>
                </a:solidFill>
                <a:ln w="3175" cmpd="sng">
                  <a:solidFill>
                    <a:schemeClr val="tx1"/>
                  </a:solidFill>
                  <a:round/>
                  <a:headEnd/>
                  <a:tailEnd/>
                </a:ln>
              </p:spPr>
              <p:txBody>
                <a:bodyPr/>
                <a:lstStyle/>
                <a:p>
                  <a:endParaRPr lang="ja-JP" altLang="en-US">
                    <a:solidFill>
                      <a:prstClr val="black"/>
                    </a:solidFill>
                  </a:endParaRPr>
                </a:p>
              </p:txBody>
            </p:sp>
            <p:grpSp>
              <p:nvGrpSpPr>
                <p:cNvPr id="29" name="Group 78"/>
                <p:cNvGrpSpPr>
                  <a:grpSpLocks/>
                </p:cNvGrpSpPr>
                <p:nvPr/>
              </p:nvGrpSpPr>
              <p:grpSpPr bwMode="auto">
                <a:xfrm>
                  <a:off x="1622" y="2135"/>
                  <a:ext cx="278" cy="468"/>
                  <a:chOff x="1009" y="1650"/>
                  <a:chExt cx="278" cy="468"/>
                </a:xfrm>
              </p:grpSpPr>
              <p:grpSp>
                <p:nvGrpSpPr>
                  <p:cNvPr id="30" name="Group 79"/>
                  <p:cNvGrpSpPr>
                    <a:grpSpLocks/>
                  </p:cNvGrpSpPr>
                  <p:nvPr/>
                </p:nvGrpSpPr>
                <p:grpSpPr bwMode="auto">
                  <a:xfrm rot="6654216">
                    <a:off x="845" y="1814"/>
                    <a:ext cx="412" cy="83"/>
                    <a:chOff x="612" y="3237"/>
                    <a:chExt cx="908" cy="454"/>
                  </a:xfrm>
                </p:grpSpPr>
                <p:sp>
                  <p:nvSpPr>
                    <p:cNvPr id="14400" name="Arc 80"/>
                    <p:cNvSpPr>
                      <a:spLocks/>
                    </p:cNvSpPr>
                    <p:nvPr/>
                  </p:nvSpPr>
                  <p:spPr bwMode="auto">
                    <a:xfrm flipV="1">
                      <a:off x="1066" y="3237"/>
                      <a:ext cx="454" cy="454"/>
                    </a:xfrm>
                    <a:custGeom>
                      <a:avLst/>
                      <a:gdLst>
                        <a:gd name="T0" fmla="*/ 0 w 21600"/>
                        <a:gd name="T1" fmla="*/ 0 h 21600"/>
                        <a:gd name="T2" fmla="*/ 454 w 21600"/>
                        <a:gd name="T3" fmla="*/ 454 h 21600"/>
                        <a:gd name="T4" fmla="*/ 0 w 21600"/>
                        <a:gd name="T5" fmla="*/ 45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sp>
                  <p:nvSpPr>
                    <p:cNvPr id="14401" name="Arc 81"/>
                    <p:cNvSpPr>
                      <a:spLocks/>
                    </p:cNvSpPr>
                    <p:nvPr/>
                  </p:nvSpPr>
                  <p:spPr bwMode="auto">
                    <a:xfrm flipH="1" flipV="1">
                      <a:off x="612" y="3237"/>
                      <a:ext cx="454" cy="454"/>
                    </a:xfrm>
                    <a:custGeom>
                      <a:avLst/>
                      <a:gdLst>
                        <a:gd name="T0" fmla="*/ 0 w 21600"/>
                        <a:gd name="T1" fmla="*/ 0 h 21600"/>
                        <a:gd name="T2" fmla="*/ 454 w 21600"/>
                        <a:gd name="T3" fmla="*/ 454 h 21600"/>
                        <a:gd name="T4" fmla="*/ 0 w 21600"/>
                        <a:gd name="T5" fmla="*/ 45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grpSp>
              <p:sp>
                <p:nvSpPr>
                  <p:cNvPr id="14397" name="Oval 82"/>
                  <p:cNvSpPr>
                    <a:spLocks noChangeArrowheads="1"/>
                  </p:cNvSpPr>
                  <p:nvPr/>
                </p:nvSpPr>
                <p:spPr bwMode="auto">
                  <a:xfrm rot="6527689">
                    <a:off x="999" y="1829"/>
                    <a:ext cx="412" cy="165"/>
                  </a:xfrm>
                  <a:prstGeom prst="ellipse">
                    <a:avLst/>
                  </a:pr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sp>
                <p:nvSpPr>
                  <p:cNvPr id="14398" name="Line 83"/>
                  <p:cNvSpPr>
                    <a:spLocks noChangeShapeType="1"/>
                  </p:cNvSpPr>
                  <p:nvPr/>
                </p:nvSpPr>
                <p:spPr bwMode="auto">
                  <a:xfrm>
                    <a:off x="1155" y="1675"/>
                    <a:ext cx="119" cy="41"/>
                  </a:xfrm>
                  <a:prstGeom prst="line">
                    <a:avLst/>
                  </a:prstGeom>
                  <a:noFill/>
                  <a:ln w="19050">
                    <a:solidFill>
                      <a:schemeClr val="tx1"/>
                    </a:solidFill>
                    <a:round/>
                    <a:headEnd/>
                    <a:tailEnd/>
                  </a:ln>
                </p:spPr>
                <p:txBody>
                  <a:bodyPr/>
                  <a:lstStyle/>
                  <a:p>
                    <a:endParaRPr lang="ja-JP" altLang="en-US">
                      <a:solidFill>
                        <a:prstClr val="black"/>
                      </a:solidFill>
                    </a:endParaRPr>
                  </a:p>
                </p:txBody>
              </p:sp>
              <p:sp>
                <p:nvSpPr>
                  <p:cNvPr id="14399" name="Line 84"/>
                  <p:cNvSpPr>
                    <a:spLocks noChangeShapeType="1"/>
                  </p:cNvSpPr>
                  <p:nvPr/>
                </p:nvSpPr>
                <p:spPr bwMode="auto">
                  <a:xfrm>
                    <a:off x="1015" y="2064"/>
                    <a:ext cx="119" cy="41"/>
                  </a:xfrm>
                  <a:prstGeom prst="line">
                    <a:avLst/>
                  </a:prstGeom>
                  <a:noFill/>
                  <a:ln w="19050">
                    <a:solidFill>
                      <a:schemeClr val="tx1"/>
                    </a:solidFill>
                    <a:round/>
                    <a:headEnd/>
                    <a:tailEnd/>
                  </a:ln>
                </p:spPr>
                <p:txBody>
                  <a:bodyPr/>
                  <a:lstStyle/>
                  <a:p>
                    <a:endParaRPr lang="ja-JP" altLang="en-US">
                      <a:solidFill>
                        <a:prstClr val="black"/>
                      </a:solidFill>
                    </a:endParaRPr>
                  </a:p>
                </p:txBody>
              </p:sp>
            </p:grpSp>
          </p:grpSp>
          <p:sp>
            <p:nvSpPr>
              <p:cNvPr id="14392" name="Line 85"/>
              <p:cNvSpPr>
                <a:spLocks noChangeShapeType="1"/>
              </p:cNvSpPr>
              <p:nvPr/>
            </p:nvSpPr>
            <p:spPr bwMode="auto">
              <a:xfrm flipV="1">
                <a:off x="1776" y="2109"/>
                <a:ext cx="0" cy="327"/>
              </a:xfrm>
              <a:prstGeom prst="line">
                <a:avLst/>
              </a:prstGeom>
              <a:noFill/>
              <a:ln w="19050">
                <a:solidFill>
                  <a:schemeClr val="tx1"/>
                </a:solidFill>
                <a:round/>
                <a:headEnd/>
                <a:tailEnd/>
              </a:ln>
            </p:spPr>
            <p:txBody>
              <a:bodyPr/>
              <a:lstStyle/>
              <a:p>
                <a:endParaRPr lang="ja-JP" altLang="en-US">
                  <a:solidFill>
                    <a:prstClr val="black"/>
                  </a:solidFill>
                </a:endParaRPr>
              </a:p>
            </p:txBody>
          </p:sp>
          <p:sp>
            <p:nvSpPr>
              <p:cNvPr id="14393" name="AutoShape 86"/>
              <p:cNvSpPr>
                <a:spLocks noChangeArrowheads="1"/>
              </p:cNvSpPr>
              <p:nvPr/>
            </p:nvSpPr>
            <p:spPr bwMode="auto">
              <a:xfrm rot="1179822">
                <a:off x="1648" y="2027"/>
                <a:ext cx="261" cy="143"/>
              </a:xfrm>
              <a:prstGeom prst="parallelogram">
                <a:avLst>
                  <a:gd name="adj" fmla="val 49652"/>
                </a:avLst>
              </a:prstGeom>
              <a:solidFill>
                <a:schemeClr val="folHlink"/>
              </a:solidFill>
              <a:ln w="19050">
                <a:solidFill>
                  <a:schemeClr val="tx1"/>
                </a:solidFill>
                <a:miter lim="800000"/>
                <a:headEnd/>
                <a:tailEnd/>
              </a:ln>
            </p:spPr>
            <p:txBody>
              <a:bodyPr wrap="none" anchor="ctr"/>
              <a:lstStyle/>
              <a:p>
                <a:endParaRPr lang="ja-JP" altLang="en-US">
                  <a:solidFill>
                    <a:prstClr val="black"/>
                  </a:solidFill>
                </a:endParaRPr>
              </a:p>
            </p:txBody>
          </p:sp>
        </p:grpSp>
        <p:sp>
          <p:nvSpPr>
            <p:cNvPr id="14390" name="Line 87"/>
            <p:cNvSpPr>
              <a:spLocks noChangeShapeType="1"/>
            </p:cNvSpPr>
            <p:nvPr/>
          </p:nvSpPr>
          <p:spPr bwMode="auto">
            <a:xfrm>
              <a:off x="1835" y="2637"/>
              <a:ext cx="345" cy="128"/>
            </a:xfrm>
            <a:prstGeom prst="line">
              <a:avLst/>
            </a:prstGeom>
            <a:noFill/>
            <a:ln w="57150">
              <a:solidFill>
                <a:srgbClr val="FF3300"/>
              </a:solidFill>
              <a:round/>
              <a:headEnd/>
              <a:tailEnd/>
            </a:ln>
          </p:spPr>
          <p:txBody>
            <a:bodyPr/>
            <a:lstStyle/>
            <a:p>
              <a:endParaRPr lang="ja-JP" altLang="en-US">
                <a:solidFill>
                  <a:prstClr val="black"/>
                </a:solidFill>
              </a:endParaRPr>
            </a:p>
          </p:txBody>
        </p:sp>
      </p:grpSp>
      <p:grpSp>
        <p:nvGrpSpPr>
          <p:cNvPr id="31" name="Group 88"/>
          <p:cNvGrpSpPr>
            <a:grpSpLocks/>
          </p:cNvGrpSpPr>
          <p:nvPr/>
        </p:nvGrpSpPr>
        <p:grpSpPr bwMode="auto">
          <a:xfrm>
            <a:off x="4957763" y="2819400"/>
            <a:ext cx="717550" cy="1339850"/>
            <a:chOff x="3151" y="1749"/>
            <a:chExt cx="452" cy="844"/>
          </a:xfrm>
        </p:grpSpPr>
        <p:grpSp>
          <p:nvGrpSpPr>
            <p:cNvPr id="14336" name="Group 89"/>
            <p:cNvGrpSpPr>
              <a:grpSpLocks/>
            </p:cNvGrpSpPr>
            <p:nvPr/>
          </p:nvGrpSpPr>
          <p:grpSpPr bwMode="auto">
            <a:xfrm>
              <a:off x="3228" y="1749"/>
              <a:ext cx="375" cy="820"/>
              <a:chOff x="3228" y="1749"/>
              <a:chExt cx="375" cy="820"/>
            </a:xfrm>
          </p:grpSpPr>
          <p:sp>
            <p:nvSpPr>
              <p:cNvPr id="14379" name="Freeform 90"/>
              <p:cNvSpPr>
                <a:spLocks/>
              </p:cNvSpPr>
              <p:nvPr/>
            </p:nvSpPr>
            <p:spPr bwMode="auto">
              <a:xfrm>
                <a:off x="3261" y="2145"/>
                <a:ext cx="342" cy="355"/>
              </a:xfrm>
              <a:custGeom>
                <a:avLst/>
                <a:gdLst>
                  <a:gd name="T0" fmla="*/ 0 w 342"/>
                  <a:gd name="T1" fmla="*/ 72 h 355"/>
                  <a:gd name="T2" fmla="*/ 73 w 342"/>
                  <a:gd name="T3" fmla="*/ 0 h 355"/>
                  <a:gd name="T4" fmla="*/ 312 w 342"/>
                  <a:gd name="T5" fmla="*/ 45 h 355"/>
                  <a:gd name="T6" fmla="*/ 342 w 342"/>
                  <a:gd name="T7" fmla="*/ 289 h 355"/>
                  <a:gd name="T8" fmla="*/ 268 w 342"/>
                  <a:gd name="T9" fmla="*/ 355 h 355"/>
                  <a:gd name="T10" fmla="*/ 0 w 342"/>
                  <a:gd name="T11" fmla="*/ 72 h 355"/>
                  <a:gd name="T12" fmla="*/ 0 60000 65536"/>
                  <a:gd name="T13" fmla="*/ 0 60000 65536"/>
                  <a:gd name="T14" fmla="*/ 0 60000 65536"/>
                  <a:gd name="T15" fmla="*/ 0 60000 65536"/>
                  <a:gd name="T16" fmla="*/ 0 60000 65536"/>
                  <a:gd name="T17" fmla="*/ 0 60000 65536"/>
                  <a:gd name="T18" fmla="*/ 0 w 342"/>
                  <a:gd name="T19" fmla="*/ 0 h 355"/>
                  <a:gd name="T20" fmla="*/ 342 w 342"/>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342" h="355">
                    <a:moveTo>
                      <a:pt x="0" y="72"/>
                    </a:moveTo>
                    <a:lnTo>
                      <a:pt x="73" y="0"/>
                    </a:lnTo>
                    <a:lnTo>
                      <a:pt x="312" y="45"/>
                    </a:lnTo>
                    <a:lnTo>
                      <a:pt x="342" y="289"/>
                    </a:lnTo>
                    <a:lnTo>
                      <a:pt x="268" y="355"/>
                    </a:lnTo>
                    <a:lnTo>
                      <a:pt x="0" y="72"/>
                    </a:lnTo>
                    <a:close/>
                  </a:path>
                </a:pathLst>
              </a:custGeom>
              <a:solidFill>
                <a:srgbClr val="66CCFF"/>
              </a:solidFill>
              <a:ln w="19050" cmpd="sng">
                <a:solidFill>
                  <a:schemeClr val="tx1"/>
                </a:solidFill>
                <a:round/>
                <a:headEnd/>
                <a:tailEnd/>
              </a:ln>
            </p:spPr>
            <p:txBody>
              <a:bodyPr/>
              <a:lstStyle/>
              <a:p>
                <a:endParaRPr lang="ja-JP" altLang="en-US">
                  <a:solidFill>
                    <a:prstClr val="black"/>
                  </a:solidFill>
                </a:endParaRPr>
              </a:p>
            </p:txBody>
          </p:sp>
          <p:grpSp>
            <p:nvGrpSpPr>
              <p:cNvPr id="14337" name="Group 91"/>
              <p:cNvGrpSpPr>
                <a:grpSpLocks/>
              </p:cNvGrpSpPr>
              <p:nvPr/>
            </p:nvGrpSpPr>
            <p:grpSpPr bwMode="auto">
              <a:xfrm rot="-212101">
                <a:off x="3228" y="2052"/>
                <a:ext cx="370" cy="517"/>
                <a:chOff x="3389" y="1057"/>
                <a:chExt cx="370" cy="517"/>
              </a:xfrm>
            </p:grpSpPr>
            <p:grpSp>
              <p:nvGrpSpPr>
                <p:cNvPr id="14338" name="Group 92"/>
                <p:cNvGrpSpPr>
                  <a:grpSpLocks/>
                </p:cNvGrpSpPr>
                <p:nvPr/>
              </p:nvGrpSpPr>
              <p:grpSpPr bwMode="auto">
                <a:xfrm rot="-7825564">
                  <a:off x="3486" y="1179"/>
                  <a:ext cx="395" cy="151"/>
                  <a:chOff x="612" y="3237"/>
                  <a:chExt cx="908" cy="454"/>
                </a:xfrm>
              </p:grpSpPr>
              <p:sp>
                <p:nvSpPr>
                  <p:cNvPr id="14387" name="Arc 93"/>
                  <p:cNvSpPr>
                    <a:spLocks/>
                  </p:cNvSpPr>
                  <p:nvPr/>
                </p:nvSpPr>
                <p:spPr bwMode="auto">
                  <a:xfrm flipV="1">
                    <a:off x="1066" y="3237"/>
                    <a:ext cx="454" cy="454"/>
                  </a:xfrm>
                  <a:custGeom>
                    <a:avLst/>
                    <a:gdLst>
                      <a:gd name="T0" fmla="*/ 0 w 21600"/>
                      <a:gd name="T1" fmla="*/ 0 h 21600"/>
                      <a:gd name="T2" fmla="*/ 454 w 21600"/>
                      <a:gd name="T3" fmla="*/ 454 h 21600"/>
                      <a:gd name="T4" fmla="*/ 0 w 21600"/>
                      <a:gd name="T5" fmla="*/ 45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sp>
                <p:nvSpPr>
                  <p:cNvPr id="14388" name="Arc 94"/>
                  <p:cNvSpPr>
                    <a:spLocks/>
                  </p:cNvSpPr>
                  <p:nvPr/>
                </p:nvSpPr>
                <p:spPr bwMode="auto">
                  <a:xfrm flipH="1" flipV="1">
                    <a:off x="612" y="3237"/>
                    <a:ext cx="454" cy="454"/>
                  </a:xfrm>
                  <a:custGeom>
                    <a:avLst/>
                    <a:gdLst>
                      <a:gd name="T0" fmla="*/ 0 w 21600"/>
                      <a:gd name="T1" fmla="*/ 0 h 21600"/>
                      <a:gd name="T2" fmla="*/ 454 w 21600"/>
                      <a:gd name="T3" fmla="*/ 454 h 21600"/>
                      <a:gd name="T4" fmla="*/ 0 w 21600"/>
                      <a:gd name="T5" fmla="*/ 45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grpSp>
            <p:sp>
              <p:nvSpPr>
                <p:cNvPr id="14386" name="Oval 95"/>
                <p:cNvSpPr>
                  <a:spLocks noChangeArrowheads="1"/>
                </p:cNvSpPr>
                <p:nvPr/>
              </p:nvSpPr>
              <p:spPr bwMode="auto">
                <a:xfrm rot="-7825564">
                  <a:off x="3342" y="1226"/>
                  <a:ext cx="395" cy="301"/>
                </a:xfrm>
                <a:prstGeom prst="ellipse">
                  <a:avLst/>
                </a:pr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grpSp>
          <p:sp>
            <p:nvSpPr>
              <p:cNvPr id="14381" name="Line 96"/>
              <p:cNvSpPr>
                <a:spLocks noChangeShapeType="1"/>
              </p:cNvSpPr>
              <p:nvPr/>
            </p:nvSpPr>
            <p:spPr bwMode="auto">
              <a:xfrm flipV="1">
                <a:off x="3243" y="2148"/>
                <a:ext cx="86" cy="83"/>
              </a:xfrm>
              <a:prstGeom prst="line">
                <a:avLst/>
              </a:prstGeom>
              <a:noFill/>
              <a:ln w="19050">
                <a:solidFill>
                  <a:schemeClr val="tx1"/>
                </a:solidFill>
                <a:round/>
                <a:headEnd/>
                <a:tailEnd/>
              </a:ln>
            </p:spPr>
            <p:txBody>
              <a:bodyPr/>
              <a:lstStyle/>
              <a:p>
                <a:endParaRPr lang="ja-JP" altLang="en-US">
                  <a:solidFill>
                    <a:prstClr val="black"/>
                  </a:solidFill>
                </a:endParaRPr>
              </a:p>
            </p:txBody>
          </p:sp>
          <p:sp>
            <p:nvSpPr>
              <p:cNvPr id="14382" name="Line 97"/>
              <p:cNvSpPr>
                <a:spLocks noChangeShapeType="1"/>
              </p:cNvSpPr>
              <p:nvPr/>
            </p:nvSpPr>
            <p:spPr bwMode="auto">
              <a:xfrm flipV="1">
                <a:off x="3517" y="2435"/>
                <a:ext cx="86" cy="83"/>
              </a:xfrm>
              <a:prstGeom prst="line">
                <a:avLst/>
              </a:prstGeom>
              <a:noFill/>
              <a:ln w="19050">
                <a:solidFill>
                  <a:schemeClr val="tx1"/>
                </a:solidFill>
                <a:round/>
                <a:headEnd/>
                <a:tailEnd/>
              </a:ln>
            </p:spPr>
            <p:txBody>
              <a:bodyPr/>
              <a:lstStyle/>
              <a:p>
                <a:endParaRPr lang="ja-JP" altLang="en-US">
                  <a:solidFill>
                    <a:prstClr val="black"/>
                  </a:solidFill>
                </a:endParaRPr>
              </a:p>
            </p:txBody>
          </p:sp>
          <p:sp>
            <p:nvSpPr>
              <p:cNvPr id="14383" name="Line 98"/>
              <p:cNvSpPr>
                <a:spLocks noChangeShapeType="1"/>
              </p:cNvSpPr>
              <p:nvPr/>
            </p:nvSpPr>
            <p:spPr bwMode="auto">
              <a:xfrm flipV="1">
                <a:off x="3401" y="1830"/>
                <a:ext cx="0" cy="327"/>
              </a:xfrm>
              <a:prstGeom prst="line">
                <a:avLst/>
              </a:prstGeom>
              <a:noFill/>
              <a:ln w="19050">
                <a:solidFill>
                  <a:schemeClr val="tx1"/>
                </a:solidFill>
                <a:round/>
                <a:headEnd/>
                <a:tailEnd/>
              </a:ln>
            </p:spPr>
            <p:txBody>
              <a:bodyPr/>
              <a:lstStyle/>
              <a:p>
                <a:endParaRPr lang="ja-JP" altLang="en-US">
                  <a:solidFill>
                    <a:prstClr val="black"/>
                  </a:solidFill>
                </a:endParaRPr>
              </a:p>
            </p:txBody>
          </p:sp>
          <p:sp>
            <p:nvSpPr>
              <p:cNvPr id="14384" name="AutoShape 99"/>
              <p:cNvSpPr>
                <a:spLocks noChangeArrowheads="1"/>
              </p:cNvSpPr>
              <p:nvPr/>
            </p:nvSpPr>
            <p:spPr bwMode="auto">
              <a:xfrm rot="1179822">
                <a:off x="3270" y="1749"/>
                <a:ext cx="261" cy="143"/>
              </a:xfrm>
              <a:prstGeom prst="parallelogram">
                <a:avLst>
                  <a:gd name="adj" fmla="val 49652"/>
                </a:avLst>
              </a:prstGeom>
              <a:solidFill>
                <a:schemeClr val="folHlink"/>
              </a:solidFill>
              <a:ln w="19050">
                <a:solidFill>
                  <a:schemeClr val="tx1"/>
                </a:solidFill>
                <a:miter lim="800000"/>
                <a:headEnd/>
                <a:tailEnd/>
              </a:ln>
            </p:spPr>
            <p:txBody>
              <a:bodyPr wrap="none" anchor="ctr"/>
              <a:lstStyle/>
              <a:p>
                <a:endParaRPr lang="ja-JP" altLang="en-US">
                  <a:solidFill>
                    <a:prstClr val="black"/>
                  </a:solidFill>
                </a:endParaRPr>
              </a:p>
            </p:txBody>
          </p:sp>
        </p:grpSp>
        <p:sp>
          <p:nvSpPr>
            <p:cNvPr id="14378" name="Line 100"/>
            <p:cNvSpPr>
              <a:spLocks noChangeShapeType="1"/>
            </p:cNvSpPr>
            <p:nvPr/>
          </p:nvSpPr>
          <p:spPr bwMode="auto">
            <a:xfrm flipV="1">
              <a:off x="3151" y="2374"/>
              <a:ext cx="217" cy="219"/>
            </a:xfrm>
            <a:prstGeom prst="line">
              <a:avLst/>
            </a:prstGeom>
            <a:noFill/>
            <a:ln w="57150">
              <a:solidFill>
                <a:srgbClr val="FF3300"/>
              </a:solidFill>
              <a:round/>
              <a:headEnd/>
              <a:tailEnd/>
            </a:ln>
          </p:spPr>
          <p:txBody>
            <a:bodyPr/>
            <a:lstStyle/>
            <a:p>
              <a:endParaRPr lang="ja-JP" altLang="en-US">
                <a:solidFill>
                  <a:prstClr val="black"/>
                </a:solidFill>
              </a:endParaRPr>
            </a:p>
          </p:txBody>
        </p:sp>
      </p:grpSp>
      <p:sp>
        <p:nvSpPr>
          <p:cNvPr id="168037" name="Oval 101"/>
          <p:cNvSpPr>
            <a:spLocks noChangeArrowheads="1"/>
          </p:cNvSpPr>
          <p:nvPr/>
        </p:nvSpPr>
        <p:spPr bwMode="auto">
          <a:xfrm rot="1512623">
            <a:off x="5603875" y="4945063"/>
            <a:ext cx="215900" cy="544512"/>
          </a:xfrm>
          <a:prstGeom prst="ellipse">
            <a:avLst/>
          </a:prstGeom>
          <a:solidFill>
            <a:srgbClr val="FF3300"/>
          </a:solidFill>
          <a:ln w="9525">
            <a:solidFill>
              <a:srgbClr val="FF3300"/>
            </a:solidFill>
            <a:round/>
            <a:headEnd/>
            <a:tailEnd/>
          </a:ln>
        </p:spPr>
        <p:txBody>
          <a:bodyPr wrap="none" anchor="ctr"/>
          <a:lstStyle/>
          <a:p>
            <a:endParaRPr lang="ja-JP" altLang="en-US">
              <a:solidFill>
                <a:prstClr val="black"/>
              </a:solidFill>
            </a:endParaRPr>
          </a:p>
        </p:txBody>
      </p:sp>
      <p:grpSp>
        <p:nvGrpSpPr>
          <p:cNvPr id="14341" name="Group 102"/>
          <p:cNvGrpSpPr>
            <a:grpSpLocks/>
          </p:cNvGrpSpPr>
          <p:nvPr/>
        </p:nvGrpSpPr>
        <p:grpSpPr bwMode="auto">
          <a:xfrm>
            <a:off x="5353050" y="4418013"/>
            <a:ext cx="719138" cy="1619250"/>
            <a:chOff x="3901" y="2954"/>
            <a:chExt cx="453" cy="1020"/>
          </a:xfrm>
        </p:grpSpPr>
        <p:sp>
          <p:nvSpPr>
            <p:cNvPr id="14374" name="Freeform 103"/>
            <p:cNvSpPr>
              <a:spLocks/>
            </p:cNvSpPr>
            <p:nvPr/>
          </p:nvSpPr>
          <p:spPr bwMode="auto">
            <a:xfrm>
              <a:off x="3901" y="2954"/>
              <a:ext cx="453" cy="1020"/>
            </a:xfrm>
            <a:custGeom>
              <a:avLst/>
              <a:gdLst>
                <a:gd name="T0" fmla="*/ 0 w 227"/>
                <a:gd name="T1" fmla="*/ 510 h 510"/>
                <a:gd name="T2" fmla="*/ 227 w 227"/>
                <a:gd name="T3" fmla="*/ 283 h 510"/>
                <a:gd name="T4" fmla="*/ 227 w 227"/>
                <a:gd name="T5" fmla="*/ 0 h 510"/>
                <a:gd name="T6" fmla="*/ 0 w 227"/>
                <a:gd name="T7" fmla="*/ 227 h 510"/>
                <a:gd name="T8" fmla="*/ 0 w 227"/>
                <a:gd name="T9" fmla="*/ 510 h 510"/>
                <a:gd name="T10" fmla="*/ 0 60000 65536"/>
                <a:gd name="T11" fmla="*/ 0 60000 65536"/>
                <a:gd name="T12" fmla="*/ 0 60000 65536"/>
                <a:gd name="T13" fmla="*/ 0 60000 65536"/>
                <a:gd name="T14" fmla="*/ 0 60000 65536"/>
                <a:gd name="T15" fmla="*/ 0 w 227"/>
                <a:gd name="T16" fmla="*/ 0 h 510"/>
                <a:gd name="T17" fmla="*/ 227 w 227"/>
                <a:gd name="T18" fmla="*/ 510 h 510"/>
              </a:gdLst>
              <a:ahLst/>
              <a:cxnLst>
                <a:cxn ang="T10">
                  <a:pos x="T0" y="T1"/>
                </a:cxn>
                <a:cxn ang="T11">
                  <a:pos x="T2" y="T3"/>
                </a:cxn>
                <a:cxn ang="T12">
                  <a:pos x="T4" y="T5"/>
                </a:cxn>
                <a:cxn ang="T13">
                  <a:pos x="T6" y="T7"/>
                </a:cxn>
                <a:cxn ang="T14">
                  <a:pos x="T8" y="T9"/>
                </a:cxn>
              </a:cxnLst>
              <a:rect l="T15" t="T16" r="T17" b="T18"/>
              <a:pathLst>
                <a:path w="227" h="510">
                  <a:moveTo>
                    <a:pt x="0" y="510"/>
                  </a:moveTo>
                  <a:lnTo>
                    <a:pt x="227" y="283"/>
                  </a:lnTo>
                  <a:lnTo>
                    <a:pt x="227" y="0"/>
                  </a:lnTo>
                  <a:lnTo>
                    <a:pt x="0" y="227"/>
                  </a:lnTo>
                  <a:lnTo>
                    <a:pt x="0" y="510"/>
                  </a:lnTo>
                  <a:close/>
                </a:path>
              </a:pathLst>
            </a:custGeom>
            <a:noFill/>
            <a:ln w="9525">
              <a:solidFill>
                <a:schemeClr val="tx1"/>
              </a:solidFill>
              <a:round/>
              <a:headEnd/>
              <a:tailEnd/>
            </a:ln>
          </p:spPr>
          <p:txBody>
            <a:bodyPr/>
            <a:lstStyle/>
            <a:p>
              <a:endParaRPr lang="ja-JP" altLang="en-US">
                <a:solidFill>
                  <a:prstClr val="black"/>
                </a:solidFill>
              </a:endParaRPr>
            </a:p>
          </p:txBody>
        </p:sp>
        <p:sp>
          <p:nvSpPr>
            <p:cNvPr id="14375" name="Line 104"/>
            <p:cNvSpPr>
              <a:spLocks noChangeShapeType="1"/>
            </p:cNvSpPr>
            <p:nvPr/>
          </p:nvSpPr>
          <p:spPr bwMode="auto">
            <a:xfrm>
              <a:off x="4127" y="3181"/>
              <a:ext cx="0" cy="567"/>
            </a:xfrm>
            <a:prstGeom prst="line">
              <a:avLst/>
            </a:prstGeom>
            <a:noFill/>
            <a:ln w="9525">
              <a:solidFill>
                <a:schemeClr val="tx1"/>
              </a:solidFill>
              <a:round/>
              <a:headEnd/>
              <a:tailEnd/>
            </a:ln>
          </p:spPr>
          <p:txBody>
            <a:bodyPr/>
            <a:lstStyle/>
            <a:p>
              <a:endParaRPr lang="ja-JP" altLang="en-US">
                <a:solidFill>
                  <a:prstClr val="black"/>
                </a:solidFill>
              </a:endParaRPr>
            </a:p>
          </p:txBody>
        </p:sp>
        <p:sp>
          <p:nvSpPr>
            <p:cNvPr id="14376" name="Line 105"/>
            <p:cNvSpPr>
              <a:spLocks noChangeShapeType="1"/>
            </p:cNvSpPr>
            <p:nvPr/>
          </p:nvSpPr>
          <p:spPr bwMode="auto">
            <a:xfrm flipV="1">
              <a:off x="3901" y="3237"/>
              <a:ext cx="453" cy="454"/>
            </a:xfrm>
            <a:prstGeom prst="line">
              <a:avLst/>
            </a:prstGeom>
            <a:noFill/>
            <a:ln w="9525">
              <a:solidFill>
                <a:schemeClr val="tx1"/>
              </a:solidFill>
              <a:round/>
              <a:headEnd/>
              <a:tailEnd/>
            </a:ln>
          </p:spPr>
          <p:txBody>
            <a:bodyPr/>
            <a:lstStyle/>
            <a:p>
              <a:endParaRPr lang="ja-JP" altLang="en-US">
                <a:solidFill>
                  <a:prstClr val="black"/>
                </a:solidFill>
              </a:endParaRPr>
            </a:p>
          </p:txBody>
        </p:sp>
      </p:grpSp>
      <p:sp>
        <p:nvSpPr>
          <p:cNvPr id="14361" name="Text Box 106"/>
          <p:cNvSpPr txBox="1">
            <a:spLocks noChangeArrowheads="1"/>
          </p:cNvSpPr>
          <p:nvPr/>
        </p:nvSpPr>
        <p:spPr bwMode="auto">
          <a:xfrm>
            <a:off x="4935538" y="4438650"/>
            <a:ext cx="1412875" cy="396875"/>
          </a:xfrm>
          <a:prstGeom prst="rect">
            <a:avLst/>
          </a:prstGeom>
          <a:noFill/>
          <a:ln w="9525">
            <a:noFill/>
            <a:miter lim="800000"/>
            <a:headEnd/>
            <a:tailEnd/>
          </a:ln>
        </p:spPr>
        <p:txBody>
          <a:bodyPr>
            <a:spAutoFit/>
          </a:bodyPr>
          <a:lstStyle/>
          <a:p>
            <a:pPr>
              <a:spcBef>
                <a:spcPct val="50000"/>
              </a:spcBef>
            </a:pPr>
            <a:r>
              <a:rPr lang="ja-JP" altLang="en-US" sz="2000" b="1">
                <a:solidFill>
                  <a:prstClr val="black"/>
                </a:solidFill>
                <a:latin typeface="Times New Roman" pitchFamily="18" charset="0"/>
              </a:rPr>
              <a:t>レンズ</a:t>
            </a:r>
          </a:p>
        </p:txBody>
      </p:sp>
      <p:sp>
        <p:nvSpPr>
          <p:cNvPr id="14362" name="Text Box 107"/>
          <p:cNvSpPr txBox="1">
            <a:spLocks noChangeArrowheads="1"/>
          </p:cNvSpPr>
          <p:nvPr/>
        </p:nvSpPr>
        <p:spPr bwMode="auto">
          <a:xfrm>
            <a:off x="5789613" y="5459413"/>
            <a:ext cx="1412875" cy="396875"/>
          </a:xfrm>
          <a:prstGeom prst="rect">
            <a:avLst/>
          </a:prstGeom>
          <a:noFill/>
          <a:ln w="9525">
            <a:noFill/>
            <a:miter lim="800000"/>
            <a:headEnd/>
            <a:tailEnd/>
          </a:ln>
        </p:spPr>
        <p:txBody>
          <a:bodyPr>
            <a:spAutoFit/>
          </a:bodyPr>
          <a:lstStyle/>
          <a:p>
            <a:pPr>
              <a:spcBef>
                <a:spcPct val="50000"/>
              </a:spcBef>
            </a:pPr>
            <a:r>
              <a:rPr lang="ja-JP" altLang="en-US" sz="2000" b="1">
                <a:solidFill>
                  <a:prstClr val="black"/>
                </a:solidFill>
                <a:latin typeface="Times New Roman" pitchFamily="18" charset="0"/>
              </a:rPr>
              <a:t>スクリーン</a:t>
            </a:r>
          </a:p>
        </p:txBody>
      </p:sp>
      <p:grpSp>
        <p:nvGrpSpPr>
          <p:cNvPr id="14346" name="Group 108"/>
          <p:cNvGrpSpPr>
            <a:grpSpLocks/>
          </p:cNvGrpSpPr>
          <p:nvPr/>
        </p:nvGrpSpPr>
        <p:grpSpPr bwMode="auto">
          <a:xfrm>
            <a:off x="5032375" y="4832350"/>
            <a:ext cx="157163" cy="323850"/>
            <a:chOff x="2968" y="3229"/>
            <a:chExt cx="99" cy="204"/>
          </a:xfrm>
        </p:grpSpPr>
        <p:sp>
          <p:nvSpPr>
            <p:cNvPr id="14367" name="Freeform 109"/>
            <p:cNvSpPr>
              <a:spLocks/>
            </p:cNvSpPr>
            <p:nvPr/>
          </p:nvSpPr>
          <p:spPr bwMode="auto">
            <a:xfrm>
              <a:off x="2968" y="3241"/>
              <a:ext cx="98" cy="185"/>
            </a:xfrm>
            <a:custGeom>
              <a:avLst/>
              <a:gdLst>
                <a:gd name="T0" fmla="*/ 67 w 98"/>
                <a:gd name="T1" fmla="*/ 0 h 185"/>
                <a:gd name="T2" fmla="*/ 98 w 98"/>
                <a:gd name="T3" fmla="*/ 13 h 185"/>
                <a:gd name="T4" fmla="*/ 32 w 98"/>
                <a:gd name="T5" fmla="*/ 185 h 185"/>
                <a:gd name="T6" fmla="*/ 0 w 98"/>
                <a:gd name="T7" fmla="*/ 176 h 185"/>
                <a:gd name="T8" fmla="*/ 3 w 98"/>
                <a:gd name="T9" fmla="*/ 75 h 185"/>
                <a:gd name="T10" fmla="*/ 67 w 98"/>
                <a:gd name="T11" fmla="*/ 0 h 185"/>
                <a:gd name="T12" fmla="*/ 0 60000 65536"/>
                <a:gd name="T13" fmla="*/ 0 60000 65536"/>
                <a:gd name="T14" fmla="*/ 0 60000 65536"/>
                <a:gd name="T15" fmla="*/ 0 60000 65536"/>
                <a:gd name="T16" fmla="*/ 0 60000 65536"/>
                <a:gd name="T17" fmla="*/ 0 60000 65536"/>
                <a:gd name="T18" fmla="*/ 0 w 98"/>
                <a:gd name="T19" fmla="*/ 0 h 185"/>
                <a:gd name="T20" fmla="*/ 98 w 98"/>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98" h="185">
                  <a:moveTo>
                    <a:pt x="67" y="0"/>
                  </a:moveTo>
                  <a:lnTo>
                    <a:pt x="98" y="13"/>
                  </a:lnTo>
                  <a:lnTo>
                    <a:pt x="32" y="185"/>
                  </a:lnTo>
                  <a:lnTo>
                    <a:pt x="0" y="176"/>
                  </a:lnTo>
                  <a:lnTo>
                    <a:pt x="3" y="75"/>
                  </a:lnTo>
                  <a:lnTo>
                    <a:pt x="67" y="0"/>
                  </a:lnTo>
                  <a:close/>
                </a:path>
              </a:pathLst>
            </a:custGeom>
            <a:solidFill>
              <a:srgbClr val="66CCFF"/>
            </a:solidFill>
            <a:ln w="3175" cmpd="sng">
              <a:solidFill>
                <a:schemeClr val="tx1"/>
              </a:solidFill>
              <a:round/>
              <a:headEnd/>
              <a:tailEnd/>
            </a:ln>
          </p:spPr>
          <p:txBody>
            <a:bodyPr/>
            <a:lstStyle/>
            <a:p>
              <a:endParaRPr lang="ja-JP" altLang="en-US">
                <a:solidFill>
                  <a:prstClr val="black"/>
                </a:solidFill>
              </a:endParaRPr>
            </a:p>
          </p:txBody>
        </p:sp>
        <p:grpSp>
          <p:nvGrpSpPr>
            <p:cNvPr id="14349" name="Group 110"/>
            <p:cNvGrpSpPr>
              <a:grpSpLocks/>
            </p:cNvGrpSpPr>
            <p:nvPr/>
          </p:nvGrpSpPr>
          <p:grpSpPr bwMode="auto">
            <a:xfrm rot="6654216">
              <a:off x="2893" y="3305"/>
              <a:ext cx="189" cy="38"/>
              <a:chOff x="612" y="3237"/>
              <a:chExt cx="908" cy="454"/>
            </a:xfrm>
          </p:grpSpPr>
          <p:sp>
            <p:nvSpPr>
              <p:cNvPr id="14372" name="Arc 111"/>
              <p:cNvSpPr>
                <a:spLocks/>
              </p:cNvSpPr>
              <p:nvPr/>
            </p:nvSpPr>
            <p:spPr bwMode="auto">
              <a:xfrm flipV="1">
                <a:off x="1066" y="3237"/>
                <a:ext cx="454" cy="454"/>
              </a:xfrm>
              <a:custGeom>
                <a:avLst/>
                <a:gdLst>
                  <a:gd name="T0" fmla="*/ 0 w 21600"/>
                  <a:gd name="T1" fmla="*/ 0 h 21600"/>
                  <a:gd name="T2" fmla="*/ 454 w 21600"/>
                  <a:gd name="T3" fmla="*/ 454 h 21600"/>
                  <a:gd name="T4" fmla="*/ 0 w 21600"/>
                  <a:gd name="T5" fmla="*/ 45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sp>
            <p:nvSpPr>
              <p:cNvPr id="14373" name="Arc 112"/>
              <p:cNvSpPr>
                <a:spLocks/>
              </p:cNvSpPr>
              <p:nvPr/>
            </p:nvSpPr>
            <p:spPr bwMode="auto">
              <a:xfrm flipH="1" flipV="1">
                <a:off x="612" y="3237"/>
                <a:ext cx="454" cy="454"/>
              </a:xfrm>
              <a:custGeom>
                <a:avLst/>
                <a:gdLst>
                  <a:gd name="T0" fmla="*/ 0 w 21600"/>
                  <a:gd name="T1" fmla="*/ 0 h 21600"/>
                  <a:gd name="T2" fmla="*/ 454 w 21600"/>
                  <a:gd name="T3" fmla="*/ 454 h 21600"/>
                  <a:gd name="T4" fmla="*/ 0 w 21600"/>
                  <a:gd name="T5" fmla="*/ 45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grpSp>
        <p:sp>
          <p:nvSpPr>
            <p:cNvPr id="14369" name="Oval 113"/>
            <p:cNvSpPr>
              <a:spLocks noChangeArrowheads="1"/>
            </p:cNvSpPr>
            <p:nvPr/>
          </p:nvSpPr>
          <p:spPr bwMode="auto">
            <a:xfrm rot="6527689">
              <a:off x="2934" y="3301"/>
              <a:ext cx="189" cy="76"/>
            </a:xfrm>
            <a:prstGeom prst="ellipse">
              <a:avLst/>
            </a:prstGeom>
            <a:solidFill>
              <a:srgbClr val="66CCFF"/>
            </a:solidFill>
            <a:ln w="19050">
              <a:solidFill>
                <a:schemeClr val="tx1"/>
              </a:solidFill>
              <a:round/>
              <a:headEnd/>
              <a:tailEnd/>
            </a:ln>
          </p:spPr>
          <p:txBody>
            <a:bodyPr wrap="none" anchor="ctr"/>
            <a:lstStyle/>
            <a:p>
              <a:endParaRPr lang="ja-JP" altLang="en-US">
                <a:solidFill>
                  <a:prstClr val="black"/>
                </a:solidFill>
              </a:endParaRPr>
            </a:p>
          </p:txBody>
        </p:sp>
        <p:sp>
          <p:nvSpPr>
            <p:cNvPr id="14370" name="Line 114"/>
            <p:cNvSpPr>
              <a:spLocks noChangeShapeType="1"/>
            </p:cNvSpPr>
            <p:nvPr/>
          </p:nvSpPr>
          <p:spPr bwMode="auto">
            <a:xfrm>
              <a:off x="3036" y="3240"/>
              <a:ext cx="20" cy="7"/>
            </a:xfrm>
            <a:prstGeom prst="line">
              <a:avLst/>
            </a:prstGeom>
            <a:noFill/>
            <a:ln w="19050">
              <a:solidFill>
                <a:schemeClr val="tx1"/>
              </a:solidFill>
              <a:round/>
              <a:headEnd/>
              <a:tailEnd/>
            </a:ln>
          </p:spPr>
          <p:txBody>
            <a:bodyPr/>
            <a:lstStyle/>
            <a:p>
              <a:endParaRPr lang="ja-JP" altLang="en-US">
                <a:solidFill>
                  <a:prstClr val="black"/>
                </a:solidFill>
              </a:endParaRPr>
            </a:p>
          </p:txBody>
        </p:sp>
        <p:sp>
          <p:nvSpPr>
            <p:cNvPr id="14371" name="Line 115"/>
            <p:cNvSpPr>
              <a:spLocks noChangeShapeType="1"/>
            </p:cNvSpPr>
            <p:nvPr/>
          </p:nvSpPr>
          <p:spPr bwMode="auto">
            <a:xfrm>
              <a:off x="2972" y="3419"/>
              <a:ext cx="20" cy="7"/>
            </a:xfrm>
            <a:prstGeom prst="line">
              <a:avLst/>
            </a:prstGeom>
            <a:noFill/>
            <a:ln w="19050">
              <a:solidFill>
                <a:schemeClr val="tx1"/>
              </a:solidFill>
              <a:round/>
              <a:headEnd/>
              <a:tailEnd/>
            </a:ln>
          </p:spPr>
          <p:txBody>
            <a:bodyPr/>
            <a:lstStyle/>
            <a:p>
              <a:endParaRPr lang="ja-JP" altLang="en-US">
                <a:solidFill>
                  <a:prstClr val="black"/>
                </a:solidFill>
              </a:endParaRPr>
            </a:p>
          </p:txBody>
        </p:sp>
      </p:grpSp>
      <p:sp>
        <p:nvSpPr>
          <p:cNvPr id="14364" name="Line 116"/>
          <p:cNvSpPr>
            <a:spLocks noChangeShapeType="1"/>
          </p:cNvSpPr>
          <p:nvPr/>
        </p:nvSpPr>
        <p:spPr bwMode="auto">
          <a:xfrm flipV="1">
            <a:off x="5148263" y="4962525"/>
            <a:ext cx="666750" cy="22225"/>
          </a:xfrm>
          <a:prstGeom prst="line">
            <a:avLst/>
          </a:prstGeom>
          <a:noFill/>
          <a:ln w="3175">
            <a:solidFill>
              <a:schemeClr val="tx1"/>
            </a:solidFill>
            <a:prstDash val="dash"/>
            <a:round/>
            <a:headEnd/>
            <a:tailEnd/>
          </a:ln>
        </p:spPr>
        <p:txBody>
          <a:bodyPr/>
          <a:lstStyle/>
          <a:p>
            <a:endParaRPr lang="ja-JP" altLang="en-US">
              <a:solidFill>
                <a:prstClr val="black"/>
              </a:solidFill>
            </a:endParaRPr>
          </a:p>
        </p:txBody>
      </p:sp>
      <p:sp>
        <p:nvSpPr>
          <p:cNvPr id="14365" name="Line 117"/>
          <p:cNvSpPr>
            <a:spLocks noChangeShapeType="1"/>
          </p:cNvSpPr>
          <p:nvPr/>
        </p:nvSpPr>
        <p:spPr bwMode="auto">
          <a:xfrm>
            <a:off x="5132388" y="5024438"/>
            <a:ext cx="461962" cy="442912"/>
          </a:xfrm>
          <a:prstGeom prst="line">
            <a:avLst/>
          </a:prstGeom>
          <a:noFill/>
          <a:ln w="3175">
            <a:solidFill>
              <a:schemeClr val="tx1"/>
            </a:solidFill>
            <a:prstDash val="dash"/>
            <a:round/>
            <a:headEnd/>
            <a:tailEnd/>
          </a:ln>
        </p:spPr>
        <p:txBody>
          <a:bodyPr/>
          <a:lstStyle/>
          <a:p>
            <a:endParaRPr lang="ja-JP" altLang="en-US">
              <a:solidFill>
                <a:prstClr val="black"/>
              </a:solidFill>
            </a:endParaRPr>
          </a:p>
        </p:txBody>
      </p:sp>
      <p:sp>
        <p:nvSpPr>
          <p:cNvPr id="14366" name="Text Box 118"/>
          <p:cNvSpPr txBox="1">
            <a:spLocks noChangeArrowheads="1"/>
          </p:cNvSpPr>
          <p:nvPr/>
        </p:nvSpPr>
        <p:spPr bwMode="auto">
          <a:xfrm>
            <a:off x="3876675" y="1970088"/>
            <a:ext cx="1412875" cy="396875"/>
          </a:xfrm>
          <a:prstGeom prst="rect">
            <a:avLst/>
          </a:prstGeom>
          <a:noFill/>
          <a:ln w="9525">
            <a:noFill/>
            <a:miter lim="800000"/>
            <a:headEnd/>
            <a:tailEnd/>
          </a:ln>
        </p:spPr>
        <p:txBody>
          <a:bodyPr>
            <a:spAutoFit/>
          </a:bodyPr>
          <a:lstStyle/>
          <a:p>
            <a:pPr>
              <a:spcBef>
                <a:spcPct val="50000"/>
              </a:spcBef>
            </a:pPr>
            <a:r>
              <a:rPr lang="ja-JP" altLang="en-US" sz="2000" b="1">
                <a:solidFill>
                  <a:prstClr val="black"/>
                </a:solidFill>
                <a:latin typeface="Times New Roman" pitchFamily="18" charset="0"/>
              </a:rPr>
              <a:t>重力波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1.73472E-18 6.2963E-6 L 0.03281 0.01575 " pathEditMode="relative" ptsTypes="AA">
                                      <p:cBhvr>
                                        <p:cTn id="6" dur="500" fill="hold"/>
                                        <p:tgtEl>
                                          <p:spTgt spid="26"/>
                                        </p:tgtEl>
                                        <p:attrNameLst>
                                          <p:attrName>ppt_x</p:attrName>
                                          <p:attrName>ppt_y</p:attrName>
                                        </p:attrNameLst>
                                      </p:cBhvr>
                                    </p:animMotion>
                                  </p:childTnLst>
                                </p:cTn>
                              </p:par>
                              <p:par>
                                <p:cTn id="7" presetID="0" presetClass="path" presetSubtype="0" repeatCount="indefinite" accel="50000" decel="50000" autoRev="1" fill="hold" nodeType="withEffect">
                                  <p:stCondLst>
                                    <p:cond delay="0"/>
                                  </p:stCondLst>
                                  <p:childTnLst>
                                    <p:animMotion origin="layout" path="M 0.02743 -0.03657 L -1.38889E-6 -2.59259E-6 " pathEditMode="relative" rAng="0" ptsTypes="AA">
                                      <p:cBhvr>
                                        <p:cTn id="8" dur="500" spd="-100000" fill="hold"/>
                                        <p:tgtEl>
                                          <p:spTgt spid="31"/>
                                        </p:tgtEl>
                                        <p:attrNameLst>
                                          <p:attrName>ppt_x</p:attrName>
                                          <p:attrName>ppt_y</p:attrName>
                                        </p:attrNameLst>
                                      </p:cBhvr>
                                      <p:rCtr x="-14" y="18"/>
                                    </p:animMotion>
                                  </p:childTnLst>
                                </p:cTn>
                              </p:par>
                              <p:par>
                                <p:cTn id="9" presetID="0" presetClass="path" presetSubtype="0" repeatCount="indefinite" fill="hold" nodeType="withEffect">
                                  <p:stCondLst>
                                    <p:cond delay="0"/>
                                  </p:stCondLst>
                                  <p:childTnLst>
                                    <p:animMotion origin="layout" path="M 3.88889E-6 7.40741E-7 L 0.09948 0.12778 " pathEditMode="relative" rAng="0" ptsTypes="AA">
                                      <p:cBhvr>
                                        <p:cTn id="10" dur="3000" fill="hold"/>
                                        <p:tgtEl>
                                          <p:spTgt spid="2"/>
                                        </p:tgtEl>
                                        <p:attrNameLst>
                                          <p:attrName>ppt_x</p:attrName>
                                          <p:attrName>ppt_y</p:attrName>
                                        </p:attrNameLst>
                                      </p:cBhvr>
                                      <p:rCtr x="50" y="64"/>
                                    </p:animMotion>
                                  </p:childTnLst>
                                </p:cTn>
                              </p:par>
                              <p:par>
                                <p:cTn id="11" presetID="10" presetClass="exit" presetSubtype="0" repeatCount="indefinite" fill="hold" grpId="0" nodeType="withEffect">
                                  <p:stCondLst>
                                    <p:cond delay="0"/>
                                  </p:stCondLst>
                                  <p:childTnLst>
                                    <p:animEffect transition="out" filter="fade">
                                      <p:cBhvr>
                                        <p:cTn id="12" dur="500"/>
                                        <p:tgtEl>
                                          <p:spTgt spid="168037"/>
                                        </p:tgtEl>
                                      </p:cBhvr>
                                    </p:animEffect>
                                    <p:set>
                                      <p:cBhvr>
                                        <p:cTn id="13" dur="1" fill="hold">
                                          <p:stCondLst>
                                            <p:cond delay="499"/>
                                          </p:stCondLst>
                                        </p:cTn>
                                        <p:tgtEl>
                                          <p:spTgt spid="1680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037"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標準デザイン">
  <a:themeElements>
    <a:clrScheme name="5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標準デザイン">
  <a:themeElements>
    <a:clrScheme name="">
      <a:dk1>
        <a:srgbClr val="000000"/>
      </a:dk1>
      <a:lt1>
        <a:srgbClr val="FFFFFF"/>
      </a:lt1>
      <a:dk2>
        <a:srgbClr val="0000FF"/>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標準デザイン">
  <a:themeElements>
    <a:clrScheme name="4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標準デザイン">
  <a:themeElements>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eiko">
  <a:themeElements>
    <a:clrScheme name="Keik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eik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eik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eik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eik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eik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eik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eik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eik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eik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eik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eik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eik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eik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標準デザイン">
  <a:themeElements>
    <a:clrScheme name="6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344</TotalTime>
  <Words>1553</Words>
  <Application>Microsoft Office PowerPoint</Application>
  <PresentationFormat>画面に合わせる (4:3)</PresentationFormat>
  <Paragraphs>416</Paragraphs>
  <Slides>57</Slides>
  <Notes>2</Notes>
  <HiddenSlides>0</HiddenSlides>
  <MMClips>0</MMClips>
  <ScaleCrop>false</ScaleCrop>
  <HeadingPairs>
    <vt:vector size="6" baseType="variant">
      <vt:variant>
        <vt:lpstr>テーマ</vt:lpstr>
      </vt:variant>
      <vt:variant>
        <vt:i4>18</vt:i4>
      </vt:variant>
      <vt:variant>
        <vt:lpstr>埋め込まれた OLE サーバー</vt:lpstr>
      </vt:variant>
      <vt:variant>
        <vt:i4>1</vt:i4>
      </vt:variant>
      <vt:variant>
        <vt:lpstr>スライド タイトル</vt:lpstr>
      </vt:variant>
      <vt:variant>
        <vt:i4>57</vt:i4>
      </vt:variant>
    </vt:vector>
  </HeadingPairs>
  <TitlesOfParts>
    <vt:vector size="76" baseType="lpstr">
      <vt:lpstr>Office テーマ</vt:lpstr>
      <vt:lpstr>1_Office テーマ</vt:lpstr>
      <vt:lpstr>10_標準デザイン</vt:lpstr>
      <vt:lpstr>4_Office テーマ</vt:lpstr>
      <vt:lpstr>13_標準デザイン</vt:lpstr>
      <vt:lpstr>4_標準デザイン</vt:lpstr>
      <vt:lpstr>Keiko</vt:lpstr>
      <vt:lpstr>17_標準デザイン</vt:lpstr>
      <vt:lpstr>11_標準デザイン</vt:lpstr>
      <vt:lpstr>標準デザイン</vt:lpstr>
      <vt:lpstr>8_標準デザイン</vt:lpstr>
      <vt:lpstr>9_標準デザイン</vt:lpstr>
      <vt:lpstr>14_標準デザイン</vt:lpstr>
      <vt:lpstr>2_標準デザイン</vt:lpstr>
      <vt:lpstr>12_標準デザイン</vt:lpstr>
      <vt:lpstr>2_Office テーマ</vt:lpstr>
      <vt:lpstr>15_標準デザイン</vt:lpstr>
      <vt:lpstr>1_標準デザイン</vt:lpstr>
      <vt:lpstr>Drawing</vt:lpstr>
      <vt:lpstr>重力波天文学へのみち</vt:lpstr>
      <vt:lpstr>アウトライン</vt:lpstr>
      <vt:lpstr>重力波とは？</vt:lpstr>
      <vt:lpstr>重力波とは？</vt:lpstr>
      <vt:lpstr>重力波を出す天体現象</vt:lpstr>
      <vt:lpstr>連星の合体からの重力波</vt:lpstr>
      <vt:lpstr>重力波で宇宙の始まりを観る</vt:lpstr>
      <vt:lpstr>重力波・電磁波・宇宙線天文学</vt:lpstr>
      <vt:lpstr>レーザー干渉計による 重力波検出</vt:lpstr>
      <vt:lpstr>アーム長が長いほど 感度が高い</vt:lpstr>
      <vt:lpstr>世界の大型干渉計</vt:lpstr>
      <vt:lpstr>スライド 12</vt:lpstr>
      <vt:lpstr>TAMA300</vt:lpstr>
      <vt:lpstr>スライド 14</vt:lpstr>
      <vt:lpstr>スライド 15</vt:lpstr>
      <vt:lpstr>TAMA300</vt:lpstr>
      <vt:lpstr>LIGO</vt:lpstr>
      <vt:lpstr>LIGO Sensitivity</vt:lpstr>
      <vt:lpstr>GRB 070201</vt:lpstr>
      <vt:lpstr>Crabパルサー</vt:lpstr>
      <vt:lpstr>背景重力波</vt:lpstr>
      <vt:lpstr>将来の地上干渉計の計画</vt:lpstr>
      <vt:lpstr>LCGT：重力波の初検出を目指す</vt:lpstr>
      <vt:lpstr>スライド 24</vt:lpstr>
      <vt:lpstr>重力波検出器ネットワーク</vt:lpstr>
      <vt:lpstr>LCGTとGRB</vt:lpstr>
      <vt:lpstr>干渉計を宇宙に持っていくと もっと長くできる</vt:lpstr>
      <vt:lpstr>LISA</vt:lpstr>
      <vt:lpstr>スライド 29</vt:lpstr>
      <vt:lpstr>DECIGOとは？</vt:lpstr>
      <vt:lpstr>DECIGO誕生秘話</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日本の将来計画 （LCGTとDECIGOの関係）</vt:lpstr>
      <vt:lpstr>予備概念設計</vt:lpstr>
      <vt:lpstr>中村さん登場  ＠ドラッグフリー衛星を用いた 一般相対論検証実験ワークショップ</vt:lpstr>
      <vt:lpstr>スライド 44</vt:lpstr>
      <vt:lpstr>スライド 45</vt:lpstr>
      <vt:lpstr>スライド 46</vt:lpstr>
      <vt:lpstr>スライド 47</vt:lpstr>
      <vt:lpstr>スライド 48</vt:lpstr>
      <vt:lpstr>スライド 49</vt:lpstr>
      <vt:lpstr>軌道とコンステレーション（案）</vt:lpstr>
      <vt:lpstr>DECIGOの目標感度と得られるサイエンス</vt:lpstr>
      <vt:lpstr>初期宇宙の直接観測</vt:lpstr>
      <vt:lpstr>DECIGOとGRB</vt:lpstr>
      <vt:lpstr>力の雑音とセンサーノイズに対するリクワイヤーメント（LISA，LCGTとの比較）</vt:lpstr>
      <vt:lpstr>ロードマップ</vt:lpstr>
      <vt:lpstr>DECIGOパスファインダー</vt:lpstr>
      <vt:lpstr>スライド 57</vt:lpstr>
    </vt:vector>
  </TitlesOfParts>
  <Company>NAOJ</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Seiji Kawamura</dc:creator>
  <cp:lastModifiedBy>Seiji Kawamura</cp:lastModifiedBy>
  <cp:revision>60</cp:revision>
  <dcterms:created xsi:type="dcterms:W3CDTF">2010-11-21T15:28:03Z</dcterms:created>
  <dcterms:modified xsi:type="dcterms:W3CDTF">2010-12-04T02:43:21Z</dcterms:modified>
</cp:coreProperties>
</file>