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0"/>
  </p:notesMasterIdLst>
  <p:sldIdLst>
    <p:sldId id="256" r:id="rId2"/>
    <p:sldId id="292" r:id="rId3"/>
    <p:sldId id="293" r:id="rId4"/>
    <p:sldId id="312" r:id="rId5"/>
    <p:sldId id="313" r:id="rId6"/>
    <p:sldId id="294" r:id="rId7"/>
    <p:sldId id="306" r:id="rId8"/>
    <p:sldId id="295" r:id="rId9"/>
    <p:sldId id="301" r:id="rId10"/>
    <p:sldId id="311" r:id="rId11"/>
    <p:sldId id="310" r:id="rId12"/>
    <p:sldId id="302" r:id="rId13"/>
    <p:sldId id="303" r:id="rId14"/>
    <p:sldId id="304" r:id="rId15"/>
    <p:sldId id="305" r:id="rId16"/>
    <p:sldId id="315" r:id="rId17"/>
    <p:sldId id="318" r:id="rId18"/>
    <p:sldId id="307" r:id="rId19"/>
    <p:sldId id="320" r:id="rId20"/>
    <p:sldId id="277" r:id="rId21"/>
    <p:sldId id="285" r:id="rId22"/>
    <p:sldId id="308" r:id="rId23"/>
    <p:sldId id="283" r:id="rId24"/>
    <p:sldId id="321" r:id="rId25"/>
    <p:sldId id="322" r:id="rId26"/>
    <p:sldId id="323" r:id="rId27"/>
    <p:sldId id="290" r:id="rId28"/>
    <p:sldId id="309" r:id="rId29"/>
  </p:sldIdLst>
  <p:sldSz cx="9144000" cy="6858000" type="screen4x3"/>
  <p:notesSz cx="6807200" cy="9939338"/>
  <p:custDataLst>
    <p:tags r:id="rId31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36938"/>
    <a:srgbClr val="990033"/>
    <a:srgbClr val="D60093"/>
    <a:srgbClr val="009644"/>
    <a:srgbClr val="FF6600"/>
    <a:srgbClr val="FF0066"/>
    <a:srgbClr val="FCCCFD"/>
    <a:srgbClr val="990099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0" autoAdjust="0"/>
    <p:restoredTop sz="95795" autoAdjust="0"/>
  </p:normalViewPr>
  <p:slideViewPr>
    <p:cSldViewPr>
      <p:cViewPr varScale="1">
        <p:scale>
          <a:sx n="109" d="100"/>
          <a:sy n="109" d="100"/>
        </p:scale>
        <p:origin x="-3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0375" cy="497367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862FC247-203A-4A98-B0B3-EDA2EC873CC4}" type="datetimeFigureOut">
              <a:rPr kumimoji="1" lang="ja-JP" altLang="en-US" smtClean="0"/>
              <a:pPr/>
              <a:t>2011/2/6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240" y="4720985"/>
            <a:ext cx="5446723" cy="4473102"/>
          </a:xfrm>
          <a:prstGeom prst="rect">
            <a:avLst/>
          </a:prstGeom>
        </p:spPr>
        <p:txBody>
          <a:bodyPr vert="horz" lIns="92226" tIns="46113" rIns="92226" bIns="4611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C39A3F39-6FCF-45E8-BFB3-C362DBF617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9D316-AD92-4CB8-858B-77C1A40121E8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6A2CA7-141F-4C8F-AE8C-7320022EEF47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ja-JP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9D316-AD92-4CB8-858B-77C1A40121E8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9D316-AD92-4CB8-858B-77C1A40121E8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9D316-AD92-4CB8-858B-77C1A40121E8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9D316-AD92-4CB8-858B-77C1A40121E8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9D316-AD92-4CB8-858B-77C1A40121E8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9D316-AD92-4CB8-858B-77C1A40121E8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A3F39-6FCF-45E8-BFB3-C362DBF617D4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289A10-5CA7-4206-9910-5BE8482B7966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ja-JP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8DDA-2C62-4E60-ACBC-F87D6261DE90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052D-4512-437B-B592-B1C4AF4FD029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6B22-46BF-4E96-80DB-5474AF96854A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087A-87E8-4FEC-91A8-B11E6B049602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874024" y="6356350"/>
            <a:ext cx="1090464" cy="365125"/>
          </a:xfrm>
        </p:spPr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2B5-5994-4BDD-8FE5-17645099C180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EBEA-0F73-41E6-950A-C0B8D93DAD04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B49C-9590-4F80-948B-DCC8239EA80E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3EF7-4CB4-4F4C-9DD5-8197664AFAFC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DEFC-758D-47D7-AF4C-F2FE7BED5541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8162056" y="6356350"/>
            <a:ext cx="730424" cy="365125"/>
          </a:xfrm>
        </p:spPr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39BD-FF4E-45BD-BB86-3DE9F4E5EABD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197A-83F9-4232-ACCB-C1139E0D7953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D6A98C-3882-4513-8FD4-94AD89F4DF7A}" type="datetime1">
              <a:rPr kumimoji="1" lang="ja-JP" altLang="en-US" smtClean="0"/>
              <a:t>2011/2/11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pull dir="l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5720" y="1988840"/>
            <a:ext cx="8246720" cy="2024354"/>
          </a:xfrm>
        </p:spPr>
        <p:txBody>
          <a:bodyPr>
            <a:normAutofit fontScale="90000"/>
          </a:bodyPr>
          <a:lstStyle/>
          <a:p>
            <a:r>
              <a:rPr lang="en-US" altLang="ja-JP" sz="4900" dirty="0" smtClean="0"/>
              <a:t>Quantum field in curved space</a:t>
            </a:r>
            <a:br>
              <a:rPr lang="en-US" altLang="ja-JP" sz="4900" dirty="0" smtClean="0"/>
            </a:br>
            <a:r>
              <a:rPr lang="ja-JP" altLang="en-US" sz="4000" dirty="0" smtClean="0">
                <a:latin typeface="+mn-lt"/>
              </a:rPr>
              <a:t>～</a:t>
            </a:r>
            <a:r>
              <a:rPr lang="en-US" altLang="ja-JP" sz="4000" dirty="0" smtClean="0">
                <a:latin typeface="+mn-lt"/>
              </a:rPr>
              <a:t>issues related to </a:t>
            </a:r>
            <a:r>
              <a:rPr lang="en-US" altLang="ja-JP" sz="4000" dirty="0" smtClean="0">
                <a:latin typeface="+mn-lt"/>
              </a:rPr>
              <a:t>IR </a:t>
            </a:r>
            <a:r>
              <a:rPr lang="en-US" altLang="ja-JP" sz="4000" dirty="0" smtClean="0">
                <a:latin typeface="+mn-lt"/>
              </a:rPr>
              <a:t>divergences</a:t>
            </a:r>
            <a:r>
              <a:rPr lang="en-US" altLang="ja-JP" dirty="0" smtClean="0">
                <a:latin typeface="+mn-lt"/>
              </a:rPr>
              <a:t/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 </a:t>
            </a:r>
            <a:r>
              <a:rPr lang="en-US" altLang="ja-JP" dirty="0" smtClean="0">
                <a:latin typeface="+mn-lt"/>
              </a:rPr>
              <a:t>in the inflationary </a:t>
            </a:r>
            <a:r>
              <a:rPr lang="en-US" altLang="ja-JP" dirty="0" smtClean="0">
                <a:latin typeface="+mn-lt"/>
              </a:rPr>
              <a:t>universe</a:t>
            </a:r>
            <a:r>
              <a:rPr lang="ja-JP" altLang="en-US" dirty="0" smtClean="0"/>
              <a:t> ～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1472" y="4314828"/>
            <a:ext cx="8429684" cy="254317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kumimoji="1" lang="en-US" altLang="ja-JP" dirty="0" smtClean="0"/>
              <a:t>	                   </a:t>
            </a:r>
            <a:r>
              <a:rPr kumimoji="1" lang="en-US" altLang="ja-JP" sz="4200" dirty="0" smtClean="0"/>
              <a:t>Takahiro </a:t>
            </a:r>
            <a:r>
              <a:rPr kumimoji="1" lang="en-US" altLang="ja-JP" sz="4200" dirty="0" smtClean="0"/>
              <a:t>Tanaka</a:t>
            </a:r>
          </a:p>
          <a:p>
            <a:pPr algn="l"/>
            <a:r>
              <a:rPr lang="en-US" altLang="ja-JP" sz="4200" dirty="0" smtClean="0"/>
              <a:t> </a:t>
            </a:r>
            <a:r>
              <a:rPr lang="en-US" altLang="ja-JP" sz="4200" dirty="0" smtClean="0"/>
              <a:t>                                 (YITP, Kyoto </a:t>
            </a:r>
            <a:r>
              <a:rPr lang="en-US" altLang="ja-JP" sz="4200" dirty="0" err="1" smtClean="0"/>
              <a:t>univ</a:t>
            </a:r>
            <a:r>
              <a:rPr lang="en-US" altLang="ja-JP" sz="4200" dirty="0" smtClean="0"/>
              <a:t>.)</a:t>
            </a:r>
            <a:endParaRPr kumimoji="1" lang="en-US" altLang="ja-JP" dirty="0" smtClean="0"/>
          </a:p>
          <a:p>
            <a:pPr algn="l"/>
            <a:endParaRPr kumimoji="1" lang="en-US" altLang="ja-JP" dirty="0" smtClean="0"/>
          </a:p>
          <a:p>
            <a:pPr algn="l"/>
            <a:r>
              <a:rPr lang="en-US" altLang="ja-JP" dirty="0" smtClean="0"/>
              <a:t>	</a:t>
            </a:r>
          </a:p>
        </p:txBody>
      </p:sp>
      <p:pic>
        <p:nvPicPr>
          <p:cNvPr id="4" name="図 3" descr="logo-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16632"/>
            <a:ext cx="2011329" cy="931916"/>
          </a:xfrm>
          <a:prstGeom prst="rect">
            <a:avLst/>
          </a:prstGeom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162056" y="6356350"/>
            <a:ext cx="658416" cy="365125"/>
          </a:xfrm>
        </p:spPr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51520" y="188640"/>
            <a:ext cx="4581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「</a:t>
            </a:r>
            <a:r>
              <a:rPr lang="ja-JP" altLang="en-US" dirty="0" smtClean="0"/>
              <a:t>第四回</a:t>
            </a:r>
            <a:r>
              <a:rPr lang="ja-JP" altLang="en-US" dirty="0" smtClean="0"/>
              <a:t>超弦理論と宇宙</a:t>
            </a:r>
            <a:r>
              <a:rPr lang="ja-JP" altLang="en-US" dirty="0" smtClean="0"/>
              <a:t>」</a:t>
            </a:r>
            <a:r>
              <a:rPr lang="en-US" altLang="ja-JP" dirty="0" smtClean="0"/>
              <a:t>@</a:t>
            </a:r>
            <a:r>
              <a:rPr lang="ja-JP" altLang="en-US" dirty="0" smtClean="0"/>
              <a:t>ＫＫＲ箱根青風荘</a:t>
            </a:r>
            <a:endParaRPr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chaotic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179512" y="3501008"/>
            <a:ext cx="3175000" cy="3175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8" name="正方形/長方形 7"/>
          <p:cNvSpPr/>
          <p:nvPr/>
        </p:nvSpPr>
        <p:spPr>
          <a:xfrm>
            <a:off x="4391472" y="3140968"/>
            <a:ext cx="1476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No!</a:t>
            </a:r>
            <a:endParaRPr lang="ja-JP" altLang="en-US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1835696" y="908720"/>
            <a:ext cx="54543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rgbClr val="FF0066"/>
                </a:solidFill>
              </a:rPr>
              <a:t>“Are simple expectation values  	really observables for us?”</a:t>
            </a:r>
            <a:endParaRPr lang="ja-JP" altLang="en-US" sz="28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Rectangle 5"/>
          <p:cNvSpPr>
            <a:spLocks noChangeArrowheads="1"/>
          </p:cNvSpPr>
          <p:nvPr/>
        </p:nvSpPr>
        <p:spPr bwMode="auto">
          <a:xfrm>
            <a:off x="539552" y="1916832"/>
            <a:ext cx="4522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Symbol" pitchFamily="18" charset="2"/>
              </a:rPr>
              <a:t> </a:t>
            </a:r>
            <a:r>
              <a:rPr kumimoji="0" lang="en-US" altLang="ja-JP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If we subtract the local average</a:t>
            </a:r>
            <a:endParaRPr kumimoji="0" lang="en-US" altLang="ja-JP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Arial Unicode MS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627784" y="4119463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en-US" altLang="ja-JP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en-US" altLang="ja-JP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altLang="ja-JP" sz="2000" dirty="0" smtClean="0">
                <a:solidFill>
                  <a:srgbClr val="FF0000"/>
                </a:solidFill>
                <a:cs typeface="Times New Roman" pitchFamily="18" charset="0"/>
              </a:rPr>
              <a:t>unless </a:t>
            </a:r>
            <a:r>
              <a:rPr kumimoji="0"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kumimoji="0"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|≫</a:t>
            </a:r>
            <a:r>
              <a:rPr kumimoji="0"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altLang="ja-JP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コンテンツ プレースホルダ 6"/>
          <p:cNvGraphicFramePr>
            <a:graphicFrameLocks noChangeAspect="1"/>
          </p:cNvGraphicFramePr>
          <p:nvPr/>
        </p:nvGraphicFramePr>
        <p:xfrm>
          <a:off x="1259632" y="3717032"/>
          <a:ext cx="2636838" cy="511175"/>
        </p:xfrm>
        <a:graphic>
          <a:graphicData uri="http://schemas.openxmlformats.org/presentationml/2006/ole">
            <p:oleObj spid="_x0000_s103428" name="数式" r:id="rId4" imgW="1447560" imgH="279360" progId="Equation.3">
              <p:embed/>
            </p:oleObj>
          </a:graphicData>
        </a:graphic>
      </p:graphicFrame>
      <p:graphicFrame>
        <p:nvGraphicFramePr>
          <p:cNvPr id="37" name="コンテンツ プレースホルダ 6"/>
          <p:cNvGraphicFramePr>
            <a:graphicFrameLocks noChangeAspect="1"/>
          </p:cNvGraphicFramePr>
          <p:nvPr/>
        </p:nvGraphicFramePr>
        <p:xfrm>
          <a:off x="2801938" y="2917825"/>
          <a:ext cx="2268537" cy="511175"/>
        </p:xfrm>
        <a:graphic>
          <a:graphicData uri="http://schemas.openxmlformats.org/presentationml/2006/ole">
            <p:oleObj spid="_x0000_s103429" name="数式" r:id="rId5" imgW="1244520" imgH="279360" progId="Equation.3">
              <p:embed/>
            </p:oleObj>
          </a:graphicData>
        </a:graphic>
      </p:graphicFrame>
      <p:graphicFrame>
        <p:nvGraphicFramePr>
          <p:cNvPr id="38" name="コンテンツ プレースホルダ 6"/>
          <p:cNvGraphicFramePr>
            <a:graphicFrameLocks noChangeAspect="1"/>
          </p:cNvGraphicFramePr>
          <p:nvPr/>
        </p:nvGraphicFramePr>
        <p:xfrm>
          <a:off x="1403648" y="2420888"/>
          <a:ext cx="1644650" cy="417513"/>
        </p:xfrm>
        <a:graphic>
          <a:graphicData uri="http://schemas.openxmlformats.org/presentationml/2006/ole">
            <p:oleObj spid="_x0000_s103430" name="数式" r:id="rId6" imgW="901440" imgH="228600" progId="Equation.3">
              <p:embed/>
            </p:oleObj>
          </a:graphicData>
        </a:graphic>
      </p:graphicFrame>
      <p:grpSp>
        <p:nvGrpSpPr>
          <p:cNvPr id="50" name="グループ化 49"/>
          <p:cNvGrpSpPr/>
          <p:nvPr/>
        </p:nvGrpSpPr>
        <p:grpSpPr>
          <a:xfrm>
            <a:off x="5148064" y="2060848"/>
            <a:ext cx="3429024" cy="2592288"/>
            <a:chOff x="5111584" y="1700808"/>
            <a:chExt cx="3429024" cy="2592288"/>
          </a:xfrm>
        </p:grpSpPr>
        <p:sp>
          <p:nvSpPr>
            <p:cNvPr id="30" name="角丸四角形 29"/>
            <p:cNvSpPr/>
            <p:nvPr/>
          </p:nvSpPr>
          <p:spPr>
            <a:xfrm>
              <a:off x="5111584" y="1792766"/>
              <a:ext cx="3429024" cy="2500330"/>
            </a:xfrm>
            <a:prstGeom prst="roundRect">
              <a:avLst/>
            </a:prstGeom>
            <a:solidFill>
              <a:srgbClr val="FDD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325898" y="3007212"/>
              <a:ext cx="200026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kern="0" dirty="0">
                  <a:solidFill>
                    <a:srgbClr val="990099"/>
                  </a:solidFill>
                </a:rPr>
                <a:t> </a:t>
              </a:r>
              <a:r>
                <a:rPr lang="en-US" altLang="ja-JP" kern="0" dirty="0" smtClean="0">
                  <a:solidFill>
                    <a:srgbClr val="990099"/>
                  </a:solidFill>
                </a:rPr>
                <a:t>size of our </a:t>
              </a:r>
            </a:p>
            <a:p>
              <a:pPr algn="ctr"/>
              <a:r>
                <a:rPr lang="en-US" altLang="ja-JP" kern="0" dirty="0" smtClean="0">
                  <a:solidFill>
                    <a:srgbClr val="990099"/>
                  </a:solidFill>
                </a:rPr>
                <a:t> observable</a:t>
              </a:r>
            </a:p>
            <a:p>
              <a:pPr algn="ctr"/>
              <a:r>
                <a:rPr lang="en-US" altLang="ja-JP" kern="0" dirty="0" smtClean="0">
                  <a:solidFill>
                    <a:srgbClr val="990099"/>
                  </a:solidFill>
                </a:rPr>
                <a:t> universe.</a:t>
              </a:r>
              <a:endParaRPr lang="ja-JP" altLang="en-US" dirty="0">
                <a:solidFill>
                  <a:srgbClr val="990099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5220072" y="1700808"/>
              <a:ext cx="288905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000" kern="0" dirty="0" smtClean="0">
                  <a:solidFill>
                    <a:srgbClr val="990099"/>
                  </a:solidFill>
                </a:rPr>
                <a:t>Window function</a:t>
              </a:r>
              <a:endParaRPr lang="ja-JP" altLang="en-US" sz="2000" dirty="0">
                <a:solidFill>
                  <a:srgbClr val="990099"/>
                </a:solidFill>
              </a:endParaRPr>
            </a:p>
          </p:txBody>
        </p:sp>
        <p:cxnSp>
          <p:nvCxnSpPr>
            <p:cNvPr id="39" name="直線矢印コネクタ 38"/>
            <p:cNvCxnSpPr/>
            <p:nvPr/>
          </p:nvCxnSpPr>
          <p:spPr>
            <a:xfrm>
              <a:off x="5683088" y="3935906"/>
              <a:ext cx="2500330" cy="1588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 rot="16200000" flipV="1">
              <a:off x="4897270" y="3150088"/>
              <a:ext cx="1581160" cy="9524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/>
            <p:cNvSpPr txBox="1"/>
            <p:nvPr/>
          </p:nvSpPr>
          <p:spPr>
            <a:xfrm>
              <a:off x="5406771" y="2007080"/>
              <a:ext cx="9701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altLang="ja-JP" sz="2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|</a:t>
              </a:r>
              <a:r>
                <a:rPr lang="en-US" altLang="ja-JP" sz="2400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|</a:t>
              </a:r>
              <a:r>
                <a:rPr lang="en-US" altLang="ja-JP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kumimoji="1" lang="ja-JP" alt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7826228" y="3831431"/>
              <a:ext cx="7136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　</a:t>
              </a:r>
              <a:r>
                <a:rPr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|</a:t>
              </a:r>
              <a:r>
                <a:rPr lang="en-US" altLang="ja-JP" sz="2400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|</a:t>
              </a:r>
              <a:endParaRPr kumimoji="1" lang="ja-JP" alt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フリーフォーム 42"/>
            <p:cNvSpPr/>
            <p:nvPr/>
          </p:nvSpPr>
          <p:spPr>
            <a:xfrm rot="152794">
              <a:off x="5619700" y="2611627"/>
              <a:ext cx="2488224" cy="1337199"/>
            </a:xfrm>
            <a:custGeom>
              <a:avLst/>
              <a:gdLst>
                <a:gd name="connsiteX0" fmla="*/ 0 w 2401766"/>
                <a:gd name="connsiteY0" fmla="*/ 200758 h 1512277"/>
                <a:gd name="connsiteX1" fmla="*/ 1011116 w 2401766"/>
                <a:gd name="connsiteY1" fmla="*/ 183173 h 1512277"/>
                <a:gd name="connsiteX2" fmla="*/ 1494693 w 2401766"/>
                <a:gd name="connsiteY2" fmla="*/ 1299796 h 1512277"/>
                <a:gd name="connsiteX3" fmla="*/ 1899139 w 2401766"/>
                <a:gd name="connsiteY3" fmla="*/ 1458058 h 1512277"/>
                <a:gd name="connsiteX4" fmla="*/ 2329962 w 2401766"/>
                <a:gd name="connsiteY4" fmla="*/ 1449266 h 1512277"/>
                <a:gd name="connsiteX5" fmla="*/ 2329962 w 2401766"/>
                <a:gd name="connsiteY5" fmla="*/ 1458058 h 1512277"/>
                <a:gd name="connsiteX0" fmla="*/ 0 w 2401766"/>
                <a:gd name="connsiteY0" fmla="*/ 100379 h 1388089"/>
                <a:gd name="connsiteX1" fmla="*/ 1153960 w 2401766"/>
                <a:gd name="connsiteY1" fmla="*/ 225646 h 1388089"/>
                <a:gd name="connsiteX2" fmla="*/ 1494693 w 2401766"/>
                <a:gd name="connsiteY2" fmla="*/ 1199417 h 1388089"/>
                <a:gd name="connsiteX3" fmla="*/ 1899139 w 2401766"/>
                <a:gd name="connsiteY3" fmla="*/ 1357679 h 1388089"/>
                <a:gd name="connsiteX4" fmla="*/ 2329962 w 2401766"/>
                <a:gd name="connsiteY4" fmla="*/ 1348887 h 1388089"/>
                <a:gd name="connsiteX5" fmla="*/ 2329962 w 2401766"/>
                <a:gd name="connsiteY5" fmla="*/ 1357679 h 1388089"/>
                <a:gd name="connsiteX0" fmla="*/ 0 w 2401766"/>
                <a:gd name="connsiteY0" fmla="*/ 73632 h 1361342"/>
                <a:gd name="connsiteX1" fmla="*/ 518746 w 2401766"/>
                <a:gd name="connsiteY1" fmla="*/ 20878 h 1361342"/>
                <a:gd name="connsiteX2" fmla="*/ 1153960 w 2401766"/>
                <a:gd name="connsiteY2" fmla="*/ 198899 h 1361342"/>
                <a:gd name="connsiteX3" fmla="*/ 1494693 w 2401766"/>
                <a:gd name="connsiteY3" fmla="*/ 1172670 h 1361342"/>
                <a:gd name="connsiteX4" fmla="*/ 1899139 w 2401766"/>
                <a:gd name="connsiteY4" fmla="*/ 1330932 h 1361342"/>
                <a:gd name="connsiteX5" fmla="*/ 2329962 w 2401766"/>
                <a:gd name="connsiteY5" fmla="*/ 1322140 h 1361342"/>
                <a:gd name="connsiteX6" fmla="*/ 2329962 w 2401766"/>
                <a:gd name="connsiteY6" fmla="*/ 1330932 h 1361342"/>
                <a:gd name="connsiteX0" fmla="*/ 0 w 2401766"/>
                <a:gd name="connsiteY0" fmla="*/ 66698 h 1354408"/>
                <a:gd name="connsiteX1" fmla="*/ 518746 w 2401766"/>
                <a:gd name="connsiteY1" fmla="*/ 13944 h 1354408"/>
                <a:gd name="connsiteX2" fmla="*/ 1153960 w 2401766"/>
                <a:gd name="connsiteY2" fmla="*/ 191965 h 1354408"/>
                <a:gd name="connsiteX3" fmla="*/ 1494693 w 2401766"/>
                <a:gd name="connsiteY3" fmla="*/ 1165736 h 1354408"/>
                <a:gd name="connsiteX4" fmla="*/ 1899139 w 2401766"/>
                <a:gd name="connsiteY4" fmla="*/ 1323998 h 1354408"/>
                <a:gd name="connsiteX5" fmla="*/ 2329962 w 2401766"/>
                <a:gd name="connsiteY5" fmla="*/ 1315206 h 1354408"/>
                <a:gd name="connsiteX6" fmla="*/ 2329962 w 2401766"/>
                <a:gd name="connsiteY6" fmla="*/ 1323998 h 1354408"/>
                <a:gd name="connsiteX0" fmla="*/ 86458 w 2488224"/>
                <a:gd name="connsiteY0" fmla="*/ 73632 h 1361342"/>
                <a:gd name="connsiteX1" fmla="*/ 86458 w 2488224"/>
                <a:gd name="connsiteY1" fmla="*/ 73631 h 1361342"/>
                <a:gd name="connsiteX2" fmla="*/ 605204 w 2488224"/>
                <a:gd name="connsiteY2" fmla="*/ 20878 h 1361342"/>
                <a:gd name="connsiteX3" fmla="*/ 1240418 w 2488224"/>
                <a:gd name="connsiteY3" fmla="*/ 198899 h 1361342"/>
                <a:gd name="connsiteX4" fmla="*/ 1581151 w 2488224"/>
                <a:gd name="connsiteY4" fmla="*/ 1172670 h 1361342"/>
                <a:gd name="connsiteX5" fmla="*/ 1985597 w 2488224"/>
                <a:gd name="connsiteY5" fmla="*/ 1330932 h 1361342"/>
                <a:gd name="connsiteX6" fmla="*/ 2416420 w 2488224"/>
                <a:gd name="connsiteY6" fmla="*/ 1322140 h 1361342"/>
                <a:gd name="connsiteX7" fmla="*/ 2416420 w 2488224"/>
                <a:gd name="connsiteY7" fmla="*/ 1330932 h 1361342"/>
                <a:gd name="connsiteX0" fmla="*/ 86458 w 2488224"/>
                <a:gd name="connsiteY0" fmla="*/ 73632 h 1361342"/>
                <a:gd name="connsiteX1" fmla="*/ 86458 w 2488224"/>
                <a:gd name="connsiteY1" fmla="*/ 73631 h 1361342"/>
                <a:gd name="connsiteX2" fmla="*/ 605204 w 2488224"/>
                <a:gd name="connsiteY2" fmla="*/ 20878 h 1361342"/>
                <a:gd name="connsiteX3" fmla="*/ 1240418 w 2488224"/>
                <a:gd name="connsiteY3" fmla="*/ 198899 h 1361342"/>
                <a:gd name="connsiteX4" fmla="*/ 1581151 w 2488224"/>
                <a:gd name="connsiteY4" fmla="*/ 1172670 h 1361342"/>
                <a:gd name="connsiteX5" fmla="*/ 1985597 w 2488224"/>
                <a:gd name="connsiteY5" fmla="*/ 1330932 h 1361342"/>
                <a:gd name="connsiteX6" fmla="*/ 2416420 w 2488224"/>
                <a:gd name="connsiteY6" fmla="*/ 1322140 h 1361342"/>
                <a:gd name="connsiteX7" fmla="*/ 2416420 w 2488224"/>
                <a:gd name="connsiteY7" fmla="*/ 1330932 h 1361342"/>
                <a:gd name="connsiteX0" fmla="*/ 86458 w 2488224"/>
                <a:gd name="connsiteY0" fmla="*/ 73632 h 1361342"/>
                <a:gd name="connsiteX1" fmla="*/ 86458 w 2488224"/>
                <a:gd name="connsiteY1" fmla="*/ 73631 h 1361342"/>
                <a:gd name="connsiteX2" fmla="*/ 605204 w 2488224"/>
                <a:gd name="connsiteY2" fmla="*/ 20878 h 1361342"/>
                <a:gd name="connsiteX3" fmla="*/ 1240418 w 2488224"/>
                <a:gd name="connsiteY3" fmla="*/ 198899 h 1361342"/>
                <a:gd name="connsiteX4" fmla="*/ 1581151 w 2488224"/>
                <a:gd name="connsiteY4" fmla="*/ 1172670 h 1361342"/>
                <a:gd name="connsiteX5" fmla="*/ 1985597 w 2488224"/>
                <a:gd name="connsiteY5" fmla="*/ 1330932 h 1361342"/>
                <a:gd name="connsiteX6" fmla="*/ 2416420 w 2488224"/>
                <a:gd name="connsiteY6" fmla="*/ 1322140 h 1361342"/>
                <a:gd name="connsiteX7" fmla="*/ 2416420 w 2488224"/>
                <a:gd name="connsiteY7" fmla="*/ 1330932 h 1361342"/>
                <a:gd name="connsiteX0" fmla="*/ 86458 w 2488224"/>
                <a:gd name="connsiteY0" fmla="*/ 79497 h 1367207"/>
                <a:gd name="connsiteX1" fmla="*/ 86458 w 2488224"/>
                <a:gd name="connsiteY1" fmla="*/ 79496 h 1367207"/>
                <a:gd name="connsiteX2" fmla="*/ 372178 w 2488224"/>
                <a:gd name="connsiteY2" fmla="*/ 365224 h 1367207"/>
                <a:gd name="connsiteX3" fmla="*/ 605204 w 2488224"/>
                <a:gd name="connsiteY3" fmla="*/ 26743 h 1367207"/>
                <a:gd name="connsiteX4" fmla="*/ 1240418 w 2488224"/>
                <a:gd name="connsiteY4" fmla="*/ 204764 h 1367207"/>
                <a:gd name="connsiteX5" fmla="*/ 1581151 w 2488224"/>
                <a:gd name="connsiteY5" fmla="*/ 1178535 h 1367207"/>
                <a:gd name="connsiteX6" fmla="*/ 1985597 w 2488224"/>
                <a:gd name="connsiteY6" fmla="*/ 1336797 h 1367207"/>
                <a:gd name="connsiteX7" fmla="*/ 2416420 w 2488224"/>
                <a:gd name="connsiteY7" fmla="*/ 1328005 h 1367207"/>
                <a:gd name="connsiteX8" fmla="*/ 2416420 w 2488224"/>
                <a:gd name="connsiteY8" fmla="*/ 1336797 h 1367207"/>
                <a:gd name="connsiteX0" fmla="*/ 86458 w 2488224"/>
                <a:gd name="connsiteY0" fmla="*/ 79497 h 1367207"/>
                <a:gd name="connsiteX1" fmla="*/ 86458 w 2488224"/>
                <a:gd name="connsiteY1" fmla="*/ 79496 h 1367207"/>
                <a:gd name="connsiteX2" fmla="*/ 605204 w 2488224"/>
                <a:gd name="connsiteY2" fmla="*/ 26743 h 1367207"/>
                <a:gd name="connsiteX3" fmla="*/ 1240418 w 2488224"/>
                <a:gd name="connsiteY3" fmla="*/ 204764 h 1367207"/>
                <a:gd name="connsiteX4" fmla="*/ 1581151 w 2488224"/>
                <a:gd name="connsiteY4" fmla="*/ 1178535 h 1367207"/>
                <a:gd name="connsiteX5" fmla="*/ 1985597 w 2488224"/>
                <a:gd name="connsiteY5" fmla="*/ 1336797 h 1367207"/>
                <a:gd name="connsiteX6" fmla="*/ 2416420 w 2488224"/>
                <a:gd name="connsiteY6" fmla="*/ 1328005 h 1367207"/>
                <a:gd name="connsiteX7" fmla="*/ 2416420 w 2488224"/>
                <a:gd name="connsiteY7" fmla="*/ 1336797 h 1367207"/>
                <a:gd name="connsiteX0" fmla="*/ 86458 w 2488224"/>
                <a:gd name="connsiteY0" fmla="*/ 79497 h 1367207"/>
                <a:gd name="connsiteX1" fmla="*/ 86458 w 2488224"/>
                <a:gd name="connsiteY1" fmla="*/ 79496 h 1367207"/>
                <a:gd name="connsiteX2" fmla="*/ 605204 w 2488224"/>
                <a:gd name="connsiteY2" fmla="*/ 26743 h 1367207"/>
                <a:gd name="connsiteX3" fmla="*/ 1240418 w 2488224"/>
                <a:gd name="connsiteY3" fmla="*/ 204764 h 1367207"/>
                <a:gd name="connsiteX4" fmla="*/ 1581151 w 2488224"/>
                <a:gd name="connsiteY4" fmla="*/ 1178535 h 1367207"/>
                <a:gd name="connsiteX5" fmla="*/ 1985597 w 2488224"/>
                <a:gd name="connsiteY5" fmla="*/ 1336797 h 1367207"/>
                <a:gd name="connsiteX6" fmla="*/ 2416420 w 2488224"/>
                <a:gd name="connsiteY6" fmla="*/ 1328005 h 1367207"/>
                <a:gd name="connsiteX7" fmla="*/ 2416420 w 2488224"/>
                <a:gd name="connsiteY7" fmla="*/ 1336797 h 1367207"/>
                <a:gd name="connsiteX0" fmla="*/ 86458 w 2488224"/>
                <a:gd name="connsiteY0" fmla="*/ 1 h 1287711"/>
                <a:gd name="connsiteX1" fmla="*/ 86458 w 2488224"/>
                <a:gd name="connsiteY1" fmla="*/ 0 h 1287711"/>
                <a:gd name="connsiteX2" fmla="*/ 1240418 w 2488224"/>
                <a:gd name="connsiteY2" fmla="*/ 125268 h 1287711"/>
                <a:gd name="connsiteX3" fmla="*/ 1581151 w 2488224"/>
                <a:gd name="connsiteY3" fmla="*/ 1099039 h 1287711"/>
                <a:gd name="connsiteX4" fmla="*/ 1985597 w 2488224"/>
                <a:gd name="connsiteY4" fmla="*/ 1257301 h 1287711"/>
                <a:gd name="connsiteX5" fmla="*/ 2416420 w 2488224"/>
                <a:gd name="connsiteY5" fmla="*/ 1248509 h 1287711"/>
                <a:gd name="connsiteX6" fmla="*/ 2416420 w 2488224"/>
                <a:gd name="connsiteY6" fmla="*/ 1257301 h 1287711"/>
                <a:gd name="connsiteX0" fmla="*/ 86458 w 2488224"/>
                <a:gd name="connsiteY0" fmla="*/ 17633 h 1329160"/>
                <a:gd name="connsiteX1" fmla="*/ 86458 w 2488224"/>
                <a:gd name="connsiteY1" fmla="*/ 17632 h 1329160"/>
                <a:gd name="connsiteX2" fmla="*/ 1240418 w 2488224"/>
                <a:gd name="connsiteY2" fmla="*/ 0 h 1329160"/>
                <a:gd name="connsiteX3" fmla="*/ 1581151 w 2488224"/>
                <a:gd name="connsiteY3" fmla="*/ 1116671 h 1329160"/>
                <a:gd name="connsiteX4" fmla="*/ 1985597 w 2488224"/>
                <a:gd name="connsiteY4" fmla="*/ 1274933 h 1329160"/>
                <a:gd name="connsiteX5" fmla="*/ 2416420 w 2488224"/>
                <a:gd name="connsiteY5" fmla="*/ 1266141 h 1329160"/>
                <a:gd name="connsiteX6" fmla="*/ 2416420 w 2488224"/>
                <a:gd name="connsiteY6" fmla="*/ 1274933 h 1329160"/>
                <a:gd name="connsiteX0" fmla="*/ 86458 w 2488224"/>
                <a:gd name="connsiteY0" fmla="*/ 17633 h 1329160"/>
                <a:gd name="connsiteX1" fmla="*/ 86458 w 2488224"/>
                <a:gd name="connsiteY1" fmla="*/ 17632 h 1329160"/>
                <a:gd name="connsiteX2" fmla="*/ 1240418 w 2488224"/>
                <a:gd name="connsiteY2" fmla="*/ 0 h 1329160"/>
                <a:gd name="connsiteX3" fmla="*/ 1581151 w 2488224"/>
                <a:gd name="connsiteY3" fmla="*/ 1116671 h 1329160"/>
                <a:gd name="connsiteX4" fmla="*/ 1985597 w 2488224"/>
                <a:gd name="connsiteY4" fmla="*/ 1274933 h 1329160"/>
                <a:gd name="connsiteX5" fmla="*/ 2416420 w 2488224"/>
                <a:gd name="connsiteY5" fmla="*/ 1266141 h 1329160"/>
                <a:gd name="connsiteX6" fmla="*/ 2416420 w 2488224"/>
                <a:gd name="connsiteY6" fmla="*/ 1274933 h 1329160"/>
                <a:gd name="connsiteX0" fmla="*/ 86458 w 2488224"/>
                <a:gd name="connsiteY0" fmla="*/ 25672 h 1337199"/>
                <a:gd name="connsiteX1" fmla="*/ 86458 w 2488224"/>
                <a:gd name="connsiteY1" fmla="*/ 25671 h 1337199"/>
                <a:gd name="connsiteX2" fmla="*/ 1240418 w 2488224"/>
                <a:gd name="connsiteY2" fmla="*/ 8039 h 1337199"/>
                <a:gd name="connsiteX3" fmla="*/ 1581151 w 2488224"/>
                <a:gd name="connsiteY3" fmla="*/ 1124710 h 1337199"/>
                <a:gd name="connsiteX4" fmla="*/ 1985597 w 2488224"/>
                <a:gd name="connsiteY4" fmla="*/ 1282972 h 1337199"/>
                <a:gd name="connsiteX5" fmla="*/ 2416420 w 2488224"/>
                <a:gd name="connsiteY5" fmla="*/ 1274180 h 1337199"/>
                <a:gd name="connsiteX6" fmla="*/ 2416420 w 2488224"/>
                <a:gd name="connsiteY6" fmla="*/ 1282972 h 1337199"/>
                <a:gd name="connsiteX0" fmla="*/ 86458 w 2488224"/>
                <a:gd name="connsiteY0" fmla="*/ 25672 h 1337199"/>
                <a:gd name="connsiteX1" fmla="*/ 86458 w 2488224"/>
                <a:gd name="connsiteY1" fmla="*/ 25671 h 1337199"/>
                <a:gd name="connsiteX2" fmla="*/ 1240418 w 2488224"/>
                <a:gd name="connsiteY2" fmla="*/ 8039 h 1337199"/>
                <a:gd name="connsiteX3" fmla="*/ 1581151 w 2488224"/>
                <a:gd name="connsiteY3" fmla="*/ 1124710 h 1337199"/>
                <a:gd name="connsiteX4" fmla="*/ 1985597 w 2488224"/>
                <a:gd name="connsiteY4" fmla="*/ 1282972 h 1337199"/>
                <a:gd name="connsiteX5" fmla="*/ 2416420 w 2488224"/>
                <a:gd name="connsiteY5" fmla="*/ 1274180 h 1337199"/>
                <a:gd name="connsiteX6" fmla="*/ 2416420 w 2488224"/>
                <a:gd name="connsiteY6" fmla="*/ 1282972 h 1337199"/>
                <a:gd name="connsiteX0" fmla="*/ 86458 w 2488224"/>
                <a:gd name="connsiteY0" fmla="*/ 25672 h 1337199"/>
                <a:gd name="connsiteX1" fmla="*/ 86458 w 2488224"/>
                <a:gd name="connsiteY1" fmla="*/ 25671 h 1337199"/>
                <a:gd name="connsiteX2" fmla="*/ 1240418 w 2488224"/>
                <a:gd name="connsiteY2" fmla="*/ 8039 h 1337199"/>
                <a:gd name="connsiteX3" fmla="*/ 1581151 w 2488224"/>
                <a:gd name="connsiteY3" fmla="*/ 1124710 h 1337199"/>
                <a:gd name="connsiteX4" fmla="*/ 1985597 w 2488224"/>
                <a:gd name="connsiteY4" fmla="*/ 1282972 h 1337199"/>
                <a:gd name="connsiteX5" fmla="*/ 2416420 w 2488224"/>
                <a:gd name="connsiteY5" fmla="*/ 1274180 h 1337199"/>
                <a:gd name="connsiteX6" fmla="*/ 2416420 w 2488224"/>
                <a:gd name="connsiteY6" fmla="*/ 1282972 h 1337199"/>
                <a:gd name="connsiteX0" fmla="*/ 86458 w 2488224"/>
                <a:gd name="connsiteY0" fmla="*/ 25672 h 1337199"/>
                <a:gd name="connsiteX1" fmla="*/ 86458 w 2488224"/>
                <a:gd name="connsiteY1" fmla="*/ 25671 h 1337199"/>
                <a:gd name="connsiteX2" fmla="*/ 1240418 w 2488224"/>
                <a:gd name="connsiteY2" fmla="*/ 8039 h 1337199"/>
                <a:gd name="connsiteX3" fmla="*/ 1581151 w 2488224"/>
                <a:gd name="connsiteY3" fmla="*/ 1124710 h 1337199"/>
                <a:gd name="connsiteX4" fmla="*/ 1985597 w 2488224"/>
                <a:gd name="connsiteY4" fmla="*/ 1282972 h 1337199"/>
                <a:gd name="connsiteX5" fmla="*/ 2416420 w 2488224"/>
                <a:gd name="connsiteY5" fmla="*/ 1274180 h 1337199"/>
                <a:gd name="connsiteX6" fmla="*/ 2416420 w 2488224"/>
                <a:gd name="connsiteY6" fmla="*/ 1282972 h 1337199"/>
                <a:gd name="connsiteX0" fmla="*/ 86458 w 2488224"/>
                <a:gd name="connsiteY0" fmla="*/ 25672 h 1337199"/>
                <a:gd name="connsiteX1" fmla="*/ 86458 w 2488224"/>
                <a:gd name="connsiteY1" fmla="*/ 25671 h 1337199"/>
                <a:gd name="connsiteX2" fmla="*/ 1240418 w 2488224"/>
                <a:gd name="connsiteY2" fmla="*/ 8039 h 1337199"/>
                <a:gd name="connsiteX3" fmla="*/ 1581151 w 2488224"/>
                <a:gd name="connsiteY3" fmla="*/ 1124710 h 1337199"/>
                <a:gd name="connsiteX4" fmla="*/ 1985597 w 2488224"/>
                <a:gd name="connsiteY4" fmla="*/ 1282972 h 1337199"/>
                <a:gd name="connsiteX5" fmla="*/ 2416420 w 2488224"/>
                <a:gd name="connsiteY5" fmla="*/ 1274180 h 1337199"/>
                <a:gd name="connsiteX6" fmla="*/ 2416420 w 2488224"/>
                <a:gd name="connsiteY6" fmla="*/ 1282972 h 1337199"/>
                <a:gd name="connsiteX0" fmla="*/ 86458 w 2488224"/>
                <a:gd name="connsiteY0" fmla="*/ 25672 h 1337199"/>
                <a:gd name="connsiteX1" fmla="*/ 86458 w 2488224"/>
                <a:gd name="connsiteY1" fmla="*/ 25671 h 1337199"/>
                <a:gd name="connsiteX2" fmla="*/ 1240418 w 2488224"/>
                <a:gd name="connsiteY2" fmla="*/ 8039 h 1337199"/>
                <a:gd name="connsiteX3" fmla="*/ 1581151 w 2488224"/>
                <a:gd name="connsiteY3" fmla="*/ 1124710 h 1337199"/>
                <a:gd name="connsiteX4" fmla="*/ 1985597 w 2488224"/>
                <a:gd name="connsiteY4" fmla="*/ 1282972 h 1337199"/>
                <a:gd name="connsiteX5" fmla="*/ 2416420 w 2488224"/>
                <a:gd name="connsiteY5" fmla="*/ 1274180 h 1337199"/>
                <a:gd name="connsiteX6" fmla="*/ 2416420 w 2488224"/>
                <a:gd name="connsiteY6" fmla="*/ 1282972 h 1337199"/>
                <a:gd name="connsiteX0" fmla="*/ 86458 w 2488224"/>
                <a:gd name="connsiteY0" fmla="*/ 25672 h 1337199"/>
                <a:gd name="connsiteX1" fmla="*/ 86458 w 2488224"/>
                <a:gd name="connsiteY1" fmla="*/ 25671 h 1337199"/>
                <a:gd name="connsiteX2" fmla="*/ 1240418 w 2488224"/>
                <a:gd name="connsiteY2" fmla="*/ 8039 h 1337199"/>
                <a:gd name="connsiteX3" fmla="*/ 1581151 w 2488224"/>
                <a:gd name="connsiteY3" fmla="*/ 1124710 h 1337199"/>
                <a:gd name="connsiteX4" fmla="*/ 1985597 w 2488224"/>
                <a:gd name="connsiteY4" fmla="*/ 1282972 h 1337199"/>
                <a:gd name="connsiteX5" fmla="*/ 2416420 w 2488224"/>
                <a:gd name="connsiteY5" fmla="*/ 1274180 h 1337199"/>
                <a:gd name="connsiteX6" fmla="*/ 2416420 w 2488224"/>
                <a:gd name="connsiteY6" fmla="*/ 1282972 h 1337199"/>
                <a:gd name="connsiteX0" fmla="*/ 86458 w 2488224"/>
                <a:gd name="connsiteY0" fmla="*/ 25672 h 1337199"/>
                <a:gd name="connsiteX1" fmla="*/ 86458 w 2488224"/>
                <a:gd name="connsiteY1" fmla="*/ 25671 h 1337199"/>
                <a:gd name="connsiteX2" fmla="*/ 1240418 w 2488224"/>
                <a:gd name="connsiteY2" fmla="*/ 8039 h 1337199"/>
                <a:gd name="connsiteX3" fmla="*/ 1581151 w 2488224"/>
                <a:gd name="connsiteY3" fmla="*/ 1124710 h 1337199"/>
                <a:gd name="connsiteX4" fmla="*/ 1985597 w 2488224"/>
                <a:gd name="connsiteY4" fmla="*/ 1282972 h 1337199"/>
                <a:gd name="connsiteX5" fmla="*/ 2416420 w 2488224"/>
                <a:gd name="connsiteY5" fmla="*/ 1274180 h 1337199"/>
                <a:gd name="connsiteX6" fmla="*/ 2416420 w 2488224"/>
                <a:gd name="connsiteY6" fmla="*/ 1282972 h 1337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224" h="1337199">
                  <a:moveTo>
                    <a:pt x="86458" y="25672"/>
                  </a:moveTo>
                  <a:cubicBezTo>
                    <a:pt x="86458" y="25672"/>
                    <a:pt x="0" y="34463"/>
                    <a:pt x="86458" y="25671"/>
                  </a:cubicBezTo>
                  <a:lnTo>
                    <a:pt x="1240418" y="8039"/>
                  </a:lnTo>
                  <a:cubicBezTo>
                    <a:pt x="1506349" y="0"/>
                    <a:pt x="1456955" y="912221"/>
                    <a:pt x="1581151" y="1124710"/>
                  </a:cubicBezTo>
                  <a:cubicBezTo>
                    <a:pt x="1705348" y="1337199"/>
                    <a:pt x="1811173" y="1285540"/>
                    <a:pt x="1985597" y="1282972"/>
                  </a:cubicBezTo>
                  <a:lnTo>
                    <a:pt x="2416420" y="1274180"/>
                  </a:lnTo>
                  <a:cubicBezTo>
                    <a:pt x="2488224" y="1274180"/>
                    <a:pt x="2452322" y="1278576"/>
                    <a:pt x="2416420" y="1282972"/>
                  </a:cubicBezTo>
                </a:path>
              </a:pathLst>
            </a:cu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直線矢印コネクタ 43"/>
            <p:cNvCxnSpPr/>
            <p:nvPr/>
          </p:nvCxnSpPr>
          <p:spPr>
            <a:xfrm>
              <a:off x="5683088" y="3007212"/>
              <a:ext cx="1357322" cy="1588"/>
            </a:xfrm>
            <a:prstGeom prst="straightConnector1">
              <a:avLst/>
            </a:prstGeom>
            <a:ln w="22225">
              <a:solidFill>
                <a:srgbClr val="990099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正方形/長方形 44"/>
            <p:cNvSpPr/>
            <p:nvPr/>
          </p:nvSpPr>
          <p:spPr>
            <a:xfrm>
              <a:off x="6254592" y="2616985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kern="0" dirty="0">
                  <a:solidFill>
                    <a:srgbClr val="990099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lang="ja-JP" altLang="en-US" sz="2400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827584" y="5066020"/>
            <a:ext cx="7249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en-US" altLang="ja-JP" sz="2800" kern="0" dirty="0" smtClean="0">
                <a:solidFill>
                  <a:srgbClr val="FF0000"/>
                </a:solidFill>
              </a:rPr>
              <a:t>Dominant IR fluctuation is concentrated on </a:t>
            </a:r>
            <a:r>
              <a:rPr lang="en-US" altLang="ja-JP" sz="2800" i="1" kern="0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569893" y="3356992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then,</a:t>
            </a:r>
            <a:endParaRPr lang="ja-JP" alt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2483768" y="4149080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1988421" y="2904036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with</a:t>
            </a:r>
            <a:endParaRPr lang="ja-JP" alt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677053" y="4841287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kern="0" dirty="0" smtClean="0">
                <a:solidFill>
                  <a:srgbClr val="FF0000"/>
                </a:solidFill>
                <a:latin typeface="Symbol" pitchFamily="18" charset="2"/>
              </a:rPr>
              <a:t>-</a:t>
            </a:r>
            <a:endParaRPr lang="ja-JP" altLang="en-US" sz="2800" dirty="0">
              <a:latin typeface="Symbol" pitchFamily="18" charset="2"/>
            </a:endParaRPr>
          </a:p>
        </p:txBody>
      </p:sp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845274" y="358306"/>
            <a:ext cx="7399134" cy="982462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kern="0" dirty="0" smtClean="0">
                <a:gradFill flip="none" rotWithShape="1">
                  <a:gsLst>
                    <a:gs pos="60000">
                      <a:schemeClr val="tx2"/>
                    </a:gs>
                    <a:gs pos="100000">
                      <a:schemeClr val="tx2">
                        <a:tint val="2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127000" algn="tl" rotWithShape="0">
                    <a:schemeClr val="bg1"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Identifying the dominant component of IR fluctuation</a:t>
            </a:r>
            <a:endParaRPr kumimoji="1" lang="ja-JP" altLang="en-US" sz="4400" b="0" i="0" u="none" strike="noStrike" kern="0" cap="none" spc="0" normalizeH="0" baseline="0" noProof="0" dirty="0">
              <a:ln>
                <a:noFill/>
              </a:ln>
              <a:gradFill flip="none" rotWithShape="1">
                <a:gsLst>
                  <a:gs pos="60000">
                    <a:schemeClr val="tx2"/>
                  </a:gs>
                  <a:gs pos="100000">
                    <a:schemeClr val="tx2">
                      <a:tint val="20000"/>
                    </a:schemeClr>
                  </a:gs>
                </a:gsLst>
                <a:lin ang="5400000" scaled="1"/>
                <a:tileRect/>
              </a:gradFill>
              <a:effectLst>
                <a:outerShdw blurRad="127000" algn="tl" rotWithShape="0">
                  <a:schemeClr val="bg1"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7242" y="142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Decoherence</a:t>
            </a:r>
            <a:r>
              <a:rPr lang="en-US" altLang="ja-JP" dirty="0" smtClean="0"/>
              <a:t> of the wave function of the universe		  </a:t>
            </a:r>
            <a:endParaRPr kumimoji="1" lang="ja-JP" altLang="en-US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779838" y="3334624"/>
            <a:ext cx="1511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err="1">
                <a:solidFill>
                  <a:srgbClr val="7030A0"/>
                </a:solidFill>
              </a:rPr>
              <a:t>Decoherence</a:t>
            </a:r>
            <a:endParaRPr lang="en-US" altLang="ja-JP" dirty="0">
              <a:solidFill>
                <a:srgbClr val="7030A0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428992" y="2540887"/>
            <a:ext cx="2293946" cy="34970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Cosmic expansion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300788" y="4147667"/>
            <a:ext cx="2843212" cy="34970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FF0000"/>
                </a:solidFill>
              </a:rPr>
              <a:t>Statistical </a:t>
            </a:r>
            <a:r>
              <a:rPr lang="en-US" altLang="ja-JP" dirty="0" smtClean="0">
                <a:solidFill>
                  <a:srgbClr val="FF0000"/>
                </a:solidFill>
              </a:rPr>
              <a:t>ensemble 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357554" y="2829812"/>
            <a:ext cx="2520950" cy="3476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Various interactions</a:t>
            </a:r>
          </a:p>
        </p:txBody>
      </p:sp>
      <p:sp>
        <p:nvSpPr>
          <p:cNvPr id="14" name="AutoShape 28"/>
          <p:cNvSpPr>
            <a:spLocks noChangeArrowheads="1"/>
          </p:cNvSpPr>
          <p:nvPr/>
        </p:nvSpPr>
        <p:spPr bwMode="auto">
          <a:xfrm>
            <a:off x="3857620" y="3106036"/>
            <a:ext cx="1079500" cy="2159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396875" y="3766424"/>
            <a:ext cx="288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2" name="Freeform 25"/>
          <p:cNvSpPr>
            <a:spLocks/>
          </p:cNvSpPr>
          <p:nvPr/>
        </p:nvSpPr>
        <p:spPr bwMode="auto">
          <a:xfrm>
            <a:off x="468313" y="2538307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 flipV="1">
            <a:off x="468313" y="2326561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" name="Text Box 58"/>
          <p:cNvSpPr txBox="1">
            <a:spLocks noChangeArrowheads="1"/>
          </p:cNvSpPr>
          <p:nvPr/>
        </p:nvSpPr>
        <p:spPr bwMode="auto">
          <a:xfrm>
            <a:off x="214282" y="4106168"/>
            <a:ext cx="3643338" cy="34970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Superposition </a:t>
            </a: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of wave packets  </a:t>
            </a:r>
            <a:endParaRPr lang="en-US" altLang="ja-JP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Text Box 62"/>
          <p:cNvSpPr txBox="1">
            <a:spLocks noChangeArrowheads="1"/>
          </p:cNvSpPr>
          <p:nvPr/>
        </p:nvSpPr>
        <p:spPr bwMode="auto">
          <a:xfrm>
            <a:off x="1835150" y="2110661"/>
            <a:ext cx="1655763" cy="3476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Correlated </a:t>
            </a:r>
            <a:endParaRPr lang="en-US" altLang="ja-JP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5797550" y="2255124"/>
            <a:ext cx="2881313" cy="1655762"/>
            <a:chOff x="204" y="1298"/>
            <a:chExt cx="1815" cy="1043"/>
          </a:xfrm>
        </p:grpSpPr>
        <p:sp>
          <p:nvSpPr>
            <p:cNvPr id="40" name="Line 65"/>
            <p:cNvSpPr>
              <a:spLocks noChangeShapeType="1"/>
            </p:cNvSpPr>
            <p:nvPr/>
          </p:nvSpPr>
          <p:spPr bwMode="auto">
            <a:xfrm>
              <a:off x="204" y="2205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Line 71"/>
            <p:cNvSpPr>
              <a:spLocks noChangeShapeType="1"/>
            </p:cNvSpPr>
            <p:nvPr/>
          </p:nvSpPr>
          <p:spPr bwMode="auto">
            <a:xfrm flipV="1">
              <a:off x="249" y="1298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5" name="Line 72"/>
          <p:cNvSpPr>
            <a:spLocks noChangeShapeType="1"/>
          </p:cNvSpPr>
          <p:nvPr/>
        </p:nvSpPr>
        <p:spPr bwMode="auto">
          <a:xfrm>
            <a:off x="6877050" y="3191749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6" name="Line 73"/>
          <p:cNvSpPr>
            <a:spLocks noChangeShapeType="1"/>
          </p:cNvSpPr>
          <p:nvPr/>
        </p:nvSpPr>
        <p:spPr bwMode="auto">
          <a:xfrm>
            <a:off x="6300788" y="3191749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7" name="Line 74"/>
          <p:cNvSpPr>
            <a:spLocks noChangeShapeType="1"/>
          </p:cNvSpPr>
          <p:nvPr/>
        </p:nvSpPr>
        <p:spPr bwMode="auto">
          <a:xfrm>
            <a:off x="7380288" y="3191749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354388" y="3678288"/>
          <a:ext cx="276225" cy="417513"/>
        </p:xfrm>
        <a:graphic>
          <a:graphicData uri="http://schemas.openxmlformats.org/presentationml/2006/ole">
            <p:oleObj spid="_x0000_s90114" name="数式" r:id="rId3" imgW="152280" imgH="228600" progId="Equation.3">
              <p:embed/>
            </p:oleObj>
          </a:graphicData>
        </a:graphic>
      </p:graphicFrame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928662" y="1340768"/>
            <a:ext cx="2293946" cy="44203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u="sng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Before</a:t>
            </a:r>
            <a:endParaRPr lang="en-US" altLang="ja-JP" sz="2400" i="1" u="sng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5992830" y="1340768"/>
            <a:ext cx="2293946" cy="44203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u="sng" dirty="0" smtClean="0"/>
              <a:t>After</a:t>
            </a:r>
            <a:endParaRPr lang="en-US" altLang="ja-JP" sz="2400" i="1" u="sng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41300" y="1963788"/>
          <a:ext cx="646113" cy="417513"/>
        </p:xfrm>
        <a:graphic>
          <a:graphicData uri="http://schemas.openxmlformats.org/presentationml/2006/ole">
            <p:oleObj spid="_x0000_s90115" name="数式" r:id="rId4" imgW="355320" imgH="228600" progId="Equation.3">
              <p:embed/>
            </p:oleObj>
          </a:graphicData>
        </a:graphic>
      </p:graphicFrame>
      <p:sp>
        <p:nvSpPr>
          <p:cNvPr id="57" name="Text Box 62"/>
          <p:cNvSpPr txBox="1">
            <a:spLocks noChangeArrowheads="1"/>
          </p:cNvSpPr>
          <p:nvPr/>
        </p:nvSpPr>
        <p:spPr bwMode="auto">
          <a:xfrm>
            <a:off x="7000892" y="1963028"/>
            <a:ext cx="2335017" cy="3476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solidFill>
                  <a:srgbClr val="FF0000"/>
                </a:solidFill>
              </a:rPr>
              <a:t>Un-correlated </a:t>
            </a:r>
            <a:endParaRPr lang="en-US" altLang="ja-JP" dirty="0">
              <a:solidFill>
                <a:srgbClr val="FF0000"/>
              </a:solidFill>
            </a:endParaRP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28596" y="4534796"/>
          <a:ext cx="1657440" cy="410841"/>
        </p:xfrm>
        <a:graphic>
          <a:graphicData uri="http://schemas.openxmlformats.org/presentationml/2006/ole">
            <p:oleObj spid="_x0000_s90118" name="数式" r:id="rId5" imgW="1130040" imgH="27936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642910" y="5034862"/>
          <a:ext cx="3500462" cy="373724"/>
        </p:xfrm>
        <a:graphic>
          <a:graphicData uri="http://schemas.openxmlformats.org/presentationml/2006/ole">
            <p:oleObj spid="_x0000_s90119" name="数式" r:id="rId6" imgW="2387520" imgH="253800" progId="Equation.3">
              <p:embed/>
            </p:oleObj>
          </a:graphicData>
        </a:graphic>
      </p:graphicFrame>
      <p:sp>
        <p:nvSpPr>
          <p:cNvPr id="60" name="AutoShape 28"/>
          <p:cNvSpPr>
            <a:spLocks noChangeArrowheads="1"/>
          </p:cNvSpPr>
          <p:nvPr/>
        </p:nvSpPr>
        <p:spPr bwMode="auto">
          <a:xfrm>
            <a:off x="4206880" y="4961838"/>
            <a:ext cx="1079500" cy="2159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5316538" y="4821288"/>
          <a:ext cx="3030537" cy="422275"/>
        </p:xfrm>
        <a:graphic>
          <a:graphicData uri="http://schemas.openxmlformats.org/presentationml/2006/ole">
            <p:oleObj spid="_x0000_s90120" name="数式" r:id="rId7" imgW="1828800" imgH="253800" progId="Equation.3">
              <p:embed/>
            </p:oleObj>
          </a:graphicData>
        </a:graphic>
      </p:graphicFrame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3286116" y="4441486"/>
            <a:ext cx="2797184" cy="52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400"/>
              </a:lnSpc>
              <a:spcBef>
                <a:spcPct val="50000"/>
              </a:spcBef>
            </a:pPr>
            <a:r>
              <a:rPr lang="en-US" altLang="ja-JP" dirty="0" smtClean="0">
                <a:solidFill>
                  <a:srgbClr val="7030A0"/>
                </a:solidFill>
              </a:rPr>
              <a:t>Coarse graining</a:t>
            </a:r>
          </a:p>
          <a:p>
            <a:pPr algn="ctr">
              <a:lnSpc>
                <a:spcPts val="1400"/>
              </a:lnSpc>
              <a:spcBef>
                <a:spcPct val="50000"/>
              </a:spcBef>
            </a:pPr>
            <a:r>
              <a:rPr lang="en-US" altLang="ja-JP" dirty="0" smtClean="0">
                <a:solidFill>
                  <a:srgbClr val="7030A0"/>
                </a:solidFill>
              </a:rPr>
              <a:t>Unseen </a:t>
            </a:r>
            <a:r>
              <a:rPr lang="en-US" altLang="ja-JP" dirty="0" err="1" smtClean="0">
                <a:solidFill>
                  <a:srgbClr val="7030A0"/>
                </a:solidFill>
              </a:rPr>
              <a:t>d.o.f</a:t>
            </a:r>
            <a:r>
              <a:rPr lang="en-US" altLang="ja-JP" dirty="0" smtClean="0">
                <a:solidFill>
                  <a:srgbClr val="7030A0"/>
                </a:solidFill>
              </a:rPr>
              <a:t>.</a:t>
            </a:r>
            <a:endParaRPr lang="en-US" altLang="ja-JP" dirty="0">
              <a:solidFill>
                <a:srgbClr val="7030A0"/>
              </a:solidFill>
            </a:endParaRPr>
          </a:p>
        </p:txBody>
      </p:sp>
      <p:sp>
        <p:nvSpPr>
          <p:cNvPr id="65" name="右中かっこ 64"/>
          <p:cNvSpPr/>
          <p:nvPr/>
        </p:nvSpPr>
        <p:spPr>
          <a:xfrm rot="5400000">
            <a:off x="6732998" y="4981284"/>
            <a:ext cx="142878" cy="535785"/>
          </a:xfrm>
          <a:prstGeom prst="rightBrace">
            <a:avLst>
              <a:gd name="adj1" fmla="val 27034"/>
              <a:gd name="adj2" fmla="val 50000"/>
            </a:avLst>
          </a:prstGeom>
          <a:ln w="381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Text Box 11"/>
          <p:cNvSpPr txBox="1">
            <a:spLocks noChangeArrowheads="1"/>
          </p:cNvSpPr>
          <p:nvPr/>
        </p:nvSpPr>
        <p:spPr bwMode="auto">
          <a:xfrm>
            <a:off x="5800754" y="5392052"/>
            <a:ext cx="2986088" cy="9037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dirty="0" smtClean="0">
                <a:solidFill>
                  <a:srgbClr val="990099"/>
                </a:solidFill>
              </a:rPr>
              <a:t>Our classical observation picks up one of the </a:t>
            </a:r>
            <a:r>
              <a:rPr lang="en-US" altLang="ja-JP" dirty="0" err="1" smtClean="0">
                <a:solidFill>
                  <a:srgbClr val="990099"/>
                </a:solidFill>
              </a:rPr>
              <a:t>decohered</a:t>
            </a:r>
            <a:r>
              <a:rPr lang="en-US" altLang="ja-JP" dirty="0" smtClean="0">
                <a:solidFill>
                  <a:srgbClr val="990099"/>
                </a:solidFill>
              </a:rPr>
              <a:t> wave packets. </a:t>
            </a:r>
            <a:endParaRPr lang="en-US" altLang="ja-JP" dirty="0">
              <a:solidFill>
                <a:srgbClr val="990099"/>
              </a:solidFill>
            </a:endParaRPr>
          </a:p>
        </p:txBody>
      </p:sp>
      <p:cxnSp>
        <p:nvCxnSpPr>
          <p:cNvPr id="68" name="直線矢印コネクタ 67"/>
          <p:cNvCxnSpPr/>
          <p:nvPr/>
        </p:nvCxnSpPr>
        <p:spPr>
          <a:xfrm rot="5400000">
            <a:off x="4464843" y="5356333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3714744" y="5595276"/>
            <a:ext cx="2000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dirty="0" smtClean="0">
                <a:solidFill>
                  <a:srgbClr val="FF0000"/>
                </a:solidFill>
              </a:rPr>
              <a:t>Sorry, but this process is too complicated.</a:t>
            </a:r>
          </a:p>
        </p:txBody>
      </p:sp>
      <p:graphicFrame>
        <p:nvGraphicFramePr>
          <p:cNvPr id="90121" name="Object 9"/>
          <p:cNvGraphicFramePr>
            <a:graphicFrameLocks noChangeAspect="1"/>
          </p:cNvGraphicFramePr>
          <p:nvPr/>
        </p:nvGraphicFramePr>
        <p:xfrm>
          <a:off x="8688263" y="3672074"/>
          <a:ext cx="276225" cy="417513"/>
        </p:xfrm>
        <a:graphic>
          <a:graphicData uri="http://schemas.openxmlformats.org/presentationml/2006/ole">
            <p:oleObj spid="_x0000_s90121" name="数式" r:id="rId8" imgW="152280" imgH="228600" progId="Equation.3">
              <p:embed/>
            </p:oleObj>
          </a:graphicData>
        </a:graphic>
      </p:graphicFrame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5580112" y="1857946"/>
          <a:ext cx="646113" cy="417513"/>
        </p:xfrm>
        <a:graphic>
          <a:graphicData uri="http://schemas.openxmlformats.org/presentationml/2006/ole">
            <p:oleObj spid="_x0000_s90122" name="数式" r:id="rId9" imgW="355320" imgH="228600" progId="Equation.3">
              <p:embed/>
            </p:oleObj>
          </a:graphicData>
        </a:graphic>
      </p:graphicFrame>
      <p:sp>
        <p:nvSpPr>
          <p:cNvPr id="51" name="フリーフォーム 50"/>
          <p:cNvSpPr/>
          <p:nvPr/>
        </p:nvSpPr>
        <p:spPr>
          <a:xfrm>
            <a:off x="304800" y="2681066"/>
            <a:ext cx="3152503" cy="201748"/>
          </a:xfrm>
          <a:custGeom>
            <a:avLst/>
            <a:gdLst>
              <a:gd name="connsiteX0" fmla="*/ 0 w 3152503"/>
              <a:gd name="connsiteY0" fmla="*/ 201748 h 201748"/>
              <a:gd name="connsiteX1" fmla="*/ 1088571 w 3152503"/>
              <a:gd name="connsiteY1" fmla="*/ 27577 h 201748"/>
              <a:gd name="connsiteX2" fmla="*/ 2229394 w 3152503"/>
              <a:gd name="connsiteY2" fmla="*/ 36286 h 201748"/>
              <a:gd name="connsiteX3" fmla="*/ 3021874 w 3152503"/>
              <a:gd name="connsiteY3" fmla="*/ 166914 h 201748"/>
              <a:gd name="connsiteX4" fmla="*/ 3013166 w 3152503"/>
              <a:gd name="connsiteY4" fmla="*/ 166914 h 20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2503" h="201748">
                <a:moveTo>
                  <a:pt x="0" y="201748"/>
                </a:moveTo>
                <a:cubicBezTo>
                  <a:pt x="358502" y="128451"/>
                  <a:pt x="717005" y="55154"/>
                  <a:pt x="1088571" y="27577"/>
                </a:cubicBezTo>
                <a:cubicBezTo>
                  <a:pt x="1460137" y="0"/>
                  <a:pt x="1907177" y="13063"/>
                  <a:pt x="2229394" y="36286"/>
                </a:cubicBezTo>
                <a:cubicBezTo>
                  <a:pt x="2551611" y="59509"/>
                  <a:pt x="2891245" y="145143"/>
                  <a:pt x="3021874" y="166914"/>
                </a:cubicBezTo>
                <a:cubicBezTo>
                  <a:pt x="3152503" y="188685"/>
                  <a:pt x="3082834" y="177799"/>
                  <a:pt x="3013166" y="166914"/>
                </a:cubicBezTo>
              </a:path>
            </a:pathLst>
          </a:custGeom>
          <a:ln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Freeform 25"/>
          <p:cNvSpPr>
            <a:spLocks/>
          </p:cNvSpPr>
          <p:nvPr/>
        </p:nvSpPr>
        <p:spPr bwMode="auto">
          <a:xfrm>
            <a:off x="900708" y="2524585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5" name="Freeform 25"/>
          <p:cNvSpPr>
            <a:spLocks/>
          </p:cNvSpPr>
          <p:nvPr/>
        </p:nvSpPr>
        <p:spPr bwMode="auto">
          <a:xfrm>
            <a:off x="1332756" y="2524585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" name="Freeform 25"/>
          <p:cNvSpPr>
            <a:spLocks/>
          </p:cNvSpPr>
          <p:nvPr/>
        </p:nvSpPr>
        <p:spPr bwMode="auto">
          <a:xfrm>
            <a:off x="35496" y="2524585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781703" y="3211563"/>
            <a:ext cx="647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990099"/>
                </a:solidFill>
              </a:rPr>
              <a:t>|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ja-JP" altLang="en-US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＞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baseline="-14000" dirty="0">
              <a:solidFill>
                <a:srgbClr val="990099"/>
              </a:solidFill>
              <a:latin typeface="Letter Gothic Std" pitchFamily="49" charset="0"/>
              <a:ea typeface="Adobe Fangsong Std R" pitchFamily="18" charset="-128"/>
              <a:cs typeface="Courier New" pitchFamily="49" charset="0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259770" y="3202271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990099"/>
                </a:solidFill>
              </a:rPr>
              <a:t>|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ja-JP" altLang="en-US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＞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baseline="-14000" dirty="0">
              <a:solidFill>
                <a:srgbClr val="990099"/>
              </a:solidFill>
              <a:latin typeface="Letter Gothic Std" pitchFamily="49" charset="0"/>
              <a:ea typeface="Adobe Fangsong Std R" pitchFamily="18" charset="-128"/>
              <a:cs typeface="Courier New" pitchFamily="49" charset="0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669376" y="3202271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990099"/>
                </a:solidFill>
              </a:rPr>
              <a:t>|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ja-JP" altLang="en-US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＞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baseline="-14000" dirty="0">
              <a:solidFill>
                <a:srgbClr val="990099"/>
              </a:solidFill>
              <a:latin typeface="Letter Gothic Std" pitchFamily="49" charset="0"/>
              <a:ea typeface="Adobe Fangsong Std R" pitchFamily="18" charset="-128"/>
              <a:cs typeface="Courier New" pitchFamily="49" charset="0"/>
            </a:endParaRPr>
          </a:p>
        </p:txBody>
      </p:sp>
      <p:sp>
        <p:nvSpPr>
          <p:cNvPr id="63" name="Freeform 25"/>
          <p:cNvSpPr>
            <a:spLocks/>
          </p:cNvSpPr>
          <p:nvPr/>
        </p:nvSpPr>
        <p:spPr bwMode="auto">
          <a:xfrm>
            <a:off x="5869260" y="2454311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7" name="Freeform 25"/>
          <p:cNvSpPr>
            <a:spLocks/>
          </p:cNvSpPr>
          <p:nvPr/>
        </p:nvSpPr>
        <p:spPr bwMode="auto">
          <a:xfrm>
            <a:off x="6372200" y="2454311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0" name="Freeform 25"/>
          <p:cNvSpPr>
            <a:spLocks/>
          </p:cNvSpPr>
          <p:nvPr/>
        </p:nvSpPr>
        <p:spPr bwMode="auto">
          <a:xfrm>
            <a:off x="6877372" y="2454311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" name="Freeform 25"/>
          <p:cNvSpPr>
            <a:spLocks/>
          </p:cNvSpPr>
          <p:nvPr/>
        </p:nvSpPr>
        <p:spPr bwMode="auto">
          <a:xfrm>
            <a:off x="5365204" y="2445602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9" name="スライド番号プレースホルダ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2143108" y="5572140"/>
            <a:ext cx="5072098" cy="857256"/>
          </a:xfrm>
          <a:prstGeom prst="roundRect">
            <a:avLst/>
          </a:prstGeom>
          <a:solidFill>
            <a:srgbClr val="FDD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724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Substitute of picking up </a:t>
            </a:r>
            <a:br>
              <a:rPr kumimoji="1" lang="en-US" altLang="ja-JP" dirty="0" smtClean="0"/>
            </a:br>
            <a:r>
              <a:rPr kumimoji="1" lang="en-US" altLang="ja-JP" dirty="0" smtClean="0"/>
              <a:t>one </a:t>
            </a:r>
            <a:r>
              <a:rPr kumimoji="1" lang="en-US" altLang="ja-JP" dirty="0" err="1" smtClean="0"/>
              <a:t>decohered</a:t>
            </a:r>
            <a:r>
              <a:rPr kumimoji="1" lang="en-US" altLang="ja-JP" dirty="0" smtClean="0"/>
              <a:t> history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1643050"/>
            <a:ext cx="8072494" cy="2000264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Discussing quantum </a:t>
            </a:r>
            <a:r>
              <a:rPr lang="en-US" altLang="ja-JP" sz="2000" dirty="0" err="1" smtClean="0">
                <a:solidFill>
                  <a:schemeClr val="bg2">
                    <a:lumMod val="25000"/>
                  </a:schemeClr>
                </a:solidFill>
              </a:rPr>
              <a:t>decoherence</a:t>
            </a:r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 is annoying.</a:t>
            </a:r>
          </a:p>
          <a:p>
            <a:pPr lvl="1"/>
            <a:r>
              <a:rPr lang="en-US" altLang="ja-JP" sz="1800" dirty="0" smtClean="0">
                <a:solidFill>
                  <a:schemeClr val="bg2">
                    <a:lumMod val="25000"/>
                  </a:schemeClr>
                </a:solidFill>
              </a:rPr>
              <a:t>Which </a:t>
            </a:r>
            <a:r>
              <a:rPr lang="en-US" altLang="ja-JP" sz="1800" dirty="0" err="1" smtClean="0">
                <a:solidFill>
                  <a:schemeClr val="bg2">
                    <a:lumMod val="25000"/>
                  </a:schemeClr>
                </a:solidFill>
              </a:rPr>
              <a:t>d.o.f</a:t>
            </a:r>
            <a:r>
              <a:rPr lang="en-US" altLang="ja-JP" sz="1800" dirty="0" smtClean="0">
                <a:solidFill>
                  <a:schemeClr val="bg2">
                    <a:lumMod val="25000"/>
                  </a:schemeClr>
                </a:solidFill>
              </a:rPr>
              <a:t>. to coarse-grain?</a:t>
            </a:r>
          </a:p>
          <a:p>
            <a:pPr lvl="1"/>
            <a:r>
              <a:rPr kumimoji="1" lang="en-US" altLang="ja-JP" sz="1800" dirty="0" smtClean="0">
                <a:solidFill>
                  <a:schemeClr val="bg2">
                    <a:lumMod val="25000"/>
                  </a:schemeClr>
                </a:solidFill>
              </a:rPr>
              <a:t>What is the criterion of classicality?</a:t>
            </a:r>
            <a:endParaRPr lang="en-US" altLang="ja-JP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en-US" altLang="ja-JP" sz="2000" dirty="0" smtClean="0"/>
              <a:t>To avoid subtle issues about </a:t>
            </a:r>
            <a:r>
              <a:rPr kumimoji="1" lang="en-US" altLang="ja-JP" sz="2000" dirty="0" err="1" smtClean="0"/>
              <a:t>decoherence</a:t>
            </a:r>
            <a:r>
              <a:rPr kumimoji="1" lang="en-US" altLang="ja-JP" sz="2000" dirty="0" smtClean="0"/>
              <a:t>, </a:t>
            </a:r>
          </a:p>
          <a:p>
            <a:pPr>
              <a:buNone/>
            </a:pPr>
            <a:r>
              <a:rPr lang="en-US" altLang="ja-JP" sz="2000" dirty="0" smtClean="0"/>
              <a:t>        </a:t>
            </a:r>
            <a:r>
              <a:rPr kumimoji="1" lang="en-US" altLang="ja-JP" sz="2000" dirty="0" smtClean="0"/>
              <a:t>we propose to introduce a </a:t>
            </a:r>
            <a:r>
              <a:rPr lang="en-US" altLang="ja-JP" sz="2000" dirty="0" smtClean="0">
                <a:solidFill>
                  <a:srgbClr val="FF0000"/>
                </a:solidFill>
              </a:rPr>
              <a:t>“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projection operator”</a:t>
            </a:r>
            <a:r>
              <a:rPr kumimoji="1" lang="en-US" altLang="ja-JP" sz="2000" dirty="0" smtClean="0"/>
              <a:t>.</a:t>
            </a:r>
            <a:endParaRPr kumimoji="1" lang="ja-JP" altLang="en-US" sz="1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3714744" y="3577240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Picking up one history is difficult. </a:t>
            </a:r>
          </a:p>
          <a:p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Instead, we throw away </a:t>
            </a:r>
            <a:r>
              <a:rPr lang="en-US" altLang="ja-JP" u="sng" dirty="0" smtClean="0">
                <a:solidFill>
                  <a:srgbClr val="990099"/>
                </a:solidFill>
              </a:rPr>
              <a:t>the other histories presumably uncorrelated with ours</a:t>
            </a:r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  </a:t>
            </a:r>
            <a:endParaRPr lang="ja-JP" alt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785786" y="5429264"/>
            <a:ext cx="92869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072066" y="5561012"/>
          <a:ext cx="1928826" cy="888824"/>
        </p:xfrm>
        <a:graphic>
          <a:graphicData uri="http://schemas.openxmlformats.org/presentationml/2006/ole">
            <p:oleObj spid="_x0000_s91141" name="数式" r:id="rId3" imgW="1054080" imgH="48240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582863" y="5700713"/>
          <a:ext cx="1444625" cy="568325"/>
        </p:xfrm>
        <a:graphic>
          <a:graphicData uri="http://schemas.openxmlformats.org/presentationml/2006/ole">
            <p:oleObj spid="_x0000_s91142" name="数式" r:id="rId4" imgW="647640" imgH="253800" progId="Equation.3">
              <p:embed/>
            </p:oleObj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1857356" y="5429264"/>
            <a:ext cx="1597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We compute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357686" y="5845750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 with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220072" y="4715852"/>
            <a:ext cx="3587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990099"/>
                </a:solidFill>
              </a:rPr>
              <a:t> over-estimate of fluctuations </a:t>
            </a:r>
            <a:endParaRPr lang="ja-JP" altLang="en-US" dirty="0">
              <a:solidFill>
                <a:srgbClr val="990099"/>
              </a:solidFill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4857752" y="4797152"/>
            <a:ext cx="357190" cy="214314"/>
          </a:xfrm>
          <a:prstGeom prst="rightArrow">
            <a:avLst/>
          </a:prstGeom>
          <a:solidFill>
            <a:srgbClr val="E8D2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" name="Group 63"/>
          <p:cNvGrpSpPr>
            <a:grpSpLocks/>
          </p:cNvGrpSpPr>
          <p:nvPr/>
        </p:nvGrpSpPr>
        <p:grpSpPr bwMode="auto">
          <a:xfrm>
            <a:off x="827882" y="3682769"/>
            <a:ext cx="2881313" cy="1655762"/>
            <a:chOff x="204" y="1298"/>
            <a:chExt cx="1815" cy="1043"/>
          </a:xfrm>
        </p:grpSpPr>
        <p:sp>
          <p:nvSpPr>
            <p:cNvPr id="37" name="Line 65"/>
            <p:cNvSpPr>
              <a:spLocks noChangeShapeType="1"/>
            </p:cNvSpPr>
            <p:nvPr/>
          </p:nvSpPr>
          <p:spPr bwMode="auto">
            <a:xfrm>
              <a:off x="204" y="2205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Line 71"/>
            <p:cNvSpPr>
              <a:spLocks noChangeShapeType="1"/>
            </p:cNvSpPr>
            <p:nvPr/>
          </p:nvSpPr>
          <p:spPr bwMode="auto">
            <a:xfrm flipV="1">
              <a:off x="249" y="1298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9" name="Line 72"/>
          <p:cNvSpPr>
            <a:spLocks noChangeShapeType="1"/>
          </p:cNvSpPr>
          <p:nvPr/>
        </p:nvSpPr>
        <p:spPr bwMode="auto">
          <a:xfrm>
            <a:off x="1907382" y="4619394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" name="Line 73"/>
          <p:cNvSpPr>
            <a:spLocks noChangeShapeType="1"/>
          </p:cNvSpPr>
          <p:nvPr/>
        </p:nvSpPr>
        <p:spPr bwMode="auto">
          <a:xfrm>
            <a:off x="1331120" y="4619394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1" name="Line 74"/>
          <p:cNvSpPr>
            <a:spLocks noChangeShapeType="1"/>
          </p:cNvSpPr>
          <p:nvPr/>
        </p:nvSpPr>
        <p:spPr bwMode="auto">
          <a:xfrm>
            <a:off x="2410620" y="4619394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3718595" y="5099719"/>
          <a:ext cx="276225" cy="417513"/>
        </p:xfrm>
        <a:graphic>
          <a:graphicData uri="http://schemas.openxmlformats.org/presentationml/2006/ole">
            <p:oleObj spid="_x0000_s91143" name="数式" r:id="rId5" imgW="152280" imgH="228600" progId="Equation.3">
              <p:embed/>
            </p:oleObj>
          </a:graphicData>
        </a:graphic>
      </p:graphicFrame>
      <p:graphicFrame>
        <p:nvGraphicFramePr>
          <p:cNvPr id="44" name="Object 10"/>
          <p:cNvGraphicFramePr>
            <a:graphicFrameLocks noChangeAspect="1"/>
          </p:cNvGraphicFramePr>
          <p:nvPr/>
        </p:nvGraphicFramePr>
        <p:xfrm>
          <a:off x="610444" y="3285591"/>
          <a:ext cx="646113" cy="417513"/>
        </p:xfrm>
        <a:graphic>
          <a:graphicData uri="http://schemas.openxmlformats.org/presentationml/2006/ole">
            <p:oleObj spid="_x0000_s91144" name="数式" r:id="rId6" imgW="355320" imgH="228600" progId="Equation.3">
              <p:embed/>
            </p:oleObj>
          </a:graphicData>
        </a:graphic>
      </p:graphicFrame>
      <p:sp>
        <p:nvSpPr>
          <p:cNvPr id="45" name="Freeform 25"/>
          <p:cNvSpPr>
            <a:spLocks/>
          </p:cNvSpPr>
          <p:nvPr/>
        </p:nvSpPr>
        <p:spPr bwMode="auto">
          <a:xfrm>
            <a:off x="899592" y="3881956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6" name="Freeform 25"/>
          <p:cNvSpPr>
            <a:spLocks/>
          </p:cNvSpPr>
          <p:nvPr/>
        </p:nvSpPr>
        <p:spPr bwMode="auto">
          <a:xfrm>
            <a:off x="1402532" y="3881956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7" name="Freeform 25"/>
          <p:cNvSpPr>
            <a:spLocks/>
          </p:cNvSpPr>
          <p:nvPr/>
        </p:nvSpPr>
        <p:spPr bwMode="auto">
          <a:xfrm>
            <a:off x="1907704" y="3881956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8" name="Freeform 25"/>
          <p:cNvSpPr>
            <a:spLocks/>
          </p:cNvSpPr>
          <p:nvPr/>
        </p:nvSpPr>
        <p:spPr bwMode="auto">
          <a:xfrm>
            <a:off x="395536" y="3873247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6173315" y="1412776"/>
            <a:ext cx="29706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9644"/>
                </a:solidFill>
              </a:rPr>
              <a:t>(Urakawa &amp; Tanaka PTP122:1207)</a:t>
            </a:r>
            <a:endParaRPr lang="ja-JP" altLang="en-US" sz="1400" dirty="0">
              <a:solidFill>
                <a:srgbClr val="009644"/>
              </a:solidFill>
            </a:endParaRPr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472" y="-71462"/>
            <a:ext cx="8229600" cy="764158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IR finiteness</a:t>
            </a:r>
            <a:endParaRPr kumimoji="1" lang="ja-JP" altLang="en-US" sz="4000" dirty="0"/>
          </a:p>
        </p:txBody>
      </p:sp>
      <p:sp>
        <p:nvSpPr>
          <p:cNvPr id="29" name="正方形/長方形 28"/>
          <p:cNvSpPr/>
          <p:nvPr/>
        </p:nvSpPr>
        <p:spPr>
          <a:xfrm>
            <a:off x="642910" y="2314510"/>
            <a:ext cx="5251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∵　</a:t>
            </a:r>
            <a:r>
              <a:rPr lang="en-US" altLang="ja-JP" dirty="0" smtClean="0">
                <a:solidFill>
                  <a:srgbClr val="FF0000"/>
                </a:solidFill>
              </a:rPr>
              <a:t>Expansion in terms of interaction-picture fields: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42910" y="4786322"/>
            <a:ext cx="828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D60093"/>
                </a:solidFill>
              </a:rPr>
              <a:t>Integration over the vertex </a:t>
            </a:r>
            <a:r>
              <a:rPr lang="en-US" altLang="ja-JP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 smtClean="0">
                <a:solidFill>
                  <a:srgbClr val="D60093"/>
                </a:solidFill>
              </a:rPr>
              <a:t> is restricted to the region within the past light-cone. </a:t>
            </a:r>
            <a:endParaRPr lang="ja-JP" altLang="en-US" dirty="0">
              <a:solidFill>
                <a:srgbClr val="D60093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4000496" y="1373672"/>
            <a:ext cx="785818" cy="428628"/>
          </a:xfrm>
          <a:prstGeom prst="ellipse">
            <a:avLst/>
          </a:prstGeom>
          <a:solidFill>
            <a:srgbClr val="FCCC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1"/>
          <p:cNvGrpSpPr/>
          <p:nvPr/>
        </p:nvGrpSpPr>
        <p:grpSpPr>
          <a:xfrm>
            <a:off x="1335048" y="1230796"/>
            <a:ext cx="1214446" cy="500066"/>
            <a:chOff x="2428860" y="5356238"/>
            <a:chExt cx="2643206" cy="1073158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2428860" y="6427808"/>
              <a:ext cx="2643206" cy="1588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3214678" y="5356238"/>
              <a:ext cx="1000132" cy="107157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1" name="コンテンツ プレースホルダ 6"/>
          <p:cNvGraphicFramePr>
            <a:graphicFrameLocks noChangeAspect="1"/>
          </p:cNvGraphicFramePr>
          <p:nvPr/>
        </p:nvGraphicFramePr>
        <p:xfrm>
          <a:off x="3109913" y="1362576"/>
          <a:ext cx="3363912" cy="511175"/>
        </p:xfrm>
        <a:graphic>
          <a:graphicData uri="http://schemas.openxmlformats.org/presentationml/2006/ole">
            <p:oleObj spid="_x0000_s92164" name="数式" r:id="rId4" imgW="1841400" imgH="279360" progId="Equation.3">
              <p:embed/>
            </p:oleObj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1979712" y="1907540"/>
            <a:ext cx="3806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One of Green fns. is retarded, </a:t>
            </a:r>
            <a:r>
              <a:rPr lang="en-US" altLang="ja-JP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rot="16200000" flipV="1">
            <a:off x="4286248" y="1872944"/>
            <a:ext cx="142082" cy="7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1187673" y="2714625"/>
          <a:ext cx="5616575" cy="511175"/>
        </p:xfrm>
        <a:graphic>
          <a:graphicData uri="http://schemas.openxmlformats.org/presentationml/2006/ole">
            <p:oleObj spid="_x0000_s92165" name="数式" r:id="rId5" imgW="3073320" imgH="279360" progId="Equation.3">
              <p:embed/>
            </p:oleObj>
          </a:graphicData>
        </a:graphic>
      </p:graphicFrame>
      <p:cxnSp>
        <p:nvCxnSpPr>
          <p:cNvPr id="28" name="直線コネクタ 27"/>
          <p:cNvCxnSpPr/>
          <p:nvPr/>
        </p:nvCxnSpPr>
        <p:spPr>
          <a:xfrm>
            <a:off x="1643042" y="3857628"/>
            <a:ext cx="100013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>
          <a:xfrm>
            <a:off x="1500166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>
            <a:off x="4071934" y="3838059"/>
            <a:ext cx="157163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フリーフォーム 35"/>
          <p:cNvSpPr/>
          <p:nvPr/>
        </p:nvSpPr>
        <p:spPr>
          <a:xfrm>
            <a:off x="4756003" y="3380475"/>
            <a:ext cx="878425" cy="905781"/>
          </a:xfrm>
          <a:custGeom>
            <a:avLst/>
            <a:gdLst>
              <a:gd name="connsiteX0" fmla="*/ 873304 w 873304"/>
              <a:gd name="connsiteY0" fmla="*/ 0 h 873303"/>
              <a:gd name="connsiteX1" fmla="*/ 0 w 873304"/>
              <a:gd name="connsiteY1" fmla="*/ 472611 h 873303"/>
              <a:gd name="connsiteX2" fmla="*/ 873304 w 873304"/>
              <a:gd name="connsiteY2" fmla="*/ 873303 h 873303"/>
              <a:gd name="connsiteX3" fmla="*/ 873304 w 873304"/>
              <a:gd name="connsiteY3" fmla="*/ 873303 h 873303"/>
              <a:gd name="connsiteX0" fmla="*/ 873304 w 873304"/>
              <a:gd name="connsiteY0" fmla="*/ 0 h 873303"/>
              <a:gd name="connsiteX1" fmla="*/ 0 w 873304"/>
              <a:gd name="connsiteY1" fmla="*/ 472611 h 873303"/>
              <a:gd name="connsiteX2" fmla="*/ 873304 w 873304"/>
              <a:gd name="connsiteY2" fmla="*/ 873303 h 873303"/>
              <a:gd name="connsiteX3" fmla="*/ 873304 w 873304"/>
              <a:gd name="connsiteY3" fmla="*/ 873303 h 873303"/>
              <a:gd name="connsiteX0" fmla="*/ 873304 w 873304"/>
              <a:gd name="connsiteY0" fmla="*/ 0 h 873303"/>
              <a:gd name="connsiteX1" fmla="*/ 0 w 873304"/>
              <a:gd name="connsiteY1" fmla="*/ 472611 h 873303"/>
              <a:gd name="connsiteX2" fmla="*/ 873304 w 873304"/>
              <a:gd name="connsiteY2" fmla="*/ 873303 h 873303"/>
              <a:gd name="connsiteX3" fmla="*/ 873304 w 873304"/>
              <a:gd name="connsiteY3" fmla="*/ 873303 h 873303"/>
              <a:gd name="connsiteX0" fmla="*/ 878425 w 878425"/>
              <a:gd name="connsiteY0" fmla="*/ 0 h 873303"/>
              <a:gd name="connsiteX1" fmla="*/ 5121 w 878425"/>
              <a:gd name="connsiteY1" fmla="*/ 472611 h 873303"/>
              <a:gd name="connsiteX2" fmla="*/ 878425 w 878425"/>
              <a:gd name="connsiteY2" fmla="*/ 873303 h 873303"/>
              <a:gd name="connsiteX3" fmla="*/ 878425 w 878425"/>
              <a:gd name="connsiteY3" fmla="*/ 873303 h 873303"/>
              <a:gd name="connsiteX0" fmla="*/ 878425 w 878425"/>
              <a:gd name="connsiteY0" fmla="*/ 0 h 873303"/>
              <a:gd name="connsiteX1" fmla="*/ 5121 w 878425"/>
              <a:gd name="connsiteY1" fmla="*/ 472611 h 873303"/>
              <a:gd name="connsiteX2" fmla="*/ 878425 w 878425"/>
              <a:gd name="connsiteY2" fmla="*/ 873303 h 873303"/>
              <a:gd name="connsiteX3" fmla="*/ 878425 w 878425"/>
              <a:gd name="connsiteY3" fmla="*/ 873303 h 873303"/>
              <a:gd name="connsiteX0" fmla="*/ 878425 w 878425"/>
              <a:gd name="connsiteY0" fmla="*/ 0 h 893362"/>
              <a:gd name="connsiteX1" fmla="*/ 5121 w 878425"/>
              <a:gd name="connsiteY1" fmla="*/ 472611 h 893362"/>
              <a:gd name="connsiteX2" fmla="*/ 878425 w 878425"/>
              <a:gd name="connsiteY2" fmla="*/ 873303 h 893362"/>
              <a:gd name="connsiteX3" fmla="*/ 878425 w 878425"/>
              <a:gd name="connsiteY3" fmla="*/ 873303 h 893362"/>
              <a:gd name="connsiteX0" fmla="*/ 878425 w 878425"/>
              <a:gd name="connsiteY0" fmla="*/ 0 h 893362"/>
              <a:gd name="connsiteX1" fmla="*/ 5121 w 878425"/>
              <a:gd name="connsiteY1" fmla="*/ 472611 h 893362"/>
              <a:gd name="connsiteX2" fmla="*/ 878425 w 878425"/>
              <a:gd name="connsiteY2" fmla="*/ 873303 h 893362"/>
              <a:gd name="connsiteX3" fmla="*/ 878425 w 878425"/>
              <a:gd name="connsiteY3" fmla="*/ 873303 h 893362"/>
              <a:gd name="connsiteX0" fmla="*/ 878425 w 878425"/>
              <a:gd name="connsiteY0" fmla="*/ 0 h 893362"/>
              <a:gd name="connsiteX1" fmla="*/ 5121 w 878425"/>
              <a:gd name="connsiteY1" fmla="*/ 472611 h 893362"/>
              <a:gd name="connsiteX2" fmla="*/ 878425 w 878425"/>
              <a:gd name="connsiteY2" fmla="*/ 873303 h 893362"/>
              <a:gd name="connsiteX3" fmla="*/ 878425 w 878425"/>
              <a:gd name="connsiteY3" fmla="*/ 873303 h 893362"/>
              <a:gd name="connsiteX0" fmla="*/ 878425 w 878425"/>
              <a:gd name="connsiteY0" fmla="*/ 12419 h 905781"/>
              <a:gd name="connsiteX1" fmla="*/ 5121 w 878425"/>
              <a:gd name="connsiteY1" fmla="*/ 485030 h 905781"/>
              <a:gd name="connsiteX2" fmla="*/ 878425 w 878425"/>
              <a:gd name="connsiteY2" fmla="*/ 885722 h 905781"/>
              <a:gd name="connsiteX3" fmla="*/ 878425 w 878425"/>
              <a:gd name="connsiteY3" fmla="*/ 885722 h 90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8425" h="905781">
                <a:moveTo>
                  <a:pt x="878425" y="12419"/>
                </a:moveTo>
                <a:cubicBezTo>
                  <a:pt x="303740" y="0"/>
                  <a:pt x="20548" y="88562"/>
                  <a:pt x="5121" y="485030"/>
                </a:cubicBezTo>
                <a:cubicBezTo>
                  <a:pt x="0" y="885020"/>
                  <a:pt x="591401" y="905781"/>
                  <a:pt x="878425" y="885722"/>
                </a:cubicBezTo>
                <a:lnTo>
                  <a:pt x="878425" y="885722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4694808" y="3766621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3929058" y="3766621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214810" y="3425965"/>
          <a:ext cx="395287" cy="395288"/>
        </p:xfrm>
        <a:graphic>
          <a:graphicData uri="http://schemas.openxmlformats.org/presentationml/2006/ole">
            <p:oleObj spid="_x0000_s92166" name="数式" r:id="rId6" imgW="215640" imgH="215640" progId="Equation.3">
              <p:embed/>
            </p:oleObj>
          </a:graphicData>
        </a:graphic>
      </p:graphicFrame>
      <p:sp>
        <p:nvSpPr>
          <p:cNvPr id="40" name="正方形/長方形 39"/>
          <p:cNvSpPr/>
          <p:nvPr/>
        </p:nvSpPr>
        <p:spPr>
          <a:xfrm>
            <a:off x="3817622" y="3759423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500562" y="3733584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3164246" y="3704478"/>
          <a:ext cx="255587" cy="255587"/>
        </p:xfrm>
        <a:graphic>
          <a:graphicData uri="http://schemas.openxmlformats.org/presentationml/2006/ole">
            <p:oleObj spid="_x0000_s92167" name="数式" r:id="rId7" imgW="139680" imgH="139680" progId="Equation.3">
              <p:embed/>
            </p:oleObj>
          </a:graphicData>
        </a:graphic>
      </p:graphicFrame>
      <p:sp>
        <p:nvSpPr>
          <p:cNvPr id="43" name="フリーフォーム 42"/>
          <p:cNvSpPr/>
          <p:nvPr/>
        </p:nvSpPr>
        <p:spPr>
          <a:xfrm>
            <a:off x="2643174" y="3857628"/>
            <a:ext cx="3645448" cy="743165"/>
          </a:xfrm>
          <a:custGeom>
            <a:avLst/>
            <a:gdLst>
              <a:gd name="connsiteX0" fmla="*/ 0 w 3566845"/>
              <a:gd name="connsiteY0" fmla="*/ 0 h 743165"/>
              <a:gd name="connsiteX1" fmla="*/ 1571946 w 3566845"/>
              <a:gd name="connsiteY1" fmla="*/ 626724 h 743165"/>
              <a:gd name="connsiteX2" fmla="*/ 3328827 w 3566845"/>
              <a:gd name="connsiteY2" fmla="*/ 698643 h 743165"/>
              <a:gd name="connsiteX3" fmla="*/ 3000054 w 3566845"/>
              <a:gd name="connsiteY3" fmla="*/ 410967 h 743165"/>
              <a:gd name="connsiteX4" fmla="*/ 3000054 w 3566845"/>
              <a:gd name="connsiteY4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5448" h="743165">
                <a:moveTo>
                  <a:pt x="0" y="0"/>
                </a:moveTo>
                <a:cubicBezTo>
                  <a:pt x="508571" y="255142"/>
                  <a:pt x="1017142" y="510284"/>
                  <a:pt x="1571946" y="626724"/>
                </a:cubicBezTo>
                <a:cubicBezTo>
                  <a:pt x="2126751" y="743165"/>
                  <a:pt x="3012206" y="725804"/>
                  <a:pt x="3328827" y="698643"/>
                </a:cubicBezTo>
                <a:cubicBezTo>
                  <a:pt x="3645448" y="671482"/>
                  <a:pt x="3526466" y="511703"/>
                  <a:pt x="3471671" y="463757"/>
                </a:cubicBezTo>
                <a:cubicBezTo>
                  <a:pt x="3416876" y="415811"/>
                  <a:pt x="3216660" y="403628"/>
                  <a:pt x="3000054" y="410967"/>
                </a:cubicBezTo>
                <a:lnTo>
                  <a:pt x="3000054" y="410967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5605607" y="3384093"/>
            <a:ext cx="559964" cy="437867"/>
          </a:xfrm>
          <a:custGeom>
            <a:avLst/>
            <a:gdLst>
              <a:gd name="connsiteX0" fmla="*/ 0 w 3566845"/>
              <a:gd name="connsiteY0" fmla="*/ 0 h 743165"/>
              <a:gd name="connsiteX1" fmla="*/ 1571946 w 3566845"/>
              <a:gd name="connsiteY1" fmla="*/ 626724 h 743165"/>
              <a:gd name="connsiteX2" fmla="*/ 3328827 w 3566845"/>
              <a:gd name="connsiteY2" fmla="*/ 698643 h 743165"/>
              <a:gd name="connsiteX3" fmla="*/ 3000054 w 3566845"/>
              <a:gd name="connsiteY3" fmla="*/ 410967 h 743165"/>
              <a:gd name="connsiteX4" fmla="*/ 3000054 w 3566845"/>
              <a:gd name="connsiteY4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  <a:gd name="connsiteX0" fmla="*/ 0 w 2073502"/>
              <a:gd name="connsiteY0" fmla="*/ 223096 h 339537"/>
              <a:gd name="connsiteX1" fmla="*/ 1756881 w 2073502"/>
              <a:gd name="connsiteY1" fmla="*/ 295015 h 339537"/>
              <a:gd name="connsiteX2" fmla="*/ 1899725 w 2073502"/>
              <a:gd name="connsiteY2" fmla="*/ 60129 h 339537"/>
              <a:gd name="connsiteX3" fmla="*/ 1428108 w 2073502"/>
              <a:gd name="connsiteY3" fmla="*/ 7339 h 339537"/>
              <a:gd name="connsiteX4" fmla="*/ 1428108 w 2073502"/>
              <a:gd name="connsiteY4" fmla="*/ 7339 h 339537"/>
              <a:gd name="connsiteX0" fmla="*/ 328773 w 645394"/>
              <a:gd name="connsiteY0" fmla="*/ 295015 h 295015"/>
              <a:gd name="connsiteX1" fmla="*/ 471617 w 645394"/>
              <a:gd name="connsiteY1" fmla="*/ 60129 h 295015"/>
              <a:gd name="connsiteX2" fmla="*/ 0 w 645394"/>
              <a:gd name="connsiteY2" fmla="*/ 7339 h 295015"/>
              <a:gd name="connsiteX3" fmla="*/ 0 w 645394"/>
              <a:gd name="connsiteY3" fmla="*/ 7339 h 295015"/>
              <a:gd name="connsiteX0" fmla="*/ 42989 w 478782"/>
              <a:gd name="connsiteY0" fmla="*/ 449493 h 449493"/>
              <a:gd name="connsiteX1" fmla="*/ 471617 w 478782"/>
              <a:gd name="connsiteY1" fmla="*/ 71755 h 449493"/>
              <a:gd name="connsiteX2" fmla="*/ 0 w 478782"/>
              <a:gd name="connsiteY2" fmla="*/ 18965 h 449493"/>
              <a:gd name="connsiteX3" fmla="*/ 0 w 478782"/>
              <a:gd name="connsiteY3" fmla="*/ 18965 h 449493"/>
              <a:gd name="connsiteX0" fmla="*/ 42989 w 533619"/>
              <a:gd name="connsiteY0" fmla="*/ 449493 h 469846"/>
              <a:gd name="connsiteX1" fmla="*/ 471617 w 533619"/>
              <a:gd name="connsiteY1" fmla="*/ 71755 h 469846"/>
              <a:gd name="connsiteX2" fmla="*/ 0 w 533619"/>
              <a:gd name="connsiteY2" fmla="*/ 18965 h 469846"/>
              <a:gd name="connsiteX3" fmla="*/ 0 w 533619"/>
              <a:gd name="connsiteY3" fmla="*/ 18965 h 469846"/>
              <a:gd name="connsiteX0" fmla="*/ 42989 w 533619"/>
              <a:gd name="connsiteY0" fmla="*/ 437867 h 458220"/>
              <a:gd name="connsiteX1" fmla="*/ 471617 w 533619"/>
              <a:gd name="connsiteY1" fmla="*/ 202981 h 458220"/>
              <a:gd name="connsiteX2" fmla="*/ 0 w 533619"/>
              <a:gd name="connsiteY2" fmla="*/ 7339 h 458220"/>
              <a:gd name="connsiteX3" fmla="*/ 0 w 533619"/>
              <a:gd name="connsiteY3" fmla="*/ 7339 h 458220"/>
              <a:gd name="connsiteX0" fmla="*/ 42989 w 533619"/>
              <a:gd name="connsiteY0" fmla="*/ 437867 h 458220"/>
              <a:gd name="connsiteX1" fmla="*/ 471617 w 533619"/>
              <a:gd name="connsiteY1" fmla="*/ 202981 h 458220"/>
              <a:gd name="connsiteX2" fmla="*/ 0 w 533619"/>
              <a:gd name="connsiteY2" fmla="*/ 7339 h 458220"/>
              <a:gd name="connsiteX3" fmla="*/ 0 w 533619"/>
              <a:gd name="connsiteY3" fmla="*/ 7339 h 458220"/>
              <a:gd name="connsiteX0" fmla="*/ 42989 w 535602"/>
              <a:gd name="connsiteY0" fmla="*/ 437867 h 458220"/>
              <a:gd name="connsiteX1" fmla="*/ 471617 w 535602"/>
              <a:gd name="connsiteY1" fmla="*/ 202981 h 458220"/>
              <a:gd name="connsiteX2" fmla="*/ 0 w 535602"/>
              <a:gd name="connsiteY2" fmla="*/ 7339 h 458220"/>
              <a:gd name="connsiteX3" fmla="*/ 0 w 535602"/>
              <a:gd name="connsiteY3" fmla="*/ 7339 h 458220"/>
              <a:gd name="connsiteX0" fmla="*/ 42989 w 533619"/>
              <a:gd name="connsiteY0" fmla="*/ 437867 h 458220"/>
              <a:gd name="connsiteX1" fmla="*/ 471617 w 533619"/>
              <a:gd name="connsiteY1" fmla="*/ 202981 h 458220"/>
              <a:gd name="connsiteX2" fmla="*/ 0 w 533619"/>
              <a:gd name="connsiteY2" fmla="*/ 7339 h 458220"/>
              <a:gd name="connsiteX3" fmla="*/ 0 w 533619"/>
              <a:gd name="connsiteY3" fmla="*/ 7339 h 458220"/>
              <a:gd name="connsiteX0" fmla="*/ 42989 w 533619"/>
              <a:gd name="connsiteY0" fmla="*/ 437867 h 458220"/>
              <a:gd name="connsiteX1" fmla="*/ 471617 w 533619"/>
              <a:gd name="connsiteY1" fmla="*/ 202981 h 458220"/>
              <a:gd name="connsiteX2" fmla="*/ 0 w 533619"/>
              <a:gd name="connsiteY2" fmla="*/ 7339 h 458220"/>
              <a:gd name="connsiteX3" fmla="*/ 0 w 533619"/>
              <a:gd name="connsiteY3" fmla="*/ 7339 h 458220"/>
              <a:gd name="connsiteX0" fmla="*/ 42989 w 559964"/>
              <a:gd name="connsiteY0" fmla="*/ 437867 h 437867"/>
              <a:gd name="connsiteX1" fmla="*/ 471617 w 559964"/>
              <a:gd name="connsiteY1" fmla="*/ 202981 h 437867"/>
              <a:gd name="connsiteX2" fmla="*/ 0 w 559964"/>
              <a:gd name="connsiteY2" fmla="*/ 7339 h 437867"/>
              <a:gd name="connsiteX3" fmla="*/ 0 w 559964"/>
              <a:gd name="connsiteY3" fmla="*/ 7339 h 43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964" h="437867">
                <a:moveTo>
                  <a:pt x="42989" y="437867"/>
                </a:moveTo>
                <a:cubicBezTo>
                  <a:pt x="559964" y="426034"/>
                  <a:pt x="478782" y="274736"/>
                  <a:pt x="471617" y="202981"/>
                </a:cubicBezTo>
                <a:cubicBezTo>
                  <a:pt x="490925" y="53266"/>
                  <a:pt x="216606" y="0"/>
                  <a:pt x="0" y="7339"/>
                </a:cubicBezTo>
                <a:lnTo>
                  <a:pt x="0" y="7339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6156176" y="4149080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  <a:latin typeface="+mn-ea"/>
              </a:rPr>
              <a:t>&lt;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x’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en-US" altLang="ja-JP" sz="2400" dirty="0" smtClean="0">
                <a:solidFill>
                  <a:srgbClr val="FF0000"/>
                </a:solidFill>
                <a:latin typeface="+mn-ea"/>
              </a:rPr>
              <a:t>&gt;</a:t>
            </a:r>
            <a:endParaRPr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7" name="フローチャート: 手作業 46"/>
          <p:cNvSpPr/>
          <p:nvPr/>
        </p:nvSpPr>
        <p:spPr>
          <a:xfrm flipV="1">
            <a:off x="1464393" y="5429264"/>
            <a:ext cx="2643206" cy="1071570"/>
          </a:xfrm>
          <a:prstGeom prst="flowChartManualOperation">
            <a:avLst/>
          </a:prstGeom>
          <a:solidFill>
            <a:srgbClr val="FDD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2000232" y="5286388"/>
            <a:ext cx="1571636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2098304" y="5274246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Window fn.</a:t>
            </a:r>
            <a:endParaRPr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4000497" y="5282999"/>
            <a:ext cx="457203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D60093"/>
                </a:solidFill>
              </a:rPr>
              <a:t>For each </a:t>
            </a:r>
            <a:r>
              <a:rPr lang="en-US" altLang="ja-JP" sz="2000" i="1" dirty="0" err="1" smtClean="0">
                <a:solidFill>
                  <a:srgbClr val="D60093"/>
                </a:solidFill>
                <a:latin typeface="Symbol" pitchFamily="18" charset="2"/>
              </a:rPr>
              <a:t>h</a:t>
            </a:r>
            <a:r>
              <a:rPr lang="en-US" altLang="ja-JP" sz="2000" i="1" baseline="-250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 smtClean="0">
                <a:solidFill>
                  <a:srgbClr val="D60093"/>
                </a:solidFill>
              </a:rPr>
              <a:t>, IR fluctuation of </a:t>
            </a:r>
            <a:r>
              <a:rPr lang="en-US" altLang="ja-JP" i="1" dirty="0" err="1" smtClean="0">
                <a:solidFill>
                  <a:srgbClr val="D60093"/>
                </a:solidFill>
                <a:latin typeface="Symbol" pitchFamily="18" charset="2"/>
              </a:rPr>
              <a:t>f</a:t>
            </a:r>
            <a:r>
              <a:rPr lang="en-US" altLang="ja-JP" baseline="-250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baseline="-250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solidFill>
                  <a:srgbClr val="D60093"/>
                </a:solidFill>
              </a:rPr>
              <a:t>(</a:t>
            </a:r>
            <a:r>
              <a:rPr lang="en-US" altLang="ja-JP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 smtClean="0">
                <a:solidFill>
                  <a:srgbClr val="D60093"/>
                </a:solidFill>
              </a:rPr>
              <a:t>) is suppressed since </a:t>
            </a:r>
            <a:r>
              <a:rPr lang="en-US" altLang="ja-JP" i="1" dirty="0" smtClean="0">
                <a:solidFill>
                  <a:srgbClr val="D60093"/>
                </a:solidFill>
                <a:latin typeface="Symbol" pitchFamily="18" charset="2"/>
              </a:rPr>
              <a:t>f</a:t>
            </a:r>
            <a:r>
              <a:rPr lang="en-US" altLang="ja-JP" baseline="-250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ja-JP" dirty="0" smtClean="0">
                <a:solidFill>
                  <a:srgbClr val="D60093"/>
                </a:solidFill>
              </a:rPr>
              <a:t>is restricted.</a:t>
            </a:r>
            <a:endParaRPr lang="ja-JP" altLang="en-US" dirty="0">
              <a:solidFill>
                <a:srgbClr val="D60093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5941292" y="5650530"/>
            <a:ext cx="142876" cy="1588"/>
          </a:xfrm>
          <a:prstGeom prst="line">
            <a:avLst/>
          </a:prstGeom>
          <a:ln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4286248" y="6072206"/>
            <a:ext cx="4572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 to any order of loop expansion!</a:t>
            </a:r>
            <a:endParaRPr lang="ja-JP" altLang="en-US" sz="2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6672509" y="1815207"/>
            <a:ext cx="1931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  <a:latin typeface="+mn-ea"/>
              </a:rPr>
              <a:t>&lt;</a:t>
            </a:r>
            <a:r>
              <a:rPr lang="en-US" altLang="ja-JP" sz="2400" i="1" dirty="0" err="1" smtClean="0">
                <a:solidFill>
                  <a:srgbClr val="7030A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7030A0"/>
                </a:solidFill>
              </a:rPr>
              <a:t>(</a:t>
            </a:r>
            <a:r>
              <a:rPr lang="en-US" altLang="ja-JP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 smtClean="0">
                <a:solidFill>
                  <a:srgbClr val="7030A0"/>
                </a:solidFill>
              </a:rPr>
              <a:t>)</a:t>
            </a:r>
            <a:r>
              <a:rPr lang="en-US" altLang="ja-JP" sz="2400" i="1" dirty="0" err="1" smtClean="0">
                <a:solidFill>
                  <a:srgbClr val="7030A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7030A0"/>
                </a:solidFill>
              </a:rPr>
              <a:t>(</a:t>
            </a:r>
            <a:r>
              <a:rPr lang="en-US" altLang="ja-JP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 smtClean="0">
                <a:solidFill>
                  <a:srgbClr val="7030A0"/>
                </a:solidFill>
              </a:rPr>
              <a:t>)</a:t>
            </a:r>
            <a:r>
              <a:rPr lang="en-US" altLang="ja-JP" sz="2400" dirty="0" smtClean="0">
                <a:solidFill>
                  <a:srgbClr val="7030A0"/>
                </a:solidFill>
                <a:latin typeface="+mn-ea"/>
              </a:rPr>
              <a:t>&gt;</a:t>
            </a:r>
            <a:endParaRPr lang="ja-JP" altLang="en-US" sz="2400" dirty="0">
              <a:solidFill>
                <a:srgbClr val="7030A0"/>
              </a:solidFill>
              <a:latin typeface="+mn-ea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>
            <a:off x="5715008" y="1802300"/>
            <a:ext cx="714380" cy="1588"/>
          </a:xfrm>
          <a:prstGeom prst="line">
            <a:avLst/>
          </a:prstGeom>
          <a:ln w="381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rot="10800000">
            <a:off x="6429388" y="1873738"/>
            <a:ext cx="285752" cy="142876"/>
          </a:xfrm>
          <a:prstGeom prst="straightConnector1">
            <a:avLst/>
          </a:prstGeom>
          <a:ln w="31750">
            <a:solidFill>
              <a:srgbClr val="99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1785918" y="1632790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142976" y="1671191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388184" y="1659424"/>
            <a:ext cx="386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x'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円/楕円 54"/>
          <p:cNvSpPr/>
          <p:nvPr/>
        </p:nvSpPr>
        <p:spPr>
          <a:xfrm>
            <a:off x="1455776" y="6331324"/>
            <a:ext cx="2643206" cy="357190"/>
          </a:xfrm>
          <a:prstGeom prst="ellipse">
            <a:avLst/>
          </a:prstGeom>
          <a:solidFill>
            <a:srgbClr val="FDD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矢印コネクタ 57"/>
          <p:cNvCxnSpPr/>
          <p:nvPr/>
        </p:nvCxnSpPr>
        <p:spPr>
          <a:xfrm rot="5400000" flipH="1" flipV="1">
            <a:off x="785786" y="5785660"/>
            <a:ext cx="100013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 rot="16200000">
            <a:off x="829421" y="5730677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time</a:t>
            </a:r>
            <a:endParaRPr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1475656" y="3759423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x’ 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6065861" y="3356992"/>
            <a:ext cx="1931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  <a:latin typeface="+mn-ea"/>
              </a:rPr>
              <a:t>&lt;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en-US" altLang="ja-JP" sz="2400" dirty="0" smtClean="0">
                <a:solidFill>
                  <a:srgbClr val="FF0000"/>
                </a:solidFill>
                <a:latin typeface="+mn-ea"/>
              </a:rPr>
              <a:t>&gt;</a:t>
            </a:r>
            <a:endParaRPr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971600" y="550421"/>
            <a:ext cx="6867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Projection acts only on the external lines.</a:t>
            </a:r>
          </a:p>
          <a:p>
            <a:r>
              <a:rPr lang="en-US" altLang="ja-JP" dirty="0" smtClean="0"/>
              <a:t>How the contribution from the IR modes at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altLang="ja-JP" dirty="0" smtClean="0">
                <a:latin typeface="Times New Roman"/>
                <a:cs typeface="Times New Roman"/>
              </a:rPr>
              <a:t>≈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k</a:t>
            </a:r>
            <a:r>
              <a:rPr lang="en-US" altLang="ja-JP" baseline="-25000" dirty="0" err="1" smtClean="0">
                <a:latin typeface="Times New Roman"/>
                <a:cs typeface="Times New Roman"/>
              </a:rPr>
              <a:t>min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 smtClean="0"/>
              <a:t>is suppressed?</a:t>
            </a:r>
            <a:endParaRPr lang="ja-JP" altLang="en-US" dirty="0"/>
          </a:p>
        </p:txBody>
      </p:sp>
      <p:cxnSp>
        <p:nvCxnSpPr>
          <p:cNvPr id="64" name="直線コネクタ 63"/>
          <p:cNvCxnSpPr/>
          <p:nvPr/>
        </p:nvCxnSpPr>
        <p:spPr>
          <a:xfrm>
            <a:off x="4067944" y="3843629"/>
            <a:ext cx="648072" cy="1"/>
          </a:xfrm>
          <a:prstGeom prst="line">
            <a:avLst/>
          </a:prstGeom>
          <a:ln w="539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1979712" y="3465760"/>
          <a:ext cx="395287" cy="395288"/>
        </p:xfrm>
        <a:graphic>
          <a:graphicData uri="http://schemas.openxmlformats.org/presentationml/2006/ole">
            <p:oleObj spid="_x0000_s92168" name="数式" r:id="rId8" imgW="215640" imgH="215640" progId="Equation.3">
              <p:embed/>
            </p:oleObj>
          </a:graphicData>
        </a:graphic>
      </p:graphicFrame>
      <p:cxnSp>
        <p:nvCxnSpPr>
          <p:cNvPr id="68" name="直線コネクタ 67"/>
          <p:cNvCxnSpPr/>
          <p:nvPr/>
        </p:nvCxnSpPr>
        <p:spPr>
          <a:xfrm flipV="1">
            <a:off x="1680635" y="3852339"/>
            <a:ext cx="944488" cy="9034"/>
          </a:xfrm>
          <a:prstGeom prst="line">
            <a:avLst/>
          </a:prstGeom>
          <a:ln w="539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スライド番号プレースホルダ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472" y="0"/>
            <a:ext cx="5512696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IR finiteness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488477" y="2342602"/>
            <a:ext cx="3385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-h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≈</a:t>
            </a:r>
            <a:r>
              <a:rPr lang="en-US" altLang="ja-JP" sz="20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 Dh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=</a:t>
            </a:r>
            <a:r>
              <a:rPr lang="en-US" altLang="ja-JP" sz="20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D </a:t>
            </a:r>
            <a:r>
              <a:rPr lang="en-US" altLang="ja-JP" sz="20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 :past light cone</a:t>
            </a:r>
            <a:endParaRPr lang="ja-JP" altLang="en-US" sz="20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グループ化 11"/>
          <p:cNvGrpSpPr/>
          <p:nvPr/>
        </p:nvGrpSpPr>
        <p:grpSpPr>
          <a:xfrm>
            <a:off x="1263610" y="4227358"/>
            <a:ext cx="1214446" cy="500066"/>
            <a:chOff x="2428860" y="5356238"/>
            <a:chExt cx="2643206" cy="1073158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2428860" y="6427808"/>
              <a:ext cx="2643206" cy="1588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3214678" y="5356238"/>
              <a:ext cx="1000132" cy="107157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9" name="コンテンツ プレースホルダ 6"/>
          <p:cNvGraphicFramePr>
            <a:graphicFrameLocks noChangeAspect="1"/>
          </p:cNvGraphicFramePr>
          <p:nvPr/>
        </p:nvGraphicFramePr>
        <p:xfrm>
          <a:off x="1035050" y="4381500"/>
          <a:ext cx="231775" cy="371475"/>
        </p:xfrm>
        <a:graphic>
          <a:graphicData uri="http://schemas.openxmlformats.org/presentationml/2006/ole">
            <p:oleObj spid="_x0000_s93186" name="数式" r:id="rId3" imgW="126720" imgH="203040" progId="Equation.3">
              <p:embed/>
            </p:oleObj>
          </a:graphicData>
        </a:graphic>
      </p:graphicFrame>
      <p:graphicFrame>
        <p:nvGraphicFramePr>
          <p:cNvPr id="20" name="コンテンツ プレースホルダ 6"/>
          <p:cNvGraphicFramePr>
            <a:graphicFrameLocks noChangeAspect="1"/>
          </p:cNvGraphicFramePr>
          <p:nvPr/>
        </p:nvGraphicFramePr>
        <p:xfrm>
          <a:off x="2568575" y="4315480"/>
          <a:ext cx="231775" cy="371475"/>
        </p:xfrm>
        <a:graphic>
          <a:graphicData uri="http://schemas.openxmlformats.org/presentationml/2006/ole">
            <p:oleObj spid="_x0000_s93187" name="数式" r:id="rId4" imgW="126720" imgH="203040" progId="Equation.3">
              <p:embed/>
            </p:oleObj>
          </a:graphicData>
        </a:graphic>
      </p:graphicFrame>
      <p:graphicFrame>
        <p:nvGraphicFramePr>
          <p:cNvPr id="21" name="コンテンツ プレースホルダ 6"/>
          <p:cNvGraphicFramePr>
            <a:graphicFrameLocks noChangeAspect="1"/>
          </p:cNvGraphicFramePr>
          <p:nvPr/>
        </p:nvGraphicFramePr>
        <p:xfrm>
          <a:off x="3108344" y="1556792"/>
          <a:ext cx="3861656" cy="744865"/>
        </p:xfrm>
        <a:graphic>
          <a:graphicData uri="http://schemas.openxmlformats.org/presentationml/2006/ole">
            <p:oleObj spid="_x0000_s93188" name="数式" r:id="rId5" imgW="2247840" imgH="431640" progId="Equation.3">
              <p:embed/>
            </p:oleObj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3971913" y="2628355"/>
          <a:ext cx="2400287" cy="720982"/>
        </p:xfrm>
        <a:graphic>
          <a:graphicData uri="http://schemas.openxmlformats.org/presentationml/2006/ole">
            <p:oleObj spid="_x0000_s93189" name="数式" r:id="rId6" imgW="1396800" imgH="419040" progId="Equation.3">
              <p:embed/>
            </p:oleObj>
          </a:graphicData>
        </a:graphic>
      </p:graphicFrame>
      <p:sp>
        <p:nvSpPr>
          <p:cNvPr id="45" name="正方形/長方形 44"/>
          <p:cNvSpPr/>
          <p:nvPr/>
        </p:nvSpPr>
        <p:spPr>
          <a:xfrm>
            <a:off x="1358430" y="3645024"/>
            <a:ext cx="5949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  <a:cs typeface="Times New Roman" pitchFamily="18" charset="0"/>
              </a:rPr>
              <a:t>Then,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dirty="0" smtClean="0">
                <a:solidFill>
                  <a:srgbClr val="FF0000"/>
                </a:solidFill>
              </a:rPr>
              <a:t>(</a:t>
            </a:r>
            <a:r>
              <a:rPr lang="en-US" altLang="ja-JP" sz="11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000" dirty="0" smtClean="0">
                <a:solidFill>
                  <a:srgbClr val="FF0000"/>
                </a:solidFill>
              </a:rPr>
              <a:t>) 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≈ 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&lt;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0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000" dirty="0" smtClean="0">
                <a:solidFill>
                  <a:srgbClr val="FF0000"/>
                </a:solidFill>
              </a:rPr>
              <a:t>(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000" dirty="0" smtClean="0">
                <a:solidFill>
                  <a:srgbClr val="FF0000"/>
                </a:solidFill>
              </a:rPr>
              <a:t>)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0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000" dirty="0" smtClean="0">
                <a:solidFill>
                  <a:srgbClr val="FF0000"/>
                </a:solidFill>
              </a:rPr>
              <a:t>(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000" dirty="0" smtClean="0">
                <a:solidFill>
                  <a:srgbClr val="FF0000"/>
                </a:solidFill>
              </a:rPr>
              <a:t>)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&gt;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</a:rPr>
              <a:t>becomes large.</a:t>
            </a:r>
            <a:endParaRPr lang="ja-JP" altLang="en-US" sz="2000" dirty="0"/>
          </a:p>
        </p:txBody>
      </p:sp>
      <p:sp>
        <p:nvSpPr>
          <p:cNvPr id="49" name="正方形/長方形 48"/>
          <p:cNvSpPr/>
          <p:nvPr/>
        </p:nvSpPr>
        <p:spPr>
          <a:xfrm>
            <a:off x="642910" y="5214950"/>
            <a:ext cx="8143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 err="1" smtClean="0">
                <a:solidFill>
                  <a:srgbClr val="800080"/>
                </a:solidFill>
                <a:latin typeface="Symbol" pitchFamily="18" charset="2"/>
              </a:rPr>
              <a:t>h</a:t>
            </a:r>
            <a:r>
              <a:rPr lang="en-US" altLang="ja-JP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 smtClean="0">
                <a:solidFill>
                  <a:srgbClr val="7030A0"/>
                </a:solidFill>
              </a:rPr>
              <a:t>-integral looks divergent, but</a:t>
            </a:r>
          </a:p>
          <a:p>
            <a:r>
              <a:rPr lang="en-US" altLang="ja-JP" dirty="0" smtClean="0">
                <a:solidFill>
                  <a:srgbClr val="7030A0"/>
                </a:solidFill>
              </a:rPr>
              <a:t>   homogeneous part of </a:t>
            </a:r>
            <a:r>
              <a:rPr lang="en-US" altLang="ja-JP" i="1" dirty="0" smtClean="0">
                <a:solidFill>
                  <a:srgbClr val="7030A0"/>
                </a:solidFill>
                <a:latin typeface="Symbol" pitchFamily="18" charset="2"/>
              </a:rPr>
              <a:t>f  </a:t>
            </a:r>
            <a:r>
              <a:rPr lang="en-US" altLang="ja-JP" dirty="0" smtClean="0">
                <a:solidFill>
                  <a:srgbClr val="7030A0"/>
                </a:solidFill>
              </a:rPr>
              <a:t>is constrained by the projection.</a:t>
            </a:r>
          </a:p>
          <a:p>
            <a:r>
              <a:rPr lang="en-US" altLang="ja-JP" dirty="0" smtClean="0">
                <a:solidFill>
                  <a:srgbClr val="7030A0"/>
                </a:solidFill>
              </a:rPr>
              <a:t>     </a:t>
            </a:r>
            <a:r>
              <a:rPr lang="en-US" altLang="ja-JP" sz="2000" dirty="0" smtClean="0">
                <a:solidFill>
                  <a:srgbClr val="7030A0"/>
                </a:solidFill>
                <a:sym typeface="Symbol"/>
              </a:rPr>
              <a:t></a:t>
            </a:r>
            <a:r>
              <a:rPr lang="en-US" altLang="ja-JP" sz="2000" i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7030A0"/>
                </a:solidFill>
              </a:rPr>
              <a:t>(</a:t>
            </a:r>
            <a:r>
              <a:rPr lang="en-US" altLang="ja-JP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ja-JP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7030A0"/>
                </a:solidFill>
              </a:rPr>
              <a:t>) </a:t>
            </a:r>
            <a:r>
              <a:rPr lang="ja-JP" altLang="en-US" sz="2000" dirty="0" smtClean="0">
                <a:solidFill>
                  <a:srgbClr val="7030A0"/>
                </a:solidFill>
              </a:rPr>
              <a:t>→ </a:t>
            </a:r>
            <a:r>
              <a:rPr lang="en-US" altLang="ja-JP" sz="2000" dirty="0" smtClean="0">
                <a:solidFill>
                  <a:srgbClr val="7030A0"/>
                </a:solidFill>
              </a:rPr>
              <a:t>0 faster than </a:t>
            </a:r>
            <a:r>
              <a:rPr lang="en-US" altLang="ja-JP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7030A0"/>
                </a:solidFill>
              </a:rPr>
              <a:t>(</a:t>
            </a:r>
            <a:r>
              <a:rPr lang="en-US" altLang="ja-JP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ja-JP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7030A0"/>
                </a:solidFill>
              </a:rPr>
              <a:t>) for </a:t>
            </a:r>
            <a:r>
              <a:rPr lang="en-US" altLang="ja-JP" sz="2000" i="1" dirty="0" err="1" smtClean="0">
                <a:solidFill>
                  <a:srgbClr val="7030A0"/>
                </a:solidFill>
                <a:latin typeface="Symbol" pitchFamily="18" charset="2"/>
              </a:rPr>
              <a:t>h</a:t>
            </a:r>
            <a:r>
              <a:rPr lang="en-US" altLang="ja-JP" sz="2000" i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sz="2000" dirty="0" smtClean="0">
                <a:solidFill>
                  <a:srgbClr val="7030A0"/>
                </a:solidFill>
              </a:rPr>
              <a:t>→ </a:t>
            </a:r>
            <a:r>
              <a:rPr lang="en-US" altLang="ja-JP" sz="2000" dirty="0" smtClean="0">
                <a:solidFill>
                  <a:srgbClr val="7030A0"/>
                </a:solidFill>
                <a:latin typeface="Symbol" pitchFamily="18" charset="2"/>
              </a:rPr>
              <a:t>-</a:t>
            </a:r>
            <a:r>
              <a:rPr lang="ja-JP" altLang="en-US" sz="2800" dirty="0" smtClean="0">
                <a:solidFill>
                  <a:srgbClr val="7030A0"/>
                </a:solidFill>
              </a:rPr>
              <a:t>∞</a:t>
            </a:r>
            <a:endParaRPr lang="ja-JP" altLang="en-US" dirty="0" smtClean="0">
              <a:solidFill>
                <a:srgbClr val="7030A0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243748" y="6269250"/>
            <a:ext cx="5000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looks OK, at least, at one-loop level !</a:t>
            </a:r>
            <a:endParaRPr lang="ja-JP" altLang="en-US" sz="2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714612" y="980728"/>
            <a:ext cx="4071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 Past light cone during inflation shrinks down to horizon size. </a:t>
            </a:r>
            <a:endParaRPr lang="ja-JP" altLang="en-US" sz="20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714480" y="4643844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3071802" y="3941606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endParaRPr lang="ja-JP" altLang="en-US" dirty="0"/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2805125" y="4293096"/>
          <a:ext cx="3481387" cy="511175"/>
        </p:xfrm>
        <a:graphic>
          <a:graphicData uri="http://schemas.openxmlformats.org/presentationml/2006/ole">
            <p:oleObj spid="_x0000_s93190" name="数式" r:id="rId7" imgW="1904760" imgH="279360" progId="Equation.3">
              <p:embed/>
            </p:oleObj>
          </a:graphicData>
        </a:graphic>
      </p:graphicFrame>
      <p:sp>
        <p:nvSpPr>
          <p:cNvPr id="57" name="正方形/長方形 56"/>
          <p:cNvSpPr/>
          <p:nvPr/>
        </p:nvSpPr>
        <p:spPr>
          <a:xfrm>
            <a:off x="2285984" y="4653136"/>
            <a:ext cx="4105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FF0000"/>
                </a:solidFill>
              </a:rPr>
              <a:t> (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000" dirty="0" smtClean="0">
                <a:solidFill>
                  <a:srgbClr val="FF0000"/>
                </a:solidFill>
              </a:rPr>
              <a:t>) </a:t>
            </a:r>
            <a:r>
              <a:rPr lang="ja-JP" altLang="en-US" sz="2000" dirty="0" smtClean="0">
                <a:solidFill>
                  <a:srgbClr val="FF0000"/>
                </a:solidFill>
              </a:rPr>
              <a:t>→</a:t>
            </a:r>
            <a:r>
              <a:rPr lang="en-US" altLang="ja-JP" sz="2000" dirty="0" smtClean="0">
                <a:solidFill>
                  <a:srgbClr val="FF0000"/>
                </a:solidFill>
              </a:rPr>
              <a:t>constant for 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en-US" altLang="ja-JP" sz="20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sz="2000" dirty="0" smtClean="0">
                <a:solidFill>
                  <a:srgbClr val="FF0000"/>
                </a:solidFill>
              </a:rPr>
              <a:t>→ 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</a:rPr>
              <a:t>-</a:t>
            </a:r>
            <a:r>
              <a:rPr lang="ja-JP" altLang="en-US" sz="2800" dirty="0" smtClean="0">
                <a:solidFill>
                  <a:srgbClr val="FF0000"/>
                </a:solidFill>
              </a:rPr>
              <a:t>∞</a:t>
            </a:r>
            <a:endParaRPr lang="ja-JP" altLang="en-US" sz="2000" dirty="0" smtClean="0"/>
          </a:p>
        </p:txBody>
      </p:sp>
      <p:sp>
        <p:nvSpPr>
          <p:cNvPr id="58" name="正方形/長方形 57"/>
          <p:cNvSpPr/>
          <p:nvPr/>
        </p:nvSpPr>
        <p:spPr>
          <a:xfrm>
            <a:off x="395536" y="3174067"/>
            <a:ext cx="8748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However,</a:t>
            </a:r>
            <a:r>
              <a:rPr lang="ja-JP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</a:rPr>
              <a:t>for 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en-US" altLang="ja-JP" sz="20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sz="2000" dirty="0" smtClean="0">
                <a:solidFill>
                  <a:srgbClr val="FF0000"/>
                </a:solidFill>
              </a:rPr>
              <a:t>→ 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</a:rPr>
              <a:t>- </a:t>
            </a:r>
            <a:r>
              <a:rPr lang="ja-JP" altLang="en-US" sz="2800" dirty="0" smtClean="0">
                <a:solidFill>
                  <a:srgbClr val="FF0000"/>
                </a:solidFill>
              </a:rPr>
              <a:t>∞</a:t>
            </a:r>
            <a:r>
              <a:rPr lang="en-US" altLang="ja-JP" sz="2000" dirty="0" smtClean="0">
                <a:solidFill>
                  <a:srgbClr val="FF0000"/>
                </a:solidFill>
              </a:rPr>
              <a:t>, the suppression due to constraint on </a:t>
            </a:r>
            <a:r>
              <a:rPr lang="en-US" altLang="ja-JP" sz="2000" i="1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000" dirty="0" smtClean="0">
                <a:solidFill>
                  <a:srgbClr val="FF0000"/>
                </a:solidFill>
              </a:rPr>
              <a:t>  gets weaker. </a:t>
            </a:r>
            <a:r>
              <a:rPr lang="ja-JP" altLang="en-US" sz="2000" dirty="0" smtClean="0">
                <a:solidFill>
                  <a:srgbClr val="FF0000"/>
                </a:solidFill>
                <a:latin typeface="Symbol" pitchFamily="18" charset="2"/>
              </a:rPr>
              <a:t>∞∞∞∞∞</a:t>
            </a:r>
            <a:endParaRPr lang="ja-JP" altLang="en-US" sz="2000" dirty="0" smtClean="0"/>
          </a:p>
          <a:p>
            <a:endParaRPr lang="ja-JP" altLang="en-US" sz="2000" dirty="0"/>
          </a:p>
        </p:txBody>
      </p:sp>
      <p:sp>
        <p:nvSpPr>
          <p:cNvPr id="52" name="フリーフォーム 51"/>
          <p:cNvSpPr/>
          <p:nvPr/>
        </p:nvSpPr>
        <p:spPr>
          <a:xfrm flipH="1">
            <a:off x="1669116" y="1339542"/>
            <a:ext cx="831182" cy="1996503"/>
          </a:xfrm>
          <a:custGeom>
            <a:avLst/>
            <a:gdLst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5" fmla="*/ 0 w 599243"/>
              <a:gd name="connsiteY5" fmla="*/ 0 h 1935332"/>
              <a:gd name="connsiteX0" fmla="*/ 0 w 652459"/>
              <a:gd name="connsiteY0" fmla="*/ 0 h 1935332"/>
              <a:gd name="connsiteX1" fmla="*/ 292963 w 652459"/>
              <a:gd name="connsiteY1" fmla="*/ 461639 h 1935332"/>
              <a:gd name="connsiteX2" fmla="*/ 550416 w 652459"/>
              <a:gd name="connsiteY2" fmla="*/ 1057252 h 1935332"/>
              <a:gd name="connsiteX3" fmla="*/ 585927 w 652459"/>
              <a:gd name="connsiteY3" fmla="*/ 1935332 h 1935332"/>
              <a:gd name="connsiteX4" fmla="*/ 585927 w 652459"/>
              <a:gd name="connsiteY4" fmla="*/ 1935332 h 1935332"/>
              <a:gd name="connsiteX5" fmla="*/ 652459 w 652459"/>
              <a:gd name="connsiteY5" fmla="*/ 94033 h 1935332"/>
              <a:gd name="connsiteX6" fmla="*/ 0 w 652459"/>
              <a:gd name="connsiteY6" fmla="*/ 0 h 1935332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52459"/>
              <a:gd name="connsiteY0" fmla="*/ 0 h 1978054"/>
              <a:gd name="connsiteX1" fmla="*/ 292963 w 652459"/>
              <a:gd name="connsiteY1" fmla="*/ 461639 h 1978054"/>
              <a:gd name="connsiteX2" fmla="*/ 550416 w 652459"/>
              <a:gd name="connsiteY2" fmla="*/ 1057252 h 1978054"/>
              <a:gd name="connsiteX3" fmla="*/ 585927 w 652459"/>
              <a:gd name="connsiteY3" fmla="*/ 1935332 h 1978054"/>
              <a:gd name="connsiteX4" fmla="*/ 585927 w 652459"/>
              <a:gd name="connsiteY4" fmla="*/ 1935332 h 1978054"/>
              <a:gd name="connsiteX5" fmla="*/ 631530 w 652459"/>
              <a:gd name="connsiteY5" fmla="*/ 1978054 h 1978054"/>
              <a:gd name="connsiteX6" fmla="*/ 652459 w 652459"/>
              <a:gd name="connsiteY6" fmla="*/ 94033 h 1978054"/>
              <a:gd name="connsiteX7" fmla="*/ 0 w 652459"/>
              <a:gd name="connsiteY7" fmla="*/ 0 h 1978054"/>
              <a:gd name="connsiteX0" fmla="*/ 0 w 668016"/>
              <a:gd name="connsiteY0" fmla="*/ 0 h 1978054"/>
              <a:gd name="connsiteX1" fmla="*/ 292963 w 668016"/>
              <a:gd name="connsiteY1" fmla="*/ 461639 h 1978054"/>
              <a:gd name="connsiteX2" fmla="*/ 550416 w 668016"/>
              <a:gd name="connsiteY2" fmla="*/ 1057252 h 1978054"/>
              <a:gd name="connsiteX3" fmla="*/ 585927 w 668016"/>
              <a:gd name="connsiteY3" fmla="*/ 1935332 h 1978054"/>
              <a:gd name="connsiteX4" fmla="*/ 585927 w 668016"/>
              <a:gd name="connsiteY4" fmla="*/ 1935332 h 1978054"/>
              <a:gd name="connsiteX5" fmla="*/ 668016 w 668016"/>
              <a:gd name="connsiteY5" fmla="*/ 1978054 h 1978054"/>
              <a:gd name="connsiteX6" fmla="*/ 652459 w 668016"/>
              <a:gd name="connsiteY6" fmla="*/ 94033 h 1978054"/>
              <a:gd name="connsiteX7" fmla="*/ 0 w 668016"/>
              <a:gd name="connsiteY7" fmla="*/ 0 h 1978054"/>
              <a:gd name="connsiteX0" fmla="*/ 0 w 652459"/>
              <a:gd name="connsiteY0" fmla="*/ 0 h 1949573"/>
              <a:gd name="connsiteX1" fmla="*/ 292963 w 652459"/>
              <a:gd name="connsiteY1" fmla="*/ 461639 h 1949573"/>
              <a:gd name="connsiteX2" fmla="*/ 550416 w 652459"/>
              <a:gd name="connsiteY2" fmla="*/ 1057252 h 1949573"/>
              <a:gd name="connsiteX3" fmla="*/ 585927 w 652459"/>
              <a:gd name="connsiteY3" fmla="*/ 1935332 h 1949573"/>
              <a:gd name="connsiteX4" fmla="*/ 585927 w 652459"/>
              <a:gd name="connsiteY4" fmla="*/ 1935332 h 1949573"/>
              <a:gd name="connsiteX5" fmla="*/ 631529 w 652459"/>
              <a:gd name="connsiteY5" fmla="*/ 1835154 h 1949573"/>
              <a:gd name="connsiteX6" fmla="*/ 652459 w 652459"/>
              <a:gd name="connsiteY6" fmla="*/ 94033 h 1949573"/>
              <a:gd name="connsiteX7" fmla="*/ 0 w 652459"/>
              <a:gd name="connsiteY7" fmla="*/ 0 h 1949573"/>
              <a:gd name="connsiteX0" fmla="*/ 0 w 668015"/>
              <a:gd name="connsiteY0" fmla="*/ 0 h 1978006"/>
              <a:gd name="connsiteX1" fmla="*/ 292963 w 668015"/>
              <a:gd name="connsiteY1" fmla="*/ 461639 h 1978006"/>
              <a:gd name="connsiteX2" fmla="*/ 550416 w 668015"/>
              <a:gd name="connsiteY2" fmla="*/ 1057252 h 1978006"/>
              <a:gd name="connsiteX3" fmla="*/ 585927 w 668015"/>
              <a:gd name="connsiteY3" fmla="*/ 1935332 h 1978006"/>
              <a:gd name="connsiteX4" fmla="*/ 585927 w 668015"/>
              <a:gd name="connsiteY4" fmla="*/ 1935332 h 1978006"/>
              <a:gd name="connsiteX5" fmla="*/ 668015 w 668015"/>
              <a:gd name="connsiteY5" fmla="*/ 1978006 h 1978006"/>
              <a:gd name="connsiteX6" fmla="*/ 652459 w 668015"/>
              <a:gd name="connsiteY6" fmla="*/ 94033 h 1978006"/>
              <a:gd name="connsiteX7" fmla="*/ 0 w 668015"/>
              <a:gd name="connsiteY7" fmla="*/ 0 h 1978006"/>
              <a:gd name="connsiteX0" fmla="*/ 0 w 668015"/>
              <a:gd name="connsiteY0" fmla="*/ 0 h 1996503"/>
              <a:gd name="connsiteX1" fmla="*/ 292963 w 668015"/>
              <a:gd name="connsiteY1" fmla="*/ 461639 h 1996503"/>
              <a:gd name="connsiteX2" fmla="*/ 550416 w 668015"/>
              <a:gd name="connsiteY2" fmla="*/ 1057252 h 1996503"/>
              <a:gd name="connsiteX3" fmla="*/ 585927 w 668015"/>
              <a:gd name="connsiteY3" fmla="*/ 1935332 h 1996503"/>
              <a:gd name="connsiteX4" fmla="*/ 585927 w 668015"/>
              <a:gd name="connsiteY4" fmla="*/ 1935332 h 1996503"/>
              <a:gd name="connsiteX5" fmla="*/ 668015 w 668015"/>
              <a:gd name="connsiteY5" fmla="*/ 1978006 h 1996503"/>
              <a:gd name="connsiteX6" fmla="*/ 652459 w 668015"/>
              <a:gd name="connsiteY6" fmla="*/ 94033 h 1996503"/>
              <a:gd name="connsiteX7" fmla="*/ 0 w 668015"/>
              <a:gd name="connsiteY7" fmla="*/ 0 h 199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8015" h="1996503">
                <a:moveTo>
                  <a:pt x="0" y="0"/>
                </a:moveTo>
                <a:cubicBezTo>
                  <a:pt x="100613" y="154619"/>
                  <a:pt x="201227" y="309239"/>
                  <a:pt x="292963" y="461639"/>
                </a:cubicBezTo>
                <a:cubicBezTo>
                  <a:pt x="457130" y="700468"/>
                  <a:pt x="501589" y="811636"/>
                  <a:pt x="550416" y="1057252"/>
                </a:cubicBezTo>
                <a:cubicBezTo>
                  <a:pt x="599243" y="1302868"/>
                  <a:pt x="580009" y="1788985"/>
                  <a:pt x="585927" y="1935332"/>
                </a:cubicBezTo>
                <a:lnTo>
                  <a:pt x="585927" y="1935332"/>
                </a:lnTo>
                <a:cubicBezTo>
                  <a:pt x="611212" y="1949573"/>
                  <a:pt x="579933" y="1996503"/>
                  <a:pt x="668015" y="1978006"/>
                </a:cubicBezTo>
                <a:lnTo>
                  <a:pt x="652459" y="94033"/>
                </a:lnTo>
                <a:lnTo>
                  <a:pt x="0" y="0"/>
                </a:lnTo>
                <a:close/>
              </a:path>
            </a:pathLst>
          </a:custGeom>
          <a:solidFill>
            <a:srgbClr val="FDDEFE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>
            <a:off x="918810" y="1343303"/>
            <a:ext cx="831182" cy="1996503"/>
          </a:xfrm>
          <a:custGeom>
            <a:avLst/>
            <a:gdLst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5" fmla="*/ 0 w 599243"/>
              <a:gd name="connsiteY5" fmla="*/ 0 h 1935332"/>
              <a:gd name="connsiteX0" fmla="*/ 0 w 652459"/>
              <a:gd name="connsiteY0" fmla="*/ 0 h 1935332"/>
              <a:gd name="connsiteX1" fmla="*/ 292963 w 652459"/>
              <a:gd name="connsiteY1" fmla="*/ 461639 h 1935332"/>
              <a:gd name="connsiteX2" fmla="*/ 550416 w 652459"/>
              <a:gd name="connsiteY2" fmla="*/ 1057252 h 1935332"/>
              <a:gd name="connsiteX3" fmla="*/ 585927 w 652459"/>
              <a:gd name="connsiteY3" fmla="*/ 1935332 h 1935332"/>
              <a:gd name="connsiteX4" fmla="*/ 585927 w 652459"/>
              <a:gd name="connsiteY4" fmla="*/ 1935332 h 1935332"/>
              <a:gd name="connsiteX5" fmla="*/ 652459 w 652459"/>
              <a:gd name="connsiteY5" fmla="*/ 94033 h 1935332"/>
              <a:gd name="connsiteX6" fmla="*/ 0 w 652459"/>
              <a:gd name="connsiteY6" fmla="*/ 0 h 1935332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52459"/>
              <a:gd name="connsiteY0" fmla="*/ 0 h 1978054"/>
              <a:gd name="connsiteX1" fmla="*/ 292963 w 652459"/>
              <a:gd name="connsiteY1" fmla="*/ 461639 h 1978054"/>
              <a:gd name="connsiteX2" fmla="*/ 550416 w 652459"/>
              <a:gd name="connsiteY2" fmla="*/ 1057252 h 1978054"/>
              <a:gd name="connsiteX3" fmla="*/ 585927 w 652459"/>
              <a:gd name="connsiteY3" fmla="*/ 1935332 h 1978054"/>
              <a:gd name="connsiteX4" fmla="*/ 585927 w 652459"/>
              <a:gd name="connsiteY4" fmla="*/ 1935332 h 1978054"/>
              <a:gd name="connsiteX5" fmla="*/ 631530 w 652459"/>
              <a:gd name="connsiteY5" fmla="*/ 1978054 h 1978054"/>
              <a:gd name="connsiteX6" fmla="*/ 652459 w 652459"/>
              <a:gd name="connsiteY6" fmla="*/ 94033 h 1978054"/>
              <a:gd name="connsiteX7" fmla="*/ 0 w 652459"/>
              <a:gd name="connsiteY7" fmla="*/ 0 h 1978054"/>
              <a:gd name="connsiteX0" fmla="*/ 0 w 668016"/>
              <a:gd name="connsiteY0" fmla="*/ 0 h 1978054"/>
              <a:gd name="connsiteX1" fmla="*/ 292963 w 668016"/>
              <a:gd name="connsiteY1" fmla="*/ 461639 h 1978054"/>
              <a:gd name="connsiteX2" fmla="*/ 550416 w 668016"/>
              <a:gd name="connsiteY2" fmla="*/ 1057252 h 1978054"/>
              <a:gd name="connsiteX3" fmla="*/ 585927 w 668016"/>
              <a:gd name="connsiteY3" fmla="*/ 1935332 h 1978054"/>
              <a:gd name="connsiteX4" fmla="*/ 585927 w 668016"/>
              <a:gd name="connsiteY4" fmla="*/ 1935332 h 1978054"/>
              <a:gd name="connsiteX5" fmla="*/ 668016 w 668016"/>
              <a:gd name="connsiteY5" fmla="*/ 1978054 h 1978054"/>
              <a:gd name="connsiteX6" fmla="*/ 652459 w 668016"/>
              <a:gd name="connsiteY6" fmla="*/ 94033 h 1978054"/>
              <a:gd name="connsiteX7" fmla="*/ 0 w 668016"/>
              <a:gd name="connsiteY7" fmla="*/ 0 h 1978054"/>
              <a:gd name="connsiteX0" fmla="*/ 0 w 652459"/>
              <a:gd name="connsiteY0" fmla="*/ 0 h 1949573"/>
              <a:gd name="connsiteX1" fmla="*/ 292963 w 652459"/>
              <a:gd name="connsiteY1" fmla="*/ 461639 h 1949573"/>
              <a:gd name="connsiteX2" fmla="*/ 550416 w 652459"/>
              <a:gd name="connsiteY2" fmla="*/ 1057252 h 1949573"/>
              <a:gd name="connsiteX3" fmla="*/ 585927 w 652459"/>
              <a:gd name="connsiteY3" fmla="*/ 1935332 h 1949573"/>
              <a:gd name="connsiteX4" fmla="*/ 585927 w 652459"/>
              <a:gd name="connsiteY4" fmla="*/ 1935332 h 1949573"/>
              <a:gd name="connsiteX5" fmla="*/ 631529 w 652459"/>
              <a:gd name="connsiteY5" fmla="*/ 1835154 h 1949573"/>
              <a:gd name="connsiteX6" fmla="*/ 652459 w 652459"/>
              <a:gd name="connsiteY6" fmla="*/ 94033 h 1949573"/>
              <a:gd name="connsiteX7" fmla="*/ 0 w 652459"/>
              <a:gd name="connsiteY7" fmla="*/ 0 h 1949573"/>
              <a:gd name="connsiteX0" fmla="*/ 0 w 668015"/>
              <a:gd name="connsiteY0" fmla="*/ 0 h 1978006"/>
              <a:gd name="connsiteX1" fmla="*/ 292963 w 668015"/>
              <a:gd name="connsiteY1" fmla="*/ 461639 h 1978006"/>
              <a:gd name="connsiteX2" fmla="*/ 550416 w 668015"/>
              <a:gd name="connsiteY2" fmla="*/ 1057252 h 1978006"/>
              <a:gd name="connsiteX3" fmla="*/ 585927 w 668015"/>
              <a:gd name="connsiteY3" fmla="*/ 1935332 h 1978006"/>
              <a:gd name="connsiteX4" fmla="*/ 585927 w 668015"/>
              <a:gd name="connsiteY4" fmla="*/ 1935332 h 1978006"/>
              <a:gd name="connsiteX5" fmla="*/ 668015 w 668015"/>
              <a:gd name="connsiteY5" fmla="*/ 1978006 h 1978006"/>
              <a:gd name="connsiteX6" fmla="*/ 652459 w 668015"/>
              <a:gd name="connsiteY6" fmla="*/ 94033 h 1978006"/>
              <a:gd name="connsiteX7" fmla="*/ 0 w 668015"/>
              <a:gd name="connsiteY7" fmla="*/ 0 h 1978006"/>
              <a:gd name="connsiteX0" fmla="*/ 0 w 668015"/>
              <a:gd name="connsiteY0" fmla="*/ 0 h 1996503"/>
              <a:gd name="connsiteX1" fmla="*/ 292963 w 668015"/>
              <a:gd name="connsiteY1" fmla="*/ 461639 h 1996503"/>
              <a:gd name="connsiteX2" fmla="*/ 550416 w 668015"/>
              <a:gd name="connsiteY2" fmla="*/ 1057252 h 1996503"/>
              <a:gd name="connsiteX3" fmla="*/ 585927 w 668015"/>
              <a:gd name="connsiteY3" fmla="*/ 1935332 h 1996503"/>
              <a:gd name="connsiteX4" fmla="*/ 585927 w 668015"/>
              <a:gd name="connsiteY4" fmla="*/ 1935332 h 1996503"/>
              <a:gd name="connsiteX5" fmla="*/ 668015 w 668015"/>
              <a:gd name="connsiteY5" fmla="*/ 1978006 h 1996503"/>
              <a:gd name="connsiteX6" fmla="*/ 652459 w 668015"/>
              <a:gd name="connsiteY6" fmla="*/ 94033 h 1996503"/>
              <a:gd name="connsiteX7" fmla="*/ 0 w 668015"/>
              <a:gd name="connsiteY7" fmla="*/ 0 h 199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8015" h="1996503">
                <a:moveTo>
                  <a:pt x="0" y="0"/>
                </a:moveTo>
                <a:cubicBezTo>
                  <a:pt x="100613" y="154619"/>
                  <a:pt x="201227" y="309239"/>
                  <a:pt x="292963" y="461639"/>
                </a:cubicBezTo>
                <a:cubicBezTo>
                  <a:pt x="457130" y="700468"/>
                  <a:pt x="501589" y="811636"/>
                  <a:pt x="550416" y="1057252"/>
                </a:cubicBezTo>
                <a:cubicBezTo>
                  <a:pt x="599243" y="1302868"/>
                  <a:pt x="580009" y="1788985"/>
                  <a:pt x="585927" y="1935332"/>
                </a:cubicBezTo>
                <a:lnTo>
                  <a:pt x="585927" y="1935332"/>
                </a:lnTo>
                <a:cubicBezTo>
                  <a:pt x="611212" y="1949573"/>
                  <a:pt x="579933" y="1996503"/>
                  <a:pt x="668015" y="1978006"/>
                </a:cubicBezTo>
                <a:lnTo>
                  <a:pt x="652459" y="94033"/>
                </a:lnTo>
                <a:lnTo>
                  <a:pt x="0" y="0"/>
                </a:lnTo>
                <a:close/>
              </a:path>
            </a:pathLst>
          </a:custGeom>
          <a:solidFill>
            <a:srgbClr val="FDDEFE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924064" y="1357298"/>
            <a:ext cx="745612" cy="1935332"/>
          </a:xfrm>
          <a:custGeom>
            <a:avLst/>
            <a:gdLst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5" fmla="*/ 0 w 599243"/>
              <a:gd name="connsiteY5" fmla="*/ 0 h 1935332"/>
              <a:gd name="connsiteX0" fmla="*/ 0 w 652459"/>
              <a:gd name="connsiteY0" fmla="*/ 0 h 1935332"/>
              <a:gd name="connsiteX1" fmla="*/ 292963 w 652459"/>
              <a:gd name="connsiteY1" fmla="*/ 461639 h 1935332"/>
              <a:gd name="connsiteX2" fmla="*/ 550416 w 652459"/>
              <a:gd name="connsiteY2" fmla="*/ 1057252 h 1935332"/>
              <a:gd name="connsiteX3" fmla="*/ 585927 w 652459"/>
              <a:gd name="connsiteY3" fmla="*/ 1935332 h 1935332"/>
              <a:gd name="connsiteX4" fmla="*/ 585927 w 652459"/>
              <a:gd name="connsiteY4" fmla="*/ 1935332 h 1935332"/>
              <a:gd name="connsiteX5" fmla="*/ 652459 w 652459"/>
              <a:gd name="connsiteY5" fmla="*/ 94033 h 1935332"/>
              <a:gd name="connsiteX6" fmla="*/ 0 w 652459"/>
              <a:gd name="connsiteY6" fmla="*/ 0 h 1935332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52459"/>
              <a:gd name="connsiteY0" fmla="*/ 0 h 1978054"/>
              <a:gd name="connsiteX1" fmla="*/ 292963 w 652459"/>
              <a:gd name="connsiteY1" fmla="*/ 461639 h 1978054"/>
              <a:gd name="connsiteX2" fmla="*/ 550416 w 652459"/>
              <a:gd name="connsiteY2" fmla="*/ 1057252 h 1978054"/>
              <a:gd name="connsiteX3" fmla="*/ 585927 w 652459"/>
              <a:gd name="connsiteY3" fmla="*/ 1935332 h 1978054"/>
              <a:gd name="connsiteX4" fmla="*/ 585927 w 652459"/>
              <a:gd name="connsiteY4" fmla="*/ 1935332 h 1978054"/>
              <a:gd name="connsiteX5" fmla="*/ 631530 w 652459"/>
              <a:gd name="connsiteY5" fmla="*/ 1978054 h 1978054"/>
              <a:gd name="connsiteX6" fmla="*/ 652459 w 652459"/>
              <a:gd name="connsiteY6" fmla="*/ 94033 h 1978054"/>
              <a:gd name="connsiteX7" fmla="*/ 0 w 652459"/>
              <a:gd name="connsiteY7" fmla="*/ 0 h 1978054"/>
              <a:gd name="connsiteX0" fmla="*/ 0 w 668016"/>
              <a:gd name="connsiteY0" fmla="*/ 0 h 1978054"/>
              <a:gd name="connsiteX1" fmla="*/ 292963 w 668016"/>
              <a:gd name="connsiteY1" fmla="*/ 461639 h 1978054"/>
              <a:gd name="connsiteX2" fmla="*/ 550416 w 668016"/>
              <a:gd name="connsiteY2" fmla="*/ 1057252 h 1978054"/>
              <a:gd name="connsiteX3" fmla="*/ 585927 w 668016"/>
              <a:gd name="connsiteY3" fmla="*/ 1935332 h 1978054"/>
              <a:gd name="connsiteX4" fmla="*/ 585927 w 668016"/>
              <a:gd name="connsiteY4" fmla="*/ 1935332 h 1978054"/>
              <a:gd name="connsiteX5" fmla="*/ 668016 w 668016"/>
              <a:gd name="connsiteY5" fmla="*/ 1978054 h 1978054"/>
              <a:gd name="connsiteX6" fmla="*/ 652459 w 668016"/>
              <a:gd name="connsiteY6" fmla="*/ 94033 h 1978054"/>
              <a:gd name="connsiteX7" fmla="*/ 0 w 668016"/>
              <a:gd name="connsiteY7" fmla="*/ 0 h 1978054"/>
              <a:gd name="connsiteX0" fmla="*/ 0 w 652459"/>
              <a:gd name="connsiteY0" fmla="*/ 0 h 1949573"/>
              <a:gd name="connsiteX1" fmla="*/ 292963 w 652459"/>
              <a:gd name="connsiteY1" fmla="*/ 461639 h 1949573"/>
              <a:gd name="connsiteX2" fmla="*/ 550416 w 652459"/>
              <a:gd name="connsiteY2" fmla="*/ 1057252 h 1949573"/>
              <a:gd name="connsiteX3" fmla="*/ 585927 w 652459"/>
              <a:gd name="connsiteY3" fmla="*/ 1935332 h 1949573"/>
              <a:gd name="connsiteX4" fmla="*/ 585927 w 652459"/>
              <a:gd name="connsiteY4" fmla="*/ 1935332 h 1949573"/>
              <a:gd name="connsiteX5" fmla="*/ 631529 w 652459"/>
              <a:gd name="connsiteY5" fmla="*/ 1835154 h 1949573"/>
              <a:gd name="connsiteX6" fmla="*/ 652459 w 652459"/>
              <a:gd name="connsiteY6" fmla="*/ 94033 h 1949573"/>
              <a:gd name="connsiteX7" fmla="*/ 0 w 652459"/>
              <a:gd name="connsiteY7" fmla="*/ 0 h 1949573"/>
              <a:gd name="connsiteX0" fmla="*/ 0 w 668015"/>
              <a:gd name="connsiteY0" fmla="*/ 0 h 1978006"/>
              <a:gd name="connsiteX1" fmla="*/ 292963 w 668015"/>
              <a:gd name="connsiteY1" fmla="*/ 461639 h 1978006"/>
              <a:gd name="connsiteX2" fmla="*/ 550416 w 668015"/>
              <a:gd name="connsiteY2" fmla="*/ 1057252 h 1978006"/>
              <a:gd name="connsiteX3" fmla="*/ 585927 w 668015"/>
              <a:gd name="connsiteY3" fmla="*/ 1935332 h 1978006"/>
              <a:gd name="connsiteX4" fmla="*/ 585927 w 668015"/>
              <a:gd name="connsiteY4" fmla="*/ 1935332 h 1978006"/>
              <a:gd name="connsiteX5" fmla="*/ 668015 w 668015"/>
              <a:gd name="connsiteY5" fmla="*/ 1978006 h 1978006"/>
              <a:gd name="connsiteX6" fmla="*/ 652459 w 668015"/>
              <a:gd name="connsiteY6" fmla="*/ 94033 h 1978006"/>
              <a:gd name="connsiteX7" fmla="*/ 0 w 668015"/>
              <a:gd name="connsiteY7" fmla="*/ 0 h 1978006"/>
              <a:gd name="connsiteX0" fmla="*/ 0 w 668015"/>
              <a:gd name="connsiteY0" fmla="*/ 0 h 1996503"/>
              <a:gd name="connsiteX1" fmla="*/ 292963 w 668015"/>
              <a:gd name="connsiteY1" fmla="*/ 461639 h 1996503"/>
              <a:gd name="connsiteX2" fmla="*/ 550416 w 668015"/>
              <a:gd name="connsiteY2" fmla="*/ 1057252 h 1996503"/>
              <a:gd name="connsiteX3" fmla="*/ 585927 w 668015"/>
              <a:gd name="connsiteY3" fmla="*/ 1935332 h 1996503"/>
              <a:gd name="connsiteX4" fmla="*/ 585927 w 668015"/>
              <a:gd name="connsiteY4" fmla="*/ 1935332 h 1996503"/>
              <a:gd name="connsiteX5" fmla="*/ 668015 w 668015"/>
              <a:gd name="connsiteY5" fmla="*/ 1978006 h 1996503"/>
              <a:gd name="connsiteX6" fmla="*/ 652459 w 668015"/>
              <a:gd name="connsiteY6" fmla="*/ 94033 h 1996503"/>
              <a:gd name="connsiteX7" fmla="*/ 0 w 668015"/>
              <a:gd name="connsiteY7" fmla="*/ 0 h 1996503"/>
              <a:gd name="connsiteX0" fmla="*/ 652459 w 725949"/>
              <a:gd name="connsiteY0" fmla="*/ 94033 h 1996503"/>
              <a:gd name="connsiteX1" fmla="*/ 0 w 725949"/>
              <a:gd name="connsiteY1" fmla="*/ 0 h 1996503"/>
              <a:gd name="connsiteX2" fmla="*/ 292963 w 725949"/>
              <a:gd name="connsiteY2" fmla="*/ 461639 h 1996503"/>
              <a:gd name="connsiteX3" fmla="*/ 550416 w 725949"/>
              <a:gd name="connsiteY3" fmla="*/ 1057252 h 1996503"/>
              <a:gd name="connsiteX4" fmla="*/ 585927 w 725949"/>
              <a:gd name="connsiteY4" fmla="*/ 1935332 h 1996503"/>
              <a:gd name="connsiteX5" fmla="*/ 585927 w 725949"/>
              <a:gd name="connsiteY5" fmla="*/ 1935332 h 1996503"/>
              <a:gd name="connsiteX6" fmla="*/ 668015 w 725949"/>
              <a:gd name="connsiteY6" fmla="*/ 1978006 h 1996503"/>
              <a:gd name="connsiteX7" fmla="*/ 725949 w 725949"/>
              <a:gd name="connsiteY7" fmla="*/ 185473 h 1996503"/>
              <a:gd name="connsiteX0" fmla="*/ 0 w 725949"/>
              <a:gd name="connsiteY0" fmla="*/ 0 h 1996503"/>
              <a:gd name="connsiteX1" fmla="*/ 292963 w 725949"/>
              <a:gd name="connsiteY1" fmla="*/ 461639 h 1996503"/>
              <a:gd name="connsiteX2" fmla="*/ 550416 w 725949"/>
              <a:gd name="connsiteY2" fmla="*/ 1057252 h 1996503"/>
              <a:gd name="connsiteX3" fmla="*/ 585927 w 725949"/>
              <a:gd name="connsiteY3" fmla="*/ 1935332 h 1996503"/>
              <a:gd name="connsiteX4" fmla="*/ 585927 w 725949"/>
              <a:gd name="connsiteY4" fmla="*/ 1935332 h 1996503"/>
              <a:gd name="connsiteX5" fmla="*/ 668015 w 725949"/>
              <a:gd name="connsiteY5" fmla="*/ 1978006 h 1996503"/>
              <a:gd name="connsiteX6" fmla="*/ 725949 w 725949"/>
              <a:gd name="connsiteY6" fmla="*/ 185473 h 1996503"/>
              <a:gd name="connsiteX0" fmla="*/ 0 w 668015"/>
              <a:gd name="connsiteY0" fmla="*/ 0 h 1996503"/>
              <a:gd name="connsiteX1" fmla="*/ 292963 w 668015"/>
              <a:gd name="connsiteY1" fmla="*/ 461639 h 1996503"/>
              <a:gd name="connsiteX2" fmla="*/ 550416 w 668015"/>
              <a:gd name="connsiteY2" fmla="*/ 1057252 h 1996503"/>
              <a:gd name="connsiteX3" fmla="*/ 585927 w 668015"/>
              <a:gd name="connsiteY3" fmla="*/ 1935332 h 1996503"/>
              <a:gd name="connsiteX4" fmla="*/ 585927 w 668015"/>
              <a:gd name="connsiteY4" fmla="*/ 1935332 h 1996503"/>
              <a:gd name="connsiteX5" fmla="*/ 668015 w 668015"/>
              <a:gd name="connsiteY5" fmla="*/ 1978006 h 1996503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43" h="1935332">
                <a:moveTo>
                  <a:pt x="0" y="0"/>
                </a:moveTo>
                <a:cubicBezTo>
                  <a:pt x="100613" y="154619"/>
                  <a:pt x="201227" y="309239"/>
                  <a:pt x="292963" y="461639"/>
                </a:cubicBezTo>
                <a:cubicBezTo>
                  <a:pt x="457130" y="700468"/>
                  <a:pt x="501589" y="811636"/>
                  <a:pt x="550416" y="1057252"/>
                </a:cubicBezTo>
                <a:cubicBezTo>
                  <a:pt x="599243" y="1302868"/>
                  <a:pt x="580009" y="1788985"/>
                  <a:pt x="585927" y="1935332"/>
                </a:cubicBezTo>
                <a:lnTo>
                  <a:pt x="585927" y="1935332"/>
                </a:lnTo>
              </a:path>
            </a:pathLst>
          </a:cu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919784" y="1202280"/>
            <a:ext cx="1571636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000100" y="1130842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Window fn.</a:t>
            </a:r>
            <a:endParaRPr lang="ja-JP" altLang="en-US" dirty="0"/>
          </a:p>
        </p:txBody>
      </p:sp>
      <p:cxnSp>
        <p:nvCxnSpPr>
          <p:cNvPr id="33" name="直線矢印コネクタ 32"/>
          <p:cNvCxnSpPr/>
          <p:nvPr/>
        </p:nvCxnSpPr>
        <p:spPr>
          <a:xfrm rot="5400000" flipH="1" flipV="1">
            <a:off x="655053" y="2499512"/>
            <a:ext cx="100013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 rot="16200000">
            <a:off x="698688" y="2444529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time</a:t>
            </a:r>
            <a:endParaRPr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7114889" y="314096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Symbol" pitchFamily="18" charset="2"/>
              </a:rPr>
              <a:t>-</a:t>
            </a:r>
            <a:endParaRPr lang="ja-JP" altLang="en-US" dirty="0">
              <a:latin typeface="Symbol" pitchFamily="18" charset="2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449086" y="467380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~ secular growth in time</a:t>
            </a:r>
            <a:endParaRPr lang="ja-JP" altLang="en-US" dirty="0"/>
          </a:p>
        </p:txBody>
      </p:sp>
      <p:sp>
        <p:nvSpPr>
          <p:cNvPr id="35" name="スライド番号プレースホルダ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052737"/>
            <a:ext cx="8388424" cy="3096343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ja-JP" sz="2500" dirty="0" smtClean="0"/>
              <a:t>Free graviton </a:t>
            </a:r>
            <a:r>
              <a:rPr lang="en-US" altLang="ja-JP" sz="2500" dirty="0" smtClean="0"/>
              <a:t>~ </a:t>
            </a:r>
            <a:r>
              <a:rPr lang="en-US" altLang="ja-JP" sz="2500" dirty="0" err="1" smtClean="0"/>
              <a:t>massless</a:t>
            </a:r>
            <a:r>
              <a:rPr lang="en-US" altLang="ja-JP" sz="2500" dirty="0" smtClean="0"/>
              <a:t> </a:t>
            </a:r>
            <a:r>
              <a:rPr lang="en-US" altLang="ja-JP" sz="2500" dirty="0" smtClean="0"/>
              <a:t>minimally coupled </a:t>
            </a:r>
            <a:r>
              <a:rPr lang="en-US" altLang="ja-JP" sz="2500" dirty="0" smtClean="0"/>
              <a:t>scalar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25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25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25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25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500" dirty="0" smtClean="0"/>
              <a:t>Difference is </a:t>
            </a:r>
            <a:r>
              <a:rPr lang="en-US" altLang="ja-JP" sz="2500" dirty="0" smtClean="0"/>
              <a:t>in the absence </a:t>
            </a:r>
            <a:r>
              <a:rPr lang="en-US" altLang="ja-JP" sz="2500" dirty="0" smtClean="0"/>
              <a:t>of </a:t>
            </a:r>
            <a:r>
              <a:rPr lang="en-US" altLang="ja-JP" sz="2500" i="1" dirty="0" smtClean="0">
                <a:latin typeface="Times New Roman" pitchFamily="18" charset="0"/>
              </a:rPr>
              <a:t>k</a:t>
            </a:r>
            <a:r>
              <a:rPr lang="en-US" altLang="ja-JP" sz="2500" dirty="0" smtClean="0">
                <a:latin typeface="Times New Roman" pitchFamily="18" charset="0"/>
              </a:rPr>
              <a:t>=0,1</a:t>
            </a:r>
            <a:r>
              <a:rPr lang="en-US" altLang="ja-JP" sz="2500" dirty="0" smtClean="0"/>
              <a:t> modes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sz="2400" dirty="0" smtClean="0">
                <a:solidFill>
                  <a:srgbClr val="0000CC"/>
                </a:solidFill>
              </a:rPr>
              <a:t>Origin of divergence is absent.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ja-JP" sz="2400" dirty="0" smtClean="0">
                <a:solidFill>
                  <a:srgbClr val="0000CC"/>
                </a:solidFill>
              </a:rPr>
              <a:t>   </a:t>
            </a:r>
            <a:r>
              <a:rPr lang="ja-JP" altLang="en-US" sz="2400" dirty="0" smtClean="0">
                <a:solidFill>
                  <a:srgbClr val="0000CC"/>
                </a:solidFill>
              </a:rPr>
              <a:t>⇒</a:t>
            </a:r>
            <a:r>
              <a:rPr lang="en-US" altLang="ja-JP" sz="2400" dirty="0" smtClean="0">
                <a:solidFill>
                  <a:srgbClr val="0000CC"/>
                </a:solidFill>
              </a:rPr>
              <a:t> </a:t>
            </a:r>
            <a:r>
              <a:rPr lang="en-US" altLang="ja-JP" sz="2400" dirty="0" smtClean="0">
                <a:solidFill>
                  <a:srgbClr val="0000CC"/>
                </a:solidFill>
              </a:rPr>
              <a:t>De </a:t>
            </a:r>
            <a:r>
              <a:rPr lang="en-US" altLang="ja-JP" sz="2400" dirty="0" smtClean="0">
                <a:solidFill>
                  <a:srgbClr val="0000CC"/>
                </a:solidFill>
              </a:rPr>
              <a:t>Sitter invariant vacuum </a:t>
            </a:r>
            <a:r>
              <a:rPr lang="en-US" altLang="ja-JP" sz="2400" dirty="0" smtClean="0">
                <a:solidFill>
                  <a:srgbClr val="0000CC"/>
                </a:solidFill>
              </a:rPr>
              <a:t>exists.</a:t>
            </a:r>
            <a:endParaRPr lang="en-US" altLang="ja-JP" sz="2400" dirty="0" smtClean="0">
              <a:solidFill>
                <a:srgbClr val="0000CC"/>
              </a:solidFill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907704" y="1484784"/>
          <a:ext cx="2451100" cy="466725"/>
        </p:xfrm>
        <a:graphic>
          <a:graphicData uri="http://schemas.openxmlformats.org/presentationml/2006/ole">
            <p:oleObj spid="_x0000_s120834" name="数式" r:id="rId4" imgW="1434960" imgH="253800" progId="Equation.3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2195736" y="2060848"/>
          <a:ext cx="2940050" cy="735013"/>
        </p:xfrm>
        <a:graphic>
          <a:graphicData uri="http://schemas.openxmlformats.org/presentationml/2006/ole">
            <p:oleObj spid="_x0000_s120835" name="数式" r:id="rId5" imgW="1968480" imgH="457200" progId="Equation.3">
              <p:embed/>
            </p:oleObj>
          </a:graphicData>
        </a:graphic>
      </p:graphicFrame>
      <p:sp>
        <p:nvSpPr>
          <p:cNvPr id="4104" name="AutoShape 6"/>
          <p:cNvSpPr>
            <a:spLocks noChangeArrowheads="1"/>
          </p:cNvSpPr>
          <p:nvPr/>
        </p:nvSpPr>
        <p:spPr bwMode="auto">
          <a:xfrm>
            <a:off x="5724128" y="1412776"/>
            <a:ext cx="2736850" cy="849312"/>
          </a:xfrm>
          <a:prstGeom prst="wedgeRoundRectCallout">
            <a:avLst>
              <a:gd name="adj1" fmla="val -65546"/>
              <a:gd name="adj2" fmla="val 7336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2000" dirty="0">
                <a:latin typeface="Calibri" pitchFamily="34" charset="0"/>
              </a:rPr>
              <a:t>The same equation as in the scalar case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763688" y="0"/>
            <a:ext cx="5512696" cy="1143000"/>
          </a:xfrm>
          <a:prstGeom prst="rect">
            <a:avLst/>
          </a:prstGeom>
        </p:spPr>
        <p:txBody>
          <a:bodyPr vert="horz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0" cap="none" spc="0" normalizeH="0" baseline="0" noProof="0" smtClean="0">
                <a:ln>
                  <a:noFill/>
                </a:ln>
                <a:gradFill flip="none" rotWithShape="1">
                  <a:gsLst>
                    <a:gs pos="60000">
                      <a:schemeClr val="tx2"/>
                    </a:gs>
                    <a:gs pos="100000">
                      <a:schemeClr val="tx2">
                        <a:tint val="2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127000" algn="tl" rotWithShape="0">
                    <a:schemeClr val="bg1">
                      <a:alpha val="9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§About Graviton loop</a:t>
            </a:r>
            <a:endParaRPr kumimoji="1" lang="ja-JP" altLang="en-US" sz="4400" b="0" i="0" u="none" strike="noStrike" kern="0" cap="none" spc="0" normalizeH="0" baseline="0" noProof="0" dirty="0">
              <a:ln>
                <a:noFill/>
              </a:ln>
              <a:gradFill flip="none" rotWithShape="1">
                <a:gsLst>
                  <a:gs pos="60000">
                    <a:schemeClr val="tx2"/>
                  </a:gs>
                  <a:gs pos="100000">
                    <a:schemeClr val="tx2">
                      <a:tint val="20000"/>
                    </a:schemeClr>
                  </a:gs>
                </a:gsLst>
                <a:lin ang="5400000" scaled="1"/>
                <a:tileRect/>
              </a:gradFill>
              <a:effectLst>
                <a:outerShdw blurRad="127000" algn="tl" rotWithShape="0">
                  <a:schemeClr val="bg1"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03970" y="4184699"/>
            <a:ext cx="7010400" cy="1980605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Covariant approach 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(Allen</a:t>
            </a:r>
            <a:r>
              <a:rPr kumimoji="1" lang="en-US" altLang="ja-JP" sz="2200" b="0" i="0" u="none" strike="noStrike" kern="0" cap="none" spc="0" normalizeH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1" lang="en-US" altLang="ja-JP" sz="2200" b="0" i="0" u="none" strike="noStrike" kern="0" cap="none" spc="0" normalizeH="0" noProof="0" dirty="0" err="1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Turyn</a:t>
            </a:r>
            <a:r>
              <a:rPr kumimoji="1" lang="en-US" altLang="ja-JP" sz="2200" b="0" i="0" u="none" strike="noStrike" kern="0" cap="none" spc="0" normalizeH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tint val="75000"/>
                </a:schemeClr>
              </a:buClr>
              <a:buSzPct val="55000"/>
              <a:buFont typeface="Wingdings"/>
              <a:buChar char="u"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Covariant gauge fixing term + FP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ghost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tint val="75000"/>
                </a:schemeClr>
              </a:buClr>
              <a:buSzPct val="55000"/>
              <a:buFont typeface="Wingdings"/>
              <a:buChar char="u"/>
              <a:tabLst/>
              <a:defRPr/>
            </a:pP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tint val="75000"/>
                </a:schemeClr>
              </a:buClr>
              <a:buSzPct val="55000"/>
              <a:tabLst/>
              <a:defRPr/>
            </a:pP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tint val="75000"/>
                </a:schemeClr>
              </a:buClr>
              <a:buSzPct val="55000"/>
              <a:tabLst/>
              <a:defRPr/>
            </a:pPr>
            <a:endParaRPr lang="en-US" altLang="ja-JP" sz="2400" kern="0" dirty="0" smtClean="0">
              <a:solidFill>
                <a:srgbClr val="0000CC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tint val="75000"/>
                </a:schemeClr>
              </a:buClr>
              <a:buSzPct val="55000"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Manifestly de Sitter invariant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120837" name="Object 4"/>
          <p:cNvGraphicFramePr>
            <a:graphicFrameLocks noChangeAspect="1"/>
          </p:cNvGraphicFramePr>
          <p:nvPr/>
        </p:nvGraphicFramePr>
        <p:xfrm>
          <a:off x="2699792" y="4797648"/>
          <a:ext cx="2320925" cy="863600"/>
        </p:xfrm>
        <a:graphic>
          <a:graphicData uri="http://schemas.openxmlformats.org/presentationml/2006/ole">
            <p:oleObj spid="_x0000_s120837" name="数式" r:id="rId6" imgW="1358640" imgH="469800" progId="Equation.3">
              <p:embed/>
            </p:oleObj>
          </a:graphicData>
        </a:graphic>
      </p:graphicFrame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50" y="4426768"/>
            <a:ext cx="4227934" cy="52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3346648"/>
            <a:ext cx="3004939" cy="3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3130624"/>
            <a:ext cx="3718744" cy="75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Loop corrections</a:t>
            </a: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18456"/>
            <a:ext cx="8306693" cy="4114800"/>
          </a:xfrm>
        </p:spPr>
        <p:txBody>
          <a:bodyPr/>
          <a:lstStyle/>
          <a:p>
            <a:r>
              <a:rPr lang="en-US" altLang="ja-JP" sz="2600" dirty="0" smtClean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en-US" altLang="ja-JP" sz="2600" dirty="0" smtClean="0">
                <a:solidFill>
                  <a:schemeClr val="bg2">
                    <a:lumMod val="50000"/>
                  </a:schemeClr>
                </a:solidFill>
              </a:rPr>
              <a:t>hase </a:t>
            </a:r>
            <a:r>
              <a:rPr lang="en-US" altLang="ja-JP" sz="2600" dirty="0" smtClean="0">
                <a:solidFill>
                  <a:schemeClr val="bg2">
                    <a:lumMod val="50000"/>
                  </a:schemeClr>
                </a:solidFill>
              </a:rPr>
              <a:t>space reduction </a:t>
            </a:r>
            <a:r>
              <a:rPr lang="en-US" altLang="ja-JP" sz="2600" dirty="0" smtClean="0">
                <a:solidFill>
                  <a:schemeClr val="bg2">
                    <a:lumMod val="50000"/>
                  </a:schemeClr>
                </a:solidFill>
              </a:rPr>
              <a:t>is </a:t>
            </a:r>
            <a:r>
              <a:rPr lang="en-US" altLang="ja-JP" sz="2600" dirty="0" smtClean="0">
                <a:solidFill>
                  <a:schemeClr val="bg2">
                    <a:lumMod val="50000"/>
                  </a:schemeClr>
                </a:solidFill>
              </a:rPr>
              <a:t>not efficient any more. </a:t>
            </a:r>
          </a:p>
          <a:p>
            <a:pPr lvl="1"/>
            <a:r>
              <a:rPr lang="en-US" altLang="ja-JP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difficult to obtain the effective action written solely in terms of physical degrees of freedom.</a:t>
            </a:r>
          </a:p>
          <a:p>
            <a:pPr lvl="1"/>
            <a:r>
              <a:rPr lang="en-US" altLang="ja-JP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better to </a:t>
            </a:r>
            <a:r>
              <a:rPr lang="en-US" altLang="ja-JP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move on to covariant approach</a:t>
            </a:r>
            <a:endParaRPr lang="en-US" altLang="ja-JP" sz="24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476375" y="1127919"/>
          <a:ext cx="3598863" cy="490537"/>
        </p:xfrm>
        <a:graphic>
          <a:graphicData uri="http://schemas.openxmlformats.org/presentationml/2006/ole">
            <p:oleObj spid="_x0000_s122882" name="数式" r:id="rId7" imgW="2108160" imgH="266400" progId="Equation.3">
              <p:embed/>
            </p:oleObj>
          </a:graphicData>
        </a:graphic>
      </p:graphicFrame>
      <p:sp>
        <p:nvSpPr>
          <p:cNvPr id="6153" name="Line 5"/>
          <p:cNvSpPr>
            <a:spLocks noChangeShapeType="1"/>
          </p:cNvSpPr>
          <p:nvPr/>
        </p:nvSpPr>
        <p:spPr bwMode="auto">
          <a:xfrm>
            <a:off x="3348038" y="1559967"/>
            <a:ext cx="1152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8" cstate="print"/>
          <a:srcRect r="47329"/>
          <a:stretch>
            <a:fillRect/>
          </a:stretch>
        </p:blipFill>
        <p:spPr bwMode="auto">
          <a:xfrm>
            <a:off x="3851920" y="4930824"/>
            <a:ext cx="4126225" cy="686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テキスト ボックス 15"/>
          <p:cNvSpPr txBox="1">
            <a:spLocks noChangeArrowheads="1"/>
          </p:cNvSpPr>
          <p:nvPr/>
        </p:nvSpPr>
        <p:spPr bwMode="auto">
          <a:xfrm>
            <a:off x="1115616" y="5002832"/>
            <a:ext cx="2813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Averaged expansion </a:t>
            </a:r>
            <a:r>
              <a:rPr lang="en-US" altLang="ja-JP" dirty="0" smtClean="0"/>
              <a:t>rate: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467544" y="374152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990033"/>
                </a:solidFill>
              </a:rPr>
              <a:t>Claim by </a:t>
            </a:r>
            <a:r>
              <a:rPr lang="en-US" altLang="ja-JP" sz="2400" dirty="0" err="1" smtClean="0">
                <a:solidFill>
                  <a:srgbClr val="990033"/>
                </a:solidFill>
              </a:rPr>
              <a:t>Tsamis</a:t>
            </a:r>
            <a:r>
              <a:rPr lang="en-US" altLang="ja-JP" sz="2400" dirty="0" smtClean="0">
                <a:solidFill>
                  <a:srgbClr val="990033"/>
                </a:solidFill>
              </a:rPr>
              <a:t> and Woodard:</a:t>
            </a:r>
          </a:p>
          <a:p>
            <a:pPr>
              <a:buFont typeface="Wingdings" pitchFamily="2" charset="2"/>
              <a:buNone/>
            </a:pPr>
            <a:r>
              <a:rPr lang="en-US" altLang="ja-JP" sz="2400" dirty="0" smtClean="0">
                <a:solidFill>
                  <a:srgbClr val="990033"/>
                </a:solidFill>
              </a:rPr>
              <a:t>       </a:t>
            </a:r>
            <a:r>
              <a:rPr lang="en-US" altLang="ja-JP" sz="2000" dirty="0" smtClean="0">
                <a:solidFill>
                  <a:srgbClr val="990033"/>
                </a:solidFill>
              </a:rPr>
              <a:t>One can read </a:t>
            </a:r>
            <a:r>
              <a:rPr lang="en-US" altLang="ja-JP" sz="2000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ja-JP" sz="2000" dirty="0" smtClean="0">
                <a:solidFill>
                  <a:srgbClr val="990033"/>
                </a:solidFill>
              </a:rPr>
              <a:t>from the expectation value of tad-pole </a:t>
            </a:r>
            <a:r>
              <a:rPr lang="en-US" altLang="ja-JP" sz="2000" dirty="0" smtClean="0">
                <a:solidFill>
                  <a:srgbClr val="990033"/>
                </a:solidFill>
                <a:latin typeface="Times New Roman" pitchFamily="18" charset="0"/>
              </a:rPr>
              <a:t>&lt;</a:t>
            </a:r>
            <a:r>
              <a:rPr lang="en-US" altLang="ja-JP" sz="2000" i="1" dirty="0" smtClean="0">
                <a:solidFill>
                  <a:srgbClr val="990033"/>
                </a:solidFill>
                <a:latin typeface="Times New Roman" pitchFamily="18" charset="0"/>
              </a:rPr>
              <a:t>h</a:t>
            </a:r>
            <a:r>
              <a:rPr lang="en-US" altLang="ja-JP" sz="2000" i="1" baseline="-25000" dirty="0" smtClean="0">
                <a:solidFill>
                  <a:srgbClr val="990033"/>
                </a:solidFill>
                <a:latin typeface="Symbol" pitchFamily="18" charset="2"/>
              </a:rPr>
              <a:t>um</a:t>
            </a:r>
            <a:r>
              <a:rPr lang="en-US" altLang="ja-JP" sz="2000" dirty="0" smtClean="0">
                <a:solidFill>
                  <a:srgbClr val="990033"/>
                </a:solidFill>
                <a:latin typeface="Times New Roman" pitchFamily="18" charset="0"/>
              </a:rPr>
              <a:t>&gt; </a:t>
            </a:r>
            <a:endParaRPr lang="en-US" altLang="ja-JP" i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ja-JP" sz="2400" dirty="0" smtClean="0">
              <a:solidFill>
                <a:srgbClr val="990033"/>
              </a:solidFill>
            </a:endParaRPr>
          </a:p>
        </p:txBody>
      </p:sp>
      <p:sp>
        <p:nvSpPr>
          <p:cNvPr id="20" name="スライド番号プレースホル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5446084" y="980728"/>
            <a:ext cx="32303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009644"/>
                </a:solidFill>
              </a:rPr>
              <a:t>(</a:t>
            </a:r>
            <a:r>
              <a:rPr lang="en-US" altLang="ja-JP" sz="1600" dirty="0" err="1" smtClean="0">
                <a:solidFill>
                  <a:srgbClr val="009644"/>
                </a:solidFill>
              </a:rPr>
              <a:t>Tsamis</a:t>
            </a:r>
            <a:r>
              <a:rPr lang="en-US" altLang="ja-JP" sz="1600" dirty="0" smtClean="0">
                <a:solidFill>
                  <a:srgbClr val="009644"/>
                </a:solidFill>
              </a:rPr>
              <a:t> &amp; Woodard</a:t>
            </a:r>
            <a:r>
              <a:rPr lang="ja-JP" altLang="en-US" sz="1600" dirty="0" smtClean="0">
                <a:solidFill>
                  <a:srgbClr val="009644"/>
                </a:solidFill>
              </a:rPr>
              <a:t> </a:t>
            </a:r>
            <a:r>
              <a:rPr lang="en-US" altLang="ja-JP" sz="1600" dirty="0" smtClean="0">
                <a:solidFill>
                  <a:srgbClr val="009644"/>
                </a:solidFill>
              </a:rPr>
              <a:t>(1996,1997))</a:t>
            </a:r>
            <a:endParaRPr lang="ja-JP" altLang="en-US" sz="1600" dirty="0">
              <a:solidFill>
                <a:srgbClr val="009644"/>
              </a:solidFill>
              <a:cs typeface="Times New Roman" pitchFamily="18" charset="0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827584" y="54868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2-loop order computation of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  <a:latin typeface="Letter Gothic Std" pitchFamily="49" charset="0"/>
              </a:rPr>
              <a:t>&lt;</a:t>
            </a:r>
            <a:r>
              <a:rPr lang="en-US" altLang="ja-JP" sz="2000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2000" i="1" baseline="-25000" dirty="0" err="1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  <a:cs typeface="Times New Roman" pitchFamily="18" charset="0"/>
              </a:rPr>
              <a:t>mn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  <a:latin typeface="Letter Gothic Std" pitchFamily="49" charset="0"/>
              </a:rPr>
              <a:t>&gt;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 in pure gravity with cosmological constant.</a:t>
            </a:r>
            <a:endParaRPr lang="ja-JP" altLang="en-US" sz="20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899592" y="2078846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There are several </a:t>
            </a:r>
            <a:r>
              <a:rPr lang="en-US" altLang="ja-JP" sz="2000" dirty="0" smtClean="0"/>
              <a:t>objections</a:t>
            </a:r>
            <a:r>
              <a:rPr lang="en-US" altLang="ja-JP" sz="2000" dirty="0" smtClean="0"/>
              <a:t>:</a:t>
            </a:r>
            <a:endParaRPr lang="en-US" altLang="ja-JP" sz="2000" dirty="0" smtClean="0"/>
          </a:p>
          <a:p>
            <a:pPr marL="457200" indent="-457200">
              <a:buAutoNum type="arabicParenR"/>
            </a:pPr>
            <a:r>
              <a:rPr lang="en-US" altLang="ja-JP" sz="2000" dirty="0" smtClean="0">
                <a:solidFill>
                  <a:schemeClr val="accent1">
                    <a:lumMod val="50000"/>
                  </a:schemeClr>
                </a:solidFill>
              </a:rPr>
              <a:t>Initial vacuum is </a:t>
            </a:r>
            <a:r>
              <a:rPr lang="en-US" altLang="ja-JP" sz="2000" dirty="0" err="1" smtClean="0">
                <a:solidFill>
                  <a:schemeClr val="accent1">
                    <a:lumMod val="50000"/>
                  </a:schemeClr>
                </a:solidFill>
              </a:rPr>
              <a:t>dS</a:t>
            </a:r>
            <a:r>
              <a:rPr lang="en-US" altLang="ja-JP" sz="2000" dirty="0" smtClean="0">
                <a:solidFill>
                  <a:schemeClr val="accent1">
                    <a:lumMod val="50000"/>
                  </a:schemeClr>
                </a:solidFill>
              </a:rPr>
              <a:t> inv. </a:t>
            </a:r>
            <a:r>
              <a:rPr lang="en-US" altLang="ja-JP" sz="2000" i="1" dirty="0" smtClean="0">
                <a:solidFill>
                  <a:schemeClr val="accent1">
                    <a:lumMod val="50000"/>
                  </a:schemeClr>
                </a:solidFill>
              </a:rPr>
              <a:t>free</a:t>
            </a:r>
            <a:r>
              <a:rPr lang="en-US" altLang="ja-JP" sz="2000" dirty="0" smtClean="0">
                <a:solidFill>
                  <a:schemeClr val="accent1">
                    <a:lumMod val="50000"/>
                  </a:schemeClr>
                </a:solidFill>
              </a:rPr>
              <a:t> vacuum, so it might be just   </a:t>
            </a:r>
          </a:p>
          <a:p>
            <a:pPr marL="457200" indent="-457200"/>
            <a:r>
              <a:rPr lang="en-US" altLang="ja-JP" sz="2000" dirty="0" smtClean="0">
                <a:solidFill>
                  <a:schemeClr val="accent1">
                    <a:lumMod val="50000"/>
                  </a:schemeClr>
                </a:solidFill>
              </a:rPr>
              <a:t>     a relaxation process toward the true interacting </a:t>
            </a:r>
            <a:r>
              <a:rPr lang="en-US" altLang="ja-JP" sz="2000" dirty="0" err="1" smtClean="0">
                <a:solidFill>
                  <a:schemeClr val="accent1">
                    <a:lumMod val="50000"/>
                  </a:schemeClr>
                </a:solidFill>
              </a:rPr>
              <a:t>dS</a:t>
            </a:r>
            <a:r>
              <a:rPr lang="en-US" altLang="ja-JP" sz="2000" dirty="0" smtClean="0">
                <a:solidFill>
                  <a:schemeClr val="accent1">
                    <a:lumMod val="50000"/>
                  </a:schemeClr>
                </a:solidFill>
              </a:rPr>
              <a:t> inv. vac. </a:t>
            </a:r>
          </a:p>
          <a:p>
            <a:pPr marL="457200" indent="-457200"/>
            <a:endParaRPr lang="en-US" altLang="ja-JP" sz="2000" dirty="0" smtClean="0"/>
          </a:p>
          <a:p>
            <a:pPr marL="457200" indent="-457200"/>
            <a:endParaRPr lang="en-US" altLang="ja-JP" sz="2000" dirty="0" smtClean="0"/>
          </a:p>
          <a:p>
            <a:pPr marL="457200" indent="-457200">
              <a:buAutoNum type="arabicParenR" startAt="2"/>
            </a:pPr>
            <a:r>
              <a:rPr lang="en-US" altLang="ja-JP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The expansion rate of the universe is not gauge invariant when there is no marker to specify the </a:t>
            </a:r>
            <a:r>
              <a:rPr lang="en-US" altLang="ja-JP" sz="20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hypersurface</a:t>
            </a:r>
            <a:r>
              <a:rPr lang="en-US" altLang="ja-JP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457200" indent="-457200">
              <a:buAutoNum type="arabicParenR" startAt="2"/>
            </a:pPr>
            <a:r>
              <a:rPr lang="en-US" altLang="ja-JP" sz="2000" dirty="0" smtClean="0">
                <a:solidFill>
                  <a:schemeClr val="accent2">
                    <a:lumMod val="50000"/>
                  </a:schemeClr>
                </a:solidFill>
              </a:rPr>
              <a:t>If we evaluate the scalar curvature </a:t>
            </a:r>
            <a:r>
              <a:rPr lang="en-US" altLang="ja-JP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accent2">
                    <a:lumMod val="50000"/>
                  </a:schemeClr>
                </a:solidFill>
              </a:rPr>
              <a:t> instead of </a:t>
            </a:r>
            <a:r>
              <a:rPr lang="en-US" altLang="ja-JP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2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altLang="ja-JP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accent2">
                    <a:lumMod val="50000"/>
                  </a:schemeClr>
                </a:solidFill>
              </a:rPr>
              <a:t> is really constant.  </a:t>
            </a:r>
            <a:endParaRPr lang="ja-JP" alt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2267744" y="994247"/>
          <a:ext cx="2903537" cy="490537"/>
        </p:xfrm>
        <a:graphic>
          <a:graphicData uri="http://schemas.openxmlformats.org/presentationml/2006/ole">
            <p:oleObj spid="_x0000_s101383" name="数式" r:id="rId3" imgW="1701720" imgH="26640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2608714" y="1484784"/>
            <a:ext cx="2467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Screening of </a:t>
            </a:r>
            <a:r>
              <a:rPr lang="en-US" altLang="ja-JP" sz="2400" i="1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altLang="ja-JP" sz="2400" dirty="0" smtClean="0">
                <a:solidFill>
                  <a:srgbClr val="FF0000"/>
                </a:solidFill>
              </a:rPr>
              <a:t>? </a:t>
            </a:r>
            <a:endParaRPr lang="ja-JP" altLang="en-US" sz="2400" dirty="0"/>
          </a:p>
        </p:txBody>
      </p:sp>
      <p:sp>
        <p:nvSpPr>
          <p:cNvPr id="35" name="正方形/長方形 34"/>
          <p:cNvSpPr/>
          <p:nvPr/>
        </p:nvSpPr>
        <p:spPr>
          <a:xfrm>
            <a:off x="1547664" y="3014949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Graviton is frequently analogous to a </a:t>
            </a:r>
            <a:r>
              <a:rPr lang="en-US" altLang="ja-JP" dirty="0" err="1" smtClean="0">
                <a:solidFill>
                  <a:schemeClr val="accent1">
                    <a:lumMod val="75000"/>
                  </a:schemeClr>
                </a:solidFill>
              </a:rPr>
              <a:t>massless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 minimally coupled scalar field, but </a:t>
            </a:r>
            <a:r>
              <a:rPr lang="en-US" altLang="ja-JP" dirty="0" err="1" smtClean="0">
                <a:solidFill>
                  <a:schemeClr val="accent1">
                    <a:lumMod val="75000"/>
                  </a:schemeClr>
                </a:solidFill>
              </a:rPr>
              <a:t>dS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 inv. vacuum exists for </a:t>
            </a:r>
            <a:r>
              <a:rPr lang="en-US" altLang="ja-JP" dirty="0" err="1" smtClean="0">
                <a:solidFill>
                  <a:schemeClr val="accent1">
                    <a:lumMod val="75000"/>
                  </a:schemeClr>
                </a:solidFill>
              </a:rPr>
              <a:t>gravition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ja-JP" alt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804248" y="3302981"/>
            <a:ext cx="21579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009644"/>
                </a:solidFill>
              </a:rPr>
              <a:t>(</a:t>
            </a:r>
            <a:r>
              <a:rPr lang="en-US" altLang="ja-JP" sz="1600" dirty="0" err="1" smtClean="0">
                <a:solidFill>
                  <a:srgbClr val="009644"/>
                </a:solidFill>
              </a:rPr>
              <a:t>Alen</a:t>
            </a:r>
            <a:r>
              <a:rPr lang="en-US" altLang="ja-JP" sz="1600" dirty="0" smtClean="0">
                <a:solidFill>
                  <a:srgbClr val="009644"/>
                </a:solidFill>
              </a:rPr>
              <a:t> &amp; </a:t>
            </a:r>
            <a:r>
              <a:rPr lang="en-US" altLang="ja-JP" sz="1600" dirty="0" err="1" smtClean="0">
                <a:solidFill>
                  <a:srgbClr val="009644"/>
                </a:solidFill>
              </a:rPr>
              <a:t>Turyn</a:t>
            </a:r>
            <a:r>
              <a:rPr lang="en-US" altLang="ja-JP" sz="1600" dirty="0" smtClean="0">
                <a:solidFill>
                  <a:srgbClr val="009644"/>
                </a:solidFill>
              </a:rPr>
              <a:t> (1987))</a:t>
            </a:r>
            <a:endParaRPr lang="ja-JP" altLang="en-US" sz="1600" dirty="0" smtClean="0">
              <a:solidFill>
                <a:srgbClr val="009644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228184" y="4527117"/>
            <a:ext cx="2592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009644"/>
                </a:solidFill>
              </a:rPr>
              <a:t>(</a:t>
            </a:r>
            <a:r>
              <a:rPr lang="en-US" altLang="ja-JP" sz="1600" dirty="0" err="1" smtClean="0">
                <a:solidFill>
                  <a:srgbClr val="009644"/>
                </a:solidFill>
              </a:rPr>
              <a:t>Garriga</a:t>
            </a:r>
            <a:r>
              <a:rPr lang="en-US" altLang="ja-JP" sz="1600" dirty="0" smtClean="0">
                <a:solidFill>
                  <a:srgbClr val="009644"/>
                </a:solidFill>
              </a:rPr>
              <a:t> &amp; Tanaka (2008))</a:t>
            </a:r>
            <a:endParaRPr lang="ja-JP" altLang="en-US" sz="1600" dirty="0" smtClean="0">
              <a:solidFill>
                <a:srgbClr val="009644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876256" y="3951053"/>
            <a:ext cx="15311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009644"/>
                </a:solidFill>
              </a:rPr>
              <a:t>(Unruh (1998))</a:t>
            </a:r>
            <a:endParaRPr lang="ja-JP" altLang="en-US" sz="1600" dirty="0" smtClean="0">
              <a:solidFill>
                <a:srgbClr val="009644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115616" y="5157192"/>
            <a:ext cx="71384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Graviton in the long wavelength limit is locally gauge, isn’t it? 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1115616" y="5579948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But, proving that there is no IR effect from graviton is not trivial.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136904" cy="862236"/>
          </a:xfrm>
        </p:spPr>
        <p:txBody>
          <a:bodyPr>
            <a:normAutofit fontScale="90000"/>
          </a:bodyPr>
          <a:lstStyle/>
          <a:p>
            <a:r>
              <a:rPr lang="en-US" altLang="ja-JP" sz="3800" dirty="0" smtClean="0"/>
              <a:t>A little more comments on the objections</a:t>
            </a:r>
            <a:endParaRPr lang="en-US" altLang="ja-JP" sz="3800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08" y="1268760"/>
            <a:ext cx="8138864" cy="244827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600" i="1" dirty="0" smtClean="0">
                <a:latin typeface="Times New Roman" pitchFamily="18" charset="0"/>
              </a:rPr>
              <a:t>H</a:t>
            </a:r>
            <a:r>
              <a:rPr lang="en-US" altLang="ja-JP" sz="2600" i="1" dirty="0" smtClean="0">
                <a:latin typeface="Symbol" pitchFamily="18" charset="2"/>
              </a:rPr>
              <a:t>D</a:t>
            </a:r>
            <a:r>
              <a:rPr lang="en-US" altLang="ja-JP" sz="2600" i="1" dirty="0" smtClean="0">
                <a:latin typeface="Times New Roman" pitchFamily="18" charset="0"/>
              </a:rPr>
              <a:t>H </a:t>
            </a:r>
            <a:r>
              <a:rPr lang="en-US" altLang="ja-JP" sz="2600" dirty="0" smtClean="0">
                <a:cs typeface="Arial" charset="0"/>
              </a:rPr>
              <a:t>≈ </a:t>
            </a:r>
            <a:r>
              <a:rPr lang="en-US" altLang="ja-JP" sz="2600" i="1" dirty="0" smtClean="0">
                <a:latin typeface="Symbol" pitchFamily="18" charset="2"/>
              </a:rPr>
              <a:t>D</a:t>
            </a:r>
            <a:r>
              <a:rPr lang="en-US" altLang="ja-JP" sz="2600" i="1" dirty="0" smtClean="0">
                <a:latin typeface="Times New Roman" pitchFamily="18" charset="0"/>
              </a:rPr>
              <a:t>R, </a:t>
            </a:r>
            <a:r>
              <a:rPr lang="en-US" altLang="ja-JP" sz="2600" dirty="0" smtClean="0"/>
              <a:t>so </a:t>
            </a:r>
            <a:r>
              <a:rPr lang="en-US" altLang="ja-JP" sz="2600" dirty="0" smtClean="0"/>
              <a:t>one </a:t>
            </a:r>
            <a:r>
              <a:rPr lang="en-US" altLang="ja-JP" sz="2600" dirty="0" smtClean="0"/>
              <a:t>may think </a:t>
            </a:r>
            <a:r>
              <a:rPr lang="en-US" altLang="ja-JP" sz="2600" i="1" dirty="0" smtClean="0">
                <a:latin typeface="Symbol" pitchFamily="18" charset="2"/>
              </a:rPr>
              <a:t>D</a:t>
            </a:r>
            <a:r>
              <a:rPr lang="en-US" altLang="ja-JP" sz="2600" i="1" dirty="0" smtClean="0">
                <a:latin typeface="Times New Roman" pitchFamily="18" charset="0"/>
              </a:rPr>
              <a:t>H </a:t>
            </a:r>
            <a:r>
              <a:rPr lang="en-US" altLang="ja-JP" sz="2600" dirty="0" smtClean="0"/>
              <a:t>is gauge invariant. </a:t>
            </a:r>
          </a:p>
          <a:p>
            <a:pPr lvl="1"/>
            <a:r>
              <a:rPr lang="en-US" altLang="ja-JP" sz="2400" dirty="0" smtClean="0"/>
              <a:t>But </a:t>
            </a:r>
            <a:r>
              <a:rPr lang="en-US" altLang="ja-JP" sz="2400" dirty="0" smtClean="0">
                <a:solidFill>
                  <a:srgbClr val="FF0066"/>
                </a:solidFill>
                <a:latin typeface="+mn-ea"/>
              </a:rPr>
              <a:t>&lt;</a:t>
            </a:r>
            <a:r>
              <a:rPr lang="en-US" altLang="ja-JP" sz="2400" i="1" dirty="0" smtClean="0">
                <a:solidFill>
                  <a:srgbClr val="FF0066"/>
                </a:solidFill>
                <a:latin typeface="Symbol" pitchFamily="18" charset="2"/>
              </a:rPr>
              <a:t>D</a:t>
            </a:r>
            <a:r>
              <a:rPr lang="en-US" altLang="ja-JP" sz="2400" i="1" dirty="0" smtClean="0">
                <a:solidFill>
                  <a:srgbClr val="FF0066"/>
                </a:solidFill>
                <a:latin typeface="Times New Roman" pitchFamily="18" charset="0"/>
              </a:rPr>
              <a:t>R</a:t>
            </a:r>
            <a:r>
              <a:rPr lang="en-US" altLang="ja-JP" sz="2400" dirty="0" smtClean="0">
                <a:solidFill>
                  <a:srgbClr val="FF0066"/>
                </a:solidFill>
                <a:latin typeface="+mn-ea"/>
              </a:rPr>
              <a:t>&gt;</a:t>
            </a:r>
            <a:r>
              <a:rPr lang="en-US" altLang="ja-JP" sz="2400" dirty="0" smtClean="0">
                <a:solidFill>
                  <a:srgbClr val="FF0066"/>
                </a:solidFill>
                <a:latin typeface="+mn-ea"/>
                <a:cs typeface="Arial" charset="0"/>
              </a:rPr>
              <a:t>≠</a:t>
            </a:r>
            <a:r>
              <a:rPr lang="en-US" altLang="ja-JP" sz="2400" i="1" dirty="0" smtClean="0">
                <a:solidFill>
                  <a:srgbClr val="FF0066"/>
                </a:solidFill>
                <a:latin typeface="Symbol" pitchFamily="18" charset="2"/>
              </a:rPr>
              <a:t>D</a:t>
            </a:r>
            <a:r>
              <a:rPr lang="en-US" altLang="ja-JP" sz="2400" i="1" dirty="0" smtClean="0">
                <a:solidFill>
                  <a:srgbClr val="FF0066"/>
                </a:solidFill>
                <a:latin typeface="Times New Roman" pitchFamily="18" charset="0"/>
              </a:rPr>
              <a:t>R</a:t>
            </a:r>
            <a:r>
              <a:rPr lang="en-US" altLang="ja-JP" sz="2400" baseline="30000" dirty="0" smtClean="0">
                <a:solidFill>
                  <a:srgbClr val="FF0066"/>
                </a:solidFill>
                <a:latin typeface="Times New Roman" pitchFamily="18" charset="0"/>
              </a:rPr>
              <a:t>(1)</a:t>
            </a:r>
            <a:r>
              <a:rPr lang="en-US" altLang="ja-JP" sz="2400" dirty="0" smtClean="0">
                <a:solidFill>
                  <a:srgbClr val="FF0066"/>
                </a:solidFill>
                <a:cs typeface="Arial" charset="0"/>
              </a:rPr>
              <a:t>(</a:t>
            </a:r>
            <a:r>
              <a:rPr lang="en-US" altLang="ja-JP" sz="2400" dirty="0" smtClean="0">
                <a:solidFill>
                  <a:srgbClr val="FF0066"/>
                </a:solidFill>
                <a:latin typeface="+mn-ea"/>
                <a:cs typeface="Arial" charset="0"/>
              </a:rPr>
              <a:t>&lt;</a:t>
            </a:r>
            <a:r>
              <a:rPr lang="en-US" altLang="ja-JP" sz="2400" dirty="0" smtClean="0">
                <a:solidFill>
                  <a:srgbClr val="FF0066"/>
                </a:solidFill>
                <a:cs typeface="Arial" charset="0"/>
              </a:rPr>
              <a:t> </a:t>
            </a:r>
            <a:r>
              <a:rPr lang="en-US" altLang="ja-JP" sz="2400" i="1" dirty="0" err="1" smtClean="0">
                <a:solidFill>
                  <a:srgbClr val="FF0066"/>
                </a:solidFill>
                <a:latin typeface="Times New Roman" pitchFamily="18" charset="0"/>
              </a:rPr>
              <a:t>h</a:t>
            </a:r>
            <a:r>
              <a:rPr lang="en-US" altLang="ja-JP" sz="2400" i="1" baseline="-25000" dirty="0" err="1" smtClean="0">
                <a:solidFill>
                  <a:srgbClr val="FF0066"/>
                </a:solidFill>
                <a:latin typeface="Symbol" pitchFamily="18" charset="2"/>
              </a:rPr>
              <a:t>nm</a:t>
            </a:r>
            <a:r>
              <a:rPr lang="en-US" altLang="ja-JP" sz="2400" dirty="0" smtClean="0">
                <a:solidFill>
                  <a:srgbClr val="FF0066"/>
                </a:solidFill>
                <a:latin typeface="+mn-ea"/>
              </a:rPr>
              <a:t>&gt;</a:t>
            </a:r>
            <a:r>
              <a:rPr lang="en-US" altLang="ja-JP" sz="2400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  <a:r>
              <a:rPr lang="en-US" altLang="ja-JP" sz="2400" dirty="0" smtClean="0">
                <a:latin typeface="Times New Roman" pitchFamily="18" charset="0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ja-JP" dirty="0" smtClean="0">
                <a:cs typeface="Arial" charset="0"/>
              </a:rPr>
              <a:t>  </a:t>
            </a:r>
            <a:r>
              <a:rPr lang="en-US" altLang="ja-JP" sz="2400" dirty="0" smtClean="0">
                <a:latin typeface="+mn-ea"/>
              </a:rPr>
              <a:t>&lt;</a:t>
            </a:r>
            <a:r>
              <a:rPr lang="en-US" altLang="ja-JP" sz="2400" i="1" dirty="0" smtClean="0">
                <a:latin typeface="Symbol" pitchFamily="18" charset="2"/>
              </a:rPr>
              <a:t>D</a:t>
            </a:r>
            <a:r>
              <a:rPr lang="en-US" altLang="ja-JP" sz="2400" i="1" dirty="0" smtClean="0">
                <a:latin typeface="Times New Roman" pitchFamily="18" charset="0"/>
              </a:rPr>
              <a:t>R</a:t>
            </a:r>
            <a:r>
              <a:rPr lang="en-US" altLang="ja-JP" sz="2400" dirty="0" smtClean="0">
                <a:latin typeface="+mn-ea"/>
              </a:rPr>
              <a:t>&gt;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cs typeface="Arial" charset="0"/>
              </a:rPr>
              <a:t>= </a:t>
            </a:r>
            <a:r>
              <a:rPr lang="en-US" altLang="ja-JP" sz="2400" i="1" dirty="0" smtClean="0">
                <a:latin typeface="Symbol" pitchFamily="18" charset="2"/>
              </a:rPr>
              <a:t>D</a:t>
            </a:r>
            <a:r>
              <a:rPr lang="en-US" altLang="ja-JP" sz="2400" i="1" dirty="0" smtClean="0">
                <a:latin typeface="Times New Roman" pitchFamily="18" charset="0"/>
              </a:rPr>
              <a:t>R</a:t>
            </a:r>
            <a:r>
              <a:rPr lang="en-US" altLang="ja-JP" sz="2400" baseline="30000" dirty="0" smtClean="0">
                <a:latin typeface="Times New Roman" pitchFamily="18" charset="0"/>
              </a:rPr>
              <a:t>(1)</a:t>
            </a:r>
            <a:r>
              <a:rPr lang="en-US" altLang="ja-JP" sz="2400" dirty="0" smtClean="0">
                <a:cs typeface="Arial" charset="0"/>
              </a:rPr>
              <a:t>(</a:t>
            </a:r>
            <a:r>
              <a:rPr lang="en-US" altLang="ja-JP" sz="2400" dirty="0" smtClean="0">
                <a:latin typeface="+mn-ea"/>
                <a:cs typeface="Arial" charset="0"/>
              </a:rPr>
              <a:t>&lt;</a:t>
            </a:r>
            <a:r>
              <a:rPr lang="en-US" altLang="ja-JP" sz="2400" dirty="0" smtClean="0">
                <a:cs typeface="Arial" charset="0"/>
              </a:rPr>
              <a:t> </a:t>
            </a:r>
            <a:r>
              <a:rPr lang="en-US" altLang="ja-JP" sz="2400" i="1" dirty="0" err="1" smtClean="0">
                <a:latin typeface="Times New Roman" pitchFamily="18" charset="0"/>
              </a:rPr>
              <a:t>h</a:t>
            </a:r>
            <a:r>
              <a:rPr lang="en-US" altLang="ja-JP" sz="2400" i="1" baseline="-25000" dirty="0" err="1" smtClean="0">
                <a:latin typeface="Symbol" pitchFamily="18" charset="2"/>
              </a:rPr>
              <a:t>nm</a:t>
            </a:r>
            <a:r>
              <a:rPr lang="en-US" altLang="ja-JP" sz="2400" dirty="0" smtClean="0">
                <a:latin typeface="+mn-ea"/>
              </a:rPr>
              <a:t>&gt;</a:t>
            </a:r>
            <a:r>
              <a:rPr lang="en-US" altLang="ja-JP" sz="2400" dirty="0" smtClean="0">
                <a:latin typeface="Times New Roman" pitchFamily="18" charset="0"/>
              </a:rPr>
              <a:t>)+ </a:t>
            </a:r>
            <a:r>
              <a:rPr lang="en-US" altLang="ja-JP" sz="2400" i="1" dirty="0" smtClean="0">
                <a:latin typeface="Symbol" pitchFamily="18" charset="2"/>
              </a:rPr>
              <a:t>D</a:t>
            </a:r>
            <a:r>
              <a:rPr lang="en-US" altLang="ja-JP" sz="2400" i="1" dirty="0" smtClean="0">
                <a:latin typeface="Times New Roman" pitchFamily="18" charset="0"/>
              </a:rPr>
              <a:t>R</a:t>
            </a:r>
            <a:r>
              <a:rPr lang="en-US" altLang="ja-JP" sz="2400" baseline="30000" dirty="0" smtClean="0">
                <a:latin typeface="Times New Roman" pitchFamily="18" charset="0"/>
              </a:rPr>
              <a:t>(2)</a:t>
            </a:r>
            <a:r>
              <a:rPr lang="en-US" altLang="ja-JP" sz="2400" dirty="0" smtClean="0">
                <a:cs typeface="Arial" charset="0"/>
              </a:rPr>
              <a:t>(</a:t>
            </a:r>
            <a:r>
              <a:rPr lang="en-US" altLang="ja-JP" sz="2400" dirty="0" smtClean="0">
                <a:latin typeface="+mn-ea"/>
                <a:cs typeface="Arial" charset="0"/>
              </a:rPr>
              <a:t>&lt;</a:t>
            </a:r>
            <a:r>
              <a:rPr lang="en-US" altLang="ja-JP" sz="2400" dirty="0" smtClean="0">
                <a:cs typeface="Arial" charset="0"/>
              </a:rPr>
              <a:t> </a:t>
            </a:r>
            <a:r>
              <a:rPr lang="en-US" altLang="ja-JP" sz="2400" i="1" dirty="0" err="1" smtClean="0">
                <a:latin typeface="Times New Roman" pitchFamily="18" charset="0"/>
              </a:rPr>
              <a:t>h</a:t>
            </a:r>
            <a:r>
              <a:rPr lang="en-US" altLang="ja-JP" sz="2400" i="1" baseline="-25000" dirty="0" err="1" smtClean="0">
                <a:latin typeface="Symbol" pitchFamily="18" charset="2"/>
              </a:rPr>
              <a:t>nm</a:t>
            </a:r>
            <a:r>
              <a:rPr lang="en-US" altLang="ja-JP" sz="2400" i="1" baseline="-25000" dirty="0" smtClean="0">
                <a:latin typeface="Symbol" pitchFamily="18" charset="2"/>
              </a:rPr>
              <a:t> </a:t>
            </a:r>
            <a:r>
              <a:rPr lang="en-US" altLang="ja-JP" sz="2400" i="1" dirty="0" smtClean="0">
                <a:latin typeface="Times New Roman" pitchFamily="18" charset="0"/>
              </a:rPr>
              <a:t>,h</a:t>
            </a:r>
            <a:r>
              <a:rPr lang="en-US" altLang="ja-JP" sz="2400" i="1" baseline="-25000" dirty="0" smtClean="0">
                <a:latin typeface="Symbol" pitchFamily="18" charset="2"/>
              </a:rPr>
              <a:t>rs </a:t>
            </a:r>
            <a:r>
              <a:rPr lang="en-US" altLang="ja-JP" sz="2400" dirty="0" smtClean="0">
                <a:latin typeface="+mn-ea"/>
              </a:rPr>
              <a:t>&gt;</a:t>
            </a:r>
            <a:r>
              <a:rPr lang="en-US" altLang="ja-JP" sz="2400" dirty="0" smtClean="0">
                <a:latin typeface="Times New Roman" pitchFamily="18" charset="0"/>
              </a:rPr>
              <a:t>)+…</a:t>
            </a:r>
            <a:endParaRPr lang="en-US" altLang="ja-JP" sz="2400" dirty="0" smtClean="0">
              <a:cs typeface="Arial" charset="0"/>
            </a:endParaRPr>
          </a:p>
          <a:p>
            <a:r>
              <a:rPr lang="en-US" altLang="ja-JP" sz="2600" dirty="0" smtClean="0">
                <a:latin typeface="+mn-ea"/>
              </a:rPr>
              <a:t>&lt;</a:t>
            </a:r>
            <a:r>
              <a:rPr lang="en-US" altLang="ja-JP" sz="2600" i="1" dirty="0" smtClean="0">
                <a:latin typeface="Symbol" pitchFamily="18" charset="2"/>
              </a:rPr>
              <a:t>D</a:t>
            </a:r>
            <a:r>
              <a:rPr lang="en-US" altLang="ja-JP" sz="2600" i="1" dirty="0" smtClean="0">
                <a:latin typeface="Times New Roman" pitchFamily="18" charset="0"/>
              </a:rPr>
              <a:t>R</a:t>
            </a:r>
            <a:r>
              <a:rPr lang="en-US" altLang="ja-JP" sz="2600" dirty="0" smtClean="0">
                <a:latin typeface="+mn-ea"/>
              </a:rPr>
              <a:t>&gt;</a:t>
            </a:r>
            <a:r>
              <a:rPr lang="en-US" altLang="ja-JP" sz="2600" dirty="0" smtClean="0"/>
              <a:t> is gauge invariant</a:t>
            </a:r>
            <a:r>
              <a:rPr lang="en-US" altLang="ja-JP" sz="3400" dirty="0" smtClean="0">
                <a:cs typeface="Arial" charset="0"/>
              </a:rPr>
              <a:t>, </a:t>
            </a:r>
            <a:r>
              <a:rPr lang="en-US" altLang="ja-JP" sz="2600" dirty="0" smtClean="0"/>
              <a:t>but </a:t>
            </a:r>
            <a:r>
              <a:rPr lang="en-US" altLang="ja-JP" sz="2200" i="1" dirty="0" smtClean="0">
                <a:latin typeface="Symbol" pitchFamily="18" charset="2"/>
              </a:rPr>
              <a:t>D</a:t>
            </a:r>
            <a:r>
              <a:rPr lang="en-US" altLang="ja-JP" sz="2200" i="1" dirty="0" smtClean="0">
                <a:latin typeface="Times New Roman" pitchFamily="18" charset="0"/>
              </a:rPr>
              <a:t>R</a:t>
            </a:r>
            <a:r>
              <a:rPr lang="en-US" altLang="ja-JP" sz="2200" baseline="30000" dirty="0" smtClean="0">
                <a:latin typeface="Times New Roman" pitchFamily="18" charset="0"/>
              </a:rPr>
              <a:t>(1)</a:t>
            </a:r>
            <a:r>
              <a:rPr lang="en-US" altLang="ja-JP" sz="2200" dirty="0" smtClean="0">
                <a:cs typeface="Arial" charset="0"/>
              </a:rPr>
              <a:t>(</a:t>
            </a:r>
            <a:r>
              <a:rPr lang="en-US" altLang="ja-JP" sz="2200" dirty="0" smtClean="0">
                <a:latin typeface="+mn-ea"/>
                <a:cs typeface="Arial" charset="0"/>
              </a:rPr>
              <a:t>&lt;</a:t>
            </a:r>
            <a:r>
              <a:rPr lang="en-US" altLang="ja-JP" sz="2200" dirty="0" smtClean="0">
                <a:cs typeface="Arial" charset="0"/>
              </a:rPr>
              <a:t> </a:t>
            </a:r>
            <a:r>
              <a:rPr lang="en-US" altLang="ja-JP" sz="2200" i="1" dirty="0" err="1" smtClean="0">
                <a:latin typeface="Times New Roman" pitchFamily="18" charset="0"/>
              </a:rPr>
              <a:t>h</a:t>
            </a:r>
            <a:r>
              <a:rPr lang="en-US" altLang="ja-JP" sz="2200" i="1" baseline="-25000" dirty="0" err="1" smtClean="0">
                <a:latin typeface="Symbol" pitchFamily="18" charset="2"/>
              </a:rPr>
              <a:t>nm</a:t>
            </a:r>
            <a:r>
              <a:rPr lang="en-US" altLang="ja-JP" sz="2200" dirty="0" smtClean="0">
                <a:latin typeface="+mn-ea"/>
              </a:rPr>
              <a:t>&gt;</a:t>
            </a:r>
            <a:r>
              <a:rPr lang="en-US" altLang="ja-JP" sz="2200" dirty="0" smtClean="0">
                <a:latin typeface="Times New Roman" pitchFamily="18" charset="0"/>
              </a:rPr>
              <a:t>)  </a:t>
            </a:r>
            <a:r>
              <a:rPr lang="en-US" altLang="ja-JP" sz="2600" dirty="0" smtClean="0"/>
              <a:t>varies by gauge transformation when we consider</a:t>
            </a:r>
            <a:r>
              <a:rPr lang="en-US" altLang="ja-JP" sz="2200" dirty="0" smtClean="0">
                <a:cs typeface="Arial" charset="0"/>
              </a:rPr>
              <a:t> </a:t>
            </a:r>
            <a:r>
              <a:rPr lang="en-US" altLang="ja-JP" sz="2600" dirty="0" smtClean="0"/>
              <a:t>the second order perturbation of </a:t>
            </a:r>
            <a:r>
              <a:rPr lang="en-US" altLang="ja-JP" sz="2200" i="1" dirty="0" err="1" smtClean="0">
                <a:latin typeface="Times New Roman" pitchFamily="18" charset="0"/>
              </a:rPr>
              <a:t>h</a:t>
            </a:r>
            <a:r>
              <a:rPr lang="en-US" altLang="ja-JP" sz="2200" i="1" baseline="-25000" dirty="0" err="1" smtClean="0">
                <a:latin typeface="Symbol" pitchFamily="18" charset="2"/>
              </a:rPr>
              <a:t>nm</a:t>
            </a:r>
            <a:r>
              <a:rPr lang="en-US" altLang="ja-JP" sz="2200" i="1" baseline="-25000" dirty="0" smtClean="0">
                <a:latin typeface="Symbol" pitchFamily="18" charset="2"/>
              </a:rPr>
              <a:t> </a:t>
            </a:r>
            <a:r>
              <a:rPr lang="en-US" altLang="ja-JP" sz="2600" dirty="0" smtClean="0"/>
              <a:t>. </a:t>
            </a:r>
            <a:endParaRPr lang="en-US" altLang="ja-JP" sz="26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62880" y="3645025"/>
            <a:ext cx="8229600" cy="259228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  <a:tabLst/>
              <a:defRPr/>
            </a:pP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1" lang="en-US" altLang="ja-JP" sz="2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&gt;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1" lang="en-US" altLang="ja-JP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guage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invariant </a:t>
            </a:r>
            <a:r>
              <a:rPr kumimoji="1" lang="en-US" altLang="ja-JP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☺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  <a:tabLst/>
              <a:defRPr/>
            </a:pP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But, in fact we can formally show that the second or higher order terms exactly cancel the first term at each level of loop expansion,</a:t>
            </a:r>
          </a:p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r>
              <a:rPr lang="en-US" altLang="ja-JP" sz="2600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w</a:t>
            </a:r>
            <a:r>
              <a:rPr lang="en-US" altLang="ja-JP" sz="2600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hich is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because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</a:t>
            </a:r>
            <a:r>
              <a:rPr kumimoji="1" lang="en-US" altLang="ja-JP" sz="2600" b="0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nm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</a:t>
            </a:r>
            <a:r>
              <a:rPr kumimoji="1" lang="en-US" altLang="ja-JP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Symbol" pitchFamily="18" charset="2"/>
              </a:rPr>
              <a:t>L</a:t>
            </a:r>
            <a:r>
              <a:rPr kumimoji="1" lang="en-US" altLang="ja-JP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</a:t>
            </a:r>
            <a:r>
              <a:rPr lang="en-US" altLang="ja-JP" sz="2600" i="1" kern="0" baseline="-25000" dirty="0" smtClean="0">
                <a:solidFill>
                  <a:srgbClr val="FF0066"/>
                </a:solidFill>
                <a:latin typeface="Symbol" pitchFamily="18" charset="2"/>
              </a:rPr>
              <a:t>nm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EOM</a:t>
            </a:r>
            <a:r>
              <a:rPr kumimoji="1" lang="en-US" altLang="ja-JP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タイトル 3"/>
          <p:cNvSpPr>
            <a:spLocks/>
          </p:cNvSpPr>
          <p:nvPr/>
        </p:nvSpPr>
        <p:spPr bwMode="auto">
          <a:xfrm>
            <a:off x="285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ja-JP" sz="440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Non-Gaussianity  </a:t>
            </a:r>
            <a:endParaRPr kumimoji="0" lang="en-US" altLang="ja-JP" sz="2800">
              <a:solidFill>
                <a:schemeClr val="tx2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0825" y="3759423"/>
            <a:ext cx="84256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u"/>
            </a:pPr>
            <a:r>
              <a:rPr kumimoji="0" lang="en-US" altLang="ja-JP" sz="2400" dirty="0">
                <a:latin typeface="Arial Unicode MS" pitchFamily="50" charset="-128"/>
              </a:rPr>
              <a:t> </a:t>
            </a:r>
            <a:r>
              <a:rPr kumimoji="0" lang="en-US" altLang="ja-JP" sz="2400" dirty="0" smtClean="0">
                <a:latin typeface="Arial Unicode MS" pitchFamily="50" charset="-128"/>
              </a:rPr>
              <a:t>Free field approximation is not sufficient. But once we take into account interaction, we may feel uneasy to continue to neglect loop corrections,</a:t>
            </a:r>
            <a:endParaRPr kumimoji="0" lang="en-US" altLang="ja-JP" sz="2400" dirty="0">
              <a:latin typeface="Arial Unicode MS" pitchFamily="50" charset="-128"/>
            </a:endParaRPr>
          </a:p>
        </p:txBody>
      </p:sp>
      <p:sp>
        <p:nvSpPr>
          <p:cNvPr id="9237" name="Rectangle 5"/>
          <p:cNvSpPr>
            <a:spLocks noChangeArrowheads="1"/>
          </p:cNvSpPr>
          <p:nvPr/>
        </p:nvSpPr>
        <p:spPr bwMode="auto">
          <a:xfrm>
            <a:off x="266700" y="1000125"/>
            <a:ext cx="6615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u"/>
            </a:pPr>
            <a:r>
              <a:rPr kumimoji="0" lang="en-US" altLang="ja-JP" sz="2400" dirty="0">
                <a:latin typeface="Arial Unicode MS" pitchFamily="50" charset="-128"/>
              </a:rPr>
              <a:t> </a:t>
            </a:r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CMB non-</a:t>
            </a:r>
            <a:r>
              <a:rPr kumimoji="0" lang="en-US" altLang="ja-JP" sz="2400" dirty="0" err="1" smtClean="0">
                <a:solidFill>
                  <a:srgbClr val="FF0000"/>
                </a:solidFill>
                <a:latin typeface="Arial Unicode MS" pitchFamily="50" charset="-128"/>
              </a:rPr>
              <a:t>Gaussianity</a:t>
            </a:r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 might be measurable!</a:t>
            </a:r>
            <a:endParaRPr kumimoji="0" lang="en-US" altLang="ja-JP" sz="2400" dirty="0">
              <a:solidFill>
                <a:srgbClr val="FF0000"/>
              </a:solidFill>
              <a:latin typeface="Arial Unicode MS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1358155" y="3296542"/>
            <a:ext cx="571500" cy="214313"/>
          </a:xfrm>
          <a:prstGeom prst="rightArrow">
            <a:avLst/>
          </a:prstGeom>
          <a:solidFill>
            <a:srgbClr val="FDDEFE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/>
          </a:p>
        </p:txBody>
      </p:sp>
      <p:sp>
        <p:nvSpPr>
          <p:cNvPr id="9239" name="正方形/長方形 26"/>
          <p:cNvSpPr>
            <a:spLocks noChangeArrowheads="1"/>
          </p:cNvSpPr>
          <p:nvPr/>
        </p:nvSpPr>
        <p:spPr bwMode="auto">
          <a:xfrm>
            <a:off x="2021556" y="3212976"/>
            <a:ext cx="3079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Non-linear dynamics </a:t>
            </a:r>
            <a:endParaRPr lang="ja-JP" altLang="en-US" sz="2400" dirty="0">
              <a:latin typeface="Arial Unicode MS" pitchFamily="50" charset="-128"/>
            </a:endParaRPr>
          </a:p>
        </p:txBody>
      </p:sp>
      <p:sp>
        <p:nvSpPr>
          <p:cNvPr id="24" name="正方形/長方形 26"/>
          <p:cNvSpPr>
            <a:spLocks noChangeArrowheads="1"/>
          </p:cNvSpPr>
          <p:nvPr/>
        </p:nvSpPr>
        <p:spPr bwMode="auto">
          <a:xfrm>
            <a:off x="4926712" y="1628800"/>
            <a:ext cx="3749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rgbClr val="009644"/>
                </a:solidFill>
                <a:latin typeface="Arial Unicode MS" pitchFamily="50" charset="-128"/>
              </a:rPr>
              <a:t>(Komatsu et al, </a:t>
            </a:r>
            <a:r>
              <a:rPr kumimoji="0" lang="en-US" altLang="ja-JP" dirty="0" err="1" smtClean="0">
                <a:solidFill>
                  <a:srgbClr val="009644"/>
                </a:solidFill>
                <a:latin typeface="Arial Unicode MS" pitchFamily="50" charset="-128"/>
              </a:rPr>
              <a:t>ApJ</a:t>
            </a:r>
            <a:r>
              <a:rPr kumimoji="0" lang="en-US" altLang="ja-JP" dirty="0" smtClean="0">
                <a:solidFill>
                  <a:srgbClr val="009644"/>
                </a:solidFill>
                <a:latin typeface="Arial Unicode MS" pitchFamily="50" charset="-128"/>
              </a:rPr>
              <a:t> supple (2010))</a:t>
            </a:r>
            <a:endParaRPr lang="ja-JP" altLang="en-US" dirty="0">
              <a:solidFill>
                <a:srgbClr val="009644"/>
              </a:solidFill>
              <a:latin typeface="Arial Unicode MS" pitchFamily="50" charset="-128"/>
            </a:endParaRPr>
          </a:p>
        </p:txBody>
      </p:sp>
      <p:graphicFrame>
        <p:nvGraphicFramePr>
          <p:cNvPr id="65539" name="コンテンツ プレースホルダ 6"/>
          <p:cNvGraphicFramePr>
            <a:graphicFrameLocks noChangeAspect="1"/>
          </p:cNvGraphicFramePr>
          <p:nvPr/>
        </p:nvGraphicFramePr>
        <p:xfrm>
          <a:off x="1708845" y="1556792"/>
          <a:ext cx="3151187" cy="1590675"/>
        </p:xfrm>
        <a:graphic>
          <a:graphicData uri="http://schemas.openxmlformats.org/presentationml/2006/ole">
            <p:oleObj spid="_x0000_s65539" name="数式" r:id="rId4" imgW="1384200" imgH="698400" progId="Equation.3">
              <p:embed/>
            </p:oleObj>
          </a:graphicData>
        </a:graphic>
      </p:graphicFrame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395536" y="5097378"/>
            <a:ext cx="84256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000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 although it is a completely separate issue whether loop corrections during inflation are under our control or not. </a:t>
            </a:r>
            <a:endParaRPr kumimoji="0" lang="en-US" altLang="ja-JP" sz="2000" dirty="0">
              <a:solidFill>
                <a:schemeClr val="bg2">
                  <a:lumMod val="50000"/>
                </a:schemeClr>
              </a:solidFill>
              <a:latin typeface="Arial Unicode MS" pitchFamily="50" charset="-128"/>
            </a:endParaRPr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4786314" y="3873588"/>
            <a:ext cx="3571900" cy="157163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715008" y="2581434"/>
            <a:ext cx="928694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§</a:t>
            </a:r>
            <a:r>
              <a:rPr kumimoji="1" lang="en-US" altLang="ja-JP" sz="3600" dirty="0" smtClean="0"/>
              <a:t>IR divergence in single field inflation</a:t>
            </a:r>
            <a:endParaRPr kumimoji="1" lang="ja-JP" altLang="en-US" sz="3600" dirty="0"/>
          </a:p>
        </p:txBody>
      </p:sp>
      <p:graphicFrame>
        <p:nvGraphicFramePr>
          <p:cNvPr id="7" name="コンテンツ プレースホルダ 6"/>
          <p:cNvGraphicFramePr>
            <a:graphicFrameLocks noChangeAspect="1"/>
          </p:cNvGraphicFramePr>
          <p:nvPr>
            <p:ph idx="1"/>
          </p:nvPr>
        </p:nvGraphicFramePr>
        <p:xfrm>
          <a:off x="3000375" y="2013113"/>
          <a:ext cx="5607050" cy="636587"/>
        </p:xfrm>
        <a:graphic>
          <a:graphicData uri="http://schemas.openxmlformats.org/presentationml/2006/ole">
            <p:oleObj spid="_x0000_s33794" name="数式" r:id="rId3" imgW="2463480" imgH="279360" progId="Equation.3">
              <p:embed/>
            </p:oleObj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428596" y="2799764"/>
            <a:ext cx="2643206" cy="1588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1214414" y="1728194"/>
            <a:ext cx="1000132" cy="107157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8" name="フリーフォーム 7"/>
          <p:cNvSpPr/>
          <p:nvPr/>
        </p:nvSpPr>
        <p:spPr>
          <a:xfrm>
            <a:off x="2135427" y="1509864"/>
            <a:ext cx="1354016" cy="499696"/>
          </a:xfrm>
          <a:custGeom>
            <a:avLst/>
            <a:gdLst>
              <a:gd name="connsiteX0" fmla="*/ 0 w 1354016"/>
              <a:gd name="connsiteY0" fmla="*/ 350227 h 499696"/>
              <a:gd name="connsiteX1" fmla="*/ 641839 w 1354016"/>
              <a:gd name="connsiteY1" fmla="*/ 24911 h 499696"/>
              <a:gd name="connsiteX2" fmla="*/ 1354016 w 1354016"/>
              <a:gd name="connsiteY2" fmla="*/ 499696 h 499696"/>
              <a:gd name="connsiteX3" fmla="*/ 1354016 w 1354016"/>
              <a:gd name="connsiteY3" fmla="*/ 499696 h 49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4016" h="499696">
                <a:moveTo>
                  <a:pt x="0" y="350227"/>
                </a:moveTo>
                <a:cubicBezTo>
                  <a:pt x="208085" y="175113"/>
                  <a:pt x="416170" y="0"/>
                  <a:pt x="641839" y="24911"/>
                </a:cubicBezTo>
                <a:cubicBezTo>
                  <a:pt x="867508" y="49823"/>
                  <a:pt x="1354016" y="499696"/>
                  <a:pt x="1354016" y="499696"/>
                </a:cubicBezTo>
                <a:lnTo>
                  <a:pt x="1354016" y="499696"/>
                </a:lnTo>
              </a:path>
            </a:pathLst>
          </a:cu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00430" y="1509864"/>
            <a:ext cx="3976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2060"/>
                </a:solidFill>
              </a:rPr>
              <a:t>Factor coming from this loop: </a:t>
            </a:r>
            <a:endParaRPr kumimoji="1" lang="ja-JP" altLang="en-US" sz="2000" dirty="0">
              <a:solidFill>
                <a:srgbClr val="00206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5715008" y="2509996"/>
            <a:ext cx="500066" cy="1588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072066" y="3010062"/>
            <a:ext cx="341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 scale invariant spectrum</a:t>
            </a:r>
            <a:r>
              <a:rPr kumimoji="1" lang="en-US" altLang="ja-JP" sz="2000" dirty="0" smtClean="0"/>
              <a:t> </a:t>
            </a:r>
            <a:endParaRPr kumimoji="1" lang="ja-JP" altLang="en-US" sz="2000" dirty="0"/>
          </a:p>
        </p:txBody>
      </p:sp>
      <p:graphicFrame>
        <p:nvGraphicFramePr>
          <p:cNvPr id="1028" name="コンテンツ プレースホルダ 6"/>
          <p:cNvGraphicFramePr>
            <a:graphicFrameLocks noChangeAspect="1"/>
          </p:cNvGraphicFramePr>
          <p:nvPr/>
        </p:nvGraphicFramePr>
        <p:xfrm>
          <a:off x="5715008" y="2563850"/>
          <a:ext cx="1005889" cy="517650"/>
        </p:xfrm>
        <a:graphic>
          <a:graphicData uri="http://schemas.openxmlformats.org/presentationml/2006/ole">
            <p:oleObj spid="_x0000_s33795" name="数式" r:id="rId4" imgW="444240" imgH="228600" progId="Equation.3">
              <p:embed/>
            </p:oleObj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2000232" y="3081500"/>
            <a:ext cx="3071834" cy="7078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curvature perturbation in co-moving gauge.</a:t>
            </a:r>
            <a:endParaRPr kumimoji="1" lang="ja-JP" altLang="en-US" sz="2000" baseline="-25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rot="5400000" flipH="1" flipV="1">
            <a:off x="3143240" y="2795748"/>
            <a:ext cx="500066" cy="7143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5400000" flipH="1" flipV="1">
            <a:off x="3822958" y="2764506"/>
            <a:ext cx="504056" cy="129932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286380" y="3295814"/>
            <a:ext cx="3208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 - no typical mass scale</a:t>
            </a:r>
            <a:r>
              <a:rPr kumimoji="1" lang="en-US" altLang="ja-JP" sz="2000" dirty="0" smtClean="0"/>
              <a:t> </a:t>
            </a:r>
            <a:endParaRPr kumimoji="1" lang="ja-JP" altLang="en-US" sz="2000" dirty="0"/>
          </a:p>
        </p:txBody>
      </p:sp>
      <p:graphicFrame>
        <p:nvGraphicFramePr>
          <p:cNvPr id="1033" name="コンテンツ プレースホルダ 6"/>
          <p:cNvGraphicFramePr>
            <a:graphicFrameLocks noChangeAspect="1"/>
          </p:cNvGraphicFramePr>
          <p:nvPr/>
        </p:nvGraphicFramePr>
        <p:xfrm>
          <a:off x="5000628" y="4730843"/>
          <a:ext cx="928694" cy="437361"/>
        </p:xfrm>
        <a:graphic>
          <a:graphicData uri="http://schemas.openxmlformats.org/presentationml/2006/ole">
            <p:oleObj spid="_x0000_s33797" name="数式" r:id="rId5" imgW="431640" imgH="20304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6572264" y="4587968"/>
            <a:ext cx="1643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</a:rPr>
              <a:t>Transverse traceless</a:t>
            </a:r>
            <a:r>
              <a:rPr lang="ja-JP" altLang="en-US" sz="2000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ja-JP" sz="20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7239146" y="4230778"/>
            <a:ext cx="357190" cy="35719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4" name="左中かっこ 23"/>
          <p:cNvSpPr/>
          <p:nvPr/>
        </p:nvSpPr>
        <p:spPr>
          <a:xfrm>
            <a:off x="4786314" y="4230778"/>
            <a:ext cx="214314" cy="928694"/>
          </a:xfrm>
          <a:prstGeom prst="leftBrace">
            <a:avLst>
              <a:gd name="adj1" fmla="val 37424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graphicFrame>
        <p:nvGraphicFramePr>
          <p:cNvPr id="1032" name="コンテンツ プレースホルダ 6"/>
          <p:cNvGraphicFramePr>
            <a:graphicFrameLocks noChangeAspect="1"/>
          </p:cNvGraphicFramePr>
          <p:nvPr/>
        </p:nvGraphicFramePr>
        <p:xfrm>
          <a:off x="5076056" y="4087893"/>
          <a:ext cx="2603500" cy="538163"/>
        </p:xfrm>
        <a:graphic>
          <a:graphicData uri="http://schemas.openxmlformats.org/presentationml/2006/ole">
            <p:oleObj spid="_x0000_s33796" name="数式" r:id="rId6" imgW="1231560" imgH="253800" progId="Equation.3">
              <p:embed/>
            </p:oleObj>
          </a:graphicData>
        </a:graphic>
      </p:graphicFrame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平行四辺形 29"/>
          <p:cNvSpPr/>
          <p:nvPr/>
        </p:nvSpPr>
        <p:spPr>
          <a:xfrm>
            <a:off x="3732956" y="5830316"/>
            <a:ext cx="4392488" cy="576064"/>
          </a:xfrm>
          <a:prstGeom prst="parallelogram">
            <a:avLst>
              <a:gd name="adj" fmla="val 129372"/>
            </a:avLst>
          </a:prstGeom>
          <a:solidFill>
            <a:srgbClr val="FCCCF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899592" y="1303190"/>
            <a:ext cx="7704856" cy="26298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A8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7" name="正方形/長方形 16"/>
          <p:cNvSpPr/>
          <p:nvPr/>
        </p:nvSpPr>
        <p:spPr>
          <a:xfrm>
            <a:off x="1259632" y="1196752"/>
            <a:ext cx="7272808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85402"/>
            <a:ext cx="8229600" cy="706090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Special property of</a:t>
            </a:r>
            <a:r>
              <a:rPr kumimoji="1" lang="en-US" altLang="ja-JP" sz="2800" dirty="0" smtClean="0"/>
              <a:t> single field inflation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lvl="1"/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In conventional cosmological perturbation theory, gauge is not completely fixed.</a:t>
            </a:r>
            <a:endParaRPr kumimoji="1" lang="ja-JP" alt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17148" y="404664"/>
            <a:ext cx="5891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9644"/>
                </a:solidFill>
              </a:rPr>
              <a:t>Yuko Urakawa and T.T., PTP122: 779 arXiv:0902.3209</a:t>
            </a:r>
            <a:endParaRPr lang="ja-JP" altLang="en-US" dirty="0">
              <a:solidFill>
                <a:srgbClr val="009644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31640" y="1588730"/>
            <a:ext cx="59715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Time slicing can be uniquely specified: </a:t>
            </a:r>
            <a:r>
              <a:rPr lang="en-US" altLang="ja-JP" sz="2000" i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Symbol" pitchFamily="18" charset="2"/>
              </a:rPr>
              <a:t>df</a:t>
            </a:r>
            <a:r>
              <a:rPr lang="en-US" altLang="ja-JP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Symbol" pitchFamily="18" charset="2"/>
              </a:rPr>
              <a:t> 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=0    OK!</a:t>
            </a:r>
            <a:endParaRPr lang="ja-JP" alt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31640" y="2082628"/>
            <a:ext cx="36872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but spatial coordinates are not.</a:t>
            </a:r>
            <a:endParaRPr lang="ja-JP" alt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7347" name="Object 9"/>
          <p:cNvGraphicFramePr>
            <a:graphicFrameLocks noChangeAspect="1"/>
          </p:cNvGraphicFramePr>
          <p:nvPr/>
        </p:nvGraphicFramePr>
        <p:xfrm>
          <a:off x="2230190" y="2370660"/>
          <a:ext cx="1772391" cy="590797"/>
        </p:xfrm>
        <a:graphic>
          <a:graphicData uri="http://schemas.openxmlformats.org/presentationml/2006/ole">
            <p:oleObj spid="_x0000_s59395" name="数式" r:id="rId3" imgW="761760" imgH="253800" progId="Equation.3">
              <p:embed/>
            </p:oleObj>
          </a:graphicData>
        </a:graphic>
      </p:graphicFrame>
      <p:graphicFrame>
        <p:nvGraphicFramePr>
          <p:cNvPr id="57348" name="Object 9"/>
          <p:cNvGraphicFramePr>
            <a:graphicFrameLocks noChangeAspect="1"/>
          </p:cNvGraphicFramePr>
          <p:nvPr/>
        </p:nvGraphicFramePr>
        <p:xfrm>
          <a:off x="2267744" y="3162748"/>
          <a:ext cx="2304256" cy="561330"/>
        </p:xfrm>
        <a:graphic>
          <a:graphicData uri="http://schemas.openxmlformats.org/presentationml/2006/ole">
            <p:oleObj spid="_x0000_s59396" name="数式" r:id="rId4" imgW="990360" imgH="241200" progId="Equation.3">
              <p:embed/>
            </p:oleObj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763688" y="2874716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Residual gauge </a:t>
            </a:r>
            <a:r>
              <a:rPr lang="en-US" altLang="ja-JP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d.o.f</a:t>
            </a:r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  <a:endParaRPr lang="ja-JP" alt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右中かっこ 11"/>
          <p:cNvSpPr/>
          <p:nvPr/>
        </p:nvSpPr>
        <p:spPr>
          <a:xfrm>
            <a:off x="4499992" y="2442668"/>
            <a:ext cx="432048" cy="1224136"/>
          </a:xfrm>
          <a:prstGeom prst="rightBrace">
            <a:avLst>
              <a:gd name="adj1" fmla="val 441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3" name="右矢印 12"/>
          <p:cNvSpPr/>
          <p:nvPr/>
        </p:nvSpPr>
        <p:spPr>
          <a:xfrm rot="19814299">
            <a:off x="5045919" y="2719739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4" name="正方形/長方形 13"/>
          <p:cNvSpPr/>
          <p:nvPr/>
        </p:nvSpPr>
        <p:spPr>
          <a:xfrm>
            <a:off x="5364088" y="2283918"/>
            <a:ext cx="2724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/>
              <a:t>Elliptic-type differential     </a:t>
            </a:r>
          </a:p>
          <a:p>
            <a:pPr algn="ctr"/>
            <a:r>
              <a:rPr lang="en-US" altLang="ja-JP" sz="2000" dirty="0" smtClean="0"/>
              <a:t>  equation for </a:t>
            </a:r>
            <a:r>
              <a:rPr lang="en-US" altLang="ja-JP" sz="2000" i="1" dirty="0" smtClean="0">
                <a:latin typeface="Symbol" pitchFamily="18" charset="2"/>
              </a:rPr>
              <a:t>x</a:t>
            </a:r>
            <a:r>
              <a:rPr lang="en-US" altLang="ja-JP" sz="1200" i="1" dirty="0" smtClean="0">
                <a:latin typeface="Symbol" pitchFamily="18" charset="2"/>
              </a:rPr>
              <a:t> </a:t>
            </a:r>
            <a:r>
              <a:rPr lang="en-US" altLang="ja-JP" sz="2000" i="1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000" dirty="0" smtClean="0"/>
              <a:t>.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sz="20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724129" y="3334421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Not unique locally!</a:t>
            </a:r>
            <a:endParaRPr lang="ja-JP" altLang="en-US" sz="2400" dirty="0"/>
          </a:p>
        </p:txBody>
      </p:sp>
      <p:sp>
        <p:nvSpPr>
          <p:cNvPr id="18" name="コンテンツ プレースホルダ 2"/>
          <p:cNvSpPr txBox="1">
            <a:spLocks/>
          </p:cNvSpPr>
          <p:nvPr/>
        </p:nvSpPr>
        <p:spPr>
          <a:xfrm>
            <a:off x="683568" y="4005064"/>
            <a:ext cx="5040560" cy="1368152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solve the equation for </a:t>
            </a:r>
            <a:r>
              <a:rPr lang="en-US" altLang="ja-JP" sz="2400" i="1" dirty="0" smtClean="0">
                <a:solidFill>
                  <a:srgbClr val="FF0000"/>
                </a:solidFill>
                <a:latin typeface="Symbol" pitchFamily="18" charset="2"/>
              </a:rPr>
              <a:t>x</a:t>
            </a:r>
            <a:r>
              <a:rPr lang="en-US" altLang="ja-JP" sz="1400" i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altLang="ja-JP" sz="24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by imposing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boundary condition at infinity,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need information about </a:t>
            </a:r>
            <a:r>
              <a:rPr kumimoji="1" lang="en-US" altLang="ja-JP" sz="2400" b="0" i="0" u="dbl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un-observable region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6156176" y="2931990"/>
          <a:ext cx="1296144" cy="530507"/>
        </p:xfrm>
        <a:graphic>
          <a:graphicData uri="http://schemas.openxmlformats.org/presentationml/2006/ole">
            <p:oleObj spid="_x0000_s59397" name="数式" r:id="rId5" imgW="558720" imgH="228600" progId="Equation.3">
              <p:embed/>
            </p:oleObj>
          </a:graphicData>
        </a:graphic>
      </p:graphicFrame>
      <p:sp>
        <p:nvSpPr>
          <p:cNvPr id="27" name="二等辺三角形 26"/>
          <p:cNvSpPr/>
          <p:nvPr/>
        </p:nvSpPr>
        <p:spPr>
          <a:xfrm>
            <a:off x="5004048" y="4725144"/>
            <a:ext cx="1872208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5004048" y="5949280"/>
            <a:ext cx="187220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3419872" y="5301208"/>
            <a:ext cx="1152128" cy="64807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6012160" y="4737338"/>
            <a:ext cx="1728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u="dbl" kern="0" dirty="0" smtClean="0">
                <a:solidFill>
                  <a:srgbClr val="800080"/>
                </a:solidFill>
              </a:rPr>
              <a:t>observable region</a:t>
            </a:r>
            <a:endParaRPr lang="ja-JP" altLang="en-US" sz="2000" dirty="0">
              <a:solidFill>
                <a:srgbClr val="800080"/>
              </a:solidFill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5796136" y="4313709"/>
            <a:ext cx="267915" cy="411435"/>
            <a:chOff x="3656013" y="1649413"/>
            <a:chExt cx="609600" cy="1143000"/>
          </a:xfrm>
        </p:grpSpPr>
        <p:sp>
          <p:nvSpPr>
            <p:cNvPr id="29" name="Oval 11"/>
            <p:cNvSpPr>
              <a:spLocks noChangeArrowheads="1"/>
            </p:cNvSpPr>
            <p:nvPr/>
          </p:nvSpPr>
          <p:spPr bwMode="auto">
            <a:xfrm>
              <a:off x="3808413" y="1649413"/>
              <a:ext cx="304800" cy="304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H="1">
              <a:off x="3946525" y="1954213"/>
              <a:ext cx="14288" cy="525462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 flipH="1">
              <a:off x="3656013" y="2479675"/>
              <a:ext cx="290512" cy="312738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35" name="Line 14"/>
            <p:cNvSpPr>
              <a:spLocks noChangeShapeType="1"/>
            </p:cNvSpPr>
            <p:nvPr/>
          </p:nvSpPr>
          <p:spPr bwMode="auto">
            <a:xfrm>
              <a:off x="3946525" y="2479675"/>
              <a:ext cx="319088" cy="312738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3656013" y="2190750"/>
              <a:ext cx="550862" cy="0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38" name="右矢印 37"/>
          <p:cNvSpPr/>
          <p:nvPr/>
        </p:nvSpPr>
        <p:spPr>
          <a:xfrm rot="16200000">
            <a:off x="7344308" y="5409220"/>
            <a:ext cx="720080" cy="360040"/>
          </a:xfrm>
          <a:prstGeom prst="rightArrow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740352" y="5157192"/>
            <a:ext cx="105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time</a:t>
            </a:r>
          </a:p>
          <a:p>
            <a:pPr algn="ctr"/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direction</a:t>
            </a:r>
            <a:endParaRPr lang="ja-JP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7613755" y="5914444"/>
            <a:ext cx="189896" cy="52254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7530701" y="5355473"/>
            <a:ext cx="342946" cy="107169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7605045" y="5385962"/>
            <a:ext cx="189896" cy="52254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スライド番号プレースホルダ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1138138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Basic idea of the proof of IR finiteness in single field inflation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92488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The local spatial average</a:t>
            </a:r>
            <a:r>
              <a:rPr kumimoji="1"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kumimoji="1"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z</a:t>
            </a:r>
            <a:r>
              <a:rPr kumimoji="1"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 can be set to 0 identically  by an appropriate gauge choice.</a:t>
            </a:r>
          </a:p>
          <a:p>
            <a:endParaRPr kumimoji="1" lang="en-US" altLang="ja-JP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400" dirty="0" smtClean="0">
                <a:solidFill>
                  <a:srgbClr val="990099"/>
                </a:solidFill>
              </a:rPr>
              <a:t>Even if we choose such a local gauge, the evolution equation for </a:t>
            </a:r>
            <a:r>
              <a:rPr kumimoji="1" lang="en-US" altLang="ja-JP" sz="2400" i="1" dirty="0" smtClean="0">
                <a:solidFill>
                  <a:srgbClr val="990099"/>
                </a:solidFill>
                <a:latin typeface="Symbol" pitchFamily="18" charset="2"/>
              </a:rPr>
              <a:t>z</a:t>
            </a:r>
            <a:r>
              <a:rPr kumimoji="1" lang="en-US" altLang="ja-JP" sz="2400" dirty="0" smtClean="0">
                <a:solidFill>
                  <a:srgbClr val="990099"/>
                </a:solidFill>
              </a:rPr>
              <a:t>  formally does not change</a:t>
            </a:r>
            <a:r>
              <a:rPr lang="en-US" altLang="ja-JP" sz="2400" dirty="0" smtClean="0">
                <a:solidFill>
                  <a:srgbClr val="990099"/>
                </a:solidFill>
              </a:rPr>
              <a:t> and, it is hyperbolic. So the interaction vertices are localized inside the past light cone. </a:t>
            </a:r>
          </a:p>
          <a:p>
            <a:endParaRPr lang="en-US" altLang="ja-JP" sz="2400" dirty="0" smtClean="0">
              <a:solidFill>
                <a:srgbClr val="990099"/>
              </a:solidFill>
            </a:endParaRPr>
          </a:p>
          <a:p>
            <a:r>
              <a:rPr kumimoji="1" lang="en-US" altLang="ja-JP" sz="2400" dirty="0" smtClean="0">
                <a:solidFill>
                  <a:srgbClr val="CC0000"/>
                </a:solidFill>
              </a:rPr>
              <a:t>Therefore, IR effect is completely suppressed </a:t>
            </a:r>
            <a:r>
              <a:rPr lang="en-US" altLang="ja-JP" sz="2400" dirty="0" smtClean="0">
                <a:solidFill>
                  <a:srgbClr val="CC0000"/>
                </a:solidFill>
              </a:rPr>
              <a:t>for</a:t>
            </a:r>
            <a:r>
              <a:rPr kumimoji="1" lang="en-US" altLang="ja-JP" sz="2400" dirty="0" smtClean="0">
                <a:solidFill>
                  <a:srgbClr val="CC0000"/>
                </a:solidFill>
              </a:rPr>
              <a:t> </a:t>
            </a:r>
            <a:r>
              <a:rPr kumimoji="1" lang="en-US" altLang="ja-JP" sz="2400" i="1" dirty="0" smtClean="0">
                <a:solidFill>
                  <a:srgbClr val="CC0000"/>
                </a:solidFill>
                <a:latin typeface="Symbol" pitchFamily="18" charset="2"/>
              </a:rPr>
              <a:t>z</a:t>
            </a:r>
            <a:r>
              <a:rPr kumimoji="1" lang="en-US" altLang="ja-JP" sz="2400" dirty="0" smtClean="0">
                <a:solidFill>
                  <a:srgbClr val="CC0000"/>
                </a:solidFill>
              </a:rPr>
              <a:t>  in this local </a:t>
            </a:r>
            <a:r>
              <a:rPr lang="en-US" altLang="ja-JP" sz="2400" dirty="0" smtClean="0">
                <a:solidFill>
                  <a:srgbClr val="CC0000"/>
                </a:solidFill>
              </a:rPr>
              <a:t>gauge, </a:t>
            </a:r>
            <a:r>
              <a:rPr lang="en-US" altLang="ja-JP" sz="2400" i="1" u="sng" dirty="0" smtClean="0">
                <a:solidFill>
                  <a:srgbClr val="FF0000"/>
                </a:solidFill>
              </a:rPr>
              <a:t>as long as </a:t>
            </a:r>
            <a:r>
              <a:rPr lang="en-US" altLang="ja-JP" sz="2400" i="1" u="sng" dirty="0" smtClean="0">
                <a:solidFill>
                  <a:srgbClr val="FF0000"/>
                </a:solidFill>
              </a:rPr>
              <a:t>the initial quantum state contains no divergences</a:t>
            </a:r>
            <a:r>
              <a:rPr lang="en-US" altLang="ja-JP" sz="2400" dirty="0" smtClean="0">
                <a:solidFill>
                  <a:srgbClr val="FF0000"/>
                </a:solidFill>
              </a:rPr>
              <a:t>. 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平行四辺形 29"/>
          <p:cNvSpPr/>
          <p:nvPr/>
        </p:nvSpPr>
        <p:spPr>
          <a:xfrm>
            <a:off x="358924" y="2492896"/>
            <a:ext cx="4392488" cy="576064"/>
          </a:xfrm>
          <a:prstGeom prst="parallelogram">
            <a:avLst>
              <a:gd name="adj" fmla="val 129372"/>
            </a:avLst>
          </a:prstGeom>
          <a:solidFill>
            <a:srgbClr val="FCCCF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3635896" y="2348880"/>
            <a:ext cx="288032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09936" y="2053802"/>
            <a:ext cx="7272808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922114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Complete gauge fixing vs.</a:t>
            </a:r>
            <a:br>
              <a:rPr lang="en-US" altLang="ja-JP" sz="3200" dirty="0" smtClean="0"/>
            </a:br>
            <a:r>
              <a:rPr lang="en-US" altLang="ja-JP" sz="3200" dirty="0" smtClean="0"/>
              <a:t>Genuine gauge-invariant quantities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980728"/>
            <a:ext cx="8229600" cy="576064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Local gauge conditions. </a:t>
            </a:r>
          </a:p>
        </p:txBody>
      </p: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909936" y="1449504"/>
          <a:ext cx="1141784" cy="467328"/>
        </p:xfrm>
        <a:graphic>
          <a:graphicData uri="http://schemas.openxmlformats.org/presentationml/2006/ole">
            <p:oleObj spid="_x0000_s57349" name="数式" r:id="rId3" imgW="558720" imgH="228600" progId="Equation.3">
              <p:embed/>
            </p:oleObj>
          </a:graphicData>
        </a:graphic>
      </p:graphicFrame>
      <p:sp>
        <p:nvSpPr>
          <p:cNvPr id="27" name="二等辺三角形 26"/>
          <p:cNvSpPr/>
          <p:nvPr/>
        </p:nvSpPr>
        <p:spPr>
          <a:xfrm>
            <a:off x="1630016" y="1387724"/>
            <a:ext cx="1872208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1630016" y="2611860"/>
            <a:ext cx="187220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854152" y="1340768"/>
            <a:ext cx="32403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kern="0" dirty="0" smtClean="0">
                <a:solidFill>
                  <a:srgbClr val="800080"/>
                </a:solidFill>
              </a:rPr>
              <a:t>Imposing boundary conditions on the boundary of observable region</a:t>
            </a:r>
            <a:endParaRPr lang="ja-JP" altLang="en-US" sz="2000" dirty="0">
              <a:solidFill>
                <a:srgbClr val="800080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6094512" y="1628800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372200" y="1241465"/>
            <a:ext cx="25922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FF0000"/>
                </a:solidFill>
              </a:rPr>
              <a:t>But unsatisfactory?</a:t>
            </a:r>
          </a:p>
          <a:p>
            <a:pPr algn="ctr"/>
            <a:r>
              <a:rPr lang="en-US" altLang="ja-JP" dirty="0" smtClean="0">
                <a:solidFill>
                  <a:srgbClr val="800080"/>
                </a:solidFill>
              </a:rPr>
              <a:t>The results depend on the choice of boundary conditions</a:t>
            </a:r>
            <a:endParaRPr lang="ja-JP" altLang="en-US" dirty="0">
              <a:solidFill>
                <a:srgbClr val="800080"/>
              </a:solidFill>
            </a:endParaRPr>
          </a:p>
        </p:txBody>
      </p:sp>
      <p:sp>
        <p:nvSpPr>
          <p:cNvPr id="36" name="コンテンツ プレースホルダ 2"/>
          <p:cNvSpPr txBox="1">
            <a:spLocks/>
          </p:cNvSpPr>
          <p:nvPr/>
        </p:nvSpPr>
        <p:spPr>
          <a:xfrm>
            <a:off x="107504" y="3140968"/>
            <a:ext cx="8229600" cy="432048"/>
          </a:xfrm>
          <a:prstGeom prst="rect">
            <a:avLst/>
          </a:prstGeom>
        </p:spPr>
        <p:txBody>
          <a:bodyPr vert="horz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  <a:tabLst/>
              <a:defRPr/>
            </a:pPr>
            <a:r>
              <a:rPr lang="en-US" altLang="ja-JP" sz="2400" kern="0" dirty="0" smtClean="0">
                <a:solidFill>
                  <a:schemeClr val="tx2"/>
                </a:solidFill>
              </a:rPr>
              <a:t>Genuine gauge-invariant quantities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585792" y="2311302"/>
            <a:ext cx="2800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rgbClr val="FF0000"/>
                </a:solidFill>
              </a:rPr>
              <a:t>No influence from outside</a:t>
            </a:r>
          </a:p>
          <a:p>
            <a:r>
              <a:rPr lang="en-US" altLang="ja-JP" kern="0" dirty="0" smtClean="0">
                <a:solidFill>
                  <a:srgbClr val="FF0000"/>
                </a:solidFill>
              </a:rPr>
              <a:t>Complete gauge fixing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5964333" y="2433082"/>
            <a:ext cx="3129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kern="0" dirty="0" smtClean="0">
                <a:solidFill>
                  <a:srgbClr val="FF0000"/>
                </a:solidFill>
              </a:rPr>
              <a:t>☺</a:t>
            </a:r>
            <a:endParaRPr lang="ja-JP" altLang="en-US" sz="4000" dirty="0"/>
          </a:p>
        </p:txBody>
      </p:sp>
      <p:sp>
        <p:nvSpPr>
          <p:cNvPr id="40" name="正方形/長方形 39"/>
          <p:cNvSpPr/>
          <p:nvPr/>
        </p:nvSpPr>
        <p:spPr>
          <a:xfrm>
            <a:off x="467544" y="3532946"/>
            <a:ext cx="7762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Correlation functions for 3-d scalar curvature on </a:t>
            </a:r>
            <a:r>
              <a:rPr lang="en-US" altLang="ja-JP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Symbol" pitchFamily="18" charset="2"/>
              </a:rPr>
              <a:t>f 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=constant slice. </a:t>
            </a:r>
            <a:endParaRPr lang="ja-JP" alt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619672" y="3892986"/>
            <a:ext cx="15424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endParaRPr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419872" y="3933056"/>
            <a:ext cx="5352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CC3399"/>
                </a:solidFill>
              </a:rPr>
              <a:t>Coordinates do not have gauge invariant meaning.</a:t>
            </a:r>
            <a:endParaRPr lang="ja-JP" altLang="en-US" dirty="0">
              <a:solidFill>
                <a:srgbClr val="CC3399"/>
              </a:solidFill>
            </a:endParaRPr>
          </a:p>
        </p:txBody>
      </p:sp>
      <p:sp>
        <p:nvSpPr>
          <p:cNvPr id="56" name="フリーフォーム 55"/>
          <p:cNvSpPr/>
          <p:nvPr/>
        </p:nvSpPr>
        <p:spPr>
          <a:xfrm>
            <a:off x="1139868" y="4352828"/>
            <a:ext cx="2041743" cy="789140"/>
          </a:xfrm>
          <a:custGeom>
            <a:avLst/>
            <a:gdLst>
              <a:gd name="connsiteX0" fmla="*/ 0 w 2041743"/>
              <a:gd name="connsiteY0" fmla="*/ 789140 h 789140"/>
              <a:gd name="connsiteX1" fmla="*/ 926927 w 2041743"/>
              <a:gd name="connsiteY1" fmla="*/ 250520 h 789140"/>
              <a:gd name="connsiteX2" fmla="*/ 2041743 w 2041743"/>
              <a:gd name="connsiteY2" fmla="*/ 0 h 789140"/>
              <a:gd name="connsiteX3" fmla="*/ 2041743 w 2041743"/>
              <a:gd name="connsiteY3" fmla="*/ 0 h 78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1743" h="789140">
                <a:moveTo>
                  <a:pt x="0" y="789140"/>
                </a:moveTo>
                <a:cubicBezTo>
                  <a:pt x="293318" y="585591"/>
                  <a:pt x="586637" y="382043"/>
                  <a:pt x="926927" y="250520"/>
                </a:cubicBezTo>
                <a:cubicBezTo>
                  <a:pt x="1267217" y="118997"/>
                  <a:pt x="2041743" y="0"/>
                  <a:pt x="2041743" y="0"/>
                </a:cubicBezTo>
                <a:lnTo>
                  <a:pt x="204174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999800" y="49569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x</a:t>
            </a:r>
            <a:endParaRPr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1166669" y="5013176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 origin</a:t>
            </a:r>
            <a:endParaRPr lang="ja-JP" altLang="en-US" dirty="0"/>
          </a:p>
        </p:txBody>
      </p:sp>
      <p:sp>
        <p:nvSpPr>
          <p:cNvPr id="59" name="正方形/長方形 58"/>
          <p:cNvSpPr/>
          <p:nvPr/>
        </p:nvSpPr>
        <p:spPr>
          <a:xfrm>
            <a:off x="3047782" y="4283804"/>
            <a:ext cx="2355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b="1" i="1" dirty="0" smtClean="0">
                <a:latin typeface="Symbol" pitchFamily="18" charset="2"/>
                <a:cs typeface="Times New Roman" pitchFamily="18" charset="0"/>
              </a:rPr>
              <a:t>, </a:t>
            </a:r>
            <a:r>
              <a:rPr lang="en-US" altLang="ja-JP" i="1" dirty="0" smtClean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=1) =</a:t>
            </a:r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ja-JP" i="1" dirty="0" smtClean="0">
                <a:latin typeface="Symbol" pitchFamily="18" charset="2"/>
                <a:cs typeface="Times New Roman" pitchFamily="18" charset="0"/>
              </a:rPr>
              <a:t>d </a:t>
            </a:r>
            <a:r>
              <a:rPr lang="en-US" altLang="ja-JP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3047306" y="41522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x</a:t>
            </a:r>
            <a:endParaRPr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2495332" y="4715852"/>
            <a:ext cx="4711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Specify the position by solving geodesic </a:t>
            </a:r>
            <a:r>
              <a:rPr lang="en-US" altLang="ja-JP" dirty="0" err="1" smtClean="0"/>
              <a:t>eq</a:t>
            </a:r>
            <a:endParaRPr lang="ja-JP" altLang="en-US" dirty="0"/>
          </a:p>
        </p:txBody>
      </p:sp>
      <p:graphicFrame>
        <p:nvGraphicFramePr>
          <p:cNvPr id="57352" name="Object 4"/>
          <p:cNvGraphicFramePr>
            <a:graphicFrameLocks noChangeAspect="1"/>
          </p:cNvGraphicFramePr>
          <p:nvPr/>
        </p:nvGraphicFramePr>
        <p:xfrm>
          <a:off x="7031112" y="4718497"/>
          <a:ext cx="1357312" cy="360362"/>
        </p:xfrm>
        <a:graphic>
          <a:graphicData uri="http://schemas.openxmlformats.org/presentationml/2006/ole">
            <p:oleObj spid="_x0000_s57352" name="数式" r:id="rId4" imgW="863280" imgH="228600" progId="Equation.3">
              <p:embed/>
            </p:oleObj>
          </a:graphicData>
        </a:graphic>
      </p:graphicFrame>
      <p:graphicFrame>
        <p:nvGraphicFramePr>
          <p:cNvPr id="57353" name="Object 4"/>
          <p:cNvGraphicFramePr>
            <a:graphicFrameLocks noChangeAspect="1"/>
          </p:cNvGraphicFramePr>
          <p:nvPr/>
        </p:nvGraphicFramePr>
        <p:xfrm>
          <a:off x="4676775" y="5056188"/>
          <a:ext cx="1617663" cy="460375"/>
        </p:xfrm>
        <a:graphic>
          <a:graphicData uri="http://schemas.openxmlformats.org/presentationml/2006/ole">
            <p:oleObj spid="_x0000_s57353" name="数式" r:id="rId5" imgW="1028520" imgH="291960" progId="Equation.3">
              <p:embed/>
            </p:oleObj>
          </a:graphicData>
        </a:graphic>
      </p:graphicFrame>
      <p:sp>
        <p:nvSpPr>
          <p:cNvPr id="64" name="正方形/長方形 63"/>
          <p:cNvSpPr/>
          <p:nvPr/>
        </p:nvSpPr>
        <p:spPr>
          <a:xfrm>
            <a:off x="2555776" y="5085184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 with initial condition </a:t>
            </a:r>
            <a:endParaRPr lang="ja-JP" altLang="en-US" dirty="0"/>
          </a:p>
        </p:txBody>
      </p:sp>
      <p:cxnSp>
        <p:nvCxnSpPr>
          <p:cNvPr id="66" name="直線矢印コネクタ 65"/>
          <p:cNvCxnSpPr/>
          <p:nvPr/>
        </p:nvCxnSpPr>
        <p:spPr>
          <a:xfrm rot="10800000" flipH="1">
            <a:off x="1154142" y="4806530"/>
            <a:ext cx="453003" cy="32868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1225012" y="4437112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ja-JP" altLang="en-US" i="1" dirty="0"/>
          </a:p>
        </p:txBody>
      </p:sp>
      <p:sp>
        <p:nvSpPr>
          <p:cNvPr id="68" name="正方形/長方形 67"/>
          <p:cNvSpPr/>
          <p:nvPr/>
        </p:nvSpPr>
        <p:spPr>
          <a:xfrm>
            <a:off x="1691680" y="5445224"/>
            <a:ext cx="4988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:= </a:t>
            </a:r>
            <a:r>
              <a:rPr lang="en-US" altLang="ja-JP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b="1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, </a:t>
            </a:r>
            <a:r>
              <a:rPr lang="en-US" altLang="ja-JP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l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=1)) = </a:t>
            </a:r>
            <a:r>
              <a:rPr lang="en-US" altLang="ja-JP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n-US" altLang="ja-JP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1000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</a:t>
            </a:r>
            <a:r>
              <a:rPr lang="en-US" altLang="ja-JP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 …</a:t>
            </a:r>
            <a:endParaRPr lang="ja-JP" altLang="en-US" b="1" i="1" dirty="0">
              <a:solidFill>
                <a:srgbClr val="FF0000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1187624" y="5765194"/>
            <a:ext cx="5918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  <a:ea typeface="Microsoft Yi Baiti" pitchFamily="66" charset="0"/>
                <a:cs typeface="Times New Roman" pitchFamily="18" charset="0"/>
              </a:rPr>
              <a:t>should be genuine gauge invariant.</a:t>
            </a:r>
            <a:endParaRPr lang="ja-JP" alt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1619672" y="6167045"/>
            <a:ext cx="5392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Translation invariance of the vacuum state takes care of the ambiguity in the choice of the origin.</a:t>
            </a:r>
            <a:endParaRPr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300192" y="4192052"/>
            <a:ext cx="287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B050"/>
                </a:solidFill>
              </a:rPr>
              <a:t>(Giddings &amp; Sloth 1005.1056)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306007" y="4386590"/>
            <a:ext cx="2603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B050"/>
                </a:solidFill>
              </a:rPr>
              <a:t>(Byrnes et al. 1005.33307)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  <p:sp>
        <p:nvSpPr>
          <p:cNvPr id="43" name="スライド番号プレースホルダ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6084168" y="2494637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800080"/>
                </a:solidFill>
              </a:rPr>
              <a:t>Spatial translation invariance is not respected</a:t>
            </a:r>
            <a:endParaRPr lang="ja-JP" altLang="en-US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-13394"/>
            <a:ext cx="8229600" cy="994122"/>
          </a:xfrm>
        </p:spPr>
        <p:txBody>
          <a:bodyPr>
            <a:noAutofit/>
          </a:bodyPr>
          <a:lstStyle/>
          <a:p>
            <a:r>
              <a:rPr lang="en-US" altLang="ja-JP" sz="4000" dirty="0" smtClean="0"/>
              <a:t>Tree level 2-point function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052736"/>
            <a:ext cx="6264696" cy="360040"/>
          </a:xfrm>
        </p:spPr>
        <p:txBody>
          <a:bodyPr>
            <a:no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2-point function of the usual curvature perturbation is divergent 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even at the tree level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</a:t>
            </a:r>
            <a:endParaRPr kumimoji="1" lang="ja-JP" altLang="en-US" sz="2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71601" y="1628800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 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(2)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 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(2)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 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8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[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] 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+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c.c.</a:t>
            </a:r>
            <a:r>
              <a:rPr lang="en-US" altLang="ja-JP" sz="28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endParaRPr lang="ja-JP" altLang="en-US" sz="2800" dirty="0">
              <a:solidFill>
                <a:schemeClr val="tx2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79712" y="2132856"/>
            <a:ext cx="2042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altLang="ja-JP" sz="2000" b="1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altLang="ja-JP" sz="2000" baseline="30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/>
                <a:cs typeface="Times New Roman"/>
                <a:sym typeface="Symbol"/>
              </a:rPr>
              <a:t>†</a:t>
            </a:r>
            <a:r>
              <a:rPr lang="en-US" altLang="ja-JP" sz="2000" b="1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ja-JP" altLang="en-US" sz="20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907704" y="2524834"/>
            <a:ext cx="55386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-3/2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ik/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ik</a:t>
            </a:r>
            <a:r>
              <a:rPr lang="en-US" altLang="ja-JP" sz="2000" i="1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aH</a:t>
            </a:r>
            <a:r>
              <a:rPr lang="en-US" altLang="ja-JP" sz="2000" i="1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en-US" altLang="ja-JP" sz="2000" kern="0" dirty="0" smtClean="0">
                <a:solidFill>
                  <a:schemeClr val="accent4">
                    <a:lumMod val="75000"/>
                  </a:schemeClr>
                </a:solidFill>
              </a:rPr>
              <a:t>for Bunch Davies vacuum</a:t>
            </a:r>
            <a:endParaRPr lang="ja-JP" altLang="en-US" sz="20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43608" y="213285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where</a:t>
            </a:r>
            <a:endParaRPr lang="ja-JP" altLang="en-US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508104" y="29876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800080"/>
                </a:solidFill>
              </a:rPr>
              <a:t> Logarithmically divergent!</a:t>
            </a:r>
            <a:endParaRPr lang="ja-JP" altLang="en-US" dirty="0">
              <a:solidFill>
                <a:srgbClr val="800080"/>
              </a:solidFill>
            </a:endParaRPr>
          </a:p>
        </p:txBody>
      </p:sp>
      <p:sp>
        <p:nvSpPr>
          <p:cNvPr id="19" name="コンテンツ プレースホルダ 2"/>
          <p:cNvSpPr txBox="1">
            <a:spLocks/>
          </p:cNvSpPr>
          <p:nvPr/>
        </p:nvSpPr>
        <p:spPr>
          <a:xfrm>
            <a:off x="467544" y="4541058"/>
            <a:ext cx="8229600" cy="792088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there remains IR divergence even in BD vacuum</a:t>
            </a:r>
            <a:r>
              <a:rPr lang="en-US" altLang="ja-JP" sz="2400" kern="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kern="0" dirty="0" smtClean="0">
                <a:solidFill>
                  <a:schemeClr val="accent4">
                    <a:lumMod val="75000"/>
                  </a:schemeClr>
                </a:solidFill>
              </a:rPr>
              <a:t>     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ymbol" pitchFamily="18" charset="2"/>
              </a:rPr>
              <a:t>z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not gauge invariant, but </a:t>
            </a:r>
            <a:r>
              <a:rPr lang="en-US" altLang="ja-JP" sz="24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4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400" i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≈R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400" kern="0" dirty="0" smtClean="0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>
          <a:xfrm>
            <a:off x="755576" y="5877272"/>
            <a:ext cx="6768752" cy="616134"/>
          </a:xfrm>
          <a:prstGeom prst="rect">
            <a:avLst/>
          </a:prstGeom>
        </p:spPr>
        <p:txBody>
          <a:bodyPr vert="horz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tabLst/>
              <a:defRPr/>
            </a:pPr>
            <a:r>
              <a:rPr lang="en-US" altLang="ja-JP" sz="2400" kern="0" dirty="0" smtClean="0">
                <a:solidFill>
                  <a:srgbClr val="FF0000"/>
                </a:solidFill>
              </a:rPr>
              <a:t>Local gauge-invariant quantities do not diverge</a:t>
            </a:r>
            <a:r>
              <a:rPr lang="en-US" altLang="ja-JP" sz="2400" kern="0" noProof="0" dirty="0" smtClean="0">
                <a:solidFill>
                  <a:srgbClr val="FF0000"/>
                </a:solidFill>
              </a:rPr>
              <a:t> for the Bunch-Davies vacuum state. 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937041" y="5261138"/>
            <a:ext cx="85315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(2) 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  <a:sym typeface="Symbol"/>
              </a:rPr>
              <a:t>≈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8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[</a:t>
            </a:r>
            <a:r>
              <a:rPr lang="en-US" altLang="ja-JP" sz="2000" dirty="0" err="1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]</a:t>
            </a:r>
            <a:r>
              <a:rPr lang="en-US" altLang="ja-JP" sz="2800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  <a:sym typeface="Symbol"/>
              </a:rPr>
              <a:t>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(log</a:t>
            </a:r>
            <a:r>
              <a:rPr lang="en-US" altLang="ja-JP" sz="11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4</a:t>
            </a:r>
            <a:endParaRPr lang="ja-JP" altLang="en-US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547664" y="2833772"/>
            <a:ext cx="40895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990099"/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990099"/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800" dirty="0" smtClean="0">
                <a:solidFill>
                  <a:srgbClr val="990099"/>
                </a:solidFill>
                <a:latin typeface="Symbol" pitchFamily="18" charset="2"/>
                <a:cs typeface="Times New Roman" pitchFamily="18" charset="0"/>
                <a:sym typeface="Symbol"/>
              </a:rPr>
              <a:t>[</a:t>
            </a:r>
            <a:r>
              <a:rPr lang="en-US" altLang="ja-JP" sz="2000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0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solidFill>
                  <a:srgbClr val="990099"/>
                </a:solidFill>
                <a:latin typeface="Symbol" pitchFamily="18" charset="2"/>
                <a:cs typeface="Times New Roman" pitchFamily="18" charset="0"/>
                <a:sym typeface="Symbol"/>
              </a:rPr>
              <a:t>]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/>
                <a:cs typeface="Times New Roman"/>
                <a:sym typeface="Symbol"/>
              </a:rPr>
              <a:t></a:t>
            </a:r>
            <a:r>
              <a:rPr lang="en-US" altLang="ja-JP" sz="2000" dirty="0" smtClean="0">
                <a:solidFill>
                  <a:srgbClr val="990099"/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endParaRPr lang="ja-JP" altLang="en-US" sz="2800" dirty="0">
              <a:solidFill>
                <a:srgbClr val="990099"/>
              </a:solidFill>
            </a:endParaRPr>
          </a:p>
        </p:txBody>
      </p:sp>
      <p:sp>
        <p:nvSpPr>
          <p:cNvPr id="33" name="コンテンツ プレースホルダ 2"/>
          <p:cNvSpPr txBox="1">
            <a:spLocks/>
          </p:cNvSpPr>
          <p:nvPr/>
        </p:nvSpPr>
        <p:spPr>
          <a:xfrm>
            <a:off x="467544" y="3553852"/>
            <a:ext cx="8208912" cy="360040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  <a:tabLst/>
              <a:defRPr/>
            </a:pPr>
            <a:r>
              <a:rPr lang="en-US" altLang="ja-JP" sz="2000" kern="0" dirty="0" smtClean="0">
                <a:solidFill>
                  <a:srgbClr val="FF6600"/>
                </a:solidFill>
              </a:rPr>
              <a:t>Of course, artificial IR cutoff removes IR divergence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562539" y="3769876"/>
            <a:ext cx="44342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FF6600"/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(log</a:t>
            </a:r>
            <a:r>
              <a:rPr lang="en-US" altLang="ja-JP" sz="1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FF6600"/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800" dirty="0" smtClean="0">
                <a:solidFill>
                  <a:srgbClr val="FF6600"/>
                </a:solidFill>
                <a:latin typeface="Symbol" pitchFamily="18" charset="2"/>
                <a:cs typeface="Times New Roman" pitchFamily="18" charset="0"/>
                <a:sym typeface="Symbol"/>
              </a:rPr>
              <a:t>[</a:t>
            </a:r>
            <a:r>
              <a:rPr lang="en-US" altLang="ja-JP" sz="2000" i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solidFill>
                  <a:srgbClr val="FF6600"/>
                </a:solidFill>
                <a:latin typeface="Symbol" pitchFamily="18" charset="2"/>
                <a:cs typeface="Times New Roman" pitchFamily="18" charset="0"/>
                <a:sym typeface="Symbol"/>
              </a:rPr>
              <a:t>]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/>
                <a:cs typeface="Times New Roman"/>
                <a:sym typeface="Symbol"/>
              </a:rPr>
              <a:t></a:t>
            </a:r>
            <a:r>
              <a:rPr lang="en-US" altLang="ja-JP" sz="2000" dirty="0" smtClean="0">
                <a:solidFill>
                  <a:srgbClr val="FF6600"/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(log</a:t>
            </a:r>
            <a:r>
              <a:rPr lang="en-US" altLang="ja-JP" sz="105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="1" i="1" baseline="-250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endParaRPr lang="ja-JP" altLang="en-US" sz="2800" dirty="0">
              <a:solidFill>
                <a:srgbClr val="FF660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819457" y="3904600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  but very artificial!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角丸四角形 31"/>
          <p:cNvSpPr/>
          <p:nvPr/>
        </p:nvSpPr>
        <p:spPr>
          <a:xfrm>
            <a:off x="323528" y="4437112"/>
            <a:ext cx="8640960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755576" y="4339704"/>
            <a:ext cx="7776864" cy="2160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-13394"/>
            <a:ext cx="8229600" cy="706090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One-loop 2-point function at l</a:t>
            </a:r>
            <a:r>
              <a:rPr kumimoji="1" lang="en-US" altLang="ja-JP" sz="2800" dirty="0" smtClean="0"/>
              <a:t>eading slow-roll exp.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36004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sz="2400" dirty="0" smtClean="0"/>
              <a:t>No interaction term in the evolution equation at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en-US" altLang="ja-JP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400" dirty="0" smtClean="0"/>
              <a:t> in flat gauge.</a:t>
            </a:r>
            <a:endParaRPr kumimoji="1" lang="ja-JP" altLang="en-US" sz="2400" dirty="0"/>
          </a:p>
        </p:txBody>
      </p:sp>
      <p:grpSp>
        <p:nvGrpSpPr>
          <p:cNvPr id="6" name="グループ化 14"/>
          <p:cNvGrpSpPr/>
          <p:nvPr/>
        </p:nvGrpSpPr>
        <p:grpSpPr>
          <a:xfrm>
            <a:off x="1292692" y="799134"/>
            <a:ext cx="3351316" cy="541634"/>
            <a:chOff x="1292692" y="799134"/>
            <a:chExt cx="3927380" cy="670804"/>
          </a:xfrm>
        </p:grpSpPr>
        <p:grpSp>
          <p:nvGrpSpPr>
            <p:cNvPr id="7" name="グループ化 5"/>
            <p:cNvGrpSpPr/>
            <p:nvPr/>
          </p:nvGrpSpPr>
          <p:grpSpPr>
            <a:xfrm>
              <a:off x="1292692" y="836712"/>
              <a:ext cx="1623124" cy="633226"/>
              <a:chOff x="428596" y="2075694"/>
              <a:chExt cx="2643206" cy="1073158"/>
            </a:xfrm>
          </p:grpSpPr>
          <p:cxnSp>
            <p:nvCxnSpPr>
              <p:cNvPr id="4" name="直線コネクタ 3"/>
              <p:cNvCxnSpPr/>
              <p:nvPr/>
            </p:nvCxnSpPr>
            <p:spPr>
              <a:xfrm>
                <a:off x="428596" y="3147264"/>
                <a:ext cx="2643206" cy="1588"/>
              </a:xfrm>
              <a:prstGeom prst="line">
                <a:avLst/>
              </a:prstGeom>
              <a:ln w="38100"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円/楕円 4"/>
              <p:cNvSpPr/>
              <p:nvPr/>
            </p:nvSpPr>
            <p:spPr>
              <a:xfrm>
                <a:off x="1214414" y="2075694"/>
                <a:ext cx="1000132" cy="107157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</p:grpSp>
        <p:cxnSp>
          <p:nvCxnSpPr>
            <p:cNvPr id="8" name="直線コネクタ 7"/>
            <p:cNvCxnSpPr/>
            <p:nvPr/>
          </p:nvCxnSpPr>
          <p:spPr>
            <a:xfrm>
              <a:off x="3596948" y="1108961"/>
              <a:ext cx="1623124" cy="937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円/楕円 8"/>
            <p:cNvSpPr/>
            <p:nvPr/>
          </p:nvSpPr>
          <p:spPr>
            <a:xfrm>
              <a:off x="4092024" y="799134"/>
              <a:ext cx="614155" cy="63228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4427984" y="1732746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800080"/>
                </a:solidFill>
              </a:rPr>
              <a:t>◎</a:t>
            </a:r>
            <a:r>
              <a:rPr lang="en-US" altLang="ja-JP" sz="2000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000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~ e</a:t>
            </a:r>
            <a:r>
              <a:rPr lang="en-US" altLang="ja-JP" sz="2000" i="1" baseline="30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sz="2000" baseline="30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i="1" baseline="30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z </a:t>
            </a:r>
            <a:r>
              <a:rPr lang="en-US" altLang="ja-JP" sz="2000" dirty="0" err="1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i="1" dirty="0" err="1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z</a:t>
            </a:r>
            <a:endParaRPr lang="ja-JP" altLang="en-US" sz="2000" i="1" dirty="0">
              <a:solidFill>
                <a:srgbClr val="800080"/>
              </a:solidFill>
              <a:latin typeface="Symbol" pitchFamily="18" charset="2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1520" y="2060848"/>
            <a:ext cx="85315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(4)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(3)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(1)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 + 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(2)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(2)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 + 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(1)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(3)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endParaRPr lang="ja-JP" altLang="en-US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944216" y="2348880"/>
            <a:ext cx="71997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Symbol"/>
              <a:buChar char="µ"/>
            </a:pP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i="1" baseline="-25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 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8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[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2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 + 2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 </a:t>
            </a:r>
          </a:p>
          <a:p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+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2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altLang="ja-JP" sz="28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] 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c.c. </a:t>
            </a:r>
          </a:p>
          <a:p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+ </a:t>
            </a:r>
            <a:r>
              <a:rPr lang="en-US" altLang="ja-JP" sz="2000" dirty="0" smtClean="0">
                <a:solidFill>
                  <a:srgbClr val="FF0000"/>
                </a:solidFill>
                <a:cs typeface="Times New Roman" pitchFamily="18" charset="0"/>
              </a:rPr>
              <a:t>(manifestly finite pieces)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979712" y="3523654"/>
            <a:ext cx="2042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err="1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i="1" baseline="-25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baseline="30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altLang="ja-JP" sz="2000" b="1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ja-JP" sz="2000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altLang="ja-JP" sz="2000" baseline="30000" dirty="0" err="1" smtClean="0">
                <a:solidFill>
                  <a:srgbClr val="800080"/>
                </a:solidFill>
                <a:latin typeface="Times New Roman"/>
                <a:cs typeface="Times New Roman"/>
                <a:sym typeface="Symbol"/>
              </a:rPr>
              <a:t>†</a:t>
            </a:r>
            <a:r>
              <a:rPr lang="en-US" altLang="ja-JP" sz="2000" b="1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ja-JP" altLang="en-US" sz="2000" dirty="0" smtClean="0">
              <a:solidFill>
                <a:srgbClr val="80008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995936" y="3532946"/>
            <a:ext cx="20521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altLang="ja-JP" sz="2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:= </a:t>
            </a:r>
            <a:r>
              <a:rPr lang="en-US" altLang="ja-JP" sz="2000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n-US" altLang="ja-JP" sz="1050" i="1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en-US" altLang="ja-JP" sz="2000" b="1" i="1" dirty="0" smtClean="0">
                <a:solidFill>
                  <a:srgbClr val="800080"/>
                </a:solidFill>
                <a:latin typeface="Times New Roman"/>
                <a:cs typeface="Times New Roman"/>
                <a:sym typeface="Symbol"/>
              </a:rPr>
              <a:t></a:t>
            </a:r>
            <a:r>
              <a:rPr lang="en-US" altLang="ja-JP" sz="2000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ja-JP" altLang="en-US" sz="2000" baseline="-25000" dirty="0">
              <a:solidFill>
                <a:srgbClr val="80008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371754" y="4603774"/>
            <a:ext cx="24753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-3/2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ik/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ik</a:t>
            </a:r>
            <a:r>
              <a:rPr lang="en-US" altLang="ja-JP" sz="2000" i="1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aH</a:t>
            </a:r>
            <a:endParaRPr lang="ja-JP" altLang="en-US" sz="20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43608" y="341970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800080"/>
                </a:solidFill>
              </a:rPr>
              <a:t> where</a:t>
            </a:r>
            <a:endParaRPr lang="ja-JP" altLang="en-US" dirty="0">
              <a:solidFill>
                <a:srgbClr val="80008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11560" y="1763524"/>
            <a:ext cx="3849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800080"/>
                </a:solidFill>
              </a:rPr>
              <a:t>◎flat gauge </a:t>
            </a:r>
            <a:r>
              <a:rPr lang="en-US" altLang="ja-JP" dirty="0" smtClean="0">
                <a:solidFill>
                  <a:srgbClr val="800080"/>
                </a:solidFill>
                <a:sym typeface="Symbol"/>
              </a:rPr>
              <a:t> synchronous gauge</a:t>
            </a:r>
            <a:endParaRPr lang="ja-JP" altLang="en-US" dirty="0">
              <a:solidFill>
                <a:srgbClr val="800080"/>
              </a:solidFill>
            </a:endParaRPr>
          </a:p>
        </p:txBody>
      </p:sp>
      <p:sp>
        <p:nvSpPr>
          <p:cNvPr id="19" name="コンテンツ プレースホルダ 2"/>
          <p:cNvSpPr txBox="1">
            <a:spLocks/>
          </p:cNvSpPr>
          <p:nvPr/>
        </p:nvSpPr>
        <p:spPr>
          <a:xfrm>
            <a:off x="467544" y="3964994"/>
            <a:ext cx="8229600" cy="360040"/>
          </a:xfrm>
          <a:prstGeom prst="rect">
            <a:avLst/>
          </a:prstGeom>
        </p:spPr>
        <p:txBody>
          <a:bodyPr vert="horz" rtlCol="0"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r>
              <a:rPr lang="en-US" altLang="ja-JP" sz="2400" kern="0" dirty="0" smtClean="0">
                <a:solidFill>
                  <a:schemeClr val="accent4">
                    <a:lumMod val="75000"/>
                  </a:schemeClr>
                </a:solidFill>
              </a:rPr>
              <a:t>IR divergence from 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400" i="1" dirty="0" err="1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i="1" baseline="-25000" dirty="0" err="1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400" i="1" baseline="-25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2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, </a:t>
            </a:r>
            <a:r>
              <a:rPr lang="en-US" altLang="ja-JP" sz="2400" kern="0" dirty="0" smtClean="0">
                <a:solidFill>
                  <a:schemeClr val="accent4">
                    <a:lumMod val="75000"/>
                  </a:schemeClr>
                </a:solidFill>
              </a:rPr>
              <a:t>in general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>
          <a:xfrm>
            <a:off x="734888" y="4253026"/>
            <a:ext cx="8229600" cy="360040"/>
          </a:xfrm>
          <a:prstGeom prst="rect">
            <a:avLst/>
          </a:prstGeom>
        </p:spPr>
        <p:txBody>
          <a:bodyPr vert="horz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tabLst/>
              <a:defRPr/>
            </a:pPr>
            <a:r>
              <a:rPr lang="en-US" altLang="ja-JP" sz="2400" kern="0" noProof="0" dirty="0" smtClean="0">
                <a:solidFill>
                  <a:srgbClr val="FF0000"/>
                </a:solidFill>
              </a:rPr>
              <a:t>However, the integral vanishes for the Bunch-Davies vacuum state. 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3995936" y="4757082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612114" y="4613066"/>
            <a:ext cx="24801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-3/2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</a:t>
            </a:r>
            <a:r>
              <a:rPr lang="en-US" altLang="ja-JP" sz="2000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3/2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b="1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sz="20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コンテンツ プレースホルダ 2"/>
          <p:cNvSpPr txBox="1">
            <a:spLocks/>
          </p:cNvSpPr>
          <p:nvPr/>
        </p:nvSpPr>
        <p:spPr>
          <a:xfrm>
            <a:off x="611560" y="4941168"/>
            <a:ext cx="1152128" cy="360040"/>
          </a:xfrm>
          <a:prstGeom prst="rect">
            <a:avLst/>
          </a:prstGeom>
        </p:spPr>
        <p:txBody>
          <a:bodyPr vert="horz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tabLst/>
              <a:defRPr/>
            </a:pPr>
            <a:r>
              <a:rPr lang="en-US" altLang="ja-JP" sz="2400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Then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グループ化 25"/>
          <p:cNvGrpSpPr/>
          <p:nvPr/>
        </p:nvGrpSpPr>
        <p:grpSpPr>
          <a:xfrm>
            <a:off x="1225073" y="5013176"/>
            <a:ext cx="8531503" cy="432048"/>
            <a:chOff x="403920" y="5229200"/>
            <a:chExt cx="8531503" cy="432048"/>
          </a:xfrm>
        </p:grpSpPr>
        <p:sp>
          <p:nvSpPr>
            <p:cNvPr id="23" name="正方形/長方形 22"/>
            <p:cNvSpPr/>
            <p:nvPr/>
          </p:nvSpPr>
          <p:spPr>
            <a:xfrm>
              <a:off x="403920" y="5261138"/>
              <a:ext cx="85315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</a:t>
              </a:r>
              <a:r>
                <a:rPr lang="en-US" altLang="ja-JP" sz="2000" i="1" baseline="30000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altLang="ja-JP" sz="2000" i="1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b="1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ja-JP" sz="2000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ja-JP" sz="2000" i="1" baseline="30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sz="2000" i="1" baseline="30000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altLang="ja-JP" sz="2000" i="1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b="1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ja-JP" sz="2000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</a:t>
              </a:r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(4)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 </a:t>
              </a:r>
              <a:r>
                <a:rPr lang="en-US" altLang="ja-JP" sz="2000" i="1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</a:rPr>
                <a:t>z</a:t>
              </a:r>
              <a:r>
                <a:rPr lang="en-US" altLang="ja-JP" sz="2000" i="1" baseline="-25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</a:rPr>
                <a:t>I </a:t>
              </a:r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</a:rPr>
                <a:t>2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</a:t>
              </a:r>
              <a:r>
                <a:rPr lang="en-US" altLang="ja-JP" sz="2000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log</a:t>
              </a:r>
              <a:r>
                <a:rPr lang="en-US" altLang="ja-JP" sz="2000" i="1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 </a:t>
              </a:r>
              <a:r>
                <a:rPr lang="en-US" altLang="ja-JP" sz="2000" baseline="-25000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log</a:t>
              </a:r>
              <a:r>
                <a:rPr lang="en-US" altLang="ja-JP" sz="2000" i="1" baseline="-25000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i="1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[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3/2</a:t>
              </a:r>
              <a:r>
                <a:rPr lang="en-US" altLang="ja-JP" sz="2000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ja-JP" sz="2000" b="1" i="1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b="1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ja-JP" sz="2000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))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3/2</a:t>
              </a:r>
              <a:r>
                <a:rPr lang="en-US" altLang="ja-JP" sz="2000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en-US" altLang="ja-JP" sz="2000" b="1" i="1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b="1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ja-JP" sz="2000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))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 ]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+ c.c. 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995936" y="5229200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2</a:t>
              </a:r>
              <a:endParaRPr lang="ja-JP" altLang="en-US" sz="20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28" name="コンテンツ プレースホルダ 2"/>
          <p:cNvSpPr txBox="1">
            <a:spLocks/>
          </p:cNvSpPr>
          <p:nvPr/>
        </p:nvSpPr>
        <p:spPr>
          <a:xfrm>
            <a:off x="467544" y="5589240"/>
            <a:ext cx="8676456" cy="648072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r>
              <a:rPr lang="en-US" altLang="ja-JP" sz="2000" kern="0" dirty="0" smtClean="0">
                <a:solidFill>
                  <a:schemeClr val="accent4">
                    <a:lumMod val="75000"/>
                  </a:schemeClr>
                </a:solidFill>
              </a:rPr>
              <a:t>To remove IR divergence, the positive frequency function corresponding to the vacuum state is required to satisfy </a:t>
            </a:r>
            <a:r>
              <a:rPr lang="en-US" altLang="ja-JP" sz="20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-3/2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</a:t>
            </a:r>
            <a:r>
              <a:rPr lang="en-US" altLang="ja-JP" sz="2000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3/2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b="1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kern="0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ja-JP" altLang="en-US" sz="2000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4447" y="6237312"/>
            <a:ext cx="928008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altLang="ja-JP" sz="2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IR regularity requests scale invariance!</a:t>
            </a:r>
            <a:endParaRPr lang="ja-JP" altLang="en-US" sz="24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732240" y="1732746"/>
            <a:ext cx="12346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990099"/>
                </a:solidFill>
              </a:rPr>
              <a:t>◎</a:t>
            </a:r>
            <a:r>
              <a:rPr lang="en-US" altLang="ja-JP" sz="20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990099"/>
                </a:solidFill>
              </a:rPr>
              <a:t> </a:t>
            </a:r>
            <a:r>
              <a:rPr lang="en-US" altLang="ja-JP" sz="2000" dirty="0" smtClean="0">
                <a:solidFill>
                  <a:srgbClr val="990099"/>
                </a:solidFill>
                <a:sym typeface="Symbol"/>
              </a:rPr>
              <a:t> </a:t>
            </a:r>
            <a:r>
              <a:rPr lang="en-US" altLang="ja-JP" sz="2000" i="1" baseline="30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ja-JP" altLang="en-US" sz="2000" i="1" dirty="0">
              <a:solidFill>
                <a:srgbClr val="990099"/>
              </a:solidFill>
              <a:latin typeface="Symbol" pitchFamily="18" charset="2"/>
            </a:endParaRPr>
          </a:p>
        </p:txBody>
      </p:sp>
      <p:sp>
        <p:nvSpPr>
          <p:cNvPr id="35" name="スライド番号プレースホルダ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4283968" y="4149080"/>
            <a:ext cx="1728192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202630"/>
            <a:ext cx="7704856" cy="706090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One-loop 2-point function at the next l</a:t>
            </a:r>
            <a:r>
              <a:rPr kumimoji="1" lang="en-US" altLang="ja-JP" sz="2800" dirty="0" smtClean="0"/>
              <a:t>eading order of slow-roll.</a:t>
            </a:r>
            <a:endParaRPr kumimoji="1" lang="ja-JP" altLang="en-US" sz="2800" dirty="0"/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>
          <a:xfrm>
            <a:off x="6135488" y="4077072"/>
            <a:ext cx="1460848" cy="360040"/>
          </a:xfrm>
          <a:prstGeom prst="rect">
            <a:avLst/>
          </a:prstGeom>
        </p:spPr>
        <p:txBody>
          <a:bodyPr vert="horz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コンテンツ プレースホルダ 2"/>
          <p:cNvSpPr txBox="1">
            <a:spLocks/>
          </p:cNvSpPr>
          <p:nvPr/>
        </p:nvSpPr>
        <p:spPr>
          <a:xfrm>
            <a:off x="467544" y="5589240"/>
            <a:ext cx="8676456" cy="648072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endParaRPr lang="en-US" altLang="ja-JP" sz="2000" kern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012160" y="620688"/>
            <a:ext cx="3005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9644"/>
                </a:solidFill>
                <a:sym typeface="Symbol"/>
              </a:rPr>
              <a:t>(YU and TT, </a:t>
            </a:r>
            <a:r>
              <a:rPr lang="en-US" altLang="ja-JP" i="1" dirty="0" smtClean="0">
                <a:solidFill>
                  <a:srgbClr val="009644"/>
                </a:solidFill>
                <a:sym typeface="Symbol"/>
              </a:rPr>
              <a:t>in preparation</a:t>
            </a:r>
            <a:r>
              <a:rPr lang="en-US" altLang="ja-JP" dirty="0" smtClean="0">
                <a:solidFill>
                  <a:srgbClr val="009644"/>
                </a:solidFill>
                <a:sym typeface="Symbol"/>
              </a:rPr>
              <a:t>)</a:t>
            </a:r>
            <a:endParaRPr lang="ja-JP" altLang="en-US" dirty="0">
              <a:solidFill>
                <a:srgbClr val="009644"/>
              </a:solidFill>
            </a:endParaRPr>
          </a:p>
        </p:txBody>
      </p:sp>
      <p:graphicFrame>
        <p:nvGraphicFramePr>
          <p:cNvPr id="60418" name="Object 4"/>
          <p:cNvGraphicFramePr>
            <a:graphicFrameLocks noChangeAspect="1"/>
          </p:cNvGraphicFramePr>
          <p:nvPr/>
        </p:nvGraphicFramePr>
        <p:xfrm>
          <a:off x="514350" y="947887"/>
          <a:ext cx="5091113" cy="896937"/>
        </p:xfrm>
        <a:graphic>
          <a:graphicData uri="http://schemas.openxmlformats.org/presentationml/2006/ole">
            <p:oleObj spid="_x0000_s126978" name="数式" r:id="rId3" imgW="2882880" imgH="507960" progId="Equation.3">
              <p:embed/>
            </p:oleObj>
          </a:graphicData>
        </a:graphic>
      </p:graphicFrame>
      <p:sp>
        <p:nvSpPr>
          <p:cNvPr id="37" name="正方形/長方形 36"/>
          <p:cNvSpPr/>
          <p:nvPr/>
        </p:nvSpPr>
        <p:spPr>
          <a:xfrm>
            <a:off x="709592" y="1772816"/>
            <a:ext cx="8063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At the lowest order in </a:t>
            </a:r>
            <a:r>
              <a:rPr lang="en-US" altLang="ja-JP" i="1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</a:rPr>
              <a:t>e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</a:t>
            </a:r>
            <a:r>
              <a:rPr lang="en-US" altLang="ja-JP" b="1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="1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i="1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</a:t>
            </a:r>
            <a:r>
              <a:rPr lang="en-US" altLang="ja-JP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1050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ja-JP" i="1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n-US" altLang="ja-JP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30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dirty="0" err="1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</a:t>
            </a:r>
            <a:r>
              <a:rPr lang="en-US" altLang="ja-JP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="1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=</a:t>
            </a:r>
            <a:r>
              <a:rPr lang="en-US" altLang="ja-JP" i="1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baseline="30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-3/2 </a:t>
            </a:r>
            <a:r>
              <a:rPr lang="en-US" altLang="ja-JP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</a:t>
            </a:r>
            <a:r>
              <a:rPr lang="en-US" altLang="ja-JP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baseline="30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3/2</a:t>
            </a:r>
            <a:r>
              <a:rPr lang="en-US" altLang="ja-JP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="1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b="1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kern="0" dirty="0" smtClean="0">
                <a:solidFill>
                  <a:srgbClr val="800080"/>
                </a:solidFill>
              </a:rPr>
              <a:t> 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was requested.</a:t>
            </a:r>
            <a:endParaRPr lang="ja-JP" altLang="en-US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83568" y="2132856"/>
            <a:ext cx="5543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 extension of </a:t>
            </a:r>
            <a:r>
              <a:rPr lang="en-US" altLang="ja-JP" kern="0" dirty="0" smtClean="0">
                <a:solidFill>
                  <a:srgbClr val="800080"/>
                </a:solidFill>
              </a:rPr>
              <a:t>this relation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to </a:t>
            </a:r>
            <a:r>
              <a:rPr lang="en-US" altLang="ja-JP" i="1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</a:rPr>
              <a:t>e 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is necessary:</a:t>
            </a:r>
          </a:p>
          <a:p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  Natural extension is</a:t>
            </a:r>
            <a:endParaRPr lang="ja-JP" altLang="en-US" dirty="0"/>
          </a:p>
        </p:txBody>
      </p:sp>
      <p:graphicFrame>
        <p:nvGraphicFramePr>
          <p:cNvPr id="60422" name="Object 4"/>
          <p:cNvGraphicFramePr>
            <a:graphicFrameLocks noChangeAspect="1"/>
          </p:cNvGraphicFramePr>
          <p:nvPr/>
        </p:nvGraphicFramePr>
        <p:xfrm>
          <a:off x="1259632" y="2717353"/>
          <a:ext cx="5624512" cy="855663"/>
        </p:xfrm>
        <a:graphic>
          <a:graphicData uri="http://schemas.openxmlformats.org/presentationml/2006/ole">
            <p:oleObj spid="_x0000_s126979" name="数式" r:id="rId4" imgW="3340080" imgH="507960" progId="Equation.3">
              <p:embed/>
            </p:oleObj>
          </a:graphicData>
        </a:graphic>
      </p:graphicFrame>
      <p:sp>
        <p:nvSpPr>
          <p:cNvPr id="43" name="正方形/長方形 42"/>
          <p:cNvSpPr/>
          <p:nvPr/>
        </p:nvSpPr>
        <p:spPr>
          <a:xfrm>
            <a:off x="7524328" y="2924944"/>
            <a:ext cx="14401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000" kern="0" dirty="0" smtClean="0">
                <a:solidFill>
                  <a:srgbClr val="FF0000"/>
                </a:solidFill>
              </a:rPr>
              <a:t>Notice that </a:t>
            </a:r>
          </a:p>
          <a:p>
            <a:pPr lvl="0"/>
            <a:r>
              <a:rPr lang="en-US" altLang="ja-JP" sz="2000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4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</a:t>
            </a:r>
            <a:r>
              <a:rPr lang="en-US" altLang="ja-JP" sz="2400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24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altLang="ja-JP" sz="2400" b="1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kx</a:t>
            </a:r>
            <a:endParaRPr lang="ja-JP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4283968" y="3365425"/>
            <a:ext cx="3807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コンテンツ プレースホルダ 2"/>
          <p:cNvSpPr txBox="1">
            <a:spLocks/>
          </p:cNvSpPr>
          <p:nvPr/>
        </p:nvSpPr>
        <p:spPr>
          <a:xfrm>
            <a:off x="4355976" y="3429000"/>
            <a:ext cx="3600400" cy="360040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tabLst/>
              <a:defRPr/>
            </a:pPr>
            <a:r>
              <a:rPr lang="en-US" altLang="ja-JP" sz="1600" kern="0" noProof="0" dirty="0" smtClean="0">
                <a:solidFill>
                  <a:srgbClr val="FF0000"/>
                </a:solidFill>
              </a:rPr>
              <a:t> should have the same coefficient 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3563888" y="3645024"/>
          <a:ext cx="2384503" cy="720080"/>
        </p:xfrm>
        <a:graphic>
          <a:graphicData uri="http://schemas.openxmlformats.org/presentationml/2006/ole">
            <p:oleObj spid="_x0000_s126980" name="数式" r:id="rId5" imgW="1473120" imgH="444240" progId="Equation.3">
              <p:embed/>
            </p:oleObj>
          </a:graphicData>
        </a:graphic>
      </p:graphicFrame>
      <p:sp>
        <p:nvSpPr>
          <p:cNvPr id="54" name="右矢印 53"/>
          <p:cNvSpPr/>
          <p:nvPr/>
        </p:nvSpPr>
        <p:spPr>
          <a:xfrm>
            <a:off x="2843808" y="3888862"/>
            <a:ext cx="576064" cy="288032"/>
          </a:xfrm>
          <a:prstGeom prst="rightArrow">
            <a:avLst>
              <a:gd name="adj1" fmla="val 50000"/>
              <a:gd name="adj2" fmla="val 91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1043608" y="3861048"/>
          <a:ext cx="1728192" cy="315846"/>
        </p:xfrm>
        <a:graphic>
          <a:graphicData uri="http://schemas.openxmlformats.org/presentationml/2006/ole">
            <p:oleObj spid="_x0000_s126981" name="数式" r:id="rId6" imgW="1180800" imgH="215640" progId="Equation.3">
              <p:embed/>
            </p:oleObj>
          </a:graphicData>
        </a:graphic>
      </p:graphicFrame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1043608" y="5085184"/>
          <a:ext cx="6573837" cy="839788"/>
        </p:xfrm>
        <a:graphic>
          <a:graphicData uri="http://schemas.openxmlformats.org/presentationml/2006/ole">
            <p:oleObj spid="_x0000_s126982" name="数式" r:id="rId7" imgW="3987720" imgH="507960" progId="Equation.3">
              <p:embed/>
            </p:oleObj>
          </a:graphicData>
        </a:graphic>
      </p:graphicFrame>
      <p:sp>
        <p:nvSpPr>
          <p:cNvPr id="62" name="コンテンツ プレースホルダ 2"/>
          <p:cNvSpPr txBox="1">
            <a:spLocks/>
          </p:cNvSpPr>
          <p:nvPr/>
        </p:nvSpPr>
        <p:spPr>
          <a:xfrm>
            <a:off x="539552" y="6165304"/>
            <a:ext cx="8604448" cy="423664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000" kern="0" dirty="0" smtClean="0">
                <a:solidFill>
                  <a:schemeClr val="accent4">
                    <a:lumMod val="75000"/>
                  </a:schemeClr>
                </a:solidFill>
              </a:rPr>
              <a:t>IR divergence can be removed by an appropriate choice of the initial vacuum even if we consider the next leading order of slow roll.  </a:t>
            </a:r>
            <a:endParaRPr lang="ja-JP" altLang="en-US" sz="2000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6012160" y="5838849"/>
          <a:ext cx="3119437" cy="398463"/>
        </p:xfrm>
        <a:graphic>
          <a:graphicData uri="http://schemas.openxmlformats.org/presentationml/2006/ole">
            <p:oleObj spid="_x0000_s126983" name="数式" r:id="rId8" imgW="1892160" imgH="241200" progId="Equation.3">
              <p:embed/>
            </p:oleObj>
          </a:graphicData>
        </a:graphic>
      </p:graphicFrame>
      <p:cxnSp>
        <p:nvCxnSpPr>
          <p:cNvPr id="31" name="直線コネクタ 30"/>
          <p:cNvCxnSpPr/>
          <p:nvPr/>
        </p:nvCxnSpPr>
        <p:spPr>
          <a:xfrm>
            <a:off x="4283968" y="3437433"/>
            <a:ext cx="3807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38"/>
          <p:cNvGrpSpPr/>
          <p:nvPr/>
        </p:nvGrpSpPr>
        <p:grpSpPr>
          <a:xfrm>
            <a:off x="5271392" y="3365425"/>
            <a:ext cx="1460848" cy="72008"/>
            <a:chOff x="5271392" y="3645024"/>
            <a:chExt cx="380728" cy="72008"/>
          </a:xfrm>
        </p:grpSpPr>
        <p:cxnSp>
          <p:nvCxnSpPr>
            <p:cNvPr id="33" name="直線コネクタ 32"/>
            <p:cNvCxnSpPr/>
            <p:nvPr/>
          </p:nvCxnSpPr>
          <p:spPr>
            <a:xfrm>
              <a:off x="5271392" y="3645024"/>
              <a:ext cx="380728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271392" y="3717032"/>
              <a:ext cx="380728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正方形/長方形 39"/>
          <p:cNvSpPr/>
          <p:nvPr/>
        </p:nvSpPr>
        <p:spPr>
          <a:xfrm>
            <a:off x="971600" y="4221088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rgbClr val="990033"/>
                </a:solidFill>
              </a:rPr>
              <a:t>EOM</a:t>
            </a:r>
            <a:r>
              <a:rPr lang="ja-JP" altLang="en-US" kern="0" dirty="0" smtClean="0">
                <a:solidFill>
                  <a:srgbClr val="990033"/>
                </a:solidFill>
              </a:rPr>
              <a:t> </a:t>
            </a:r>
            <a:r>
              <a:rPr lang="en-US" altLang="ja-JP" kern="0" dirty="0" smtClean="0">
                <a:solidFill>
                  <a:srgbClr val="990033"/>
                </a:solidFill>
              </a:rPr>
              <a:t>for </a:t>
            </a:r>
            <a:r>
              <a:rPr lang="en-US" altLang="ja-JP" i="1" kern="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ja-JP" kern="0" dirty="0" smtClean="0">
                <a:solidFill>
                  <a:srgbClr val="990033"/>
                </a:solidFill>
              </a:rPr>
              <a:t>:</a:t>
            </a:r>
            <a:endParaRPr lang="ja-JP" altLang="en-US" i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429" name="Object 13"/>
          <p:cNvGraphicFramePr>
            <a:graphicFrameLocks noChangeAspect="1"/>
          </p:cNvGraphicFramePr>
          <p:nvPr/>
        </p:nvGraphicFramePr>
        <p:xfrm>
          <a:off x="2195736" y="4280506"/>
          <a:ext cx="4545905" cy="804678"/>
        </p:xfrm>
        <a:graphic>
          <a:graphicData uri="http://schemas.openxmlformats.org/presentationml/2006/ole">
            <p:oleObj spid="_x0000_s126984" name="数式" r:id="rId9" imgW="2869920" imgH="507960" progId="Equation.3">
              <p:embed/>
            </p:oleObj>
          </a:graphicData>
        </a:graphic>
      </p:graphicFrame>
      <p:sp>
        <p:nvSpPr>
          <p:cNvPr id="42" name="正方形/長方形 41"/>
          <p:cNvSpPr/>
          <p:nvPr/>
        </p:nvSpPr>
        <p:spPr>
          <a:xfrm>
            <a:off x="6660232" y="4437112"/>
            <a:ext cx="2364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rgbClr val="990033"/>
                </a:solidFill>
              </a:rPr>
              <a:t> consistent with the</a:t>
            </a:r>
          </a:p>
          <a:p>
            <a:r>
              <a:rPr lang="en-US" altLang="ja-JP" kern="0" dirty="0" smtClean="0">
                <a:solidFill>
                  <a:srgbClr val="990033"/>
                </a:solidFill>
              </a:rPr>
              <a:t> above requirement !!</a:t>
            </a:r>
            <a:endParaRPr lang="ja-JP" altLang="en-US" i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コンテンツ プレースホルダ 2"/>
          <p:cNvSpPr txBox="1">
            <a:spLocks/>
          </p:cNvSpPr>
          <p:nvPr/>
        </p:nvSpPr>
        <p:spPr>
          <a:xfrm>
            <a:off x="467544" y="5157192"/>
            <a:ext cx="8676456" cy="648072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endParaRPr lang="en-US" altLang="ja-JP" kern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2" name="コンテンツ プレースホルダ 2"/>
          <p:cNvSpPr txBox="1">
            <a:spLocks/>
          </p:cNvSpPr>
          <p:nvPr/>
        </p:nvSpPr>
        <p:spPr>
          <a:xfrm>
            <a:off x="539552" y="3861048"/>
            <a:ext cx="8604448" cy="792088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000" kern="0" dirty="0" smtClean="0">
                <a:solidFill>
                  <a:srgbClr val="990099"/>
                </a:solidFill>
              </a:rPr>
              <a:t>3) Giddings and </a:t>
            </a:r>
            <a:r>
              <a:rPr lang="en-US" altLang="ja-JP" sz="2000" kern="0" dirty="0" smtClean="0">
                <a:solidFill>
                  <a:srgbClr val="990099"/>
                </a:solidFill>
              </a:rPr>
              <a:t>Sloth computed similar quantities assuming </a:t>
            </a:r>
            <a:r>
              <a:rPr lang="en-US" altLang="ja-JP" sz="2000" kern="0" dirty="0" smtClean="0">
                <a:solidFill>
                  <a:srgbClr val="990099"/>
                </a:solidFill>
              </a:rPr>
              <a:t>adiabatic vacuum </a:t>
            </a:r>
            <a:r>
              <a:rPr lang="en-US" altLang="ja-JP" sz="2000" kern="0" dirty="0" smtClean="0">
                <a:solidFill>
                  <a:srgbClr val="990099"/>
                </a:solidFill>
              </a:rPr>
              <a:t>(</a:t>
            </a:r>
            <a:r>
              <a:rPr lang="en-US" altLang="ja-JP" sz="2000" i="1" kern="0" dirty="0" err="1" smtClean="0">
                <a:solidFill>
                  <a:srgbClr val="990099"/>
                </a:solidFill>
                <a:latin typeface="Symbol" pitchFamily="18" charset="2"/>
              </a:rPr>
              <a:t>h</a:t>
            </a:r>
            <a:r>
              <a:rPr lang="en-US" altLang="ja-JP" sz="2000" kern="0" baseline="-25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init</a:t>
            </a:r>
            <a:r>
              <a:rPr lang="en-US" altLang="ja-JP" sz="2000" kern="0" baseline="-25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2000" kern="0" dirty="0" smtClean="0">
                <a:solidFill>
                  <a:srgbClr val="990099"/>
                </a:solidFill>
                <a:latin typeface="+mn-ea"/>
              </a:rPr>
              <a:t>→</a:t>
            </a:r>
            <a:r>
              <a:rPr lang="en-US" altLang="ja-JP" sz="2000" kern="0" dirty="0" smtClean="0">
                <a:solidFill>
                  <a:srgbClr val="990099"/>
                </a:solidFill>
                <a:latin typeface="+mn-ea"/>
              </a:rPr>
              <a:t>-</a:t>
            </a:r>
            <a:r>
              <a:rPr lang="ja-JP" altLang="en-US" sz="2000" kern="0" dirty="0" smtClean="0">
                <a:solidFill>
                  <a:srgbClr val="990099"/>
                </a:solidFill>
                <a:latin typeface="+mn-ea"/>
              </a:rPr>
              <a:t>∞</a:t>
            </a:r>
            <a:r>
              <a:rPr lang="en-US" altLang="ja-JP" sz="2000" kern="0" dirty="0" smtClean="0">
                <a:solidFill>
                  <a:srgbClr val="990099"/>
                </a:solidFill>
              </a:rPr>
              <a:t>±</a:t>
            </a:r>
            <a:r>
              <a:rPr lang="en-US" altLang="ja-JP" sz="2000" i="1" kern="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000" i="1" kern="0" dirty="0" err="1" smtClean="0">
                <a:solidFill>
                  <a:srgbClr val="990099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en-US" altLang="ja-JP" sz="2000" kern="0" dirty="0" smtClean="0">
                <a:solidFill>
                  <a:srgbClr val="990099"/>
                </a:solidFill>
              </a:rPr>
              <a:t>)</a:t>
            </a:r>
            <a:r>
              <a:rPr lang="ja-JP" altLang="en-US" sz="2000" kern="0" dirty="0" smtClean="0">
                <a:solidFill>
                  <a:srgbClr val="990099"/>
                </a:solidFill>
              </a:rPr>
              <a:t> </a:t>
            </a:r>
            <a:r>
              <a:rPr lang="en-US" altLang="ja-JP" sz="2000" kern="0" dirty="0" smtClean="0">
                <a:solidFill>
                  <a:srgbClr val="990099"/>
                </a:solidFill>
              </a:rPr>
              <a:t>and </a:t>
            </a:r>
            <a:r>
              <a:rPr lang="en-US" altLang="ja-JP" sz="2000" kern="0" dirty="0" smtClean="0">
                <a:solidFill>
                  <a:srgbClr val="990099"/>
                </a:solidFill>
              </a:rPr>
              <a:t>they found no IR divergence. </a:t>
            </a:r>
            <a:endParaRPr lang="en-US" altLang="ja-JP" sz="2000" kern="0" dirty="0" smtClean="0">
              <a:solidFill>
                <a:srgbClr val="990099"/>
              </a:solidFill>
            </a:endParaRPr>
          </a:p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000" kern="0" dirty="0" smtClean="0">
                <a:solidFill>
                  <a:srgbClr val="990099"/>
                </a:solidFill>
              </a:rPr>
              <a:t>This </a:t>
            </a:r>
            <a:r>
              <a:rPr lang="en-US" altLang="ja-JP" sz="2000" kern="0" dirty="0" smtClean="0">
                <a:solidFill>
                  <a:srgbClr val="990099"/>
                </a:solidFill>
              </a:rPr>
              <a:t>means that our generalized condition of scale invariance should be compatible with the adiabatic vacuum choice. </a:t>
            </a:r>
            <a:endParaRPr lang="ja-JP" altLang="en-US" sz="2000" i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7544" y="1340768"/>
            <a:ext cx="84052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kern="0" dirty="0" smtClean="0">
                <a:solidFill>
                  <a:srgbClr val="FF0000"/>
                </a:solidFill>
              </a:rPr>
              <a:t>1) To avoid IR divergence, the initial quantum state must be “scale invariant/Bunch Davies” in the slow roll limit. 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67544" y="270892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kern="0" dirty="0" smtClean="0">
                <a:solidFill>
                  <a:srgbClr val="FF6600"/>
                </a:solidFill>
              </a:rPr>
              <a:t>2) To the second order of slow roll, </a:t>
            </a:r>
            <a:r>
              <a:rPr lang="en-US" altLang="ja-JP" sz="2000" u="sng" kern="0" dirty="0" smtClean="0">
                <a:solidFill>
                  <a:srgbClr val="FF6600"/>
                </a:solidFill>
              </a:rPr>
              <a:t>a generalized condition of “scale invariance”</a:t>
            </a:r>
            <a:r>
              <a:rPr lang="en-US" altLang="ja-JP" sz="2000" kern="0" dirty="0" smtClean="0">
                <a:solidFill>
                  <a:srgbClr val="FF6600"/>
                </a:solidFill>
              </a:rPr>
              <a:t> to avoid IR divergence was obtained, and found to be </a:t>
            </a:r>
            <a:r>
              <a:rPr lang="en-US" altLang="ja-JP" sz="2000" kern="0" dirty="0" smtClean="0">
                <a:solidFill>
                  <a:srgbClr val="FF6600"/>
                </a:solidFill>
              </a:rPr>
              <a:t>consistently imposed.</a:t>
            </a:r>
            <a:endParaRPr lang="en-US" altLang="ja-JP" sz="2000" kern="0" dirty="0" smtClean="0">
              <a:solidFill>
                <a:srgbClr val="FF66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1520" y="2132856"/>
            <a:ext cx="890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kern="0" dirty="0" smtClean="0">
                <a:solidFill>
                  <a:srgbClr val="FF0000"/>
                </a:solidFill>
                <a:latin typeface="Edwardian Script ITC" pitchFamily="66" charset="0"/>
              </a:rPr>
              <a:t>“Wave function must be homogeneous in the residual gauge direction”</a:t>
            </a:r>
            <a:endParaRPr lang="ja-JP" altLang="en-US" sz="2400" b="1" dirty="0">
              <a:latin typeface="Edwardian Script ITC" pitchFamily="66" charset="0"/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of what we found</a:t>
            </a:r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60000">
                      <a:schemeClr val="tx2"/>
                    </a:gs>
                    <a:gs pos="100000">
                      <a:schemeClr val="tx2">
                        <a:tint val="2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127000" algn="tl" rotWithShape="0">
                    <a:schemeClr val="bg1">
                      <a:alpha val="9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Summary</a:t>
            </a:r>
            <a:endParaRPr kumimoji="1" lang="ja-JP" altLang="en-US" sz="4400" b="0" i="0" u="none" strike="noStrike" kern="0" cap="none" spc="0" normalizeH="0" baseline="0" noProof="0" dirty="0">
              <a:ln>
                <a:noFill/>
              </a:ln>
              <a:gradFill flip="none" rotWithShape="1">
                <a:gsLst>
                  <a:gs pos="60000">
                    <a:schemeClr val="tx2"/>
                  </a:gs>
                  <a:gs pos="100000">
                    <a:schemeClr val="tx2">
                      <a:tint val="20000"/>
                    </a:schemeClr>
                  </a:gs>
                </a:gsLst>
                <a:lin ang="5400000" scaled="1"/>
                <a:tileRect/>
              </a:gradFill>
              <a:effectLst>
                <a:outerShdw blurRad="127000" algn="tl" rotWithShape="0">
                  <a:schemeClr val="bg1"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052736"/>
            <a:ext cx="777686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Isocurvature</a:t>
            </a:r>
            <a:r>
              <a:rPr lang="en-US" altLang="ja-JP" sz="2000" dirty="0" smtClean="0"/>
              <a:t> mode</a:t>
            </a:r>
            <a:r>
              <a:rPr kumimoji="1" lang="en-US" altLang="ja-JP" sz="2000" dirty="0" smtClean="0"/>
              <a:t> </a:t>
            </a:r>
            <a:endParaRPr kumimoji="1" lang="en-US" altLang="ja-JP" dirty="0" smtClean="0"/>
          </a:p>
          <a:p>
            <a:pPr lvl="1">
              <a:buBlip>
                <a:blip r:embed="rId2"/>
              </a:buBlip>
            </a:pP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Potentially large IR fluctuation of </a:t>
            </a:r>
            <a:r>
              <a:rPr kumimoji="1" lang="en-US" altLang="ja-JP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isocurvature</a:t>
            </a:r>
            <a:r>
              <a:rPr kumimoji="1"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mode is physical.</a:t>
            </a:r>
          </a:p>
          <a:p>
            <a:pPr lvl="1"/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               - Stochastic inflation -</a:t>
            </a:r>
            <a:endParaRPr kumimoji="1" lang="en-US" altLang="ja-JP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But what we really measure is not a simple expectation value. </a:t>
            </a:r>
          </a:p>
          <a:p>
            <a:pPr lvl="1">
              <a:buBlip>
                <a:blip r:embed="rId2"/>
              </a:buBlip>
            </a:pPr>
            <a:r>
              <a:rPr kumimoji="1"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We need to develop an efficient method to compute “conditional 	probability” in field theory. </a:t>
            </a:r>
          </a:p>
          <a:p>
            <a:pPr>
              <a:buBlip>
                <a:blip r:embed="rId2"/>
              </a:buBlip>
            </a:pPr>
            <a:r>
              <a:rPr lang="en-US" altLang="ja-JP" sz="2000" dirty="0" smtClean="0"/>
              <a:t> Tensor perturbation</a:t>
            </a:r>
            <a:endParaRPr lang="en-US" altLang="ja-JP" dirty="0" smtClean="0"/>
          </a:p>
          <a:p>
            <a:pPr lvl="1">
              <a:buBlip>
                <a:blip r:embed="rId2"/>
              </a:buBlip>
            </a:pP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There seem to be no IR cumulative effect of tensor modes. </a:t>
            </a:r>
          </a:p>
          <a:p>
            <a:pPr lvl="1">
              <a:buBlip>
                <a:blip r:embed="rId2"/>
              </a:buBlip>
            </a:pP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But rigorous proof is lacking.</a:t>
            </a:r>
          </a:p>
          <a:p>
            <a:pPr>
              <a:buBlip>
                <a:blip r:embed="rId2"/>
              </a:buBlip>
            </a:pPr>
            <a:r>
              <a:rPr kumimoji="1" lang="en-US" altLang="ja-JP" sz="2000" dirty="0" smtClean="0"/>
              <a:t> </a:t>
            </a:r>
            <a:r>
              <a:rPr kumimoji="1" lang="en-US" altLang="ja-JP" sz="2000" dirty="0" smtClean="0">
                <a:solidFill>
                  <a:schemeClr val="accent5">
                    <a:lumMod val="50000"/>
                  </a:schemeClr>
                </a:solidFill>
              </a:rPr>
              <a:t>Adiabatic mode</a:t>
            </a:r>
          </a:p>
          <a:p>
            <a:pPr lvl="1">
              <a:buBlip>
                <a:blip r:embed="rId2"/>
              </a:buBlip>
            </a:pPr>
            <a:r>
              <a:rPr lang="en-US" altLang="ja-JP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Adiabatic perturbation in the long wavelength limit is locally gauge.</a:t>
            </a:r>
          </a:p>
          <a:p>
            <a:pPr lvl="1">
              <a:buBlip>
                <a:blip r:embed="rId2"/>
              </a:buBlip>
            </a:pPr>
            <a:r>
              <a:rPr kumimoji="1"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 In the local gauge, in which the local average of perturbation is set 	to 0, there is no large IR effect. </a:t>
            </a:r>
          </a:p>
          <a:p>
            <a:pPr lvl="1">
              <a:buBlip>
                <a:blip r:embed="rId2"/>
              </a:buBlip>
            </a:pP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 But, computation in the local gauge is not easy to perform.</a:t>
            </a:r>
          </a:p>
          <a:p>
            <a:pPr lvl="1">
              <a:buBlip>
                <a:blip r:embed="rId2"/>
              </a:buBlip>
            </a:pPr>
            <a:r>
              <a:rPr kumimoji="1"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Even if we compute in global gauge, true gauge-invariant 	observables should be free from large IR effects. </a:t>
            </a:r>
          </a:p>
          <a:p>
            <a:pPr lvl="1">
              <a:buBlip>
                <a:blip r:embed="rId2"/>
              </a:buBlip>
            </a:pPr>
            <a:r>
              <a:rPr kumimoji="1"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 However, possible quantum state is restricted since the residual 	gauge is not completely fixed. </a:t>
            </a:r>
            <a:endParaRPr kumimoji="1"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タイトル 3"/>
          <p:cNvSpPr>
            <a:spLocks/>
          </p:cNvSpPr>
          <p:nvPr/>
        </p:nvSpPr>
        <p:spPr bwMode="auto">
          <a:xfrm>
            <a:off x="285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ja-JP" sz="440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Various IR issues</a:t>
            </a:r>
            <a:endParaRPr kumimoji="0" lang="en-US" altLang="ja-JP" sz="2800" dirty="0">
              <a:solidFill>
                <a:schemeClr val="tx2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9237" name="Rectangle 5"/>
          <p:cNvSpPr>
            <a:spLocks noChangeArrowheads="1"/>
          </p:cNvSpPr>
          <p:nvPr/>
        </p:nvSpPr>
        <p:spPr bwMode="auto">
          <a:xfrm>
            <a:off x="1127998" y="1119052"/>
            <a:ext cx="5303055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IR divergence coming from</a:t>
            </a:r>
            <a:r>
              <a:rPr kumimoji="0" lang="en-US" altLang="ja-JP" sz="2400" i="1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 </a:t>
            </a:r>
            <a:r>
              <a:rPr kumimoji="0" lang="en-US" altLang="ja-JP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-integral </a:t>
            </a:r>
          </a:p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Secular growth in time </a:t>
            </a:r>
            <a:r>
              <a:rPr kumimoji="0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∝</a:t>
            </a:r>
            <a:r>
              <a:rPr kumimoji="0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altLang="ja-JP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Ht</a:t>
            </a:r>
            <a:r>
              <a:rPr kumimoji="0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altLang="ja-JP" sz="2400" i="1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0" name="左中かっこ 9"/>
          <p:cNvSpPr/>
          <p:nvPr/>
        </p:nvSpPr>
        <p:spPr>
          <a:xfrm>
            <a:off x="839966" y="1191060"/>
            <a:ext cx="360040" cy="792088"/>
          </a:xfrm>
          <a:prstGeom prst="leftBrace">
            <a:avLst>
              <a:gd name="adj1" fmla="val 17151"/>
              <a:gd name="adj2" fmla="val 50000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043608" y="2348880"/>
            <a:ext cx="7305205" cy="230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Adiabatic perturbation,</a:t>
            </a:r>
          </a:p>
          <a:p>
            <a:pPr>
              <a:spcBef>
                <a:spcPct val="30000"/>
              </a:spcBef>
            </a:pPr>
            <a:r>
              <a:rPr kumimoji="0" lang="en-US" altLang="ja-JP" sz="2000" dirty="0" smtClean="0">
                <a:solidFill>
                  <a:srgbClr val="FF0000"/>
                </a:solidFill>
                <a:latin typeface="Arial Unicode MS" pitchFamily="50" charset="-128"/>
              </a:rPr>
              <a:t>     which can be locally absorbed by the choice of time slicing. </a:t>
            </a:r>
            <a:endParaRPr kumimoji="0" lang="en-US" altLang="ja-JP" sz="2400" dirty="0" smtClean="0">
              <a:solidFill>
                <a:srgbClr val="FF0000"/>
              </a:solidFill>
              <a:latin typeface="Arial Unicode MS" pitchFamily="50" charset="-128"/>
            </a:endParaRPr>
          </a:p>
          <a:p>
            <a:pPr>
              <a:spcBef>
                <a:spcPct val="30000"/>
              </a:spcBef>
            </a:pPr>
            <a:r>
              <a:rPr kumimoji="0" lang="en-US" altLang="ja-JP" sz="2400" dirty="0" err="1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Isocurvature</a:t>
            </a:r>
            <a:r>
              <a:rPr kumimoji="0" lang="en-US" altLang="ja-JP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 perturbation</a:t>
            </a:r>
          </a:p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    </a:t>
            </a:r>
            <a:r>
              <a:rPr kumimoji="0" lang="ja-JP" altLang="en-US" sz="20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≈</a:t>
            </a:r>
            <a:r>
              <a:rPr kumimoji="0" lang="en-US" altLang="ja-JP" sz="2000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 field theory on a fixed curved background</a:t>
            </a:r>
            <a:endParaRPr kumimoji="0" lang="en-US" altLang="ja-JP" sz="2400" dirty="0" smtClean="0">
              <a:solidFill>
                <a:schemeClr val="bg2">
                  <a:lumMod val="50000"/>
                </a:schemeClr>
              </a:solidFill>
              <a:latin typeface="Arial Unicode MS" pitchFamily="50" charset="-128"/>
            </a:endParaRPr>
          </a:p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chemeClr val="accent4">
                    <a:lumMod val="50000"/>
                  </a:schemeClr>
                </a:solidFill>
                <a:latin typeface="Arial Unicode MS" pitchFamily="50" charset="-128"/>
              </a:rPr>
              <a:t>Tensor perturbation</a:t>
            </a:r>
          </a:p>
        </p:txBody>
      </p:sp>
      <p:sp>
        <p:nvSpPr>
          <p:cNvPr id="12" name="左中かっこ 11"/>
          <p:cNvSpPr/>
          <p:nvPr/>
        </p:nvSpPr>
        <p:spPr>
          <a:xfrm>
            <a:off x="755576" y="2420888"/>
            <a:ext cx="360040" cy="2160240"/>
          </a:xfrm>
          <a:prstGeom prst="leftBrace">
            <a:avLst>
              <a:gd name="adj1" fmla="val 17151"/>
              <a:gd name="adj2" fmla="val 50000"/>
            </a:avLst>
          </a:prstGeom>
          <a:ln w="28575">
            <a:solidFill>
              <a:srgbClr val="CC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C3399"/>
              </a:solidFill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1143000" y="4349204"/>
            <a:ext cx="7048500" cy="2104132"/>
          </a:xfrm>
          <a:custGeom>
            <a:avLst/>
            <a:gdLst>
              <a:gd name="connsiteX0" fmla="*/ 0 w 7048500"/>
              <a:gd name="connsiteY0" fmla="*/ 1422400 h 1854200"/>
              <a:gd name="connsiteX1" fmla="*/ 1778000 w 7048500"/>
              <a:gd name="connsiteY1" fmla="*/ 1676400 h 1854200"/>
              <a:gd name="connsiteX2" fmla="*/ 3911600 w 7048500"/>
              <a:gd name="connsiteY2" fmla="*/ 355600 h 1854200"/>
              <a:gd name="connsiteX3" fmla="*/ 7048500 w 7048500"/>
              <a:gd name="connsiteY3" fmla="*/ 0 h 1854200"/>
              <a:gd name="connsiteX4" fmla="*/ 7048500 w 7048500"/>
              <a:gd name="connsiteY4" fmla="*/ 0 h 1854200"/>
              <a:gd name="connsiteX5" fmla="*/ 7048500 w 7048500"/>
              <a:gd name="connsiteY5" fmla="*/ 0 h 1854200"/>
              <a:gd name="connsiteX0" fmla="*/ 0 w 7048500"/>
              <a:gd name="connsiteY0" fmla="*/ 1723628 h 2155428"/>
              <a:gd name="connsiteX1" fmla="*/ 1778000 w 7048500"/>
              <a:gd name="connsiteY1" fmla="*/ 1977628 h 2155428"/>
              <a:gd name="connsiteX2" fmla="*/ 3911600 w 7048500"/>
              <a:gd name="connsiteY2" fmla="*/ 656828 h 2155428"/>
              <a:gd name="connsiteX3" fmla="*/ 7048500 w 7048500"/>
              <a:gd name="connsiteY3" fmla="*/ 301228 h 2155428"/>
              <a:gd name="connsiteX4" fmla="*/ 7048500 w 7048500"/>
              <a:gd name="connsiteY4" fmla="*/ 301228 h 2155428"/>
              <a:gd name="connsiteX5" fmla="*/ 7048500 w 7048500"/>
              <a:gd name="connsiteY5" fmla="*/ 301228 h 2155428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8500" h="2104132">
                <a:moveTo>
                  <a:pt x="0" y="1647056"/>
                </a:moveTo>
                <a:cubicBezTo>
                  <a:pt x="563033" y="1862956"/>
                  <a:pt x="1074485" y="2104132"/>
                  <a:pt x="1778000" y="1901056"/>
                </a:cubicBezTo>
                <a:cubicBezTo>
                  <a:pt x="2617519" y="1582192"/>
                  <a:pt x="3342671" y="708000"/>
                  <a:pt x="4221088" y="428600"/>
                </a:cubicBezTo>
                <a:cubicBezTo>
                  <a:pt x="5423033" y="0"/>
                  <a:pt x="6440021" y="109819"/>
                  <a:pt x="7048500" y="224656"/>
                </a:cubicBezTo>
                <a:lnTo>
                  <a:pt x="7048500" y="224656"/>
                </a:lnTo>
                <a:lnTo>
                  <a:pt x="7048500" y="224656"/>
                </a:lnTo>
              </a:path>
            </a:pathLst>
          </a:cu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1365548" y="6090096"/>
            <a:ext cx="360040" cy="144016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5724128" y="4590628"/>
            <a:ext cx="216024" cy="72008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940152" y="4565228"/>
            <a:ext cx="2428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Background trajectory</a:t>
            </a:r>
          </a:p>
          <a:p>
            <a:pPr algn="ctr"/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in field space</a:t>
            </a:r>
            <a:endParaRPr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3923928" y="5213300"/>
            <a:ext cx="648072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rot="16200000" flipV="1">
            <a:off x="3383868" y="5105288"/>
            <a:ext cx="648072" cy="43204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1979712" y="4637236"/>
            <a:ext cx="1584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kumimoji="0" lang="en-US" altLang="ja-JP" dirty="0" err="1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isocurvature</a:t>
            </a:r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 perturbation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3995936" y="5429324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kumimoji="0" lang="en-US" altLang="ja-JP" dirty="0" smtClean="0">
                <a:solidFill>
                  <a:srgbClr val="FF0000"/>
                </a:solidFill>
                <a:latin typeface="Arial Unicode MS" pitchFamily="50" charset="-128"/>
              </a:rPr>
              <a:t>adiabatic perturbation</a:t>
            </a:r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3851920" y="1484784"/>
            <a:ext cx="5184576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7766" name="コンテンツ プレースホルダ 6"/>
          <p:cNvGraphicFramePr>
            <a:graphicFrameLocks noChangeAspect="1"/>
          </p:cNvGraphicFramePr>
          <p:nvPr/>
        </p:nvGraphicFramePr>
        <p:xfrm>
          <a:off x="3923928" y="1484784"/>
          <a:ext cx="5050221" cy="720080"/>
        </p:xfrm>
        <a:graphic>
          <a:graphicData uri="http://schemas.openxmlformats.org/presentationml/2006/ole">
            <p:oleObj spid="_x0000_s117766" name="数式" r:id="rId4" imgW="3022560" imgH="431640" progId="Equation.3">
              <p:embed/>
            </p:oleObj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4427984" y="2060848"/>
            <a:ext cx="1728192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267744" y="4995758"/>
            <a:ext cx="648072" cy="305450"/>
          </a:xfrm>
          <a:prstGeom prst="rect">
            <a:avLst/>
          </a:prstGeom>
          <a:solidFill>
            <a:srgbClr val="FCCCFD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516216" y="3959183"/>
            <a:ext cx="792088" cy="360040"/>
          </a:xfrm>
          <a:prstGeom prst="rect">
            <a:avLst/>
          </a:prstGeom>
          <a:solidFill>
            <a:srgbClr val="FCCCFD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20" name="タイトル 3"/>
          <p:cNvSpPr>
            <a:spLocks/>
          </p:cNvSpPr>
          <p:nvPr/>
        </p:nvSpPr>
        <p:spPr bwMode="auto">
          <a:xfrm>
            <a:off x="285750" y="216024"/>
            <a:ext cx="82296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ja-JP" sz="440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§</a:t>
            </a:r>
            <a:r>
              <a:rPr kumimoji="0" lang="ja-JP" altLang="en-US" sz="440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kumimoji="0" lang="en-US" altLang="ja-JP" sz="4400" dirty="0" err="1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Isocurvature</a:t>
            </a:r>
            <a:r>
              <a:rPr kumimoji="0" lang="en-US" altLang="ja-JP" sz="440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perturbation  </a:t>
            </a:r>
            <a:endParaRPr kumimoji="0" lang="en-US" altLang="ja-JP" sz="2800" dirty="0">
              <a:solidFill>
                <a:schemeClr val="tx2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68980" y="764704"/>
            <a:ext cx="5075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ja-JP" altLang="en-US" sz="20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≈ </a:t>
            </a:r>
            <a:r>
              <a:rPr kumimoji="0" lang="en-US" altLang="ja-JP" sz="2000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field theory on a fixed curved background</a:t>
            </a:r>
            <a:endParaRPr kumimoji="0" lang="en-US" altLang="ja-JP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635896" y="3068960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ja-JP" altLang="en-US" sz="2400" dirty="0" smtClean="0">
                <a:latin typeface="Arial Unicode MS" pitchFamily="50" charset="-128"/>
              </a:rPr>
              <a:t> </a:t>
            </a:r>
            <a:r>
              <a:rPr kumimoji="0" lang="en-US" altLang="ja-JP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en-US" altLang="ja-JP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ja-JP" altLang="en-US" sz="2400" dirty="0" smtClean="0">
                <a:latin typeface="Arial Unicode MS" pitchFamily="50" charset="-128"/>
              </a:rPr>
              <a:t> </a:t>
            </a:r>
            <a:r>
              <a:rPr kumimoji="0" lang="en-US" altLang="ja-JP" sz="2400" dirty="0" smtClean="0">
                <a:latin typeface="+mn-ea"/>
              </a:rPr>
              <a:t>&gt; </a:t>
            </a:r>
            <a:r>
              <a:rPr kumimoji="0" lang="en-US" altLang="ja-JP" sz="2400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kumimoji="0" lang="en-US" altLang="ja-JP" sz="2400" i="1" dirty="0" smtClean="0">
                <a:latin typeface="Symbol" pitchFamily="18" charset="2"/>
              </a:rPr>
              <a:t> </a:t>
            </a:r>
            <a:r>
              <a:rPr kumimoji="0" lang="en-US" altLang="ja-JP" sz="2400" i="1" dirty="0" err="1" smtClean="0">
                <a:latin typeface="Symbol" pitchFamily="18" charset="2"/>
              </a:rPr>
              <a:t>l</a:t>
            </a:r>
            <a:r>
              <a:rPr kumimoji="0" lang="en-US" altLang="ja-JP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ja-JP" altLang="en-US" sz="2400" dirty="0" smtClean="0">
                <a:latin typeface="Arial Unicode MS" pitchFamily="50" charset="-128"/>
              </a:rPr>
              <a:t>≡</a:t>
            </a:r>
            <a:r>
              <a:rPr kumimoji="0" lang="en-US" altLang="ja-JP" sz="2400" dirty="0" smtClean="0">
                <a:latin typeface="Arial Unicode MS" pitchFamily="50" charset="-128"/>
              </a:rPr>
              <a:t>0</a:t>
            </a:r>
            <a:r>
              <a:rPr kumimoji="0" lang="en-US" altLang="ja-JP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ja-JP" sz="2400" dirty="0" smtClean="0">
                <a:latin typeface="Arial Unicode MS" pitchFamily="50" charset="-128"/>
              </a:rPr>
              <a:t>: massive free field</a:t>
            </a:r>
            <a:endParaRPr kumimoji="0" lang="en-US" altLang="ja-JP" sz="2400" dirty="0" smtClean="0">
              <a:latin typeface="Arial Unicode MS" pitchFamily="50" charset="-128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155979" y="1124744"/>
            <a:ext cx="36936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ja-JP" altLang="en-US" sz="20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≈ </a:t>
            </a:r>
            <a:r>
              <a:rPr kumimoji="0" lang="en-US" altLang="ja-JP" sz="2000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field theory in </a:t>
            </a:r>
            <a:r>
              <a:rPr kumimoji="0" lang="en-US" altLang="ja-JP" sz="2000" u="sng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Unicode MS" pitchFamily="50" charset="-128"/>
              </a:rPr>
              <a:t>de Sitter space</a:t>
            </a:r>
          </a:p>
        </p:txBody>
      </p:sp>
      <p:graphicFrame>
        <p:nvGraphicFramePr>
          <p:cNvPr id="102401" name="コンテンツ プレースホルダ 6"/>
          <p:cNvGraphicFramePr>
            <a:graphicFrameLocks noChangeAspect="1"/>
          </p:cNvGraphicFramePr>
          <p:nvPr/>
        </p:nvGraphicFramePr>
        <p:xfrm>
          <a:off x="1115616" y="2387121"/>
          <a:ext cx="5040560" cy="831830"/>
        </p:xfrm>
        <a:graphic>
          <a:graphicData uri="http://schemas.openxmlformats.org/presentationml/2006/ole">
            <p:oleObj spid="_x0000_s117762" name="数式" r:id="rId5" imgW="2768400" imgH="457200" progId="Equation.3">
              <p:embed/>
            </p:oleObj>
          </a:graphicData>
        </a:graphic>
      </p:graphicFrame>
      <p:graphicFrame>
        <p:nvGraphicFramePr>
          <p:cNvPr id="117763" name="コンテンツ プレースホルダ 6"/>
          <p:cNvGraphicFramePr>
            <a:graphicFrameLocks noChangeAspect="1"/>
          </p:cNvGraphicFramePr>
          <p:nvPr/>
        </p:nvGraphicFramePr>
        <p:xfrm>
          <a:off x="1475656" y="3933056"/>
          <a:ext cx="6025356" cy="794984"/>
        </p:xfrm>
        <a:graphic>
          <a:graphicData uri="http://schemas.openxmlformats.org/presentationml/2006/ole">
            <p:oleObj spid="_x0000_s117763" name="数式" r:id="rId6" imgW="3365280" imgH="444240" progId="Equation.3">
              <p:embed/>
            </p:oleObj>
          </a:graphicData>
        </a:graphic>
      </p:graphicFrame>
      <p:graphicFrame>
        <p:nvGraphicFramePr>
          <p:cNvPr id="117764" name="コンテンツ プレースホルダ 6"/>
          <p:cNvGraphicFramePr>
            <a:graphicFrameLocks noChangeAspect="1"/>
          </p:cNvGraphicFramePr>
          <p:nvPr/>
        </p:nvGraphicFramePr>
        <p:xfrm>
          <a:off x="2267744" y="4800600"/>
          <a:ext cx="3851275" cy="715963"/>
        </p:xfrm>
        <a:graphic>
          <a:graphicData uri="http://schemas.openxmlformats.org/presentationml/2006/ole">
            <p:oleObj spid="_x0000_s117764" name="数式" r:id="rId7" imgW="2730240" imgH="507960" progId="Equation.3">
              <p:embed/>
            </p:oleObj>
          </a:graphicData>
        </a:graphic>
      </p:graphicFrame>
      <p:graphicFrame>
        <p:nvGraphicFramePr>
          <p:cNvPr id="117765" name="コンテンツ プレースホルダ 6"/>
          <p:cNvGraphicFramePr>
            <a:graphicFrameLocks noChangeAspect="1"/>
          </p:cNvGraphicFramePr>
          <p:nvPr/>
        </p:nvGraphicFramePr>
        <p:xfrm>
          <a:off x="6372200" y="4797152"/>
          <a:ext cx="1146175" cy="627063"/>
        </p:xfrm>
        <a:graphic>
          <a:graphicData uri="http://schemas.openxmlformats.org/presentationml/2006/ole">
            <p:oleObj spid="_x0000_s117765" name="数式" r:id="rId8" imgW="812520" imgH="444240" progId="Equation.3">
              <p:embed/>
            </p:oleObj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1083827" y="3573016"/>
            <a:ext cx="45688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Unicode MS" pitchFamily="50" charset="-128"/>
              </a:rPr>
              <a:t>de Sitter invariant vacuum state exists.</a:t>
            </a:r>
            <a:endParaRPr kumimoji="0"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  <a:latin typeface="Arial Unicode MS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11819" y="5661248"/>
            <a:ext cx="51443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000" dirty="0" smtClean="0">
                <a:solidFill>
                  <a:srgbClr val="FF0000"/>
                </a:solidFill>
                <a:latin typeface="Arial Unicode MS" pitchFamily="50" charset="-128"/>
              </a:rPr>
              <a:t>Long-distance correlation decay like </a:t>
            </a:r>
            <a:r>
              <a:rPr kumimoji="0" lang="ja-JP" altLang="en-US" sz="3200" dirty="0" smtClean="0">
                <a:solidFill>
                  <a:srgbClr val="FF0000"/>
                </a:solidFill>
              </a:rPr>
              <a:t>∝</a:t>
            </a:r>
            <a:r>
              <a:rPr kumimoji="0"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kumimoji="0" lang="en-US" altLang="ja-JP" sz="2000" i="1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n</a:t>
            </a:r>
            <a:r>
              <a:rPr kumimoji="0" lang="en-US" altLang="ja-JP" sz="2000" baseline="30000" dirty="0" smtClean="0">
                <a:solidFill>
                  <a:srgbClr val="FF0000"/>
                </a:solidFill>
                <a:latin typeface="Arial Unicode MS" pitchFamily="50" charset="-128"/>
              </a:rPr>
              <a:t>-</a:t>
            </a:r>
            <a:r>
              <a:rPr kumimoji="0" lang="en-US" altLang="ja-JP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3/2</a:t>
            </a:r>
            <a:endParaRPr kumimoji="0" lang="en-US" altLang="ja-JP" sz="2000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347864" y="5373216"/>
            <a:ext cx="2903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dirty="0" smtClean="0">
                <a:solidFill>
                  <a:srgbClr val="D60093"/>
                </a:solidFill>
                <a:latin typeface="Arial Unicode MS" pitchFamily="50" charset="-128"/>
              </a:rPr>
              <a:t>de Sitter invariant </a:t>
            </a:r>
            <a:r>
              <a:rPr kumimoji="0" lang="en-US" altLang="ja-JP" dirty="0" smtClean="0">
                <a:solidFill>
                  <a:srgbClr val="D60093"/>
                </a:solidFill>
                <a:latin typeface="Arial Unicode MS" pitchFamily="50" charset="-128"/>
              </a:rPr>
              <a:t>distance</a:t>
            </a:r>
            <a:endParaRPr kumimoji="0" lang="en-US" altLang="ja-JP" dirty="0" smtClean="0">
              <a:solidFill>
                <a:srgbClr val="D60093"/>
              </a:solidFill>
              <a:latin typeface="Arial Unicode MS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499992" y="1988840"/>
            <a:ext cx="1787669" cy="3600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5-d embedding 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7855904" y="2060848"/>
            <a:ext cx="1080121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7812360" y="2026012"/>
            <a:ext cx="1224136" cy="3600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Flat chart </a:t>
            </a:r>
            <a:endParaRPr lang="ja-JP" alt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矢印コネクタ 36"/>
          <p:cNvCxnSpPr/>
          <p:nvPr/>
        </p:nvCxnSpPr>
        <p:spPr>
          <a:xfrm>
            <a:off x="4283968" y="3212976"/>
            <a:ext cx="3776281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4139952" y="3212976"/>
            <a:ext cx="2160240" cy="1588"/>
          </a:xfrm>
          <a:prstGeom prst="straightConnector1">
            <a:avLst/>
          </a:prstGeom>
          <a:ln w="50800">
            <a:solidFill>
              <a:schemeClr val="tx2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2178318" y="2654330"/>
            <a:ext cx="1008112" cy="94481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7763" name="コンテンツ プレースホルダ 6"/>
          <p:cNvGraphicFramePr>
            <a:graphicFrameLocks noChangeAspect="1"/>
          </p:cNvGraphicFramePr>
          <p:nvPr/>
        </p:nvGraphicFramePr>
        <p:xfrm>
          <a:off x="1075397" y="620688"/>
          <a:ext cx="6025356" cy="794984"/>
        </p:xfrm>
        <a:graphic>
          <a:graphicData uri="http://schemas.openxmlformats.org/presentationml/2006/ole">
            <p:oleObj spid="_x0000_s118787" name="数式" r:id="rId4" imgW="3365280" imgH="444240" progId="Equation.3">
              <p:embed/>
            </p:oleObj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683568" y="260648"/>
            <a:ext cx="53094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Unicode MS" pitchFamily="50" charset="-128"/>
              </a:rPr>
              <a:t>Two paths to de </a:t>
            </a:r>
            <a:r>
              <a:rPr kumimoji="0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Unicode MS" pitchFamily="50" charset="-128"/>
              </a:rPr>
              <a:t>Sitter invariant vacuum </a:t>
            </a:r>
            <a:r>
              <a:rPr kumimoji="0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Unicode MS" pitchFamily="50" charset="-128"/>
              </a:rPr>
              <a:t>state</a:t>
            </a:r>
            <a:endParaRPr kumimoji="0"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  <a:latin typeface="Arial Unicode MS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83568" y="1556792"/>
            <a:ext cx="6396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000" dirty="0" smtClean="0">
                <a:solidFill>
                  <a:srgbClr val="FF0000"/>
                </a:solidFill>
                <a:latin typeface="Arial Unicode MS" pitchFamily="50" charset="-128"/>
              </a:rPr>
              <a:t>1) Analytic continuation from Euclidean de Sitter space</a:t>
            </a:r>
            <a:endParaRPr kumimoji="0" lang="en-US" altLang="ja-JP" sz="2000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Freeform 5"/>
          <p:cNvSpPr>
            <a:spLocks/>
          </p:cNvSpPr>
          <p:nvPr/>
        </p:nvSpPr>
        <p:spPr bwMode="auto">
          <a:xfrm>
            <a:off x="1187624" y="2196155"/>
            <a:ext cx="1016000" cy="1981200"/>
          </a:xfrm>
          <a:custGeom>
            <a:avLst/>
            <a:gdLst>
              <a:gd name="T0" fmla="*/ 0 w 640"/>
              <a:gd name="T1" fmla="*/ 0 h 1248"/>
              <a:gd name="T2" fmla="*/ 624 w 640"/>
              <a:gd name="T3" fmla="*/ 576 h 1248"/>
              <a:gd name="T4" fmla="*/ 96 w 640"/>
              <a:gd name="T5" fmla="*/ 1248 h 1248"/>
              <a:gd name="T6" fmla="*/ 0 60000 65536"/>
              <a:gd name="T7" fmla="*/ 0 60000 65536"/>
              <a:gd name="T8" fmla="*/ 0 60000 65536"/>
              <a:gd name="T9" fmla="*/ 0 w 640"/>
              <a:gd name="T10" fmla="*/ 0 h 1248"/>
              <a:gd name="T11" fmla="*/ 640 w 640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0" h="1248">
                <a:moveTo>
                  <a:pt x="0" y="0"/>
                </a:moveTo>
                <a:cubicBezTo>
                  <a:pt x="304" y="184"/>
                  <a:pt x="608" y="368"/>
                  <a:pt x="624" y="576"/>
                </a:cubicBezTo>
                <a:cubicBezTo>
                  <a:pt x="640" y="784"/>
                  <a:pt x="184" y="1136"/>
                  <a:pt x="96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28" name="Freeform 6"/>
          <p:cNvSpPr>
            <a:spLocks/>
          </p:cNvSpPr>
          <p:nvPr/>
        </p:nvSpPr>
        <p:spPr bwMode="auto">
          <a:xfrm flipH="1">
            <a:off x="3145012" y="2196155"/>
            <a:ext cx="1016000" cy="1981200"/>
          </a:xfrm>
          <a:custGeom>
            <a:avLst/>
            <a:gdLst>
              <a:gd name="T0" fmla="*/ 0 w 640"/>
              <a:gd name="T1" fmla="*/ 0 h 1248"/>
              <a:gd name="T2" fmla="*/ 624 w 640"/>
              <a:gd name="T3" fmla="*/ 576 h 1248"/>
              <a:gd name="T4" fmla="*/ 96 w 640"/>
              <a:gd name="T5" fmla="*/ 1248 h 1248"/>
              <a:gd name="T6" fmla="*/ 0 60000 65536"/>
              <a:gd name="T7" fmla="*/ 0 60000 65536"/>
              <a:gd name="T8" fmla="*/ 0 60000 65536"/>
              <a:gd name="T9" fmla="*/ 0 w 640"/>
              <a:gd name="T10" fmla="*/ 0 h 1248"/>
              <a:gd name="T11" fmla="*/ 640 w 640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0" h="1248">
                <a:moveTo>
                  <a:pt x="0" y="0"/>
                </a:moveTo>
                <a:cubicBezTo>
                  <a:pt x="304" y="184"/>
                  <a:pt x="608" y="368"/>
                  <a:pt x="624" y="576"/>
                </a:cubicBezTo>
                <a:cubicBezTo>
                  <a:pt x="640" y="784"/>
                  <a:pt x="184" y="1136"/>
                  <a:pt x="96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2179812" y="2958155"/>
            <a:ext cx="990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1835696" y="2484187"/>
            <a:ext cx="165618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1844405" y="3538180"/>
            <a:ext cx="165618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1394939" y="2043430"/>
            <a:ext cx="252028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1414693" y="3861048"/>
            <a:ext cx="252028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8791" name="コンテンツ プレースホルダ 6"/>
          <p:cNvGraphicFramePr>
            <a:graphicFrameLocks noChangeAspect="1"/>
          </p:cNvGraphicFramePr>
          <p:nvPr/>
        </p:nvGraphicFramePr>
        <p:xfrm>
          <a:off x="5157788" y="1989138"/>
          <a:ext cx="1414462" cy="322262"/>
        </p:xfrm>
        <a:graphic>
          <a:graphicData uri="http://schemas.openxmlformats.org/presentationml/2006/ole">
            <p:oleObj spid="_x0000_s118791" name="数式" r:id="rId5" imgW="1002960" imgH="228600" progId="Equation.3">
              <p:embed/>
            </p:oleObj>
          </a:graphicData>
        </a:graphic>
      </p:graphicFrame>
      <p:cxnSp>
        <p:nvCxnSpPr>
          <p:cNvPr id="40" name="直線矢印コネクタ 39"/>
          <p:cNvCxnSpPr/>
          <p:nvPr/>
        </p:nvCxnSpPr>
        <p:spPr>
          <a:xfrm rot="16200000" flipV="1">
            <a:off x="4608004" y="3248980"/>
            <a:ext cx="1952600" cy="838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4698829" y="304049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chemeClr val="accent4">
                    <a:lumMod val="50000"/>
                  </a:schemeClr>
                </a:solidFill>
                <a:latin typeface="Arial Unicode MS" pitchFamily="50" charset="-128"/>
              </a:rPr>
              <a:t>X</a:t>
            </a:r>
            <a:endParaRPr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168953" y="304225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chemeClr val="accent4">
                    <a:lumMod val="50000"/>
                  </a:schemeClr>
                </a:solidFill>
                <a:latin typeface="Arial Unicode MS" pitchFamily="50" charset="-128"/>
              </a:rPr>
              <a:t>X</a:t>
            </a:r>
            <a:endParaRPr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6335028" y="3212976"/>
            <a:ext cx="1477332" cy="0"/>
          </a:xfrm>
          <a:prstGeom prst="line">
            <a:avLst/>
          </a:prstGeom>
          <a:ln w="285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V="1">
            <a:off x="4894543" y="3212976"/>
            <a:ext cx="1431776" cy="8384"/>
          </a:xfrm>
          <a:prstGeom prst="straightConnector1">
            <a:avLst/>
          </a:prstGeom>
          <a:ln w="15875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6371875" y="3134595"/>
            <a:ext cx="1431776" cy="8384"/>
          </a:xfrm>
          <a:prstGeom prst="straightConnector1">
            <a:avLst/>
          </a:prstGeom>
          <a:ln w="34925">
            <a:solidFill>
              <a:srgbClr val="00964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6372200" y="3286995"/>
            <a:ext cx="1431776" cy="8384"/>
          </a:xfrm>
          <a:prstGeom prst="straightConnector1">
            <a:avLst/>
          </a:prstGeom>
          <a:ln w="34925">
            <a:solidFill>
              <a:srgbClr val="00964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8792" name="コンテンツ プレースホルダ 6"/>
          <p:cNvGraphicFramePr>
            <a:graphicFrameLocks noChangeAspect="1"/>
          </p:cNvGraphicFramePr>
          <p:nvPr/>
        </p:nvGraphicFramePr>
        <p:xfrm>
          <a:off x="6880908" y="2735901"/>
          <a:ext cx="679450" cy="322262"/>
        </p:xfrm>
        <a:graphic>
          <a:graphicData uri="http://schemas.openxmlformats.org/presentationml/2006/ole">
            <p:oleObj spid="_x0000_s118792" name="数式" r:id="rId6" imgW="482400" imgH="228600" progId="Equation.3">
              <p:embed/>
            </p:oleObj>
          </a:graphicData>
        </a:graphic>
      </p:graphicFrame>
      <p:graphicFrame>
        <p:nvGraphicFramePr>
          <p:cNvPr id="118793" name="コンテンツ プレースホルダ 6"/>
          <p:cNvGraphicFramePr>
            <a:graphicFrameLocks noChangeAspect="1"/>
          </p:cNvGraphicFramePr>
          <p:nvPr/>
        </p:nvGraphicFramePr>
        <p:xfrm>
          <a:off x="6925595" y="3348283"/>
          <a:ext cx="679450" cy="322262"/>
        </p:xfrm>
        <a:graphic>
          <a:graphicData uri="http://schemas.openxmlformats.org/presentationml/2006/ole">
            <p:oleObj spid="_x0000_s118793" name="数式" r:id="rId7" imgW="482400" imgH="228600" progId="Equation.3">
              <p:embed/>
            </p:oleObj>
          </a:graphicData>
        </a:graphic>
      </p:graphicFrame>
      <p:sp>
        <p:nvSpPr>
          <p:cNvPr id="58" name="正方形/長方形 57"/>
          <p:cNvSpPr/>
          <p:nvPr/>
        </p:nvSpPr>
        <p:spPr>
          <a:xfrm>
            <a:off x="5030175" y="3347700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rgbClr val="FF0000"/>
                </a:solidFill>
                <a:latin typeface="Arial Unicode MS" pitchFamily="50" charset="-128"/>
              </a:rPr>
              <a:t>Euclidean</a:t>
            </a:r>
            <a:endParaRPr lang="ja-JP" altLang="en-US" dirty="0"/>
          </a:p>
        </p:txBody>
      </p:sp>
      <p:sp>
        <p:nvSpPr>
          <p:cNvPr id="59" name="左中かっこ 58"/>
          <p:cNvSpPr/>
          <p:nvPr/>
        </p:nvSpPr>
        <p:spPr>
          <a:xfrm rot="16200000">
            <a:off x="5472100" y="2636912"/>
            <a:ext cx="252028" cy="1476164"/>
          </a:xfrm>
          <a:prstGeom prst="leftBrace">
            <a:avLst>
              <a:gd name="adj1" fmla="val 35976"/>
              <a:gd name="adj2" fmla="val 50000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778112" y="4622329"/>
            <a:ext cx="4583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000" dirty="0" smtClean="0">
                <a:solidFill>
                  <a:schemeClr val="accent4">
                    <a:lumMod val="50000"/>
                  </a:schemeClr>
                </a:solidFill>
                <a:latin typeface="Arial Unicode MS" pitchFamily="50" charset="-128"/>
              </a:rPr>
              <a:t>2) “Natural” vacuum choice in flat chart</a:t>
            </a:r>
            <a:endParaRPr kumimoji="0" lang="en-US" altLang="ja-JP" sz="2000" baseline="30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644008" y="2699628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s</a:t>
            </a:r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pace-like</a:t>
            </a:r>
            <a:endParaRPr lang="ja-JP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6377860" y="24208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rgbClr val="036938"/>
                </a:solidFill>
                <a:latin typeface="Arial Unicode MS" pitchFamily="50" charset="-128"/>
              </a:rPr>
              <a:t>t</a:t>
            </a:r>
            <a:r>
              <a:rPr kumimoji="0" lang="en-US" altLang="ja-JP" dirty="0" smtClean="0">
                <a:solidFill>
                  <a:srgbClr val="036938"/>
                </a:solidFill>
                <a:latin typeface="Arial Unicode MS" pitchFamily="50" charset="-128"/>
              </a:rPr>
              <a:t>ime-like</a:t>
            </a:r>
            <a:endParaRPr lang="ja-JP" altLang="en-US" dirty="0">
              <a:solidFill>
                <a:srgbClr val="036938"/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rot="16200000" flipV="1">
            <a:off x="7560332" y="3320988"/>
            <a:ext cx="720080" cy="504056"/>
          </a:xfrm>
          <a:prstGeom prst="straightConnector1">
            <a:avLst/>
          </a:prstGeom>
          <a:ln w="222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7350452" y="3861048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rgbClr val="FF6600"/>
                </a:solidFill>
                <a:latin typeface="Arial Unicode MS" pitchFamily="50" charset="-128"/>
              </a:rPr>
              <a:t> </a:t>
            </a:r>
            <a:r>
              <a:rPr kumimoji="0" lang="en-US" altLang="ja-JP" dirty="0" smtClean="0">
                <a:solidFill>
                  <a:srgbClr val="FF6600"/>
                </a:solidFill>
                <a:latin typeface="Arial Unicode MS" pitchFamily="50" charset="-128"/>
              </a:rPr>
              <a:t>branch cut</a:t>
            </a:r>
            <a:endParaRPr lang="ja-JP" altLang="en-US" dirty="0">
              <a:solidFill>
                <a:srgbClr val="FF6600"/>
              </a:solidFill>
            </a:endParaRPr>
          </a:p>
        </p:txBody>
      </p:sp>
      <p:graphicFrame>
        <p:nvGraphicFramePr>
          <p:cNvPr id="118794" name="コンテンツ プレースホルダ 6"/>
          <p:cNvGraphicFramePr>
            <a:graphicFrameLocks noChangeAspect="1"/>
          </p:cNvGraphicFramePr>
          <p:nvPr/>
        </p:nvGraphicFramePr>
        <p:xfrm>
          <a:off x="1475656" y="4982369"/>
          <a:ext cx="3546475" cy="455613"/>
        </p:xfrm>
        <a:graphic>
          <a:graphicData uri="http://schemas.openxmlformats.org/presentationml/2006/ole">
            <p:oleObj spid="_x0000_s118794" name="数式" r:id="rId8" imgW="1981080" imgH="253800" progId="Equation.3">
              <p:embed/>
            </p:oleObj>
          </a:graphicData>
        </a:graphic>
      </p:graphicFrame>
      <p:graphicFrame>
        <p:nvGraphicFramePr>
          <p:cNvPr id="118795" name="コンテンツ プレースホルダ 6"/>
          <p:cNvGraphicFramePr>
            <a:graphicFrameLocks noChangeAspect="1"/>
          </p:cNvGraphicFramePr>
          <p:nvPr/>
        </p:nvGraphicFramePr>
        <p:xfrm>
          <a:off x="5436096" y="4766345"/>
          <a:ext cx="1612900" cy="750887"/>
        </p:xfrm>
        <a:graphic>
          <a:graphicData uri="http://schemas.openxmlformats.org/presentationml/2006/ole">
            <p:oleObj spid="_x0000_s118795" name="数式" r:id="rId9" imgW="901440" imgH="419040" progId="Equation.3">
              <p:embed/>
            </p:oleObj>
          </a:graphicData>
        </a:graphic>
      </p:graphicFrame>
      <p:sp>
        <p:nvSpPr>
          <p:cNvPr id="68" name="正方形/長方形 67"/>
          <p:cNvSpPr/>
          <p:nvPr/>
        </p:nvSpPr>
        <p:spPr>
          <a:xfrm>
            <a:off x="7164288" y="4982369"/>
            <a:ext cx="1492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000" dirty="0" smtClean="0">
                <a:solidFill>
                  <a:schemeClr val="accent4">
                    <a:lumMod val="50000"/>
                  </a:schemeClr>
                </a:solidFill>
                <a:latin typeface="Arial Unicode MS" pitchFamily="50" charset="-128"/>
              </a:rPr>
              <a:t> for </a:t>
            </a:r>
            <a:r>
              <a:rPr kumimoji="0" lang="en-US" altLang="ja-JP" sz="2000" i="1" dirty="0" smtClean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h</a:t>
            </a:r>
            <a:r>
              <a:rPr kumimoji="0" lang="en-US" altLang="ja-JP" sz="2000" dirty="0" smtClean="0">
                <a:solidFill>
                  <a:schemeClr val="accent4">
                    <a:lumMod val="50000"/>
                  </a:schemeClr>
                </a:solidFill>
                <a:latin typeface="Arial Unicode MS" pitchFamily="50" charset="-128"/>
              </a:rPr>
              <a:t> </a:t>
            </a:r>
            <a:r>
              <a:rPr kumimoji="0" lang="ja-JP" altLang="en-US" sz="2000" dirty="0" smtClean="0">
                <a:solidFill>
                  <a:schemeClr val="accent4">
                    <a:lumMod val="50000"/>
                  </a:schemeClr>
                </a:solidFill>
                <a:latin typeface="Arial Unicode MS" pitchFamily="50" charset="-128"/>
              </a:rPr>
              <a:t>→</a:t>
            </a:r>
            <a:r>
              <a:rPr kumimoji="0" lang="en-US" altLang="ja-JP" sz="2000" dirty="0" smtClean="0">
                <a:solidFill>
                  <a:schemeClr val="accent4">
                    <a:lumMod val="50000"/>
                  </a:schemeClr>
                </a:solidFill>
                <a:latin typeface="Arial Unicode MS" pitchFamily="50" charset="-128"/>
              </a:rPr>
              <a:t>	</a:t>
            </a:r>
            <a:r>
              <a:rPr kumimoji="0" lang="en-US" altLang="ja-JP" sz="2000" dirty="0" smtClean="0">
                <a:solidFill>
                  <a:schemeClr val="accent4">
                    <a:lumMod val="5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-</a:t>
            </a:r>
            <a:r>
              <a:rPr kumimoji="0" lang="ja-JP" altLang="en-US" sz="2000" dirty="0" smtClean="0">
                <a:solidFill>
                  <a:schemeClr val="accent4">
                    <a:lumMod val="5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∞</a:t>
            </a:r>
            <a:endParaRPr kumimoji="0" lang="en-US" altLang="ja-JP" sz="2000" dirty="0" smtClean="0">
              <a:solidFill>
                <a:schemeClr val="accent4">
                  <a:lumMod val="5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</p:txBody>
      </p:sp>
      <p:graphicFrame>
        <p:nvGraphicFramePr>
          <p:cNvPr id="118796" name="コンテンツ プレースホルダ 6"/>
          <p:cNvGraphicFramePr>
            <a:graphicFrameLocks noChangeAspect="1"/>
          </p:cNvGraphicFramePr>
          <p:nvPr/>
        </p:nvGraphicFramePr>
        <p:xfrm>
          <a:off x="2195736" y="5589240"/>
          <a:ext cx="1046162" cy="455613"/>
        </p:xfrm>
        <a:graphic>
          <a:graphicData uri="http://schemas.openxmlformats.org/presentationml/2006/ole">
            <p:oleObj spid="_x0000_s118796" name="数式" r:id="rId10" imgW="583920" imgH="253800" progId="Equation.3">
              <p:embed/>
            </p:oleObj>
          </a:graphicData>
        </a:graphic>
      </p:graphicFrame>
      <p:sp>
        <p:nvSpPr>
          <p:cNvPr id="70" name="右矢印 69"/>
          <p:cNvSpPr/>
          <p:nvPr/>
        </p:nvSpPr>
        <p:spPr>
          <a:xfrm>
            <a:off x="3347864" y="566124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8797" name="コンテンツ プレースホルダ 6"/>
          <p:cNvGraphicFramePr>
            <a:graphicFrameLocks noChangeAspect="1"/>
          </p:cNvGraphicFramePr>
          <p:nvPr/>
        </p:nvGraphicFramePr>
        <p:xfrm>
          <a:off x="4211960" y="5589240"/>
          <a:ext cx="2638425" cy="455613"/>
        </p:xfrm>
        <a:graphic>
          <a:graphicData uri="http://schemas.openxmlformats.org/presentationml/2006/ole">
            <p:oleObj spid="_x0000_s118797" name="数式" r:id="rId11" imgW="1473120" imgH="253800" progId="Equation.3">
              <p:embed/>
            </p:oleObj>
          </a:graphicData>
        </a:graphic>
      </p:graphicFrame>
      <p:sp>
        <p:nvSpPr>
          <p:cNvPr id="72" name="正方形/長方形 71"/>
          <p:cNvSpPr/>
          <p:nvPr/>
        </p:nvSpPr>
        <p:spPr>
          <a:xfrm>
            <a:off x="6203310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1</a:t>
            </a:r>
            <a:endParaRPr lang="ja-JP" altLang="en-US" dirty="0"/>
          </a:p>
        </p:txBody>
      </p:sp>
      <p:sp>
        <p:nvSpPr>
          <p:cNvPr id="73" name="正方形/長方形 72"/>
          <p:cNvSpPr/>
          <p:nvPr/>
        </p:nvSpPr>
        <p:spPr>
          <a:xfrm>
            <a:off x="4555123" y="321297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-1</a:t>
            </a:r>
            <a:endParaRPr lang="ja-JP" altLang="en-US" dirty="0"/>
          </a:p>
        </p:txBody>
      </p:sp>
      <p:graphicFrame>
        <p:nvGraphicFramePr>
          <p:cNvPr id="118798" name="Object 14"/>
          <p:cNvGraphicFramePr>
            <a:graphicFrameLocks noChangeAspect="1"/>
          </p:cNvGraphicFramePr>
          <p:nvPr/>
        </p:nvGraphicFramePr>
        <p:xfrm>
          <a:off x="5041404" y="5981402"/>
          <a:ext cx="3275012" cy="615950"/>
        </p:xfrm>
        <a:graphic>
          <a:graphicData uri="http://schemas.openxmlformats.org/presentationml/2006/ole">
            <p:oleObj spid="_x0000_s118798" name="数式" r:id="rId12" imgW="1828800" imgH="342720" progId="Equation.3">
              <p:embed/>
            </p:oleObj>
          </a:graphicData>
        </a:graphic>
      </p:graphicFrame>
      <p:sp>
        <p:nvSpPr>
          <p:cNvPr id="76" name="スライド番号プレースホルダ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タイトル 3"/>
          <p:cNvSpPr>
            <a:spLocks/>
          </p:cNvSpPr>
          <p:nvPr/>
        </p:nvSpPr>
        <p:spPr bwMode="auto">
          <a:xfrm>
            <a:off x="285750" y="404664"/>
            <a:ext cx="82296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ja-JP" sz="360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Extension to the case with interaction</a:t>
            </a:r>
            <a:endParaRPr kumimoji="0" lang="en-US" altLang="ja-JP" sz="2000" dirty="0">
              <a:solidFill>
                <a:schemeClr val="tx2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11560" y="1484784"/>
            <a:ext cx="828092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Unicode MS" pitchFamily="50" charset="-128"/>
              </a:rPr>
              <a:t>1) </a:t>
            </a:r>
            <a:r>
              <a:rPr kumimoji="0" lang="en-US" altLang="ja-JP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De </a:t>
            </a:r>
            <a:r>
              <a:rPr kumimoji="0" lang="en-US" altLang="ja-JP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Sitter invariant vacuum state with interaction exists.</a:t>
            </a:r>
          </a:p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          Basically, analytic continuation from sphere.</a:t>
            </a:r>
            <a:endParaRPr kumimoji="0" lang="en-US" altLang="ja-JP" sz="2400" i="1" dirty="0" smtClean="0">
              <a:solidFill>
                <a:schemeClr val="tx2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148064" y="980728"/>
            <a:ext cx="3826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Unicode MS" pitchFamily="50" charset="-128"/>
                <a:cs typeface="Times New Roman" pitchFamily="18" charset="0"/>
              </a:rPr>
              <a:t> </a:t>
            </a:r>
            <a:r>
              <a:rPr kumimoji="0" lang="en-US" altLang="ja-JP" dirty="0" smtClean="0">
                <a:solidFill>
                  <a:srgbClr val="009644"/>
                </a:solidFill>
                <a:latin typeface="Arial Unicode MS" pitchFamily="50" charset="-128"/>
                <a:cs typeface="Times New Roman" pitchFamily="18" charset="0"/>
              </a:rPr>
              <a:t>(</a:t>
            </a:r>
            <a:r>
              <a:rPr kumimoji="0" lang="en-US" altLang="ja-JP" dirty="0" err="1" smtClean="0">
                <a:solidFill>
                  <a:srgbClr val="009644"/>
                </a:solidFill>
                <a:latin typeface="Arial Unicode MS" pitchFamily="50" charset="-128"/>
                <a:cs typeface="Times New Roman" pitchFamily="18" charset="0"/>
              </a:rPr>
              <a:t>Marolf</a:t>
            </a:r>
            <a:r>
              <a:rPr kumimoji="0" lang="en-US" altLang="ja-JP" dirty="0" smtClean="0">
                <a:solidFill>
                  <a:srgbClr val="009644"/>
                </a:solidFill>
                <a:latin typeface="Arial Unicode MS" pitchFamily="50" charset="-128"/>
                <a:cs typeface="Times New Roman" pitchFamily="18" charset="0"/>
              </a:rPr>
              <a:t> and Morrison (</a:t>
            </a:r>
            <a:r>
              <a:rPr lang="en-US" altLang="ja-JP" dirty="0" smtClean="0">
                <a:solidFill>
                  <a:srgbClr val="009644"/>
                </a:solidFill>
              </a:rPr>
              <a:t>1010.5327</a:t>
            </a:r>
            <a:r>
              <a:rPr lang="ja-JP" altLang="en-US" dirty="0" smtClean="0">
                <a:solidFill>
                  <a:srgbClr val="009644"/>
                </a:solidFill>
              </a:rPr>
              <a:t> </a:t>
            </a:r>
            <a:r>
              <a:rPr lang="en-US" altLang="ja-JP" dirty="0" smtClean="0">
                <a:solidFill>
                  <a:srgbClr val="009644"/>
                </a:solidFill>
              </a:rPr>
              <a:t>))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755576" y="2510287"/>
            <a:ext cx="7992888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rgbClr val="990099"/>
                </a:solidFill>
                <a:cs typeface="Times New Roman" pitchFamily="18" charset="0"/>
              </a:rPr>
              <a:t>2) Long range correlation decays as fast as the non-interacting case. (Proved by Induction)</a:t>
            </a:r>
          </a:p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rgbClr val="990099"/>
                </a:solidFill>
                <a:cs typeface="Times New Roman" pitchFamily="18" charset="0"/>
              </a:rPr>
              <a:t>       </a:t>
            </a:r>
            <a:endParaRPr kumimoji="0" lang="en-US" altLang="ja-JP" sz="2400" dirty="0" smtClean="0">
              <a:solidFill>
                <a:srgbClr val="990099"/>
              </a:solidFill>
              <a:cs typeface="Times New Roman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11560" y="4870843"/>
            <a:ext cx="8424936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dirty="0" smtClean="0">
                <a:solidFill>
                  <a:srgbClr val="FF0000"/>
                </a:solidFill>
                <a:cs typeface="Times New Roman" pitchFamily="18" charset="0"/>
              </a:rPr>
              <a:t>Strong argument against the possibility of </a:t>
            </a:r>
            <a:r>
              <a:rPr kumimoji="0" lang="en-US" altLang="ja-JP" dirty="0" smtClean="0">
                <a:solidFill>
                  <a:srgbClr val="FF0000"/>
                </a:solidFill>
                <a:cs typeface="Times New Roman" pitchFamily="18" charset="0"/>
              </a:rPr>
              <a:t>secular time evolution </a:t>
            </a:r>
            <a:r>
              <a:rPr kumimoji="0" lang="en-US" altLang="ja-JP" dirty="0" smtClean="0">
                <a:solidFill>
                  <a:srgbClr val="FF0000"/>
                </a:solidFill>
                <a:cs typeface="Times New Roman" pitchFamily="18" charset="0"/>
              </a:rPr>
              <a:t>of state in the inflating universe, including screening of the effective cosmological constant. </a:t>
            </a:r>
            <a:endParaRPr kumimoji="0" lang="en-US" altLang="ja-JP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endParaRPr kumimoji="0" lang="en-US" altLang="ja-JP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331640" y="4365104"/>
            <a:ext cx="725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ja-JP" sz="2000" dirty="0" smtClean="0">
                <a:solidFill>
                  <a:srgbClr val="990099"/>
                </a:solidFill>
                <a:cs typeface="Times New Roman" pitchFamily="18" charset="0"/>
              </a:rPr>
              <a:t>D</a:t>
            </a:r>
            <a:r>
              <a:rPr kumimoji="0" lang="en-US" altLang="ja-JP" sz="2000" dirty="0" smtClean="0">
                <a:solidFill>
                  <a:srgbClr val="990099"/>
                </a:solidFill>
                <a:cs typeface="Times New Roman" pitchFamily="18" charset="0"/>
              </a:rPr>
              <a:t>e </a:t>
            </a:r>
            <a:r>
              <a:rPr kumimoji="0" lang="en-US" altLang="ja-JP" sz="2000" dirty="0" smtClean="0">
                <a:solidFill>
                  <a:srgbClr val="990099"/>
                </a:solidFill>
                <a:cs typeface="Times New Roman" pitchFamily="18" charset="0"/>
              </a:rPr>
              <a:t>Sitter invariant vacuum </a:t>
            </a:r>
            <a:r>
              <a:rPr kumimoji="0" lang="en-US" altLang="ja-JP" sz="2000" dirty="0" smtClean="0">
                <a:solidFill>
                  <a:srgbClr val="990099"/>
                </a:solidFill>
                <a:cs typeface="Times New Roman" pitchFamily="18" charset="0"/>
              </a:rPr>
              <a:t>is </a:t>
            </a:r>
            <a:r>
              <a:rPr kumimoji="0" lang="en-US" altLang="ja-JP" sz="2000" dirty="0" err="1" smtClean="0">
                <a:solidFill>
                  <a:srgbClr val="990099"/>
                </a:solidFill>
                <a:cs typeface="Times New Roman" pitchFamily="18" charset="0"/>
              </a:rPr>
              <a:t>perturbatively</a:t>
            </a:r>
            <a:r>
              <a:rPr kumimoji="0" lang="en-US" altLang="ja-JP" sz="2000" dirty="0" smtClean="0">
                <a:solidFill>
                  <a:srgbClr val="990099"/>
                </a:solidFill>
                <a:cs typeface="Times New Roman" pitchFamily="18" charset="0"/>
              </a:rPr>
              <a:t> stable.</a:t>
            </a:r>
            <a:endParaRPr lang="ja-JP" altLang="en-US" sz="2000" dirty="0"/>
          </a:p>
        </p:txBody>
      </p:sp>
      <p:graphicFrame>
        <p:nvGraphicFramePr>
          <p:cNvPr id="102402" name="コンテンツ プレースホルダ 6"/>
          <p:cNvGraphicFramePr>
            <a:graphicFrameLocks noChangeAspect="1"/>
          </p:cNvGraphicFramePr>
          <p:nvPr/>
        </p:nvGraphicFramePr>
        <p:xfrm>
          <a:off x="1048146" y="3397250"/>
          <a:ext cx="6980238" cy="569913"/>
        </p:xfrm>
        <a:graphic>
          <a:graphicData uri="http://schemas.openxmlformats.org/presentationml/2006/ole">
            <p:oleObj spid="_x0000_s102402" name="数式" r:id="rId4" imgW="3898800" imgH="317160" progId="Equation.3">
              <p:embed/>
            </p:oleObj>
          </a:graphicData>
        </a:graphic>
      </p:graphicFrame>
      <p:graphicFrame>
        <p:nvGraphicFramePr>
          <p:cNvPr id="102403" name="コンテンツ プレースホルダ 6"/>
          <p:cNvGraphicFramePr>
            <a:graphicFrameLocks noChangeAspect="1"/>
          </p:cNvGraphicFramePr>
          <p:nvPr/>
        </p:nvGraphicFramePr>
        <p:xfrm>
          <a:off x="3191668" y="3860800"/>
          <a:ext cx="3684588" cy="455613"/>
        </p:xfrm>
        <a:graphic>
          <a:graphicData uri="http://schemas.openxmlformats.org/presentationml/2006/ole">
            <p:oleObj spid="_x0000_s102403" name="数式" r:id="rId5" imgW="2057400" imgH="253800" progId="Equation.3">
              <p:embed/>
            </p:oleObj>
          </a:graphicData>
        </a:graphic>
      </p:graphicFrame>
      <p:sp>
        <p:nvSpPr>
          <p:cNvPr id="14" name="右矢印 13"/>
          <p:cNvSpPr/>
          <p:nvPr/>
        </p:nvSpPr>
        <p:spPr>
          <a:xfrm>
            <a:off x="683568" y="350100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989856" y="5589240"/>
            <a:ext cx="7758608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However, if the initial state is different, secular time evolution may happen.</a:t>
            </a:r>
            <a:r>
              <a:rPr kumimoji="0" lang="en-US" altLang="ja-JP" dirty="0" smtClean="0">
                <a:solidFill>
                  <a:schemeClr val="accent5">
                    <a:lumMod val="75000"/>
                  </a:schemeClr>
                </a:solidFill>
                <a:latin typeface="Arial Unicode MS" pitchFamily="50" charset="-128"/>
                <a:cs typeface="Times New Roman" pitchFamily="18" charset="0"/>
              </a:rPr>
              <a:t>                                                                                         </a:t>
            </a:r>
            <a:endParaRPr kumimoji="0" lang="en-US" altLang="ja-JP" dirty="0" smtClean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kumimoji="0" lang="en-US" altLang="ja-JP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Question is whether the time evolution of state observed in different </a:t>
            </a:r>
            <a:r>
              <a:rPr kumimoji="0" lang="en-US" altLang="ja-JP" dirty="0" err="1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vacua</a:t>
            </a:r>
            <a:r>
              <a:rPr kumimoji="0" lang="en-US" altLang="ja-JP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is just a relaxation process to a true vacuum state or a kind of instability? </a:t>
            </a:r>
            <a:endParaRPr kumimoji="0" lang="en-US" altLang="ja-JP" dirty="0" smtClean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Rectangle 5"/>
          <p:cNvSpPr>
            <a:spLocks noChangeArrowheads="1"/>
          </p:cNvSpPr>
          <p:nvPr/>
        </p:nvSpPr>
        <p:spPr bwMode="auto">
          <a:xfrm>
            <a:off x="1041717" y="836712"/>
            <a:ext cx="79880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000" i="1" dirty="0" smtClean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 f </a:t>
            </a:r>
            <a:r>
              <a:rPr kumimoji="0" lang="en-US" altLang="ja-JP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: a minimally coupled scalar field with a small</a:t>
            </a:r>
            <a:r>
              <a:rPr kumimoji="0" lang="ja-JP" altLang="en-US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 </a:t>
            </a:r>
            <a:r>
              <a:rPr kumimoji="0" lang="en-US" altLang="ja-JP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mass (</a:t>
            </a:r>
            <a:r>
              <a:rPr kumimoji="0" lang="en-US" altLang="ja-JP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en-US" altLang="ja-JP" sz="2000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ja-JP" altLang="en-US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≪</a:t>
            </a:r>
            <a:r>
              <a:rPr kumimoji="0" lang="en-US" altLang="ja-JP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altLang="ja-JP" sz="2000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ja-JP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) in </a:t>
            </a:r>
            <a:r>
              <a:rPr kumimoji="0" lang="en-US" altLang="ja-JP" sz="2000" dirty="0" err="1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dS</a:t>
            </a:r>
            <a:r>
              <a:rPr kumimoji="0" lang="en-US" altLang="ja-JP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.</a:t>
            </a:r>
          </a:p>
        </p:txBody>
      </p:sp>
      <p:sp>
        <p:nvSpPr>
          <p:cNvPr id="13" name="フリーフォーム 12"/>
          <p:cNvSpPr/>
          <p:nvPr/>
        </p:nvSpPr>
        <p:spPr>
          <a:xfrm>
            <a:off x="1187624" y="3668831"/>
            <a:ext cx="1584176" cy="1080120"/>
          </a:xfrm>
          <a:custGeom>
            <a:avLst/>
            <a:gdLst>
              <a:gd name="connsiteX0" fmla="*/ 0 w 7048500"/>
              <a:gd name="connsiteY0" fmla="*/ 1422400 h 1854200"/>
              <a:gd name="connsiteX1" fmla="*/ 1778000 w 7048500"/>
              <a:gd name="connsiteY1" fmla="*/ 1676400 h 1854200"/>
              <a:gd name="connsiteX2" fmla="*/ 3911600 w 7048500"/>
              <a:gd name="connsiteY2" fmla="*/ 355600 h 1854200"/>
              <a:gd name="connsiteX3" fmla="*/ 7048500 w 7048500"/>
              <a:gd name="connsiteY3" fmla="*/ 0 h 1854200"/>
              <a:gd name="connsiteX4" fmla="*/ 7048500 w 7048500"/>
              <a:gd name="connsiteY4" fmla="*/ 0 h 1854200"/>
              <a:gd name="connsiteX5" fmla="*/ 7048500 w 7048500"/>
              <a:gd name="connsiteY5" fmla="*/ 0 h 1854200"/>
              <a:gd name="connsiteX0" fmla="*/ 0 w 7048500"/>
              <a:gd name="connsiteY0" fmla="*/ 1723628 h 2155428"/>
              <a:gd name="connsiteX1" fmla="*/ 1778000 w 7048500"/>
              <a:gd name="connsiteY1" fmla="*/ 1977628 h 2155428"/>
              <a:gd name="connsiteX2" fmla="*/ 3911600 w 7048500"/>
              <a:gd name="connsiteY2" fmla="*/ 656828 h 2155428"/>
              <a:gd name="connsiteX3" fmla="*/ 7048500 w 7048500"/>
              <a:gd name="connsiteY3" fmla="*/ 301228 h 2155428"/>
              <a:gd name="connsiteX4" fmla="*/ 7048500 w 7048500"/>
              <a:gd name="connsiteY4" fmla="*/ 301228 h 2155428"/>
              <a:gd name="connsiteX5" fmla="*/ 7048500 w 7048500"/>
              <a:gd name="connsiteY5" fmla="*/ 301228 h 2155428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0" fmla="*/ 0 w 4221088"/>
              <a:gd name="connsiteY0" fmla="*/ 1218456 h 1675532"/>
              <a:gd name="connsiteX1" fmla="*/ 1778000 w 4221088"/>
              <a:gd name="connsiteY1" fmla="*/ 1472456 h 1675532"/>
              <a:gd name="connsiteX2" fmla="*/ 4221088 w 4221088"/>
              <a:gd name="connsiteY2" fmla="*/ 0 h 1675532"/>
              <a:gd name="connsiteX0" fmla="*/ 0 w 3429000"/>
              <a:gd name="connsiteY0" fmla="*/ 1703164 h 2160240"/>
              <a:gd name="connsiteX1" fmla="*/ 1778000 w 3429000"/>
              <a:gd name="connsiteY1" fmla="*/ 1957164 h 2160240"/>
              <a:gd name="connsiteX2" fmla="*/ 3429000 w 3429000"/>
              <a:gd name="connsiteY2" fmla="*/ 0 h 2160240"/>
              <a:gd name="connsiteX0" fmla="*/ 0 w 3429000"/>
              <a:gd name="connsiteY0" fmla="*/ 1703164 h 2160240"/>
              <a:gd name="connsiteX1" fmla="*/ 1778000 w 3429000"/>
              <a:gd name="connsiteY1" fmla="*/ 1957164 h 2160240"/>
              <a:gd name="connsiteX2" fmla="*/ 3429000 w 3429000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1971328"/>
              <a:gd name="connsiteX1" fmla="*/ 1517352 w 3168352"/>
              <a:gd name="connsiteY1" fmla="*/ 1957164 h 1971328"/>
              <a:gd name="connsiteX2" fmla="*/ 3168352 w 3168352"/>
              <a:gd name="connsiteY2" fmla="*/ 0 h 197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8352" h="1971328">
                <a:moveTo>
                  <a:pt x="0" y="0"/>
                </a:moveTo>
                <a:cubicBezTo>
                  <a:pt x="132721" y="765572"/>
                  <a:pt x="789801" y="1955304"/>
                  <a:pt x="1517352" y="1957164"/>
                </a:cubicBezTo>
                <a:cubicBezTo>
                  <a:pt x="2361559" y="1971328"/>
                  <a:pt x="2861931" y="981472"/>
                  <a:pt x="3168352" y="0"/>
                </a:cubicBezTo>
              </a:path>
            </a:pathLst>
          </a:cu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403648" y="4739659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potential</a:t>
            </a:r>
            <a:endParaRPr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475656" y="2204864"/>
            <a:ext cx="7668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 summing up only long wavelength modes beyond the Horizon scale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187624" y="3308791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kumimoji="0" lang="en-US" altLang="ja-JP" dirty="0" smtClean="0">
                <a:solidFill>
                  <a:srgbClr val="FF0000"/>
                </a:solidFill>
                <a:latin typeface="Arial Unicode MS" pitchFamily="50" charset="-128"/>
              </a:rPr>
              <a:t>distribution</a:t>
            </a:r>
          </a:p>
        </p:txBody>
      </p:sp>
      <p:graphicFrame>
        <p:nvGraphicFramePr>
          <p:cNvPr id="86018" name="コンテンツ プレースホルダ 6"/>
          <p:cNvGraphicFramePr>
            <a:graphicFrameLocks noChangeAspect="1"/>
          </p:cNvGraphicFramePr>
          <p:nvPr/>
        </p:nvGraphicFramePr>
        <p:xfrm>
          <a:off x="1979712" y="1124744"/>
          <a:ext cx="4824536" cy="1147584"/>
        </p:xfrm>
        <a:graphic>
          <a:graphicData uri="http://schemas.openxmlformats.org/presentationml/2006/ole">
            <p:oleObj spid="_x0000_s100354" name="数式" r:id="rId4" imgW="2298600" imgH="545760" progId="Equation.3">
              <p:embed/>
            </p:oleObj>
          </a:graphicData>
        </a:graphic>
      </p:graphicFrame>
      <p:sp>
        <p:nvSpPr>
          <p:cNvPr id="16" name="フリーフォーム 15"/>
          <p:cNvSpPr/>
          <p:nvPr/>
        </p:nvSpPr>
        <p:spPr>
          <a:xfrm flipV="1">
            <a:off x="827584" y="3596823"/>
            <a:ext cx="2376264" cy="1152889"/>
          </a:xfrm>
          <a:custGeom>
            <a:avLst/>
            <a:gdLst>
              <a:gd name="connsiteX0" fmla="*/ 0 w 7048500"/>
              <a:gd name="connsiteY0" fmla="*/ 1422400 h 1854200"/>
              <a:gd name="connsiteX1" fmla="*/ 1778000 w 7048500"/>
              <a:gd name="connsiteY1" fmla="*/ 1676400 h 1854200"/>
              <a:gd name="connsiteX2" fmla="*/ 3911600 w 7048500"/>
              <a:gd name="connsiteY2" fmla="*/ 355600 h 1854200"/>
              <a:gd name="connsiteX3" fmla="*/ 7048500 w 7048500"/>
              <a:gd name="connsiteY3" fmla="*/ 0 h 1854200"/>
              <a:gd name="connsiteX4" fmla="*/ 7048500 w 7048500"/>
              <a:gd name="connsiteY4" fmla="*/ 0 h 1854200"/>
              <a:gd name="connsiteX5" fmla="*/ 7048500 w 7048500"/>
              <a:gd name="connsiteY5" fmla="*/ 0 h 1854200"/>
              <a:gd name="connsiteX0" fmla="*/ 0 w 7048500"/>
              <a:gd name="connsiteY0" fmla="*/ 1723628 h 2155428"/>
              <a:gd name="connsiteX1" fmla="*/ 1778000 w 7048500"/>
              <a:gd name="connsiteY1" fmla="*/ 1977628 h 2155428"/>
              <a:gd name="connsiteX2" fmla="*/ 3911600 w 7048500"/>
              <a:gd name="connsiteY2" fmla="*/ 656828 h 2155428"/>
              <a:gd name="connsiteX3" fmla="*/ 7048500 w 7048500"/>
              <a:gd name="connsiteY3" fmla="*/ 301228 h 2155428"/>
              <a:gd name="connsiteX4" fmla="*/ 7048500 w 7048500"/>
              <a:gd name="connsiteY4" fmla="*/ 301228 h 2155428"/>
              <a:gd name="connsiteX5" fmla="*/ 7048500 w 7048500"/>
              <a:gd name="connsiteY5" fmla="*/ 301228 h 2155428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0" fmla="*/ 0 w 4221088"/>
              <a:gd name="connsiteY0" fmla="*/ 1218456 h 1675532"/>
              <a:gd name="connsiteX1" fmla="*/ 1778000 w 4221088"/>
              <a:gd name="connsiteY1" fmla="*/ 1472456 h 1675532"/>
              <a:gd name="connsiteX2" fmla="*/ 4221088 w 4221088"/>
              <a:gd name="connsiteY2" fmla="*/ 0 h 1675532"/>
              <a:gd name="connsiteX0" fmla="*/ 0 w 3429000"/>
              <a:gd name="connsiteY0" fmla="*/ 1703164 h 2160240"/>
              <a:gd name="connsiteX1" fmla="*/ 1778000 w 3429000"/>
              <a:gd name="connsiteY1" fmla="*/ 1957164 h 2160240"/>
              <a:gd name="connsiteX2" fmla="*/ 3429000 w 3429000"/>
              <a:gd name="connsiteY2" fmla="*/ 0 h 2160240"/>
              <a:gd name="connsiteX0" fmla="*/ 0 w 3429000"/>
              <a:gd name="connsiteY0" fmla="*/ 1703164 h 2160240"/>
              <a:gd name="connsiteX1" fmla="*/ 1778000 w 3429000"/>
              <a:gd name="connsiteY1" fmla="*/ 1957164 h 2160240"/>
              <a:gd name="connsiteX2" fmla="*/ 3429000 w 3429000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1971328"/>
              <a:gd name="connsiteX1" fmla="*/ 1517352 w 3168352"/>
              <a:gd name="connsiteY1" fmla="*/ 1957164 h 1971328"/>
              <a:gd name="connsiteX2" fmla="*/ 3168352 w 3168352"/>
              <a:gd name="connsiteY2" fmla="*/ 0 h 1971328"/>
              <a:gd name="connsiteX0" fmla="*/ 0 w 4032448"/>
              <a:gd name="connsiteY0" fmla="*/ 283090 h 2254418"/>
              <a:gd name="connsiteX1" fmla="*/ 1517352 w 4032448"/>
              <a:gd name="connsiteY1" fmla="*/ 2240254 h 2254418"/>
              <a:gd name="connsiteX2" fmla="*/ 4032448 w 4032448"/>
              <a:gd name="connsiteY2" fmla="*/ 0 h 2254418"/>
              <a:gd name="connsiteX0" fmla="*/ 0 w 4032448"/>
              <a:gd name="connsiteY0" fmla="*/ 360617 h 2331945"/>
              <a:gd name="connsiteX1" fmla="*/ 1517352 w 4032448"/>
              <a:gd name="connsiteY1" fmla="*/ 2317781 h 2331945"/>
              <a:gd name="connsiteX2" fmla="*/ 4032448 w 4032448"/>
              <a:gd name="connsiteY2" fmla="*/ 77527 h 2331945"/>
              <a:gd name="connsiteX0" fmla="*/ 0 w 4752528"/>
              <a:gd name="connsiteY0" fmla="*/ 0 h 2404713"/>
              <a:gd name="connsiteX1" fmla="*/ 2237432 w 4752528"/>
              <a:gd name="connsiteY1" fmla="*/ 2390549 h 2404713"/>
              <a:gd name="connsiteX2" fmla="*/ 4752528 w 4752528"/>
              <a:gd name="connsiteY2" fmla="*/ 150295 h 2404713"/>
              <a:gd name="connsiteX0" fmla="*/ 0 w 4752528"/>
              <a:gd name="connsiteY0" fmla="*/ 1588 h 2406301"/>
              <a:gd name="connsiteX1" fmla="*/ 2237432 w 4752528"/>
              <a:gd name="connsiteY1" fmla="*/ 2392137 h 2406301"/>
              <a:gd name="connsiteX2" fmla="*/ 4752528 w 4752528"/>
              <a:gd name="connsiteY2" fmla="*/ 151883 h 240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52528" h="2406301">
                <a:moveTo>
                  <a:pt x="0" y="1588"/>
                </a:moveTo>
                <a:cubicBezTo>
                  <a:pt x="949490" y="0"/>
                  <a:pt x="1509881" y="2390277"/>
                  <a:pt x="2237432" y="2392137"/>
                </a:cubicBezTo>
                <a:cubicBezTo>
                  <a:pt x="3081639" y="2406301"/>
                  <a:pt x="3550212" y="74356"/>
                  <a:pt x="4752528" y="151883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3131840" y="3956863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ja-JP" altLang="en-US" dirty="0" smtClean="0"/>
              <a:t>⇒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pSp>
        <p:nvGrpSpPr>
          <p:cNvPr id="2" name="グループ化 23"/>
          <p:cNvGrpSpPr/>
          <p:nvPr/>
        </p:nvGrpSpPr>
        <p:grpSpPr>
          <a:xfrm>
            <a:off x="4211960" y="3812847"/>
            <a:ext cx="3960440" cy="504817"/>
            <a:chOff x="4283968" y="3717032"/>
            <a:chExt cx="2376264" cy="1152889"/>
          </a:xfrm>
        </p:grpSpPr>
        <p:sp>
          <p:nvSpPr>
            <p:cNvPr id="19" name="フリーフォーム 18"/>
            <p:cNvSpPr/>
            <p:nvPr/>
          </p:nvSpPr>
          <p:spPr>
            <a:xfrm>
              <a:off x="4644008" y="3789040"/>
              <a:ext cx="1584176" cy="1080120"/>
            </a:xfrm>
            <a:custGeom>
              <a:avLst/>
              <a:gdLst>
                <a:gd name="connsiteX0" fmla="*/ 0 w 7048500"/>
                <a:gd name="connsiteY0" fmla="*/ 1422400 h 1854200"/>
                <a:gd name="connsiteX1" fmla="*/ 1778000 w 7048500"/>
                <a:gd name="connsiteY1" fmla="*/ 1676400 h 1854200"/>
                <a:gd name="connsiteX2" fmla="*/ 3911600 w 7048500"/>
                <a:gd name="connsiteY2" fmla="*/ 355600 h 1854200"/>
                <a:gd name="connsiteX3" fmla="*/ 7048500 w 7048500"/>
                <a:gd name="connsiteY3" fmla="*/ 0 h 1854200"/>
                <a:gd name="connsiteX4" fmla="*/ 7048500 w 7048500"/>
                <a:gd name="connsiteY4" fmla="*/ 0 h 1854200"/>
                <a:gd name="connsiteX5" fmla="*/ 7048500 w 7048500"/>
                <a:gd name="connsiteY5" fmla="*/ 0 h 1854200"/>
                <a:gd name="connsiteX0" fmla="*/ 0 w 7048500"/>
                <a:gd name="connsiteY0" fmla="*/ 1723628 h 2155428"/>
                <a:gd name="connsiteX1" fmla="*/ 1778000 w 7048500"/>
                <a:gd name="connsiteY1" fmla="*/ 1977628 h 2155428"/>
                <a:gd name="connsiteX2" fmla="*/ 3911600 w 7048500"/>
                <a:gd name="connsiteY2" fmla="*/ 656828 h 2155428"/>
                <a:gd name="connsiteX3" fmla="*/ 7048500 w 7048500"/>
                <a:gd name="connsiteY3" fmla="*/ 301228 h 2155428"/>
                <a:gd name="connsiteX4" fmla="*/ 7048500 w 7048500"/>
                <a:gd name="connsiteY4" fmla="*/ 301228 h 2155428"/>
                <a:gd name="connsiteX5" fmla="*/ 7048500 w 7048500"/>
                <a:gd name="connsiteY5" fmla="*/ 301228 h 2155428"/>
                <a:gd name="connsiteX0" fmla="*/ 0 w 7048500"/>
                <a:gd name="connsiteY0" fmla="*/ 1875284 h 2332360"/>
                <a:gd name="connsiteX1" fmla="*/ 1778000 w 7048500"/>
                <a:gd name="connsiteY1" fmla="*/ 2129284 h 2332360"/>
                <a:gd name="connsiteX2" fmla="*/ 4221088 w 7048500"/>
                <a:gd name="connsiteY2" fmla="*/ 656828 h 2332360"/>
                <a:gd name="connsiteX3" fmla="*/ 7048500 w 7048500"/>
                <a:gd name="connsiteY3" fmla="*/ 452884 h 2332360"/>
                <a:gd name="connsiteX4" fmla="*/ 7048500 w 7048500"/>
                <a:gd name="connsiteY4" fmla="*/ 452884 h 2332360"/>
                <a:gd name="connsiteX5" fmla="*/ 7048500 w 7048500"/>
                <a:gd name="connsiteY5" fmla="*/ 452884 h 2332360"/>
                <a:gd name="connsiteX0" fmla="*/ 0 w 7048500"/>
                <a:gd name="connsiteY0" fmla="*/ 1875284 h 2332360"/>
                <a:gd name="connsiteX1" fmla="*/ 1778000 w 7048500"/>
                <a:gd name="connsiteY1" fmla="*/ 2129284 h 2332360"/>
                <a:gd name="connsiteX2" fmla="*/ 4221088 w 7048500"/>
                <a:gd name="connsiteY2" fmla="*/ 656828 h 2332360"/>
                <a:gd name="connsiteX3" fmla="*/ 7048500 w 7048500"/>
                <a:gd name="connsiteY3" fmla="*/ 452884 h 2332360"/>
                <a:gd name="connsiteX4" fmla="*/ 7048500 w 7048500"/>
                <a:gd name="connsiteY4" fmla="*/ 452884 h 2332360"/>
                <a:gd name="connsiteX5" fmla="*/ 7048500 w 7048500"/>
                <a:gd name="connsiteY5" fmla="*/ 452884 h 2332360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5" fmla="*/ 7048500 w 7048500"/>
                <a:gd name="connsiteY5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5" fmla="*/ 7048500 w 7048500"/>
                <a:gd name="connsiteY5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0" fmla="*/ 0 w 4221088"/>
                <a:gd name="connsiteY0" fmla="*/ 1218456 h 1675532"/>
                <a:gd name="connsiteX1" fmla="*/ 1778000 w 4221088"/>
                <a:gd name="connsiteY1" fmla="*/ 1472456 h 1675532"/>
                <a:gd name="connsiteX2" fmla="*/ 4221088 w 4221088"/>
                <a:gd name="connsiteY2" fmla="*/ 0 h 1675532"/>
                <a:gd name="connsiteX0" fmla="*/ 0 w 3429000"/>
                <a:gd name="connsiteY0" fmla="*/ 1703164 h 2160240"/>
                <a:gd name="connsiteX1" fmla="*/ 1778000 w 3429000"/>
                <a:gd name="connsiteY1" fmla="*/ 1957164 h 2160240"/>
                <a:gd name="connsiteX2" fmla="*/ 3429000 w 3429000"/>
                <a:gd name="connsiteY2" fmla="*/ 0 h 2160240"/>
                <a:gd name="connsiteX0" fmla="*/ 0 w 3429000"/>
                <a:gd name="connsiteY0" fmla="*/ 1703164 h 2160240"/>
                <a:gd name="connsiteX1" fmla="*/ 1778000 w 3429000"/>
                <a:gd name="connsiteY1" fmla="*/ 1957164 h 2160240"/>
                <a:gd name="connsiteX2" fmla="*/ 3429000 w 3429000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1971328"/>
                <a:gd name="connsiteX1" fmla="*/ 1517352 w 3168352"/>
                <a:gd name="connsiteY1" fmla="*/ 1957164 h 1971328"/>
                <a:gd name="connsiteX2" fmla="*/ 3168352 w 3168352"/>
                <a:gd name="connsiteY2" fmla="*/ 0 h 197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68352" h="1971328">
                  <a:moveTo>
                    <a:pt x="0" y="0"/>
                  </a:moveTo>
                  <a:cubicBezTo>
                    <a:pt x="132721" y="765572"/>
                    <a:pt x="789801" y="1955304"/>
                    <a:pt x="1517352" y="1957164"/>
                  </a:cubicBezTo>
                  <a:cubicBezTo>
                    <a:pt x="2361559" y="1971328"/>
                    <a:pt x="2861931" y="981472"/>
                    <a:pt x="3168352" y="0"/>
                  </a:cubicBezTo>
                </a:path>
              </a:pathLst>
            </a:cu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/>
            <p:cNvSpPr/>
            <p:nvPr/>
          </p:nvSpPr>
          <p:spPr>
            <a:xfrm flipV="1">
              <a:off x="4283968" y="3717032"/>
              <a:ext cx="2376264" cy="1152889"/>
            </a:xfrm>
            <a:custGeom>
              <a:avLst/>
              <a:gdLst>
                <a:gd name="connsiteX0" fmla="*/ 0 w 7048500"/>
                <a:gd name="connsiteY0" fmla="*/ 1422400 h 1854200"/>
                <a:gd name="connsiteX1" fmla="*/ 1778000 w 7048500"/>
                <a:gd name="connsiteY1" fmla="*/ 1676400 h 1854200"/>
                <a:gd name="connsiteX2" fmla="*/ 3911600 w 7048500"/>
                <a:gd name="connsiteY2" fmla="*/ 355600 h 1854200"/>
                <a:gd name="connsiteX3" fmla="*/ 7048500 w 7048500"/>
                <a:gd name="connsiteY3" fmla="*/ 0 h 1854200"/>
                <a:gd name="connsiteX4" fmla="*/ 7048500 w 7048500"/>
                <a:gd name="connsiteY4" fmla="*/ 0 h 1854200"/>
                <a:gd name="connsiteX5" fmla="*/ 7048500 w 7048500"/>
                <a:gd name="connsiteY5" fmla="*/ 0 h 1854200"/>
                <a:gd name="connsiteX0" fmla="*/ 0 w 7048500"/>
                <a:gd name="connsiteY0" fmla="*/ 1723628 h 2155428"/>
                <a:gd name="connsiteX1" fmla="*/ 1778000 w 7048500"/>
                <a:gd name="connsiteY1" fmla="*/ 1977628 h 2155428"/>
                <a:gd name="connsiteX2" fmla="*/ 3911600 w 7048500"/>
                <a:gd name="connsiteY2" fmla="*/ 656828 h 2155428"/>
                <a:gd name="connsiteX3" fmla="*/ 7048500 w 7048500"/>
                <a:gd name="connsiteY3" fmla="*/ 301228 h 2155428"/>
                <a:gd name="connsiteX4" fmla="*/ 7048500 w 7048500"/>
                <a:gd name="connsiteY4" fmla="*/ 301228 h 2155428"/>
                <a:gd name="connsiteX5" fmla="*/ 7048500 w 7048500"/>
                <a:gd name="connsiteY5" fmla="*/ 301228 h 2155428"/>
                <a:gd name="connsiteX0" fmla="*/ 0 w 7048500"/>
                <a:gd name="connsiteY0" fmla="*/ 1875284 h 2332360"/>
                <a:gd name="connsiteX1" fmla="*/ 1778000 w 7048500"/>
                <a:gd name="connsiteY1" fmla="*/ 2129284 h 2332360"/>
                <a:gd name="connsiteX2" fmla="*/ 4221088 w 7048500"/>
                <a:gd name="connsiteY2" fmla="*/ 656828 h 2332360"/>
                <a:gd name="connsiteX3" fmla="*/ 7048500 w 7048500"/>
                <a:gd name="connsiteY3" fmla="*/ 452884 h 2332360"/>
                <a:gd name="connsiteX4" fmla="*/ 7048500 w 7048500"/>
                <a:gd name="connsiteY4" fmla="*/ 452884 h 2332360"/>
                <a:gd name="connsiteX5" fmla="*/ 7048500 w 7048500"/>
                <a:gd name="connsiteY5" fmla="*/ 452884 h 2332360"/>
                <a:gd name="connsiteX0" fmla="*/ 0 w 7048500"/>
                <a:gd name="connsiteY0" fmla="*/ 1875284 h 2332360"/>
                <a:gd name="connsiteX1" fmla="*/ 1778000 w 7048500"/>
                <a:gd name="connsiteY1" fmla="*/ 2129284 h 2332360"/>
                <a:gd name="connsiteX2" fmla="*/ 4221088 w 7048500"/>
                <a:gd name="connsiteY2" fmla="*/ 656828 h 2332360"/>
                <a:gd name="connsiteX3" fmla="*/ 7048500 w 7048500"/>
                <a:gd name="connsiteY3" fmla="*/ 452884 h 2332360"/>
                <a:gd name="connsiteX4" fmla="*/ 7048500 w 7048500"/>
                <a:gd name="connsiteY4" fmla="*/ 452884 h 2332360"/>
                <a:gd name="connsiteX5" fmla="*/ 7048500 w 7048500"/>
                <a:gd name="connsiteY5" fmla="*/ 452884 h 2332360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5" fmla="*/ 7048500 w 7048500"/>
                <a:gd name="connsiteY5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5" fmla="*/ 7048500 w 7048500"/>
                <a:gd name="connsiteY5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0" fmla="*/ 0 w 4221088"/>
                <a:gd name="connsiteY0" fmla="*/ 1218456 h 1675532"/>
                <a:gd name="connsiteX1" fmla="*/ 1778000 w 4221088"/>
                <a:gd name="connsiteY1" fmla="*/ 1472456 h 1675532"/>
                <a:gd name="connsiteX2" fmla="*/ 4221088 w 4221088"/>
                <a:gd name="connsiteY2" fmla="*/ 0 h 1675532"/>
                <a:gd name="connsiteX0" fmla="*/ 0 w 3429000"/>
                <a:gd name="connsiteY0" fmla="*/ 1703164 h 2160240"/>
                <a:gd name="connsiteX1" fmla="*/ 1778000 w 3429000"/>
                <a:gd name="connsiteY1" fmla="*/ 1957164 h 2160240"/>
                <a:gd name="connsiteX2" fmla="*/ 3429000 w 3429000"/>
                <a:gd name="connsiteY2" fmla="*/ 0 h 2160240"/>
                <a:gd name="connsiteX0" fmla="*/ 0 w 3429000"/>
                <a:gd name="connsiteY0" fmla="*/ 1703164 h 2160240"/>
                <a:gd name="connsiteX1" fmla="*/ 1778000 w 3429000"/>
                <a:gd name="connsiteY1" fmla="*/ 1957164 h 2160240"/>
                <a:gd name="connsiteX2" fmla="*/ 3429000 w 3429000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1971328"/>
                <a:gd name="connsiteX1" fmla="*/ 1517352 w 3168352"/>
                <a:gd name="connsiteY1" fmla="*/ 1957164 h 1971328"/>
                <a:gd name="connsiteX2" fmla="*/ 3168352 w 3168352"/>
                <a:gd name="connsiteY2" fmla="*/ 0 h 1971328"/>
                <a:gd name="connsiteX0" fmla="*/ 0 w 4032448"/>
                <a:gd name="connsiteY0" fmla="*/ 283090 h 2254418"/>
                <a:gd name="connsiteX1" fmla="*/ 1517352 w 4032448"/>
                <a:gd name="connsiteY1" fmla="*/ 2240254 h 2254418"/>
                <a:gd name="connsiteX2" fmla="*/ 4032448 w 4032448"/>
                <a:gd name="connsiteY2" fmla="*/ 0 h 2254418"/>
                <a:gd name="connsiteX0" fmla="*/ 0 w 4032448"/>
                <a:gd name="connsiteY0" fmla="*/ 360617 h 2331945"/>
                <a:gd name="connsiteX1" fmla="*/ 1517352 w 4032448"/>
                <a:gd name="connsiteY1" fmla="*/ 2317781 h 2331945"/>
                <a:gd name="connsiteX2" fmla="*/ 4032448 w 4032448"/>
                <a:gd name="connsiteY2" fmla="*/ 77527 h 2331945"/>
                <a:gd name="connsiteX0" fmla="*/ 0 w 4752528"/>
                <a:gd name="connsiteY0" fmla="*/ 0 h 2404713"/>
                <a:gd name="connsiteX1" fmla="*/ 2237432 w 4752528"/>
                <a:gd name="connsiteY1" fmla="*/ 2390549 h 2404713"/>
                <a:gd name="connsiteX2" fmla="*/ 4752528 w 4752528"/>
                <a:gd name="connsiteY2" fmla="*/ 150295 h 2404713"/>
                <a:gd name="connsiteX0" fmla="*/ 0 w 4752528"/>
                <a:gd name="connsiteY0" fmla="*/ 1588 h 2406301"/>
                <a:gd name="connsiteX1" fmla="*/ 2237432 w 4752528"/>
                <a:gd name="connsiteY1" fmla="*/ 2392137 h 2406301"/>
                <a:gd name="connsiteX2" fmla="*/ 4752528 w 4752528"/>
                <a:gd name="connsiteY2" fmla="*/ 151883 h 2406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52528" h="2406301">
                  <a:moveTo>
                    <a:pt x="0" y="1588"/>
                  </a:moveTo>
                  <a:cubicBezTo>
                    <a:pt x="949490" y="0"/>
                    <a:pt x="1509881" y="2390277"/>
                    <a:pt x="2237432" y="2392137"/>
                  </a:cubicBezTo>
                  <a:cubicBezTo>
                    <a:pt x="3081639" y="2406301"/>
                    <a:pt x="3550212" y="74356"/>
                    <a:pt x="4752528" y="151883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5148064" y="4388911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Large vacuum fluctuation</a:t>
            </a:r>
            <a:endParaRPr lang="ja-JP" alt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899592" y="332656"/>
            <a:ext cx="59170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8"/>
              </a:rPr>
              <a:t>For small mass limit, another issue arises.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499992" y="4820959"/>
            <a:ext cx="41304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ja-JP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If the field fluctuation is too large, it is easy to imagine that a naïve </a:t>
            </a:r>
            <a:r>
              <a:rPr kumimoji="0" lang="en-US" altLang="ja-JP" dirty="0" err="1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perturbative</a:t>
            </a:r>
            <a:r>
              <a:rPr kumimoji="0" lang="en-US" altLang="ja-JP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 analysis will break down once interaction is introduced. </a:t>
            </a:r>
            <a:endParaRPr lang="ja-JP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763688" y="2564904"/>
            <a:ext cx="6904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dirty="0" smtClean="0">
                <a:solidFill>
                  <a:srgbClr val="990099"/>
                </a:solidFill>
                <a:latin typeface="Arial Unicode MS" pitchFamily="50" charset="-128"/>
              </a:rPr>
              <a:t>De Sitter inv. vac. state does not exist in the </a:t>
            </a:r>
            <a:r>
              <a:rPr kumimoji="0" lang="en-US" altLang="ja-JP" dirty="0" err="1" smtClean="0">
                <a:solidFill>
                  <a:srgbClr val="FF0000"/>
                </a:solidFill>
                <a:latin typeface="Arial Unicode MS" pitchFamily="50" charset="-128"/>
              </a:rPr>
              <a:t>massless</a:t>
            </a:r>
            <a:r>
              <a:rPr kumimoji="0" lang="en-US" altLang="ja-JP" dirty="0" smtClean="0">
                <a:solidFill>
                  <a:srgbClr val="FF0000"/>
                </a:solidFill>
                <a:latin typeface="Arial Unicode MS" pitchFamily="50" charset="-128"/>
              </a:rPr>
              <a:t> </a:t>
            </a:r>
            <a:r>
              <a:rPr kumimoji="0" lang="en-US" altLang="ja-JP" dirty="0" smtClean="0">
                <a:solidFill>
                  <a:srgbClr val="FF0000"/>
                </a:solidFill>
                <a:latin typeface="Arial Unicode MS" pitchFamily="50" charset="-128"/>
              </a:rPr>
              <a:t>limit </a:t>
            </a:r>
            <a:r>
              <a:rPr kumimoji="0" lang="en-US" altLang="ja-JP" dirty="0" smtClean="0">
                <a:solidFill>
                  <a:srgbClr val="990099"/>
                </a:solidFill>
                <a:latin typeface="Arial Unicode MS" pitchFamily="50" charset="-128"/>
              </a:rPr>
              <a:t>u</a:t>
            </a:r>
            <a:r>
              <a:rPr kumimoji="0" lang="en-US" altLang="ja-JP" dirty="0" smtClean="0">
                <a:solidFill>
                  <a:srgbClr val="990099"/>
                </a:solidFill>
                <a:latin typeface="Arial Unicode MS" pitchFamily="50" charset="-128"/>
              </a:rPr>
              <a:t>nless the model has shift symmetry.</a:t>
            </a:r>
            <a:endParaRPr kumimoji="0" lang="en-US" altLang="ja-JP" dirty="0" smtClean="0">
              <a:solidFill>
                <a:srgbClr val="990099"/>
              </a:solidFill>
              <a:latin typeface="Arial Unicode MS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868144" y="2852936"/>
            <a:ext cx="2621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Allen &amp; </a:t>
            </a:r>
            <a:r>
              <a:rPr kumimoji="0" lang="en-US" altLang="ja-JP" dirty="0" err="1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Folacci</a:t>
            </a:r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(1987)</a:t>
            </a:r>
          </a:p>
          <a:p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Kirsten &amp; </a:t>
            </a:r>
            <a:r>
              <a:rPr kumimoji="0" lang="en-US" altLang="ja-JP" dirty="0" err="1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Garriga</a:t>
            </a:r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(1993)</a:t>
            </a:r>
            <a:endParaRPr lang="ja-JP" altLang="en-US" dirty="0"/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1214414" y="2924944"/>
            <a:ext cx="3143272" cy="1357322"/>
          </a:xfrm>
          <a:prstGeom prst="rect">
            <a:avLst/>
          </a:prstGeom>
          <a:solidFill>
            <a:srgbClr val="E1E1FF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5010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Stochastic</a:t>
            </a:r>
            <a:r>
              <a:rPr lang="ja-JP" altLang="en-US" dirty="0" smtClean="0"/>
              <a:t> </a:t>
            </a:r>
            <a:r>
              <a:rPr lang="en-US" altLang="ja-JP" dirty="0" smtClean="0"/>
              <a:t>interpretation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ChangeAspect="1"/>
          </p:cNvGraphicFramePr>
          <p:nvPr>
            <p:ph idx="1"/>
          </p:nvPr>
        </p:nvGraphicFramePr>
        <p:xfrm>
          <a:off x="1403648" y="1539692"/>
          <a:ext cx="2144087" cy="648072"/>
        </p:xfrm>
        <a:graphic>
          <a:graphicData uri="http://schemas.openxmlformats.org/presentationml/2006/ole">
            <p:oleObj spid="_x0000_s87042" name="数式" r:id="rId3" imgW="1091880" imgH="330120" progId="Equation.3">
              <p:embed/>
            </p:oleObj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714348" y="1052736"/>
            <a:ext cx="49766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Let’s consider local average of </a:t>
            </a:r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f</a:t>
            </a:r>
            <a:r>
              <a:rPr lang="ja-JP" alt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ja-JP" altLang="en-US" sz="2400" dirty="0" smtClean="0"/>
          </a:p>
          <a:p>
            <a:pPr>
              <a:buBlip>
                <a:blip r:embed="rId4"/>
              </a:buBlip>
            </a:pPr>
            <a:endParaRPr lang="en-US" altLang="ja-JP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45468" y="2420888"/>
            <a:ext cx="3096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Equation of motion for</a:t>
            </a:r>
            <a:r>
              <a:rPr lang="ja-JP" altLang="en-US" sz="20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 </a:t>
            </a:r>
            <a:r>
              <a:rPr lang="en-US" altLang="ja-JP" sz="20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f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</p:txBody>
      </p:sp>
      <p:graphicFrame>
        <p:nvGraphicFramePr>
          <p:cNvPr id="1032" name="コンテンツ プレースホルダ 6"/>
          <p:cNvGraphicFramePr>
            <a:graphicFrameLocks noChangeAspect="1"/>
          </p:cNvGraphicFramePr>
          <p:nvPr/>
        </p:nvGraphicFramePr>
        <p:xfrm>
          <a:off x="1500188" y="3020190"/>
          <a:ext cx="2143125" cy="768350"/>
        </p:xfrm>
        <a:graphic>
          <a:graphicData uri="http://schemas.openxmlformats.org/presentationml/2006/ole">
            <p:oleObj spid="_x0000_s87044" name="数式" r:id="rId5" imgW="1168200" imgH="419040" progId="Equation.3">
              <p:embed/>
            </p:oleObj>
          </a:graphicData>
        </a:graphic>
      </p:graphicFrame>
      <p:sp>
        <p:nvSpPr>
          <p:cNvPr id="32" name="正方形/長方形 31"/>
          <p:cNvSpPr/>
          <p:nvPr/>
        </p:nvSpPr>
        <p:spPr>
          <a:xfrm>
            <a:off x="1428728" y="3291099"/>
            <a:ext cx="142876" cy="830360"/>
          </a:xfrm>
          <a:prstGeom prst="rect">
            <a:avLst/>
          </a:prstGeom>
          <a:solidFill>
            <a:srgbClr val="E1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/>
          <p:cNvGrpSpPr/>
          <p:nvPr/>
        </p:nvGrpSpPr>
        <p:grpSpPr>
          <a:xfrm>
            <a:off x="3688150" y="1486525"/>
            <a:ext cx="4412242" cy="718339"/>
            <a:chOff x="3964206" y="1268760"/>
            <a:chExt cx="2664296" cy="1186819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3964206" y="1268760"/>
              <a:ext cx="2664296" cy="118681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>
                  <a:latin typeface="+mn-ea"/>
                  <a:cs typeface="Times New Roman" pitchFamily="18" charset="0"/>
                </a:rPr>
                <a:t>More and more short wavelength modes participate in </a:t>
              </a:r>
              <a:r>
                <a:rPr lang="en-US" altLang="ja-JP" i="1" dirty="0" smtClean="0">
                  <a:latin typeface="Symbol" pitchFamily="18" charset="2"/>
                  <a:cs typeface="Times New Roman" pitchFamily="18" charset="0"/>
                </a:rPr>
                <a:t>f</a:t>
              </a:r>
              <a:r>
                <a:rPr lang="ja-JP" altLang="en-US" i="1" dirty="0" smtClean="0">
                  <a:latin typeface="Symbol" pitchFamily="18" charset="2"/>
                  <a:cs typeface="Times New Roman" pitchFamily="18" charset="0"/>
                </a:rPr>
                <a:t>  </a:t>
              </a:r>
              <a:r>
                <a:rPr lang="en-US" altLang="ja-JP" dirty="0" smtClean="0">
                  <a:latin typeface="+mn-ea"/>
                  <a:cs typeface="Times New Roman" pitchFamily="18" charset="0"/>
                </a:rPr>
                <a:t>as time goes on.</a:t>
              </a:r>
              <a:endParaRPr kumimoji="1" lang="ja-JP" altLang="en-US" i="1" baseline="-25000" dirty="0">
                <a:latin typeface="Symbol" pitchFamily="18" charset="2"/>
                <a:cs typeface="Times New Roman" pitchFamily="18" charset="0"/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5176427" y="1846343"/>
              <a:ext cx="8696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円形吹き出し 54"/>
          <p:cNvSpPr/>
          <p:nvPr/>
        </p:nvSpPr>
        <p:spPr>
          <a:xfrm>
            <a:off x="3958698" y="2654012"/>
            <a:ext cx="4789766" cy="2143140"/>
          </a:xfrm>
          <a:prstGeom prst="wedgeEllipseCallout">
            <a:avLst>
              <a:gd name="adj1" fmla="val -58514"/>
              <a:gd name="adj2" fmla="val -21050"/>
            </a:avLst>
          </a:prstGeom>
          <a:solidFill>
            <a:srgbClr val="EED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1071538" y="3841496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in slow roll approximation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122422" y="2852936"/>
            <a:ext cx="4410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C00000"/>
                </a:solidFill>
                <a:latin typeface="+mn-ea"/>
              </a:rPr>
              <a:t>Newly participating modes </a:t>
            </a:r>
          </a:p>
          <a:p>
            <a:pPr algn="ctr"/>
            <a:r>
              <a:rPr lang="en-US" altLang="ja-JP" sz="2000" dirty="0" smtClean="0">
                <a:solidFill>
                  <a:srgbClr val="C00000"/>
                </a:solidFill>
                <a:latin typeface="+mn-ea"/>
              </a:rPr>
              <a:t> act as random fluctuation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1028" name="コンテンツ プレースホルダ 6"/>
          <p:cNvGraphicFramePr>
            <a:graphicFrameLocks noChangeAspect="1"/>
          </p:cNvGraphicFramePr>
          <p:nvPr/>
        </p:nvGraphicFramePr>
        <p:xfrm>
          <a:off x="4602780" y="3529097"/>
          <a:ext cx="1884363" cy="465137"/>
        </p:xfrm>
        <a:graphic>
          <a:graphicData uri="http://schemas.openxmlformats.org/presentationml/2006/ole">
            <p:oleObj spid="_x0000_s87043" name="数式" r:id="rId6" imgW="1028520" imgH="253800" progId="Equation.3">
              <p:embed/>
            </p:oleObj>
          </a:graphicData>
        </a:graphic>
      </p:graphicFrame>
      <p:sp>
        <p:nvSpPr>
          <p:cNvPr id="58" name="右矢印 57"/>
          <p:cNvSpPr/>
          <p:nvPr/>
        </p:nvSpPr>
        <p:spPr>
          <a:xfrm>
            <a:off x="4572000" y="4077072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078" name="Object 4"/>
          <p:cNvGraphicFramePr>
            <a:graphicFrameLocks noChangeAspect="1"/>
          </p:cNvGraphicFramePr>
          <p:nvPr/>
        </p:nvGraphicFramePr>
        <p:xfrm>
          <a:off x="5076056" y="4029075"/>
          <a:ext cx="3257550" cy="465138"/>
        </p:xfrm>
        <a:graphic>
          <a:graphicData uri="http://schemas.openxmlformats.org/presentationml/2006/ole">
            <p:oleObj spid="_x0000_s87045" name="数式" r:id="rId7" imgW="1777680" imgH="253800" progId="Equation.3">
              <p:embed/>
            </p:oleObj>
          </a:graphicData>
        </a:graphic>
      </p:graphicFrame>
      <p:grpSp>
        <p:nvGrpSpPr>
          <p:cNvPr id="52" name="グループ化 51"/>
          <p:cNvGrpSpPr/>
          <p:nvPr/>
        </p:nvGrpSpPr>
        <p:grpSpPr>
          <a:xfrm>
            <a:off x="1331640" y="4963815"/>
            <a:ext cx="5544616" cy="769441"/>
            <a:chOff x="1517670" y="5251847"/>
            <a:chExt cx="4062442" cy="769441"/>
          </a:xfrm>
        </p:grpSpPr>
        <p:sp>
          <p:nvSpPr>
            <p:cNvPr id="41" name="正方形/長方形 40"/>
            <p:cNvSpPr/>
            <p:nvPr/>
          </p:nvSpPr>
          <p:spPr>
            <a:xfrm>
              <a:off x="1517670" y="5251847"/>
              <a:ext cx="406244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000" dirty="0" smtClean="0">
                  <a:solidFill>
                    <a:srgbClr val="FF0000"/>
                  </a:solidFill>
                </a:rPr>
                <a:t>In the case of </a:t>
              </a:r>
              <a:r>
                <a:rPr lang="en-US" altLang="ja-JP" sz="2000" dirty="0" err="1" smtClean="0">
                  <a:solidFill>
                    <a:srgbClr val="FF0000"/>
                  </a:solidFill>
                </a:rPr>
                <a:t>massless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000" i="1" dirty="0" smtClean="0">
                  <a:solidFill>
                    <a:srgbClr val="FF0000"/>
                  </a:solidFill>
                  <a:latin typeface="Symbol" pitchFamily="18" charset="2"/>
                </a:rPr>
                <a:t>lf</a:t>
              </a:r>
              <a:r>
                <a:rPr lang="en-US" altLang="ja-JP" sz="2000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 : </a:t>
              </a:r>
              <a:r>
                <a:rPr lang="en-US" altLang="ja-JP" sz="2000" dirty="0" smtClean="0">
                  <a:solidFill>
                    <a:srgbClr val="FF0000"/>
                  </a:solidFill>
                  <a:sym typeface="Symbol"/>
                </a:rPr>
                <a:t></a:t>
              </a:r>
              <a:r>
                <a:rPr lang="en-US" altLang="ja-JP" sz="2400" i="1" dirty="0" smtClean="0">
                  <a:solidFill>
                    <a:srgbClr val="FF0000"/>
                  </a:solidFill>
                  <a:latin typeface="Symbol" pitchFamily="18" charset="2"/>
                </a:rPr>
                <a:t>f</a:t>
              </a:r>
              <a:r>
                <a:rPr lang="ja-JP" altLang="en-US" sz="2400" i="1" dirty="0" smtClean="0">
                  <a:solidFill>
                    <a:srgbClr val="FF0000"/>
                  </a:solidFill>
                  <a:latin typeface="Symbol" pitchFamily="18" charset="2"/>
                </a:rPr>
                <a:t> </a:t>
              </a:r>
              <a:r>
                <a:rPr lang="en-US" altLang="ja-JP" sz="2400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ja-JP" sz="2000" dirty="0" smtClean="0">
                  <a:solidFill>
                    <a:srgbClr val="FF0000"/>
                  </a:solidFill>
                  <a:sym typeface="Symbol"/>
                </a:rPr>
                <a:t></a:t>
              </a:r>
              <a:r>
                <a:rPr lang="ja-JP" altLang="en-US" sz="2000" dirty="0" smtClean="0">
                  <a:solidFill>
                    <a:srgbClr val="FF0000"/>
                  </a:solidFill>
                </a:rPr>
                <a:t> → </a:t>
              </a:r>
              <a:endParaRPr lang="en-US" altLang="ja-JP" sz="20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43" name="直線コネクタ 42"/>
            <p:cNvCxnSpPr/>
            <p:nvPr/>
          </p:nvCxnSpPr>
          <p:spPr>
            <a:xfrm>
              <a:off x="4564929" y="5318626"/>
              <a:ext cx="142876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コネクタ 50"/>
          <p:cNvCxnSpPr/>
          <p:nvPr/>
        </p:nvCxnSpPr>
        <p:spPr>
          <a:xfrm>
            <a:off x="3365282" y="2475478"/>
            <a:ext cx="144016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046" name="Object 4"/>
          <p:cNvGraphicFramePr>
            <a:graphicFrameLocks noChangeAspect="1"/>
          </p:cNvGraphicFramePr>
          <p:nvPr/>
        </p:nvGraphicFramePr>
        <p:xfrm>
          <a:off x="6291486" y="4846860"/>
          <a:ext cx="512762" cy="814388"/>
        </p:xfrm>
        <a:graphic>
          <a:graphicData uri="http://schemas.openxmlformats.org/presentationml/2006/ole">
            <p:oleObj spid="_x0000_s87046" name="数式" r:id="rId8" imgW="279360" imgH="444240" progId="Equation.3">
              <p:embed/>
            </p:oleObj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851920" y="562117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C00000"/>
                </a:solidFill>
              </a:rPr>
              <a:t>Namely, in the end, thermal equilibrium is realized </a:t>
            </a:r>
            <a:r>
              <a:rPr lang="en-US" altLang="ja-JP" sz="2000" dirty="0" smtClean="0">
                <a:solidFill>
                  <a:srgbClr val="C00000"/>
                </a:solidFill>
                <a:latin typeface="+mn-ea"/>
              </a:rPr>
              <a:t>: </a:t>
            </a:r>
            <a:r>
              <a:rPr lang="en-US" altLang="ja-JP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altLang="ja-JP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en-US" altLang="ja-JP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105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5580112" y="971436"/>
            <a:ext cx="3384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9644"/>
                </a:solidFill>
                <a:latin typeface="+mn-ea"/>
                <a:cs typeface="Times New Roman" pitchFamily="18" charset="0"/>
              </a:rPr>
              <a:t>(</a:t>
            </a:r>
            <a:r>
              <a:rPr lang="en-US" altLang="ja-JP" dirty="0" err="1" smtClean="0">
                <a:solidFill>
                  <a:srgbClr val="009644"/>
                </a:solidFill>
                <a:latin typeface="+mn-ea"/>
                <a:cs typeface="Times New Roman" pitchFamily="18" charset="0"/>
              </a:rPr>
              <a:t>Starobinsky</a:t>
            </a:r>
            <a:r>
              <a:rPr lang="en-US" altLang="ja-JP" dirty="0" smtClean="0">
                <a:solidFill>
                  <a:srgbClr val="009644"/>
                </a:solidFill>
                <a:latin typeface="+mn-ea"/>
                <a:cs typeface="Times New Roman" pitchFamily="18" charset="0"/>
              </a:rPr>
              <a:t> &amp; Yokoyama (1994))</a:t>
            </a:r>
            <a:endParaRPr lang="ja-JP" altLang="en-US" dirty="0">
              <a:solidFill>
                <a:srgbClr val="009644"/>
              </a:solidFill>
            </a:endParaRPr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chaotic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2143108" y="1145456"/>
            <a:ext cx="3175000" cy="3175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7" name="円/楕円 26"/>
          <p:cNvSpPr/>
          <p:nvPr/>
        </p:nvSpPr>
        <p:spPr>
          <a:xfrm>
            <a:off x="4500562" y="2931406"/>
            <a:ext cx="214314" cy="142876"/>
          </a:xfrm>
          <a:prstGeom prst="ellipse">
            <a:avLst/>
          </a:prstGeom>
          <a:solidFill>
            <a:srgbClr val="FCCC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吹き出し 29"/>
          <p:cNvSpPr/>
          <p:nvPr/>
        </p:nvSpPr>
        <p:spPr>
          <a:xfrm>
            <a:off x="4929190" y="2288464"/>
            <a:ext cx="2571768" cy="928694"/>
          </a:xfrm>
          <a:prstGeom prst="wedgeRoundRectCallout">
            <a:avLst>
              <a:gd name="adj1" fmla="val -56065"/>
              <a:gd name="adj2" fmla="val 23712"/>
              <a:gd name="adj3" fmla="val 16667"/>
            </a:avLst>
          </a:prstGeom>
          <a:solidFill>
            <a:srgbClr val="FDD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7242" y="214290"/>
            <a:ext cx="8229600" cy="98246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Wave function of the universe</a:t>
            </a:r>
            <a:br>
              <a:rPr lang="en-US" altLang="ja-JP" dirty="0" smtClean="0"/>
            </a:br>
            <a:r>
              <a:rPr lang="en-US" altLang="ja-JP" dirty="0" smtClean="0"/>
              <a:t>~ parallel universes ~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1310370"/>
            <a:ext cx="8072494" cy="5214974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</a:t>
            </a:r>
            <a:r>
              <a:rPr kumimoji="1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istant universe 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is quite different from ours</a:t>
            </a:r>
            <a:r>
              <a:rPr kumimoji="1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kumimoji="1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Each small region in the above picture </a:t>
            </a:r>
          </a:p>
          <a:p>
            <a:pPr>
              <a:buNone/>
            </a:pP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        gives</a:t>
            </a:r>
            <a:r>
              <a:rPr kumimoji="1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one representation of many parallel universes</a:t>
            </a:r>
            <a:r>
              <a:rPr kumimoji="1"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 </a:t>
            </a:r>
          </a:p>
          <a:p>
            <a:r>
              <a:rPr lang="en-US" altLang="ja-JP" sz="2000" dirty="0" smtClean="0">
                <a:solidFill>
                  <a:srgbClr val="990099"/>
                </a:solidFill>
              </a:rPr>
              <a:t>However: wave function of the universe</a:t>
            </a:r>
          </a:p>
          <a:p>
            <a:pPr>
              <a:buNone/>
            </a:pPr>
            <a:r>
              <a:rPr lang="en-US" altLang="ja-JP" sz="2000" dirty="0" smtClean="0">
                <a:solidFill>
                  <a:srgbClr val="990099"/>
                </a:solidFill>
              </a:rPr>
              <a:t>        = “a 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superposition</a:t>
            </a:r>
            <a:r>
              <a:rPr lang="en-US" altLang="ja-JP" sz="2000" dirty="0" smtClean="0">
                <a:solidFill>
                  <a:srgbClr val="990099"/>
                </a:solidFill>
              </a:rPr>
              <a:t> of all the possible parallel universes”</a:t>
            </a:r>
          </a:p>
          <a:p>
            <a:pPr>
              <a:buNone/>
            </a:pPr>
            <a:r>
              <a:rPr lang="en-US" altLang="ja-JP" sz="2000" dirty="0" smtClean="0">
                <a:solidFill>
                  <a:srgbClr val="7030A0"/>
                </a:solidFill>
              </a:rPr>
              <a:t>     </a:t>
            </a:r>
            <a:r>
              <a:rPr lang="en-US" altLang="ja-JP" sz="1800" dirty="0" smtClean="0">
                <a:solidFill>
                  <a:srgbClr val="7030A0"/>
                </a:solidFill>
              </a:rPr>
              <a:t>      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2000" dirty="0" smtClean="0">
                <a:solidFill>
                  <a:srgbClr val="FF0066"/>
                </a:solidFill>
              </a:rPr>
              <a:t>Now, “simple expectation values are really observables for us?” 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4929190" y="2386161"/>
            <a:ext cx="2500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/>
              <a:t>Our observable universe</a:t>
            </a:r>
            <a:endParaRPr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1907704" y="5661248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to be so to keep translational invariance of the wave fn. of the universe</a:t>
            </a:r>
            <a:endParaRPr lang="ja-JP" altLang="en-US" sz="1600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AMA@DWECZKTQA8WXY5LK" val="318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田中標準">
      <a:majorFont>
        <a:latin typeface="Arial Unicode MS"/>
        <a:ea typeface="ＭＳ Ｐゴシック"/>
        <a:cs typeface=""/>
      </a:majorFont>
      <a:minorFont>
        <a:latin typeface="Arial Unicode MS"/>
        <a:ea typeface="ＭＳ Ｐゴシック"/>
        <a:cs typeface="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56017</TotalTime>
  <Words>2511</Words>
  <Application>Microsoft Office PowerPoint</Application>
  <PresentationFormat>画面に合わせる (4:3)</PresentationFormat>
  <Paragraphs>377</Paragraphs>
  <Slides>28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28</vt:i4>
      </vt:variant>
    </vt:vector>
  </HeadingPairs>
  <TitlesOfParts>
    <vt:vector size="31" baseType="lpstr">
      <vt:lpstr>雪藤</vt:lpstr>
      <vt:lpstr>数式</vt:lpstr>
      <vt:lpstr>Microsoft 数式 3.0</vt:lpstr>
      <vt:lpstr>Quantum field in curved space ～issues related to IR divergences  in the inflationary universe ～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Stochastic interpretation</vt:lpstr>
      <vt:lpstr>Wave function of the universe ~ parallel universes ~</vt:lpstr>
      <vt:lpstr>スライド 10</vt:lpstr>
      <vt:lpstr>スライド 11</vt:lpstr>
      <vt:lpstr>Decoherence of the wave function of the universe    </vt:lpstr>
      <vt:lpstr>Substitute of picking up  one decohered history</vt:lpstr>
      <vt:lpstr>IR finiteness</vt:lpstr>
      <vt:lpstr>IR finiteness</vt:lpstr>
      <vt:lpstr>スライド 16</vt:lpstr>
      <vt:lpstr>Loop corrections</vt:lpstr>
      <vt:lpstr>スライド 18</vt:lpstr>
      <vt:lpstr>A little more comments on the objections</vt:lpstr>
      <vt:lpstr>§IR divergence in single field inflation</vt:lpstr>
      <vt:lpstr>Special property of single field inflation</vt:lpstr>
      <vt:lpstr>Basic idea of the proof of IR finiteness in single field inflation</vt:lpstr>
      <vt:lpstr>Complete gauge fixing vs. Genuine gauge-invariant quantities</vt:lpstr>
      <vt:lpstr>Tree level 2-point function</vt:lpstr>
      <vt:lpstr>One-loop 2-point function at leading slow-roll exp.</vt:lpstr>
      <vt:lpstr>One-loop 2-point function at the next leading order of slow-roll.</vt:lpstr>
      <vt:lpstr>Summary of what we found</vt:lpstr>
      <vt:lpstr>スライド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back reaction during inflation</dc:title>
  <dc:creator>Tanaka Takahiro</dc:creator>
  <cp:lastModifiedBy>Tanaka Takahiro</cp:lastModifiedBy>
  <cp:revision>145</cp:revision>
  <dcterms:created xsi:type="dcterms:W3CDTF">2008-03-09T14:19:44Z</dcterms:created>
  <dcterms:modified xsi:type="dcterms:W3CDTF">2011-02-18T02:13:23Z</dcterms:modified>
</cp:coreProperties>
</file>