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2"/>
  </p:sldMasterIdLst>
  <p:notesMasterIdLst>
    <p:notesMasterId r:id="rId14"/>
  </p:notesMasterIdLst>
  <p:sldIdLst>
    <p:sldId id="502" r:id="rId3"/>
    <p:sldId id="530" r:id="rId4"/>
    <p:sldId id="507" r:id="rId5"/>
    <p:sldId id="584" r:id="rId6"/>
    <p:sldId id="605" r:id="rId7"/>
    <p:sldId id="585" r:id="rId8"/>
    <p:sldId id="557" r:id="rId9"/>
    <p:sldId id="523" r:id="rId10"/>
    <p:sldId id="587" r:id="rId11"/>
    <p:sldId id="588" r:id="rId12"/>
    <p:sldId id="529" r:id="rId13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mazaki@st.phys.nagoya-u.ac.jp" initials="y" lastIdx="1" clrIdx="0">
    <p:extLst>
      <p:ext uri="{19B8F6BF-5375-455C-9EA6-DF929625EA0E}">
        <p15:presenceInfo xmlns:p15="http://schemas.microsoft.com/office/powerpoint/2012/main" userId="397119322b08e49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75995" autoAdjust="0"/>
  </p:normalViewPr>
  <p:slideViewPr>
    <p:cSldViewPr showGuides="1">
      <p:cViewPr varScale="1">
        <p:scale>
          <a:sx n="71" d="100"/>
          <a:sy n="71" d="100"/>
        </p:scale>
        <p:origin x="150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266" tIns="45633" rIns="91266" bIns="4563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266" tIns="45633" rIns="91266" bIns="45633" rtlCol="0"/>
          <a:lstStyle>
            <a:lvl1pPr algn="r">
              <a:defRPr sz="1200"/>
            </a:lvl1pPr>
          </a:lstStyle>
          <a:p>
            <a:fld id="{35545402-DE0A-4448-AB53-63918A976FE5}" type="datetimeFigureOut">
              <a:rPr kumimoji="1" lang="ja-JP" altLang="en-US" smtClean="0"/>
              <a:t>2021/9/28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66" tIns="45633" rIns="91266" bIns="4563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266" tIns="45633" rIns="91266" bIns="4563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1266" tIns="45633" rIns="91266" bIns="4563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</p:spPr>
        <p:txBody>
          <a:bodyPr vert="horz" lIns="91266" tIns="45633" rIns="91266" bIns="45633" rtlCol="0" anchor="b"/>
          <a:lstStyle>
            <a:lvl1pPr algn="r">
              <a:defRPr sz="1200"/>
            </a:lvl1pPr>
          </a:lstStyle>
          <a:p>
            <a:fld id="{6F280DE0-4E67-4743-AE55-8ABFDDA18A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3202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80DE0-4E67-4743-AE55-8ABFDDA18AA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3206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80DE0-4E67-4743-AE55-8ABFDDA18AA3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8711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80DE0-4E67-4743-AE55-8ABFDDA18AA3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7874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80DE0-4E67-4743-AE55-8ABFDDA18AA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8495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80DE0-4E67-4743-AE55-8ABFDDA18AA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3733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80DE0-4E67-4743-AE55-8ABFDDA18AA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0700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80DE0-4E67-4743-AE55-8ABFDDA18AA3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8917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80DE0-4E67-4743-AE55-8ABFDDA18AA3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7975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80DE0-4E67-4743-AE55-8ABFDDA18AA3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3034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80DE0-4E67-4743-AE55-8ABFDDA18AA3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9446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80DE0-4E67-4743-AE55-8ABFDDA18AA3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5299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AC38-129E-4760-8CB8-B6408DE83B13}" type="datetime1">
              <a:rPr kumimoji="1" lang="ja-JP" altLang="en-US" smtClean="0"/>
              <a:t>2021/9/28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597C-20D6-4907-9D13-2852D89262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5991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923CA-C414-4627-BB28-45F9729F0352}" type="datetime1">
              <a:rPr kumimoji="1" lang="ja-JP" altLang="en-US" smtClean="0"/>
              <a:t>2021/9/28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597C-20D6-4907-9D13-2852D89262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5393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48E8-66DD-422E-8D94-49870D338B44}" type="datetime1">
              <a:rPr kumimoji="1" lang="ja-JP" altLang="en-US" smtClean="0"/>
              <a:t>2021/9/28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597C-20D6-4907-9D13-2852D89262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3234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3AF7-F541-4D4E-A159-E8816B1F666E}" type="datetime1">
              <a:rPr kumimoji="1" lang="ja-JP" altLang="en-US" smtClean="0"/>
              <a:t>2021/9/28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597C-20D6-4907-9D13-2852D89262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3144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324E-2727-4F6C-BA9C-61884A4CF0D4}" type="datetime1">
              <a:rPr kumimoji="1" lang="ja-JP" altLang="en-US" smtClean="0"/>
              <a:t>2021/9/28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597C-20D6-4907-9D13-2852D89262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0722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7ABA-1D21-4A34-B70B-55AF7424C060}" type="datetime1">
              <a:rPr kumimoji="1" lang="ja-JP" altLang="en-US" smtClean="0"/>
              <a:t>2021/9/28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597C-20D6-4907-9D13-2852D89262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1004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78ADE-7F17-41A6-BD9E-7B72D21D2357}" type="datetime1">
              <a:rPr kumimoji="1" lang="ja-JP" altLang="en-US" smtClean="0"/>
              <a:t>2021/9/28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597C-20D6-4907-9D13-2852D89262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1943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0580-3478-4FC5-B81B-9793767A608B}" type="datetime1">
              <a:rPr kumimoji="1" lang="ja-JP" altLang="en-US" smtClean="0"/>
              <a:t>2021/9/28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758880" y="116632"/>
            <a:ext cx="2133600" cy="365125"/>
          </a:xfrm>
        </p:spPr>
        <p:txBody>
          <a:bodyPr/>
          <a:lstStyle/>
          <a:p>
            <a:fld id="{BCAB597C-20D6-4907-9D13-2852D892623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ABE73A0-97B7-4160-A00C-1025853CF2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09"/>
            <a:ext cx="1089890" cy="126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711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330B-41AF-4DBC-AFA3-D6C38C9BE773}" type="datetime1">
              <a:rPr kumimoji="1" lang="ja-JP" altLang="en-US" smtClean="0"/>
              <a:t>2021/9/28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597C-20D6-4907-9D13-2852D89262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3579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0600-59FB-481D-A69B-5FB731E976B9}" type="datetime1">
              <a:rPr kumimoji="1" lang="ja-JP" altLang="en-US" smtClean="0"/>
              <a:t>2021/9/28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597C-20D6-4907-9D13-2852D89262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10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DEEBC-C6D7-4E18-885B-190044FEC065}" type="datetime1">
              <a:rPr kumimoji="1" lang="ja-JP" altLang="en-US" smtClean="0"/>
              <a:t>2021/9/28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597C-20D6-4907-9D13-2852D89262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5036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45A0F-EA9B-442F-BA0A-C8E406E831E9}" type="datetime1">
              <a:rPr kumimoji="1" lang="ja-JP" altLang="en-US" smtClean="0"/>
              <a:t>2021/9/28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B597C-20D6-4907-9D13-2852D89262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8367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54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1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B4D9805-E03F-4B23-8F4B-6E3251CC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597C-20D6-4907-9D13-2852D8926239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CF155932-75C3-48B0-A173-08B452FDE1AD}"/>
              </a:ext>
            </a:extLst>
          </p:cNvPr>
          <p:cNvSpPr txBox="1">
            <a:spLocks/>
          </p:cNvSpPr>
          <p:nvPr/>
        </p:nvSpPr>
        <p:spPr>
          <a:xfrm>
            <a:off x="-288544" y="2204864"/>
            <a:ext cx="9721080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Response of Majorana Electric Multipoles to Strain</a:t>
            </a:r>
          </a:p>
          <a:p>
            <a:r>
              <a:rPr lang="en-US" altLang="ja-JP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Topological Crystalline</a:t>
            </a:r>
            <a:r>
              <a:rPr lang="ja-JP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Superconductors</a:t>
            </a:r>
            <a:endParaRPr lang="ja-JP" altLang="ja-JP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727FAFE-6856-449D-9C2A-F206990E1A70}"/>
              </a:ext>
            </a:extLst>
          </p:cNvPr>
          <p:cNvSpPr/>
          <p:nvPr/>
        </p:nvSpPr>
        <p:spPr>
          <a:xfrm>
            <a:off x="179508" y="5445224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ja-JP" sz="7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ja-JP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Yuki Yamazaki</a:t>
            </a:r>
            <a:r>
              <a:rPr lang="en-US" altLang="ja-JP" sz="3200" kern="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ja-JP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Shingo Kobayashi</a:t>
            </a:r>
            <a:r>
              <a:rPr lang="en-US" altLang="ja-JP" sz="3200" kern="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ja-JP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Ai Yamakage</a:t>
            </a:r>
            <a:r>
              <a:rPr lang="en-US" altLang="ja-JP" sz="3200" kern="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ja-JP" altLang="ja-JP" sz="32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730F0F2-1AA0-447C-8264-AFCF25E4900C}"/>
              </a:ext>
            </a:extLst>
          </p:cNvPr>
          <p:cNvSpPr/>
          <p:nvPr/>
        </p:nvSpPr>
        <p:spPr>
          <a:xfrm>
            <a:off x="2059933" y="4221088"/>
            <a:ext cx="50241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altLang="ja-JP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Nagoya Univ</a:t>
            </a:r>
            <a:r>
              <a:rPr lang="en-US" altLang="ja-JP" sz="2800" kern="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ja-JP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RIKEN</a:t>
            </a:r>
            <a:r>
              <a:rPr lang="ja-JP" altLang="en-US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(CEMS)</a:t>
            </a:r>
            <a:r>
              <a:rPr lang="en-US" altLang="ja-JP" sz="2800" kern="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ja-JP" altLang="ja-JP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132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94707A8A-D081-40B1-80D0-B450BF640A62}"/>
              </a:ext>
            </a:extLst>
          </p:cNvPr>
          <p:cNvSpPr txBox="1"/>
          <p:nvPr/>
        </p:nvSpPr>
        <p:spPr>
          <a:xfrm>
            <a:off x="683258" y="2529367"/>
            <a:ext cx="7777174" cy="104400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B4D9805-E03F-4B23-8F4B-6E3251CC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597C-20D6-4907-9D13-2852D8926239}" type="slidenum">
              <a:rPr kumimoji="1" lang="ja-JP" altLang="en-US" smtClean="0"/>
              <a:t>10</a:t>
            </a:fld>
            <a:endParaRPr kumimoji="1" lang="ja-JP" altLang="en-US"/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5206D3D1-ADDC-434D-8B38-5871D5D92FEB}"/>
              </a:ext>
            </a:extLst>
          </p:cNvPr>
          <p:cNvGrpSpPr/>
          <p:nvPr/>
        </p:nvGrpSpPr>
        <p:grpSpPr>
          <a:xfrm>
            <a:off x="1169876" y="3965008"/>
            <a:ext cx="7743377" cy="2128288"/>
            <a:chOff x="1169876" y="76576"/>
            <a:chExt cx="7743377" cy="2128288"/>
          </a:xfrm>
        </p:grpSpPr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4B9A0798-30B1-4E74-9E1F-2F04507957BC}"/>
                </a:ext>
              </a:extLst>
            </p:cNvPr>
            <p:cNvGrpSpPr/>
            <p:nvPr/>
          </p:nvGrpSpPr>
          <p:grpSpPr>
            <a:xfrm>
              <a:off x="1169876" y="76576"/>
              <a:ext cx="6804248" cy="2128288"/>
              <a:chOff x="1266151" y="4442710"/>
              <a:chExt cx="6804248" cy="2128288"/>
            </a:xfrm>
          </p:grpSpPr>
          <p:pic>
            <p:nvPicPr>
              <p:cNvPr id="29" name="図 28">
                <a:extLst>
                  <a:ext uri="{FF2B5EF4-FFF2-40B4-BE49-F238E27FC236}">
                    <a16:creationId xmlns:a16="http://schemas.microsoft.com/office/drawing/2014/main" id="{8AF565E9-625B-498A-A60E-4783281B8E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66151" y="4491209"/>
                <a:ext cx="6804248" cy="2079789"/>
              </a:xfrm>
              <a:prstGeom prst="rect">
                <a:avLst/>
              </a:prstGeom>
            </p:spPr>
          </p:pic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F08D662B-1209-4BAC-9BF7-6F8BA6B00A21}"/>
                  </a:ext>
                </a:extLst>
              </p:cNvPr>
              <p:cNvSpPr/>
              <p:nvPr/>
            </p:nvSpPr>
            <p:spPr>
              <a:xfrm>
                <a:off x="1403648" y="4544638"/>
                <a:ext cx="1512168" cy="3497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31" name="Picture 2" descr="\begin{align}&#10;\nonumber&#10;u_{xx}-u_{yy} &amp;= 0&#10;\\ \nonumber&#10;2u_{zz} -u_{xx}-u_{yy} &amp;= 0&#10;\end{align}">
                <a:extLst>
                  <a:ext uri="{FF2B5EF4-FFF2-40B4-BE49-F238E27FC236}">
                    <a16:creationId xmlns:a16="http://schemas.microsoft.com/office/drawing/2014/main" id="{E688AD88-5455-4EFD-972E-EF37904A58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46383" y="4564358"/>
                <a:ext cx="1304571" cy="3497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id="{B2B8E7E9-7218-47E1-970E-40FC27E50CDE}"/>
                  </a:ext>
                </a:extLst>
              </p:cNvPr>
              <p:cNvSpPr/>
              <p:nvPr/>
            </p:nvSpPr>
            <p:spPr>
              <a:xfrm>
                <a:off x="5491522" y="4466526"/>
                <a:ext cx="1546505" cy="4823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正方形/長方形 32">
                <a:extLst>
                  <a:ext uri="{FF2B5EF4-FFF2-40B4-BE49-F238E27FC236}">
                    <a16:creationId xmlns:a16="http://schemas.microsoft.com/office/drawing/2014/main" id="{F8B07309-D5AB-414A-983E-0A58986F923B}"/>
                  </a:ext>
                </a:extLst>
              </p:cNvPr>
              <p:cNvSpPr/>
              <p:nvPr/>
            </p:nvSpPr>
            <p:spPr>
              <a:xfrm>
                <a:off x="3217938" y="4442710"/>
                <a:ext cx="2074142" cy="4823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34" name="Picture 4" descr="\begin{align}&#10;\nonumber&#10;u_{xx}-u_{yy} &amp;= 0&#10;\\ \nonumber&#10;2u_{zz} -u_{xx}-u_{yy} &amp;\neq 0&#10;\end{align}">
                <a:extLst>
                  <a:ext uri="{FF2B5EF4-FFF2-40B4-BE49-F238E27FC236}">
                    <a16:creationId xmlns:a16="http://schemas.microsoft.com/office/drawing/2014/main" id="{A5B36984-5FE5-460D-8863-5D94174863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4830" y="4564800"/>
                <a:ext cx="1304571" cy="3514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6" descr="\begin{align}&#10;\nonumber&#10;u_{xx}-u_{yy} &amp;\neq 0&#10;\\ \nonumber&#10;2u_{zz} -u_{xx}-u_{yy} &amp;= 0&#10;\end{align}">
                <a:extLst>
                  <a:ext uri="{FF2B5EF4-FFF2-40B4-BE49-F238E27FC236}">
                    <a16:creationId xmlns:a16="http://schemas.microsoft.com/office/drawing/2014/main" id="{E87BF604-C3B2-4676-AAEE-CBD03DE954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4128" y="4564800"/>
                <a:ext cx="1304571" cy="3582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80A7DCAA-55A3-40C1-883D-426256D04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67366" y="432968"/>
              <a:ext cx="845887" cy="1611672"/>
            </a:xfrm>
            <a:prstGeom prst="rect">
              <a:avLst/>
            </a:prstGeom>
          </p:spPr>
        </p:pic>
        <p:pic>
          <p:nvPicPr>
            <p:cNvPr id="8194" name="Picture 2" descr="$k_x$">
              <a:extLst>
                <a:ext uri="{FF2B5EF4-FFF2-40B4-BE49-F238E27FC236}">
                  <a16:creationId xmlns:a16="http://schemas.microsoft.com/office/drawing/2014/main" id="{A6A27606-54BE-4E4F-9AE8-862AF20862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8734" y="2051339"/>
              <a:ext cx="146000" cy="14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6" name="Picture 4" descr="$k_y$">
              <a:extLst>
                <a:ext uri="{FF2B5EF4-FFF2-40B4-BE49-F238E27FC236}">
                  <a16:creationId xmlns:a16="http://schemas.microsoft.com/office/drawing/2014/main" id="{CB9A137F-6FBD-4730-9BC6-57FD5FEFB3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367" y="1628800"/>
              <a:ext cx="144000" cy="16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202" name="Picture 10" descr="\begin{align}&#10;\nonumber&#10; H_{\mathrm{bulk}, E_g} &amp;= &#10;\alpha_{\mathrm E} \Bigg( \qty[\qty(2J_z^2 -J_x^2 -J_y^2) \qty(2u_{zz}-u_{xx}-u_{yy}) ]+\qty[3 \qty(J_x^2 -J_y^2)\qty(u_{xx}-u_{yy}) ]\Bigg)\tau_z&#10;\end{align}">
            <a:extLst>
              <a:ext uri="{FF2B5EF4-FFF2-40B4-BE49-F238E27FC236}">
                <a16:creationId xmlns:a16="http://schemas.microsoft.com/office/drawing/2014/main" id="{22F750BC-0CB5-4BE1-926A-AC00B5E60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20" y="2695351"/>
            <a:ext cx="7364190" cy="61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757A3D3D-DDAF-4410-A1AB-B2BA009423EB}"/>
              </a:ext>
            </a:extLst>
          </p:cNvPr>
          <p:cNvSpPr txBox="1"/>
          <p:nvPr/>
        </p:nvSpPr>
        <p:spPr>
          <a:xfrm>
            <a:off x="889299" y="2348880"/>
            <a:ext cx="25785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Perturbation Hamiltonian</a:t>
            </a:r>
          </a:p>
        </p:txBody>
      </p: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483FBC8C-F4AD-413E-A4BF-26034EACCAB6}"/>
              </a:ext>
            </a:extLst>
          </p:cNvPr>
          <p:cNvCxnSpPr>
            <a:cxnSpLocks/>
          </p:cNvCxnSpPr>
          <p:nvPr/>
        </p:nvCxnSpPr>
        <p:spPr>
          <a:xfrm>
            <a:off x="2368327" y="3212976"/>
            <a:ext cx="3168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A17E8136-AEFF-45E3-A488-D67230A80B6E}"/>
              </a:ext>
            </a:extLst>
          </p:cNvPr>
          <p:cNvCxnSpPr>
            <a:cxnSpLocks/>
          </p:cNvCxnSpPr>
          <p:nvPr/>
        </p:nvCxnSpPr>
        <p:spPr>
          <a:xfrm>
            <a:off x="5786851" y="3212976"/>
            <a:ext cx="216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3251502D-8F35-4AAF-9B39-64356FF8FE59}"/>
              </a:ext>
            </a:extLst>
          </p:cNvPr>
          <p:cNvSpPr txBox="1"/>
          <p:nvPr/>
        </p:nvSpPr>
        <p:spPr>
          <a:xfrm>
            <a:off x="3523363" y="3219193"/>
            <a:ext cx="896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/>
              <a:t>A</a:t>
            </a:r>
            <a:r>
              <a:rPr kumimoji="1" lang="en-US" altLang="ja-JP" sz="1200" i="1" dirty="0"/>
              <a:t>1</a:t>
            </a:r>
            <a:r>
              <a:rPr kumimoji="1" lang="ja-JP" altLang="en-US" dirty="0"/>
              <a:t> 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irrep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1795A933-DBD0-42BB-A783-105D87C37A05}"/>
              </a:ext>
            </a:extLst>
          </p:cNvPr>
          <p:cNvSpPr txBox="1"/>
          <p:nvPr/>
        </p:nvSpPr>
        <p:spPr>
          <a:xfrm>
            <a:off x="6437887" y="3225902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/>
              <a:t>B</a:t>
            </a:r>
            <a:r>
              <a:rPr kumimoji="1" lang="en-US" altLang="ja-JP" sz="1200" i="1" dirty="0"/>
              <a:t>1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irrep</a:t>
            </a:r>
            <a:endParaRPr kumimoji="1" lang="ja-JP" altLang="en-US" dirty="0"/>
          </a:p>
        </p:txBody>
      </p:sp>
      <p:pic>
        <p:nvPicPr>
          <p:cNvPr id="62" name="図 61">
            <a:extLst>
              <a:ext uri="{FF2B5EF4-FFF2-40B4-BE49-F238E27FC236}">
                <a16:creationId xmlns:a16="http://schemas.microsoft.com/office/drawing/2014/main" id="{04F7CDC3-027F-45E9-9782-C39794612C8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6642" y="548680"/>
            <a:ext cx="7143750" cy="857250"/>
          </a:xfrm>
          <a:prstGeom prst="rect">
            <a:avLst/>
          </a:prstGeom>
        </p:spPr>
      </p:pic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B3F81D3F-6AD9-4BF4-B8F2-70CC8DA7B308}"/>
              </a:ext>
            </a:extLst>
          </p:cNvPr>
          <p:cNvSpPr txBox="1"/>
          <p:nvPr/>
        </p:nvSpPr>
        <p:spPr>
          <a:xfrm>
            <a:off x="956642" y="1129994"/>
            <a:ext cx="7143750" cy="252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C300F659-91ED-4EA9-BC8C-57DADC113928}"/>
              </a:ext>
            </a:extLst>
          </p:cNvPr>
          <p:cNvSpPr txBox="1"/>
          <p:nvPr/>
        </p:nvSpPr>
        <p:spPr>
          <a:xfrm>
            <a:off x="671661" y="1772816"/>
            <a:ext cx="54125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situation, we consider the following perturbation</a:t>
            </a:r>
          </a:p>
        </p:txBody>
      </p:sp>
    </p:spTree>
    <p:extLst>
      <p:ext uri="{BB962C8B-B14F-4D97-AF65-F5344CB8AC3E}">
        <p14:creationId xmlns:p14="http://schemas.microsoft.com/office/powerpoint/2010/main" val="1775738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6DC05E65-99A5-4301-9FE5-616EB8754E64}"/>
              </a:ext>
            </a:extLst>
          </p:cNvPr>
          <p:cNvSpPr txBox="1">
            <a:spLocks/>
          </p:cNvSpPr>
          <p:nvPr/>
        </p:nvSpPr>
        <p:spPr>
          <a:xfrm>
            <a:off x="323528" y="404664"/>
            <a:ext cx="9073008" cy="29417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ja-JP" sz="1800" dirty="0"/>
          </a:p>
          <a:p>
            <a:pPr marL="0" indent="0">
              <a:lnSpc>
                <a:spcPts val="900"/>
              </a:lnSpc>
              <a:buFont typeface="Arial" panose="020B0604020202020204" pitchFamily="34" charset="0"/>
              <a:buNone/>
            </a:pPr>
            <a:endParaRPr lang="en-US" altLang="ja-JP" sz="1800" dirty="0"/>
          </a:p>
          <a:p>
            <a:r>
              <a:rPr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have revealed the relation between the symmetry of Majorana Electric multipole and irreducible representation of the superconducting pair potential for all wall paper groups</a:t>
            </a:r>
          </a:p>
          <a:p>
            <a:endParaRPr lang="en-US" altLang="ja-JP" sz="1200" dirty="0"/>
          </a:p>
          <a:p>
            <a:r>
              <a:rPr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consider the lattice strain as an electrical perturbation and </a:t>
            </a:r>
          </a:p>
          <a:p>
            <a:pPr marL="0" indent="0">
              <a:buNone/>
            </a:pPr>
            <a:r>
              <a:rPr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numerically clarify the coupling with the Majorana electric multipole</a:t>
            </a:r>
            <a:r>
              <a:rPr lang="ja-JP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ja-JP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B4D9805-E03F-4B23-8F4B-6E3251CC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597C-20D6-4907-9D13-2852D8926239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D017E36-DA08-4465-B713-360A253F0022}"/>
              </a:ext>
            </a:extLst>
          </p:cNvPr>
          <p:cNvSpPr txBox="1"/>
          <p:nvPr/>
        </p:nvSpPr>
        <p:spPr>
          <a:xfrm>
            <a:off x="395536" y="332656"/>
            <a:ext cx="1180131" cy="4001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Summery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3AE8788-F40B-4A77-B4F1-E963C4CD314A}"/>
              </a:ext>
            </a:extLst>
          </p:cNvPr>
          <p:cNvSpPr txBox="1"/>
          <p:nvPr/>
        </p:nvSpPr>
        <p:spPr>
          <a:xfrm>
            <a:off x="395536" y="3316922"/>
            <a:ext cx="1551900" cy="4001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works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8A2DE28-4306-4F12-ACAE-C7D7987E15A5}"/>
              </a:ext>
            </a:extLst>
          </p:cNvPr>
          <p:cNvSpPr txBox="1">
            <a:spLocks/>
          </p:cNvSpPr>
          <p:nvPr/>
        </p:nvSpPr>
        <p:spPr>
          <a:xfrm>
            <a:off x="323528" y="3600593"/>
            <a:ext cx="8208912" cy="29417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ja-JP" sz="1800" dirty="0"/>
          </a:p>
          <a:p>
            <a:r>
              <a:rPr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 to the bulk theory, and derive the microscopic mechanism of the coupling between the strain and MKPs</a:t>
            </a:r>
          </a:p>
          <a:p>
            <a:endParaRPr lang="en-US" altLang="ja-JP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dynamical strains such as induced surface acoustic waves, and calculate the spin currents and heat currents generated by dynamical strains </a:t>
            </a:r>
          </a:p>
        </p:txBody>
      </p:sp>
    </p:spTree>
    <p:extLst>
      <p:ext uri="{BB962C8B-B14F-4D97-AF65-F5344CB8AC3E}">
        <p14:creationId xmlns:p14="http://schemas.microsoft.com/office/powerpoint/2010/main" val="2006459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66BCC83-153A-4A33-BBAE-1C5AB5CCB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597C-20D6-4907-9D13-2852D8926239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8DDF10E-FDB8-4BCD-8D23-CE783694FA55}"/>
              </a:ext>
            </a:extLst>
          </p:cNvPr>
          <p:cNvSpPr txBox="1"/>
          <p:nvPr/>
        </p:nvSpPr>
        <p:spPr>
          <a:xfrm>
            <a:off x="899592" y="1814605"/>
            <a:ext cx="5946942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4E8A656-86C1-4468-A14D-6585884607D2}"/>
              </a:ext>
            </a:extLst>
          </p:cNvPr>
          <p:cNvSpPr txBox="1"/>
          <p:nvPr/>
        </p:nvSpPr>
        <p:spPr>
          <a:xfrm>
            <a:off x="576000" y="473149"/>
            <a:ext cx="5868000" cy="11373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0BDF8DB-14FA-4ACE-BA92-E554A28A4803}"/>
              </a:ext>
            </a:extLst>
          </p:cNvPr>
          <p:cNvSpPr txBox="1"/>
          <p:nvPr/>
        </p:nvSpPr>
        <p:spPr>
          <a:xfrm>
            <a:off x="870705" y="242317"/>
            <a:ext cx="449338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Topological Superconductor (TSC)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3" name="グループ化 332">
            <a:extLst>
              <a:ext uri="{FF2B5EF4-FFF2-40B4-BE49-F238E27FC236}">
                <a16:creationId xmlns:a16="http://schemas.microsoft.com/office/drawing/2014/main" id="{63E37FC1-3FCA-4ED3-92D6-5197D297C449}"/>
              </a:ext>
            </a:extLst>
          </p:cNvPr>
          <p:cNvGrpSpPr/>
          <p:nvPr/>
        </p:nvGrpSpPr>
        <p:grpSpPr>
          <a:xfrm>
            <a:off x="6685659" y="188640"/>
            <a:ext cx="2233193" cy="1421829"/>
            <a:chOff x="6685659" y="350987"/>
            <a:chExt cx="2233193" cy="1421829"/>
          </a:xfrm>
        </p:grpSpPr>
        <p:cxnSp>
          <p:nvCxnSpPr>
            <p:cNvPr id="307" name="直線矢印コネクタ 306">
              <a:extLst>
                <a:ext uri="{FF2B5EF4-FFF2-40B4-BE49-F238E27FC236}">
                  <a16:creationId xmlns:a16="http://schemas.microsoft.com/office/drawing/2014/main" id="{AB8959D2-F2D7-41D5-86B7-72840B96FDA8}"/>
                </a:ext>
              </a:extLst>
            </p:cNvPr>
            <p:cNvCxnSpPr>
              <a:cxnSpLocks/>
            </p:cNvCxnSpPr>
            <p:nvPr/>
          </p:nvCxnSpPr>
          <p:spPr>
            <a:xfrm>
              <a:off x="6817093" y="1196752"/>
              <a:ext cx="18002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直線矢印コネクタ 308">
              <a:extLst>
                <a:ext uri="{FF2B5EF4-FFF2-40B4-BE49-F238E27FC236}">
                  <a16:creationId xmlns:a16="http://schemas.microsoft.com/office/drawing/2014/main" id="{4DB693D4-FE55-4125-9456-CD839E6154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98657" y="635496"/>
              <a:ext cx="0" cy="113732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0" name="正方形/長方形 319">
              <a:extLst>
                <a:ext uri="{FF2B5EF4-FFF2-40B4-BE49-F238E27FC236}">
                  <a16:creationId xmlns:a16="http://schemas.microsoft.com/office/drawing/2014/main" id="{E9F7106A-4646-4166-BB2B-1C88B483CC7B}"/>
                </a:ext>
              </a:extLst>
            </p:cNvPr>
            <p:cNvSpPr/>
            <p:nvPr/>
          </p:nvSpPr>
          <p:spPr>
            <a:xfrm>
              <a:off x="6743517" y="527601"/>
              <a:ext cx="53412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Bulk</a:t>
              </a:r>
              <a:endParaRPr lang="ja-JP" altLang="en-US" sz="1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1" name="正方形/長方形 320">
              <a:extLst>
                <a:ext uri="{FF2B5EF4-FFF2-40B4-BE49-F238E27FC236}">
                  <a16:creationId xmlns:a16="http://schemas.microsoft.com/office/drawing/2014/main" id="{7A07F567-FC46-4D18-9C95-F5660AE526C3}"/>
                </a:ext>
              </a:extLst>
            </p:cNvPr>
            <p:cNvSpPr/>
            <p:nvPr/>
          </p:nvSpPr>
          <p:spPr>
            <a:xfrm>
              <a:off x="6685659" y="1047058"/>
              <a:ext cx="55063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altLang="ja-JP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MFs</a:t>
              </a:r>
              <a:endParaRPr lang="ja-JP" alt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3" name="正方形/長方形 322">
              <a:extLst>
                <a:ext uri="{FF2B5EF4-FFF2-40B4-BE49-F238E27FC236}">
                  <a16:creationId xmlns:a16="http://schemas.microsoft.com/office/drawing/2014/main" id="{6D03B43F-7B57-41F8-872A-B0947B13DD78}"/>
                </a:ext>
              </a:extLst>
            </p:cNvPr>
            <p:cNvSpPr/>
            <p:nvPr/>
          </p:nvSpPr>
          <p:spPr>
            <a:xfrm>
              <a:off x="7561968" y="350987"/>
              <a:ext cx="29367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ja-JP" alt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4" name="正方形/長方形 323">
              <a:extLst>
                <a:ext uri="{FF2B5EF4-FFF2-40B4-BE49-F238E27FC236}">
                  <a16:creationId xmlns:a16="http://schemas.microsoft.com/office/drawing/2014/main" id="{50433E7B-9395-442C-AE03-FD1C606A686D}"/>
                </a:ext>
              </a:extLst>
            </p:cNvPr>
            <p:cNvSpPr/>
            <p:nvPr/>
          </p:nvSpPr>
          <p:spPr>
            <a:xfrm>
              <a:off x="8654036" y="1050267"/>
              <a:ext cx="26481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endParaRPr lang="ja-JP" alt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32" name="グループ化 331">
              <a:extLst>
                <a:ext uri="{FF2B5EF4-FFF2-40B4-BE49-F238E27FC236}">
                  <a16:creationId xmlns:a16="http://schemas.microsoft.com/office/drawing/2014/main" id="{A510BE27-FECD-4EA3-880B-0A711348DBCC}"/>
                </a:ext>
              </a:extLst>
            </p:cNvPr>
            <p:cNvGrpSpPr/>
            <p:nvPr/>
          </p:nvGrpSpPr>
          <p:grpSpPr>
            <a:xfrm>
              <a:off x="7104628" y="935966"/>
              <a:ext cx="1213111" cy="522092"/>
              <a:chOff x="7462660" y="346821"/>
              <a:chExt cx="1213111" cy="522092"/>
            </a:xfrm>
          </p:grpSpPr>
          <p:cxnSp>
            <p:nvCxnSpPr>
              <p:cNvPr id="319" name="直線コネクタ 318">
                <a:extLst>
                  <a:ext uri="{FF2B5EF4-FFF2-40B4-BE49-F238E27FC236}">
                    <a16:creationId xmlns:a16="http://schemas.microsoft.com/office/drawing/2014/main" id="{23300E79-8A28-4B66-A0B4-C5CE4C4DB32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462660" y="358644"/>
                <a:ext cx="1209639" cy="510269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直線コネクタ 330">
                <a:extLst>
                  <a:ext uri="{FF2B5EF4-FFF2-40B4-BE49-F238E27FC236}">
                    <a16:creationId xmlns:a16="http://schemas.microsoft.com/office/drawing/2014/main" id="{2972FDC2-5159-40CB-B922-3D08E0FAEDE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66132" y="346821"/>
                <a:ext cx="1209639" cy="510269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4" name="正方形/長方形 313">
              <a:extLst>
                <a:ext uri="{FF2B5EF4-FFF2-40B4-BE49-F238E27FC236}">
                  <a16:creationId xmlns:a16="http://schemas.microsoft.com/office/drawing/2014/main" id="{8CE6A98E-90EF-4B44-AA84-80B21C19E39C}"/>
                </a:ext>
              </a:extLst>
            </p:cNvPr>
            <p:cNvSpPr/>
            <p:nvPr/>
          </p:nvSpPr>
          <p:spPr>
            <a:xfrm>
              <a:off x="6817093" y="840118"/>
              <a:ext cx="1800198" cy="14396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5" name="正方形/長方形 314">
              <a:extLst>
                <a:ext uri="{FF2B5EF4-FFF2-40B4-BE49-F238E27FC236}">
                  <a16:creationId xmlns:a16="http://schemas.microsoft.com/office/drawing/2014/main" id="{E71780B9-907F-4D42-8722-B60184AA5C58}"/>
                </a:ext>
              </a:extLst>
            </p:cNvPr>
            <p:cNvSpPr/>
            <p:nvPr/>
          </p:nvSpPr>
          <p:spPr>
            <a:xfrm>
              <a:off x="6817093" y="1413109"/>
              <a:ext cx="1800198" cy="14396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499" name="図 498">
            <a:extLst>
              <a:ext uri="{FF2B5EF4-FFF2-40B4-BE49-F238E27FC236}">
                <a16:creationId xmlns:a16="http://schemas.microsoft.com/office/drawing/2014/main" id="{9785B43F-78F0-4BD7-B4ED-022CE84B1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1899785"/>
            <a:ext cx="6856829" cy="4697567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74917BB-4D6F-46D1-B873-F17F9ADB6D3B}"/>
              </a:ext>
            </a:extLst>
          </p:cNvPr>
          <p:cNvSpPr txBox="1"/>
          <p:nvPr/>
        </p:nvSpPr>
        <p:spPr>
          <a:xfrm>
            <a:off x="899592" y="1771063"/>
            <a:ext cx="64807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surface states behave as a </a:t>
            </a:r>
            <a:r>
              <a:rPr kumimoji="1" lang="en-US" altLang="ja-JP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Majorana fermions 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(MFs)</a:t>
            </a:r>
            <a:endParaRPr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1" name="テキスト ボックス 510">
            <a:extLst>
              <a:ext uri="{FF2B5EF4-FFF2-40B4-BE49-F238E27FC236}">
                <a16:creationId xmlns:a16="http://schemas.microsoft.com/office/drawing/2014/main" id="{A46C88C0-69D5-4115-B45C-8F6C0622F6DB}"/>
              </a:ext>
            </a:extLst>
          </p:cNvPr>
          <p:cNvSpPr txBox="1"/>
          <p:nvPr/>
        </p:nvSpPr>
        <p:spPr>
          <a:xfrm>
            <a:off x="755576" y="2793755"/>
            <a:ext cx="1819358" cy="646331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One-dimensional </a:t>
            </a:r>
          </a:p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(1D) TSC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" name="テキスト ボックス 511">
            <a:extLst>
              <a:ext uri="{FF2B5EF4-FFF2-40B4-BE49-F238E27FC236}">
                <a16:creationId xmlns:a16="http://schemas.microsoft.com/office/drawing/2014/main" id="{F0B0DAC4-8809-4C09-A996-414211287402}"/>
              </a:ext>
            </a:extLst>
          </p:cNvPr>
          <p:cNvSpPr txBox="1"/>
          <p:nvPr/>
        </p:nvSpPr>
        <p:spPr>
          <a:xfrm>
            <a:off x="755576" y="4670902"/>
            <a:ext cx="943528" cy="369332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3D TSC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" name="テキスト ボックス 513">
            <a:extLst>
              <a:ext uri="{FF2B5EF4-FFF2-40B4-BE49-F238E27FC236}">
                <a16:creationId xmlns:a16="http://schemas.microsoft.com/office/drawing/2014/main" id="{294140C3-360D-48C7-AE2F-1B3A0F2839D7}"/>
              </a:ext>
            </a:extLst>
          </p:cNvPr>
          <p:cNvSpPr txBox="1"/>
          <p:nvPr/>
        </p:nvSpPr>
        <p:spPr>
          <a:xfrm>
            <a:off x="870705" y="3724114"/>
            <a:ext cx="15711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MFs on a edge of the system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6" name="テキスト ボックス 515">
            <a:extLst>
              <a:ext uri="{FF2B5EF4-FFF2-40B4-BE49-F238E27FC236}">
                <a16:creationId xmlns:a16="http://schemas.microsoft.com/office/drawing/2014/main" id="{B933B406-FCF3-49E0-B629-3B036717944B}"/>
              </a:ext>
            </a:extLst>
          </p:cNvPr>
          <p:cNvSpPr txBox="1"/>
          <p:nvPr/>
        </p:nvSpPr>
        <p:spPr>
          <a:xfrm>
            <a:off x="871486" y="5276175"/>
            <a:ext cx="18193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MFs on a surface</a:t>
            </a:r>
          </a:p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system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43BB3AC8-19E9-4070-B7AC-313C90E73A36}"/>
              </a:ext>
            </a:extLst>
          </p:cNvPr>
          <p:cNvSpPr txBox="1"/>
          <p:nvPr/>
        </p:nvSpPr>
        <p:spPr>
          <a:xfrm>
            <a:off x="870705" y="744585"/>
            <a:ext cx="53812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fully or partially (bulk) gapped superconductor with </a:t>
            </a:r>
            <a:r>
              <a:rPr lang="en-US" altLang="ja-JP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gapless state on the surface 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system</a:t>
            </a:r>
            <a:endParaRPr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BE72A77-5216-4794-8EBF-CEA43D54BF81}"/>
              </a:ext>
            </a:extLst>
          </p:cNvPr>
          <p:cNvSpPr/>
          <p:nvPr/>
        </p:nvSpPr>
        <p:spPr>
          <a:xfrm>
            <a:off x="3900344" y="2429318"/>
            <a:ext cx="1823783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9A8CCB38-43EA-4AAF-8698-20D681E66F84}"/>
              </a:ext>
            </a:extLst>
          </p:cNvPr>
          <p:cNvSpPr/>
          <p:nvPr/>
        </p:nvSpPr>
        <p:spPr>
          <a:xfrm>
            <a:off x="4887191" y="4274940"/>
            <a:ext cx="1294300" cy="395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5908C09B-1130-49EC-8AA8-B43943BA4725}"/>
              </a:ext>
            </a:extLst>
          </p:cNvPr>
          <p:cNvSpPr/>
          <p:nvPr/>
        </p:nvSpPr>
        <p:spPr>
          <a:xfrm>
            <a:off x="7079346" y="2234752"/>
            <a:ext cx="1823783" cy="395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FEF39087-84C8-4644-B519-1AD2421A8C2E}"/>
              </a:ext>
            </a:extLst>
          </p:cNvPr>
          <p:cNvSpPr/>
          <p:nvPr/>
        </p:nvSpPr>
        <p:spPr>
          <a:xfrm>
            <a:off x="6863017" y="5203378"/>
            <a:ext cx="1885447" cy="415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DB4CD161-6659-4E36-98E3-5F40058CAE1C}"/>
              </a:ext>
            </a:extLst>
          </p:cNvPr>
          <p:cNvSpPr txBox="1"/>
          <p:nvPr/>
        </p:nvSpPr>
        <p:spPr>
          <a:xfrm>
            <a:off x="3827841" y="2396461"/>
            <a:ext cx="225664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Semiconductor nanowire of </a:t>
            </a:r>
            <a:r>
              <a:rPr lang="en-US" altLang="ja-JP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InSb</a:t>
            </a:r>
            <a:endParaRPr lang="en-US" altLang="ja-JP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31C51E4-13BD-4718-9058-B5DDCB90AD25}"/>
              </a:ext>
            </a:extLst>
          </p:cNvPr>
          <p:cNvSpPr txBox="1"/>
          <p:nvPr/>
        </p:nvSpPr>
        <p:spPr>
          <a:xfrm>
            <a:off x="4904341" y="4203009"/>
            <a:ext cx="1260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Zero bias peak </a:t>
            </a:r>
          </a:p>
          <a:p>
            <a:r>
              <a:rPr lang="en-US" altLang="ja-JP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due to MFs</a:t>
            </a:r>
            <a:endParaRPr lang="ja-JP" alt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0F539FE7-3282-45D8-A6ED-03E1E4B8CBCD}"/>
              </a:ext>
            </a:extLst>
          </p:cNvPr>
          <p:cNvSpPr txBox="1"/>
          <p:nvPr/>
        </p:nvSpPr>
        <p:spPr>
          <a:xfrm>
            <a:off x="7132287" y="2296260"/>
            <a:ext cx="19238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Tunneling conductance</a:t>
            </a:r>
            <a:endParaRPr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714501FD-9B9B-4F07-9D75-357EB6285C6D}"/>
              </a:ext>
            </a:extLst>
          </p:cNvPr>
          <p:cNvSpPr txBox="1"/>
          <p:nvPr/>
        </p:nvSpPr>
        <p:spPr>
          <a:xfrm>
            <a:off x="6915218" y="5197960"/>
            <a:ext cx="17810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Conductance by PCS</a:t>
            </a:r>
          </a:p>
          <a:p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Ag paste part</a:t>
            </a:r>
            <a:endParaRPr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781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A202AE5-2CB0-4DD7-8D52-1AD76B573DB6}"/>
              </a:ext>
            </a:extLst>
          </p:cNvPr>
          <p:cNvSpPr txBox="1"/>
          <p:nvPr/>
        </p:nvSpPr>
        <p:spPr>
          <a:xfrm flipH="1">
            <a:off x="1979712" y="6089357"/>
            <a:ext cx="160462" cy="2551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6" name="Picture 2" descr="\begin{align}&#10;\nonumber&#10;\Theta H(\bm{k}) \Theta^{-1} = H(-\bm{k})&#10;\end{align}">
            <a:extLst>
              <a:ext uri="{FF2B5EF4-FFF2-40B4-BE49-F238E27FC236}">
                <a16:creationId xmlns:a16="http://schemas.microsoft.com/office/drawing/2014/main" id="{D4026BE7-D09A-4198-9F1A-E0DE52870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15600"/>
            <a:ext cx="2841428" cy="34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FE42B86-3757-4F1F-9D98-AC635149082B}"/>
              </a:ext>
            </a:extLst>
          </p:cNvPr>
          <p:cNvSpPr txBox="1"/>
          <p:nvPr/>
        </p:nvSpPr>
        <p:spPr>
          <a:xfrm>
            <a:off x="976265" y="1593940"/>
            <a:ext cx="6596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・　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MFs form a Kramers pair (</a:t>
            </a:r>
            <a:r>
              <a:rPr kumimoji="1" lang="en-US" altLang="ja-JP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Majorana Kramers pair 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(MKP))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653A80E-9509-4584-BB73-A392AAC458A9}"/>
              </a:ext>
            </a:extLst>
          </p:cNvPr>
          <p:cNvSpPr txBox="1"/>
          <p:nvPr/>
        </p:nvSpPr>
        <p:spPr>
          <a:xfrm>
            <a:off x="539552" y="2582048"/>
            <a:ext cx="8096511" cy="40011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MKP necessarily vanish due to breaking of TRS? (applied magnetic field)</a:t>
            </a:r>
          </a:p>
        </p:txBody>
      </p:sp>
      <p:sp>
        <p:nvSpPr>
          <p:cNvPr id="10" name="矢印: 下 9">
            <a:extLst>
              <a:ext uri="{FF2B5EF4-FFF2-40B4-BE49-F238E27FC236}">
                <a16:creationId xmlns:a16="http://schemas.microsoft.com/office/drawing/2014/main" id="{7D6E95AB-6285-4B11-ADE5-31CEE06DA53E}"/>
              </a:ext>
            </a:extLst>
          </p:cNvPr>
          <p:cNvSpPr/>
          <p:nvPr/>
        </p:nvSpPr>
        <p:spPr>
          <a:xfrm rot="16200000">
            <a:off x="693280" y="4579406"/>
            <a:ext cx="268608" cy="576064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6874CBF-FE58-4CBE-BCA4-7BFA2B9E3BDF}"/>
              </a:ext>
            </a:extLst>
          </p:cNvPr>
          <p:cNvSpPr txBox="1"/>
          <p:nvPr/>
        </p:nvSpPr>
        <p:spPr>
          <a:xfrm>
            <a:off x="1654677" y="5859635"/>
            <a:ext cx="5692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MKPs are protected by crystalline symmetry</a:t>
            </a:r>
            <a:endParaRPr kumimoji="1" lang="ja-JP" alt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89970C5-907A-4662-81E1-4ED0A24ACEB6}"/>
              </a:ext>
            </a:extLst>
          </p:cNvPr>
          <p:cNvSpPr/>
          <p:nvPr/>
        </p:nvSpPr>
        <p:spPr>
          <a:xfrm>
            <a:off x="4139952" y="6322678"/>
            <a:ext cx="54199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K. Shiozaki and M. Sato, Phys. Rev. B </a:t>
            </a:r>
            <a:r>
              <a:rPr lang="en-US" altLang="ja-JP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165114 (2014).</a:t>
            </a:r>
            <a:endParaRPr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50EB9AF-774B-49CC-84B6-55A26914B1AA}"/>
              </a:ext>
            </a:extLst>
          </p:cNvPr>
          <p:cNvSpPr/>
          <p:nvPr/>
        </p:nvSpPr>
        <p:spPr>
          <a:xfrm>
            <a:off x="3843234" y="5354831"/>
            <a:ext cx="54199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Sato and S. Fujimoto, Phys. Rev. B </a:t>
            </a:r>
            <a:r>
              <a:rPr lang="en-US" altLang="ja-JP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094504 (2009).</a:t>
            </a:r>
            <a:endParaRPr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A5B49D9-0D11-4735-B17B-2DC99E11AE1A}"/>
              </a:ext>
            </a:extLst>
          </p:cNvPr>
          <p:cNvSpPr/>
          <p:nvPr/>
        </p:nvSpPr>
        <p:spPr>
          <a:xfrm>
            <a:off x="3843235" y="5574812"/>
            <a:ext cx="54199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SB. Chung and S.C. Zhang, Phys. Rev. Lett. </a:t>
            </a:r>
            <a:r>
              <a:rPr lang="en-US" altLang="ja-JP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103</a:t>
            </a: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235301 (2009).</a:t>
            </a:r>
            <a:endParaRPr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D7EA00B-6409-4C24-A38F-2830E7558B5C}"/>
              </a:ext>
            </a:extLst>
          </p:cNvPr>
          <p:cNvSpPr txBox="1"/>
          <p:nvPr/>
        </p:nvSpPr>
        <p:spPr>
          <a:xfrm>
            <a:off x="1475656" y="4509208"/>
            <a:ext cx="6084000" cy="792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8" name="矢印: 下 17">
            <a:extLst>
              <a:ext uri="{FF2B5EF4-FFF2-40B4-BE49-F238E27FC236}">
                <a16:creationId xmlns:a16="http://schemas.microsoft.com/office/drawing/2014/main" id="{EA80F66E-CC9B-4846-982D-D31D02FDC379}"/>
              </a:ext>
            </a:extLst>
          </p:cNvPr>
          <p:cNvSpPr/>
          <p:nvPr/>
        </p:nvSpPr>
        <p:spPr>
          <a:xfrm rot="16200000">
            <a:off x="1076326" y="5813606"/>
            <a:ext cx="268608" cy="576064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3F427CD-FAED-4FCD-BB74-63AB32C6179A}"/>
              </a:ext>
            </a:extLst>
          </p:cNvPr>
          <p:cNvSpPr/>
          <p:nvPr/>
        </p:nvSpPr>
        <p:spPr>
          <a:xfrm>
            <a:off x="976265" y="2026568"/>
            <a:ext cx="72681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/>
              <a:t>・　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000" dirty="0"/>
              <a:t> 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</a:t>
            </a:r>
            <a:r>
              <a:rPr lang="en-US" altLang="ja-JP" sz="2000" dirty="0"/>
              <a:t> 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MKP is stable for perturbations that </a:t>
            </a:r>
            <a:r>
              <a:rPr lang="en-US" altLang="ja-JP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break the TRS</a:t>
            </a:r>
            <a:endParaRPr lang="ja-JP" altLang="en-US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スライド番号プレースホルダー 1">
            <a:extLst>
              <a:ext uri="{FF2B5EF4-FFF2-40B4-BE49-F238E27FC236}">
                <a16:creationId xmlns:a16="http://schemas.microsoft.com/office/drawing/2014/main" id="{FCB89EE0-1FE8-4746-BB26-38E3D7876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kumimoji="1" lang="ja-JP" altLang="en-US" dirty="0"/>
              <a:t> </a:t>
            </a:r>
            <a:fld id="{BCAB597C-20D6-4907-9D13-2852D8926239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sp>
        <p:nvSpPr>
          <p:cNvPr id="44" name="円弧 43">
            <a:extLst>
              <a:ext uri="{FF2B5EF4-FFF2-40B4-BE49-F238E27FC236}">
                <a16:creationId xmlns:a16="http://schemas.microsoft.com/office/drawing/2014/main" id="{F8576266-C65C-4A9B-A5F4-60F59B0210A3}"/>
              </a:ext>
            </a:extLst>
          </p:cNvPr>
          <p:cNvSpPr/>
          <p:nvPr/>
        </p:nvSpPr>
        <p:spPr>
          <a:xfrm rot="13519786" flipV="1">
            <a:off x="5739201" y="3863979"/>
            <a:ext cx="1582322" cy="1582322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弧 42">
            <a:extLst>
              <a:ext uri="{FF2B5EF4-FFF2-40B4-BE49-F238E27FC236}">
                <a16:creationId xmlns:a16="http://schemas.microsoft.com/office/drawing/2014/main" id="{CCF6383A-A589-42FD-9353-C4AFCA84BFC8}"/>
              </a:ext>
            </a:extLst>
          </p:cNvPr>
          <p:cNvSpPr/>
          <p:nvPr/>
        </p:nvSpPr>
        <p:spPr>
          <a:xfrm rot="8080214">
            <a:off x="5726935" y="2132856"/>
            <a:ext cx="1582322" cy="1582322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矢印: 下 31">
            <a:extLst>
              <a:ext uri="{FF2B5EF4-FFF2-40B4-BE49-F238E27FC236}">
                <a16:creationId xmlns:a16="http://schemas.microsoft.com/office/drawing/2014/main" id="{A6A99C52-A803-45D6-AF3C-9B928717AFC4}"/>
              </a:ext>
            </a:extLst>
          </p:cNvPr>
          <p:cNvSpPr/>
          <p:nvPr/>
        </p:nvSpPr>
        <p:spPr>
          <a:xfrm rot="16200000">
            <a:off x="4642790" y="3523640"/>
            <a:ext cx="159505" cy="515392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24EEA28C-46A4-4944-BF5E-A32A3B75BE70}"/>
              </a:ext>
            </a:extLst>
          </p:cNvPr>
          <p:cNvGrpSpPr/>
          <p:nvPr/>
        </p:nvGrpSpPr>
        <p:grpSpPr>
          <a:xfrm>
            <a:off x="5638593" y="3013095"/>
            <a:ext cx="2101759" cy="1348342"/>
            <a:chOff x="6817093" y="424474"/>
            <a:chExt cx="2101759" cy="1348342"/>
          </a:xfrm>
        </p:grpSpPr>
        <p:cxnSp>
          <p:nvCxnSpPr>
            <p:cNvPr id="34" name="直線矢印コネクタ 33">
              <a:extLst>
                <a:ext uri="{FF2B5EF4-FFF2-40B4-BE49-F238E27FC236}">
                  <a16:creationId xmlns:a16="http://schemas.microsoft.com/office/drawing/2014/main" id="{5E6A4124-8272-425E-860D-D12AE53D3029}"/>
                </a:ext>
              </a:extLst>
            </p:cNvPr>
            <p:cNvCxnSpPr>
              <a:cxnSpLocks/>
            </p:cNvCxnSpPr>
            <p:nvPr/>
          </p:nvCxnSpPr>
          <p:spPr>
            <a:xfrm>
              <a:off x="6817093" y="1196752"/>
              <a:ext cx="18002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矢印コネクタ 34">
              <a:extLst>
                <a:ext uri="{FF2B5EF4-FFF2-40B4-BE49-F238E27FC236}">
                  <a16:creationId xmlns:a16="http://schemas.microsoft.com/office/drawing/2014/main" id="{143AB73A-908C-456C-9B37-D357465F38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98657" y="635496"/>
              <a:ext cx="0" cy="113732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7BB78CFD-DC55-4B18-9199-A9E6E7F5A997}"/>
                </a:ext>
              </a:extLst>
            </p:cNvPr>
            <p:cNvSpPr/>
            <p:nvPr/>
          </p:nvSpPr>
          <p:spPr>
            <a:xfrm>
              <a:off x="6817093" y="840118"/>
              <a:ext cx="1800198" cy="14396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108BBA3D-535F-475E-B026-A5875C4ADDB5}"/>
                </a:ext>
              </a:extLst>
            </p:cNvPr>
            <p:cNvSpPr/>
            <p:nvPr/>
          </p:nvSpPr>
          <p:spPr>
            <a:xfrm>
              <a:off x="6817093" y="1409138"/>
              <a:ext cx="1800198" cy="14396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EECBACCF-D3A7-42E5-9388-77EF06A0712B}"/>
                </a:ext>
              </a:extLst>
            </p:cNvPr>
            <p:cNvSpPr/>
            <p:nvPr/>
          </p:nvSpPr>
          <p:spPr>
            <a:xfrm>
              <a:off x="7402926" y="424474"/>
              <a:ext cx="29367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ja-JP" alt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D321DE54-420A-42F4-9C92-6C0BE0E7DC2A}"/>
                </a:ext>
              </a:extLst>
            </p:cNvPr>
            <p:cNvSpPr/>
            <p:nvPr/>
          </p:nvSpPr>
          <p:spPr>
            <a:xfrm>
              <a:off x="8654036" y="1050267"/>
              <a:ext cx="26481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endParaRPr lang="ja-JP" alt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9A212EDF-B3AA-414B-B09B-2D5436C45003}"/>
              </a:ext>
            </a:extLst>
          </p:cNvPr>
          <p:cNvSpPr txBox="1"/>
          <p:nvPr/>
        </p:nvSpPr>
        <p:spPr>
          <a:xfrm>
            <a:off x="3862395" y="3293987"/>
            <a:ext cx="1738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Magnetic field </a:t>
            </a:r>
            <a:r>
              <a:rPr kumimoji="1" lang="en-US" altLang="ja-JP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kumimoji="1" lang="ja-JP" altLang="en-US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FA3273B3-9671-42E0-B776-EEE7D7911D26}"/>
              </a:ext>
            </a:extLst>
          </p:cNvPr>
          <p:cNvSpPr/>
          <p:nvPr/>
        </p:nvSpPr>
        <p:spPr>
          <a:xfrm>
            <a:off x="7332563" y="2960392"/>
            <a:ext cx="708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i="1" dirty="0"/>
              <a:t>？</a:t>
            </a:r>
          </a:p>
        </p:txBody>
      </p:sp>
      <p:grpSp>
        <p:nvGrpSpPr>
          <p:cNvPr id="78" name="グループ化 77">
            <a:extLst>
              <a:ext uri="{FF2B5EF4-FFF2-40B4-BE49-F238E27FC236}">
                <a16:creationId xmlns:a16="http://schemas.microsoft.com/office/drawing/2014/main" id="{C7B461C3-0E09-4B33-A976-09BD9C4F6D19}"/>
              </a:ext>
            </a:extLst>
          </p:cNvPr>
          <p:cNvGrpSpPr/>
          <p:nvPr/>
        </p:nvGrpSpPr>
        <p:grpSpPr>
          <a:xfrm>
            <a:off x="1652400" y="3013200"/>
            <a:ext cx="2330628" cy="1349829"/>
            <a:chOff x="6588224" y="422987"/>
            <a:chExt cx="2330628" cy="1349829"/>
          </a:xfrm>
        </p:grpSpPr>
        <p:cxnSp>
          <p:nvCxnSpPr>
            <p:cNvPr id="79" name="直線矢印コネクタ 78">
              <a:extLst>
                <a:ext uri="{FF2B5EF4-FFF2-40B4-BE49-F238E27FC236}">
                  <a16:creationId xmlns:a16="http://schemas.microsoft.com/office/drawing/2014/main" id="{F4915110-4DD9-484D-8082-6A8D55020D15}"/>
                </a:ext>
              </a:extLst>
            </p:cNvPr>
            <p:cNvCxnSpPr>
              <a:cxnSpLocks/>
            </p:cNvCxnSpPr>
            <p:nvPr/>
          </p:nvCxnSpPr>
          <p:spPr>
            <a:xfrm>
              <a:off x="6817093" y="1196752"/>
              <a:ext cx="18002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矢印コネクタ 79">
              <a:extLst>
                <a:ext uri="{FF2B5EF4-FFF2-40B4-BE49-F238E27FC236}">
                  <a16:creationId xmlns:a16="http://schemas.microsoft.com/office/drawing/2014/main" id="{A395EDC3-AF40-4D92-B7D8-DF4BBC9BD4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98657" y="635496"/>
              <a:ext cx="0" cy="113732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正方形/長方形 80">
              <a:extLst>
                <a:ext uri="{FF2B5EF4-FFF2-40B4-BE49-F238E27FC236}">
                  <a16:creationId xmlns:a16="http://schemas.microsoft.com/office/drawing/2014/main" id="{02B9DAF3-00D2-4B21-8B12-63C2A53475FC}"/>
                </a:ext>
              </a:extLst>
            </p:cNvPr>
            <p:cNvSpPr/>
            <p:nvPr/>
          </p:nvSpPr>
          <p:spPr>
            <a:xfrm>
              <a:off x="6716358" y="491389"/>
              <a:ext cx="5838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Bulk</a:t>
              </a:r>
              <a:endParaRPr lang="ja-JP" altLang="en-US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正方形/長方形 81">
              <a:extLst>
                <a:ext uri="{FF2B5EF4-FFF2-40B4-BE49-F238E27FC236}">
                  <a16:creationId xmlns:a16="http://schemas.microsoft.com/office/drawing/2014/main" id="{E36A8D74-3E9F-4C28-8EDA-F79DF4B9CC6A}"/>
                </a:ext>
              </a:extLst>
            </p:cNvPr>
            <p:cNvSpPr/>
            <p:nvPr/>
          </p:nvSpPr>
          <p:spPr>
            <a:xfrm>
              <a:off x="6588224" y="1019987"/>
              <a:ext cx="79088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altLang="ja-JP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altLang="ja-JP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MFs</a:t>
              </a:r>
              <a:endParaRPr lang="ja-JP" alt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正方形/長方形 82">
              <a:extLst>
                <a:ext uri="{FF2B5EF4-FFF2-40B4-BE49-F238E27FC236}">
                  <a16:creationId xmlns:a16="http://schemas.microsoft.com/office/drawing/2014/main" id="{52DDD0C8-D07C-42ED-B784-82FBB7647A7F}"/>
                </a:ext>
              </a:extLst>
            </p:cNvPr>
            <p:cNvSpPr/>
            <p:nvPr/>
          </p:nvSpPr>
          <p:spPr>
            <a:xfrm>
              <a:off x="7404482" y="422987"/>
              <a:ext cx="29367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ja-JP" alt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正方形/長方形 83">
              <a:extLst>
                <a:ext uri="{FF2B5EF4-FFF2-40B4-BE49-F238E27FC236}">
                  <a16:creationId xmlns:a16="http://schemas.microsoft.com/office/drawing/2014/main" id="{A700B5C3-22A4-4343-B38E-4D2F9B2F3BCE}"/>
                </a:ext>
              </a:extLst>
            </p:cNvPr>
            <p:cNvSpPr/>
            <p:nvPr/>
          </p:nvSpPr>
          <p:spPr>
            <a:xfrm>
              <a:off x="8654036" y="1050267"/>
              <a:ext cx="26481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endParaRPr lang="ja-JP" alt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5" name="グループ化 84">
              <a:extLst>
                <a:ext uri="{FF2B5EF4-FFF2-40B4-BE49-F238E27FC236}">
                  <a16:creationId xmlns:a16="http://schemas.microsoft.com/office/drawing/2014/main" id="{7277862B-B302-4E00-9018-6FF27630807B}"/>
                </a:ext>
              </a:extLst>
            </p:cNvPr>
            <p:cNvGrpSpPr/>
            <p:nvPr/>
          </p:nvGrpSpPr>
          <p:grpSpPr>
            <a:xfrm>
              <a:off x="7104628" y="935966"/>
              <a:ext cx="1213111" cy="522092"/>
              <a:chOff x="7462660" y="346821"/>
              <a:chExt cx="1213111" cy="522092"/>
            </a:xfrm>
          </p:grpSpPr>
          <p:cxnSp>
            <p:nvCxnSpPr>
              <p:cNvPr id="88" name="直線コネクタ 87">
                <a:extLst>
                  <a:ext uri="{FF2B5EF4-FFF2-40B4-BE49-F238E27FC236}">
                    <a16:creationId xmlns:a16="http://schemas.microsoft.com/office/drawing/2014/main" id="{2C67CA7B-2BE2-4318-886F-5FEE95CA79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462660" y="358644"/>
                <a:ext cx="1209639" cy="510269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線コネクタ 88">
                <a:extLst>
                  <a:ext uri="{FF2B5EF4-FFF2-40B4-BE49-F238E27FC236}">
                    <a16:creationId xmlns:a16="http://schemas.microsoft.com/office/drawing/2014/main" id="{58C788E5-7578-4478-ABAD-096D9E862F7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66132" y="346821"/>
                <a:ext cx="1209639" cy="510269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6" name="正方形/長方形 85">
              <a:extLst>
                <a:ext uri="{FF2B5EF4-FFF2-40B4-BE49-F238E27FC236}">
                  <a16:creationId xmlns:a16="http://schemas.microsoft.com/office/drawing/2014/main" id="{37A73182-302E-436D-9A73-93BEE2609D72}"/>
                </a:ext>
              </a:extLst>
            </p:cNvPr>
            <p:cNvSpPr/>
            <p:nvPr/>
          </p:nvSpPr>
          <p:spPr>
            <a:xfrm>
              <a:off x="6817093" y="840118"/>
              <a:ext cx="1800198" cy="14396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DACE6935-E3AC-4D34-AD70-E61287DD650C}"/>
                </a:ext>
              </a:extLst>
            </p:cNvPr>
            <p:cNvSpPr/>
            <p:nvPr/>
          </p:nvSpPr>
          <p:spPr>
            <a:xfrm>
              <a:off x="6817093" y="1413109"/>
              <a:ext cx="1800198" cy="14396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D16920A4-4DE6-4AD6-8519-6075E6844AF2}"/>
              </a:ext>
            </a:extLst>
          </p:cNvPr>
          <p:cNvSpPr txBox="1"/>
          <p:nvPr/>
        </p:nvSpPr>
        <p:spPr>
          <a:xfrm>
            <a:off x="321567" y="483455"/>
            <a:ext cx="802800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Topological superconductor with time-reversal symmetry (TRS)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\begin{align}&#10;\nonumber&#10;(\Theta \text{：Time-reversal operator})&#10;\end{align}">
            <a:extLst>
              <a:ext uri="{FF2B5EF4-FFF2-40B4-BE49-F238E27FC236}">
                <a16:creationId xmlns:a16="http://schemas.microsoft.com/office/drawing/2014/main" id="{65C1DA27-FEF4-4452-9012-6DB9B8868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112" y="1200740"/>
            <a:ext cx="2406360" cy="20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9FDBB890-AAE4-4C36-87F2-D50C00A579CB}"/>
              </a:ext>
            </a:extLst>
          </p:cNvPr>
          <p:cNvSpPr/>
          <p:nvPr/>
        </p:nvSpPr>
        <p:spPr>
          <a:xfrm>
            <a:off x="350634" y="3697296"/>
            <a:ext cx="6120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ja-JP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6C5F688F-96F9-4423-9F8C-7788DA852230}"/>
              </a:ext>
            </a:extLst>
          </p:cNvPr>
          <p:cNvSpPr txBox="1"/>
          <p:nvPr/>
        </p:nvSpPr>
        <p:spPr>
          <a:xfrm>
            <a:off x="1481153" y="4560002"/>
            <a:ext cx="61151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MKPs remain gapless when a magnetic field is applied in a </a:t>
            </a:r>
          </a:p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direction (</a:t>
            </a:r>
            <a:r>
              <a:rPr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MKPs exhibit anisotropic magnetic response)</a:t>
            </a:r>
            <a:endParaRPr lang="ja-JP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10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5CD6B193-1CDE-42D0-9D5E-D5678A4A2BD1}"/>
              </a:ext>
            </a:extLst>
          </p:cNvPr>
          <p:cNvSpPr txBox="1"/>
          <p:nvPr/>
        </p:nvSpPr>
        <p:spPr>
          <a:xfrm>
            <a:off x="339168" y="474002"/>
            <a:ext cx="7344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TRS </a:t>
            </a:r>
            <a:r>
              <a:rPr kumimoji="1" lang="en-US" altLang="ja-JP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1" lang="en-US" altLang="ja-JP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Crystalline symmetry</a:t>
            </a:r>
            <a:r>
              <a:rPr kumimoji="1"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Topological crystalline superconductor</a:t>
            </a:r>
            <a:r>
              <a:rPr kumimoji="1"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C4BE76AA-7A97-4E7C-9698-9603330317E4}"/>
              </a:ext>
            </a:extLst>
          </p:cNvPr>
          <p:cNvSpPr txBox="1"/>
          <p:nvPr/>
        </p:nvSpPr>
        <p:spPr>
          <a:xfrm>
            <a:off x="323528" y="398564"/>
            <a:ext cx="7297721" cy="540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36" name="Picture 4" descr="\begin{align}&#10;\nonumber&#10;W[U] = \frac{i}{4\pi} \int_{-\pi/a_{\perp}}^{\pi/a_{\perp}} dk_{\perp} {\rm tr}\left[\Gamma_{U} H(k_{\perp})^{-1} \frac{\partial H(k_{\perp})}{\partial k_{\perp}}\right] \in \mathbb{Z}&#10;\end{align}">
            <a:extLst>
              <a:ext uri="{FF2B5EF4-FFF2-40B4-BE49-F238E27FC236}">
                <a16:creationId xmlns:a16="http://schemas.microsoft.com/office/drawing/2014/main" id="{069FFC0E-30CB-4CDC-9E4A-8B7F9EA4B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694" y="1965346"/>
            <a:ext cx="4176464" cy="56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8" name="正方形/長方形 1057">
            <a:extLst>
              <a:ext uri="{FF2B5EF4-FFF2-40B4-BE49-F238E27FC236}">
                <a16:creationId xmlns:a16="http://schemas.microsoft.com/office/drawing/2014/main" id="{A69E0E32-0D79-4A67-81C7-C343D8A28F17}"/>
              </a:ext>
            </a:extLst>
          </p:cNvPr>
          <p:cNvSpPr/>
          <p:nvPr/>
        </p:nvSpPr>
        <p:spPr>
          <a:xfrm>
            <a:off x="7210092" y="4287762"/>
            <a:ext cx="1398830" cy="1803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048EC68-82E1-462A-92D8-BFFDC4E1FD17}"/>
              </a:ext>
            </a:extLst>
          </p:cNvPr>
          <p:cNvSpPr txBox="1"/>
          <p:nvPr/>
        </p:nvSpPr>
        <p:spPr>
          <a:xfrm>
            <a:off x="845340" y="4082789"/>
            <a:ext cx="7560000" cy="226800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05" name="スライド番号プレースホルダー 1">
            <a:extLst>
              <a:ext uri="{FF2B5EF4-FFF2-40B4-BE49-F238E27FC236}">
                <a16:creationId xmlns:a16="http://schemas.microsoft.com/office/drawing/2014/main" id="{FBCCFEBE-F630-4CBE-AF99-54970817F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fld id="{BCAB597C-20D6-4907-9D13-2852D8926239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4686784-A7C7-4B71-9082-19983492E1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44" y="4270007"/>
            <a:ext cx="6941992" cy="1803021"/>
          </a:xfrm>
          <a:prstGeom prst="rect">
            <a:avLst/>
          </a:prstGeom>
        </p:spPr>
      </p:pic>
      <p:sp>
        <p:nvSpPr>
          <p:cNvPr id="1053" name="テキスト ボックス 1052">
            <a:extLst>
              <a:ext uri="{FF2B5EF4-FFF2-40B4-BE49-F238E27FC236}">
                <a16:creationId xmlns:a16="http://schemas.microsoft.com/office/drawing/2014/main" id="{E5974E79-7534-43EF-A222-5EA4EA3536EC}"/>
              </a:ext>
            </a:extLst>
          </p:cNvPr>
          <p:cNvSpPr txBox="1"/>
          <p:nvPr/>
        </p:nvSpPr>
        <p:spPr>
          <a:xfrm>
            <a:off x="971600" y="3914239"/>
            <a:ext cx="61200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Anisotropic Magnetic </a:t>
            </a:r>
            <a:r>
              <a:rPr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1"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esponse</a:t>
            </a:r>
            <a:r>
              <a: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Majorana Magnetic Multipole</a:t>
            </a:r>
            <a:r>
              <a:rPr lang="ja-JP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ja-JP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$U$：">
            <a:extLst>
              <a:ext uri="{FF2B5EF4-FFF2-40B4-BE49-F238E27FC236}">
                <a16:creationId xmlns:a16="http://schemas.microsoft.com/office/drawing/2014/main" id="{D4B4194A-0C62-441D-AA79-A54E8EAE1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28" y="1277044"/>
            <a:ext cx="337570" cy="19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832D5E6-5DCA-4E69-B3A0-565A0045614D}"/>
              </a:ext>
            </a:extLst>
          </p:cNvPr>
          <p:cNvSpPr txBox="1"/>
          <p:nvPr/>
        </p:nvSpPr>
        <p:spPr>
          <a:xfrm>
            <a:off x="630544" y="1187460"/>
            <a:ext cx="4445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　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Crystalline symmetry preserving the surface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Picture 14" descr="\begin{align}&#10;\nonumber&#10;[\textcolor[rgb]{1,0,0}{U},H(k_{\perp})] = 0&#10;\end{align}">
            <a:extLst>
              <a:ext uri="{FF2B5EF4-FFF2-40B4-BE49-F238E27FC236}">
                <a16:creationId xmlns:a16="http://schemas.microsoft.com/office/drawing/2014/main" id="{241A2EAE-EDDA-41B0-928B-066CC3B0F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709" y="1228264"/>
            <a:ext cx="1968571" cy="30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B80E17E0-C2F8-4829-9689-B913A703A307}"/>
              </a:ext>
            </a:extLst>
          </p:cNvPr>
          <p:cNvGrpSpPr/>
          <p:nvPr/>
        </p:nvGrpSpPr>
        <p:grpSpPr>
          <a:xfrm>
            <a:off x="142015" y="1813975"/>
            <a:ext cx="4125148" cy="516975"/>
            <a:chOff x="2411761" y="2082075"/>
            <a:chExt cx="4125148" cy="516975"/>
          </a:xfrm>
        </p:grpSpPr>
        <p:sp>
          <p:nvSpPr>
            <p:cNvPr id="62" name="正方形/長方形 61">
              <a:extLst>
                <a:ext uri="{FF2B5EF4-FFF2-40B4-BE49-F238E27FC236}">
                  <a16:creationId xmlns:a16="http://schemas.microsoft.com/office/drawing/2014/main" id="{D24B5DFF-2784-4028-807C-2A1DFFE88281}"/>
                </a:ext>
              </a:extLst>
            </p:cNvPr>
            <p:cNvSpPr/>
            <p:nvPr/>
          </p:nvSpPr>
          <p:spPr>
            <a:xfrm>
              <a:off x="2411761" y="2082075"/>
              <a:ext cx="4125148" cy="516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63" name="Picture 18" descr="\begin{align}&#10;\nonumber&#10;\Gamma_{U} = \textcolor[rgb]{1,0,0}{U}\Gamma, \ \{\Gamma_{U},H(k_{\perp})\} = 0&#10;\end{align}">
              <a:extLst>
                <a:ext uri="{FF2B5EF4-FFF2-40B4-BE49-F238E27FC236}">
                  <a16:creationId xmlns:a16="http://schemas.microsoft.com/office/drawing/2014/main" id="{9C884732-F39F-4B72-A2B3-25B1ABA837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8361" y="2184330"/>
              <a:ext cx="3770000" cy="308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図 15">
            <a:extLst>
              <a:ext uri="{FF2B5EF4-FFF2-40B4-BE49-F238E27FC236}">
                <a16:creationId xmlns:a16="http://schemas.microsoft.com/office/drawing/2014/main" id="{0E1932BE-5F87-46AE-B0BF-02C80939B0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2542" y="349861"/>
            <a:ext cx="1300113" cy="1206931"/>
          </a:xfrm>
          <a:prstGeom prst="rect">
            <a:avLst/>
          </a:prstGeom>
        </p:spPr>
      </p:pic>
      <p:grpSp>
        <p:nvGrpSpPr>
          <p:cNvPr id="65" name="グループ化 64">
            <a:extLst>
              <a:ext uri="{FF2B5EF4-FFF2-40B4-BE49-F238E27FC236}">
                <a16:creationId xmlns:a16="http://schemas.microsoft.com/office/drawing/2014/main" id="{3BA00A11-CDF8-4E2E-B667-6F8D3C4AD8C6}"/>
              </a:ext>
            </a:extLst>
          </p:cNvPr>
          <p:cNvGrpSpPr/>
          <p:nvPr/>
        </p:nvGrpSpPr>
        <p:grpSpPr>
          <a:xfrm>
            <a:off x="1515450" y="2780928"/>
            <a:ext cx="6219778" cy="540000"/>
            <a:chOff x="1340448" y="4246213"/>
            <a:chExt cx="6219778" cy="540000"/>
          </a:xfrm>
        </p:grpSpPr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EFB3164B-A6D3-4EB5-A17B-B971EDB7E513}"/>
                </a:ext>
              </a:extLst>
            </p:cNvPr>
            <p:cNvSpPr txBox="1"/>
            <p:nvPr/>
          </p:nvSpPr>
          <p:spPr>
            <a:xfrm>
              <a:off x="1340448" y="4246213"/>
              <a:ext cx="6219778" cy="540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kumimoji="1" lang="ja-JP" altLang="en-US" dirty="0"/>
            </a:p>
          </p:txBody>
        </p:sp>
        <p:grpSp>
          <p:nvGrpSpPr>
            <p:cNvPr id="67" name="グループ化 66">
              <a:extLst>
                <a:ext uri="{FF2B5EF4-FFF2-40B4-BE49-F238E27FC236}">
                  <a16:creationId xmlns:a16="http://schemas.microsoft.com/office/drawing/2014/main" id="{2288606A-56B6-48E9-8EF3-8273E8D936D3}"/>
                </a:ext>
              </a:extLst>
            </p:cNvPr>
            <p:cNvGrpSpPr/>
            <p:nvPr/>
          </p:nvGrpSpPr>
          <p:grpSpPr>
            <a:xfrm>
              <a:off x="1512234" y="4373120"/>
              <a:ext cx="5869225" cy="308286"/>
              <a:chOff x="1769399" y="3071467"/>
              <a:chExt cx="5869225" cy="308286"/>
            </a:xfrm>
          </p:grpSpPr>
          <p:sp>
            <p:nvSpPr>
              <p:cNvPr id="68" name="矢印: 右 67">
                <a:extLst>
                  <a:ext uri="{FF2B5EF4-FFF2-40B4-BE49-F238E27FC236}">
                    <a16:creationId xmlns:a16="http://schemas.microsoft.com/office/drawing/2014/main" id="{A8FAC291-896C-401B-AB36-00B97364363B}"/>
                  </a:ext>
                </a:extLst>
              </p:cNvPr>
              <p:cNvSpPr/>
              <p:nvPr/>
            </p:nvSpPr>
            <p:spPr>
              <a:xfrm>
                <a:off x="3777101" y="3132783"/>
                <a:ext cx="421953" cy="185654"/>
              </a:xfrm>
              <a:prstGeom prst="rightArrow">
                <a:avLst>
                  <a:gd name="adj1" fmla="val 50000"/>
                  <a:gd name="adj2" fmla="val 39029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pic>
            <p:nvPicPr>
              <p:cNvPr id="69" name="Picture 12" descr="\begin{align}&#10;\nonumber&#10;\{\textcolor[rgb]{1,0,0}{U},H_{B}\}=0&#10;\end{align}">
                <a:extLst>
                  <a:ext uri="{FF2B5EF4-FFF2-40B4-BE49-F238E27FC236}">
                    <a16:creationId xmlns:a16="http://schemas.microsoft.com/office/drawing/2014/main" id="{A1138219-A3DD-4A06-B2DF-335B6718C8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9399" y="3071467"/>
                <a:ext cx="1693714" cy="3082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" name="Picture 20" descr="\begin{align}&#10;\nonumber&#10;\{\Gamma_{U},H(k_{\perp}) + H_{B}\} = 0&#10;\end{align}">
                <a:extLst>
                  <a:ext uri="{FF2B5EF4-FFF2-40B4-BE49-F238E27FC236}">
                    <a16:creationId xmlns:a16="http://schemas.microsoft.com/office/drawing/2014/main" id="{767D2255-A40E-4FF4-B1C4-57AEC4B50B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8624" y="3071467"/>
                <a:ext cx="3120000" cy="3082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821B5CC0-8BF7-4FDA-BDC6-36DBC2D55B5D}"/>
              </a:ext>
            </a:extLst>
          </p:cNvPr>
          <p:cNvSpPr txBox="1"/>
          <p:nvPr/>
        </p:nvSpPr>
        <p:spPr>
          <a:xfrm>
            <a:off x="5240050" y="3295598"/>
            <a:ext cx="39553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a direction of the magnetic field </a:t>
            </a:r>
          </a:p>
          <a:p>
            <a:r>
              <a:rPr lang="en-US" altLang="ja-JP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chiral symmetry is not broken!</a:t>
            </a:r>
            <a:endParaRPr lang="ja-JP" altLang="en-US" sz="1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FCC6FF9-B664-4C21-88B2-E94ED076A174}"/>
              </a:ext>
            </a:extLst>
          </p:cNvPr>
          <p:cNvSpPr txBox="1"/>
          <p:nvPr/>
        </p:nvSpPr>
        <p:spPr>
          <a:xfrm>
            <a:off x="1835696" y="3351239"/>
            <a:ext cx="1443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Zeeman term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D27A7D14-E163-4A56-9D3B-86D3D4ADC408}"/>
              </a:ext>
            </a:extLst>
          </p:cNvPr>
          <p:cNvCxnSpPr>
            <a:cxnSpLocks/>
          </p:cNvCxnSpPr>
          <p:nvPr/>
        </p:nvCxnSpPr>
        <p:spPr>
          <a:xfrm>
            <a:off x="2187589" y="3356440"/>
            <a:ext cx="4950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>
            <a:extLst>
              <a:ext uri="{FF2B5EF4-FFF2-40B4-BE49-F238E27FC236}">
                <a16:creationId xmlns:a16="http://schemas.microsoft.com/office/drawing/2014/main" id="{27192FED-9437-46BB-BC8D-B0F85FC2F660}"/>
              </a:ext>
            </a:extLst>
          </p:cNvPr>
          <p:cNvCxnSpPr>
            <a:cxnSpLocks/>
          </p:cNvCxnSpPr>
          <p:nvPr/>
        </p:nvCxnSpPr>
        <p:spPr>
          <a:xfrm>
            <a:off x="2186948" y="3289968"/>
            <a:ext cx="4950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B1890B80-770A-4321-80EB-45E056FF5DD8}"/>
              </a:ext>
            </a:extLst>
          </p:cNvPr>
          <p:cNvSpPr txBox="1"/>
          <p:nvPr/>
        </p:nvSpPr>
        <p:spPr>
          <a:xfrm>
            <a:off x="706038" y="2360378"/>
            <a:ext cx="15744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Chiral symmetry</a:t>
            </a:r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CEF007CC-5D14-47E1-A5D9-85A343E7C5DE}"/>
              </a:ext>
            </a:extLst>
          </p:cNvPr>
          <p:cNvCxnSpPr>
            <a:cxnSpLocks/>
          </p:cNvCxnSpPr>
          <p:nvPr/>
        </p:nvCxnSpPr>
        <p:spPr>
          <a:xfrm>
            <a:off x="1215107" y="2365579"/>
            <a:ext cx="4950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>
            <a:extLst>
              <a:ext uri="{FF2B5EF4-FFF2-40B4-BE49-F238E27FC236}">
                <a16:creationId xmlns:a16="http://schemas.microsoft.com/office/drawing/2014/main" id="{842B0AA7-4D43-4C6F-8660-C6217646FE8A}"/>
              </a:ext>
            </a:extLst>
          </p:cNvPr>
          <p:cNvCxnSpPr>
            <a:cxnSpLocks/>
          </p:cNvCxnSpPr>
          <p:nvPr/>
        </p:nvCxnSpPr>
        <p:spPr>
          <a:xfrm>
            <a:off x="1214466" y="2299107"/>
            <a:ext cx="4950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矢印: 右 91">
            <a:extLst>
              <a:ext uri="{FF2B5EF4-FFF2-40B4-BE49-F238E27FC236}">
                <a16:creationId xmlns:a16="http://schemas.microsoft.com/office/drawing/2014/main" id="{7A615660-7C82-4A6E-B718-0AE5C3F5741F}"/>
              </a:ext>
            </a:extLst>
          </p:cNvPr>
          <p:cNvSpPr/>
          <p:nvPr/>
        </p:nvSpPr>
        <p:spPr>
          <a:xfrm>
            <a:off x="4367758" y="1955219"/>
            <a:ext cx="205929" cy="229881"/>
          </a:xfrm>
          <a:prstGeom prst="rightArrow">
            <a:avLst>
              <a:gd name="adj1" fmla="val 50000"/>
              <a:gd name="adj2" fmla="val 3902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25F88910-5BA8-4C5F-9128-C235239F7D91}"/>
              </a:ext>
            </a:extLst>
          </p:cNvPr>
          <p:cNvSpPr/>
          <p:nvPr/>
        </p:nvSpPr>
        <p:spPr>
          <a:xfrm>
            <a:off x="4657829" y="1800981"/>
            <a:ext cx="4341169" cy="7918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76CB95F-71D9-4C01-AA50-D2C39071409D}"/>
              </a:ext>
            </a:extLst>
          </p:cNvPr>
          <p:cNvSpPr txBox="1"/>
          <p:nvPr/>
        </p:nvSpPr>
        <p:spPr>
          <a:xfrm>
            <a:off x="5524696" y="1577551"/>
            <a:ext cx="26616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Magnetic winding number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$\{\Gamma,H(\bm k)\}=0, \ \Gamma = \Theta C$">
            <a:extLst>
              <a:ext uri="{FF2B5EF4-FFF2-40B4-BE49-F238E27FC236}">
                <a16:creationId xmlns:a16="http://schemas.microsoft.com/office/drawing/2014/main" id="{15AC4920-A014-43FD-BE0E-8F0B8EACD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567" y="2445590"/>
            <a:ext cx="2149333" cy="20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begin{align}&#10;\nonumber&#10;E_{\mathrm{M}} (\bm{B}) = \sum_i \rho_i B_i + \sum_{i,j,k} \rho_{ijk} B_i B_j B_k + \mathcal{O}(B^5) \rightarrow B \bm{n}_{\perp}&#10;\end{align}">
            <a:extLst>
              <a:ext uri="{FF2B5EF4-FFF2-40B4-BE49-F238E27FC236}">
                <a16:creationId xmlns:a16="http://schemas.microsoft.com/office/drawing/2014/main" id="{3A38560E-33C5-489B-9D48-7662E463E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567" y="5948739"/>
            <a:ext cx="3590095" cy="34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990477C-E9DD-4A3F-AEF0-0333EB11BCA5}"/>
              </a:ext>
            </a:extLst>
          </p:cNvPr>
          <p:cNvSpPr/>
          <p:nvPr/>
        </p:nvSpPr>
        <p:spPr>
          <a:xfrm>
            <a:off x="7838008" y="1165424"/>
            <a:ext cx="704264" cy="482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E8BABFF-E84F-4D33-9889-3107771D6753}"/>
              </a:ext>
            </a:extLst>
          </p:cNvPr>
          <p:cNvSpPr txBox="1"/>
          <p:nvPr/>
        </p:nvSpPr>
        <p:spPr>
          <a:xfrm>
            <a:off x="7809100" y="1151361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TCSC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CEF65A81-113B-4321-8295-A266F4E1C24B}"/>
              </a:ext>
            </a:extLst>
          </p:cNvPr>
          <p:cNvSpPr/>
          <p:nvPr/>
        </p:nvSpPr>
        <p:spPr>
          <a:xfrm>
            <a:off x="1395329" y="4446022"/>
            <a:ext cx="583814" cy="28800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Bulk</a:t>
            </a:r>
            <a:endParaRPr lang="ja-JP" altLang="en-US" sz="1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5877F9C5-556B-4E16-A272-48248159980B}"/>
              </a:ext>
            </a:extLst>
          </p:cNvPr>
          <p:cNvSpPr/>
          <p:nvPr/>
        </p:nvSpPr>
        <p:spPr>
          <a:xfrm>
            <a:off x="1269221" y="5021290"/>
            <a:ext cx="576000" cy="2880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MFs</a:t>
            </a:r>
            <a:endParaRPr lang="ja-JP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5802531-163D-4316-8BE0-CE6D106B353F}"/>
              </a:ext>
            </a:extLst>
          </p:cNvPr>
          <p:cNvSpPr/>
          <p:nvPr/>
        </p:nvSpPr>
        <p:spPr>
          <a:xfrm>
            <a:off x="3325572" y="4663323"/>
            <a:ext cx="706027" cy="357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9303CA9F-6225-4200-94B4-298F97C7899E}"/>
              </a:ext>
            </a:extLst>
          </p:cNvPr>
          <p:cNvSpPr txBox="1"/>
          <p:nvPr/>
        </p:nvSpPr>
        <p:spPr>
          <a:xfrm>
            <a:off x="3509308" y="467929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kumimoji="1" lang="ja-JP" altLang="en-US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CCD8C8BC-D620-4842-BD2D-AF138AD1110A}"/>
              </a:ext>
            </a:extLst>
          </p:cNvPr>
          <p:cNvSpPr/>
          <p:nvPr/>
        </p:nvSpPr>
        <p:spPr>
          <a:xfrm>
            <a:off x="-70172" y="39744"/>
            <a:ext cx="4608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 Xiong, A. Yamakage, S. Kobayashi, M. Sato, and Y. Tanaka, Crystals </a:t>
            </a:r>
            <a:r>
              <a:rPr lang="en-US" altLang="ja-JP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ja-JP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58 (2017).</a:t>
            </a:r>
            <a:endParaRPr lang="ja-JP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CDDDD42F-4194-4688-B88A-98ECD89214B6}"/>
              </a:ext>
            </a:extLst>
          </p:cNvPr>
          <p:cNvSpPr/>
          <p:nvPr/>
        </p:nvSpPr>
        <p:spPr>
          <a:xfrm>
            <a:off x="4378054" y="46279"/>
            <a:ext cx="5040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00" dirty="0">
                <a:solidFill>
                  <a:srgbClr val="000000"/>
                </a:solidFill>
                <a:latin typeface="Times New Roman" panose="02020603050405020304" pitchFamily="18" charset="0"/>
                <a:ea typeface="Meiryo" panose="020B0604030504040204" pitchFamily="50" charset="-128"/>
                <a:cs typeface="Times New Roman" panose="02020603050405020304" pitchFamily="18" charset="0"/>
              </a:rPr>
              <a:t>S. Kobayashi, A. Yamakage, Y. Tanaka, and M. Sato, </a:t>
            </a:r>
            <a:r>
              <a:rPr lang="en-US" altLang="ja-JP" sz="1000" dirty="0">
                <a:latin typeface="Times New Roman" panose="02020603050405020304" pitchFamily="18" charset="0"/>
                <a:ea typeface="Meiryo" panose="020B0604030504040204" pitchFamily="50" charset="-128"/>
                <a:cs typeface="Times New Roman" panose="02020603050405020304" pitchFamily="18" charset="0"/>
              </a:rPr>
              <a:t>Phys. Rev. Lett. </a:t>
            </a:r>
            <a:r>
              <a:rPr lang="en-US" altLang="ja-JP" sz="1000" b="1" dirty="0">
                <a:latin typeface="Times New Roman" panose="02020603050405020304" pitchFamily="18" charset="0"/>
                <a:ea typeface="Meiryo" panose="020B0604030504040204" pitchFamily="50" charset="-128"/>
                <a:cs typeface="Times New Roman" panose="02020603050405020304" pitchFamily="18" charset="0"/>
              </a:rPr>
              <a:t>123</a:t>
            </a:r>
            <a:r>
              <a:rPr lang="en-US" altLang="ja-JP" sz="1000" dirty="0">
                <a:latin typeface="Times New Roman" panose="02020603050405020304" pitchFamily="18" charset="0"/>
                <a:ea typeface="Meiryo" panose="020B0604030504040204" pitchFamily="50" charset="-128"/>
                <a:cs typeface="Times New Roman" panose="02020603050405020304" pitchFamily="18" charset="0"/>
              </a:rPr>
              <a:t>, 097002 (2019).</a:t>
            </a:r>
            <a:endParaRPr lang="ja-JP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529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C27394C-FBD9-497F-81FA-B67C4DAD3F1A}"/>
              </a:ext>
            </a:extLst>
          </p:cNvPr>
          <p:cNvSpPr txBox="1"/>
          <p:nvPr/>
        </p:nvSpPr>
        <p:spPr>
          <a:xfrm>
            <a:off x="395535" y="548680"/>
            <a:ext cx="5688000" cy="10617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66BCC83-153A-4A33-BBAE-1C5AB5CCB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597C-20D6-4907-9D13-2852D8926239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016B9B7-255D-4677-8CBA-D5BFF5446336}"/>
              </a:ext>
            </a:extLst>
          </p:cNvPr>
          <p:cNvSpPr txBox="1"/>
          <p:nvPr/>
        </p:nvSpPr>
        <p:spPr>
          <a:xfrm>
            <a:off x="645468" y="2884617"/>
            <a:ext cx="1197764" cy="64633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Crystalline</a:t>
            </a:r>
          </a:p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symmetry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36516C4-8F62-4781-9D5A-2D621F9234EB}"/>
              </a:ext>
            </a:extLst>
          </p:cNvPr>
          <p:cNvSpPr/>
          <p:nvPr/>
        </p:nvSpPr>
        <p:spPr>
          <a:xfrm>
            <a:off x="222945" y="2784501"/>
            <a:ext cx="2052000" cy="2276360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28C31C9A-42A9-4BF4-AB58-DE0D95608DA9}"/>
              </a:ext>
            </a:extLst>
          </p:cNvPr>
          <p:cNvSpPr/>
          <p:nvPr/>
        </p:nvSpPr>
        <p:spPr>
          <a:xfrm flipH="1">
            <a:off x="2709315" y="3807676"/>
            <a:ext cx="2052001" cy="2147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BC59857-7F31-4853-B8E0-076AECA4D3DF}"/>
              </a:ext>
            </a:extLst>
          </p:cNvPr>
          <p:cNvSpPr/>
          <p:nvPr/>
        </p:nvSpPr>
        <p:spPr>
          <a:xfrm>
            <a:off x="5188740" y="2013818"/>
            <a:ext cx="3700608" cy="3719438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3CEE7FB-1811-423A-B813-82E29BD765E3}"/>
              </a:ext>
            </a:extLst>
          </p:cNvPr>
          <p:cNvSpPr txBox="1"/>
          <p:nvPr/>
        </p:nvSpPr>
        <p:spPr>
          <a:xfrm>
            <a:off x="2834283" y="2866034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Detection of MFs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8A24A697-5AB4-451F-BC7F-771B4CAA6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0068" y="1732956"/>
            <a:ext cx="3604420" cy="1969857"/>
          </a:xfrm>
          <a:prstGeom prst="rect">
            <a:avLst/>
          </a:prstGeom>
        </p:spPr>
      </p:pic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967B38E8-99B0-418A-91D9-8D559644F0A9}"/>
              </a:ext>
            </a:extLst>
          </p:cNvPr>
          <p:cNvGrpSpPr/>
          <p:nvPr/>
        </p:nvGrpSpPr>
        <p:grpSpPr>
          <a:xfrm>
            <a:off x="5926959" y="3776980"/>
            <a:ext cx="2299338" cy="1918458"/>
            <a:chOff x="5347029" y="1366526"/>
            <a:chExt cx="2299338" cy="1918458"/>
          </a:xfrm>
        </p:grpSpPr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1F3DA7AD-11CF-4AEC-BD9F-62268CEF4267}"/>
                </a:ext>
              </a:extLst>
            </p:cNvPr>
            <p:cNvGrpSpPr/>
            <p:nvPr/>
          </p:nvGrpSpPr>
          <p:grpSpPr>
            <a:xfrm>
              <a:off x="5347029" y="1366526"/>
              <a:ext cx="1971047" cy="1918458"/>
              <a:chOff x="5347029" y="1069508"/>
              <a:chExt cx="1971047" cy="1918458"/>
            </a:xfrm>
          </p:grpSpPr>
          <p:pic>
            <p:nvPicPr>
              <p:cNvPr id="23" name="図 22">
                <a:extLst>
                  <a:ext uri="{FF2B5EF4-FFF2-40B4-BE49-F238E27FC236}">
                    <a16:creationId xmlns:a16="http://schemas.microsoft.com/office/drawing/2014/main" id="{59A53DF0-9EF6-4F0B-ACD7-6A4EBC44AA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8076" y="1405109"/>
                <a:ext cx="1960000" cy="1582857"/>
              </a:xfrm>
              <a:prstGeom prst="rect">
                <a:avLst/>
              </a:prstGeom>
            </p:spPr>
          </p:pic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8E79ACB0-B64D-4970-A401-CFCA2F9BEFD9}"/>
                  </a:ext>
                </a:extLst>
              </p:cNvPr>
              <p:cNvSpPr txBox="1"/>
              <p:nvPr/>
            </p:nvSpPr>
            <p:spPr>
              <a:xfrm>
                <a:off x="5347029" y="2001095"/>
                <a:ext cx="18473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endParaRPr kumimoji="1" lang="ja-JP" altLang="en-US" dirty="0"/>
              </a:p>
            </p:txBody>
          </p:sp>
          <p:sp>
            <p:nvSpPr>
              <p:cNvPr id="25" name="正方形/長方形 24">
                <a:extLst>
                  <a:ext uri="{FF2B5EF4-FFF2-40B4-BE49-F238E27FC236}">
                    <a16:creationId xmlns:a16="http://schemas.microsoft.com/office/drawing/2014/main" id="{062C078E-A891-4546-9438-18D4FE82D6BE}"/>
                  </a:ext>
                </a:extLst>
              </p:cNvPr>
              <p:cNvSpPr/>
              <p:nvPr/>
            </p:nvSpPr>
            <p:spPr>
              <a:xfrm>
                <a:off x="5385040" y="1069508"/>
                <a:ext cx="47455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altLang="ja-JP" dirty="0">
                    <a:solidFill>
                      <a:srgbClr val="FF0000"/>
                    </a:solidFill>
                  </a:rPr>
                  <a:t>B</a:t>
                </a:r>
                <a:r>
                  <a:rPr lang="ja-JP" altLang="en-US" dirty="0">
                    <a:solidFill>
                      <a:srgbClr val="FF0000"/>
                    </a:solidFill>
                  </a:rPr>
                  <a:t>ｚ</a:t>
                </a:r>
              </a:p>
            </p:txBody>
          </p:sp>
        </p:grpSp>
        <p:pic>
          <p:nvPicPr>
            <p:cNvPr id="22" name="Picture 12" descr="$|E_M|$">
              <a:extLst>
                <a:ext uri="{FF2B5EF4-FFF2-40B4-BE49-F238E27FC236}">
                  <a16:creationId xmlns:a16="http://schemas.microsoft.com/office/drawing/2014/main" id="{02E9BE44-F01D-4215-A90F-12AB25637D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8272" y="1669988"/>
              <a:ext cx="388095" cy="197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DF39CAEA-92FC-4202-9076-EA3EEB7645C5}"/>
              </a:ext>
            </a:extLst>
          </p:cNvPr>
          <p:cNvCxnSpPr>
            <a:cxnSpLocks/>
          </p:cNvCxnSpPr>
          <p:nvPr/>
        </p:nvCxnSpPr>
        <p:spPr>
          <a:xfrm flipV="1">
            <a:off x="8030214" y="4366224"/>
            <a:ext cx="0" cy="936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ex. $Pmma$">
            <a:extLst>
              <a:ext uri="{FF2B5EF4-FFF2-40B4-BE49-F238E27FC236}">
                <a16:creationId xmlns:a16="http://schemas.microsoft.com/office/drawing/2014/main" id="{D18FE28C-09E1-40C9-A048-18E1A82CF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54" y="3654339"/>
            <a:ext cx="1269333" cy="18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x. $B_{3u}$">
            <a:extLst>
              <a:ext uri="{FF2B5EF4-FFF2-40B4-BE49-F238E27FC236}">
                <a16:creationId xmlns:a16="http://schemas.microsoft.com/office/drawing/2014/main" id="{32812E37-309E-4E72-99C0-2D8EFC722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54" y="4700821"/>
            <a:ext cx="880762" cy="22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0418151D-2DA4-4782-B759-C29A3959B1D3}"/>
              </a:ext>
            </a:extLst>
          </p:cNvPr>
          <p:cNvSpPr txBox="1"/>
          <p:nvPr/>
        </p:nvSpPr>
        <p:spPr>
          <a:xfrm>
            <a:off x="457159" y="602102"/>
            <a:ext cx="5592365" cy="9541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What can we know from the external</a:t>
            </a:r>
          </a:p>
          <a:p>
            <a:r>
              <a:rPr kumimoji="1" lang="en-US" altLang="ja-JP" sz="2800" dirty="0"/>
              <a:t> field response of MFs?</a:t>
            </a: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CE83E4EE-B31C-4B5D-83CD-FDD519851367}"/>
              </a:ext>
            </a:extLst>
          </p:cNvPr>
          <p:cNvSpPr/>
          <p:nvPr/>
        </p:nvSpPr>
        <p:spPr>
          <a:xfrm>
            <a:off x="2440890" y="4195020"/>
            <a:ext cx="2611491" cy="65581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3225FB4-D68B-4EBD-9F82-4B51CEE51993}"/>
              </a:ext>
            </a:extLst>
          </p:cNvPr>
          <p:cNvSpPr txBox="1"/>
          <p:nvPr/>
        </p:nvSpPr>
        <p:spPr>
          <a:xfrm>
            <a:off x="2420829" y="4196185"/>
            <a:ext cx="27211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Identification of </a:t>
            </a:r>
          </a:p>
          <a:p>
            <a:r>
              <a:rPr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superconducting symmetry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2D3F278-0ADE-454A-9FCB-739D5C0CC087}"/>
              </a:ext>
            </a:extLst>
          </p:cNvPr>
          <p:cNvSpPr txBox="1"/>
          <p:nvPr/>
        </p:nvSpPr>
        <p:spPr>
          <a:xfrm>
            <a:off x="369840" y="3961839"/>
            <a:ext cx="1778271" cy="64633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superconducting    </a:t>
            </a:r>
          </a:p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symmetry</a:t>
            </a:r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A1856B0B-9E1F-4767-BD50-50066CF4FC95}"/>
              </a:ext>
            </a:extLst>
          </p:cNvPr>
          <p:cNvSpPr/>
          <p:nvPr/>
        </p:nvSpPr>
        <p:spPr>
          <a:xfrm>
            <a:off x="2733804" y="3321843"/>
            <a:ext cx="2022148" cy="2147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E5C204C-A5EA-4833-BBED-16E05B3134D3}"/>
              </a:ext>
            </a:extLst>
          </p:cNvPr>
          <p:cNvSpPr/>
          <p:nvPr/>
        </p:nvSpPr>
        <p:spPr>
          <a:xfrm>
            <a:off x="5395957" y="2649621"/>
            <a:ext cx="1233527" cy="241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76840EA3-12CA-4B43-80A6-DCB7096B70F8}"/>
              </a:ext>
            </a:extLst>
          </p:cNvPr>
          <p:cNvSpPr/>
          <p:nvPr/>
        </p:nvSpPr>
        <p:spPr>
          <a:xfrm>
            <a:off x="7076628" y="2136549"/>
            <a:ext cx="1233527" cy="241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D1AFFB71-F1BD-4492-8D1B-0DCB06E06B5F}"/>
              </a:ext>
            </a:extLst>
          </p:cNvPr>
          <p:cNvSpPr/>
          <p:nvPr/>
        </p:nvSpPr>
        <p:spPr>
          <a:xfrm>
            <a:off x="6850068" y="3071767"/>
            <a:ext cx="942177" cy="495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C009863-4F97-40FB-BE9E-1FED22BD87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84736" y="2193580"/>
            <a:ext cx="3235247" cy="1560261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306D266-154C-4DC8-BDDB-3E1B048B55F9}"/>
              </a:ext>
            </a:extLst>
          </p:cNvPr>
          <p:cNvSpPr/>
          <p:nvPr/>
        </p:nvSpPr>
        <p:spPr>
          <a:xfrm>
            <a:off x="7027469" y="3207782"/>
            <a:ext cx="936104" cy="4583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7AE97E1C-F3A5-4968-8D72-0CD4A09A906C}"/>
              </a:ext>
            </a:extLst>
          </p:cNvPr>
          <p:cNvSpPr txBox="1"/>
          <p:nvPr/>
        </p:nvSpPr>
        <p:spPr>
          <a:xfrm>
            <a:off x="7027469" y="3221550"/>
            <a:ext cx="82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TCSC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317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EE31F45-70EF-4822-A05C-27F0A1FCB48D}"/>
              </a:ext>
            </a:extLst>
          </p:cNvPr>
          <p:cNvSpPr txBox="1"/>
          <p:nvPr/>
        </p:nvSpPr>
        <p:spPr>
          <a:xfrm>
            <a:off x="539552" y="404664"/>
            <a:ext cx="458984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Majorana Electric Multipole (MEM)</a:t>
            </a:r>
            <a:endParaRPr kumimoji="1" lang="ja-JP" altLang="en-US" sz="2400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337EBBDA-C302-41F6-9D13-C24032EA10AB}"/>
              </a:ext>
            </a:extLst>
          </p:cNvPr>
          <p:cNvSpPr txBox="1"/>
          <p:nvPr/>
        </p:nvSpPr>
        <p:spPr>
          <a:xfrm>
            <a:off x="555482" y="404663"/>
            <a:ext cx="4520573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2054" name="Picture 6" descr="(Magetic : $\Theta J \Theta^{-1} = -J$)">
            <a:extLst>
              <a:ext uri="{FF2B5EF4-FFF2-40B4-BE49-F238E27FC236}">
                <a16:creationId xmlns:a16="http://schemas.microsoft.com/office/drawing/2014/main" id="{B9C313A2-2160-43B9-BE43-E5D25D0A5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272" y="1711316"/>
            <a:ext cx="2292952" cy="22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スライド番号プレースホルダー 1">
            <a:extLst>
              <a:ext uri="{FF2B5EF4-FFF2-40B4-BE49-F238E27FC236}">
                <a16:creationId xmlns:a16="http://schemas.microsoft.com/office/drawing/2014/main" id="{FCB89EE0-1FE8-4746-BB26-38E3D7876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CAB597C-20D6-4907-9D13-2852D8926239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pic>
        <p:nvPicPr>
          <p:cNvPr id="48" name="Picture 12" descr="\begin{align}&#10;\nonumber&#10; J = \frac{i}{2} (\gamma_1 \gamma_2 - \gamma_2 \gamma_1)&#10;\end{align}&#10;">
            <a:extLst>
              <a:ext uri="{FF2B5EF4-FFF2-40B4-BE49-F238E27FC236}">
                <a16:creationId xmlns:a16="http://schemas.microsoft.com/office/drawing/2014/main" id="{676B3AD7-F0DF-43FE-8A33-2C2EFE8AA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778" y="1609075"/>
            <a:ext cx="1717451" cy="41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068D1F7E-ACF1-4E2B-941F-EB14562B9B88}"/>
              </a:ext>
            </a:extLst>
          </p:cNvPr>
          <p:cNvSpPr/>
          <p:nvPr/>
        </p:nvSpPr>
        <p:spPr>
          <a:xfrm>
            <a:off x="722194" y="1561510"/>
            <a:ext cx="6492756" cy="52322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E76C9EE-B5DD-47B3-81EB-6BB93B9FF628}"/>
              </a:ext>
            </a:extLst>
          </p:cNvPr>
          <p:cNvSpPr txBox="1"/>
          <p:nvPr/>
        </p:nvSpPr>
        <p:spPr>
          <a:xfrm>
            <a:off x="548430" y="1103235"/>
            <a:ext cx="607859" cy="36933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TRS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4245516-5850-4242-9324-C1320736CA98}"/>
              </a:ext>
            </a:extLst>
          </p:cNvPr>
          <p:cNvSpPr txBox="1"/>
          <p:nvPr/>
        </p:nvSpPr>
        <p:spPr>
          <a:xfrm>
            <a:off x="1279766" y="1494980"/>
            <a:ext cx="11245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Majorana</a:t>
            </a:r>
          </a:p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Operator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74F06B70-8DC6-474A-B18A-C822C7BD1DCB}"/>
              </a:ext>
            </a:extLst>
          </p:cNvPr>
          <p:cNvSpPr txBox="1"/>
          <p:nvPr/>
        </p:nvSpPr>
        <p:spPr>
          <a:xfrm>
            <a:off x="6876256" y="1422227"/>
            <a:ext cx="21236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kumimoji="1" lang="en-US" altLang="ja-JP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Coupled only with  </a:t>
            </a:r>
          </a:p>
          <a:p>
            <a:r>
              <a:rPr kumimoji="1" lang="en-US" altLang="ja-JP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magnetic field</a:t>
            </a:r>
            <a:endParaRPr lang="ja-JP" altLang="en-US" sz="1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005D4AD3-6B6F-46FA-9714-AE06E4AFDBCA}"/>
              </a:ext>
            </a:extLst>
          </p:cNvPr>
          <p:cNvSpPr txBox="1"/>
          <p:nvPr/>
        </p:nvSpPr>
        <p:spPr>
          <a:xfrm>
            <a:off x="539552" y="2227686"/>
            <a:ext cx="2844000" cy="36933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TRS + Crystalline symmetry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5A2ED210-3A68-42A6-90CF-F45275D0C307}"/>
              </a:ext>
            </a:extLst>
          </p:cNvPr>
          <p:cNvSpPr txBox="1"/>
          <p:nvPr/>
        </p:nvSpPr>
        <p:spPr>
          <a:xfrm>
            <a:off x="3490133" y="2227686"/>
            <a:ext cx="42502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some cases, </a:t>
            </a:r>
            <a:r>
              <a:rPr kumimoji="1"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MKPs are stable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18760844-F556-46EB-AE7C-A7167914125F}"/>
              </a:ext>
            </a:extLst>
          </p:cNvPr>
          <p:cNvSpPr/>
          <p:nvPr/>
        </p:nvSpPr>
        <p:spPr>
          <a:xfrm>
            <a:off x="179512" y="2894169"/>
            <a:ext cx="3967509" cy="240919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右中かっこ 1">
            <a:extLst>
              <a:ext uri="{FF2B5EF4-FFF2-40B4-BE49-F238E27FC236}">
                <a16:creationId xmlns:a16="http://schemas.microsoft.com/office/drawing/2014/main" id="{DC2BEDD9-8995-4398-9E38-6E0AE5D4F340}"/>
              </a:ext>
            </a:extLst>
          </p:cNvPr>
          <p:cNvSpPr/>
          <p:nvPr/>
        </p:nvSpPr>
        <p:spPr>
          <a:xfrm>
            <a:off x="2983583" y="3400076"/>
            <a:ext cx="272999" cy="52052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Picture 2" descr="(Magnetic)">
            <a:extLst>
              <a:ext uri="{FF2B5EF4-FFF2-40B4-BE49-F238E27FC236}">
                <a16:creationId xmlns:a16="http://schemas.microsoft.com/office/drawing/2014/main" id="{49797CE7-E9A5-4526-A7EA-081DB5005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659" y="3591045"/>
            <a:ext cx="639477" cy="1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(Electric : $\Theta Q_i \Theta^{-1} = Q_i$)">
            <a:extLst>
              <a:ext uri="{FF2B5EF4-FFF2-40B4-BE49-F238E27FC236}">
                <a16:creationId xmlns:a16="http://schemas.microsoft.com/office/drawing/2014/main" id="{C6C44D14-4DA6-4DE1-8F32-0B4A48A1D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84133"/>
            <a:ext cx="2302857" cy="22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476DD622-D892-42BF-9EB5-15018E09A6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3157393"/>
            <a:ext cx="3882102" cy="2145971"/>
          </a:xfrm>
          <a:prstGeom prst="rect">
            <a:avLst/>
          </a:prstGeom>
        </p:spPr>
      </p:pic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612F7953-99B0-48CF-8E6B-30505AB26491}"/>
              </a:ext>
            </a:extLst>
          </p:cNvPr>
          <p:cNvSpPr/>
          <p:nvPr/>
        </p:nvSpPr>
        <p:spPr>
          <a:xfrm>
            <a:off x="5975587" y="3438380"/>
            <a:ext cx="1008113" cy="792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635FEF91-3D7D-4925-8E70-547F98DE516A}"/>
              </a:ext>
            </a:extLst>
          </p:cNvPr>
          <p:cNvSpPr/>
          <p:nvPr/>
        </p:nvSpPr>
        <p:spPr>
          <a:xfrm>
            <a:off x="5975587" y="4439175"/>
            <a:ext cx="1008113" cy="69487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6CBDB357-9409-4E4F-9BE9-EC7166B9ECBA}"/>
              </a:ext>
            </a:extLst>
          </p:cNvPr>
          <p:cNvGrpSpPr/>
          <p:nvPr/>
        </p:nvGrpSpPr>
        <p:grpSpPr>
          <a:xfrm>
            <a:off x="1221579" y="1106440"/>
            <a:ext cx="6768000" cy="369332"/>
            <a:chOff x="2373706" y="1106440"/>
            <a:chExt cx="6768000" cy="369332"/>
          </a:xfrm>
        </p:grpSpPr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34DB3FE9-CD45-47CB-BC50-3B49EE860FAE}"/>
                </a:ext>
              </a:extLst>
            </p:cNvPr>
            <p:cNvSpPr txBox="1"/>
            <p:nvPr/>
          </p:nvSpPr>
          <p:spPr>
            <a:xfrm>
              <a:off x="2373706" y="1106440"/>
              <a:ext cx="6768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Only a </a:t>
              </a:r>
              <a:r>
                <a:rPr kumimoji="1" lang="en-US" altLang="ja-JP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single</a:t>
              </a:r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MKP</a:t>
              </a:r>
              <a:r>
                <a:rPr kumimoji="1" lang="ja-JP" altLang="en-US" dirty="0"/>
                <a:t>（　　　　）</a:t>
              </a:r>
              <a:r>
                <a:rPr kumimoji="1" lang="en-US" altLang="ja-JP" dirty="0"/>
                <a:t> </a:t>
              </a:r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is stable </a:t>
              </a:r>
              <a:r>
                <a:rPr kumimoji="1" lang="ja-JP" altLang="en-US" dirty="0"/>
                <a:t>（　　　　　　　　　　　　　　　　　　）</a:t>
              </a:r>
              <a:endParaRPr lang="ja-JP" altLang="en-US" dirty="0"/>
            </a:p>
          </p:txBody>
        </p:sp>
        <p:pic>
          <p:nvPicPr>
            <p:cNvPr id="2050" name="Picture 2" descr="$\gamma_1,\gamma_2$">
              <a:extLst>
                <a:ext uri="{FF2B5EF4-FFF2-40B4-BE49-F238E27FC236}">
                  <a16:creationId xmlns:a16="http://schemas.microsoft.com/office/drawing/2014/main" id="{3A088FDC-3FA0-4BCE-BA4B-6EFFCDA279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9282" y="1213914"/>
              <a:ext cx="582758" cy="172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0" descr="\begin{align}&#10;\nonumber&#10; \Theta \gamma_1 \Theta^{-1} = \gamma_2, &#10; \&#10; \Theta \gamma_2 \Theta^{-1} = -\gamma_1&#10;\end{align}">
              <a:extLst>
                <a:ext uri="{FF2B5EF4-FFF2-40B4-BE49-F238E27FC236}">
                  <a16:creationId xmlns:a16="http://schemas.microsoft.com/office/drawing/2014/main" id="{C026AE3C-FCD9-445B-8B50-DB7E2AF056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1419" y="1181194"/>
              <a:ext cx="2711428" cy="225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2" name="Picture 2" descr="\begin{align}&#10;\nonumber&#10;J_1 &amp;= -\frac{i}{2}(\gamma_1\gamma_2-\gamma_2\gamma_1+\gamma_3\gamma_4-\gamma_4\gamma_3) \\ \nonumber&#10;&amp;\cdots\\ \nonumber&#10;J_4 &amp;= -\frac{i}{2}(\gamma_1\gamma_4-\gamma_4\gamma_1-\gamma_2\gamma_3+\gamma_3\gamma_2) \\ \nonumber&#10;Q_1 &amp;= -\frac{i}{2}(\gamma_1\gamma_3-\gamma_3\gamma_1-\gamma_2\gamma_4+\gamma_4\gamma_2) \\ \nonumber&#10;Q_2 &amp;= -\frac{i}{2}(\gamma_1\gamma_4-\gamma_4\gamma_1+\gamma_2\gamma_3-\gamma_3\gamma_2)&#10;\end{align}">
            <a:extLst>
              <a:ext uri="{FF2B5EF4-FFF2-40B4-BE49-F238E27FC236}">
                <a16:creationId xmlns:a16="http://schemas.microsoft.com/office/drawing/2014/main" id="{671C5FC5-D825-4C35-9D46-5D29BF6EA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01" y="3239664"/>
            <a:ext cx="2144220" cy="143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0CF18BEE-035A-4AED-9D86-C30258796BFA}"/>
              </a:ext>
            </a:extLst>
          </p:cNvPr>
          <p:cNvSpPr/>
          <p:nvPr/>
        </p:nvSpPr>
        <p:spPr>
          <a:xfrm>
            <a:off x="329717" y="2686253"/>
            <a:ext cx="30600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1200" kern="100" dirty="0">
                <a:latin typeface="Times New Roman" panose="02020603050405020304" pitchFamily="18" charset="0"/>
                <a:ea typeface="ＭＳ 明朝" panose="02020609040205080304" pitchFamily="17" charset="-128"/>
              </a:rPr>
              <a:t>Y. Yamazaki</a:t>
            </a:r>
            <a:r>
              <a:rPr lang="en-US" altLang="ja-JP" sz="12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, </a:t>
            </a:r>
            <a:r>
              <a:rPr lang="en-US" altLang="ja-JP" sz="1200" kern="100" dirty="0">
                <a:latin typeface="Times New Roman" panose="02020603050405020304" pitchFamily="18" charset="0"/>
                <a:ea typeface="ＭＳ 明朝" panose="02020609040205080304" pitchFamily="17" charset="-128"/>
              </a:rPr>
              <a:t>S. Kobayashi, and A. Yamakage, </a:t>
            </a:r>
          </a:p>
          <a:p>
            <a:r>
              <a:rPr lang="fr-FR" altLang="ja-JP" sz="1200" kern="100" dirty="0">
                <a:latin typeface="Times New Roman" panose="02020603050405020304" pitchFamily="18" charset="0"/>
                <a:ea typeface="ＭＳ 明朝" panose="02020609040205080304" pitchFamily="17" charset="-128"/>
              </a:rPr>
              <a:t>J. Phys. Soc. Jpn. </a:t>
            </a:r>
            <a:r>
              <a:rPr lang="fr-FR" altLang="ja-JP" sz="1200" b="1" kern="100" dirty="0">
                <a:latin typeface="Times New Roman" panose="02020603050405020304" pitchFamily="18" charset="0"/>
                <a:ea typeface="ＭＳ 明朝" panose="02020609040205080304" pitchFamily="17" charset="-128"/>
              </a:rPr>
              <a:t>89</a:t>
            </a:r>
            <a:r>
              <a:rPr lang="fr-FR" altLang="ja-JP" sz="1200" kern="100" dirty="0">
                <a:latin typeface="Times New Roman" panose="02020603050405020304" pitchFamily="18" charset="0"/>
                <a:ea typeface="ＭＳ 明朝" panose="02020609040205080304" pitchFamily="17" charset="-128"/>
              </a:rPr>
              <a:t>, 043703 (2020).</a:t>
            </a:r>
            <a:endParaRPr lang="ja-JP" altLang="en-US" sz="1200" dirty="0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9209ABFA-CF7E-47DB-B8B5-51E7B8F3339F}"/>
              </a:ext>
            </a:extLst>
          </p:cNvPr>
          <p:cNvSpPr/>
          <p:nvPr/>
        </p:nvSpPr>
        <p:spPr>
          <a:xfrm>
            <a:off x="570106" y="3204314"/>
            <a:ext cx="2347661" cy="15382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右中かっこ 33">
            <a:extLst>
              <a:ext uri="{FF2B5EF4-FFF2-40B4-BE49-F238E27FC236}">
                <a16:creationId xmlns:a16="http://schemas.microsoft.com/office/drawing/2014/main" id="{646A60A8-BEC8-4EFE-894A-EA2963AC63B6}"/>
              </a:ext>
            </a:extLst>
          </p:cNvPr>
          <p:cNvSpPr/>
          <p:nvPr/>
        </p:nvSpPr>
        <p:spPr>
          <a:xfrm>
            <a:off x="2996028" y="4217747"/>
            <a:ext cx="235788" cy="372951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124" name="Picture 4" descr="\begin{align}&#10;\nonumber&#10; H_{\mathrm{MF}} = J E_{\text{M}}(\boldsymbol{B})&#10;\end{align}">
            <a:extLst>
              <a:ext uri="{FF2B5EF4-FFF2-40B4-BE49-F238E27FC236}">
                <a16:creationId xmlns:a16="http://schemas.microsoft.com/office/drawing/2014/main" id="{D0F50666-2D88-4ABC-9A7A-96EE96518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457" y="2032389"/>
            <a:ext cx="1473333" cy="20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\begin{align}&#10;\nonumber&#10; H_{\mathrm{MF}} = J f_{\text{M}}(\boldsymbol{E})&#10;\end{align}">
            <a:extLst>
              <a:ext uri="{FF2B5EF4-FFF2-40B4-BE49-F238E27FC236}">
                <a16:creationId xmlns:a16="http://schemas.microsoft.com/office/drawing/2014/main" id="{0D78865B-BFEB-4473-95E9-E69CA8710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830" y="4916628"/>
            <a:ext cx="1411428" cy="20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67BF047-E732-497F-A7F6-8BE5A39C3FA1}"/>
              </a:ext>
            </a:extLst>
          </p:cNvPr>
          <p:cNvSpPr/>
          <p:nvPr/>
        </p:nvSpPr>
        <p:spPr>
          <a:xfrm>
            <a:off x="4550800" y="4267190"/>
            <a:ext cx="3961795" cy="1106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A0DA9D3C-4AED-46E0-ABF1-4C8EE81C8099}"/>
              </a:ext>
            </a:extLst>
          </p:cNvPr>
          <p:cNvSpPr/>
          <p:nvPr/>
        </p:nvSpPr>
        <p:spPr>
          <a:xfrm>
            <a:off x="4149039" y="2897375"/>
            <a:ext cx="4815449" cy="241442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BD4075B1-19AB-4DC7-A323-6A7AB74401C1}"/>
              </a:ext>
            </a:extLst>
          </p:cNvPr>
          <p:cNvSpPr/>
          <p:nvPr/>
        </p:nvSpPr>
        <p:spPr>
          <a:xfrm>
            <a:off x="4262250" y="2679303"/>
            <a:ext cx="30600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1200" kern="100" dirty="0">
                <a:latin typeface="Times New Roman" panose="02020603050405020304" pitchFamily="18" charset="0"/>
                <a:ea typeface="ＭＳ 明朝" panose="02020609040205080304" pitchFamily="17" charset="-128"/>
              </a:rPr>
              <a:t>S. Kobayashi, Y. Yamazaki, A. Yamakage, </a:t>
            </a:r>
          </a:p>
          <a:p>
            <a:r>
              <a:rPr lang="en-US" altLang="ja-JP" sz="1200" kern="100" dirty="0">
                <a:latin typeface="Times New Roman" panose="02020603050405020304" pitchFamily="18" charset="0"/>
                <a:ea typeface="ＭＳ 明朝" panose="02020609040205080304" pitchFamily="17" charset="-128"/>
              </a:rPr>
              <a:t>and M. Sato, Phys. Rev. B </a:t>
            </a:r>
            <a:r>
              <a:rPr lang="en-US" altLang="ja-JP" sz="1200" b="1" kern="100" dirty="0">
                <a:latin typeface="Times New Roman" panose="02020603050405020304" pitchFamily="18" charset="0"/>
                <a:ea typeface="ＭＳ 明朝" panose="02020609040205080304" pitchFamily="17" charset="-128"/>
              </a:rPr>
              <a:t>103</a:t>
            </a:r>
            <a:r>
              <a:rPr lang="en-US" altLang="ja-JP" sz="1200" kern="100" dirty="0">
                <a:latin typeface="Times New Roman" panose="02020603050405020304" pitchFamily="18" charset="0"/>
                <a:ea typeface="ＭＳ 明朝" panose="02020609040205080304" pitchFamily="17" charset="-128"/>
              </a:rPr>
              <a:t>, 224504 (2021).</a:t>
            </a: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C42778F2-E22A-4604-9772-655E58586EC7}"/>
              </a:ext>
            </a:extLst>
          </p:cNvPr>
          <p:cNvCxnSpPr>
            <a:cxnSpLocks/>
          </p:cNvCxnSpPr>
          <p:nvPr/>
        </p:nvCxnSpPr>
        <p:spPr>
          <a:xfrm flipV="1">
            <a:off x="3863857" y="3977139"/>
            <a:ext cx="2010848" cy="8355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A4FEB177-1BF0-4875-BB3E-DBBA62B7BABC}"/>
              </a:ext>
            </a:extLst>
          </p:cNvPr>
          <p:cNvCxnSpPr>
            <a:cxnSpLocks/>
          </p:cNvCxnSpPr>
          <p:nvPr/>
        </p:nvCxnSpPr>
        <p:spPr>
          <a:xfrm>
            <a:off x="3439030" y="5187064"/>
            <a:ext cx="5950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図 68">
            <a:extLst>
              <a:ext uri="{FF2B5EF4-FFF2-40B4-BE49-F238E27FC236}">
                <a16:creationId xmlns:a16="http://schemas.microsoft.com/office/drawing/2014/main" id="{D4229186-D13F-4192-8EA7-E2D3718AABD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59717" y="5344757"/>
            <a:ext cx="5379457" cy="1360969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A6C3A4A-73BF-443B-91F2-5FAED42F5CF3}"/>
              </a:ext>
            </a:extLst>
          </p:cNvPr>
          <p:cNvSpPr txBox="1"/>
          <p:nvPr/>
        </p:nvSpPr>
        <p:spPr>
          <a:xfrm>
            <a:off x="3852130" y="6219125"/>
            <a:ext cx="1278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   </a:t>
            </a:r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Electrical </a:t>
            </a:r>
          </a:p>
          <a:p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field</a:t>
            </a:r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2" descr="(Electric)">
            <a:extLst>
              <a:ext uri="{FF2B5EF4-FFF2-40B4-BE49-F238E27FC236}">
                <a16:creationId xmlns:a16="http://schemas.microsoft.com/office/drawing/2014/main" id="{2048180F-0A68-4192-9897-497BA7783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774" y="4342132"/>
            <a:ext cx="560571" cy="14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BC9A5F5A-5E1A-4283-9926-841E314A1947}"/>
              </a:ext>
            </a:extLst>
          </p:cNvPr>
          <p:cNvGrpSpPr/>
          <p:nvPr/>
        </p:nvGrpSpPr>
        <p:grpSpPr>
          <a:xfrm>
            <a:off x="4427984" y="4472135"/>
            <a:ext cx="4303529" cy="670728"/>
            <a:chOff x="4948990" y="5603080"/>
            <a:chExt cx="4303529" cy="670728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A23A58B2-B2C3-4BF6-87E7-FBEF3080D431}"/>
                </a:ext>
              </a:extLst>
            </p:cNvPr>
            <p:cNvSpPr txBox="1"/>
            <p:nvPr/>
          </p:nvSpPr>
          <p:spPr>
            <a:xfrm>
              <a:off x="4994118" y="5616606"/>
              <a:ext cx="42584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Owing to the crystalline symmetry, there are electric multipoles with various symmetries</a:t>
              </a:r>
              <a:endPara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正方形/長方形 49">
              <a:extLst>
                <a:ext uri="{FF2B5EF4-FFF2-40B4-BE49-F238E27FC236}">
                  <a16:creationId xmlns:a16="http://schemas.microsoft.com/office/drawing/2014/main" id="{CAE74D77-261C-451B-8EA4-2408F1B78E40}"/>
                </a:ext>
              </a:extLst>
            </p:cNvPr>
            <p:cNvSpPr/>
            <p:nvPr/>
          </p:nvSpPr>
          <p:spPr>
            <a:xfrm>
              <a:off x="4948990" y="5603080"/>
              <a:ext cx="4303529" cy="67072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677F1DEE-926F-4C87-BE44-EC1B773E37AB}"/>
              </a:ext>
            </a:extLst>
          </p:cNvPr>
          <p:cNvSpPr/>
          <p:nvPr/>
        </p:nvSpPr>
        <p:spPr>
          <a:xfrm>
            <a:off x="2056016" y="5432920"/>
            <a:ext cx="583814" cy="28800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Bulk</a:t>
            </a:r>
            <a:endParaRPr lang="ja-JP" altLang="en-US" sz="1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654CD2B5-D67E-44B1-8224-B5C5D47119E2}"/>
              </a:ext>
            </a:extLst>
          </p:cNvPr>
          <p:cNvSpPr/>
          <p:nvPr/>
        </p:nvSpPr>
        <p:spPr>
          <a:xfrm>
            <a:off x="1961552" y="5969918"/>
            <a:ext cx="576000" cy="2880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MFs</a:t>
            </a:r>
            <a:endParaRPr lang="ja-JP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F0941A13-D128-43EE-839E-AF08E4EC0C47}"/>
              </a:ext>
            </a:extLst>
          </p:cNvPr>
          <p:cNvSpPr txBox="1"/>
          <p:nvPr/>
        </p:nvSpPr>
        <p:spPr>
          <a:xfrm>
            <a:off x="3833080" y="5612664"/>
            <a:ext cx="1404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Magnetic field</a:t>
            </a:r>
            <a:endParaRPr kumimoji="1" lang="ja-JP" altLang="en-US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D764B70-0018-463F-A12E-40156E553554}"/>
              </a:ext>
            </a:extLst>
          </p:cNvPr>
          <p:cNvCxnSpPr>
            <a:cxnSpLocks/>
          </p:cNvCxnSpPr>
          <p:nvPr/>
        </p:nvCxnSpPr>
        <p:spPr>
          <a:xfrm>
            <a:off x="3890019" y="5800991"/>
            <a:ext cx="126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564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4AD3249-A104-4D83-82A5-EBB5C3BAEAC4}"/>
              </a:ext>
            </a:extLst>
          </p:cNvPr>
          <p:cNvSpPr txBox="1"/>
          <p:nvPr/>
        </p:nvSpPr>
        <p:spPr>
          <a:xfrm>
            <a:off x="1315829" y="5414947"/>
            <a:ext cx="1728000" cy="64633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superconducting    </a:t>
            </a:r>
          </a:p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symmetry</a:t>
            </a:r>
          </a:p>
        </p:txBody>
      </p:sp>
      <p:sp>
        <p:nvSpPr>
          <p:cNvPr id="108" name="スライド番号プレースホルダー 1">
            <a:extLst>
              <a:ext uri="{FF2B5EF4-FFF2-40B4-BE49-F238E27FC236}">
                <a16:creationId xmlns:a16="http://schemas.microsoft.com/office/drawing/2014/main" id="{E4EDA9A4-66ED-4EAE-B202-DFAC3172C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CAB597C-20D6-4907-9D13-2852D8926239}" type="slidenum">
              <a:rPr kumimoji="1" lang="ja-JP" altLang="en-US" smtClean="0"/>
              <a:t>7</a:t>
            </a:fld>
            <a:endParaRPr kumimoji="1" lang="ja-JP" altLang="en-US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B61066D7-4E99-4B7E-BE5B-F0810264E078}"/>
              </a:ext>
            </a:extLst>
          </p:cNvPr>
          <p:cNvGrpSpPr/>
          <p:nvPr/>
        </p:nvGrpSpPr>
        <p:grpSpPr>
          <a:xfrm>
            <a:off x="1475656" y="332656"/>
            <a:ext cx="6322630" cy="1235968"/>
            <a:chOff x="1547664" y="4785319"/>
            <a:chExt cx="6322630" cy="1235968"/>
          </a:xfrm>
        </p:grpSpPr>
        <p:sp>
          <p:nvSpPr>
            <p:cNvPr id="110" name="正方形/長方形 109">
              <a:extLst>
                <a:ext uri="{FF2B5EF4-FFF2-40B4-BE49-F238E27FC236}">
                  <a16:creationId xmlns:a16="http://schemas.microsoft.com/office/drawing/2014/main" id="{D9BA6C0A-CC0A-4EEB-98C5-DFEACE123CD3}"/>
                </a:ext>
              </a:extLst>
            </p:cNvPr>
            <p:cNvSpPr/>
            <p:nvPr/>
          </p:nvSpPr>
          <p:spPr>
            <a:xfrm>
              <a:off x="1547664" y="5039984"/>
              <a:ext cx="6250622" cy="98130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テキスト ボックス 111">
              <a:extLst>
                <a:ext uri="{FF2B5EF4-FFF2-40B4-BE49-F238E27FC236}">
                  <a16:creationId xmlns:a16="http://schemas.microsoft.com/office/drawing/2014/main" id="{83140671-ABCB-4365-BC60-98BFD84E5256}"/>
                </a:ext>
              </a:extLst>
            </p:cNvPr>
            <p:cNvSpPr txBox="1"/>
            <p:nvPr/>
          </p:nvSpPr>
          <p:spPr>
            <a:xfrm>
              <a:off x="3275856" y="4785319"/>
              <a:ext cx="2787686" cy="461665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ja-JP" sz="2400" dirty="0"/>
                <a:t>Purpose of our study</a:t>
              </a:r>
              <a:endParaRPr kumimoji="1" lang="ja-JP" altLang="en-US" sz="2400" dirty="0"/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AFBB34AC-51B9-4334-BD36-66544C2D56A2}"/>
                </a:ext>
              </a:extLst>
            </p:cNvPr>
            <p:cNvSpPr txBox="1"/>
            <p:nvPr/>
          </p:nvSpPr>
          <p:spPr>
            <a:xfrm>
              <a:off x="1619672" y="5193548"/>
              <a:ext cx="62506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 reveal the symmetry of the Majorana electric multipole</a:t>
              </a:r>
            </a:p>
            <a:p>
              <a:r>
                <a:rPr lang="en-US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for all wall paper groups (WGs) and pair potentials</a:t>
              </a:r>
              <a:endPara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571C868-4EE0-4F92-8BE8-C7E15CE6836F}"/>
              </a:ext>
            </a:extLst>
          </p:cNvPr>
          <p:cNvSpPr/>
          <p:nvPr/>
        </p:nvSpPr>
        <p:spPr>
          <a:xfrm>
            <a:off x="1739304" y="1948716"/>
            <a:ext cx="5670684" cy="22821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A76C3B0-FBAA-4372-A4A5-2B42D0ECE3C1}"/>
              </a:ext>
            </a:extLst>
          </p:cNvPr>
          <p:cNvSpPr txBox="1"/>
          <p:nvPr/>
        </p:nvSpPr>
        <p:spPr>
          <a:xfrm>
            <a:off x="4052958" y="1698458"/>
            <a:ext cx="97013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F286FD5-2170-4C8C-8B0E-5699A76FB06E}"/>
              </a:ext>
            </a:extLst>
          </p:cNvPr>
          <p:cNvSpPr txBox="1"/>
          <p:nvPr/>
        </p:nvSpPr>
        <p:spPr>
          <a:xfrm>
            <a:off x="1097048" y="4823197"/>
            <a:ext cx="2203292" cy="36933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Crystalline symmetry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87D51268-9967-48C5-90F6-88666CA3CE4D}"/>
              </a:ext>
            </a:extLst>
          </p:cNvPr>
          <p:cNvSpPr/>
          <p:nvPr/>
        </p:nvSpPr>
        <p:spPr>
          <a:xfrm>
            <a:off x="965954" y="4610997"/>
            <a:ext cx="2465105" cy="1617484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6EF29A86-8145-4670-9C59-45EAC193BE73}"/>
              </a:ext>
            </a:extLst>
          </p:cNvPr>
          <p:cNvSpPr/>
          <p:nvPr/>
        </p:nvSpPr>
        <p:spPr>
          <a:xfrm>
            <a:off x="3972538" y="5092054"/>
            <a:ext cx="1369237" cy="20077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矢印: 右 29">
            <a:extLst>
              <a:ext uri="{FF2B5EF4-FFF2-40B4-BE49-F238E27FC236}">
                <a16:creationId xmlns:a16="http://schemas.microsoft.com/office/drawing/2014/main" id="{B0EA358B-1A8B-40F5-8333-405F58C03773}"/>
              </a:ext>
            </a:extLst>
          </p:cNvPr>
          <p:cNvSpPr/>
          <p:nvPr/>
        </p:nvSpPr>
        <p:spPr>
          <a:xfrm flipH="1">
            <a:off x="3972538" y="5596110"/>
            <a:ext cx="1369237" cy="20077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5776B2DF-BB47-4A1D-B4CF-15B554AB7D9D}"/>
              </a:ext>
            </a:extLst>
          </p:cNvPr>
          <p:cNvSpPr txBox="1"/>
          <p:nvPr/>
        </p:nvSpPr>
        <p:spPr>
          <a:xfrm>
            <a:off x="3824181" y="4500872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Detection of MFs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FA1EEC7-BA93-4B4F-9143-E8360183111F}"/>
              </a:ext>
            </a:extLst>
          </p:cNvPr>
          <p:cNvSpPr txBox="1"/>
          <p:nvPr/>
        </p:nvSpPr>
        <p:spPr>
          <a:xfrm>
            <a:off x="3392405" y="5942637"/>
            <a:ext cx="2691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of </a:t>
            </a:r>
          </a:p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superconducting symmetry</a:t>
            </a:r>
            <a:endParaRPr kumimoji="1" lang="ja-JP" altLang="en-US" dirty="0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4169BE41-1BA3-4605-94F1-A4DEA169A0F3}"/>
              </a:ext>
            </a:extLst>
          </p:cNvPr>
          <p:cNvSpPr/>
          <p:nvPr/>
        </p:nvSpPr>
        <p:spPr>
          <a:xfrm>
            <a:off x="5896888" y="4616110"/>
            <a:ext cx="1987480" cy="1617484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D1CC3E91-B857-4BA7-85B0-67FC850A52E0}"/>
              </a:ext>
            </a:extLst>
          </p:cNvPr>
          <p:cNvGrpSpPr/>
          <p:nvPr/>
        </p:nvGrpSpPr>
        <p:grpSpPr>
          <a:xfrm>
            <a:off x="1994852" y="2183214"/>
            <a:ext cx="5086350" cy="1952625"/>
            <a:chOff x="2123728" y="2153704"/>
            <a:chExt cx="5086350" cy="1952625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111F5032-6243-49C7-9438-76389DBE6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23728" y="2153704"/>
              <a:ext cx="5086350" cy="1952625"/>
            </a:xfrm>
            <a:prstGeom prst="rect">
              <a:avLst/>
            </a:prstGeom>
          </p:spPr>
        </p:pic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629536CE-A731-42FE-B439-9AB5ACE8DC13}"/>
                </a:ext>
              </a:extLst>
            </p:cNvPr>
            <p:cNvSpPr/>
            <p:nvPr/>
          </p:nvSpPr>
          <p:spPr>
            <a:xfrm>
              <a:off x="5050708" y="2185223"/>
              <a:ext cx="655622" cy="1921106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213153F9-CF2C-4834-A743-D9EFF3D7D05E}"/>
                </a:ext>
              </a:extLst>
            </p:cNvPr>
            <p:cNvSpPr/>
            <p:nvPr/>
          </p:nvSpPr>
          <p:spPr>
            <a:xfrm>
              <a:off x="2172039" y="2185223"/>
              <a:ext cx="756000" cy="1921106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6FB8BBAB-FC73-4C32-9A8E-3008F711A3ED}"/>
              </a:ext>
            </a:extLst>
          </p:cNvPr>
          <p:cNvSpPr/>
          <p:nvPr/>
        </p:nvSpPr>
        <p:spPr>
          <a:xfrm>
            <a:off x="5339705" y="1654468"/>
            <a:ext cx="302433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1200" kern="100" dirty="0">
                <a:latin typeface="Times New Roman" panose="02020603050405020304" pitchFamily="18" charset="0"/>
                <a:ea typeface="ＭＳ 明朝" panose="02020609040205080304" pitchFamily="17" charset="-128"/>
              </a:rPr>
              <a:t>Y. Yamazaki</a:t>
            </a:r>
            <a:r>
              <a:rPr lang="en-US" altLang="ja-JP" sz="12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, </a:t>
            </a:r>
            <a:r>
              <a:rPr lang="en-US" altLang="ja-JP" sz="1200" kern="100" dirty="0">
                <a:latin typeface="Times New Roman" panose="02020603050405020304" pitchFamily="18" charset="0"/>
                <a:ea typeface="ＭＳ 明朝" panose="02020609040205080304" pitchFamily="17" charset="-128"/>
              </a:rPr>
              <a:t>S. Kobayashi, and A. Yamakage, </a:t>
            </a:r>
          </a:p>
          <a:p>
            <a:r>
              <a:rPr lang="fr-FR" altLang="ja-JP" sz="1200" kern="100" dirty="0">
                <a:latin typeface="Times New Roman" panose="02020603050405020304" pitchFamily="18" charset="0"/>
                <a:ea typeface="ＭＳ 明朝" panose="02020609040205080304" pitchFamily="17" charset="-128"/>
              </a:rPr>
              <a:t>J. Phys. Soc. Jpn. </a:t>
            </a:r>
            <a:r>
              <a:rPr lang="fr-FR" altLang="ja-JP" sz="1200" b="1" kern="100" dirty="0">
                <a:latin typeface="Times New Roman" panose="02020603050405020304" pitchFamily="18" charset="0"/>
                <a:ea typeface="ＭＳ 明朝" panose="02020609040205080304" pitchFamily="17" charset="-128"/>
              </a:rPr>
              <a:t>90</a:t>
            </a:r>
            <a:r>
              <a:rPr lang="fr-FR" altLang="ja-JP" sz="1200" kern="100" dirty="0">
                <a:latin typeface="Times New Roman" panose="02020603050405020304" pitchFamily="18" charset="0"/>
                <a:ea typeface="ＭＳ 明朝" panose="02020609040205080304" pitchFamily="17" charset="-128"/>
              </a:rPr>
              <a:t>, 073701 (2021).</a:t>
            </a:r>
            <a:endParaRPr lang="ja-JP" altLang="en-US" sz="1200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E372C7C-475E-45A3-95F0-B0D5AE1311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7881" y="4598744"/>
            <a:ext cx="1864365" cy="156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989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図 37">
            <a:extLst>
              <a:ext uri="{FF2B5EF4-FFF2-40B4-BE49-F238E27FC236}">
                <a16:creationId xmlns:a16="http://schemas.microsoft.com/office/drawing/2014/main" id="{7E499A2B-2325-4D11-AB9B-9494FB889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258" y="5476305"/>
            <a:ext cx="5379457" cy="1360969"/>
          </a:xfrm>
          <a:prstGeom prst="rect">
            <a:avLst/>
          </a:prstGeom>
        </p:spPr>
      </p:pic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C08BBCB5-9CB5-48EB-AA65-A5B98917A392}"/>
              </a:ext>
            </a:extLst>
          </p:cNvPr>
          <p:cNvSpPr txBox="1"/>
          <p:nvPr/>
        </p:nvSpPr>
        <p:spPr>
          <a:xfrm>
            <a:off x="224237" y="4828584"/>
            <a:ext cx="8748000" cy="7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     denotes irreducible representations of    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ja-JP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corresponds to the degrees of freedom of the MEM; </a:t>
            </a:r>
            <a:r>
              <a:rPr lang="ja-JP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i=</a:t>
            </a:r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 for two pairs of MKPs.</a:t>
            </a:r>
          </a:p>
          <a:p>
            <a:endParaRPr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B8300CE1-D48E-4EBE-B239-BFE1368E4AD7}"/>
              </a:ext>
            </a:extLst>
          </p:cNvPr>
          <p:cNvSpPr txBox="1"/>
          <p:nvPr/>
        </p:nvSpPr>
        <p:spPr>
          <a:xfrm>
            <a:off x="179512" y="1516718"/>
            <a:ext cx="8784975" cy="1461184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10A5B786-0A57-4AE6-BF95-4BE4C79B1F81}"/>
              </a:ext>
            </a:extLst>
          </p:cNvPr>
          <p:cNvSpPr txBox="1"/>
          <p:nvPr/>
        </p:nvSpPr>
        <p:spPr>
          <a:xfrm>
            <a:off x="395538" y="476672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oupling between Majorana Electric 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ultipoles (MEM) and Strain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B4D9805-E03F-4B23-8F4B-6E3251CC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597C-20D6-4907-9D13-2852D8926239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E381704D-CB4A-4264-9FC9-5957360E2E20}"/>
              </a:ext>
            </a:extLst>
          </p:cNvPr>
          <p:cNvSpPr/>
          <p:nvPr/>
        </p:nvSpPr>
        <p:spPr>
          <a:xfrm>
            <a:off x="395536" y="476672"/>
            <a:ext cx="8424935" cy="4680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DEE8D2F9-D0EB-460C-8F38-6A72E2E45239}"/>
              </a:ext>
            </a:extLst>
          </p:cNvPr>
          <p:cNvGrpSpPr/>
          <p:nvPr/>
        </p:nvGrpSpPr>
        <p:grpSpPr>
          <a:xfrm>
            <a:off x="256288" y="2045673"/>
            <a:ext cx="4975785" cy="400110"/>
            <a:chOff x="2699792" y="3019096"/>
            <a:chExt cx="4975785" cy="400110"/>
          </a:xfrm>
        </p:grpSpPr>
        <p:sp>
          <p:nvSpPr>
            <p:cNvPr id="77" name="テキスト ボックス 76">
              <a:extLst>
                <a:ext uri="{FF2B5EF4-FFF2-40B4-BE49-F238E27FC236}">
                  <a16:creationId xmlns:a16="http://schemas.microsoft.com/office/drawing/2014/main" id="{721007C8-06FD-4F2B-890D-1E671B25FDB5}"/>
                </a:ext>
              </a:extLst>
            </p:cNvPr>
            <p:cNvSpPr txBox="1"/>
            <p:nvPr/>
          </p:nvSpPr>
          <p:spPr>
            <a:xfrm>
              <a:off x="2699792" y="3019096"/>
              <a:ext cx="3270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en-US" altLang="ja-JP" sz="2000" b="0" i="0" u="none" strike="noStrike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nsymmetrized strain tensor</a:t>
              </a:r>
              <a:r>
                <a:rPr kumimoji="1" lang="ja-JP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：</a:t>
              </a:r>
            </a:p>
          </p:txBody>
        </p:sp>
        <p:pic>
          <p:nvPicPr>
            <p:cNvPr id="6146" name="Picture 2" descr="$u_{ij}(\boldsymbol{x}) = \partial_i u_j(\boldsymbol{x})$">
              <a:extLst>
                <a:ext uri="{FF2B5EF4-FFF2-40B4-BE49-F238E27FC236}">
                  <a16:creationId xmlns:a16="http://schemas.microsoft.com/office/drawing/2014/main" id="{9BE257D8-EFC2-4E08-9192-2756FD0F11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4148" y="3119297"/>
              <a:ext cx="1771429" cy="256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40BC8A72-BCA1-49CC-8E70-F3E4E242EB43}"/>
              </a:ext>
            </a:extLst>
          </p:cNvPr>
          <p:cNvGrpSpPr/>
          <p:nvPr/>
        </p:nvGrpSpPr>
        <p:grpSpPr>
          <a:xfrm>
            <a:off x="256288" y="1609750"/>
            <a:ext cx="3425654" cy="400110"/>
            <a:chOff x="755576" y="1735956"/>
            <a:chExt cx="3425654" cy="400110"/>
          </a:xfrm>
        </p:grpSpPr>
        <p:sp>
          <p:nvSpPr>
            <p:cNvPr id="78" name="テキスト ボックス 77">
              <a:extLst>
                <a:ext uri="{FF2B5EF4-FFF2-40B4-BE49-F238E27FC236}">
                  <a16:creationId xmlns:a16="http://schemas.microsoft.com/office/drawing/2014/main" id="{50D972B8-905C-464B-B61C-9D29449EE580}"/>
                </a:ext>
              </a:extLst>
            </p:cNvPr>
            <p:cNvSpPr txBox="1"/>
            <p:nvPr/>
          </p:nvSpPr>
          <p:spPr>
            <a:xfrm>
              <a:off x="755576" y="1735956"/>
              <a:ext cx="29491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kumimoji="1" lang="en-US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attice displacement field</a:t>
              </a:r>
              <a:r>
                <a:rPr kumimoji="1" lang="ja-JP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：</a:t>
              </a:r>
            </a:p>
          </p:txBody>
        </p:sp>
        <p:pic>
          <p:nvPicPr>
            <p:cNvPr id="6148" name="Picture 4" descr="$u_i(\boldsymbol{x})$">
              <a:extLst>
                <a:ext uri="{FF2B5EF4-FFF2-40B4-BE49-F238E27FC236}">
                  <a16:creationId xmlns:a16="http://schemas.microsoft.com/office/drawing/2014/main" id="{8AFA6ADC-C0E7-424F-A763-3666F363A0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7992" y="1823012"/>
              <a:ext cx="543238" cy="245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9" name="グループ化 58">
            <a:extLst>
              <a:ext uri="{FF2B5EF4-FFF2-40B4-BE49-F238E27FC236}">
                <a16:creationId xmlns:a16="http://schemas.microsoft.com/office/drawing/2014/main" id="{77AFA5D1-BC67-45A0-8047-0DEACB1A186F}"/>
              </a:ext>
            </a:extLst>
          </p:cNvPr>
          <p:cNvGrpSpPr/>
          <p:nvPr/>
        </p:nvGrpSpPr>
        <p:grpSpPr>
          <a:xfrm>
            <a:off x="256288" y="2500646"/>
            <a:ext cx="8564184" cy="400110"/>
            <a:chOff x="683568" y="4359899"/>
            <a:chExt cx="8564184" cy="400110"/>
          </a:xfrm>
        </p:grpSpPr>
        <p:sp>
          <p:nvSpPr>
            <p:cNvPr id="79" name="テキスト ボックス 78">
              <a:extLst>
                <a:ext uri="{FF2B5EF4-FFF2-40B4-BE49-F238E27FC236}">
                  <a16:creationId xmlns:a16="http://schemas.microsoft.com/office/drawing/2014/main" id="{1CF91E21-2E31-4C22-928E-ACDA9576979B}"/>
                </a:ext>
              </a:extLst>
            </p:cNvPr>
            <p:cNvSpPr txBox="1"/>
            <p:nvPr/>
          </p:nvSpPr>
          <p:spPr>
            <a:xfrm>
              <a:off x="683568" y="4359899"/>
              <a:ext cx="626469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Transformation property by the symmetry operator </a:t>
              </a:r>
              <a:r>
                <a:rPr lang="en-US" altLang="ja-JP" sz="2000" i="1" dirty="0">
                  <a:cs typeface="Times New Roman" panose="02020603050405020304" pitchFamily="18" charset="0"/>
                </a:rPr>
                <a:t>g</a:t>
              </a:r>
              <a:r>
                <a:rPr lang="ja-JP" altLang="en-US" sz="2000" dirty="0">
                  <a:cs typeface="Times New Roman" panose="02020603050405020304" pitchFamily="18" charset="0"/>
                </a:rPr>
                <a:t>：</a:t>
              </a:r>
            </a:p>
          </p:txBody>
        </p:sp>
        <p:pic>
          <p:nvPicPr>
            <p:cNvPr id="6150" name="Picture 6" descr="$\boldsymbol{x} \to g \boldsymbol{x}$, $u_i(\boldsymbol{x}) \to g_{ij} u_j(g\boldsymbol{x})$">
              <a:extLst>
                <a:ext uri="{FF2B5EF4-FFF2-40B4-BE49-F238E27FC236}">
                  <a16:creationId xmlns:a16="http://schemas.microsoft.com/office/drawing/2014/main" id="{FAA3DC80-13CD-42EF-AD53-F5C4BA7C8C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3752" y="4458691"/>
              <a:ext cx="2914000" cy="256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15723A53-25BB-4E90-8896-969E511D1857}"/>
              </a:ext>
            </a:extLst>
          </p:cNvPr>
          <p:cNvSpPr txBox="1"/>
          <p:nvPr/>
        </p:nvSpPr>
        <p:spPr>
          <a:xfrm>
            <a:off x="472801" y="1042159"/>
            <a:ext cx="70893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consider the strain tensor as a perturbation coupled to the MEM</a:t>
            </a:r>
            <a:endParaRPr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2" name="Picture 8" descr="\begin{align}&#10;\nonumber&#10;H_{\mathrm{surf}, \mathrm{ex}} = - \sum_{i=1}^2 O^{\Gamma_i}_i u_{\Gamma_i}&#10;\end{align}">
            <a:extLst>
              <a:ext uri="{FF2B5EF4-FFF2-40B4-BE49-F238E27FC236}">
                <a16:creationId xmlns:a16="http://schemas.microsoft.com/office/drawing/2014/main" id="{768DBCA9-C5AB-48F3-ADE3-8C3CE2C1B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423" y="3966450"/>
            <a:ext cx="2471143" cy="71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D70E208A-B484-4C78-9BCC-27BAB6BCF56A}"/>
              </a:ext>
            </a:extLst>
          </p:cNvPr>
          <p:cNvSpPr txBox="1"/>
          <p:nvPr/>
        </p:nvSpPr>
        <p:spPr>
          <a:xfrm>
            <a:off x="3137989" y="3890076"/>
            <a:ext cx="2622728" cy="864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9C4E13F8-24DF-4E0D-B703-00E63A3A42BA}"/>
              </a:ext>
            </a:extLst>
          </p:cNvPr>
          <p:cNvGrpSpPr/>
          <p:nvPr/>
        </p:nvGrpSpPr>
        <p:grpSpPr>
          <a:xfrm>
            <a:off x="198232" y="3088251"/>
            <a:ext cx="9169481" cy="707886"/>
            <a:chOff x="256288" y="3088251"/>
            <a:chExt cx="9169481" cy="707886"/>
          </a:xfrm>
        </p:grpSpPr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F8A5C0A1-9EE9-4C5E-958D-A7DB202AF236}"/>
                </a:ext>
              </a:extLst>
            </p:cNvPr>
            <p:cNvSpPr txBox="1"/>
            <p:nvPr/>
          </p:nvSpPr>
          <p:spPr>
            <a:xfrm>
              <a:off x="256288" y="3088251"/>
              <a:ext cx="916948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When the electric multipole and             belong to the same irreducible representation, </a:t>
              </a:r>
              <a:endPara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ja-JP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they are coupled, and the coupling can be described as</a:t>
              </a:r>
            </a:p>
          </p:txBody>
        </p:sp>
        <p:pic>
          <p:nvPicPr>
            <p:cNvPr id="6158" name="Picture 14" descr="$u_{ij}(\bm{x})$">
              <a:extLst>
                <a:ext uri="{FF2B5EF4-FFF2-40B4-BE49-F238E27FC236}">
                  <a16:creationId xmlns:a16="http://schemas.microsoft.com/office/drawing/2014/main" id="{E92AEFB9-B745-4FCF-B410-051D6691D7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1596" y="3185337"/>
              <a:ext cx="634762" cy="256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60" name="Picture 16" descr="$\Gamma_i$">
            <a:extLst>
              <a:ext uri="{FF2B5EF4-FFF2-40B4-BE49-F238E27FC236}">
                <a16:creationId xmlns:a16="http://schemas.microsoft.com/office/drawing/2014/main" id="{DF9484C0-90E0-487C-907A-26F30589B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94" y="4958396"/>
            <a:ext cx="209619" cy="20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$\mathcal{G}$">
            <a:extLst>
              <a:ext uri="{FF2B5EF4-FFF2-40B4-BE49-F238E27FC236}">
                <a16:creationId xmlns:a16="http://schemas.microsoft.com/office/drawing/2014/main" id="{E797EFEF-23A1-4372-BA9F-46183D797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548" y="4978796"/>
            <a:ext cx="138762" cy="20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$E_{\text{gap}} = \sqrt{u^2_{\Gamma_1}+u^2_{\Gamma_2}}$">
            <a:extLst>
              <a:ext uri="{FF2B5EF4-FFF2-40B4-BE49-F238E27FC236}">
                <a16:creationId xmlns:a16="http://schemas.microsoft.com/office/drawing/2014/main" id="{1F2B66BD-F691-47A0-8713-7188B9E55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133666"/>
            <a:ext cx="1899189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矢印: 右 28">
            <a:extLst>
              <a:ext uri="{FF2B5EF4-FFF2-40B4-BE49-F238E27FC236}">
                <a16:creationId xmlns:a16="http://schemas.microsoft.com/office/drawing/2014/main" id="{3A0BC12B-0708-4BB6-B466-23984A9D7BC1}"/>
              </a:ext>
            </a:extLst>
          </p:cNvPr>
          <p:cNvSpPr/>
          <p:nvPr/>
        </p:nvSpPr>
        <p:spPr>
          <a:xfrm>
            <a:off x="5994576" y="4242769"/>
            <a:ext cx="270660" cy="18657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49CC7135-F907-4E4E-BB78-B0CF9E83DAC4}"/>
              </a:ext>
            </a:extLst>
          </p:cNvPr>
          <p:cNvCxnSpPr>
            <a:cxnSpLocks/>
          </p:cNvCxnSpPr>
          <p:nvPr/>
        </p:nvCxnSpPr>
        <p:spPr>
          <a:xfrm flipV="1">
            <a:off x="6073405" y="6134655"/>
            <a:ext cx="0" cy="252000"/>
          </a:xfrm>
          <a:prstGeom prst="straightConnector1">
            <a:avLst/>
          </a:prstGeom>
          <a:ln w="28575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6ADE8D63-8751-4798-A9B3-A17BFF537A28}"/>
              </a:ext>
            </a:extLst>
          </p:cNvPr>
          <p:cNvCxnSpPr>
            <a:cxnSpLocks/>
          </p:cNvCxnSpPr>
          <p:nvPr/>
        </p:nvCxnSpPr>
        <p:spPr>
          <a:xfrm flipV="1">
            <a:off x="6188227" y="6044067"/>
            <a:ext cx="1407616" cy="18919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8" name="Picture 6" descr="$\sim E_{\text{gap}}$">
            <a:extLst>
              <a:ext uri="{FF2B5EF4-FFF2-40B4-BE49-F238E27FC236}">
                <a16:creationId xmlns:a16="http://schemas.microsoft.com/office/drawing/2014/main" id="{32261C27-C3CE-4667-93A3-759637602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664" y="5951771"/>
            <a:ext cx="661333" cy="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$g \in \mathcal{G}$">
            <a:extLst>
              <a:ext uri="{FF2B5EF4-FFF2-40B4-BE49-F238E27FC236}">
                <a16:creationId xmlns:a16="http://schemas.microsoft.com/office/drawing/2014/main" id="{371ED87E-C035-4069-8154-81D729839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361" y="2195733"/>
            <a:ext cx="562068" cy="21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9558512C-935B-469F-A376-CD732FB6E7FB}"/>
              </a:ext>
            </a:extLst>
          </p:cNvPr>
          <p:cNvSpPr txBox="1"/>
          <p:nvPr/>
        </p:nvSpPr>
        <p:spPr>
          <a:xfrm>
            <a:off x="3828973" y="5549991"/>
            <a:ext cx="127804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   </a:t>
            </a:r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Electrical</a:t>
            </a:r>
          </a:p>
          <a:p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field</a:t>
            </a:r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300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65ECC93-4744-481F-B506-BA1536166D49}"/>
              </a:ext>
            </a:extLst>
          </p:cNvPr>
          <p:cNvSpPr txBox="1"/>
          <p:nvPr/>
        </p:nvSpPr>
        <p:spPr>
          <a:xfrm>
            <a:off x="323528" y="926826"/>
            <a:ext cx="8642340" cy="69483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AD5038E-B0BB-4480-8AFF-E59E073EE39E}"/>
              </a:ext>
            </a:extLst>
          </p:cNvPr>
          <p:cNvSpPr txBox="1"/>
          <p:nvPr/>
        </p:nvSpPr>
        <p:spPr>
          <a:xfrm>
            <a:off x="369983" y="949335"/>
            <a:ext cx="8621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In this study, we consider as an </a:t>
            </a:r>
            <a:r>
              <a:rPr lang="en-US" altLang="ja-JP" dirty="0"/>
              <a:t>effective</a:t>
            </a:r>
            <a:r>
              <a:rPr kumimoji="1" lang="en-US" altLang="ja-JP" dirty="0"/>
              <a:t> model an antiperovskite               that is a candidate material for TCSC, and where double MKPs can appear </a:t>
            </a:r>
            <a:r>
              <a:rPr lang="en-US" altLang="ja-JP" dirty="0"/>
              <a:t>on</a:t>
            </a:r>
            <a:r>
              <a:rPr kumimoji="1" lang="en-US" altLang="ja-JP" dirty="0"/>
              <a:t> the (001) surface</a:t>
            </a:r>
            <a:r>
              <a:rPr kumimoji="1" lang="ja-JP" altLang="en-US" dirty="0"/>
              <a:t>　　　　　　　　　</a:t>
            </a:r>
          </a:p>
        </p:txBody>
      </p:sp>
      <p:pic>
        <p:nvPicPr>
          <p:cNvPr id="7170" name="Picture 2" descr="Sr$_3$SnO">
            <a:extLst>
              <a:ext uri="{FF2B5EF4-FFF2-40B4-BE49-F238E27FC236}">
                <a16:creationId xmlns:a16="http://schemas.microsoft.com/office/drawing/2014/main" id="{4EB4BAA4-F765-4118-AA71-602C0DBF7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531" y="1073959"/>
            <a:ext cx="653714" cy="17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E504DFE0-5335-45BA-8633-EE20EA19E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983" y="2208576"/>
            <a:ext cx="3400425" cy="1524000"/>
          </a:xfrm>
          <a:prstGeom prst="rect">
            <a:avLst/>
          </a:prstGeom>
        </p:spPr>
      </p:pic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4C0B36E5-B752-4C08-B097-415AB76406C2}"/>
              </a:ext>
            </a:extLst>
          </p:cNvPr>
          <p:cNvSpPr txBox="1"/>
          <p:nvPr/>
        </p:nvSpPr>
        <p:spPr>
          <a:xfrm>
            <a:off x="160462" y="1953128"/>
            <a:ext cx="3400425" cy="262800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B4EF0E84-5D2C-40FB-9BC0-4F6A62D3DAE7}"/>
              </a:ext>
            </a:extLst>
          </p:cNvPr>
          <p:cNvSpPr txBox="1"/>
          <p:nvPr/>
        </p:nvSpPr>
        <p:spPr>
          <a:xfrm>
            <a:off x="3560887" y="1953128"/>
            <a:ext cx="5384551" cy="262800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B4D9805-E03F-4B23-8F4B-6E3251CC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597C-20D6-4907-9D13-2852D8926239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876D89F1-3273-47B8-BAFD-E66D05191470}"/>
              </a:ext>
            </a:extLst>
          </p:cNvPr>
          <p:cNvSpPr/>
          <p:nvPr/>
        </p:nvSpPr>
        <p:spPr>
          <a:xfrm>
            <a:off x="188274" y="3853913"/>
            <a:ext cx="3942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en-US" altLang="ja-JP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Oudah</a:t>
            </a: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Ikeda, J. N. Hausmann, S. Yonezawa, </a:t>
            </a:r>
          </a:p>
          <a:p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 Fukumoto, S. Kobayashi, M. Sato, and Y. </a:t>
            </a:r>
            <a:r>
              <a:rPr lang="en-US" altLang="ja-JP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Maeno</a:t>
            </a: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Nat. </a:t>
            </a:r>
            <a:r>
              <a:rPr lang="en-US" altLang="ja-JP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</a:t>
            </a: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ja-JP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7,</a:t>
            </a: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13617 (2016).</a:t>
            </a:r>
            <a:endParaRPr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8" name="Picture 10" descr="\begin{align}&#10;\nonumber&#10;H_{\mathrm{bulk}}(\boldsymbol{k}) &amp;= h(\boldsymbol{k})\tau_z + \Delta_0 \sigma_x \tau_x \\ \nonumber&#10;h(\boldsymbol{k}) &amp;= \qty[-m_0 + \alpha \sum_{i=x,y,z} \{2- 2\cos(k_i)\} ] \sigma_z&#10; + \sin \boldsymbol{k} \cdot \qty(v_1 \boldsymbol{J} + v_2 \tilde{\boldsymbol{J}})\sigma_x - \mu \sigma_0&#10;\end{align}">
            <a:extLst>
              <a:ext uri="{FF2B5EF4-FFF2-40B4-BE49-F238E27FC236}">
                <a16:creationId xmlns:a16="http://schemas.microsoft.com/office/drawing/2014/main" id="{942E10CD-7860-4C1A-8CB5-3ABB9E880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216" y="2204864"/>
            <a:ext cx="4946869" cy="5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9C502DF-2BE0-42F3-9038-B91BCA5A8423}"/>
              </a:ext>
            </a:extLst>
          </p:cNvPr>
          <p:cNvSpPr txBox="1"/>
          <p:nvPr/>
        </p:nvSpPr>
        <p:spPr>
          <a:xfrm>
            <a:off x="243136" y="1770371"/>
            <a:ext cx="281669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　　　　　（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 group </a:t>
            </a:r>
            <a:r>
              <a:rPr kumimoji="1" lang="en-US" altLang="ja-JP" sz="2000" i="1" dirty="0"/>
              <a:t>O</a:t>
            </a:r>
            <a:r>
              <a:rPr kumimoji="1" lang="en-US" altLang="ja-JP" sz="1200" i="1" dirty="0"/>
              <a:t>h</a:t>
            </a:r>
            <a:r>
              <a:rPr kumimoji="1" lang="ja-JP" altLang="en-US" sz="2000" dirty="0"/>
              <a:t>）</a:t>
            </a:r>
          </a:p>
        </p:txBody>
      </p:sp>
      <p:pic>
        <p:nvPicPr>
          <p:cNvPr id="31" name="Picture 2" descr="Sr$_3$SnO">
            <a:extLst>
              <a:ext uri="{FF2B5EF4-FFF2-40B4-BE49-F238E27FC236}">
                <a16:creationId xmlns:a16="http://schemas.microsoft.com/office/drawing/2014/main" id="{F10D7DE9-88A0-40BE-A534-943747666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03" y="1880036"/>
            <a:ext cx="729143" cy="19885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FAAD5FBA-5A20-4514-A9D1-6381EE391094}"/>
              </a:ext>
            </a:extLst>
          </p:cNvPr>
          <p:cNvSpPr txBox="1"/>
          <p:nvPr/>
        </p:nvSpPr>
        <p:spPr>
          <a:xfrm>
            <a:off x="3928029" y="1761154"/>
            <a:ext cx="16323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Effective model</a:t>
            </a:r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C16230F9-3D2E-4758-B4F5-199BEEE9883B}"/>
              </a:ext>
            </a:extLst>
          </p:cNvPr>
          <p:cNvGrpSpPr/>
          <p:nvPr/>
        </p:nvGrpSpPr>
        <p:grpSpPr>
          <a:xfrm>
            <a:off x="3546198" y="2843108"/>
            <a:ext cx="3732112" cy="276999"/>
            <a:chOff x="3790178" y="2846049"/>
            <a:chExt cx="3732112" cy="276999"/>
          </a:xfrm>
        </p:grpSpPr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B0C09DAE-CD9D-449A-9DA1-DFB164714212}"/>
                </a:ext>
              </a:extLst>
            </p:cNvPr>
            <p:cNvSpPr txBox="1"/>
            <p:nvPr/>
          </p:nvSpPr>
          <p:spPr>
            <a:xfrm>
              <a:off x="3790178" y="2846049"/>
              <a:ext cx="3732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                 matrices reflect multi-orbital properties</a:t>
              </a:r>
              <a:r>
                <a:rPr lang="ja-JP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：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180" name="Picture 12" descr="$J=3/2$">
              <a:extLst>
                <a:ext uri="{FF2B5EF4-FFF2-40B4-BE49-F238E27FC236}">
                  <a16:creationId xmlns:a16="http://schemas.microsoft.com/office/drawing/2014/main" id="{48959E4D-BEBA-45FB-8DF6-17108B2AD3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2483" y="2922068"/>
              <a:ext cx="564000" cy="1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182" name="Picture 14" descr="$\tilde{J}_i \equiv \frac{5}{3}\sum_{j \neq i}J_j J_i J_j - \frac{7}{6}J_i$">
            <a:extLst>
              <a:ext uri="{FF2B5EF4-FFF2-40B4-BE49-F238E27FC236}">
                <a16:creationId xmlns:a16="http://schemas.microsoft.com/office/drawing/2014/main" id="{ECADFCA3-BEDF-4837-B8EB-CE84EA090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427" y="2898326"/>
            <a:ext cx="1830000" cy="2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BF7D8D55-10EB-4FB2-BF7D-3F124D6627E9}"/>
              </a:ext>
            </a:extLst>
          </p:cNvPr>
          <p:cNvSpPr txBox="1"/>
          <p:nvPr/>
        </p:nvSpPr>
        <p:spPr>
          <a:xfrm>
            <a:off x="3560887" y="3152615"/>
            <a:ext cx="17108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Inversion symmetry</a:t>
            </a:r>
            <a:r>
              <a:rPr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86" name="Picture 18" descr="$\sigma_z H_{\text{bulk}}(\bm{k}) \sigma^{-1}_z = H_{\text{bulk}}(-\bm{k})$">
            <a:extLst>
              <a:ext uri="{FF2B5EF4-FFF2-40B4-BE49-F238E27FC236}">
                <a16:creationId xmlns:a16="http://schemas.microsoft.com/office/drawing/2014/main" id="{BF39D3EB-A384-492B-B95C-CD54B5A7B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276" y="3216338"/>
            <a:ext cx="2238667" cy="19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71" name="直線コネクタ 7170">
            <a:extLst>
              <a:ext uri="{FF2B5EF4-FFF2-40B4-BE49-F238E27FC236}">
                <a16:creationId xmlns:a16="http://schemas.microsoft.com/office/drawing/2014/main" id="{7FEE2FEC-9597-4AA1-A856-48BD4E400B1F}"/>
              </a:ext>
            </a:extLst>
          </p:cNvPr>
          <p:cNvCxnSpPr>
            <a:cxnSpLocks/>
          </p:cNvCxnSpPr>
          <p:nvPr/>
        </p:nvCxnSpPr>
        <p:spPr>
          <a:xfrm>
            <a:off x="3579174" y="3520279"/>
            <a:ext cx="5356739" cy="5549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57B56D90-D1BD-4434-9C9D-A534D16D145E}"/>
              </a:ext>
            </a:extLst>
          </p:cNvPr>
          <p:cNvSpPr txBox="1"/>
          <p:nvPr/>
        </p:nvSpPr>
        <p:spPr>
          <a:xfrm>
            <a:off x="3656005" y="3980681"/>
            <a:ext cx="5107020" cy="504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grpSp>
        <p:nvGrpSpPr>
          <p:cNvPr id="7177" name="グループ化 7176">
            <a:extLst>
              <a:ext uri="{FF2B5EF4-FFF2-40B4-BE49-F238E27FC236}">
                <a16:creationId xmlns:a16="http://schemas.microsoft.com/office/drawing/2014/main" id="{00541806-DA02-4C43-AB72-F8F2F2991F20}"/>
              </a:ext>
            </a:extLst>
          </p:cNvPr>
          <p:cNvGrpSpPr/>
          <p:nvPr/>
        </p:nvGrpSpPr>
        <p:grpSpPr>
          <a:xfrm>
            <a:off x="3718248" y="4119336"/>
            <a:ext cx="2276821" cy="235546"/>
            <a:chOff x="3793388" y="3588998"/>
            <a:chExt cx="2276821" cy="235546"/>
          </a:xfrm>
        </p:grpSpPr>
        <p:sp>
          <p:nvSpPr>
            <p:cNvPr id="7175" name="正方形/長方形 7174">
              <a:extLst>
                <a:ext uri="{FF2B5EF4-FFF2-40B4-BE49-F238E27FC236}">
                  <a16:creationId xmlns:a16="http://schemas.microsoft.com/office/drawing/2014/main" id="{DF3FE542-384D-43C3-9B7A-59FA4AA96D2D}"/>
                </a:ext>
              </a:extLst>
            </p:cNvPr>
            <p:cNvSpPr/>
            <p:nvPr/>
          </p:nvSpPr>
          <p:spPr>
            <a:xfrm>
              <a:off x="5824249" y="3588998"/>
              <a:ext cx="245960" cy="2355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正方形/長方形 90">
              <a:extLst>
                <a:ext uri="{FF2B5EF4-FFF2-40B4-BE49-F238E27FC236}">
                  <a16:creationId xmlns:a16="http://schemas.microsoft.com/office/drawing/2014/main" id="{FA49B04A-0286-4BF7-8BD8-1245B8378F1E}"/>
                </a:ext>
              </a:extLst>
            </p:cNvPr>
            <p:cNvSpPr/>
            <p:nvPr/>
          </p:nvSpPr>
          <p:spPr>
            <a:xfrm>
              <a:off x="3793388" y="3588998"/>
              <a:ext cx="245960" cy="2355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192" name="Picture 24" descr="$|\mu|&gt;\sqrt{m^2_0+\Delta^2_0}$ and $-\frac{1}{3}&lt;\frac{v_2}{v_1}&lt;\frac{1}{2}$">
              <a:extLst>
                <a:ext uri="{FF2B5EF4-FFF2-40B4-BE49-F238E27FC236}">
                  <a16:creationId xmlns:a16="http://schemas.microsoft.com/office/drawing/2014/main" id="{FA3A5564-04E6-48B9-B336-B6196B631A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8184" y="3605882"/>
              <a:ext cx="2163976" cy="196111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93" name="Picture 20" descr="$N[C_4]=2,N[C_2]=0$">
            <a:extLst>
              <a:ext uri="{FF2B5EF4-FFF2-40B4-BE49-F238E27FC236}">
                <a16:creationId xmlns:a16="http://schemas.microsoft.com/office/drawing/2014/main" id="{3D4B97CF-19D7-4A91-BA04-BA0D84FDC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90" y="4149358"/>
            <a:ext cx="1914095" cy="20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272DAF8F-1B3B-43B4-870F-CA0F892395ED}"/>
              </a:ext>
            </a:extLst>
          </p:cNvPr>
          <p:cNvSpPr txBox="1"/>
          <p:nvPr/>
        </p:nvSpPr>
        <p:spPr>
          <a:xfrm>
            <a:off x="3583409" y="3593268"/>
            <a:ext cx="36528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(001)</a:t>
            </a:r>
            <a:r>
              <a:rPr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</a:t>
            </a:r>
            <a:r>
              <a:rPr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respects</a:t>
            </a:r>
            <a:r>
              <a:rPr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kumimoji="1" lang="en-US" altLang="ja-JP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p4m </a:t>
            </a:r>
            <a:r>
              <a:rPr kumimoji="1"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symmetry</a:t>
            </a:r>
            <a:r>
              <a:rPr kumimoji="1" lang="en-US" altLang="ja-JP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矢印: 右 95">
            <a:extLst>
              <a:ext uri="{FF2B5EF4-FFF2-40B4-BE49-F238E27FC236}">
                <a16:creationId xmlns:a16="http://schemas.microsoft.com/office/drawing/2014/main" id="{EDAC7E59-6682-49B3-9164-3A0288347655}"/>
              </a:ext>
            </a:extLst>
          </p:cNvPr>
          <p:cNvSpPr/>
          <p:nvPr/>
        </p:nvSpPr>
        <p:spPr>
          <a:xfrm>
            <a:off x="6206513" y="4160908"/>
            <a:ext cx="288032" cy="172606"/>
          </a:xfrm>
          <a:prstGeom prst="rightArrow">
            <a:avLst>
              <a:gd name="adj1" fmla="val 50000"/>
              <a:gd name="adj2" fmla="val 2978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7194" name="Picture 26" descr="$\text{IR of }\Delta\text{：}A_{1u} \rightarrow A_{2}$">
            <a:extLst>
              <a:ext uri="{FF2B5EF4-FFF2-40B4-BE49-F238E27FC236}">
                <a16:creationId xmlns:a16="http://schemas.microsoft.com/office/drawing/2014/main" id="{11924545-D9C7-4250-B4BC-CCEC516C9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133" y="3699422"/>
            <a:ext cx="1325347" cy="13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9" name="直線矢印コネクタ 98">
            <a:extLst>
              <a:ext uri="{FF2B5EF4-FFF2-40B4-BE49-F238E27FC236}">
                <a16:creationId xmlns:a16="http://schemas.microsoft.com/office/drawing/2014/main" id="{4DE03CCE-0770-4666-8966-4F43A0055031}"/>
              </a:ext>
            </a:extLst>
          </p:cNvPr>
          <p:cNvCxnSpPr>
            <a:cxnSpLocks/>
          </p:cNvCxnSpPr>
          <p:nvPr/>
        </p:nvCxnSpPr>
        <p:spPr>
          <a:xfrm>
            <a:off x="7046474" y="3764727"/>
            <a:ext cx="405846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図 100">
            <a:extLst>
              <a:ext uri="{FF2B5EF4-FFF2-40B4-BE49-F238E27FC236}">
                <a16:creationId xmlns:a16="http://schemas.microsoft.com/office/drawing/2014/main" id="{B22B9304-8B56-437E-BCFD-B1ACCB090D9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6642" y="5076918"/>
            <a:ext cx="7143750" cy="857250"/>
          </a:xfrm>
          <a:prstGeom prst="rect">
            <a:avLst/>
          </a:prstGeom>
        </p:spPr>
      </p:pic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3D49DECA-88D6-45FC-9261-39CDE201C290}"/>
              </a:ext>
            </a:extLst>
          </p:cNvPr>
          <p:cNvSpPr txBox="1"/>
          <p:nvPr/>
        </p:nvSpPr>
        <p:spPr>
          <a:xfrm>
            <a:off x="956642" y="5658232"/>
            <a:ext cx="7143750" cy="252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7183" name="テキスト ボックス 7182">
            <a:extLst>
              <a:ext uri="{FF2B5EF4-FFF2-40B4-BE49-F238E27FC236}">
                <a16:creationId xmlns:a16="http://schemas.microsoft.com/office/drawing/2014/main" id="{4C45A069-8949-48E3-8F8A-6BDB2E556C6F}"/>
              </a:ext>
            </a:extLst>
          </p:cNvPr>
          <p:cNvSpPr txBox="1"/>
          <p:nvPr/>
        </p:nvSpPr>
        <p:spPr>
          <a:xfrm>
            <a:off x="207093" y="6090800"/>
            <a:ext cx="89734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strain of                        or                        is applied, it couples to the MEM, and an energy gap opens </a:t>
            </a:r>
            <a:endParaRPr kumimoji="1" lang="ja-JP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98" name="Picture 30" descr="\textcolor[rgb]{1,0,0}{$u_{xx}-u_{yy}$}">
            <a:extLst>
              <a:ext uri="{FF2B5EF4-FFF2-40B4-BE49-F238E27FC236}">
                <a16:creationId xmlns:a16="http://schemas.microsoft.com/office/drawing/2014/main" id="{915D9C12-2F00-4C75-8D4A-9B56AF0DA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81" y="6212468"/>
            <a:ext cx="1045333" cy="18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B9DD17D9-C709-42C8-A854-F14694AE5D6B}"/>
              </a:ext>
            </a:extLst>
          </p:cNvPr>
          <p:cNvSpPr txBox="1"/>
          <p:nvPr/>
        </p:nvSpPr>
        <p:spPr>
          <a:xfrm>
            <a:off x="6032165" y="1729614"/>
            <a:ext cx="295963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US" altLang="ja-JP" sz="1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 Kawakami, T. Okamura, S. Kobayashi, </a:t>
            </a:r>
          </a:p>
          <a:p>
            <a:pPr algn="l"/>
            <a:r>
              <a:rPr lang="en-US" altLang="ja-JP" sz="1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M. Sato: Phys. Rev. X </a:t>
            </a:r>
            <a:r>
              <a:rPr lang="en-US" altLang="ja-JP" sz="1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8, </a:t>
            </a:r>
            <a:r>
              <a:rPr lang="en-US" altLang="ja-JP" sz="1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041026 (2018).</a:t>
            </a:r>
            <a:endParaRPr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$N[U] \fallingdotseq |W[U]|$">
            <a:extLst>
              <a:ext uri="{FF2B5EF4-FFF2-40B4-BE49-F238E27FC236}">
                <a16:creationId xmlns:a16="http://schemas.microsoft.com/office/drawing/2014/main" id="{B22C8A04-FE32-47D5-9C7F-323C30142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201" y="4749805"/>
            <a:ext cx="1269734" cy="20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632EEBBB-B3B3-4BE8-ADDF-993DB0D1B38A}"/>
              </a:ext>
            </a:extLst>
          </p:cNvPr>
          <p:cNvSpPr txBox="1"/>
          <p:nvPr/>
        </p:nvSpPr>
        <p:spPr>
          <a:xfrm>
            <a:off x="323530" y="260648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oupling between Majorana Electric 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ultipoles (MEM) and Strain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2AF56B0B-3884-4CE8-B6AD-E4BE19ECCF87}"/>
              </a:ext>
            </a:extLst>
          </p:cNvPr>
          <p:cNvSpPr/>
          <p:nvPr/>
        </p:nvSpPr>
        <p:spPr>
          <a:xfrm>
            <a:off x="323528" y="260648"/>
            <a:ext cx="8424935" cy="4680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 descr="\textcolor[rgb]{1,0,0}{$u_{xy}+u_{yx}$}">
            <a:extLst>
              <a:ext uri="{FF2B5EF4-FFF2-40B4-BE49-F238E27FC236}">
                <a16:creationId xmlns:a16="http://schemas.microsoft.com/office/drawing/2014/main" id="{BC40E314-3682-45EF-B92B-D8AFB734C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631" y="6178553"/>
            <a:ext cx="1042286" cy="22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735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 \ u s e p a c k a g e { a m s m a t h ,   a m s s y m b ,   c o l o r ,   b m }  
 \ p a g e s t y l e { e m p t y } < / p r e a m b l e >  
     < b o d y > \ b e g i n { a l i g n * }    
  
 \ e n d { a l i g n * } < / b o d y >  
     < f c o l o r > F F 0 0 0 0 0 0 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C4FEDA7F-B400-46DF-9C8E-70E772A1045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104721</TotalTime>
  <Words>954</Words>
  <Application>Microsoft Office PowerPoint</Application>
  <PresentationFormat>画面に合わせる (4:3)</PresentationFormat>
  <Paragraphs>158</Paragraphs>
  <Slides>11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7" baseType="lpstr">
      <vt:lpstr>游明朝</vt:lpstr>
      <vt:lpstr>Arial</vt:lpstr>
      <vt:lpstr>Calibri</vt:lpstr>
      <vt:lpstr>Century</vt:lpstr>
      <vt:lpstr>Times New Roman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経歴</dc:title>
  <dc:creator>ai</dc:creator>
  <cp:lastModifiedBy>山崎 勇樹</cp:lastModifiedBy>
  <cp:revision>2490</cp:revision>
  <cp:lastPrinted>2019-09-09T12:44:30Z</cp:lastPrinted>
  <dcterms:created xsi:type="dcterms:W3CDTF">2015-11-09T06:40:07Z</dcterms:created>
  <dcterms:modified xsi:type="dcterms:W3CDTF">2021-09-28T06:03:44Z</dcterms:modified>
</cp:coreProperties>
</file>