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7" r:id="rId14"/>
    <p:sldId id="271" r:id="rId15"/>
    <p:sldId id="273" r:id="rId16"/>
    <p:sldId id="268" r:id="rId17"/>
    <p:sldId id="270" r:id="rId18"/>
    <p:sldId id="281" r:id="rId19"/>
    <p:sldId id="275" r:id="rId20"/>
    <p:sldId id="276" r:id="rId21"/>
    <p:sldId id="277" r:id="rId22"/>
    <p:sldId id="278" r:id="rId23"/>
    <p:sldId id="280"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8" autoAdjust="0"/>
    <p:restoredTop sz="94660"/>
  </p:normalViewPr>
  <p:slideViewPr>
    <p:cSldViewPr snapToGrid="0">
      <p:cViewPr>
        <p:scale>
          <a:sx n="89" d="100"/>
          <a:sy n="89" d="100"/>
        </p:scale>
        <p:origin x="12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C466B9-A59E-49E9-97C5-0C7E27888CEE}" type="datetimeFigureOut">
              <a:rPr kumimoji="1" lang="ja-JP" altLang="en-US" smtClean="0"/>
              <a:t>2020/2/8</a:t>
            </a:fld>
            <a:endParaRPr kumimoji="1" lang="ja-JP" altLang="en-US" dirty="0"/>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95F9C-077C-4B85-9171-DA8CA7A63E1F}" type="slidenum">
              <a:rPr kumimoji="1" lang="ja-JP" altLang="en-US" smtClean="0"/>
              <a:t>‹#›</a:t>
            </a:fld>
            <a:endParaRPr kumimoji="1" lang="ja-JP" altLang="en-US" dirty="0"/>
          </a:p>
        </p:txBody>
      </p:sp>
    </p:spTree>
    <p:extLst>
      <p:ext uri="{BB962C8B-B14F-4D97-AF65-F5344CB8AC3E}">
        <p14:creationId xmlns:p14="http://schemas.microsoft.com/office/powerpoint/2010/main" val="615231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それでは，さきがけ研究提案「新しい凸性に基づくアルゴリズムと最適化理論」 の説明を始めます． </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1</a:t>
            </a:fld>
            <a:endParaRPr kumimoji="1" lang="ja-JP" altLang="en-US" dirty="0"/>
          </a:p>
        </p:txBody>
      </p:sp>
    </p:spTree>
    <p:extLst>
      <p:ext uri="{BB962C8B-B14F-4D97-AF65-F5344CB8AC3E}">
        <p14:creationId xmlns:p14="http://schemas.microsoft.com/office/powerpoint/2010/main" val="3012683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課題</a:t>
            </a:r>
            <a:r>
              <a:rPr kumimoji="1" lang="en-US" altLang="ja-JP" dirty="0"/>
              <a:t>(C)</a:t>
            </a:r>
            <a:r>
              <a:rPr kumimoji="1" lang="ja-JP" altLang="en-US" dirty="0"/>
              <a:t>では，課題</a:t>
            </a:r>
            <a:r>
              <a:rPr kumimoji="1" lang="en-US" altLang="ja-JP" dirty="0"/>
              <a:t>(A,B)</a:t>
            </a:r>
            <a:r>
              <a:rPr kumimoji="1" lang="ja-JP" altLang="en-US" dirty="0"/>
              <a:t>の知見と整数格子上の離散凸解析の考え方をベースにして</a:t>
            </a:r>
            <a:endParaRPr kumimoji="1" lang="en-US" altLang="ja-JP" dirty="0"/>
          </a:p>
          <a:p>
            <a:r>
              <a:rPr kumimoji="1" lang="en-US" altLang="ja-JP" dirty="0"/>
              <a:t>CAT(0)</a:t>
            </a:r>
            <a:r>
              <a:rPr kumimoji="1" lang="ja-JP" altLang="en-US" dirty="0"/>
              <a:t>空間に埋め込まれる離散構造上に計算量・アルゴリズム的にうまく振る舞う離散凸関数の理論を展開します．</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10</a:t>
            </a:fld>
            <a:endParaRPr kumimoji="1" lang="ja-JP" altLang="en-US" dirty="0"/>
          </a:p>
        </p:txBody>
      </p:sp>
    </p:spTree>
    <p:extLst>
      <p:ext uri="{BB962C8B-B14F-4D97-AF65-F5344CB8AC3E}">
        <p14:creationId xmlns:p14="http://schemas.microsoft.com/office/powerpoint/2010/main" val="763646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私は，平井広志と申します． 専門は，離散数学，最適化，アルゴリズムです． </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2</a:t>
            </a:fld>
            <a:endParaRPr kumimoji="1" lang="ja-JP" altLang="en-US" dirty="0"/>
          </a:p>
        </p:txBody>
      </p:sp>
    </p:spTree>
    <p:extLst>
      <p:ext uri="{BB962C8B-B14F-4D97-AF65-F5344CB8AC3E}">
        <p14:creationId xmlns:p14="http://schemas.microsoft.com/office/powerpoint/2010/main" val="3316519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本研究提案では，従来のユークリッド空間上の凸性に基づく連続・離散最適化の枠組みを乗り越えて， </a:t>
            </a:r>
            <a:r>
              <a:rPr kumimoji="1" lang="en-US" altLang="ja-JP" dirty="0"/>
              <a:t>CAT(0)</a:t>
            </a:r>
            <a:r>
              <a:rPr kumimoji="1" lang="ja-JP" altLang="en-US" dirty="0"/>
              <a:t>空間といった非正曲率距離空間の凸性に基づく 新しい連続・離散最適化理論，および，計算複雑度・アルゴリズム論を展開し， 数学・数理科学・情報科学諸分野へ横断的に活用します． ここで，</a:t>
            </a:r>
            <a:r>
              <a:rPr kumimoji="1" lang="en-US" altLang="ja-JP" dirty="0"/>
              <a:t>CAT(0)</a:t>
            </a:r>
            <a:r>
              <a:rPr kumimoji="1" lang="ja-JP" altLang="en-US" dirty="0"/>
              <a:t>空間とは，非正な曲率をもつ距離空間のことで， ３角形がユークリッド空間のものより，痩せていると定義され， ユークリッド空間，双曲空間，ツリーなどがその例になっています． 特に，ユークリッド空間のいくつかのよい性質を引継いでいて， 近年，応用数学からみても，特に，計算量やアルゴリズムの側面からみてもよい空間ではないかと認識されはじめてます．</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3</a:t>
            </a:fld>
            <a:endParaRPr kumimoji="1" lang="ja-JP" altLang="en-US" dirty="0"/>
          </a:p>
        </p:txBody>
      </p:sp>
    </p:spTree>
    <p:extLst>
      <p:ext uri="{BB962C8B-B14F-4D97-AF65-F5344CB8AC3E}">
        <p14:creationId xmlns:p14="http://schemas.microsoft.com/office/powerpoint/2010/main" val="716941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まず，従来の離散最適化の基本的枠組みについて簡単に説明します． 離散最適化，あるいは，組合せ最適化というのは，天文学的に非常に大きな組合せの 中からもっと好ましいものを効率よく選び出す方法・アルゴリズムを研究する学問で情報科学の基盤となっています． 離散最適化のもっとも強力なアルゴリズム設計の枠組みとは，解きたい離散最適化問題を ユークリッド空間の凸最適化問題に埋め込み，ユークリッド空間上の凸性を利用して問題を解析したり， あるいは，単体法，内点法，といった強力な連続最適化アルゴリズムを利用してもとの問題に対し， 効率的アルゴリズムを導くというものです．クラス</a:t>
            </a:r>
            <a:r>
              <a:rPr kumimoji="1" lang="en-US" altLang="ja-JP" dirty="0"/>
              <a:t>P</a:t>
            </a:r>
            <a:r>
              <a:rPr kumimoji="1" lang="ja-JP" altLang="en-US" dirty="0" err="1"/>
              <a:t>，</a:t>
            </a:r>
            <a:r>
              <a:rPr kumimoji="1" lang="ja-JP" altLang="en-US" dirty="0"/>
              <a:t>すなわち，多項式時間アルゴリズムを持つ問題の多くが，この枠組みによって実際に多項式時間アルゴリズムが設計されていて，問題がクラス</a:t>
            </a:r>
            <a:r>
              <a:rPr kumimoji="1" lang="en-US" altLang="ja-JP" dirty="0"/>
              <a:t>P</a:t>
            </a:r>
            <a:r>
              <a:rPr kumimoji="1" lang="ja-JP" altLang="en-US" dirty="0"/>
              <a:t>に属することを証明する現在最強の手法で，多面体的手法と呼ばれています． また，</a:t>
            </a:r>
            <a:r>
              <a:rPr kumimoji="1" lang="en-US" altLang="ja-JP" dirty="0"/>
              <a:t>NP</a:t>
            </a:r>
            <a:r>
              <a:rPr kumimoji="1" lang="ja-JP" altLang="en-US" dirty="0"/>
              <a:t>困難な問題に対しても近似アルゴリズムの設計などにおいて重要な役割を果たします．</a:t>
            </a:r>
            <a:endParaRPr kumimoji="1" lang="en-US" altLang="ja-JP" dirty="0"/>
          </a:p>
          <a:p>
            <a:r>
              <a:rPr kumimoji="1" lang="ja-JP" altLang="en-US" dirty="0"/>
              <a:t>本研究提案の問題意識は， ユークリッド空間よりも一般的な空間が使うことができないか？ ということにあります． </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4</a:t>
            </a:fld>
            <a:endParaRPr kumimoji="1" lang="ja-JP" altLang="en-US" dirty="0"/>
          </a:p>
        </p:txBody>
      </p:sp>
    </p:spTree>
    <p:extLst>
      <p:ext uri="{BB962C8B-B14F-4D97-AF65-F5344CB8AC3E}">
        <p14:creationId xmlns:p14="http://schemas.microsoft.com/office/powerpoint/2010/main" val="3921173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すなわち，解きたい離散最適化問題を</a:t>
            </a:r>
            <a:r>
              <a:rPr kumimoji="1" lang="en-US" altLang="ja-JP" dirty="0"/>
              <a:t>CAT(0)</a:t>
            </a:r>
            <a:r>
              <a:rPr kumimoji="1" lang="ja-JP" altLang="en-US" dirty="0"/>
              <a:t>空間上の凸最適化問題へ埋め込み， </a:t>
            </a:r>
            <a:r>
              <a:rPr kumimoji="1" lang="en-US" altLang="ja-JP" dirty="0"/>
              <a:t>CAT(0)</a:t>
            </a:r>
            <a:r>
              <a:rPr kumimoji="1" lang="ja-JP" altLang="en-US" dirty="0"/>
              <a:t>空間上の凸性をもちいて，問題を解析し，あるいは，</a:t>
            </a:r>
            <a:r>
              <a:rPr kumimoji="1" lang="en-US" altLang="ja-JP" dirty="0"/>
              <a:t>CAT(0)</a:t>
            </a:r>
            <a:r>
              <a:rPr kumimoji="1" lang="ja-JP" altLang="en-US" dirty="0"/>
              <a:t>空間上の凸最適化アルゴリズムによって もとの離散最適化問題に対する効率的アルゴリズムをつくる，そんなことはできないか？ そして，</a:t>
            </a:r>
            <a:r>
              <a:rPr kumimoji="1" lang="en-US" altLang="ja-JP" dirty="0"/>
              <a:t>P</a:t>
            </a:r>
            <a:r>
              <a:rPr kumimoji="1" lang="ja-JP" altLang="en-US" dirty="0"/>
              <a:t>とわかった問題クラスを拡げることはできないか？本研究提案の目標は，このようなパラダイムを実際につくる，ということです． これを実現するための具体的な研究課題が次の</a:t>
            </a:r>
            <a:r>
              <a:rPr kumimoji="1" lang="en-US" altLang="ja-JP" dirty="0"/>
              <a:t>(A)</a:t>
            </a:r>
            <a:r>
              <a:rPr kumimoji="1" lang="ja-JP" altLang="en-US" dirty="0"/>
              <a:t>から</a:t>
            </a:r>
            <a:r>
              <a:rPr kumimoji="1" lang="en-US" altLang="ja-JP" dirty="0"/>
              <a:t>(E)</a:t>
            </a:r>
            <a:r>
              <a:rPr kumimoji="1" lang="ja-JP" altLang="en-US" dirty="0"/>
              <a:t>になります． </a:t>
            </a:r>
            <a:endParaRPr kumimoji="1" lang="en-US" altLang="ja-JP" dirty="0"/>
          </a:p>
          <a:p>
            <a:r>
              <a:rPr kumimoji="1" lang="ja-JP" altLang="en-US" dirty="0"/>
              <a:t>まず，本研究提案を構想するきっかけとなった課題（</a:t>
            </a:r>
            <a:r>
              <a:rPr kumimoji="1" lang="en-US" altLang="ja-JP" dirty="0"/>
              <a:t>D</a:t>
            </a:r>
            <a:r>
              <a:rPr kumimoji="1" lang="ja-JP" altLang="en-US" dirty="0"/>
              <a:t>）から説明します．</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5</a:t>
            </a:fld>
            <a:endParaRPr kumimoji="1" lang="ja-JP" altLang="en-US" dirty="0"/>
          </a:p>
        </p:txBody>
      </p:sp>
    </p:spTree>
    <p:extLst>
      <p:ext uri="{BB962C8B-B14F-4D97-AF65-F5344CB8AC3E}">
        <p14:creationId xmlns:p14="http://schemas.microsoft.com/office/powerpoint/2010/main" val="1132268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代数的組合せ最適化というのは，従来の組合せ最適化でよくある形式 「有限集合が与えられたとき，そのなかからよい部分集合を選び出す」と</a:t>
            </a:r>
            <a:r>
              <a:rPr kumimoji="1" lang="ja-JP" altLang="en-US" dirty="0" err="1"/>
              <a:t>いうの</a:t>
            </a:r>
            <a:r>
              <a:rPr kumimoji="1" lang="ja-JP" altLang="en-US" dirty="0"/>
              <a:t>ものを 「有限次元ベクトル空間から，よい部分ベクトル空間を選ぶ」というふうに線形代数的に一般化したもので ここでは，一つの例を紹介します． この問題は，いくつかの双線形形式の係数行列が与えられたときに， その形式が消える部分空間で最大の次元のものを求める問題です． これは，いくつかの古典的な組合せ最適化問題の一般化になっていて， 最近になって，いろいろな分野と関係していることがわかり， 詳しくは，説明する時間がありませんが，その重要性が認識されはじめました． これは，次元が異なるかもしれない部分空間の探索で， 従来の方法論では扱うことができそうない，そして，実際にできていない問題です． </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6</a:t>
            </a:fld>
            <a:endParaRPr kumimoji="1" lang="ja-JP" altLang="en-US" dirty="0"/>
          </a:p>
        </p:txBody>
      </p:sp>
    </p:spTree>
    <p:extLst>
      <p:ext uri="{BB962C8B-B14F-4D97-AF65-F5344CB8AC3E}">
        <p14:creationId xmlns:p14="http://schemas.microsoft.com/office/powerpoint/2010/main" val="3834289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これに対し，先行研究</a:t>
            </a:r>
            <a:r>
              <a:rPr kumimoji="1" lang="en-US" altLang="ja-JP" dirty="0"/>
              <a:t>Hamada-Hirai</a:t>
            </a:r>
            <a:r>
              <a:rPr kumimoji="1" lang="ja-JP" altLang="en-US" dirty="0"/>
              <a:t>では， 問題をすべて部分ベクトル空間のなす束（ラティス）の上の最適化問題と定式化しました． この図は，２次元のベクトル空間の部分空間のなすモジュラ束で，実際には，もっと高次元のものを考えます． そして，それを</a:t>
            </a:r>
            <a:r>
              <a:rPr kumimoji="1" lang="en-US" altLang="ja-JP" dirty="0"/>
              <a:t>CAT(0)</a:t>
            </a:r>
            <a:r>
              <a:rPr kumimoji="1" lang="ja-JP" altLang="en-US" dirty="0"/>
              <a:t>空間上の凸最適化問題へと埋め込みました． これは，モジュラ束に対するオーソスキーム複体という空間で， チェインにユークリッド空間の３角形をつめることで得られます． 目的関数もその空間上の凸関数となりました． そして，</a:t>
            </a:r>
            <a:r>
              <a:rPr kumimoji="1" lang="en-US" altLang="ja-JP" dirty="0"/>
              <a:t>CAT(0)</a:t>
            </a:r>
            <a:r>
              <a:rPr kumimoji="1" lang="ja-JP" altLang="en-US" dirty="0"/>
              <a:t>空間上の凸最適化アルゴリズムとその解析をもちいて， もとの問題の多項式時間アルゴリズムを構築することができました． このアルゴリズムの成功により， 提案研究で構想するパラダイムの意義とその実現性を確信することになりました． </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7</a:t>
            </a:fld>
            <a:endParaRPr kumimoji="1" lang="ja-JP" altLang="en-US" dirty="0"/>
          </a:p>
        </p:txBody>
      </p:sp>
    </p:spTree>
    <p:extLst>
      <p:ext uri="{BB962C8B-B14F-4D97-AF65-F5344CB8AC3E}">
        <p14:creationId xmlns:p14="http://schemas.microsoft.com/office/powerpoint/2010/main" val="1784409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しかし，</a:t>
            </a:r>
            <a:r>
              <a:rPr kumimoji="1" lang="en-US" altLang="ja-JP" dirty="0"/>
              <a:t>CAT(0)</a:t>
            </a:r>
            <a:r>
              <a:rPr kumimoji="1" lang="ja-JP" altLang="en-US" dirty="0"/>
              <a:t>空間上の最適化とアルゴリズムの研究は，まだはじまったばかりで， 本が一冊でていますが，非常にプリミティブなアルゴリズムの研究しかなされていません． 課題</a:t>
            </a:r>
            <a:r>
              <a:rPr kumimoji="1" lang="en-US" altLang="ja-JP" dirty="0"/>
              <a:t>(A)</a:t>
            </a:r>
            <a:r>
              <a:rPr kumimoji="1" lang="ja-JP" altLang="en-US" dirty="0"/>
              <a:t>では，</a:t>
            </a:r>
            <a:r>
              <a:rPr kumimoji="1" lang="en-US" altLang="ja-JP" dirty="0"/>
              <a:t>CAT(0)</a:t>
            </a:r>
            <a:r>
              <a:rPr kumimoji="1" lang="ja-JP" altLang="en-US" dirty="0"/>
              <a:t>空間上での最適化アルゴリズムの開発とその土台となる 基本的な幾何計算アルゴリズムを開発します． 測地線計算がいくつかの空間では多項式時間でできるという結果をベースに発展させていくつもりです． </a:t>
            </a:r>
            <a:r>
              <a:rPr kumimoji="1" lang="en-US" altLang="ja-JP" dirty="0"/>
              <a:t>Hayashi</a:t>
            </a:r>
            <a:r>
              <a:rPr kumimoji="1" lang="ja-JP" altLang="en-US" dirty="0"/>
              <a:t>は私のところの博士課程の学生です． </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8</a:t>
            </a:fld>
            <a:endParaRPr kumimoji="1" lang="ja-JP" altLang="en-US" dirty="0"/>
          </a:p>
        </p:txBody>
      </p:sp>
    </p:spTree>
    <p:extLst>
      <p:ext uri="{BB962C8B-B14F-4D97-AF65-F5344CB8AC3E}">
        <p14:creationId xmlns:p14="http://schemas.microsoft.com/office/powerpoint/2010/main" val="960846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離散構造と</a:t>
            </a:r>
            <a:r>
              <a:rPr kumimoji="1" lang="en-US" altLang="ja-JP" dirty="0"/>
              <a:t>CAT(0)</a:t>
            </a:r>
            <a:r>
              <a:rPr kumimoji="1" lang="ja-JP" altLang="en-US" dirty="0"/>
              <a:t>空間の対応のメカニズムの解明とそういった構造のコンパクト表現の開発です．</a:t>
            </a:r>
          </a:p>
        </p:txBody>
      </p:sp>
      <p:sp>
        <p:nvSpPr>
          <p:cNvPr id="4" name="スライド番号プレースホルダー 3"/>
          <p:cNvSpPr>
            <a:spLocks noGrp="1"/>
          </p:cNvSpPr>
          <p:nvPr>
            <p:ph type="sldNum" sz="quarter" idx="10"/>
          </p:nvPr>
        </p:nvSpPr>
        <p:spPr/>
        <p:txBody>
          <a:bodyPr/>
          <a:lstStyle/>
          <a:p>
            <a:fld id="{68B95F9C-077C-4B85-9171-DA8CA7A63E1F}" type="slidenum">
              <a:rPr kumimoji="1" lang="ja-JP" altLang="en-US" smtClean="0"/>
              <a:t>9</a:t>
            </a:fld>
            <a:endParaRPr kumimoji="1" lang="ja-JP" altLang="en-US" dirty="0"/>
          </a:p>
        </p:txBody>
      </p:sp>
    </p:spTree>
    <p:extLst>
      <p:ext uri="{BB962C8B-B14F-4D97-AF65-F5344CB8AC3E}">
        <p14:creationId xmlns:p14="http://schemas.microsoft.com/office/powerpoint/2010/main" val="21313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8174CD-BE51-4CE4-A4DB-50A08BAA68CB}" type="datetime1">
              <a:rPr kumimoji="1" lang="ja-JP" altLang="en-US" smtClean="0"/>
              <a:t>2020/2/8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348747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5BE1A7-3378-4F45-8E79-DCF576AC00D2}" type="datetime1">
              <a:rPr kumimoji="1" lang="ja-JP" altLang="en-US" smtClean="0"/>
              <a:t>2020/2/8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267335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6048B0-85D8-4593-9F3C-E6A258441899}" type="datetime1">
              <a:rPr kumimoji="1" lang="ja-JP" altLang="en-US" smtClean="0"/>
              <a:t>2020/2/8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132832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6FE7C0-363C-4001-849B-E74B2EBBA312}" type="datetime1">
              <a:rPr kumimoji="1" lang="ja-JP" altLang="en-US" smtClean="0"/>
              <a:t>2020/2/8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255279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E3A61D6-8DED-4244-A41F-E13422ECD0EC}" type="datetime1">
              <a:rPr kumimoji="1" lang="ja-JP" altLang="en-US" smtClean="0"/>
              <a:t>2020/2/8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49046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23BBBE-7E7D-4572-897E-2BF95FF9CE31}" type="datetime1">
              <a:rPr kumimoji="1" lang="ja-JP" altLang="en-US" smtClean="0"/>
              <a:t>2020/2/8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3724356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41C2812-3954-41B3-81B7-9CB89FBB8A24}" type="datetime1">
              <a:rPr kumimoji="1" lang="ja-JP" altLang="en-US" smtClean="0"/>
              <a:t>2020/2/8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2747597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BBD2A50-6F7F-4025-BF3C-E145342C455A}" type="datetime1">
              <a:rPr kumimoji="1" lang="ja-JP" altLang="en-US" smtClean="0"/>
              <a:t>2020/2/8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357012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11E8C-DC55-4AD9-8489-621F97631C78}" type="datetime1">
              <a:rPr kumimoji="1" lang="ja-JP" altLang="en-US" smtClean="0"/>
              <a:t>2020/2/8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92510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91CBC8-2FA3-493D-AAB7-3B10EF57EB81}" type="datetime1">
              <a:rPr kumimoji="1" lang="ja-JP" altLang="en-US" smtClean="0"/>
              <a:t>2020/2/8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329722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22F6DE-F360-4BA1-9859-B7A9C8D8D6F0}" type="datetime1">
              <a:rPr kumimoji="1" lang="ja-JP" altLang="en-US" smtClean="0"/>
              <a:t>2020/2/8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388046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C65B5-87BD-47FC-9651-785E3F72CD57}" type="datetime1">
              <a:rPr kumimoji="1" lang="ja-JP" altLang="en-US" smtClean="0"/>
              <a:t>2020/2/8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D941A-0A40-4AEB-931E-779DA761E56B}" type="slidenum">
              <a:rPr kumimoji="1" lang="ja-JP" altLang="en-US" smtClean="0"/>
              <a:t>‹#›</a:t>
            </a:fld>
            <a:endParaRPr kumimoji="1" lang="ja-JP" altLang="en-US"/>
          </a:p>
        </p:txBody>
      </p:sp>
    </p:spTree>
    <p:extLst>
      <p:ext uri="{BB962C8B-B14F-4D97-AF65-F5344CB8AC3E}">
        <p14:creationId xmlns:p14="http://schemas.microsoft.com/office/powerpoint/2010/main" val="3856334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8" Type="http://schemas.openxmlformats.org/officeDocument/2006/relationships/image" Target="../media/image6.png"/><Relationship Id="rId17" Type="http://schemas.openxmlformats.org/officeDocument/2006/relationships/image" Target="../media/image9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9.png"/><Relationship Id="rId19" Type="http://schemas.openxmlformats.org/officeDocument/2006/relationships/image" Target="../media/image612.png"/></Relationships>
</file>

<file path=ppt/slides/_rels/slide11.xml.rels><?xml version="1.0" encoding="UTF-8" standalone="yes"?>
<Relationships xmlns="http://schemas.openxmlformats.org/package/2006/relationships"><Relationship Id="rId2" Type="http://schemas.openxmlformats.org/officeDocument/2006/relationships/image" Target="../media/image8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8" Type="http://schemas.openxmlformats.org/officeDocument/2006/relationships/image" Target="../media/image860.png"/><Relationship Id="rId3" Type="http://schemas.openxmlformats.org/officeDocument/2006/relationships/image" Target="../media/image210.png"/><Relationship Id="rId21" Type="http://schemas.openxmlformats.org/officeDocument/2006/relationships/image" Target="../media/image910.png"/><Relationship Id="rId12" Type="http://schemas.openxmlformats.org/officeDocument/2006/relationships/image" Target="../media/image880.png"/><Relationship Id="rId17" Type="http://schemas.openxmlformats.org/officeDocument/2006/relationships/image" Target="../media/image85.png"/><Relationship Id="rId2" Type="http://schemas.openxmlformats.org/officeDocument/2006/relationships/image" Target="../media/image1.png"/><Relationship Id="rId16" Type="http://schemas.openxmlformats.org/officeDocument/2006/relationships/image" Target="../media/image84.png"/><Relationship Id="rId20" Type="http://schemas.openxmlformats.org/officeDocument/2006/relationships/image" Target="../media/image89.png"/><Relationship Id="rId1" Type="http://schemas.openxmlformats.org/officeDocument/2006/relationships/slideLayout" Target="../slideLayouts/slideLayout7.xml"/><Relationship Id="rId6" Type="http://schemas.openxmlformats.org/officeDocument/2006/relationships/image" Target="../media/image820.png"/><Relationship Id="rId5" Type="http://schemas.openxmlformats.org/officeDocument/2006/relationships/image" Target="../media/image810.png"/><Relationship Id="rId15" Type="http://schemas.openxmlformats.org/officeDocument/2006/relationships/image" Target="../media/image83.png"/><Relationship Id="rId19" Type="http://schemas.openxmlformats.org/officeDocument/2006/relationships/image" Target="../media/image870.png"/><Relationship Id="rId4" Type="http://schemas.openxmlformats.org/officeDocument/2006/relationships/image" Target="../media/image800.png"/><Relationship Id="rId14" Type="http://schemas.openxmlformats.org/officeDocument/2006/relationships/image" Target="../media/image900.png"/></Relationships>
</file>

<file path=ppt/slides/_rels/slide16.xml.rels><?xml version="1.0" encoding="UTF-8" standalone="yes"?>
<Relationships xmlns="http://schemas.openxmlformats.org/package/2006/relationships"><Relationship Id="rId8" Type="http://schemas.openxmlformats.org/officeDocument/2006/relationships/image" Target="../media/image86.png"/><Relationship Id="rId1" Type="http://schemas.openxmlformats.org/officeDocument/2006/relationships/slideLayout" Target="../slideLayouts/slideLayout2.xml"/><Relationship Id="rId6" Type="http://schemas.openxmlformats.org/officeDocument/2006/relationships/image" Target="../media/image82.png"/><Relationship Id="rId5" Type="http://schemas.openxmlformats.org/officeDocument/2006/relationships/image" Target="../media/image81.png"/><Relationship Id="rId4" Type="http://schemas.openxmlformats.org/officeDocument/2006/relationships/image" Target="../media/image80.png"/><Relationship Id="rId9" Type="http://schemas.openxmlformats.org/officeDocument/2006/relationships/image" Target="../media/image8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4" Type="http://schemas.openxmlformats.org/officeDocument/2006/relationships/image" Target="../media/image103.png"/></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8.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10.png"/><Relationship Id="rId1" Type="http://schemas.openxmlformats.org/officeDocument/2006/relationships/slideLayout" Target="../slideLayouts/slideLayout6.xml"/><Relationship Id="rId6" Type="http://schemas.openxmlformats.org/officeDocument/2006/relationships/image" Target="../media/image710.png"/><Relationship Id="rId11" Type="http://schemas.openxmlformats.org/officeDocument/2006/relationships/image" Target="../media/image12.png"/><Relationship Id="rId5" Type="http://schemas.openxmlformats.org/officeDocument/2006/relationships/image" Target="../media/image610.png"/><Relationship Id="rId10" Type="http://schemas.openxmlformats.org/officeDocument/2006/relationships/image" Target="../media/image11.png"/><Relationship Id="rId4" Type="http://schemas.openxmlformats.org/officeDocument/2006/relationships/image" Target="../media/image510.png"/><Relationship Id="rId9" Type="http://schemas.openxmlformats.org/officeDocument/2006/relationships/image" Target="../media/image10.png"/><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18" Type="http://schemas.openxmlformats.org/officeDocument/2006/relationships/image" Target="../media/image32.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image" Target="../media/image16.png"/><Relationship Id="rId16" Type="http://schemas.openxmlformats.org/officeDocument/2006/relationships/image" Target="../media/image30.png"/><Relationship Id="rId20" Type="http://schemas.openxmlformats.org/officeDocument/2006/relationships/image" Target="../media/image34.png"/><Relationship Id="rId1" Type="http://schemas.openxmlformats.org/officeDocument/2006/relationships/slideLayout" Target="../slideLayouts/slideLayout6.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png"/><Relationship Id="rId19" Type="http://schemas.openxmlformats.org/officeDocument/2006/relationships/image" Target="../media/image33.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s>
</file>

<file path=ppt/slides/_rels/slide21.xml.rels><?xml version="1.0" encoding="UTF-8" standalone="yes"?>
<Relationships xmlns="http://schemas.openxmlformats.org/package/2006/relationships"><Relationship Id="rId13" Type="http://schemas.openxmlformats.org/officeDocument/2006/relationships/image" Target="../media/image46.png"/><Relationship Id="rId18" Type="http://schemas.openxmlformats.org/officeDocument/2006/relationships/image" Target="../media/image511.png"/><Relationship Id="rId26" Type="http://schemas.openxmlformats.org/officeDocument/2006/relationships/image" Target="../media/image590.png"/><Relationship Id="rId3" Type="http://schemas.openxmlformats.org/officeDocument/2006/relationships/image" Target="../media/image36.png"/><Relationship Id="rId21" Type="http://schemas.openxmlformats.org/officeDocument/2006/relationships/image" Target="../media/image54.png"/><Relationship Id="rId7" Type="http://schemas.openxmlformats.org/officeDocument/2006/relationships/image" Target="../media/image40.png"/><Relationship Id="rId12" Type="http://schemas.openxmlformats.org/officeDocument/2006/relationships/image" Target="../media/image45.png"/><Relationship Id="rId17" Type="http://schemas.openxmlformats.org/officeDocument/2006/relationships/image" Target="../media/image500.png"/><Relationship Id="rId25" Type="http://schemas.openxmlformats.org/officeDocument/2006/relationships/image" Target="../media/image58.png"/><Relationship Id="rId33" Type="http://schemas.openxmlformats.org/officeDocument/2006/relationships/image" Target="../media/image66.png"/><Relationship Id="rId2" Type="http://schemas.openxmlformats.org/officeDocument/2006/relationships/image" Target="../media/image35.png"/><Relationship Id="rId16" Type="http://schemas.openxmlformats.org/officeDocument/2006/relationships/image" Target="../media/image490.png"/><Relationship Id="rId20" Type="http://schemas.openxmlformats.org/officeDocument/2006/relationships/image" Target="../media/image53.png"/><Relationship Id="rId29" Type="http://schemas.openxmlformats.org/officeDocument/2006/relationships/image" Target="../media/image62.png"/><Relationship Id="rId1" Type="http://schemas.openxmlformats.org/officeDocument/2006/relationships/slideLayout" Target="../slideLayouts/slideLayout7.xml"/><Relationship Id="rId6" Type="http://schemas.openxmlformats.org/officeDocument/2006/relationships/image" Target="../media/image39.png"/><Relationship Id="rId11" Type="http://schemas.openxmlformats.org/officeDocument/2006/relationships/image" Target="../media/image44.png"/><Relationship Id="rId24" Type="http://schemas.openxmlformats.org/officeDocument/2006/relationships/image" Target="../media/image57.png"/><Relationship Id="rId32" Type="http://schemas.openxmlformats.org/officeDocument/2006/relationships/image" Target="../media/image65.png"/><Relationship Id="rId5" Type="http://schemas.openxmlformats.org/officeDocument/2006/relationships/image" Target="../media/image38.png"/><Relationship Id="rId15" Type="http://schemas.openxmlformats.org/officeDocument/2006/relationships/image" Target="../media/image480.png"/><Relationship Id="rId23" Type="http://schemas.openxmlformats.org/officeDocument/2006/relationships/image" Target="../media/image56.png"/><Relationship Id="rId28" Type="http://schemas.openxmlformats.org/officeDocument/2006/relationships/image" Target="../media/image61.png"/><Relationship Id="rId10" Type="http://schemas.openxmlformats.org/officeDocument/2006/relationships/image" Target="../media/image43.png"/><Relationship Id="rId19" Type="http://schemas.openxmlformats.org/officeDocument/2006/relationships/image" Target="../media/image520.png"/><Relationship Id="rId31" Type="http://schemas.openxmlformats.org/officeDocument/2006/relationships/image" Target="../media/image64.png"/><Relationship Id="rId4" Type="http://schemas.openxmlformats.org/officeDocument/2006/relationships/image" Target="../media/image37.png"/><Relationship Id="rId9" Type="http://schemas.openxmlformats.org/officeDocument/2006/relationships/image" Target="../media/image42.png"/><Relationship Id="rId14" Type="http://schemas.openxmlformats.org/officeDocument/2006/relationships/image" Target="../media/image47.png"/><Relationship Id="rId22" Type="http://schemas.openxmlformats.org/officeDocument/2006/relationships/image" Target="../media/image55.png"/><Relationship Id="rId27" Type="http://schemas.openxmlformats.org/officeDocument/2006/relationships/image" Target="../media/image600.png"/><Relationship Id="rId30" Type="http://schemas.openxmlformats.org/officeDocument/2006/relationships/image" Target="../media/image630.png"/><Relationship Id="rId8" Type="http://schemas.openxmlformats.org/officeDocument/2006/relationships/image" Target="../media/image41.png"/></Relationships>
</file>

<file path=ppt/slides/_rels/slide22.xml.rels><?xml version="1.0" encoding="UTF-8" standalone="yes"?>
<Relationships xmlns="http://schemas.openxmlformats.org/package/2006/relationships"><Relationship Id="rId8" Type="http://schemas.openxmlformats.org/officeDocument/2006/relationships/image" Target="../media/image730.png"/><Relationship Id="rId13" Type="http://schemas.openxmlformats.org/officeDocument/2006/relationships/image" Target="../media/image78.png"/><Relationship Id="rId18" Type="http://schemas.openxmlformats.org/officeDocument/2006/relationships/image" Target="../media/image93.png"/><Relationship Id="rId3" Type="http://schemas.openxmlformats.org/officeDocument/2006/relationships/image" Target="../media/image68.png"/><Relationship Id="rId21" Type="http://schemas.openxmlformats.org/officeDocument/2006/relationships/image" Target="../media/image960.png"/><Relationship Id="rId7" Type="http://schemas.openxmlformats.org/officeDocument/2006/relationships/image" Target="../media/image720.png"/><Relationship Id="rId12" Type="http://schemas.openxmlformats.org/officeDocument/2006/relationships/image" Target="../media/image770.png"/><Relationship Id="rId17" Type="http://schemas.openxmlformats.org/officeDocument/2006/relationships/image" Target="../media/image92.png"/><Relationship Id="rId2" Type="http://schemas.openxmlformats.org/officeDocument/2006/relationships/image" Target="../media/image67.png"/><Relationship Id="rId16" Type="http://schemas.openxmlformats.org/officeDocument/2006/relationships/image" Target="../media/image811.png"/><Relationship Id="rId20" Type="http://schemas.openxmlformats.org/officeDocument/2006/relationships/image" Target="../media/image950.png"/><Relationship Id="rId1" Type="http://schemas.openxmlformats.org/officeDocument/2006/relationships/slideLayout" Target="../slideLayouts/slideLayout7.xml"/><Relationship Id="rId6" Type="http://schemas.openxmlformats.org/officeDocument/2006/relationships/image" Target="../media/image71.png"/><Relationship Id="rId11" Type="http://schemas.openxmlformats.org/officeDocument/2006/relationships/image" Target="../media/image760.png"/><Relationship Id="rId5" Type="http://schemas.openxmlformats.org/officeDocument/2006/relationships/image" Target="../media/image70.png"/><Relationship Id="rId15" Type="http://schemas.openxmlformats.org/officeDocument/2006/relationships/image" Target="../media/image801.png"/><Relationship Id="rId10" Type="http://schemas.openxmlformats.org/officeDocument/2006/relationships/image" Target="../media/image75.png"/><Relationship Id="rId19" Type="http://schemas.openxmlformats.org/officeDocument/2006/relationships/image" Target="../media/image94.png"/><Relationship Id="rId4" Type="http://schemas.openxmlformats.org/officeDocument/2006/relationships/image" Target="../media/image69.png"/><Relationship Id="rId9" Type="http://schemas.openxmlformats.org/officeDocument/2006/relationships/image" Target="../media/image74.png"/><Relationship Id="rId14" Type="http://schemas.openxmlformats.org/officeDocument/2006/relationships/image" Target="../media/image79.png"/><Relationship Id="rId22" Type="http://schemas.openxmlformats.org/officeDocument/2006/relationships/image" Target="../media/image97.png"/></Relationships>
</file>

<file path=ppt/slides/_rels/slide23.xml.rels><?xml version="1.0" encoding="UTF-8" standalone="yes"?>
<Relationships xmlns="http://schemas.openxmlformats.org/package/2006/relationships"><Relationship Id="rId8" Type="http://schemas.openxmlformats.org/officeDocument/2006/relationships/image" Target="../media/image110.png"/><Relationship Id="rId13" Type="http://schemas.openxmlformats.org/officeDocument/2006/relationships/image" Target="../media/image780.png"/><Relationship Id="rId3" Type="http://schemas.openxmlformats.org/officeDocument/2006/relationships/image" Target="../media/image512.png"/><Relationship Id="rId7" Type="http://schemas.openxmlformats.org/officeDocument/2006/relationships/image" Target="../media/image108.png"/><Relationship Id="rId12" Type="http://schemas.openxmlformats.org/officeDocument/2006/relationships/image" Target="../media/image771.png"/><Relationship Id="rId2" Type="http://schemas.openxmlformats.org/officeDocument/2006/relationships/image" Target="../media/image410.png"/><Relationship Id="rId16" Type="http://schemas.openxmlformats.org/officeDocument/2006/relationships/image" Target="../media/image813.png"/><Relationship Id="rId1" Type="http://schemas.openxmlformats.org/officeDocument/2006/relationships/slideLayout" Target="../slideLayouts/slideLayout7.xml"/><Relationship Id="rId6" Type="http://schemas.openxmlformats.org/officeDocument/2006/relationships/image" Target="../media/image812.png"/><Relationship Id="rId11" Type="http://schemas.openxmlformats.org/officeDocument/2006/relationships/image" Target="../media/image380.png"/><Relationship Id="rId5" Type="http://schemas.openxmlformats.org/officeDocument/2006/relationships/image" Target="../media/image711.png"/><Relationship Id="rId15" Type="http://schemas.openxmlformats.org/officeDocument/2006/relationships/image" Target="../media/image802.png"/><Relationship Id="rId10" Type="http://schemas.openxmlformats.org/officeDocument/2006/relationships/image" Target="../media/image130.png"/><Relationship Id="rId4" Type="http://schemas.openxmlformats.org/officeDocument/2006/relationships/image" Target="../media/image611.png"/><Relationship Id="rId9" Type="http://schemas.openxmlformats.org/officeDocument/2006/relationships/image" Target="../media/image120.png"/><Relationship Id="rId14" Type="http://schemas.openxmlformats.org/officeDocument/2006/relationships/image" Target="../media/image790.png"/></Relationships>
</file>

<file path=ppt/slides/_rels/slide24.xml.rels><?xml version="1.0" encoding="UTF-8" standalone="yes"?>
<Relationships xmlns="http://schemas.openxmlformats.org/package/2006/relationships"><Relationship Id="rId3" Type="http://schemas.openxmlformats.org/officeDocument/2006/relationships/image" Target="../media/image990.png"/><Relationship Id="rId2" Type="http://schemas.openxmlformats.org/officeDocument/2006/relationships/image" Target="../media/image980.png"/><Relationship Id="rId1" Type="http://schemas.openxmlformats.org/officeDocument/2006/relationships/slideLayout" Target="../slideLayouts/slideLayout7.xml"/><Relationship Id="rId6" Type="http://schemas.openxmlformats.org/officeDocument/2006/relationships/image" Target="../media/image109.png"/><Relationship Id="rId5" Type="http://schemas.openxmlformats.org/officeDocument/2006/relationships/image" Target="../media/image106.png"/><Relationship Id="rId4" Type="http://schemas.openxmlformats.org/officeDocument/2006/relationships/image" Target="../media/image101.png"/></Relationships>
</file>

<file path=ppt/slides/_rels/slide3.xml.rels><?xml version="1.0" encoding="UTF-8" standalone="yes"?>
<Relationships xmlns="http://schemas.openxmlformats.org/package/2006/relationships"><Relationship Id="rId13" Type="http://schemas.openxmlformats.org/officeDocument/2006/relationships/image" Target="../media/image100.png"/><Relationship Id="rId12" Type="http://schemas.openxmlformats.org/officeDocument/2006/relationships/image" Target="../media/image99.png"/><Relationship Id="rId2" Type="http://schemas.openxmlformats.org/officeDocument/2006/relationships/notesSlide" Target="../notesSlides/notesSlide3.xml"/><Relationship Id="rId1" Type="http://schemas.openxmlformats.org/officeDocument/2006/relationships/slideLayout" Target="../slideLayouts/slideLayout2.xml"/><Relationship Id="rId11" Type="http://schemas.openxmlformats.org/officeDocument/2006/relationships/image" Target="../media/image98.png"/></Relationships>
</file>

<file path=ppt/slides/_rels/slide4.xml.rels><?xml version="1.0" encoding="UTF-8" standalone="yes"?>
<Relationships xmlns="http://schemas.openxmlformats.org/package/2006/relationships"><Relationship Id="rId3" Type="http://schemas.openxmlformats.org/officeDocument/2006/relationships/image" Target="../media/image1.tmp"/><Relationship Id="rId7" Type="http://schemas.openxmlformats.org/officeDocument/2006/relationships/image" Target="../media/image7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1" Type="http://schemas.openxmlformats.org/officeDocument/2006/relationships/image" Target="../media/image51.png"/><Relationship Id="rId2" Type="http://schemas.openxmlformats.org/officeDocument/2006/relationships/notesSlide" Target="../notesSlides/notesSlide5.xml"/><Relationship Id="rId20" Type="http://schemas.openxmlformats.org/officeDocument/2006/relationships/image" Target="../media/image50.png"/><Relationship Id="rId1" Type="http://schemas.openxmlformats.org/officeDocument/2006/relationships/slideLayout" Target="../slideLayouts/slideLayout2.xml"/><Relationship Id="rId23" Type="http://schemas.openxmlformats.org/officeDocument/2006/relationships/image" Target="../media/image4.png"/><Relationship Id="rId19" Type="http://schemas.openxmlformats.org/officeDocument/2006/relationships/image" Target="../media/image49.png"/><Relationship Id="rId4" Type="http://schemas.openxmlformats.org/officeDocument/2006/relationships/image" Target="../media/image3.png"/><Relationship Id="rId22" Type="http://schemas.openxmlformats.org/officeDocument/2006/relationships/image" Target="../media/image52.png"/></Relationships>
</file>

<file path=ppt/slides/_rels/slide6.xml.rels><?xml version="1.0" encoding="UTF-8" standalone="yes"?>
<Relationships xmlns="http://schemas.openxmlformats.org/package/2006/relationships"><Relationship Id="rId12" Type="http://schemas.openxmlformats.org/officeDocument/2006/relationships/image" Target="../media/image107.png"/><Relationship Id="rId2" Type="http://schemas.openxmlformats.org/officeDocument/2006/relationships/notesSlide" Target="../notesSlides/notesSlide6.xml"/><Relationship Id="rId1" Type="http://schemas.openxmlformats.org/officeDocument/2006/relationships/slideLayout" Target="../slideLayouts/slideLayout2.xml"/><Relationship Id="rId11" Type="http://schemas.openxmlformats.org/officeDocument/2006/relationships/image" Target="../media/image5.png"/><Relationship Id="rId10" Type="http://schemas.openxmlformats.org/officeDocument/2006/relationships/image" Target="../media/image105.png"/><Relationship Id="rId9" Type="http://schemas.openxmlformats.org/officeDocument/2006/relationships/image" Target="../media/image10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29" Type="http://schemas.openxmlformats.org/officeDocument/2006/relationships/image" Target="../media/image77.png"/><Relationship Id="rId1" Type="http://schemas.openxmlformats.org/officeDocument/2006/relationships/slideLayout" Target="../slideLayouts/slideLayout2.xml"/><Relationship Id="rId24" Type="http://schemas.openxmlformats.org/officeDocument/2006/relationships/image" Target="../media/image60.png"/><Relationship Id="rId32" Type="http://schemas.openxmlformats.org/officeDocument/2006/relationships/image" Target="../media/image91.png"/><Relationship Id="rId28" Type="http://schemas.openxmlformats.org/officeDocument/2006/relationships/image" Target="../media/image76.png"/><Relationship Id="rId31" Type="http://schemas.openxmlformats.org/officeDocument/2006/relationships/image" Target="../media/image3.png"/><Relationship Id="rId30" Type="http://schemas.openxmlformats.org/officeDocument/2006/relationships/image" Target="../media/image90.png"/><Relationship Id="rId27" Type="http://schemas.openxmlformats.org/officeDocument/2006/relationships/image" Target="../media/image63.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13.png"/><Relationship Id="rId7" Type="http://schemas.openxmlformats.org/officeDocument/2006/relationships/image" Target="../media/image10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157719" y="1462572"/>
            <a:ext cx="6340198" cy="1323439"/>
          </a:xfrm>
          <a:prstGeom prst="rect">
            <a:avLst/>
          </a:prstGeom>
          <a:noFill/>
        </p:spPr>
        <p:txBody>
          <a:bodyPr wrap="none" rtlCol="0">
            <a:spAutoFit/>
          </a:bodyPr>
          <a:lstStyle/>
          <a:p>
            <a:pPr algn="ctr"/>
            <a:r>
              <a:rPr lang="ja-JP" altLang="ja-JP" sz="4000" dirty="0"/>
              <a:t>新しい凸性に基づく</a:t>
            </a:r>
            <a:endParaRPr lang="en-US" altLang="ja-JP" sz="4000" dirty="0"/>
          </a:p>
          <a:p>
            <a:pPr algn="ctr"/>
            <a:r>
              <a:rPr lang="ja-JP" altLang="ja-JP" sz="4000" dirty="0"/>
              <a:t>アルゴリズムと最適化理論</a:t>
            </a:r>
            <a:endParaRPr kumimoji="1" lang="ja-JP" altLang="en-US" sz="4000" dirty="0"/>
          </a:p>
        </p:txBody>
      </p:sp>
      <p:sp>
        <p:nvSpPr>
          <p:cNvPr id="7" name="テキスト ボックス 6"/>
          <p:cNvSpPr txBox="1"/>
          <p:nvPr/>
        </p:nvSpPr>
        <p:spPr>
          <a:xfrm>
            <a:off x="1638959" y="3384332"/>
            <a:ext cx="5178020" cy="1569660"/>
          </a:xfrm>
          <a:prstGeom prst="rect">
            <a:avLst/>
          </a:prstGeom>
          <a:noFill/>
        </p:spPr>
        <p:txBody>
          <a:bodyPr wrap="none" rtlCol="0">
            <a:spAutoFit/>
          </a:bodyPr>
          <a:lstStyle/>
          <a:p>
            <a:pPr algn="ctr"/>
            <a:r>
              <a:rPr kumimoji="1" lang="ja-JP" altLang="en-US" sz="2400" dirty="0"/>
              <a:t>平井 広志</a:t>
            </a:r>
            <a:endParaRPr kumimoji="1" lang="en-US" altLang="ja-JP" sz="2400" dirty="0"/>
          </a:p>
          <a:p>
            <a:pPr algn="ctr"/>
            <a:r>
              <a:rPr kumimoji="1" lang="ja-JP" altLang="en-US" sz="2400" dirty="0"/>
              <a:t>東京大学大学院 情報理工学系研究科</a:t>
            </a:r>
            <a:endParaRPr kumimoji="1" lang="en-US" altLang="ja-JP" sz="2400" dirty="0"/>
          </a:p>
          <a:p>
            <a:pPr algn="ctr"/>
            <a:r>
              <a:rPr kumimoji="1" lang="ja-JP" altLang="en-US" sz="2400" dirty="0"/>
              <a:t>数理情報学専攻</a:t>
            </a:r>
            <a:endParaRPr kumimoji="1" lang="en-US" altLang="ja-JP" sz="2400" dirty="0"/>
          </a:p>
          <a:p>
            <a:pPr algn="ctr"/>
            <a:r>
              <a:rPr kumimoji="1" lang="en-US" altLang="ja-JP" sz="2400" dirty="0"/>
              <a:t>hirai@mist.i.u-tokyo.ac.jp</a:t>
            </a:r>
            <a:endParaRPr kumimoji="1" lang="ja-JP" altLang="en-US" sz="2400" dirty="0"/>
          </a:p>
        </p:txBody>
      </p:sp>
      <p:sp>
        <p:nvSpPr>
          <p:cNvPr id="9" name="テキスト ボックス 8"/>
          <p:cNvSpPr txBox="1"/>
          <p:nvPr/>
        </p:nvSpPr>
        <p:spPr>
          <a:xfrm>
            <a:off x="3307347" y="5344509"/>
            <a:ext cx="2040943" cy="461665"/>
          </a:xfrm>
          <a:prstGeom prst="rect">
            <a:avLst/>
          </a:prstGeom>
          <a:noFill/>
        </p:spPr>
        <p:txBody>
          <a:bodyPr wrap="none" rtlCol="0">
            <a:spAutoFit/>
          </a:bodyPr>
          <a:lstStyle/>
          <a:p>
            <a:r>
              <a:rPr kumimoji="1" lang="en-US" altLang="ja-JP" sz="2400" dirty="0"/>
              <a:t>2019</a:t>
            </a:r>
            <a:r>
              <a:rPr kumimoji="1" lang="ja-JP" altLang="en-US" sz="2400" dirty="0"/>
              <a:t>年</a:t>
            </a:r>
            <a:r>
              <a:rPr kumimoji="1" lang="en-US" altLang="ja-JP" sz="2400" dirty="0"/>
              <a:t>8</a:t>
            </a:r>
            <a:r>
              <a:rPr kumimoji="1" lang="ja-JP" altLang="en-US" sz="2400" dirty="0"/>
              <a:t>月</a:t>
            </a:r>
            <a:r>
              <a:rPr kumimoji="1" lang="en-US" altLang="ja-JP" sz="2400" dirty="0"/>
              <a:t>6</a:t>
            </a:r>
            <a:r>
              <a:rPr kumimoji="1" lang="ja-JP" altLang="en-US" sz="2400" dirty="0"/>
              <a:t>日</a:t>
            </a:r>
          </a:p>
        </p:txBody>
      </p:sp>
      <p:sp>
        <p:nvSpPr>
          <p:cNvPr id="10" name="テキスト ボックス 9"/>
          <p:cNvSpPr txBox="1"/>
          <p:nvPr/>
        </p:nvSpPr>
        <p:spPr>
          <a:xfrm>
            <a:off x="389302" y="364169"/>
            <a:ext cx="8392041" cy="707886"/>
          </a:xfrm>
          <a:prstGeom prst="rect">
            <a:avLst/>
          </a:prstGeom>
          <a:noFill/>
        </p:spPr>
        <p:txBody>
          <a:bodyPr wrap="none" rtlCol="0">
            <a:spAutoFit/>
          </a:bodyPr>
          <a:lstStyle/>
          <a:p>
            <a:pPr algn="ctr"/>
            <a:r>
              <a:rPr lang="ja-JP" altLang="en-US" sz="2000" dirty="0"/>
              <a:t>研究領域「</a:t>
            </a:r>
            <a:r>
              <a:rPr lang="ja-JP" altLang="ja-JP" sz="2000" dirty="0"/>
              <a:t>数学と情報科学で解き明かす多様な対象の数理構造と活用</a:t>
            </a:r>
            <a:r>
              <a:rPr lang="ja-JP" altLang="en-US" sz="2000" dirty="0"/>
              <a:t>」</a:t>
            </a:r>
            <a:endParaRPr lang="en-US" altLang="ja-JP" sz="2000" dirty="0"/>
          </a:p>
          <a:p>
            <a:pPr algn="ctr"/>
            <a:r>
              <a:rPr kumimoji="1" lang="ja-JP" altLang="en-US" sz="2000" dirty="0"/>
              <a:t>さきがけ研究提案</a:t>
            </a:r>
            <a:endParaRPr kumimoji="1" lang="en-US" altLang="ja-JP" sz="2000" dirty="0"/>
          </a:p>
        </p:txBody>
      </p:sp>
      <p:sp>
        <p:nvSpPr>
          <p:cNvPr id="2" name="スライド番号プレースホルダー 1"/>
          <p:cNvSpPr>
            <a:spLocks noGrp="1"/>
          </p:cNvSpPr>
          <p:nvPr>
            <p:ph type="sldNum" sz="quarter" idx="12"/>
          </p:nvPr>
        </p:nvSpPr>
        <p:spPr/>
        <p:txBody>
          <a:bodyPr/>
          <a:lstStyle/>
          <a:p>
            <a:fld id="{521D941A-0A40-4AEB-931E-779DA761E56B}" type="slidenum">
              <a:rPr kumimoji="1" lang="ja-JP" altLang="en-US" smtClean="0"/>
              <a:t>1</a:t>
            </a:fld>
            <a:endParaRPr kumimoji="1" lang="ja-JP" altLang="en-US"/>
          </a:p>
        </p:txBody>
      </p:sp>
    </p:spTree>
    <p:extLst>
      <p:ext uri="{BB962C8B-B14F-4D97-AF65-F5344CB8AC3E}">
        <p14:creationId xmlns:p14="http://schemas.microsoft.com/office/powerpoint/2010/main" val="4115151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21D941A-0A40-4AEB-931E-779DA761E56B}" type="slidenum">
              <a:rPr kumimoji="1" lang="ja-JP" altLang="en-US" smtClean="0"/>
              <a:t>10</a:t>
            </a:fld>
            <a:endParaRPr kumimoji="1" lang="ja-JP" altLang="en-US" dirty="0"/>
          </a:p>
        </p:txBody>
      </p:sp>
      <mc:AlternateContent xmlns:mc="http://schemas.openxmlformats.org/markup-compatibility/2006" xmlns:a14="http://schemas.microsoft.com/office/drawing/2010/main">
        <mc:Choice Requires="a14">
          <p:sp>
            <p:nvSpPr>
              <p:cNvPr id="5" name="テキスト ボックス 4"/>
              <p:cNvSpPr txBox="1"/>
              <p:nvPr/>
            </p:nvSpPr>
            <p:spPr>
              <a:xfrm>
                <a:off x="2129369" y="356396"/>
                <a:ext cx="4961038" cy="523220"/>
              </a:xfrm>
              <a:prstGeom prst="rect">
                <a:avLst/>
              </a:prstGeom>
              <a:noFill/>
            </p:spPr>
            <p:txBody>
              <a:bodyPr wrap="none" rtlCol="0">
                <a:spAutoFit/>
              </a:bodyPr>
              <a:lstStyle/>
              <a:p>
                <a:r>
                  <a:rPr kumimoji="1" lang="ja-JP" altLang="en-US" sz="2800" dirty="0"/>
                  <a:t>課題</a:t>
                </a:r>
                <a:r>
                  <a:rPr kumimoji="1" lang="en-US" altLang="ja-JP" sz="2800" dirty="0">
                    <a:latin typeface="+mn-ea"/>
                  </a:rPr>
                  <a:t>(C) </a:t>
                </a:r>
                <a:r>
                  <a:rPr kumimoji="1" lang="ja-JP" altLang="en-US" sz="2800" dirty="0"/>
                  <a:t>離散凸解析</a:t>
                </a:r>
                <a:r>
                  <a:rPr kumimoji="1" lang="en-US" altLang="ja-JP" sz="2800" dirty="0"/>
                  <a:t> </a:t>
                </a:r>
                <a:r>
                  <a:rPr kumimoji="1" lang="en-US" altLang="ja-JP" sz="2800" i="1" dirty="0"/>
                  <a:t>beyond</a:t>
                </a:r>
                <a:r>
                  <a:rPr kumimoji="1" lang="en-US" altLang="ja-JP" sz="2800" dirty="0"/>
                  <a:t> </a:t>
                </a:r>
                <a14:m>
                  <m:oMath xmlns:m="http://schemas.openxmlformats.org/officeDocument/2006/math">
                    <m:sSup>
                      <m:sSupPr>
                        <m:ctrlPr>
                          <a:rPr kumimoji="1" lang="en-US" altLang="ja-JP" sz="2800" b="0" i="1" smtClean="0">
                            <a:latin typeface="Cambria Math" panose="02040503050406030204" pitchFamily="18" charset="0"/>
                            <a:ea typeface="Cambria Math" panose="02040503050406030204" pitchFamily="18" charset="0"/>
                          </a:rPr>
                        </m:ctrlPr>
                      </m:sSupPr>
                      <m:e>
                        <m:r>
                          <a:rPr kumimoji="1" lang="en-US" altLang="ja-JP" sz="2800" i="1" smtClean="0">
                            <a:latin typeface="Cambria Math" panose="02040503050406030204" pitchFamily="18" charset="0"/>
                            <a:ea typeface="Cambria Math" panose="02040503050406030204" pitchFamily="18" charset="0"/>
                          </a:rPr>
                          <m:t>ℤ</m:t>
                        </m:r>
                      </m:e>
                      <m:sup>
                        <m:r>
                          <a:rPr kumimoji="1" lang="en-US" altLang="ja-JP" sz="2800" b="0" i="1" smtClean="0">
                            <a:latin typeface="Cambria Math" panose="02040503050406030204" pitchFamily="18" charset="0"/>
                            <a:ea typeface="Cambria Math" panose="02040503050406030204" pitchFamily="18" charset="0"/>
                          </a:rPr>
                          <m:t>𝑛</m:t>
                        </m:r>
                      </m:sup>
                    </m:sSup>
                  </m:oMath>
                </a14:m>
                <a:endParaRPr kumimoji="1" lang="ja-JP" altLang="en-US" sz="28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2129369" y="356396"/>
                <a:ext cx="4961038" cy="523220"/>
              </a:xfrm>
              <a:prstGeom prst="rect">
                <a:avLst/>
              </a:prstGeom>
              <a:blipFill>
                <a:blip r:embed="rId6"/>
                <a:stretch>
                  <a:fillRect l="-2457" t="-11628" b="-325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591236" y="1087232"/>
                <a:ext cx="6895414" cy="1200329"/>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kumimoji="1" lang="ja-JP" altLang="en-US" sz="2400" dirty="0"/>
                  <a:t>離散凸解析（</a:t>
                </a:r>
                <a:r>
                  <a:rPr kumimoji="1" lang="en-US" altLang="ja-JP" sz="2400" dirty="0" err="1"/>
                  <a:t>Murota</a:t>
                </a:r>
                <a:r>
                  <a:rPr kumimoji="1" lang="en-US" altLang="ja-JP" sz="2400" dirty="0"/>
                  <a:t> 1996 </a:t>
                </a:r>
                <a:r>
                  <a:rPr kumimoji="1" lang="ja-JP" altLang="en-US" sz="2400" dirty="0"/>
                  <a:t>～）</a:t>
                </a:r>
                <a:endParaRPr kumimoji="1" lang="en-US" altLang="ja-JP" sz="2400" dirty="0"/>
              </a:p>
              <a:p>
                <a:pPr>
                  <a:lnSpc>
                    <a:spcPct val="150000"/>
                  </a:lnSpc>
                </a:pPr>
                <a:r>
                  <a:rPr kumimoji="1" lang="ja-JP" altLang="en-US" sz="2400" dirty="0"/>
                  <a:t>　　　～ 整数格子 </a:t>
                </a:r>
                <a14:m>
                  <m:oMath xmlns:m="http://schemas.openxmlformats.org/officeDocument/2006/math">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ℤ</m:t>
                        </m:r>
                      </m:e>
                      <m:sup>
                        <m:r>
                          <a:rPr kumimoji="1" lang="en-US" altLang="ja-JP" sz="2400" i="1">
                            <a:latin typeface="Cambria Math" panose="02040503050406030204" pitchFamily="18" charset="0"/>
                            <a:ea typeface="Cambria Math" panose="02040503050406030204" pitchFamily="18" charset="0"/>
                          </a:rPr>
                          <m:t>𝑛</m:t>
                        </m:r>
                      </m:sup>
                    </m:sSup>
                  </m:oMath>
                </a14:m>
                <a:r>
                  <a:rPr kumimoji="1" lang="ja-JP" altLang="en-US" sz="2400" dirty="0"/>
                  <a:t> 上の「離散凸関数」の理論</a:t>
                </a:r>
                <a:endParaRPr kumimoji="1" lang="en-US" altLang="ja-JP" sz="24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591236" y="1087232"/>
                <a:ext cx="6895414" cy="1200329"/>
              </a:xfrm>
              <a:prstGeom prst="rect">
                <a:avLst/>
              </a:prstGeom>
              <a:blipFill>
                <a:blip r:embed="rId17"/>
                <a:stretch>
                  <a:fillRect l="-1238" r="-442" b="-659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1984833" y="2675210"/>
                <a:ext cx="6373283" cy="1477328"/>
              </a:xfrm>
              <a:prstGeom prst="rect">
                <a:avLst/>
              </a:prstGeom>
              <a:noFill/>
            </p:spPr>
            <p:txBody>
              <a:bodyPr wrap="none" rtlCol="0">
                <a:spAutoFit/>
              </a:bodyPr>
              <a:lstStyle/>
              <a:p>
                <a:pPr>
                  <a:lnSpc>
                    <a:spcPct val="150000"/>
                  </a:lnSpc>
                </a:pPr>
                <a:r>
                  <a:rPr kumimoji="1" lang="ja-JP" altLang="en-US" sz="2000" dirty="0"/>
                  <a:t>自然な埋め込み </a:t>
                </a:r>
                <a14:m>
                  <m:oMath xmlns:m="http://schemas.openxmlformats.org/officeDocument/2006/math">
                    <m:sSup>
                      <m:sSupPr>
                        <m:ctrlPr>
                          <a:rPr kumimoji="1" lang="en-US" altLang="ja-JP" sz="2000" i="1">
                            <a:latin typeface="Cambria Math" panose="02040503050406030204" pitchFamily="18" charset="0"/>
                            <a:ea typeface="Cambria Math" panose="02040503050406030204" pitchFamily="18" charset="0"/>
                          </a:rPr>
                        </m:ctrlPr>
                      </m:sSupPr>
                      <m:e>
                        <m:r>
                          <a:rPr kumimoji="1" lang="en-US" altLang="ja-JP" sz="2000" i="1">
                            <a:latin typeface="Cambria Math" panose="02040503050406030204" pitchFamily="18" charset="0"/>
                            <a:ea typeface="Cambria Math" panose="02040503050406030204" pitchFamily="18" charset="0"/>
                          </a:rPr>
                          <m:t>ℤ</m:t>
                        </m:r>
                      </m:e>
                      <m:sup>
                        <m:r>
                          <a:rPr kumimoji="1" lang="en-US" altLang="ja-JP" sz="2000" i="1">
                            <a:latin typeface="Cambria Math" panose="02040503050406030204" pitchFamily="18" charset="0"/>
                            <a:ea typeface="Cambria Math" panose="02040503050406030204" pitchFamily="18" charset="0"/>
                          </a:rPr>
                          <m:t>𝑛</m:t>
                        </m:r>
                      </m:sup>
                    </m:sSup>
                    <m:r>
                      <a:rPr kumimoji="1" lang="en-US" altLang="ja-JP" sz="2000" i="1" smtClean="0">
                        <a:latin typeface="Cambria Math" panose="02040503050406030204" pitchFamily="18" charset="0"/>
                        <a:ea typeface="Cambria Math" panose="02040503050406030204" pitchFamily="18" charset="0"/>
                      </a:rPr>
                      <m:t>↪</m:t>
                    </m:r>
                    <m:sSup>
                      <m:sSupPr>
                        <m:ctrlPr>
                          <a:rPr kumimoji="1" lang="en-US" altLang="ja-JP" sz="2000" b="0" i="1" smtClean="0">
                            <a:latin typeface="Cambria Math" panose="02040503050406030204" pitchFamily="18" charset="0"/>
                            <a:ea typeface="Cambria Math" panose="02040503050406030204" pitchFamily="18" charset="0"/>
                          </a:rPr>
                        </m:ctrlPr>
                      </m:sSupPr>
                      <m:e>
                        <m:r>
                          <a:rPr kumimoji="1" lang="en-US" altLang="ja-JP" sz="2000" i="1" smtClean="0">
                            <a:latin typeface="Cambria Math" panose="02040503050406030204" pitchFamily="18" charset="0"/>
                            <a:ea typeface="Cambria Math" panose="02040503050406030204" pitchFamily="18" charset="0"/>
                          </a:rPr>
                          <m:t>ℝ</m:t>
                        </m:r>
                      </m:e>
                      <m:sup>
                        <m:r>
                          <a:rPr kumimoji="1" lang="en-US" altLang="ja-JP" sz="2000" b="0" i="1" smtClean="0">
                            <a:latin typeface="Cambria Math" panose="02040503050406030204" pitchFamily="18" charset="0"/>
                            <a:ea typeface="Cambria Math" panose="02040503050406030204" pitchFamily="18" charset="0"/>
                          </a:rPr>
                          <m:t>𝑛</m:t>
                        </m:r>
                      </m:sup>
                    </m:sSup>
                  </m:oMath>
                </a14:m>
                <a:r>
                  <a:rPr kumimoji="1" lang="ja-JP" altLang="en-US" sz="2000" dirty="0"/>
                  <a:t>のもとで</a:t>
                </a:r>
                <a:endParaRPr kumimoji="1" lang="en-US" altLang="ja-JP" sz="2000" dirty="0"/>
              </a:p>
              <a:p>
                <a:pPr>
                  <a:lnSpc>
                    <a:spcPct val="150000"/>
                  </a:lnSpc>
                </a:pPr>
                <a:r>
                  <a:rPr kumimoji="1" lang="ja-JP" altLang="en-US" sz="2000" dirty="0"/>
                  <a:t>計算量・アルゴリズム的にうまく振る舞う</a:t>
                </a:r>
                <a14:m>
                  <m:oMath xmlns:m="http://schemas.openxmlformats.org/officeDocument/2006/math">
                    <m:sSup>
                      <m:sSupPr>
                        <m:ctrlPr>
                          <a:rPr kumimoji="1" lang="en-US" altLang="ja-JP" sz="2000" i="1">
                            <a:latin typeface="Cambria Math" panose="02040503050406030204" pitchFamily="18" charset="0"/>
                            <a:ea typeface="Cambria Math" panose="02040503050406030204" pitchFamily="18" charset="0"/>
                          </a:rPr>
                        </m:ctrlPr>
                      </m:sSupPr>
                      <m:e>
                        <m:r>
                          <a:rPr kumimoji="1" lang="en-US" altLang="ja-JP" sz="2000" i="1">
                            <a:latin typeface="Cambria Math" panose="02040503050406030204" pitchFamily="18" charset="0"/>
                            <a:ea typeface="Cambria Math" panose="02040503050406030204" pitchFamily="18" charset="0"/>
                          </a:rPr>
                          <m:t>ℤ</m:t>
                        </m:r>
                      </m:e>
                      <m:sup>
                        <m:r>
                          <a:rPr kumimoji="1" lang="en-US" altLang="ja-JP" sz="2000" i="1">
                            <a:latin typeface="Cambria Math" panose="02040503050406030204" pitchFamily="18" charset="0"/>
                            <a:ea typeface="Cambria Math" panose="02040503050406030204" pitchFamily="18" charset="0"/>
                          </a:rPr>
                          <m:t>𝑛</m:t>
                        </m:r>
                      </m:sup>
                    </m:sSup>
                  </m:oMath>
                </a14:m>
                <a:r>
                  <a:rPr kumimoji="1" lang="ja-JP" altLang="en-US" sz="2000" dirty="0"/>
                  <a:t>上の関数</a:t>
                </a:r>
                <a:endParaRPr kumimoji="1" lang="en-US" altLang="ja-JP" sz="2000" dirty="0"/>
              </a:p>
              <a:p>
                <a:pPr>
                  <a:lnSpc>
                    <a:spcPct val="150000"/>
                  </a:lnSpc>
                </a:pPr>
                <a:r>
                  <a:rPr kumimoji="1" lang="ja-JP" altLang="en-US" sz="2000" dirty="0"/>
                  <a:t>例</a:t>
                </a:r>
                <a:r>
                  <a:rPr kumimoji="1" lang="en-US" altLang="ja-JP" sz="2000" dirty="0"/>
                  <a:t>: </a:t>
                </a:r>
                <a:r>
                  <a:rPr kumimoji="1" lang="ja-JP" altLang="en-US" sz="2000" dirty="0"/>
                  <a:t>劣モジュラ関数，</a:t>
                </a:r>
                <a:r>
                  <a:rPr kumimoji="1" lang="en-US" altLang="ja-JP" sz="2000" dirty="0"/>
                  <a:t>L</a:t>
                </a:r>
                <a:r>
                  <a:rPr kumimoji="1" lang="ja-JP" altLang="en-US" sz="2000" dirty="0"/>
                  <a:t>凸関数，</a:t>
                </a:r>
                <a:r>
                  <a:rPr kumimoji="1" lang="en-US" altLang="ja-JP" sz="2000" dirty="0"/>
                  <a:t>M</a:t>
                </a:r>
                <a:r>
                  <a:rPr kumimoji="1" lang="ja-JP" altLang="en-US" sz="2000" dirty="0"/>
                  <a:t>凸関数</a:t>
                </a:r>
                <a:r>
                  <a:rPr kumimoji="1" lang="en-US" altLang="ja-JP" sz="2000" dirty="0"/>
                  <a:t>,...</a:t>
                </a:r>
                <a:endParaRPr kumimoji="1" lang="ja-JP" altLang="en-US" sz="20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984833" y="2675210"/>
                <a:ext cx="6373283" cy="1477328"/>
              </a:xfrm>
              <a:prstGeom prst="rect">
                <a:avLst/>
              </a:prstGeom>
              <a:blipFill>
                <a:blip r:embed="rId18"/>
                <a:stretch>
                  <a:fillRect l="-1053" r="-287" b="-3719"/>
                </a:stretch>
              </a:blipFill>
            </p:spPr>
            <p:txBody>
              <a:bodyPr/>
              <a:lstStyle/>
              <a:p>
                <a:r>
                  <a:rPr lang="ja-JP" altLang="en-US">
                    <a:noFill/>
                  </a:rPr>
                  <a:t> </a:t>
                </a:r>
              </a:p>
            </p:txBody>
          </p:sp>
        </mc:Fallback>
      </mc:AlternateContent>
      <p:sp>
        <p:nvSpPr>
          <p:cNvPr id="11" name="角丸四角形吹き出し 10"/>
          <p:cNvSpPr/>
          <p:nvPr/>
        </p:nvSpPr>
        <p:spPr>
          <a:xfrm>
            <a:off x="1735974" y="2675210"/>
            <a:ext cx="6727767" cy="1555740"/>
          </a:xfrm>
          <a:prstGeom prst="wedgeRoundRectCallout">
            <a:avLst>
              <a:gd name="adj1" fmla="val -190"/>
              <a:gd name="adj2" fmla="val -7363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2" name="テキスト ボックス 11"/>
              <p:cNvSpPr txBox="1"/>
              <p:nvPr/>
            </p:nvSpPr>
            <p:spPr>
              <a:xfrm>
                <a:off x="504306" y="4618599"/>
                <a:ext cx="7884621" cy="1569660"/>
              </a:xfrm>
              <a:prstGeom prst="rect">
                <a:avLst/>
              </a:prstGeom>
              <a:solidFill>
                <a:schemeClr val="accent6">
                  <a:lumMod val="20000"/>
                  <a:lumOff val="80000"/>
                </a:schemeClr>
              </a:solidFill>
              <a:ln w="12700">
                <a:noFill/>
              </a:ln>
            </p:spPr>
            <p:txBody>
              <a:bodyPr wrap="square" rtlCol="0">
                <a:spAutoFit/>
              </a:bodyPr>
              <a:lstStyle/>
              <a:p>
                <a:r>
                  <a:rPr kumimoji="1" lang="ja-JP" altLang="en-US" sz="2400" dirty="0"/>
                  <a:t>目標（離散凸解析</a:t>
                </a:r>
                <a:r>
                  <a:rPr kumimoji="1" lang="en-US" altLang="ja-JP" sz="2400" dirty="0"/>
                  <a:t> </a:t>
                </a:r>
                <a:r>
                  <a:rPr kumimoji="1" lang="en-US" altLang="ja-JP" sz="2400" i="1" dirty="0"/>
                  <a:t>beyond</a:t>
                </a:r>
                <a:r>
                  <a:rPr kumimoji="1" lang="en-US" altLang="ja-JP" sz="2400" dirty="0"/>
                  <a:t> </a:t>
                </a:r>
                <a14:m>
                  <m:oMath xmlns:m="http://schemas.openxmlformats.org/officeDocument/2006/math">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ℤ</m:t>
                        </m:r>
                      </m:e>
                      <m:sup>
                        <m:r>
                          <a:rPr kumimoji="1" lang="en-US" altLang="ja-JP" sz="2400" i="1">
                            <a:latin typeface="Cambria Math" panose="02040503050406030204" pitchFamily="18" charset="0"/>
                            <a:ea typeface="Cambria Math" panose="02040503050406030204" pitchFamily="18" charset="0"/>
                          </a:rPr>
                          <m:t>𝑛</m:t>
                        </m:r>
                      </m:sup>
                    </m:sSup>
                  </m:oMath>
                </a14:m>
                <a:r>
                  <a:rPr kumimoji="1" lang="ja-JP" altLang="en-US" sz="2400" dirty="0"/>
                  <a:t>）</a:t>
                </a:r>
                <a:endParaRPr kumimoji="1" lang="en-US" altLang="ja-JP" sz="2400" dirty="0"/>
              </a:p>
              <a:p>
                <a:pPr>
                  <a:lnSpc>
                    <a:spcPct val="150000"/>
                  </a:lnSpc>
                </a:pPr>
                <a14:m>
                  <m:oMath xmlns:m="http://schemas.openxmlformats.org/officeDocument/2006/math">
                    <m:r>
                      <a:rPr kumimoji="1" lang="en-US" altLang="ja-JP" sz="2400" b="0" i="1" smtClean="0">
                        <a:latin typeface="Cambria Math" panose="02040503050406030204" pitchFamily="18" charset="0"/>
                        <a:ea typeface="Cambria Math" panose="02040503050406030204" pitchFamily="18" charset="0"/>
                      </a:rPr>
                      <m:t>𝑋</m:t>
                    </m:r>
                    <m:r>
                      <a:rPr kumimoji="1" lang="en-US" altLang="ja-JP" sz="2400" i="1">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𝐾</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𝑋</m:t>
                    </m:r>
                    <m:r>
                      <a:rPr kumimoji="1" lang="en-US" altLang="ja-JP" sz="2400" b="0" i="1" smtClean="0">
                        <a:latin typeface="Cambria Math" panose="02040503050406030204" pitchFamily="18" charset="0"/>
                        <a:ea typeface="Cambria Math" panose="02040503050406030204" pitchFamily="18" charset="0"/>
                      </a:rPr>
                      <m:t>)</m:t>
                    </m:r>
                  </m:oMath>
                </a14:m>
                <a:r>
                  <a:rPr kumimoji="1" lang="ja-JP" altLang="en-US" sz="2400" dirty="0"/>
                  <a:t>のもとで計算量・アルゴリズム的に</a:t>
                </a:r>
                <a:endParaRPr kumimoji="1" lang="en-US" altLang="ja-JP" sz="2400" dirty="0"/>
              </a:p>
              <a:p>
                <a:pPr>
                  <a:lnSpc>
                    <a:spcPct val="150000"/>
                  </a:lnSpc>
                </a:pPr>
                <a:r>
                  <a:rPr kumimoji="1" lang="ja-JP" altLang="en-US" sz="2400" dirty="0"/>
                  <a:t>うまく振る舞う</a:t>
                </a:r>
                <a14:m>
                  <m:oMath xmlns:m="http://schemas.openxmlformats.org/officeDocument/2006/math">
                    <m:r>
                      <a:rPr kumimoji="1" lang="en-US" altLang="ja-JP" sz="2400" b="0" i="1" smtClean="0">
                        <a:latin typeface="Cambria Math" panose="02040503050406030204" pitchFamily="18" charset="0"/>
                      </a:rPr>
                      <m:t>𝑋</m:t>
                    </m:r>
                  </m:oMath>
                </a14:m>
                <a:r>
                  <a:rPr kumimoji="1" lang="ja-JP" altLang="en-US" sz="2400" dirty="0"/>
                  <a:t>上の「離散凸関数」の理論を展開する</a:t>
                </a:r>
                <a:endParaRPr kumimoji="1" lang="en-US" altLang="ja-JP" sz="24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504306" y="4618599"/>
                <a:ext cx="7884621" cy="1569660"/>
              </a:xfrm>
              <a:prstGeom prst="rect">
                <a:avLst/>
              </a:prstGeom>
              <a:blipFill>
                <a:blip r:embed="rId19"/>
                <a:stretch>
                  <a:fillRect l="-1237" t="-3502" b="-5058"/>
                </a:stretch>
              </a:blipFill>
              <a:ln w="12700">
                <a:noFill/>
              </a:ln>
            </p:spPr>
            <p:txBody>
              <a:bodyPr/>
              <a:lstStyle/>
              <a:p>
                <a:r>
                  <a:rPr lang="ja-JP" altLang="en-US">
                    <a:noFill/>
                  </a:rPr>
                  <a:t> </a:t>
                </a:r>
              </a:p>
            </p:txBody>
          </p:sp>
        </mc:Fallback>
      </mc:AlternateContent>
    </p:spTree>
    <p:extLst>
      <p:ext uri="{BB962C8B-B14F-4D97-AF65-F5344CB8AC3E}">
        <p14:creationId xmlns:p14="http://schemas.microsoft.com/office/powerpoint/2010/main" val="616105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21D941A-0A40-4AEB-931E-779DA761E56B}" type="slidenum">
              <a:rPr kumimoji="1" lang="ja-JP" altLang="en-US" smtClean="0"/>
              <a:t>11</a:t>
            </a:fld>
            <a:endParaRPr kumimoji="1" lang="ja-JP" altLang="en-US" dirty="0"/>
          </a:p>
        </p:txBody>
      </p:sp>
      <p:sp>
        <p:nvSpPr>
          <p:cNvPr id="5" name="正方形/長方形 4"/>
          <p:cNvSpPr/>
          <p:nvPr/>
        </p:nvSpPr>
        <p:spPr>
          <a:xfrm>
            <a:off x="476786" y="708590"/>
            <a:ext cx="8378718" cy="461665"/>
          </a:xfrm>
          <a:prstGeom prst="rect">
            <a:avLst/>
          </a:prstGeom>
        </p:spPr>
        <p:txBody>
          <a:bodyPr wrap="square">
            <a:spAutoFit/>
          </a:bodyPr>
          <a:lstStyle/>
          <a:p>
            <a:pPr algn="just">
              <a:spcAft>
                <a:spcPts val="0"/>
              </a:spcAft>
            </a:pPr>
            <a:r>
              <a:rPr lang="ja-JP" altLang="en-US" sz="2400" kern="100" dirty="0">
                <a:solidFill>
                  <a:srgbClr val="000000"/>
                </a:solidFill>
                <a:latin typeface="+mn-ea"/>
                <a:cs typeface="Times New Roman" panose="02020603050405020304" pitchFamily="18" charset="0"/>
              </a:rPr>
              <a:t>課題</a:t>
            </a:r>
            <a:r>
              <a:rPr lang="en-US" altLang="ja-JP" sz="2400" kern="100" dirty="0">
                <a:solidFill>
                  <a:srgbClr val="000000"/>
                </a:solidFill>
                <a:latin typeface="+mn-ea"/>
                <a:cs typeface="Times New Roman" panose="02020603050405020304" pitchFamily="18" charset="0"/>
              </a:rPr>
              <a:t>(E) </a:t>
            </a:r>
            <a:r>
              <a:rPr lang="ja-JP" altLang="ja-JP" sz="2400" kern="100" dirty="0">
                <a:solidFill>
                  <a:srgbClr val="000000"/>
                </a:solidFill>
                <a:latin typeface="+mn-ea"/>
                <a:cs typeface="Times New Roman" panose="02020603050405020304" pitchFamily="18" charset="0"/>
              </a:rPr>
              <a:t>数学・数理科学・情報科学諸分野への横断的活用</a:t>
            </a:r>
            <a:endParaRPr lang="ja-JP" altLang="ja-JP" sz="2800" kern="100" dirty="0">
              <a:effectLst/>
              <a:latin typeface="+mn-ea"/>
              <a:cs typeface="Times New Roman" panose="02020603050405020304" pitchFamily="18" charset="0"/>
            </a:endParaRPr>
          </a:p>
        </p:txBody>
      </p:sp>
      <p:sp>
        <p:nvSpPr>
          <p:cNvPr id="7" name="テキスト ボックス 6"/>
          <p:cNvSpPr txBox="1"/>
          <p:nvPr/>
        </p:nvSpPr>
        <p:spPr>
          <a:xfrm>
            <a:off x="933809" y="2438124"/>
            <a:ext cx="7457491" cy="3416320"/>
          </a:xfrm>
          <a:prstGeom prst="rect">
            <a:avLst/>
          </a:prstGeom>
          <a:noFill/>
        </p:spPr>
        <p:txBody>
          <a:bodyPr wrap="none" rtlCol="0">
            <a:spAutoFit/>
          </a:bodyPr>
          <a:lstStyle/>
          <a:p>
            <a:pPr>
              <a:lnSpc>
                <a:spcPct val="150000"/>
              </a:lnSpc>
            </a:pPr>
            <a:r>
              <a:rPr kumimoji="1" lang="ja-JP" altLang="en-US" sz="2400" dirty="0"/>
              <a:t>例：</a:t>
            </a:r>
            <a:endParaRPr kumimoji="1" lang="en-US" altLang="ja-JP" sz="2400" dirty="0"/>
          </a:p>
          <a:p>
            <a:pPr marL="342900" indent="-342900">
              <a:lnSpc>
                <a:spcPct val="150000"/>
              </a:lnSpc>
              <a:buFont typeface="Arial" panose="020B0604020202020204" pitchFamily="34" charset="0"/>
              <a:buChar char="•"/>
            </a:pPr>
            <a:r>
              <a:rPr kumimoji="1" lang="en-US" altLang="ja-JP" sz="2400" dirty="0"/>
              <a:t>Brady-</a:t>
            </a:r>
            <a:r>
              <a:rPr kumimoji="1" lang="en-US" altLang="ja-JP" sz="2400" dirty="0" err="1"/>
              <a:t>McCammond</a:t>
            </a:r>
            <a:r>
              <a:rPr kumimoji="1" lang="ja-JP" altLang="en-US" sz="2400" dirty="0"/>
              <a:t>予想（</a:t>
            </a:r>
            <a:r>
              <a:rPr kumimoji="1" lang="en-US" altLang="ja-JP" sz="2400" dirty="0"/>
              <a:t>Brady-</a:t>
            </a:r>
            <a:r>
              <a:rPr kumimoji="1" lang="en-US" altLang="ja-JP" sz="2400" dirty="0" err="1"/>
              <a:t>McCammond</a:t>
            </a:r>
            <a:r>
              <a:rPr kumimoji="1" lang="en-US" altLang="ja-JP" sz="2400" dirty="0"/>
              <a:t> 2010</a:t>
            </a:r>
            <a:r>
              <a:rPr kumimoji="1" lang="ja-JP" altLang="en-US" sz="2400" dirty="0"/>
              <a:t>）</a:t>
            </a:r>
            <a:endParaRPr kumimoji="1" lang="en-US" altLang="ja-JP" sz="2400" dirty="0"/>
          </a:p>
          <a:p>
            <a:pPr>
              <a:lnSpc>
                <a:spcPct val="150000"/>
              </a:lnSpc>
            </a:pPr>
            <a:r>
              <a:rPr kumimoji="1" lang="ja-JP" altLang="en-US" sz="2400" dirty="0"/>
              <a:t> 予想：非交差分割束のオーソスキーム複体は，</a:t>
            </a:r>
            <a:r>
              <a:rPr kumimoji="1" lang="en-US" altLang="ja-JP" sz="2400" dirty="0"/>
              <a:t>CAT(0)</a:t>
            </a:r>
          </a:p>
          <a:p>
            <a:pPr>
              <a:lnSpc>
                <a:spcPct val="150000"/>
              </a:lnSpc>
            </a:pPr>
            <a:r>
              <a:rPr kumimoji="1" lang="en-US" altLang="ja-JP" sz="2400" dirty="0"/>
              <a:t>                                                </a:t>
            </a:r>
            <a:r>
              <a:rPr kumimoji="1" lang="en-US" altLang="ja-JP" sz="2400" dirty="0">
                <a:sym typeface="Wingdings" panose="05000000000000000000" pitchFamily="2" charset="2"/>
              </a:rPr>
              <a:t> </a:t>
            </a:r>
            <a:r>
              <a:rPr kumimoji="1" lang="ja-JP" altLang="en-US" sz="2400" dirty="0">
                <a:sym typeface="Wingdings" panose="05000000000000000000" pitchFamily="2" charset="2"/>
              </a:rPr>
              <a:t>組み紐群は，</a:t>
            </a:r>
            <a:r>
              <a:rPr kumimoji="1" lang="en-US" altLang="ja-JP" sz="2400" dirty="0"/>
              <a:t> CAT(0)</a:t>
            </a:r>
            <a:r>
              <a:rPr kumimoji="1" lang="ja-JP" altLang="en-US" sz="2400" dirty="0"/>
              <a:t>群</a:t>
            </a:r>
            <a:endParaRPr kumimoji="1" lang="en-US" altLang="ja-JP" sz="2400" dirty="0"/>
          </a:p>
          <a:p>
            <a:pPr marL="342900" indent="-342900">
              <a:lnSpc>
                <a:spcPct val="150000"/>
              </a:lnSpc>
              <a:buFont typeface="Arial" panose="020B0604020202020204" pitchFamily="34" charset="0"/>
              <a:buChar char="•"/>
            </a:pPr>
            <a:r>
              <a:rPr kumimoji="1" lang="ja-JP" altLang="en-US" sz="2400" dirty="0"/>
              <a:t>系統樹空間（</a:t>
            </a:r>
            <a:r>
              <a:rPr kumimoji="1" lang="en-US" altLang="ja-JP" sz="2400" dirty="0" err="1"/>
              <a:t>Billera</a:t>
            </a:r>
            <a:r>
              <a:rPr kumimoji="1" lang="en-US" altLang="ja-JP" sz="2400" dirty="0"/>
              <a:t>-Holmes-</a:t>
            </a:r>
            <a:r>
              <a:rPr kumimoji="1" lang="en-US" altLang="ja-JP" sz="2400" dirty="0" err="1"/>
              <a:t>Vogtmann</a:t>
            </a:r>
            <a:r>
              <a:rPr kumimoji="1" lang="en-US" altLang="ja-JP" sz="2400" dirty="0"/>
              <a:t> 2001</a:t>
            </a:r>
            <a:r>
              <a:rPr kumimoji="1" lang="ja-JP" altLang="en-US" sz="2400" dirty="0"/>
              <a:t>）</a:t>
            </a:r>
            <a:endParaRPr kumimoji="1" lang="en-US" altLang="ja-JP" sz="2400" dirty="0"/>
          </a:p>
          <a:p>
            <a:pPr marL="342900" indent="-342900">
              <a:lnSpc>
                <a:spcPct val="150000"/>
              </a:lnSpc>
              <a:buFont typeface="Arial" panose="020B0604020202020204" pitchFamily="34" charset="0"/>
              <a:buChar char="•"/>
            </a:pPr>
            <a:r>
              <a:rPr kumimoji="1" lang="ja-JP" altLang="en-US" sz="2400" dirty="0"/>
              <a:t>ロボティクス （</a:t>
            </a:r>
            <a:r>
              <a:rPr kumimoji="1" lang="en-US" altLang="ja-JP" sz="2400" dirty="0"/>
              <a:t>Abram-Ghrist 2004</a:t>
            </a:r>
            <a:r>
              <a:rPr kumimoji="1" lang="ja-JP" altLang="en-US" sz="2400" dirty="0"/>
              <a:t>）</a:t>
            </a:r>
          </a:p>
        </p:txBody>
      </p:sp>
      <p:sp>
        <p:nvSpPr>
          <p:cNvPr id="8" name="テキスト ボックス 7"/>
          <p:cNvSpPr txBox="1"/>
          <p:nvPr/>
        </p:nvSpPr>
        <p:spPr>
          <a:xfrm>
            <a:off x="2349731" y="1646361"/>
            <a:ext cx="4185761" cy="461665"/>
          </a:xfrm>
          <a:prstGeom prst="rect">
            <a:avLst/>
          </a:prstGeom>
          <a:noFill/>
          <a:ln>
            <a:solidFill>
              <a:schemeClr val="tx1"/>
            </a:solidFill>
          </a:ln>
        </p:spPr>
        <p:txBody>
          <a:bodyPr wrap="none" rtlCol="0">
            <a:spAutoFit/>
          </a:bodyPr>
          <a:lstStyle/>
          <a:p>
            <a:r>
              <a:rPr kumimoji="1" lang="ja-JP" altLang="en-US" sz="2400" dirty="0"/>
              <a:t>関連する分野の問題への挑戦</a:t>
            </a:r>
          </a:p>
        </p:txBody>
      </p:sp>
      <mc:AlternateContent xmlns:mc="http://schemas.openxmlformats.org/markup-compatibility/2006" xmlns:a14="http://schemas.microsoft.com/office/drawing/2010/main">
        <mc:Choice Requires="a14">
          <p:sp>
            <p:nvSpPr>
              <p:cNvPr id="9" name="テキスト ボックス 8"/>
              <p:cNvSpPr txBox="1"/>
              <p:nvPr/>
            </p:nvSpPr>
            <p:spPr>
              <a:xfrm>
                <a:off x="3927634" y="5895633"/>
                <a:ext cx="19396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800" i="1" smtClean="0">
                          <a:latin typeface="Cambria Math" panose="02040503050406030204" pitchFamily="18" charset="0"/>
                        </a:rPr>
                        <m:t>⋮</m:t>
                      </m:r>
                    </m:oMath>
                  </m:oMathPara>
                </a14:m>
                <a:endParaRPr kumimoji="1" lang="ja-JP" altLang="en-US" sz="28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3927634" y="5895633"/>
                <a:ext cx="193963" cy="430887"/>
              </a:xfrm>
              <a:prstGeom prst="rect">
                <a:avLst/>
              </a:prstGeom>
              <a:blipFill>
                <a:blip r:embed="rId2"/>
                <a:stretch>
                  <a:fillRect/>
                </a:stretch>
              </a:blipFill>
            </p:spPr>
            <p:txBody>
              <a:bodyPr/>
              <a:lstStyle/>
              <a:p>
                <a:r>
                  <a:rPr lang="ja-JP" altLang="en-US">
                    <a:noFill/>
                  </a:rPr>
                  <a:t> </a:t>
                </a:r>
              </a:p>
            </p:txBody>
          </p:sp>
        </mc:Fallback>
      </mc:AlternateContent>
      <p:sp>
        <p:nvSpPr>
          <p:cNvPr id="2" name="テキスト ボックス 1"/>
          <p:cNvSpPr txBox="1"/>
          <p:nvPr/>
        </p:nvSpPr>
        <p:spPr>
          <a:xfrm>
            <a:off x="3509500" y="4447051"/>
            <a:ext cx="954107" cy="276999"/>
          </a:xfrm>
          <a:prstGeom prst="rect">
            <a:avLst/>
          </a:prstGeom>
          <a:noFill/>
        </p:spPr>
        <p:txBody>
          <a:bodyPr wrap="none" rtlCol="0">
            <a:spAutoFit/>
          </a:bodyPr>
          <a:lstStyle/>
          <a:p>
            <a:r>
              <a:rPr kumimoji="1" lang="ja-JP" altLang="en-US" sz="1200" dirty="0"/>
              <a:t>正しいなら</a:t>
            </a:r>
          </a:p>
        </p:txBody>
      </p:sp>
    </p:spTree>
    <p:extLst>
      <p:ext uri="{BB962C8B-B14F-4D97-AF65-F5344CB8AC3E}">
        <p14:creationId xmlns:p14="http://schemas.microsoft.com/office/powerpoint/2010/main" val="3511537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21D941A-0A40-4AEB-931E-779DA761E56B}" type="slidenum">
              <a:rPr kumimoji="1" lang="ja-JP" altLang="en-US" smtClean="0"/>
              <a:t>12</a:t>
            </a:fld>
            <a:endParaRPr kumimoji="1" lang="ja-JP" altLang="en-US" dirty="0"/>
          </a:p>
        </p:txBody>
      </p:sp>
      <p:sp>
        <p:nvSpPr>
          <p:cNvPr id="5" name="テキスト ボックス 4"/>
          <p:cNvSpPr txBox="1"/>
          <p:nvPr/>
        </p:nvSpPr>
        <p:spPr>
          <a:xfrm>
            <a:off x="3602182" y="422562"/>
            <a:ext cx="1620957" cy="523220"/>
          </a:xfrm>
          <a:prstGeom prst="rect">
            <a:avLst/>
          </a:prstGeom>
          <a:noFill/>
        </p:spPr>
        <p:txBody>
          <a:bodyPr wrap="none" rtlCol="0">
            <a:spAutoFit/>
          </a:bodyPr>
          <a:lstStyle/>
          <a:p>
            <a:r>
              <a:rPr kumimoji="1" lang="ja-JP" altLang="en-US" sz="2800" dirty="0"/>
              <a:t>将来展望</a:t>
            </a:r>
          </a:p>
        </p:txBody>
      </p:sp>
      <p:sp>
        <p:nvSpPr>
          <p:cNvPr id="6" name="テキスト ボックス 5"/>
          <p:cNvSpPr txBox="1"/>
          <p:nvPr/>
        </p:nvSpPr>
        <p:spPr>
          <a:xfrm>
            <a:off x="401074" y="1288473"/>
            <a:ext cx="8680581" cy="4247317"/>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ja-JP" altLang="en-US" sz="2000" dirty="0"/>
              <a:t>非正曲率距離空間上の連続・離散最適化，アルゴリズム・計算複雑度，</a:t>
            </a:r>
            <a:endParaRPr lang="en-US" altLang="ja-JP" sz="2000" dirty="0"/>
          </a:p>
          <a:p>
            <a:pPr>
              <a:lnSpc>
                <a:spcPct val="150000"/>
              </a:lnSpc>
            </a:pPr>
            <a:r>
              <a:rPr lang="ja-JP" altLang="en-US" sz="2000" dirty="0"/>
              <a:t>計算・離散幾何，等の新しい研究分野の創出</a:t>
            </a:r>
            <a:endParaRPr lang="en-US" altLang="ja-JP" sz="2000" dirty="0"/>
          </a:p>
          <a:p>
            <a:pPr>
              <a:lnSpc>
                <a:spcPct val="150000"/>
              </a:lnSpc>
            </a:pPr>
            <a:endParaRPr kumimoji="1" lang="en-US" altLang="ja-JP" sz="2000" dirty="0"/>
          </a:p>
          <a:p>
            <a:pPr marL="342900" indent="-342900">
              <a:lnSpc>
                <a:spcPct val="150000"/>
              </a:lnSpc>
              <a:buFont typeface="Arial" panose="020B0604020202020204" pitchFamily="34" charset="0"/>
              <a:buChar char="•"/>
            </a:pPr>
            <a:r>
              <a:rPr lang="ja-JP" altLang="en-US" sz="2000" dirty="0"/>
              <a:t>分野をまたがる成果を出すことによる数学・数理科学・情報科学</a:t>
            </a:r>
            <a:endParaRPr lang="en-US" altLang="ja-JP" sz="2000" dirty="0"/>
          </a:p>
          <a:p>
            <a:pPr>
              <a:lnSpc>
                <a:spcPct val="150000"/>
              </a:lnSpc>
            </a:pPr>
            <a:r>
              <a:rPr lang="ja-JP" altLang="en-US" sz="2000" dirty="0"/>
              <a:t>の研究者たちのさらなる連携・融合の創出</a:t>
            </a:r>
            <a:endParaRPr lang="en-US" altLang="ja-JP" sz="2000" dirty="0"/>
          </a:p>
          <a:p>
            <a:pPr>
              <a:lnSpc>
                <a:spcPct val="150000"/>
              </a:lnSpc>
            </a:pPr>
            <a:endParaRPr kumimoji="1" lang="en-US" altLang="ja-JP" sz="2000" dirty="0"/>
          </a:p>
          <a:p>
            <a:pPr marL="342900" indent="-342900">
              <a:lnSpc>
                <a:spcPct val="150000"/>
              </a:lnSpc>
              <a:buFont typeface="Arial" panose="020B0604020202020204" pitchFamily="34" charset="0"/>
              <a:buChar char="•"/>
            </a:pPr>
            <a:r>
              <a:rPr lang="ja-JP" altLang="en-US" sz="2000" dirty="0"/>
              <a:t>いままで扱えなかったような問題が扱える・解けるようになり，</a:t>
            </a:r>
            <a:endParaRPr lang="en-US" altLang="ja-JP" sz="2000" dirty="0"/>
          </a:p>
          <a:p>
            <a:pPr>
              <a:lnSpc>
                <a:spcPct val="150000"/>
              </a:lnSpc>
            </a:pPr>
            <a:r>
              <a:rPr lang="ja-JP" altLang="en-US" sz="2000" dirty="0"/>
              <a:t>我々の認知能力・モデリング能力・解析技術の拡大に貢献</a:t>
            </a:r>
            <a:endParaRPr lang="en-US" altLang="ja-JP" sz="2000" dirty="0"/>
          </a:p>
          <a:p>
            <a:pPr>
              <a:lnSpc>
                <a:spcPct val="150000"/>
              </a:lnSpc>
            </a:pPr>
            <a:endParaRPr kumimoji="1" lang="ja-JP" altLang="en-US" sz="2000" dirty="0"/>
          </a:p>
        </p:txBody>
      </p:sp>
      <p:sp>
        <p:nvSpPr>
          <p:cNvPr id="7" name="テキスト ボックス 6"/>
          <p:cNvSpPr txBox="1"/>
          <p:nvPr/>
        </p:nvSpPr>
        <p:spPr>
          <a:xfrm>
            <a:off x="3858662" y="5647648"/>
            <a:ext cx="1107996" cy="461665"/>
          </a:xfrm>
          <a:prstGeom prst="rect">
            <a:avLst/>
          </a:prstGeom>
          <a:noFill/>
        </p:spPr>
        <p:txBody>
          <a:bodyPr wrap="none" rtlCol="0">
            <a:spAutoFit/>
          </a:bodyPr>
          <a:lstStyle/>
          <a:p>
            <a:r>
              <a:rPr kumimoji="1" lang="ja-JP" altLang="en-US" sz="2400" dirty="0"/>
              <a:t>おわり</a:t>
            </a:r>
          </a:p>
        </p:txBody>
      </p:sp>
    </p:spTree>
    <p:extLst>
      <p:ext uri="{BB962C8B-B14F-4D97-AF65-F5344CB8AC3E}">
        <p14:creationId xmlns:p14="http://schemas.microsoft.com/office/powerpoint/2010/main" val="179154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21D941A-0A40-4AEB-931E-779DA761E56B}" type="slidenum">
              <a:rPr kumimoji="1" lang="ja-JP" altLang="en-US" smtClean="0"/>
              <a:t>13</a:t>
            </a:fld>
            <a:endParaRPr kumimoji="1" lang="ja-JP" altLang="en-US" dirty="0"/>
          </a:p>
        </p:txBody>
      </p:sp>
      <p:sp>
        <p:nvSpPr>
          <p:cNvPr id="5" name="テキスト ボックス 4"/>
          <p:cNvSpPr txBox="1"/>
          <p:nvPr/>
        </p:nvSpPr>
        <p:spPr>
          <a:xfrm>
            <a:off x="3585557" y="2432858"/>
            <a:ext cx="2153154" cy="707886"/>
          </a:xfrm>
          <a:prstGeom prst="rect">
            <a:avLst/>
          </a:prstGeom>
          <a:noFill/>
        </p:spPr>
        <p:txBody>
          <a:bodyPr wrap="none" rtlCol="0">
            <a:spAutoFit/>
          </a:bodyPr>
          <a:lstStyle/>
          <a:p>
            <a:r>
              <a:rPr kumimoji="1" lang="en-US" altLang="ja-JP" sz="4000" dirty="0"/>
              <a:t>Appendix</a:t>
            </a:r>
            <a:endParaRPr kumimoji="1" lang="ja-JP" altLang="en-US" sz="4000" dirty="0"/>
          </a:p>
        </p:txBody>
      </p:sp>
    </p:spTree>
    <p:extLst>
      <p:ext uri="{BB962C8B-B14F-4D97-AF65-F5344CB8AC3E}">
        <p14:creationId xmlns:p14="http://schemas.microsoft.com/office/powerpoint/2010/main" val="1499371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21D941A-0A40-4AEB-931E-779DA761E56B}" type="slidenum">
              <a:rPr kumimoji="1" lang="ja-JP" altLang="en-US" smtClean="0"/>
              <a:t>14</a:t>
            </a:fld>
            <a:endParaRPr kumimoji="1" lang="ja-JP" altLang="en-US" dirty="0"/>
          </a:p>
        </p:txBody>
      </p:sp>
      <p:sp>
        <p:nvSpPr>
          <p:cNvPr id="5" name="テキスト ボックス 4"/>
          <p:cNvSpPr txBox="1"/>
          <p:nvPr/>
        </p:nvSpPr>
        <p:spPr>
          <a:xfrm>
            <a:off x="3474468" y="306340"/>
            <a:ext cx="2339102" cy="523220"/>
          </a:xfrm>
          <a:prstGeom prst="rect">
            <a:avLst/>
          </a:prstGeom>
          <a:noFill/>
        </p:spPr>
        <p:txBody>
          <a:bodyPr wrap="none" rtlCol="0">
            <a:spAutoFit/>
          </a:bodyPr>
          <a:lstStyle/>
          <a:p>
            <a:r>
              <a:rPr kumimoji="1" lang="ja-JP" altLang="en-US" sz="2800" dirty="0"/>
              <a:t>研究の進め方</a:t>
            </a:r>
          </a:p>
        </p:txBody>
      </p:sp>
      <p:sp>
        <p:nvSpPr>
          <p:cNvPr id="7" name="テキスト ボックス 6"/>
          <p:cNvSpPr txBox="1"/>
          <p:nvPr/>
        </p:nvSpPr>
        <p:spPr>
          <a:xfrm>
            <a:off x="85014" y="1123310"/>
            <a:ext cx="9265357" cy="461665"/>
          </a:xfrm>
          <a:prstGeom prst="rect">
            <a:avLst/>
          </a:prstGeom>
          <a:noFill/>
        </p:spPr>
        <p:txBody>
          <a:bodyPr wrap="none" rtlCol="0">
            <a:spAutoFit/>
          </a:bodyPr>
          <a:lstStyle/>
          <a:p>
            <a:r>
              <a:rPr kumimoji="1" lang="ja-JP" altLang="en-US" sz="2400" dirty="0"/>
              <a:t>多様な分野と関わるので，さきがけ</a:t>
            </a:r>
            <a:r>
              <a:rPr kumimoji="1" lang="en-US" altLang="ja-JP" sz="2400" dirty="0"/>
              <a:t>/ACT-I,X</a:t>
            </a:r>
            <a:r>
              <a:rPr kumimoji="1" lang="ja-JP" altLang="en-US" sz="2400" dirty="0"/>
              <a:t>研究者との連携を期待</a:t>
            </a:r>
          </a:p>
        </p:txBody>
      </p:sp>
      <p:sp>
        <p:nvSpPr>
          <p:cNvPr id="9" name="テキスト ボックス 8"/>
          <p:cNvSpPr txBox="1"/>
          <p:nvPr/>
        </p:nvSpPr>
        <p:spPr>
          <a:xfrm>
            <a:off x="226976" y="3802820"/>
            <a:ext cx="6619504" cy="967957"/>
          </a:xfrm>
          <a:prstGeom prst="rect">
            <a:avLst/>
          </a:prstGeom>
          <a:noFill/>
        </p:spPr>
        <p:txBody>
          <a:bodyPr wrap="none" rtlCol="0">
            <a:spAutoFit/>
          </a:bodyPr>
          <a:lstStyle/>
          <a:p>
            <a:pPr>
              <a:lnSpc>
                <a:spcPct val="150000"/>
              </a:lnSpc>
            </a:pPr>
            <a:r>
              <a:rPr kumimoji="1" lang="ja-JP" altLang="en-US" sz="2000" dirty="0"/>
              <a:t>海外の協力研究者・理解者たち</a:t>
            </a:r>
            <a:endParaRPr kumimoji="1" lang="en-US" altLang="ja-JP" sz="2000" dirty="0"/>
          </a:p>
          <a:p>
            <a:pPr>
              <a:lnSpc>
                <a:spcPct val="150000"/>
              </a:lnSpc>
            </a:pPr>
            <a:r>
              <a:rPr kumimoji="1" lang="en-US" altLang="ja-JP" sz="2000" dirty="0"/>
              <a:t>V. </a:t>
            </a:r>
            <a:r>
              <a:rPr kumimoji="1" lang="en-US" altLang="ja-JP" sz="2000" dirty="0" err="1"/>
              <a:t>Chepoi</a:t>
            </a:r>
            <a:r>
              <a:rPr kumimoji="1" lang="en-US" altLang="ja-JP" sz="2000" dirty="0"/>
              <a:t>,  D. </a:t>
            </a:r>
            <a:r>
              <a:rPr kumimoji="1" lang="en-US" altLang="ja-JP" sz="2000" dirty="0" err="1"/>
              <a:t>Osajda</a:t>
            </a:r>
            <a:r>
              <a:rPr kumimoji="1" lang="en-US" altLang="ja-JP" sz="2000" dirty="0"/>
              <a:t>,  M. </a:t>
            </a:r>
            <a:r>
              <a:rPr kumimoji="1" lang="en-US" altLang="ja-JP" sz="2000" dirty="0" err="1"/>
              <a:t>Bačák</a:t>
            </a:r>
            <a:r>
              <a:rPr kumimoji="1" lang="en-US" altLang="ja-JP" sz="2000" dirty="0"/>
              <a:t>,  V. Kolmogorov,  M. </a:t>
            </a:r>
            <a:r>
              <a:rPr kumimoji="1" lang="en-US" altLang="ja-JP" sz="2000" dirty="0" err="1"/>
              <a:t>Joswig</a:t>
            </a:r>
            <a:r>
              <a:rPr kumimoji="1" lang="en-US" altLang="ja-JP" sz="2000" dirty="0"/>
              <a:t>, ...</a:t>
            </a:r>
            <a:endParaRPr kumimoji="1" lang="ja-JP" altLang="en-US" sz="2000" dirty="0"/>
          </a:p>
        </p:txBody>
      </p:sp>
      <p:sp>
        <p:nvSpPr>
          <p:cNvPr id="10" name="テキスト ボックス 9"/>
          <p:cNvSpPr txBox="1"/>
          <p:nvPr/>
        </p:nvSpPr>
        <p:spPr>
          <a:xfrm>
            <a:off x="226976" y="2386020"/>
            <a:ext cx="7981672" cy="1015663"/>
          </a:xfrm>
          <a:prstGeom prst="rect">
            <a:avLst/>
          </a:prstGeom>
          <a:noFill/>
        </p:spPr>
        <p:txBody>
          <a:bodyPr wrap="none" rtlCol="0">
            <a:spAutoFit/>
          </a:bodyPr>
          <a:lstStyle/>
          <a:p>
            <a:pPr>
              <a:lnSpc>
                <a:spcPct val="150000"/>
              </a:lnSpc>
            </a:pPr>
            <a:r>
              <a:rPr kumimoji="1" lang="ja-JP" altLang="en-US" sz="2000" dirty="0"/>
              <a:t>協力研究者・理解者</a:t>
            </a:r>
            <a:endParaRPr kumimoji="1" lang="en-US" altLang="ja-JP" sz="2000" dirty="0"/>
          </a:p>
          <a:p>
            <a:pPr>
              <a:lnSpc>
                <a:spcPct val="150000"/>
              </a:lnSpc>
            </a:pPr>
            <a:r>
              <a:rPr lang="ja-JP" altLang="ja-JP" sz="2000" dirty="0"/>
              <a:t>岩政勇仁</a:t>
            </a:r>
            <a:r>
              <a:rPr lang="en-US" altLang="ja-JP" sz="2000" dirty="0"/>
              <a:t>(NII</a:t>
            </a:r>
            <a:r>
              <a:rPr lang="ja-JP" altLang="en-US" sz="2000" dirty="0"/>
              <a:t>ポスドク</a:t>
            </a:r>
            <a:r>
              <a:rPr lang="en-US" altLang="ja-JP" sz="2000" dirty="0"/>
              <a:t>), </a:t>
            </a:r>
            <a:r>
              <a:rPr lang="ja-JP" altLang="ja-JP" sz="2000" dirty="0"/>
              <a:t>林興養</a:t>
            </a:r>
            <a:r>
              <a:rPr lang="en-US" altLang="ja-JP" sz="2000" dirty="0"/>
              <a:t>(D1, </a:t>
            </a:r>
            <a:r>
              <a:rPr lang="ja-JP" altLang="ja-JP" sz="2000" dirty="0"/>
              <a:t>学振</a:t>
            </a:r>
            <a:r>
              <a:rPr lang="en-US" altLang="ja-JP" sz="2000" dirty="0"/>
              <a:t>DC1), </a:t>
            </a:r>
            <a:r>
              <a:rPr lang="ja-JP" altLang="ja-JP" sz="2000" dirty="0"/>
              <a:t>池田基樹</a:t>
            </a:r>
            <a:r>
              <a:rPr lang="en-US" altLang="ja-JP" sz="2000" dirty="0"/>
              <a:t>(M2,D</a:t>
            </a:r>
            <a:r>
              <a:rPr lang="ja-JP" altLang="en-US" sz="2000" dirty="0"/>
              <a:t>進学</a:t>
            </a:r>
            <a:r>
              <a:rPr lang="ja-JP" altLang="ja-JP" sz="2000" dirty="0"/>
              <a:t>予定</a:t>
            </a:r>
            <a:r>
              <a:rPr lang="en-US" altLang="ja-JP" sz="2000" dirty="0"/>
              <a:t>)</a:t>
            </a:r>
            <a:endParaRPr kumimoji="1" lang="en-US" altLang="ja-JP" sz="2800" dirty="0"/>
          </a:p>
        </p:txBody>
      </p:sp>
      <p:sp>
        <p:nvSpPr>
          <p:cNvPr id="11" name="テキスト ボックス 10"/>
          <p:cNvSpPr txBox="1"/>
          <p:nvPr/>
        </p:nvSpPr>
        <p:spPr>
          <a:xfrm>
            <a:off x="226976" y="5218393"/>
            <a:ext cx="6790705" cy="509820"/>
          </a:xfrm>
          <a:prstGeom prst="rect">
            <a:avLst/>
          </a:prstGeom>
          <a:noFill/>
        </p:spPr>
        <p:txBody>
          <a:bodyPr wrap="none" rtlCol="0">
            <a:spAutoFit/>
          </a:bodyPr>
          <a:lstStyle/>
          <a:p>
            <a:pPr>
              <a:lnSpc>
                <a:spcPct val="150000"/>
              </a:lnSpc>
            </a:pPr>
            <a:r>
              <a:rPr kumimoji="1" lang="en-US" altLang="ja-JP" sz="2000" dirty="0"/>
              <a:t>11</a:t>
            </a:r>
            <a:r>
              <a:rPr kumimoji="1" lang="ja-JP" altLang="en-US" sz="2000" dirty="0"/>
              <a:t>月</a:t>
            </a:r>
            <a:r>
              <a:rPr kumimoji="1" lang="en-US" altLang="ja-JP" sz="2000" dirty="0"/>
              <a:t>: Buildings, Varieties, Applications,  MPI-Leipzig, </a:t>
            </a:r>
            <a:r>
              <a:rPr kumimoji="1" lang="ja-JP" altLang="en-US" sz="2000" dirty="0"/>
              <a:t> 招待講演</a:t>
            </a:r>
            <a:endParaRPr kumimoji="1" lang="en-US" altLang="ja-JP" sz="2000" dirty="0"/>
          </a:p>
        </p:txBody>
      </p:sp>
      <p:sp>
        <p:nvSpPr>
          <p:cNvPr id="12" name="テキスト ボックス 11"/>
          <p:cNvSpPr txBox="1"/>
          <p:nvPr/>
        </p:nvSpPr>
        <p:spPr>
          <a:xfrm>
            <a:off x="3007473" y="1691832"/>
            <a:ext cx="6111994" cy="400110"/>
          </a:xfrm>
          <a:prstGeom prst="rect">
            <a:avLst/>
          </a:prstGeom>
          <a:noFill/>
        </p:spPr>
        <p:txBody>
          <a:bodyPr wrap="none" rtlCol="0">
            <a:spAutoFit/>
          </a:bodyPr>
          <a:lstStyle/>
          <a:p>
            <a:r>
              <a:rPr kumimoji="1" lang="en-US" altLang="ja-JP" sz="2000" dirty="0"/>
              <a:t> </a:t>
            </a:r>
            <a:r>
              <a:rPr kumimoji="1" lang="ja-JP" altLang="en-US" sz="2000" dirty="0"/>
              <a:t>大城泰平</a:t>
            </a:r>
            <a:r>
              <a:rPr kumimoji="1" lang="en-US" altLang="ja-JP" sz="2000" dirty="0"/>
              <a:t>(ACT-I) --- </a:t>
            </a:r>
            <a:r>
              <a:rPr kumimoji="1" lang="ja-JP" altLang="en-US" sz="2000" dirty="0"/>
              <a:t>平井の最近の論文の成果を拡張</a:t>
            </a:r>
          </a:p>
        </p:txBody>
      </p:sp>
    </p:spTree>
    <p:extLst>
      <p:ext uri="{BB962C8B-B14F-4D97-AF65-F5344CB8AC3E}">
        <p14:creationId xmlns:p14="http://schemas.microsoft.com/office/powerpoint/2010/main" val="3742439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CBA0DF-4ECC-4D2F-925C-BFE91B2BD055}" type="slidenum">
              <a:rPr kumimoji="1" lang="ja-JP" altLang="en-US" smtClean="0"/>
              <a:t>15</a:t>
            </a:fld>
            <a:endParaRPr kumimoji="1" lang="ja-JP" altLang="en-US"/>
          </a:p>
        </p:txBody>
      </p:sp>
      <p:sp>
        <p:nvSpPr>
          <p:cNvPr id="3" name="テキスト ボックス 2"/>
          <p:cNvSpPr txBox="1"/>
          <p:nvPr/>
        </p:nvSpPr>
        <p:spPr>
          <a:xfrm>
            <a:off x="2214677" y="717444"/>
            <a:ext cx="4357283" cy="646331"/>
          </a:xfrm>
          <a:prstGeom prst="rect">
            <a:avLst/>
          </a:prstGeom>
          <a:noFill/>
        </p:spPr>
        <p:txBody>
          <a:bodyPr wrap="none" rtlCol="0">
            <a:spAutoFit/>
          </a:bodyPr>
          <a:lstStyle/>
          <a:p>
            <a:r>
              <a:rPr kumimoji="1" lang="en-US" altLang="ja-JP" sz="3600" dirty="0">
                <a:latin typeface="+mn-ea"/>
              </a:rPr>
              <a:t>CAT(0)</a:t>
            </a:r>
            <a:r>
              <a:rPr kumimoji="1" lang="ja-JP" altLang="en-US" sz="3600" dirty="0">
                <a:latin typeface="+mn-ea"/>
              </a:rPr>
              <a:t>空間</a:t>
            </a:r>
            <a:r>
              <a:rPr kumimoji="1" lang="en-US" altLang="ja-JP" sz="3600" dirty="0">
                <a:latin typeface="小塚明朝 Pr6N R" panose="02020400000000000000" pitchFamily="18" charset="-128"/>
                <a:ea typeface="小塚明朝 Pr6N R" panose="02020400000000000000" pitchFamily="18" charset="-128"/>
              </a:rPr>
              <a:t> </a:t>
            </a:r>
            <a:r>
              <a:rPr kumimoji="1" lang="en-US" altLang="ja-JP" sz="2000" dirty="0" err="1">
                <a:latin typeface="小塚明朝 Pr6N R" panose="02020400000000000000" pitchFamily="18" charset="-128"/>
                <a:ea typeface="小塚明朝 Pr6N R" panose="02020400000000000000" pitchFamily="18" charset="-128"/>
              </a:rPr>
              <a:t>Gromov</a:t>
            </a:r>
            <a:r>
              <a:rPr kumimoji="1" lang="en-US" altLang="ja-JP" sz="2000" dirty="0">
                <a:latin typeface="小塚明朝 Pr6N R" panose="02020400000000000000" pitchFamily="18" charset="-128"/>
                <a:ea typeface="小塚明朝 Pr6N R" panose="02020400000000000000" pitchFamily="18" charset="-128"/>
              </a:rPr>
              <a:t> 1987</a:t>
            </a:r>
            <a:endParaRPr kumimoji="1" lang="ja-JP" altLang="en-US" sz="2000" dirty="0">
              <a:latin typeface="小塚明朝 Pr6N R" panose="02020400000000000000" pitchFamily="18" charset="-128"/>
              <a:ea typeface="小塚明朝 Pr6N R" panose="02020400000000000000" pitchFamily="18" charset="-128"/>
            </a:endParaRPr>
          </a:p>
        </p:txBody>
      </p:sp>
      <p:sp>
        <p:nvSpPr>
          <p:cNvPr id="6" name="テキスト ボックス 5"/>
          <p:cNvSpPr txBox="1"/>
          <p:nvPr/>
        </p:nvSpPr>
        <p:spPr>
          <a:xfrm>
            <a:off x="221673" y="297366"/>
            <a:ext cx="3677289" cy="400110"/>
          </a:xfrm>
          <a:prstGeom prst="rect">
            <a:avLst/>
          </a:prstGeom>
          <a:noFill/>
        </p:spPr>
        <p:txBody>
          <a:bodyPr wrap="none" rtlCol="0">
            <a:spAutoFit/>
          </a:bodyPr>
          <a:lstStyle/>
          <a:p>
            <a:r>
              <a:rPr kumimoji="1" lang="en-US" altLang="ja-JP" sz="2000" dirty="0" err="1">
                <a:latin typeface="小塚明朝 Pr6N R" panose="02020400000000000000" pitchFamily="18" charset="-128"/>
                <a:ea typeface="小塚明朝 Pr6N R" panose="02020400000000000000" pitchFamily="18" charset="-128"/>
              </a:rPr>
              <a:t>Cartan-Alexandrov-Topogonov</a:t>
            </a:r>
            <a:endParaRPr kumimoji="1" lang="ja-JP" altLang="en-US" sz="2000" dirty="0">
              <a:latin typeface="小塚明朝 Pr6N R" panose="02020400000000000000" pitchFamily="18" charset="-128"/>
              <a:ea typeface="小塚明朝 Pr6N R" panose="02020400000000000000" pitchFamily="18" charset="-128"/>
            </a:endParaRPr>
          </a:p>
        </p:txBody>
      </p:sp>
      <p:sp>
        <p:nvSpPr>
          <p:cNvPr id="7" name="テキスト ボックス 6"/>
          <p:cNvSpPr txBox="1"/>
          <p:nvPr/>
        </p:nvSpPr>
        <p:spPr>
          <a:xfrm>
            <a:off x="1901436" y="5894686"/>
            <a:ext cx="4583306" cy="461665"/>
          </a:xfrm>
          <a:prstGeom prst="rect">
            <a:avLst/>
          </a:prstGeom>
          <a:noFill/>
        </p:spPr>
        <p:txBody>
          <a:bodyPr wrap="none" rtlCol="0">
            <a:spAutoFit/>
          </a:bodyPr>
          <a:lstStyle/>
          <a:p>
            <a:r>
              <a:rPr kumimoji="1" lang="ja-JP" altLang="en-US" sz="2400" dirty="0">
                <a:latin typeface="+mn-ea"/>
              </a:rPr>
              <a:t>事実：</a:t>
            </a:r>
            <a:r>
              <a:rPr kumimoji="1" lang="en-US" altLang="ja-JP" sz="2400" dirty="0">
                <a:latin typeface="+mn-ea"/>
              </a:rPr>
              <a:t>CAT(0)</a:t>
            </a:r>
            <a:r>
              <a:rPr kumimoji="1" lang="ja-JP" altLang="en-US" sz="2400" dirty="0">
                <a:latin typeface="+mn-ea"/>
              </a:rPr>
              <a:t>空間は一意測地的</a:t>
            </a:r>
            <a:endParaRPr kumimoji="1" lang="en-US" altLang="ja-JP" sz="2400" dirty="0">
              <a:latin typeface="+mn-ea"/>
            </a:endParaRPr>
          </a:p>
        </p:txBody>
      </p:sp>
      <mc:AlternateContent xmlns:mc="http://schemas.openxmlformats.org/markup-compatibility/2006" xmlns:a14="http://schemas.microsoft.com/office/drawing/2010/main">
        <mc:Choice Requires="a14">
          <p:sp>
            <p:nvSpPr>
              <p:cNvPr id="8" name="テキスト ボックス 7"/>
              <p:cNvSpPr txBox="1"/>
              <p:nvPr/>
            </p:nvSpPr>
            <p:spPr>
              <a:xfrm>
                <a:off x="4859088" y="245785"/>
                <a:ext cx="1765933" cy="400110"/>
              </a:xfrm>
              <a:prstGeom prst="rect">
                <a:avLst/>
              </a:prstGeom>
              <a:noFill/>
            </p:spPr>
            <p:txBody>
              <a:bodyPr wrap="none" rtlCol="0">
                <a:spAutoFit/>
              </a:bodyPr>
              <a:lstStyle/>
              <a:p>
                <a:r>
                  <a:rPr kumimoji="1" lang="en-US" altLang="ja-JP" sz="2000" dirty="0">
                    <a:latin typeface="小塚明朝 Pr6N R" panose="02020400000000000000" pitchFamily="18" charset="-128"/>
                    <a:ea typeface="小塚明朝 Pr6N R" panose="02020400000000000000" pitchFamily="18" charset="-128"/>
                  </a:rPr>
                  <a:t>curvature </a:t>
                </a:r>
                <a14:m>
                  <m:oMath xmlns:m="http://schemas.openxmlformats.org/officeDocument/2006/math">
                    <m:r>
                      <a:rPr kumimoji="1" lang="en-US" altLang="ja-JP" sz="2000" i="1" smtClean="0">
                        <a:latin typeface="Cambria Math" panose="02040503050406030204" pitchFamily="18" charset="0"/>
                        <a:ea typeface="Cambria Math" panose="02040503050406030204" pitchFamily="18" charset="0"/>
                      </a:rPr>
                      <m:t>≤</m:t>
                    </m:r>
                    <m:r>
                      <a:rPr kumimoji="1" lang="en-US" altLang="ja-JP" sz="2000" b="0" i="1" smtClean="0">
                        <a:latin typeface="Cambria Math" panose="02040503050406030204" pitchFamily="18" charset="0"/>
                        <a:ea typeface="Cambria Math" panose="02040503050406030204" pitchFamily="18" charset="0"/>
                      </a:rPr>
                      <m:t>0</m:t>
                    </m:r>
                  </m:oMath>
                </a14:m>
                <a:endParaRPr kumimoji="1" lang="ja-JP" altLang="en-US" sz="2000" dirty="0">
                  <a:latin typeface="小塚明朝 Pr6N R" panose="02020400000000000000" pitchFamily="18" charset="-128"/>
                  <a:ea typeface="小塚明朝 Pr6N R" panose="02020400000000000000" pitchFamily="18" charset="-128"/>
                </a:endParaRPr>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4859088" y="245785"/>
                <a:ext cx="1765933" cy="400110"/>
              </a:xfrm>
              <a:prstGeom prst="rect">
                <a:avLst/>
              </a:prstGeom>
              <a:blipFill>
                <a:blip r:embed="rId2"/>
                <a:stretch>
                  <a:fillRect l="-3448" t="-7576" b="-257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1504950" y="1506873"/>
                <a:ext cx="5311069" cy="830997"/>
              </a:xfrm>
              <a:prstGeom prst="rect">
                <a:avLst/>
              </a:prstGeom>
              <a:noFill/>
            </p:spPr>
            <p:txBody>
              <a:bodyPr wrap="none" rtlCol="0">
                <a:spAutoFit/>
              </a:bodyPr>
              <a:lstStyle/>
              <a:p>
                <a:r>
                  <a:rPr kumimoji="1" lang="en-US" altLang="ja-JP" sz="2400" dirty="0">
                    <a:latin typeface="小塚明朝 Pr6N R" panose="02020400000000000000" pitchFamily="18" charset="-128"/>
                    <a:ea typeface="小塚明朝 Pr6N R" panose="02020400000000000000" pitchFamily="18" charset="-128"/>
                  </a:rPr>
                  <a:t> </a:t>
                </a:r>
                <a14:m>
                  <m:oMath xmlns:m="http://schemas.openxmlformats.org/officeDocument/2006/math">
                    <m:r>
                      <a:rPr kumimoji="1" lang="en-US" altLang="ja-JP" sz="2400" i="1" smtClean="0">
                        <a:latin typeface="Cambria Math" panose="02040503050406030204" pitchFamily="18" charset="0"/>
                        <a:ea typeface="Cambria Math" panose="02040503050406030204" pitchFamily="18" charset="0"/>
                      </a:rPr>
                      <m:t>⇔</m:t>
                    </m:r>
                  </m:oMath>
                </a14:m>
                <a:r>
                  <a:rPr kumimoji="1" lang="en-US" altLang="ja-JP" sz="2400" dirty="0">
                    <a:latin typeface="小塚明朝 Pr6N R" panose="02020400000000000000" pitchFamily="18" charset="-128"/>
                    <a:ea typeface="小塚明朝 Pr6N R" panose="02020400000000000000" pitchFamily="18" charset="-128"/>
                  </a:rPr>
                  <a:t> </a:t>
                </a:r>
                <a:r>
                  <a:rPr kumimoji="1" lang="ja-JP" altLang="en-US" sz="2400" dirty="0">
                    <a:latin typeface="小塚明朝 Pr6N R" panose="02020400000000000000" pitchFamily="18" charset="-128"/>
                    <a:ea typeface="小塚明朝 Pr6N R" panose="02020400000000000000" pitchFamily="18" charset="-128"/>
                  </a:rPr>
                  <a:t>測地的距離空間</a:t>
                </a:r>
                <a:r>
                  <a:rPr kumimoji="1" lang="en-US" altLang="ja-JP" sz="2400" dirty="0">
                    <a:latin typeface="小塚明朝 Pr6N R" panose="02020400000000000000" pitchFamily="18" charset="-128"/>
                    <a:ea typeface="小塚明朝 Pr6N R" panose="02020400000000000000" pitchFamily="18" charset="-128"/>
                  </a:rPr>
                  <a:t> </a:t>
                </a:r>
                <a14:m>
                  <m:oMath xmlns:m="http://schemas.openxmlformats.org/officeDocument/2006/math">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𝑆</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𝑑</m:t>
                    </m:r>
                    <m:r>
                      <a:rPr kumimoji="1" lang="en-US" altLang="ja-JP" sz="2400" b="0" i="1" smtClean="0">
                        <a:latin typeface="Cambria Math" panose="02040503050406030204" pitchFamily="18" charset="0"/>
                      </a:rPr>
                      <m:t>)</m:t>
                    </m:r>
                  </m:oMath>
                </a14:m>
                <a:r>
                  <a:rPr kumimoji="1" lang="en-US" altLang="ja-JP" sz="2400" dirty="0">
                    <a:latin typeface="小塚明朝 Pr6N R" panose="02020400000000000000" pitchFamily="18" charset="-128"/>
                    <a:ea typeface="小塚明朝 Pr6N R" panose="02020400000000000000" pitchFamily="18" charset="-128"/>
                  </a:rPr>
                  <a:t> </a:t>
                </a:r>
                <a:r>
                  <a:rPr kumimoji="1" lang="ja-JP" altLang="en-US" sz="2400" dirty="0">
                    <a:latin typeface="小塚明朝 Pr6N R" panose="02020400000000000000" pitchFamily="18" charset="-128"/>
                    <a:ea typeface="小塚明朝 Pr6N R" panose="02020400000000000000" pitchFamily="18" charset="-128"/>
                  </a:rPr>
                  <a:t>であって</a:t>
                </a:r>
                <a:endParaRPr kumimoji="1" lang="en-US" altLang="ja-JP" sz="2400" dirty="0">
                  <a:latin typeface="小塚明朝 Pr6N R" panose="02020400000000000000" pitchFamily="18" charset="-128"/>
                  <a:ea typeface="小塚明朝 Pr6N R" panose="02020400000000000000" pitchFamily="18" charset="-128"/>
                </a:endParaRPr>
              </a:p>
              <a:p>
                <a:r>
                  <a:rPr kumimoji="1" lang="en-US" altLang="ja-JP" sz="2400" dirty="0">
                    <a:latin typeface="小塚明朝 Pr6N R" panose="02020400000000000000" pitchFamily="18" charset="-128"/>
                    <a:ea typeface="小塚明朝 Pr6N R" panose="02020400000000000000" pitchFamily="18" charset="-128"/>
                  </a:rPr>
                  <a:t>      </a:t>
                </a:r>
                <a:r>
                  <a:rPr kumimoji="1" lang="ja-JP" altLang="en-US" sz="2400" dirty="0">
                    <a:latin typeface="小塚明朝 Pr6N R" panose="02020400000000000000" pitchFamily="18" charset="-128"/>
                    <a:ea typeface="小塚明朝 Pr6N R" panose="02020400000000000000" pitchFamily="18" charset="-128"/>
                  </a:rPr>
                  <a:t>すべての３角形が「痩せている」</a:t>
                </a: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1504950" y="1506873"/>
                <a:ext cx="5311069" cy="830997"/>
              </a:xfrm>
              <a:prstGeom prst="rect">
                <a:avLst/>
              </a:prstGeom>
              <a:blipFill>
                <a:blip r:embed="rId3"/>
                <a:stretch>
                  <a:fillRect t="-5839" r="-804" b="-15328"/>
                </a:stretch>
              </a:blipFill>
            </p:spPr>
            <p:txBody>
              <a:bodyPr/>
              <a:lstStyle/>
              <a:p>
                <a:r>
                  <a:rPr lang="ja-JP" altLang="en-US">
                    <a:noFill/>
                  </a:rPr>
                  <a:t> </a:t>
                </a:r>
              </a:p>
            </p:txBody>
          </p:sp>
        </mc:Fallback>
      </mc:AlternateContent>
      <p:sp>
        <p:nvSpPr>
          <p:cNvPr id="13" name="フリーフォーム 12"/>
          <p:cNvSpPr/>
          <p:nvPr/>
        </p:nvSpPr>
        <p:spPr>
          <a:xfrm>
            <a:off x="3306793" y="2806458"/>
            <a:ext cx="1063925" cy="1466490"/>
          </a:xfrm>
          <a:custGeom>
            <a:avLst/>
            <a:gdLst>
              <a:gd name="connsiteX0" fmla="*/ 1063925 w 1063925"/>
              <a:gd name="connsiteY0" fmla="*/ 0 h 1466490"/>
              <a:gd name="connsiteX1" fmla="*/ 632604 w 1063925"/>
              <a:gd name="connsiteY1" fmla="*/ 845388 h 1466490"/>
              <a:gd name="connsiteX2" fmla="*/ 0 w 1063925"/>
              <a:gd name="connsiteY2" fmla="*/ 1466490 h 1466490"/>
            </a:gdLst>
            <a:ahLst/>
            <a:cxnLst>
              <a:cxn ang="0">
                <a:pos x="connsiteX0" y="connsiteY0"/>
              </a:cxn>
              <a:cxn ang="0">
                <a:pos x="connsiteX1" y="connsiteY1"/>
              </a:cxn>
              <a:cxn ang="0">
                <a:pos x="connsiteX2" y="connsiteY2"/>
              </a:cxn>
            </a:cxnLst>
            <a:rect l="l" t="t" r="r" b="b"/>
            <a:pathLst>
              <a:path w="1063925" h="1466490">
                <a:moveTo>
                  <a:pt x="1063925" y="0"/>
                </a:moveTo>
                <a:cubicBezTo>
                  <a:pt x="936925" y="300486"/>
                  <a:pt x="809925" y="600973"/>
                  <a:pt x="632604" y="845388"/>
                </a:cubicBezTo>
                <a:cubicBezTo>
                  <a:pt x="455283" y="1089803"/>
                  <a:pt x="227641" y="1278146"/>
                  <a:pt x="0" y="14664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リーフォーム 14"/>
          <p:cNvSpPr/>
          <p:nvPr/>
        </p:nvSpPr>
        <p:spPr>
          <a:xfrm>
            <a:off x="3306793" y="4170973"/>
            <a:ext cx="1794295" cy="188239"/>
          </a:xfrm>
          <a:custGeom>
            <a:avLst/>
            <a:gdLst>
              <a:gd name="connsiteX0" fmla="*/ 0 w 1794295"/>
              <a:gd name="connsiteY0" fmla="*/ 130730 h 188239"/>
              <a:gd name="connsiteX1" fmla="*/ 672861 w 1794295"/>
              <a:gd name="connsiteY1" fmla="*/ 9960 h 188239"/>
              <a:gd name="connsiteX2" fmla="*/ 1380227 w 1794295"/>
              <a:gd name="connsiteY2" fmla="*/ 27213 h 188239"/>
              <a:gd name="connsiteX3" fmla="*/ 1794295 w 1794295"/>
              <a:gd name="connsiteY3" fmla="*/ 188239 h 188239"/>
            </a:gdLst>
            <a:ahLst/>
            <a:cxnLst>
              <a:cxn ang="0">
                <a:pos x="connsiteX0" y="connsiteY0"/>
              </a:cxn>
              <a:cxn ang="0">
                <a:pos x="connsiteX1" y="connsiteY1"/>
              </a:cxn>
              <a:cxn ang="0">
                <a:pos x="connsiteX2" y="connsiteY2"/>
              </a:cxn>
              <a:cxn ang="0">
                <a:pos x="connsiteX3" y="connsiteY3"/>
              </a:cxn>
            </a:cxnLst>
            <a:rect l="l" t="t" r="r" b="b"/>
            <a:pathLst>
              <a:path w="1794295" h="188239">
                <a:moveTo>
                  <a:pt x="0" y="130730"/>
                </a:moveTo>
                <a:cubicBezTo>
                  <a:pt x="221411" y="78971"/>
                  <a:pt x="442823" y="27213"/>
                  <a:pt x="672861" y="9960"/>
                </a:cubicBezTo>
                <a:cubicBezTo>
                  <a:pt x="902899" y="-7293"/>
                  <a:pt x="1193321" y="-2500"/>
                  <a:pt x="1380227" y="27213"/>
                </a:cubicBezTo>
                <a:cubicBezTo>
                  <a:pt x="1567133" y="56926"/>
                  <a:pt x="1680714" y="122582"/>
                  <a:pt x="1794295" y="18823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p:cNvSpPr>
            <a:spLocks noChangeAspect="1"/>
          </p:cNvSpPr>
          <p:nvPr/>
        </p:nvSpPr>
        <p:spPr>
          <a:xfrm>
            <a:off x="3230305" y="4193620"/>
            <a:ext cx="166778" cy="16677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リーフォーム 15"/>
          <p:cNvSpPr/>
          <p:nvPr/>
        </p:nvSpPr>
        <p:spPr>
          <a:xfrm>
            <a:off x="4405223" y="2789208"/>
            <a:ext cx="672860" cy="1518249"/>
          </a:xfrm>
          <a:custGeom>
            <a:avLst/>
            <a:gdLst>
              <a:gd name="connsiteX0" fmla="*/ 0 w 672860"/>
              <a:gd name="connsiteY0" fmla="*/ 0 h 1518249"/>
              <a:gd name="connsiteX1" fmla="*/ 126520 w 672860"/>
              <a:gd name="connsiteY1" fmla="*/ 684362 h 1518249"/>
              <a:gd name="connsiteX2" fmla="*/ 465826 w 672860"/>
              <a:gd name="connsiteY2" fmla="*/ 1253705 h 1518249"/>
              <a:gd name="connsiteX3" fmla="*/ 672860 w 672860"/>
              <a:gd name="connsiteY3" fmla="*/ 1518249 h 1518249"/>
            </a:gdLst>
            <a:ahLst/>
            <a:cxnLst>
              <a:cxn ang="0">
                <a:pos x="connsiteX0" y="connsiteY0"/>
              </a:cxn>
              <a:cxn ang="0">
                <a:pos x="connsiteX1" y="connsiteY1"/>
              </a:cxn>
              <a:cxn ang="0">
                <a:pos x="connsiteX2" y="connsiteY2"/>
              </a:cxn>
              <a:cxn ang="0">
                <a:pos x="connsiteX3" y="connsiteY3"/>
              </a:cxn>
            </a:cxnLst>
            <a:rect l="l" t="t" r="r" b="b"/>
            <a:pathLst>
              <a:path w="672860" h="1518249">
                <a:moveTo>
                  <a:pt x="0" y="0"/>
                </a:moveTo>
                <a:cubicBezTo>
                  <a:pt x="24441" y="237705"/>
                  <a:pt x="48882" y="475411"/>
                  <a:pt x="126520" y="684362"/>
                </a:cubicBezTo>
                <a:cubicBezTo>
                  <a:pt x="204158" y="893313"/>
                  <a:pt x="374769" y="1114724"/>
                  <a:pt x="465826" y="1253705"/>
                </a:cubicBezTo>
                <a:cubicBezTo>
                  <a:pt x="556883" y="1392686"/>
                  <a:pt x="614871" y="1455467"/>
                  <a:pt x="672860" y="151824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a:spLocks noChangeAspect="1"/>
          </p:cNvSpPr>
          <p:nvPr/>
        </p:nvSpPr>
        <p:spPr>
          <a:xfrm>
            <a:off x="4316469" y="2701769"/>
            <a:ext cx="166778" cy="16677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a:spLocks noChangeAspect="1"/>
          </p:cNvSpPr>
          <p:nvPr/>
        </p:nvSpPr>
        <p:spPr>
          <a:xfrm>
            <a:off x="5003514" y="4248254"/>
            <a:ext cx="166778" cy="16677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 name="テキスト ボックス 16"/>
              <p:cNvSpPr txBox="1"/>
              <p:nvPr/>
            </p:nvSpPr>
            <p:spPr>
              <a:xfrm>
                <a:off x="4033058" y="2486325"/>
                <a:ext cx="28341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𝑥</m:t>
                      </m:r>
                    </m:oMath>
                  </m:oMathPara>
                </a14:m>
                <a:endParaRPr kumimoji="1" lang="ja-JP" altLang="en-US" sz="28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4033058" y="2486325"/>
                <a:ext cx="283411" cy="430887"/>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テキスト ボックス 17"/>
              <p:cNvSpPr txBox="1"/>
              <p:nvPr/>
            </p:nvSpPr>
            <p:spPr>
              <a:xfrm>
                <a:off x="3105434" y="4249944"/>
                <a:ext cx="28828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𝑦</m:t>
                      </m:r>
                    </m:oMath>
                  </m:oMathPara>
                </a14:m>
                <a:endParaRPr kumimoji="1" lang="ja-JP" altLang="en-US" sz="2800" dirty="0"/>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3105434" y="4249944"/>
                <a:ext cx="288284" cy="430887"/>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テキスト ボックス 18"/>
              <p:cNvSpPr txBox="1"/>
              <p:nvPr/>
            </p:nvSpPr>
            <p:spPr>
              <a:xfrm>
                <a:off x="4947566" y="4359212"/>
                <a:ext cx="26103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𝑧</m:t>
                      </m:r>
                    </m:oMath>
                  </m:oMathPara>
                </a14:m>
                <a:endParaRPr kumimoji="1" lang="ja-JP" altLang="en-US" sz="2800" dirty="0"/>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4947566" y="4359212"/>
                <a:ext cx="261034" cy="430887"/>
              </a:xfrm>
              <a:prstGeom prst="rect">
                <a:avLst/>
              </a:prstGeom>
              <a:blipFill>
                <a:blip r:embed="rId6"/>
                <a:stretch>
                  <a:fillRect/>
                </a:stretch>
              </a:blipFill>
            </p:spPr>
            <p:txBody>
              <a:bodyPr/>
              <a:lstStyle/>
              <a:p>
                <a:r>
                  <a:rPr lang="ja-JP" altLang="en-US">
                    <a:noFill/>
                  </a:rPr>
                  <a:t> </a:t>
                </a:r>
              </a:p>
            </p:txBody>
          </p:sp>
        </mc:Fallback>
      </mc:AlternateContent>
      <p:sp>
        <p:nvSpPr>
          <p:cNvPr id="51" name="楕円 50"/>
          <p:cNvSpPr>
            <a:spLocks noChangeAspect="1"/>
          </p:cNvSpPr>
          <p:nvPr/>
        </p:nvSpPr>
        <p:spPr>
          <a:xfrm>
            <a:off x="4160485" y="4099987"/>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52" name="テキスト ボックス 51"/>
              <p:cNvSpPr txBox="1"/>
              <p:nvPr/>
            </p:nvSpPr>
            <p:spPr>
              <a:xfrm>
                <a:off x="4060695" y="4143768"/>
                <a:ext cx="28648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𝑝</m:t>
                      </m:r>
                    </m:oMath>
                  </m:oMathPara>
                </a14:m>
                <a:endParaRPr kumimoji="1" lang="ja-JP" altLang="en-US" sz="2800" dirty="0"/>
              </a:p>
            </p:txBody>
          </p:sp>
        </mc:Choice>
        <mc:Fallback xmlns="">
          <p:sp>
            <p:nvSpPr>
              <p:cNvPr id="52" name="テキスト ボックス 51"/>
              <p:cNvSpPr txBox="1">
                <a:spLocks noRot="1" noChangeAspect="1" noMove="1" noResize="1" noEditPoints="1" noAdjustHandles="1" noChangeArrowheads="1" noChangeShapeType="1" noTextEdit="1"/>
              </p:cNvSpPr>
              <p:nvPr/>
            </p:nvSpPr>
            <p:spPr>
              <a:xfrm>
                <a:off x="4060695" y="4143768"/>
                <a:ext cx="286489" cy="430887"/>
              </a:xfrm>
              <a:prstGeom prst="rect">
                <a:avLst/>
              </a:prstGeom>
              <a:blipFill>
                <a:blip r:embed="rId1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4" name="正方形/長方形 53"/>
              <p:cNvSpPr/>
              <p:nvPr/>
            </p:nvSpPr>
            <p:spPr>
              <a:xfrm>
                <a:off x="2999381" y="4886427"/>
                <a:ext cx="274267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sz="2400" i="1" smtClean="0">
                          <a:latin typeface="Cambria Math" panose="02040503050406030204" pitchFamily="18" charset="0"/>
                        </a:rPr>
                        <m:t>𝑑</m:t>
                      </m:r>
                      <m:d>
                        <m:dPr>
                          <m:ctrlPr>
                            <a:rPr kumimoji="1" lang="en-US" altLang="ja-JP" sz="2400" i="1">
                              <a:latin typeface="Cambria Math" panose="02040503050406030204" pitchFamily="18" charset="0"/>
                            </a:rPr>
                          </m:ctrlPr>
                        </m:dPr>
                        <m:e>
                          <m:r>
                            <a:rPr kumimoji="1" lang="en-US" altLang="ja-JP" sz="2400" i="1">
                              <a:latin typeface="Cambria Math" panose="02040503050406030204" pitchFamily="18" charset="0"/>
                            </a:rPr>
                            <m:t>𝑥</m:t>
                          </m:r>
                          <m:r>
                            <a:rPr kumimoji="1" lang="en-US" altLang="ja-JP" sz="2400" i="1">
                              <a:latin typeface="Cambria Math" panose="02040503050406030204" pitchFamily="18" charset="0"/>
                            </a:rPr>
                            <m:t>,</m:t>
                          </m:r>
                          <m:r>
                            <a:rPr kumimoji="1" lang="en-US" altLang="ja-JP" sz="2400" b="0" i="1" smtClean="0">
                              <a:latin typeface="Cambria Math" panose="02040503050406030204" pitchFamily="18" charset="0"/>
                            </a:rPr>
                            <m:t>𝑝</m:t>
                          </m:r>
                        </m:e>
                      </m:d>
                      <m:r>
                        <a:rPr kumimoji="1" lang="en-US" altLang="ja-JP" sz="2400" i="1" smtClean="0">
                          <a:latin typeface="Cambria Math" panose="02040503050406030204" pitchFamily="18" charset="0"/>
                          <a:ea typeface="Cambria Math" panose="02040503050406030204" pitchFamily="18" charset="0"/>
                        </a:rPr>
                        <m:t>≤</m:t>
                      </m:r>
                      <m:sSub>
                        <m:sSubPr>
                          <m:ctrlPr>
                            <a:rPr kumimoji="1" lang="en-US" altLang="ja-JP" sz="2400" i="1">
                              <a:latin typeface="Cambria Math" panose="02040503050406030204" pitchFamily="18" charset="0"/>
                            </a:rPr>
                          </m:ctrlPr>
                        </m:sSubPr>
                        <m:e>
                          <m:d>
                            <m:dPr>
                              <m:begChr m:val="‖"/>
                              <m:endChr m:val="‖"/>
                              <m:ctrlPr>
                                <a:rPr kumimoji="1" lang="en-US" altLang="ja-JP" sz="2400" i="1">
                                  <a:latin typeface="Cambria Math" panose="02040503050406030204" pitchFamily="18" charset="0"/>
                                </a:rPr>
                              </m:ctrlPr>
                            </m:dPr>
                            <m:e>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𝑥</m:t>
                                  </m:r>
                                </m:e>
                              </m:acc>
                              <m:r>
                                <a:rPr kumimoji="1" lang="en-US" altLang="ja-JP" sz="2400" i="1">
                                  <a:latin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b="0" i="1" smtClean="0">
                                      <a:latin typeface="Cambria Math" panose="02040503050406030204" pitchFamily="18" charset="0"/>
                                    </a:rPr>
                                    <m:t>𝑝</m:t>
                                  </m:r>
                                </m:e>
                              </m:acc>
                            </m:e>
                          </m:d>
                        </m:e>
                        <m:sub>
                          <m:r>
                            <a:rPr kumimoji="1" lang="en-US" altLang="ja-JP" sz="2400" i="1">
                              <a:latin typeface="Cambria Math" panose="02040503050406030204" pitchFamily="18" charset="0"/>
                            </a:rPr>
                            <m:t>2</m:t>
                          </m:r>
                        </m:sub>
                      </m:sSub>
                    </m:oMath>
                  </m:oMathPara>
                </a14:m>
                <a:endParaRPr lang="ja-JP" altLang="en-US" sz="2400" dirty="0"/>
              </a:p>
            </p:txBody>
          </p:sp>
        </mc:Choice>
        <mc:Fallback xmlns="">
          <p:sp>
            <p:nvSpPr>
              <p:cNvPr id="54" name="正方形/長方形 53"/>
              <p:cNvSpPr>
                <a:spLocks noRot="1" noChangeAspect="1" noMove="1" noResize="1" noEditPoints="1" noAdjustHandles="1" noChangeArrowheads="1" noChangeShapeType="1" noTextEdit="1"/>
              </p:cNvSpPr>
              <p:nvPr/>
            </p:nvSpPr>
            <p:spPr>
              <a:xfrm>
                <a:off x="2999381" y="4886427"/>
                <a:ext cx="2742674" cy="461665"/>
              </a:xfrm>
              <a:prstGeom prst="rect">
                <a:avLst/>
              </a:prstGeom>
              <a:blipFill>
                <a:blip r:embed="rId14"/>
                <a:stretch>
                  <a:fillRect r="-1111" b="-10667"/>
                </a:stretch>
              </a:blipFill>
            </p:spPr>
            <p:txBody>
              <a:bodyPr/>
              <a:lstStyle/>
              <a:p>
                <a:r>
                  <a:rPr lang="ja-JP" altLang="en-US">
                    <a:noFill/>
                  </a:rPr>
                  <a:t> </a:t>
                </a:r>
              </a:p>
            </p:txBody>
          </p:sp>
        </mc:Fallback>
      </mc:AlternateContent>
      <p:grpSp>
        <p:nvGrpSpPr>
          <p:cNvPr id="4" name="グループ化 3"/>
          <p:cNvGrpSpPr/>
          <p:nvPr/>
        </p:nvGrpSpPr>
        <p:grpSpPr>
          <a:xfrm>
            <a:off x="6348993" y="2266160"/>
            <a:ext cx="2603112" cy="3588589"/>
            <a:chOff x="6457949" y="1840302"/>
            <a:chExt cx="2603112" cy="3588589"/>
          </a:xfrm>
        </p:grpSpPr>
        <p:sp>
          <p:nvSpPr>
            <p:cNvPr id="25" name="楕円 24"/>
            <p:cNvSpPr>
              <a:spLocks noChangeAspect="1"/>
            </p:cNvSpPr>
            <p:nvPr/>
          </p:nvSpPr>
          <p:spPr>
            <a:xfrm>
              <a:off x="6809385" y="3623020"/>
              <a:ext cx="166778" cy="16677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p:cNvSpPr>
              <a:spLocks noChangeAspect="1"/>
            </p:cNvSpPr>
            <p:nvPr/>
          </p:nvSpPr>
          <p:spPr>
            <a:xfrm>
              <a:off x="7889798" y="2159924"/>
              <a:ext cx="166778" cy="16677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p:cNvSpPr>
              <a:spLocks noChangeAspect="1"/>
            </p:cNvSpPr>
            <p:nvPr/>
          </p:nvSpPr>
          <p:spPr>
            <a:xfrm>
              <a:off x="8576843" y="3706409"/>
              <a:ext cx="166778" cy="16677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9" name="テキスト ボックス 28"/>
                <p:cNvSpPr txBox="1"/>
                <p:nvPr/>
              </p:nvSpPr>
              <p:spPr>
                <a:xfrm>
                  <a:off x="7606387" y="1944480"/>
                  <a:ext cx="28341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oMath>
                    </m:oMathPara>
                  </a14:m>
                  <a:endParaRPr kumimoji="1" lang="ja-JP" altLang="en-US" sz="2800"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7606387" y="1944480"/>
                  <a:ext cx="283411" cy="430887"/>
                </a:xfrm>
                <a:prstGeom prst="rect">
                  <a:avLst/>
                </a:prstGeom>
                <a:blipFill>
                  <a:blip r:embed="rId1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テキスト ボックス 29"/>
                <p:cNvSpPr txBox="1"/>
                <p:nvPr/>
              </p:nvSpPr>
              <p:spPr>
                <a:xfrm>
                  <a:off x="6615229" y="3751157"/>
                  <a:ext cx="28828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𝑦</m:t>
                            </m:r>
                          </m:e>
                        </m:acc>
                      </m:oMath>
                    </m:oMathPara>
                  </a14:m>
                  <a:endParaRPr kumimoji="1" lang="ja-JP" altLang="en-US" sz="2800"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6615229" y="3751157"/>
                  <a:ext cx="288284" cy="430887"/>
                </a:xfrm>
                <a:prstGeom prst="rect">
                  <a:avLst/>
                </a:prstGeom>
                <a:blipFill>
                  <a:blip r:embed="rId1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8581905" y="3880008"/>
                  <a:ext cx="261032"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𝑧</m:t>
                            </m:r>
                          </m:e>
                        </m:acc>
                      </m:oMath>
                    </m:oMathPara>
                  </a14:m>
                  <a:endParaRPr kumimoji="1" lang="ja-JP" altLang="en-US" sz="2800"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8581905" y="3880008"/>
                  <a:ext cx="261032" cy="430887"/>
                </a:xfrm>
                <a:prstGeom prst="rect">
                  <a:avLst/>
                </a:prstGeom>
                <a:blipFill>
                  <a:blip r:embed="rId17"/>
                  <a:stretch>
                    <a:fillRect/>
                  </a:stretch>
                </a:blipFill>
              </p:spPr>
              <p:txBody>
                <a:bodyPr/>
                <a:lstStyle/>
                <a:p>
                  <a:r>
                    <a:rPr lang="ja-JP" altLang="en-US">
                      <a:noFill/>
                    </a:rPr>
                    <a:t> </a:t>
                  </a:r>
                </a:p>
              </p:txBody>
            </p:sp>
          </mc:Fallback>
        </mc:AlternateContent>
        <p:cxnSp>
          <p:nvCxnSpPr>
            <p:cNvPr id="33" name="直線コネクタ 32"/>
            <p:cNvCxnSpPr>
              <a:stCxn id="27" idx="3"/>
              <a:endCxn id="25" idx="7"/>
            </p:cNvCxnSpPr>
            <p:nvPr/>
          </p:nvCxnSpPr>
          <p:spPr>
            <a:xfrm flipH="1">
              <a:off x="6951739" y="2302278"/>
              <a:ext cx="962483" cy="1345166"/>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7" idx="5"/>
              <a:endCxn id="28" idx="0"/>
            </p:cNvCxnSpPr>
            <p:nvPr/>
          </p:nvCxnSpPr>
          <p:spPr>
            <a:xfrm>
              <a:off x="8032152" y="2302278"/>
              <a:ext cx="628080" cy="14041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25" idx="6"/>
              <a:endCxn id="28" idx="2"/>
            </p:cNvCxnSpPr>
            <p:nvPr/>
          </p:nvCxnSpPr>
          <p:spPr>
            <a:xfrm>
              <a:off x="6976163" y="3706409"/>
              <a:ext cx="1600680" cy="83389"/>
            </a:xfrm>
            <a:prstGeom prst="line">
              <a:avLst/>
            </a:prstGeom>
            <a:ln w="127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5" name="テキスト ボックス 44"/>
                <p:cNvSpPr txBox="1"/>
                <p:nvPr/>
              </p:nvSpPr>
              <p:spPr>
                <a:xfrm>
                  <a:off x="8309164" y="2027869"/>
                  <a:ext cx="51661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800" i="1" smtClean="0">
                                <a:latin typeface="Cambria Math" panose="02040503050406030204" pitchFamily="18" charset="0"/>
                              </a:rPr>
                            </m:ctrlPr>
                          </m:sSupPr>
                          <m:e>
                            <m:r>
                              <a:rPr kumimoji="1" lang="en-US" altLang="ja-JP" sz="2800" i="1" smtClean="0">
                                <a:latin typeface="Cambria Math" panose="02040503050406030204" pitchFamily="18" charset="0"/>
                                <a:ea typeface="Cambria Math" panose="02040503050406030204" pitchFamily="18" charset="0"/>
                              </a:rPr>
                              <m:t>ℝ</m:t>
                            </m:r>
                          </m:e>
                          <m:sup>
                            <m:r>
                              <a:rPr kumimoji="1" lang="en-US" altLang="ja-JP" sz="2800" b="0" i="1" smtClean="0">
                                <a:latin typeface="Cambria Math" panose="02040503050406030204" pitchFamily="18" charset="0"/>
                              </a:rPr>
                              <m:t>2</m:t>
                            </m:r>
                          </m:sup>
                        </m:sSup>
                      </m:oMath>
                    </m:oMathPara>
                  </a14:m>
                  <a:endParaRPr kumimoji="1" lang="ja-JP" altLang="en-US" sz="2800" dirty="0"/>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8309164" y="2027869"/>
                  <a:ext cx="516615" cy="430887"/>
                </a:xfrm>
                <a:prstGeom prst="rect">
                  <a:avLst/>
                </a:prstGeom>
                <a:blipFill>
                  <a:blip r:embed="rId1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テキスト ボックス 45"/>
                <p:cNvSpPr txBox="1"/>
                <p:nvPr/>
              </p:nvSpPr>
              <p:spPr>
                <a:xfrm>
                  <a:off x="6757406" y="4307624"/>
                  <a:ext cx="2140842" cy="9233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𝑑</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𝑦</m:t>
                            </m:r>
                          </m:e>
                        </m:d>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d>
                              <m:dPr>
                                <m:begChr m:val="‖"/>
                                <m:endChr m:val="‖"/>
                                <m:ctrlPr>
                                  <a:rPr kumimoji="1" lang="en-US" altLang="ja-JP" sz="2000" b="0" i="1" smtClean="0">
                                    <a:latin typeface="Cambria Math" panose="02040503050406030204" pitchFamily="18" charset="0"/>
                                  </a:rPr>
                                </m:ctrlPr>
                              </m:d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𝑥</m:t>
                                    </m:r>
                                  </m:e>
                                </m:acc>
                                <m:r>
                                  <a:rPr kumimoji="1" lang="en-US" altLang="ja-JP" sz="2000" b="0" i="1" smtClean="0">
                                    <a:latin typeface="Cambria Math" panose="02040503050406030204" pitchFamily="18" charset="0"/>
                                  </a:rPr>
                                  <m:t>−</m:t>
                                </m:r>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𝑦</m:t>
                                    </m:r>
                                  </m:e>
                                </m:acc>
                              </m:e>
                            </m:d>
                          </m:e>
                          <m:sub>
                            <m:r>
                              <a:rPr kumimoji="1" lang="en-US" altLang="ja-JP" sz="2000" b="0" i="1" smtClean="0">
                                <a:latin typeface="Cambria Math" panose="02040503050406030204" pitchFamily="18" charset="0"/>
                              </a:rPr>
                              <m:t>2</m:t>
                            </m:r>
                          </m:sub>
                        </m:sSub>
                      </m:oMath>
                    </m:oMathPara>
                  </a14:m>
                  <a:endParaRPr kumimoji="1" lang="en-US" altLang="ja-JP" sz="2000" dirty="0"/>
                </a:p>
                <a:p>
                  <a:pPr/>
                  <a14:m>
                    <m:oMathPara xmlns:m="http://schemas.openxmlformats.org/officeDocument/2006/math">
                      <m:oMathParaPr>
                        <m:jc m:val="centerGroup"/>
                      </m:oMathParaPr>
                      <m:oMath xmlns:m="http://schemas.openxmlformats.org/officeDocument/2006/math">
                        <m:r>
                          <a:rPr kumimoji="1" lang="en-US" altLang="ja-JP" sz="2000" i="1">
                            <a:latin typeface="Cambria Math" panose="02040503050406030204" pitchFamily="18" charset="0"/>
                          </a:rPr>
                          <m:t>𝑑</m:t>
                        </m:r>
                        <m:d>
                          <m:dPr>
                            <m:ctrlPr>
                              <a:rPr kumimoji="1" lang="en-US" altLang="ja-JP" sz="2000" i="1">
                                <a:latin typeface="Cambria Math" panose="02040503050406030204" pitchFamily="18" charset="0"/>
                              </a:rPr>
                            </m:ctrlPr>
                          </m:dPr>
                          <m:e>
                            <m:r>
                              <a:rPr kumimoji="1" lang="en-US" altLang="ja-JP" sz="2000" b="0" i="1" smtClean="0">
                                <a:latin typeface="Cambria Math" panose="02040503050406030204" pitchFamily="18" charset="0"/>
                              </a:rPr>
                              <m:t>𝑦</m:t>
                            </m:r>
                            <m:r>
                              <a:rPr kumimoji="1" lang="en-US" altLang="ja-JP" sz="2000" i="1">
                                <a:latin typeface="Cambria Math" panose="02040503050406030204" pitchFamily="18" charset="0"/>
                              </a:rPr>
                              <m:t>,</m:t>
                            </m:r>
                            <m:r>
                              <a:rPr kumimoji="1" lang="en-US" altLang="ja-JP" sz="2000" b="0" i="1" smtClean="0">
                                <a:latin typeface="Cambria Math" panose="02040503050406030204" pitchFamily="18" charset="0"/>
                              </a:rPr>
                              <m:t>𝑧</m:t>
                            </m:r>
                          </m:e>
                        </m:d>
                        <m:r>
                          <a:rPr kumimoji="1" lang="en-US" altLang="ja-JP" sz="2000" i="1">
                            <a:latin typeface="Cambria Math" panose="02040503050406030204" pitchFamily="18" charset="0"/>
                          </a:rPr>
                          <m:t>=</m:t>
                        </m:r>
                        <m:sSub>
                          <m:sSubPr>
                            <m:ctrlPr>
                              <a:rPr kumimoji="1" lang="en-US" altLang="ja-JP" sz="2000" i="1">
                                <a:latin typeface="Cambria Math" panose="02040503050406030204" pitchFamily="18" charset="0"/>
                              </a:rPr>
                            </m:ctrlPr>
                          </m:sSubPr>
                          <m:e>
                            <m:d>
                              <m:dPr>
                                <m:begChr m:val="‖"/>
                                <m:endChr m:val="‖"/>
                                <m:ctrlPr>
                                  <a:rPr kumimoji="1" lang="en-US" altLang="ja-JP" sz="2000" i="1">
                                    <a:latin typeface="Cambria Math" panose="02040503050406030204" pitchFamily="18" charset="0"/>
                                  </a:rPr>
                                </m:ctrlPr>
                              </m:dPr>
                              <m:e>
                                <m:acc>
                                  <m:accPr>
                                    <m:chr m:val="̅"/>
                                    <m:ctrlPr>
                                      <a:rPr kumimoji="1" lang="en-US" altLang="ja-JP" sz="2000" i="1">
                                        <a:latin typeface="Cambria Math" panose="02040503050406030204" pitchFamily="18" charset="0"/>
                                      </a:rPr>
                                    </m:ctrlPr>
                                  </m:accPr>
                                  <m:e>
                                    <m:r>
                                      <a:rPr kumimoji="1" lang="en-US" altLang="ja-JP" sz="2000" b="0" i="1" smtClean="0">
                                        <a:latin typeface="Cambria Math" panose="02040503050406030204" pitchFamily="18" charset="0"/>
                                      </a:rPr>
                                      <m:t>𝑦</m:t>
                                    </m:r>
                                  </m:e>
                                </m:acc>
                                <m:r>
                                  <a:rPr kumimoji="1" lang="en-US" altLang="ja-JP" sz="2000" i="1">
                                    <a:latin typeface="Cambria Math" panose="02040503050406030204" pitchFamily="18" charset="0"/>
                                  </a:rPr>
                                  <m:t>−</m:t>
                                </m:r>
                                <m:acc>
                                  <m:accPr>
                                    <m:chr m:val="̅"/>
                                    <m:ctrlPr>
                                      <a:rPr kumimoji="1" lang="en-US" altLang="ja-JP" sz="2000" i="1">
                                        <a:latin typeface="Cambria Math" panose="02040503050406030204" pitchFamily="18" charset="0"/>
                                      </a:rPr>
                                    </m:ctrlPr>
                                  </m:accPr>
                                  <m:e>
                                    <m:r>
                                      <a:rPr kumimoji="1" lang="en-US" altLang="ja-JP" sz="2000" b="0" i="1" smtClean="0">
                                        <a:latin typeface="Cambria Math" panose="02040503050406030204" pitchFamily="18" charset="0"/>
                                      </a:rPr>
                                      <m:t>𝑧</m:t>
                                    </m:r>
                                  </m:e>
                                </m:acc>
                              </m:e>
                            </m:d>
                          </m:e>
                          <m:sub>
                            <m:r>
                              <a:rPr kumimoji="1" lang="en-US" altLang="ja-JP" sz="2000" i="1">
                                <a:latin typeface="Cambria Math" panose="02040503050406030204" pitchFamily="18" charset="0"/>
                              </a:rPr>
                              <m:t>2</m:t>
                            </m:r>
                          </m:sub>
                        </m:sSub>
                      </m:oMath>
                    </m:oMathPara>
                  </a14:m>
                  <a:endParaRPr kumimoji="1" lang="en-US" altLang="ja-JP" sz="2000" dirty="0"/>
                </a:p>
                <a:p>
                  <a:pPr/>
                  <a14:m>
                    <m:oMathPara xmlns:m="http://schemas.openxmlformats.org/officeDocument/2006/math">
                      <m:oMathParaPr>
                        <m:jc m:val="centerGroup"/>
                      </m:oMathParaPr>
                      <m:oMath xmlns:m="http://schemas.openxmlformats.org/officeDocument/2006/math">
                        <m:r>
                          <a:rPr kumimoji="1" lang="en-US" altLang="ja-JP" sz="2000" i="1">
                            <a:latin typeface="Cambria Math" panose="02040503050406030204" pitchFamily="18" charset="0"/>
                          </a:rPr>
                          <m:t>𝑑</m:t>
                        </m:r>
                        <m:d>
                          <m:dPr>
                            <m:ctrlPr>
                              <a:rPr kumimoji="1" lang="en-US" altLang="ja-JP" sz="2000" i="1">
                                <a:latin typeface="Cambria Math" panose="02040503050406030204" pitchFamily="18" charset="0"/>
                              </a:rPr>
                            </m:ctrlPr>
                          </m:dPr>
                          <m:e>
                            <m:r>
                              <a:rPr kumimoji="1" lang="en-US" altLang="ja-JP" sz="2000" b="0" i="1" smtClean="0">
                                <a:latin typeface="Cambria Math" panose="02040503050406030204" pitchFamily="18" charset="0"/>
                              </a:rPr>
                              <m:t>𝑧</m:t>
                            </m:r>
                            <m:r>
                              <a:rPr kumimoji="1" lang="en-US" altLang="ja-JP" sz="2000" i="1">
                                <a:latin typeface="Cambria Math" panose="02040503050406030204" pitchFamily="18" charset="0"/>
                              </a:rPr>
                              <m:t>,</m:t>
                            </m:r>
                            <m:r>
                              <a:rPr kumimoji="1" lang="en-US" altLang="ja-JP" sz="2000" b="0" i="1" smtClean="0">
                                <a:latin typeface="Cambria Math" panose="02040503050406030204" pitchFamily="18" charset="0"/>
                              </a:rPr>
                              <m:t>𝑥</m:t>
                            </m:r>
                          </m:e>
                        </m:d>
                        <m:r>
                          <a:rPr kumimoji="1" lang="en-US" altLang="ja-JP" sz="2000" i="1">
                            <a:latin typeface="Cambria Math" panose="02040503050406030204" pitchFamily="18" charset="0"/>
                          </a:rPr>
                          <m:t>=</m:t>
                        </m:r>
                        <m:sSub>
                          <m:sSubPr>
                            <m:ctrlPr>
                              <a:rPr kumimoji="1" lang="en-US" altLang="ja-JP" sz="2000" i="1">
                                <a:latin typeface="Cambria Math" panose="02040503050406030204" pitchFamily="18" charset="0"/>
                              </a:rPr>
                            </m:ctrlPr>
                          </m:sSubPr>
                          <m:e>
                            <m:d>
                              <m:dPr>
                                <m:begChr m:val="‖"/>
                                <m:endChr m:val="‖"/>
                                <m:ctrlPr>
                                  <a:rPr kumimoji="1" lang="en-US" altLang="ja-JP" sz="2000" i="1">
                                    <a:latin typeface="Cambria Math" panose="02040503050406030204" pitchFamily="18" charset="0"/>
                                  </a:rPr>
                                </m:ctrlPr>
                              </m:dPr>
                              <m:e>
                                <m:acc>
                                  <m:accPr>
                                    <m:chr m:val="̅"/>
                                    <m:ctrlPr>
                                      <a:rPr kumimoji="1" lang="en-US" altLang="ja-JP" sz="2000" i="1">
                                        <a:latin typeface="Cambria Math" panose="02040503050406030204" pitchFamily="18" charset="0"/>
                                      </a:rPr>
                                    </m:ctrlPr>
                                  </m:accPr>
                                  <m:e>
                                    <m:r>
                                      <a:rPr kumimoji="1" lang="en-US" altLang="ja-JP" sz="2000" b="0" i="1" smtClean="0">
                                        <a:latin typeface="Cambria Math" panose="02040503050406030204" pitchFamily="18" charset="0"/>
                                      </a:rPr>
                                      <m:t>𝑧</m:t>
                                    </m:r>
                                  </m:e>
                                </m:acc>
                                <m:r>
                                  <a:rPr kumimoji="1" lang="en-US" altLang="ja-JP" sz="2000" i="1">
                                    <a:latin typeface="Cambria Math" panose="02040503050406030204" pitchFamily="18" charset="0"/>
                                  </a:rPr>
                                  <m:t>−</m:t>
                                </m:r>
                                <m:acc>
                                  <m:accPr>
                                    <m:chr m:val="̅"/>
                                    <m:ctrlPr>
                                      <a:rPr kumimoji="1" lang="en-US" altLang="ja-JP" sz="2000" i="1">
                                        <a:latin typeface="Cambria Math" panose="02040503050406030204" pitchFamily="18" charset="0"/>
                                      </a:rPr>
                                    </m:ctrlPr>
                                  </m:accPr>
                                  <m:e>
                                    <m:r>
                                      <a:rPr kumimoji="1" lang="en-US" altLang="ja-JP" sz="2000" b="0" i="1" smtClean="0">
                                        <a:latin typeface="Cambria Math" panose="02040503050406030204" pitchFamily="18" charset="0"/>
                                      </a:rPr>
                                      <m:t>𝑥</m:t>
                                    </m:r>
                                  </m:e>
                                </m:acc>
                              </m:e>
                            </m:d>
                          </m:e>
                          <m:sub>
                            <m:r>
                              <a:rPr kumimoji="1" lang="en-US" altLang="ja-JP" sz="2000" i="1">
                                <a:latin typeface="Cambria Math" panose="02040503050406030204" pitchFamily="18" charset="0"/>
                              </a:rPr>
                              <m:t>2</m:t>
                            </m:r>
                          </m:sub>
                        </m:sSub>
                      </m:oMath>
                    </m:oMathPara>
                  </a14:m>
                  <a:endParaRPr kumimoji="1" lang="ja-JP" altLang="en-US" sz="2000" dirty="0"/>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6757406" y="4307624"/>
                  <a:ext cx="2140842" cy="923330"/>
                </a:xfrm>
                <a:prstGeom prst="rect">
                  <a:avLst/>
                </a:prstGeom>
                <a:blipFill>
                  <a:blip r:embed="rId19"/>
                  <a:stretch>
                    <a:fillRect l="-2557" r="-3693" b="-4636"/>
                  </a:stretch>
                </a:blipFill>
              </p:spPr>
              <p:txBody>
                <a:bodyPr/>
                <a:lstStyle/>
                <a:p>
                  <a:r>
                    <a:rPr lang="ja-JP" altLang="en-US">
                      <a:noFill/>
                    </a:rPr>
                    <a:t> </a:t>
                  </a:r>
                </a:p>
              </p:txBody>
            </p:sp>
          </mc:Fallback>
        </mc:AlternateContent>
        <p:sp>
          <p:nvSpPr>
            <p:cNvPr id="50" name="楕円 49"/>
            <p:cNvSpPr>
              <a:spLocks noChangeAspect="1"/>
            </p:cNvSpPr>
            <p:nvPr/>
          </p:nvSpPr>
          <p:spPr>
            <a:xfrm>
              <a:off x="7735345" y="3700059"/>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53" name="テキスト ボックス 52"/>
                <p:cNvSpPr txBox="1"/>
                <p:nvPr/>
              </p:nvSpPr>
              <p:spPr>
                <a:xfrm>
                  <a:off x="7627733" y="3781822"/>
                  <a:ext cx="28648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𝑝</m:t>
                            </m:r>
                          </m:e>
                        </m:acc>
                      </m:oMath>
                    </m:oMathPara>
                  </a14:m>
                  <a:endParaRPr kumimoji="1" lang="ja-JP" altLang="en-US" sz="2800" dirty="0"/>
                </a:p>
              </p:txBody>
            </p:sp>
          </mc:Choice>
          <mc:Fallback xmlns="">
            <p:sp>
              <p:nvSpPr>
                <p:cNvPr id="53" name="テキスト ボックス 52"/>
                <p:cNvSpPr txBox="1">
                  <a:spLocks noRot="1" noChangeAspect="1" noMove="1" noResize="1" noEditPoints="1" noAdjustHandles="1" noChangeArrowheads="1" noChangeShapeType="1" noTextEdit="1"/>
                </p:cNvSpPr>
                <p:nvPr/>
              </p:nvSpPr>
              <p:spPr>
                <a:xfrm>
                  <a:off x="7627733" y="3781822"/>
                  <a:ext cx="286489" cy="430887"/>
                </a:xfrm>
                <a:prstGeom prst="rect">
                  <a:avLst/>
                </a:prstGeom>
                <a:blipFill>
                  <a:blip r:embed="rId20"/>
                  <a:stretch>
                    <a:fillRect/>
                  </a:stretch>
                </a:blipFill>
              </p:spPr>
              <p:txBody>
                <a:bodyPr/>
                <a:lstStyle/>
                <a:p>
                  <a:r>
                    <a:rPr lang="ja-JP" altLang="en-US">
                      <a:noFill/>
                    </a:rPr>
                    <a:t> </a:t>
                  </a:r>
                </a:p>
              </p:txBody>
            </p:sp>
          </mc:Fallback>
        </mc:AlternateContent>
        <p:sp>
          <p:nvSpPr>
            <p:cNvPr id="55" name="角丸四角形吹き出し 54"/>
            <p:cNvSpPr/>
            <p:nvPr/>
          </p:nvSpPr>
          <p:spPr>
            <a:xfrm>
              <a:off x="6457949" y="1840302"/>
              <a:ext cx="2603112" cy="3588589"/>
            </a:xfrm>
            <a:prstGeom prst="wedgeRoundRectCallout">
              <a:avLst>
                <a:gd name="adj1" fmla="val -83728"/>
                <a:gd name="adj2" fmla="val -1852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mc:AlternateContent xmlns:mc="http://schemas.openxmlformats.org/markup-compatibility/2006" xmlns:a14="http://schemas.microsoft.com/office/drawing/2010/main">
        <mc:Choice Requires="a14">
          <p:sp>
            <p:nvSpPr>
              <p:cNvPr id="56" name="テキスト ボックス 55"/>
              <p:cNvSpPr txBox="1"/>
              <p:nvPr/>
            </p:nvSpPr>
            <p:spPr>
              <a:xfrm>
                <a:off x="4884570" y="2599129"/>
                <a:ext cx="27950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𝑆</m:t>
                      </m:r>
                    </m:oMath>
                  </m:oMathPara>
                </a14:m>
                <a:endParaRPr kumimoji="1" lang="ja-JP" altLang="en-US" sz="2800" dirty="0"/>
              </a:p>
            </p:txBody>
          </p:sp>
        </mc:Choice>
        <mc:Fallback xmlns="">
          <p:sp>
            <p:nvSpPr>
              <p:cNvPr id="56" name="テキスト ボックス 55"/>
              <p:cNvSpPr txBox="1">
                <a:spLocks noRot="1" noChangeAspect="1" noMove="1" noResize="1" noEditPoints="1" noAdjustHandles="1" noChangeArrowheads="1" noChangeShapeType="1" noTextEdit="1"/>
              </p:cNvSpPr>
              <p:nvPr/>
            </p:nvSpPr>
            <p:spPr>
              <a:xfrm>
                <a:off x="4884570" y="2599129"/>
                <a:ext cx="279500" cy="430887"/>
              </a:xfrm>
              <a:prstGeom prst="rect">
                <a:avLst/>
              </a:prstGeom>
              <a:blipFill>
                <a:blip r:embed="rId21"/>
                <a:stretch>
                  <a:fillRect/>
                </a:stretch>
              </a:blipFill>
            </p:spPr>
            <p:txBody>
              <a:bodyPr/>
              <a:lstStyle/>
              <a:p>
                <a:r>
                  <a:rPr lang="ja-JP" altLang="en-US">
                    <a:noFill/>
                  </a:rPr>
                  <a:t> </a:t>
                </a:r>
              </a:p>
            </p:txBody>
          </p:sp>
        </mc:Fallback>
      </mc:AlternateContent>
      <p:cxnSp>
        <p:nvCxnSpPr>
          <p:cNvPr id="14" name="直線コネクタ 13"/>
          <p:cNvCxnSpPr>
            <a:endCxn id="52" idx="0"/>
          </p:cNvCxnSpPr>
          <p:nvPr/>
        </p:nvCxnSpPr>
        <p:spPr>
          <a:xfrm flipH="1">
            <a:off x="4203940" y="2868547"/>
            <a:ext cx="166778" cy="127522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7651625" y="2694312"/>
            <a:ext cx="209057" cy="1483886"/>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70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21D941A-0A40-4AEB-931E-779DA761E56B}" type="slidenum">
              <a:rPr kumimoji="1" lang="ja-JP" altLang="en-US" smtClean="0"/>
              <a:t>16</a:t>
            </a:fld>
            <a:endParaRPr kumimoji="1" lang="ja-JP" altLang="en-US" dirty="0"/>
          </a:p>
        </p:txBody>
      </p:sp>
      <mc:AlternateContent xmlns:mc="http://schemas.openxmlformats.org/markup-compatibility/2006" xmlns:a14="http://schemas.microsoft.com/office/drawing/2010/main">
        <mc:Choice Requires="a14">
          <p:sp>
            <p:nvSpPr>
              <p:cNvPr id="5" name="正方形/長方形 4"/>
              <p:cNvSpPr/>
              <p:nvPr/>
            </p:nvSpPr>
            <p:spPr>
              <a:xfrm>
                <a:off x="1634342" y="308239"/>
                <a:ext cx="5852308" cy="523220"/>
              </a:xfrm>
              <a:prstGeom prst="rect">
                <a:avLst/>
              </a:prstGeom>
            </p:spPr>
            <p:txBody>
              <a:bodyPr wrap="none">
                <a:spAutoFit/>
              </a:bodyPr>
              <a:lstStyle/>
              <a:p>
                <a:pPr algn="ctr"/>
                <a:r>
                  <a:rPr kumimoji="1" lang="ja-JP" altLang="en-US" sz="2800" dirty="0"/>
                  <a:t>離散凸解析</a:t>
                </a:r>
                <a:r>
                  <a:rPr kumimoji="1" lang="en-US" altLang="ja-JP" sz="2800" dirty="0"/>
                  <a:t> </a:t>
                </a:r>
                <a:r>
                  <a:rPr kumimoji="1" lang="en-US" altLang="ja-JP" sz="2800" i="1" dirty="0"/>
                  <a:t>beyond</a:t>
                </a:r>
                <a:r>
                  <a:rPr kumimoji="1" lang="en-US" altLang="ja-JP" sz="2800" dirty="0"/>
                  <a:t> </a:t>
                </a:r>
                <a14:m>
                  <m:oMath xmlns:m="http://schemas.openxmlformats.org/officeDocument/2006/math">
                    <m:sSup>
                      <m:sSupPr>
                        <m:ctrlPr>
                          <a:rPr kumimoji="1" lang="en-US" altLang="ja-JP" sz="2800" i="1">
                            <a:latin typeface="Cambria Math" panose="02040503050406030204" pitchFamily="18" charset="0"/>
                            <a:ea typeface="Cambria Math" panose="02040503050406030204" pitchFamily="18" charset="0"/>
                          </a:rPr>
                        </m:ctrlPr>
                      </m:sSupPr>
                      <m:e>
                        <m:r>
                          <a:rPr kumimoji="1" lang="en-US" altLang="ja-JP" sz="2800" i="1">
                            <a:latin typeface="Cambria Math" panose="02040503050406030204" pitchFamily="18" charset="0"/>
                            <a:ea typeface="Cambria Math" panose="02040503050406030204" pitchFamily="18" charset="0"/>
                          </a:rPr>
                          <m:t>ℤ</m:t>
                        </m:r>
                      </m:e>
                      <m:sup>
                        <m:r>
                          <a:rPr kumimoji="1" lang="en-US" altLang="ja-JP" sz="2800" i="1">
                            <a:latin typeface="Cambria Math" panose="02040503050406030204" pitchFamily="18" charset="0"/>
                            <a:ea typeface="Cambria Math" panose="02040503050406030204" pitchFamily="18" charset="0"/>
                          </a:rPr>
                          <m:t>𝑛</m:t>
                        </m:r>
                      </m:sup>
                    </m:sSup>
                  </m:oMath>
                </a14:m>
                <a:r>
                  <a:rPr lang="ja-JP" altLang="en-US" sz="2800" dirty="0"/>
                  <a:t> のアプローチ</a:t>
                </a:r>
              </a:p>
            </p:txBody>
          </p:sp>
        </mc:Choice>
        <mc:Fallback xmlns="">
          <p:sp>
            <p:nvSpPr>
              <p:cNvPr id="5" name="正方形/長方形 4"/>
              <p:cNvSpPr>
                <a:spLocks noRot="1" noChangeAspect="1" noMove="1" noResize="1" noEditPoints="1" noAdjustHandles="1" noChangeArrowheads="1" noChangeShapeType="1" noTextEdit="1"/>
              </p:cNvSpPr>
              <p:nvPr/>
            </p:nvSpPr>
            <p:spPr>
              <a:xfrm>
                <a:off x="1634342" y="308239"/>
                <a:ext cx="5852308" cy="523220"/>
              </a:xfrm>
              <a:prstGeom prst="rect">
                <a:avLst/>
              </a:prstGeom>
              <a:blipFill>
                <a:blip r:embed="rId8"/>
                <a:stretch>
                  <a:fillRect l="-1563" t="-12941" r="-1563" b="-3411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正方形/長方形 5"/>
              <p:cNvSpPr/>
              <p:nvPr/>
            </p:nvSpPr>
            <p:spPr>
              <a:xfrm>
                <a:off x="1273134" y="2533019"/>
                <a:ext cx="103637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altLang="ja-JP" sz="2800" i="1">
                              <a:latin typeface="Cambria Math" panose="02040503050406030204" pitchFamily="18" charset="0"/>
                            </a:rPr>
                          </m:ctrlPr>
                        </m:sSupPr>
                        <m:e>
                          <m:r>
                            <a:rPr lang="en-US" altLang="ja-JP" sz="2800" i="1">
                              <a:latin typeface="Cambria Math" panose="02040503050406030204" pitchFamily="18" charset="0"/>
                              <a:ea typeface="Cambria Math" panose="02040503050406030204" pitchFamily="18" charset="0"/>
                            </a:rPr>
                            <m:t>ℤ</m:t>
                          </m:r>
                        </m:e>
                        <m:sup>
                          <m:r>
                            <a:rPr lang="en-US" altLang="ja-JP" sz="2800" i="1">
                              <a:latin typeface="Cambria Math" panose="02040503050406030204" pitchFamily="18" charset="0"/>
                            </a:rPr>
                            <m:t>𝑛</m:t>
                          </m:r>
                        </m:sup>
                      </m:sSup>
                      <m:r>
                        <a:rPr lang="en-US" altLang="ja-JP" sz="2800" i="1" smtClean="0">
                          <a:latin typeface="Cambria Math" panose="02040503050406030204" pitchFamily="18" charset="0"/>
                          <a:ea typeface="Cambria Math" panose="02040503050406030204" pitchFamily="18" charset="0"/>
                        </a:rPr>
                        <m:t>≈</m:t>
                      </m:r>
                    </m:oMath>
                  </m:oMathPara>
                </a14:m>
                <a:endParaRPr lang="ja-JP" altLang="en-US" sz="2800" dirty="0"/>
              </a:p>
            </p:txBody>
          </p:sp>
        </mc:Choice>
        <mc:Fallback xmlns="">
          <p:sp>
            <p:nvSpPr>
              <p:cNvPr id="6" name="正方形/長方形 5"/>
              <p:cNvSpPr>
                <a:spLocks noRot="1" noChangeAspect="1" noMove="1" noResize="1" noEditPoints="1" noAdjustHandles="1" noChangeArrowheads="1" noChangeShapeType="1" noTextEdit="1"/>
              </p:cNvSpPr>
              <p:nvPr/>
            </p:nvSpPr>
            <p:spPr>
              <a:xfrm>
                <a:off x="1273134" y="2533019"/>
                <a:ext cx="1036374" cy="523220"/>
              </a:xfrm>
              <a:prstGeom prst="rect">
                <a:avLst/>
              </a:prstGeom>
              <a:blipFill>
                <a:blip r:embed="rId4"/>
                <a:stretch>
                  <a:fillRect/>
                </a:stretch>
              </a:blipFill>
            </p:spPr>
            <p:txBody>
              <a:bodyPr/>
              <a:lstStyle/>
              <a:p>
                <a:r>
                  <a:rPr lang="ja-JP" altLang="en-US">
                    <a:noFill/>
                  </a:rPr>
                  <a:t> </a:t>
                </a:r>
              </a:p>
            </p:txBody>
          </p:sp>
        </mc:Fallback>
      </mc:AlternateContent>
      <p:cxnSp>
        <p:nvCxnSpPr>
          <p:cNvPr id="7" name="直線コネクタ 6"/>
          <p:cNvCxnSpPr>
            <a:endCxn id="8" idx="0"/>
          </p:cNvCxnSpPr>
          <p:nvPr/>
        </p:nvCxnSpPr>
        <p:spPr>
          <a:xfrm>
            <a:off x="2957494" y="1605085"/>
            <a:ext cx="0" cy="335775"/>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楕円 7"/>
          <p:cNvSpPr>
            <a:spLocks noChangeAspect="1"/>
          </p:cNvSpPr>
          <p:nvPr/>
        </p:nvSpPr>
        <p:spPr>
          <a:xfrm>
            <a:off x="2882987" y="1940860"/>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a:stCxn id="8" idx="4"/>
            <a:endCxn id="10" idx="0"/>
          </p:cNvCxnSpPr>
          <p:nvPr/>
        </p:nvCxnSpPr>
        <p:spPr>
          <a:xfrm>
            <a:off x="2957494" y="2093678"/>
            <a:ext cx="21213" cy="517958"/>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 name="楕円 9"/>
          <p:cNvSpPr>
            <a:spLocks noChangeAspect="1"/>
          </p:cNvSpPr>
          <p:nvPr/>
        </p:nvSpPr>
        <p:spPr>
          <a:xfrm>
            <a:off x="2904200" y="2611636"/>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a:stCxn id="10" idx="4"/>
            <a:endCxn id="12" idx="0"/>
          </p:cNvCxnSpPr>
          <p:nvPr/>
        </p:nvCxnSpPr>
        <p:spPr>
          <a:xfrm>
            <a:off x="2978707" y="2764454"/>
            <a:ext cx="0" cy="517958"/>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2" name="楕円 11"/>
          <p:cNvSpPr>
            <a:spLocks noChangeAspect="1"/>
          </p:cNvSpPr>
          <p:nvPr/>
        </p:nvSpPr>
        <p:spPr>
          <a:xfrm>
            <a:off x="2904200" y="3282412"/>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a:stCxn id="12" idx="4"/>
            <a:endCxn id="14" idx="0"/>
          </p:cNvCxnSpPr>
          <p:nvPr/>
        </p:nvCxnSpPr>
        <p:spPr>
          <a:xfrm>
            <a:off x="2978707" y="3435230"/>
            <a:ext cx="0" cy="517958"/>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楕円 13"/>
          <p:cNvSpPr>
            <a:spLocks noChangeAspect="1"/>
          </p:cNvSpPr>
          <p:nvPr/>
        </p:nvSpPr>
        <p:spPr>
          <a:xfrm>
            <a:off x="2904200" y="3953188"/>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a:stCxn id="14" idx="4"/>
          </p:cNvCxnSpPr>
          <p:nvPr/>
        </p:nvCxnSpPr>
        <p:spPr>
          <a:xfrm>
            <a:off x="2978707" y="4106006"/>
            <a:ext cx="0" cy="392230"/>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endCxn id="17" idx="0"/>
          </p:cNvCxnSpPr>
          <p:nvPr/>
        </p:nvCxnSpPr>
        <p:spPr>
          <a:xfrm flipH="1">
            <a:off x="4155670" y="1648896"/>
            <a:ext cx="9210" cy="291964"/>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楕円 16"/>
          <p:cNvSpPr>
            <a:spLocks noChangeAspect="1"/>
          </p:cNvSpPr>
          <p:nvPr/>
        </p:nvSpPr>
        <p:spPr>
          <a:xfrm>
            <a:off x="4081163" y="1940860"/>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a:stCxn id="17" idx="4"/>
            <a:endCxn id="19" idx="0"/>
          </p:cNvCxnSpPr>
          <p:nvPr/>
        </p:nvCxnSpPr>
        <p:spPr>
          <a:xfrm>
            <a:off x="4155670" y="2093678"/>
            <a:ext cx="764" cy="517958"/>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楕円 18"/>
          <p:cNvSpPr>
            <a:spLocks noChangeAspect="1"/>
          </p:cNvSpPr>
          <p:nvPr/>
        </p:nvSpPr>
        <p:spPr>
          <a:xfrm>
            <a:off x="4081927" y="2611636"/>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a:stCxn id="19" idx="4"/>
            <a:endCxn id="21" idx="0"/>
          </p:cNvCxnSpPr>
          <p:nvPr/>
        </p:nvCxnSpPr>
        <p:spPr>
          <a:xfrm flipH="1">
            <a:off x="4155670" y="2764454"/>
            <a:ext cx="764" cy="559178"/>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1" name="楕円 20"/>
          <p:cNvSpPr>
            <a:spLocks noChangeAspect="1"/>
          </p:cNvSpPr>
          <p:nvPr/>
        </p:nvSpPr>
        <p:spPr>
          <a:xfrm>
            <a:off x="4081163" y="3323632"/>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21" idx="4"/>
            <a:endCxn id="23" idx="0"/>
          </p:cNvCxnSpPr>
          <p:nvPr/>
        </p:nvCxnSpPr>
        <p:spPr>
          <a:xfrm>
            <a:off x="4155670" y="3476450"/>
            <a:ext cx="21213" cy="476738"/>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3" name="楕円 22"/>
          <p:cNvSpPr>
            <a:spLocks noChangeAspect="1"/>
          </p:cNvSpPr>
          <p:nvPr/>
        </p:nvSpPr>
        <p:spPr>
          <a:xfrm>
            <a:off x="4102376" y="3953188"/>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a:stCxn id="23" idx="4"/>
          </p:cNvCxnSpPr>
          <p:nvPr/>
        </p:nvCxnSpPr>
        <p:spPr>
          <a:xfrm flipH="1">
            <a:off x="4164880" y="4106006"/>
            <a:ext cx="12003" cy="392230"/>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endCxn id="26" idx="0"/>
          </p:cNvCxnSpPr>
          <p:nvPr/>
        </p:nvCxnSpPr>
        <p:spPr>
          <a:xfrm>
            <a:off x="6772749" y="1596330"/>
            <a:ext cx="0" cy="344530"/>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6" name="楕円 25"/>
          <p:cNvSpPr>
            <a:spLocks noChangeAspect="1"/>
          </p:cNvSpPr>
          <p:nvPr/>
        </p:nvSpPr>
        <p:spPr>
          <a:xfrm>
            <a:off x="6698242" y="1940860"/>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a:stCxn id="26" idx="4"/>
            <a:endCxn id="28" idx="0"/>
          </p:cNvCxnSpPr>
          <p:nvPr/>
        </p:nvCxnSpPr>
        <p:spPr>
          <a:xfrm>
            <a:off x="6772749" y="2093678"/>
            <a:ext cx="764" cy="517958"/>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8" name="楕円 27"/>
          <p:cNvSpPr>
            <a:spLocks noChangeAspect="1"/>
          </p:cNvSpPr>
          <p:nvPr/>
        </p:nvSpPr>
        <p:spPr>
          <a:xfrm>
            <a:off x="6699006" y="2611636"/>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a:stCxn id="28" idx="4"/>
            <a:endCxn id="30" idx="0"/>
          </p:cNvCxnSpPr>
          <p:nvPr/>
        </p:nvCxnSpPr>
        <p:spPr>
          <a:xfrm flipH="1">
            <a:off x="6772749" y="2764454"/>
            <a:ext cx="764" cy="559178"/>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0" name="楕円 29"/>
          <p:cNvSpPr>
            <a:spLocks noChangeAspect="1"/>
          </p:cNvSpPr>
          <p:nvPr/>
        </p:nvSpPr>
        <p:spPr>
          <a:xfrm>
            <a:off x="6698242" y="3323632"/>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a:stCxn id="30" idx="4"/>
            <a:endCxn id="32" idx="0"/>
          </p:cNvCxnSpPr>
          <p:nvPr/>
        </p:nvCxnSpPr>
        <p:spPr>
          <a:xfrm>
            <a:off x="6772749" y="3476450"/>
            <a:ext cx="21213" cy="476738"/>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2" name="楕円 31"/>
          <p:cNvSpPr>
            <a:spLocks noChangeAspect="1"/>
          </p:cNvSpPr>
          <p:nvPr/>
        </p:nvSpPr>
        <p:spPr>
          <a:xfrm>
            <a:off x="6719455" y="3953188"/>
            <a:ext cx="149014" cy="15281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a:stCxn id="32" idx="4"/>
          </p:cNvCxnSpPr>
          <p:nvPr/>
        </p:nvCxnSpPr>
        <p:spPr>
          <a:xfrm>
            <a:off x="6793962" y="4106006"/>
            <a:ext cx="0" cy="392230"/>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テキスト ボックス 33"/>
              <p:cNvSpPr txBox="1"/>
              <p:nvPr/>
            </p:nvSpPr>
            <p:spPr>
              <a:xfrm>
                <a:off x="3425576" y="2677811"/>
                <a:ext cx="338233" cy="430887"/>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kumimoji="1" lang="en-US" altLang="ja-JP" sz="2800" i="1" smtClean="0">
                          <a:latin typeface="Cambria Math" panose="02040503050406030204" pitchFamily="18" charset="0"/>
                          <a:ea typeface="Cambria Math" panose="02040503050406030204" pitchFamily="18" charset="0"/>
                        </a:rPr>
                        <m:t>×</m:t>
                      </m:r>
                    </m:oMath>
                  </m:oMathPara>
                </a14:m>
                <a:endParaRPr kumimoji="1" lang="ja-JP" altLang="en-US" sz="2800" dirty="0">
                  <a:latin typeface="Calibri Light" panose="020F0302020204030204" pitchFamily="34" charset="0"/>
                </a:endParaRPr>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3425576" y="2677811"/>
                <a:ext cx="338233" cy="430887"/>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テキスト ボックス 34"/>
              <p:cNvSpPr txBox="1"/>
              <p:nvPr/>
            </p:nvSpPr>
            <p:spPr>
              <a:xfrm>
                <a:off x="4763834" y="2651194"/>
                <a:ext cx="1513363" cy="430887"/>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   </m:t>
                      </m:r>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   </m:t>
                      </m:r>
                      <m:r>
                        <a:rPr kumimoji="1" lang="en-US" altLang="ja-JP" sz="2800" i="1" smtClean="0">
                          <a:latin typeface="Cambria Math" panose="02040503050406030204" pitchFamily="18" charset="0"/>
                          <a:ea typeface="Cambria Math" panose="02040503050406030204" pitchFamily="18" charset="0"/>
                        </a:rPr>
                        <m:t>×</m:t>
                      </m:r>
                    </m:oMath>
                  </m:oMathPara>
                </a14:m>
                <a:endParaRPr kumimoji="1" lang="ja-JP" altLang="en-US" sz="3200" dirty="0">
                  <a:latin typeface="Calibri Light" panose="020F0302020204030204" pitchFamily="34" charset="0"/>
                </a:endParaRPr>
              </a:p>
            </p:txBody>
          </p:sp>
        </mc:Choice>
        <mc:Fallback xmlns="">
          <p:sp>
            <p:nvSpPr>
              <p:cNvPr id="35" name="テキスト ボックス 34"/>
              <p:cNvSpPr txBox="1">
                <a:spLocks noRot="1" noChangeAspect="1" noMove="1" noResize="1" noEditPoints="1" noAdjustHandles="1" noChangeArrowheads="1" noChangeShapeType="1" noTextEdit="1"/>
              </p:cNvSpPr>
              <p:nvPr/>
            </p:nvSpPr>
            <p:spPr>
              <a:xfrm>
                <a:off x="4763834" y="2651194"/>
                <a:ext cx="1513363" cy="430887"/>
              </a:xfrm>
              <a:prstGeom prst="rect">
                <a:avLst/>
              </a:prstGeom>
              <a:blipFill>
                <a:blip r:embed="rId6"/>
                <a:stretch>
                  <a:fillRect/>
                </a:stretch>
              </a:blipFill>
            </p:spPr>
            <p:txBody>
              <a:bodyPr/>
              <a:lstStyle/>
              <a:p>
                <a:r>
                  <a:rPr lang="ja-JP" altLang="en-US">
                    <a:noFill/>
                  </a:rPr>
                  <a:t> </a:t>
                </a:r>
              </a:p>
            </p:txBody>
          </p:sp>
        </mc:Fallback>
      </mc:AlternateContent>
      <p:sp>
        <p:nvSpPr>
          <p:cNvPr id="42" name="下矢印 41"/>
          <p:cNvSpPr/>
          <p:nvPr/>
        </p:nvSpPr>
        <p:spPr>
          <a:xfrm>
            <a:off x="4477183" y="4691780"/>
            <a:ext cx="484632" cy="501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3" name="正方形/長方形 42"/>
              <p:cNvSpPr/>
              <p:nvPr/>
            </p:nvSpPr>
            <p:spPr>
              <a:xfrm>
                <a:off x="732586" y="1053674"/>
                <a:ext cx="4951420" cy="400110"/>
              </a:xfrm>
              <a:prstGeom prst="rect">
                <a:avLst/>
              </a:prstGeom>
            </p:spPr>
            <p:txBody>
              <a:bodyPr wrap="none">
                <a:spAutoFit/>
              </a:bodyPr>
              <a:lstStyle/>
              <a:p>
                <a14:m>
                  <m:oMath xmlns:m="http://schemas.openxmlformats.org/officeDocument/2006/math">
                    <m:sSup>
                      <m:sSupPr>
                        <m:ctrlPr>
                          <a:rPr lang="en-US" altLang="ja-JP" sz="2000" i="1" smtClean="0">
                            <a:latin typeface="Cambria Math" panose="02040503050406030204" pitchFamily="18" charset="0"/>
                          </a:rPr>
                        </m:ctrlPr>
                      </m:sSupPr>
                      <m:e>
                        <m:r>
                          <a:rPr lang="en-US" altLang="ja-JP" sz="2000" i="1">
                            <a:latin typeface="Cambria Math" panose="02040503050406030204" pitchFamily="18" charset="0"/>
                            <a:ea typeface="Cambria Math" panose="02040503050406030204" pitchFamily="18" charset="0"/>
                          </a:rPr>
                          <m:t>ℤ</m:t>
                        </m:r>
                      </m:e>
                      <m:sup>
                        <m:r>
                          <a:rPr lang="en-US" altLang="ja-JP" sz="2000" i="1">
                            <a:latin typeface="Cambria Math" panose="02040503050406030204" pitchFamily="18" charset="0"/>
                          </a:rPr>
                          <m:t>𝑛</m:t>
                        </m:r>
                      </m:sup>
                    </m:sSup>
                  </m:oMath>
                </a14:m>
                <a:r>
                  <a:rPr lang="ja-JP" altLang="en-US" sz="2000" dirty="0"/>
                  <a:t>をグリッドグラフ</a:t>
                </a:r>
                <a:r>
                  <a:rPr lang="en-US" altLang="ja-JP" sz="2000" dirty="0"/>
                  <a:t>(</a:t>
                </a:r>
                <a14:m>
                  <m:oMath xmlns:m="http://schemas.openxmlformats.org/officeDocument/2006/math">
                    <m:r>
                      <a:rPr lang="ja-JP" altLang="en-US" sz="2000" i="1" smtClean="0">
                        <a:latin typeface="Cambria Math" panose="02040503050406030204" pitchFamily="18" charset="0"/>
                      </a:rPr>
                      <m:t>≈</m:t>
                    </m:r>
                  </m:oMath>
                </a14:m>
                <a:r>
                  <a:rPr lang="ja-JP" altLang="en-US" sz="2000" dirty="0"/>
                  <a:t>パスの直積</a:t>
                </a:r>
                <a:r>
                  <a:rPr lang="en-US" altLang="ja-JP" sz="2000" dirty="0"/>
                  <a:t>)</a:t>
                </a:r>
                <a:r>
                  <a:rPr lang="ja-JP" altLang="en-US" sz="2000" dirty="0"/>
                  <a:t>とみる</a:t>
                </a:r>
              </a:p>
            </p:txBody>
          </p:sp>
        </mc:Choice>
        <mc:Fallback xmlns="">
          <p:sp>
            <p:nvSpPr>
              <p:cNvPr id="43" name="正方形/長方形 42"/>
              <p:cNvSpPr>
                <a:spLocks noRot="1" noChangeAspect="1" noMove="1" noResize="1" noEditPoints="1" noAdjustHandles="1" noChangeArrowheads="1" noChangeShapeType="1" noTextEdit="1"/>
              </p:cNvSpPr>
              <p:nvPr/>
            </p:nvSpPr>
            <p:spPr>
              <a:xfrm>
                <a:off x="732586" y="1053674"/>
                <a:ext cx="4951420" cy="400110"/>
              </a:xfrm>
              <a:prstGeom prst="rect">
                <a:avLst/>
              </a:prstGeom>
              <a:blipFill>
                <a:blip r:embed="rId9"/>
                <a:stretch>
                  <a:fillRect t="-9231" r="-246" b="-29231"/>
                </a:stretch>
              </a:blipFill>
            </p:spPr>
            <p:txBody>
              <a:bodyPr/>
              <a:lstStyle/>
              <a:p>
                <a:r>
                  <a:rPr lang="ja-JP" altLang="en-US">
                    <a:noFill/>
                  </a:rPr>
                  <a:t> </a:t>
                </a:r>
              </a:p>
            </p:txBody>
          </p:sp>
        </mc:Fallback>
      </mc:AlternateContent>
      <p:sp>
        <p:nvSpPr>
          <p:cNvPr id="51" name="テキスト ボックス 50"/>
          <p:cNvSpPr txBox="1"/>
          <p:nvPr/>
        </p:nvSpPr>
        <p:spPr>
          <a:xfrm>
            <a:off x="198577" y="4258824"/>
            <a:ext cx="3185487" cy="923330"/>
          </a:xfrm>
          <a:prstGeom prst="rect">
            <a:avLst/>
          </a:prstGeom>
          <a:noFill/>
        </p:spPr>
        <p:txBody>
          <a:bodyPr wrap="none" rtlCol="0">
            <a:spAutoFit/>
          </a:bodyPr>
          <a:lstStyle/>
          <a:p>
            <a:r>
              <a:rPr kumimoji="1" lang="ja-JP" altLang="en-US" dirty="0"/>
              <a:t>離散凸解析の概念は</a:t>
            </a:r>
            <a:endParaRPr kumimoji="1" lang="en-US" altLang="ja-JP" dirty="0"/>
          </a:p>
          <a:p>
            <a:r>
              <a:rPr lang="ja-JP" altLang="en-US" dirty="0"/>
              <a:t>グリッドグラフ構造</a:t>
            </a:r>
            <a:endParaRPr lang="en-US" altLang="ja-JP" dirty="0"/>
          </a:p>
          <a:p>
            <a:r>
              <a:rPr lang="ja-JP" altLang="en-US" dirty="0"/>
              <a:t>にしか依存しないことが多い</a:t>
            </a:r>
            <a:endParaRPr kumimoji="1" lang="ja-JP" altLang="en-US" dirty="0"/>
          </a:p>
        </p:txBody>
      </p:sp>
      <p:sp>
        <p:nvSpPr>
          <p:cNvPr id="52" name="テキスト ボックス 51"/>
          <p:cNvSpPr txBox="1"/>
          <p:nvPr/>
        </p:nvSpPr>
        <p:spPr>
          <a:xfrm>
            <a:off x="3242171" y="5362888"/>
            <a:ext cx="2954655" cy="461665"/>
          </a:xfrm>
          <a:prstGeom prst="rect">
            <a:avLst/>
          </a:prstGeom>
          <a:noFill/>
          <a:ln>
            <a:solidFill>
              <a:schemeClr val="tx1"/>
            </a:solidFill>
          </a:ln>
        </p:spPr>
        <p:txBody>
          <a:bodyPr wrap="none" rtlCol="0">
            <a:spAutoFit/>
          </a:bodyPr>
          <a:lstStyle/>
          <a:p>
            <a:r>
              <a:rPr kumimoji="1" lang="ja-JP" altLang="en-US" sz="2400" dirty="0"/>
              <a:t>より一般的な構造へ</a:t>
            </a:r>
          </a:p>
        </p:txBody>
      </p:sp>
      <p:sp>
        <p:nvSpPr>
          <p:cNvPr id="54" name="テキスト ボックス 53"/>
          <p:cNvSpPr txBox="1"/>
          <p:nvPr/>
        </p:nvSpPr>
        <p:spPr>
          <a:xfrm>
            <a:off x="342525" y="6055671"/>
            <a:ext cx="8269315" cy="400110"/>
          </a:xfrm>
          <a:prstGeom prst="rect">
            <a:avLst/>
          </a:prstGeom>
          <a:noFill/>
        </p:spPr>
        <p:txBody>
          <a:bodyPr wrap="none" rtlCol="0">
            <a:spAutoFit/>
          </a:bodyPr>
          <a:lstStyle/>
          <a:p>
            <a:r>
              <a:rPr kumimoji="1" lang="ja-JP" altLang="en-US" sz="2000" dirty="0"/>
              <a:t>例：ツリーの直積</a:t>
            </a:r>
            <a:r>
              <a:rPr kumimoji="1" lang="en-US" altLang="ja-JP" sz="2000" dirty="0"/>
              <a:t>(Hirai 2015)</a:t>
            </a:r>
            <a:r>
              <a:rPr kumimoji="1" lang="ja-JP" altLang="en-US" sz="2000" dirty="0" err="1"/>
              <a:t>，</a:t>
            </a:r>
            <a:r>
              <a:rPr kumimoji="1" lang="ja-JP" altLang="en-US" sz="2000" dirty="0"/>
              <a:t>ユークリッド的ビルディング</a:t>
            </a:r>
            <a:r>
              <a:rPr kumimoji="1" lang="en-US" altLang="ja-JP" sz="2000" dirty="0"/>
              <a:t>(Hirai 2018)</a:t>
            </a:r>
            <a:endParaRPr kumimoji="1" lang="ja-JP" altLang="en-US" sz="2000" dirty="0"/>
          </a:p>
        </p:txBody>
      </p:sp>
    </p:spTree>
    <p:extLst>
      <p:ext uri="{BB962C8B-B14F-4D97-AF65-F5344CB8AC3E}">
        <p14:creationId xmlns:p14="http://schemas.microsoft.com/office/powerpoint/2010/main" val="3903118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815403" y="1685031"/>
            <a:ext cx="1823947" cy="22839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303283" y="405626"/>
            <a:ext cx="7459093" cy="584775"/>
          </a:xfrm>
          <a:prstGeom prst="rect">
            <a:avLst/>
          </a:prstGeom>
          <a:noFill/>
        </p:spPr>
        <p:txBody>
          <a:bodyPr wrap="none" rtlCol="0">
            <a:spAutoFit/>
          </a:bodyPr>
          <a:lstStyle/>
          <a:p>
            <a:r>
              <a:rPr kumimoji="1" lang="ja-JP" altLang="en-US" sz="3200" dirty="0">
                <a:latin typeface="+mn-ea"/>
              </a:rPr>
              <a:t>ロボット動作計画への応用 </a:t>
            </a:r>
            <a:r>
              <a:rPr kumimoji="1" lang="en-US" altLang="ja-JP" sz="2000" dirty="0">
                <a:latin typeface="+mn-ea"/>
              </a:rPr>
              <a:t>Abram-Ghrist 2004</a:t>
            </a:r>
            <a:endParaRPr kumimoji="1" lang="ja-JP" altLang="en-US" sz="2000" dirty="0">
              <a:latin typeface="+mn-ea"/>
            </a:endParaRPr>
          </a:p>
        </p:txBody>
      </p:sp>
      <p:sp>
        <p:nvSpPr>
          <p:cNvPr id="3" name="テキスト ボックス 2"/>
          <p:cNvSpPr txBox="1"/>
          <p:nvPr/>
        </p:nvSpPr>
        <p:spPr>
          <a:xfrm>
            <a:off x="559672" y="1071679"/>
            <a:ext cx="8211415" cy="461665"/>
          </a:xfrm>
          <a:prstGeom prst="rect">
            <a:avLst/>
          </a:prstGeom>
          <a:noFill/>
        </p:spPr>
        <p:txBody>
          <a:bodyPr wrap="none" rtlCol="0">
            <a:spAutoFit/>
          </a:bodyPr>
          <a:lstStyle/>
          <a:p>
            <a:r>
              <a:rPr kumimoji="1" lang="ja-JP" altLang="en-US" sz="2400" dirty="0">
                <a:latin typeface="+mn-ea"/>
              </a:rPr>
              <a:t>ある種の変形ロボットの状態空間は</a:t>
            </a:r>
            <a:r>
              <a:rPr kumimoji="1" lang="en-US" altLang="ja-JP" sz="2400" dirty="0">
                <a:latin typeface="+mn-ea"/>
              </a:rPr>
              <a:t>CAT(0)</a:t>
            </a:r>
            <a:r>
              <a:rPr kumimoji="1" lang="ja-JP" altLang="en-US" sz="2400" dirty="0">
                <a:latin typeface="+mn-ea"/>
              </a:rPr>
              <a:t>立方複体になる</a:t>
            </a:r>
          </a:p>
        </p:txBody>
      </p:sp>
      <mc:AlternateContent xmlns:mc="http://schemas.openxmlformats.org/markup-compatibility/2006" xmlns:a14="http://schemas.microsoft.com/office/drawing/2010/main">
        <mc:Choice Requires="a14">
          <p:sp>
            <p:nvSpPr>
              <p:cNvPr id="4" name="テキスト ボックス 3"/>
              <p:cNvSpPr txBox="1"/>
              <p:nvPr/>
            </p:nvSpPr>
            <p:spPr>
              <a:xfrm>
                <a:off x="1580526" y="6174828"/>
                <a:ext cx="5852884" cy="461665"/>
              </a:xfrm>
              <a:prstGeom prst="rect">
                <a:avLst/>
              </a:prstGeom>
              <a:noFill/>
            </p:spPr>
            <p:txBody>
              <a:bodyPr wrap="none" rtlCol="0">
                <a:spAutoFit/>
              </a:bodyPr>
              <a:lstStyle/>
              <a:p>
                <a:r>
                  <a:rPr kumimoji="1" lang="ja-JP" altLang="en-US" sz="2400" dirty="0">
                    <a:latin typeface="+mn-ea"/>
                  </a:rPr>
                  <a:t>エネルギー最小の動作計画 </a:t>
                </a:r>
                <a14:m>
                  <m:oMath xmlns:m="http://schemas.openxmlformats.org/officeDocument/2006/math">
                    <m:r>
                      <a:rPr kumimoji="1" lang="ja-JP" altLang="en-US" sz="2400" i="1" smtClean="0">
                        <a:latin typeface="Cambria Math" panose="02040503050406030204" pitchFamily="18" charset="0"/>
                      </a:rPr>
                      <m:t>⇒</m:t>
                    </m:r>
                  </m:oMath>
                </a14:m>
                <a:r>
                  <a:rPr kumimoji="1" lang="ja-JP" altLang="en-US" sz="2400" dirty="0">
                    <a:latin typeface="+mn-ea"/>
                  </a:rPr>
                  <a:t> 測地線問題</a:t>
                </a: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580526" y="6174828"/>
                <a:ext cx="5852884" cy="461665"/>
              </a:xfrm>
              <a:prstGeom prst="rect">
                <a:avLst/>
              </a:prstGeom>
              <a:blipFill>
                <a:blip r:embed="rId4"/>
                <a:stretch>
                  <a:fillRect l="-1563" t="-10526" r="-833" b="-28947"/>
                </a:stretch>
              </a:blipFill>
            </p:spPr>
            <p:txBody>
              <a:bodyPr/>
              <a:lstStyle/>
              <a:p>
                <a:r>
                  <a:rPr lang="ja-JP" altLang="en-US">
                    <a:noFill/>
                  </a:rPr>
                  <a:t> </a:t>
                </a:r>
              </a:p>
            </p:txBody>
          </p:sp>
        </mc:Fallback>
      </mc:AlternateContent>
      <p:sp>
        <p:nvSpPr>
          <p:cNvPr id="6" name="正方形/長方形 5">
            <a:extLst>
              <a:ext uri="{FF2B5EF4-FFF2-40B4-BE49-F238E27FC236}">
                <a16:creationId xmlns:a16="http://schemas.microsoft.com/office/drawing/2014/main" id="{298485A0-12DE-40CF-A1C7-C2E2B99F7497}"/>
              </a:ext>
            </a:extLst>
          </p:cNvPr>
          <p:cNvSpPr/>
          <p:nvPr/>
        </p:nvSpPr>
        <p:spPr>
          <a:xfrm>
            <a:off x="3857673" y="3543276"/>
            <a:ext cx="1207849" cy="1102471"/>
          </a:xfrm>
          <a:prstGeom prst="rect">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FE5C3FC8-13AA-49D6-99E5-05B9027E9D92}"/>
              </a:ext>
            </a:extLst>
          </p:cNvPr>
          <p:cNvSpPr/>
          <p:nvPr/>
        </p:nvSpPr>
        <p:spPr>
          <a:xfrm>
            <a:off x="2505006" y="3399276"/>
            <a:ext cx="288000" cy="288000"/>
          </a:xfrm>
          <a:prstGeom prst="ellipse">
            <a:avLst/>
          </a:prstGeom>
          <a:solidFill>
            <a:srgbClr val="92D05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7114A493-21CB-4B0E-8E26-22641FC7B336}"/>
              </a:ext>
            </a:extLst>
          </p:cNvPr>
          <p:cNvSpPr/>
          <p:nvPr/>
        </p:nvSpPr>
        <p:spPr>
          <a:xfrm>
            <a:off x="3713264" y="3399276"/>
            <a:ext cx="288000" cy="288000"/>
          </a:xfrm>
          <a:prstGeom prst="ellipse">
            <a:avLst/>
          </a:prstGeom>
          <a:solidFill>
            <a:srgbClr val="92D05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467E1BEB-4BE0-4450-B959-C7B000F3242C}"/>
              </a:ext>
            </a:extLst>
          </p:cNvPr>
          <p:cNvSpPr/>
          <p:nvPr/>
        </p:nvSpPr>
        <p:spPr>
          <a:xfrm>
            <a:off x="7338299" y="4501747"/>
            <a:ext cx="288000" cy="288000"/>
          </a:xfrm>
          <a:prstGeom prst="ellipse">
            <a:avLst/>
          </a:prstGeom>
          <a:solidFill>
            <a:srgbClr val="92D05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9469A4D6-CAF9-4A37-AE48-4EECAC1002F9}"/>
              </a:ext>
            </a:extLst>
          </p:cNvPr>
          <p:cNvSpPr/>
          <p:nvPr/>
        </p:nvSpPr>
        <p:spPr>
          <a:xfrm>
            <a:off x="4921522" y="3399276"/>
            <a:ext cx="288000" cy="288000"/>
          </a:xfrm>
          <a:prstGeom prst="ellipse">
            <a:avLst/>
          </a:prstGeom>
          <a:solidFill>
            <a:srgbClr val="92D05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2ED000EA-A1E8-4E5C-A721-E5CBB1EC27FB}"/>
              </a:ext>
            </a:extLst>
          </p:cNvPr>
          <p:cNvSpPr/>
          <p:nvPr/>
        </p:nvSpPr>
        <p:spPr>
          <a:xfrm>
            <a:off x="1296748" y="3399276"/>
            <a:ext cx="288000" cy="288000"/>
          </a:xfrm>
          <a:prstGeom prst="ellipse">
            <a:avLst/>
          </a:prstGeom>
          <a:solidFill>
            <a:srgbClr val="92D05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ED87B219-8647-48FC-AA78-26FFC5CC8BE5}"/>
              </a:ext>
            </a:extLst>
          </p:cNvPr>
          <p:cNvSpPr/>
          <p:nvPr/>
        </p:nvSpPr>
        <p:spPr>
          <a:xfrm>
            <a:off x="3713264" y="4501747"/>
            <a:ext cx="288000" cy="288000"/>
          </a:xfrm>
          <a:prstGeom prst="ellipse">
            <a:avLst/>
          </a:prstGeom>
          <a:solidFill>
            <a:srgbClr val="92D05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ACFD91B2-BEC8-441B-AF77-EAD734C227A3}"/>
              </a:ext>
            </a:extLst>
          </p:cNvPr>
          <p:cNvSpPr/>
          <p:nvPr/>
        </p:nvSpPr>
        <p:spPr>
          <a:xfrm>
            <a:off x="6129780" y="4501747"/>
            <a:ext cx="288000" cy="288000"/>
          </a:xfrm>
          <a:prstGeom prst="ellipse">
            <a:avLst/>
          </a:prstGeom>
          <a:solidFill>
            <a:srgbClr val="92D05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71A3AB4A-CDF2-4134-9A7E-44C5835BEA07}"/>
              </a:ext>
            </a:extLst>
          </p:cNvPr>
          <p:cNvSpPr/>
          <p:nvPr/>
        </p:nvSpPr>
        <p:spPr>
          <a:xfrm>
            <a:off x="4921522" y="4501747"/>
            <a:ext cx="288000" cy="288000"/>
          </a:xfrm>
          <a:prstGeom prst="ellipse">
            <a:avLst/>
          </a:prstGeom>
          <a:solidFill>
            <a:srgbClr val="92D05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C5C13F61-0EFC-457F-AC32-DA2E29673446}"/>
              </a:ext>
            </a:extLst>
          </p:cNvPr>
          <p:cNvCxnSpPr>
            <a:cxnSpLocks/>
            <a:stCxn id="7" idx="6"/>
            <a:endCxn id="8" idx="2"/>
          </p:cNvCxnSpPr>
          <p:nvPr/>
        </p:nvCxnSpPr>
        <p:spPr>
          <a:xfrm>
            <a:off x="2793006" y="3543276"/>
            <a:ext cx="920258" cy="0"/>
          </a:xfrm>
          <a:prstGeom prst="line">
            <a:avLst/>
          </a:prstGeom>
          <a:ln w="1016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F0F403D-1A42-4583-93DB-F43FA3AE1FFB}"/>
              </a:ext>
            </a:extLst>
          </p:cNvPr>
          <p:cNvCxnSpPr>
            <a:cxnSpLocks/>
            <a:stCxn id="8" idx="6"/>
            <a:endCxn id="10" idx="2"/>
          </p:cNvCxnSpPr>
          <p:nvPr/>
        </p:nvCxnSpPr>
        <p:spPr>
          <a:xfrm>
            <a:off x="4001264" y="3543276"/>
            <a:ext cx="920258" cy="0"/>
          </a:xfrm>
          <a:prstGeom prst="line">
            <a:avLst/>
          </a:prstGeom>
          <a:ln w="1016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2C8DF680-8960-4CD4-88D0-B30930125688}"/>
              </a:ext>
            </a:extLst>
          </p:cNvPr>
          <p:cNvCxnSpPr>
            <a:cxnSpLocks/>
            <a:stCxn id="14" idx="0"/>
            <a:endCxn id="10" idx="4"/>
          </p:cNvCxnSpPr>
          <p:nvPr/>
        </p:nvCxnSpPr>
        <p:spPr>
          <a:xfrm flipV="1">
            <a:off x="5065522" y="3687276"/>
            <a:ext cx="0" cy="814471"/>
          </a:xfrm>
          <a:prstGeom prst="line">
            <a:avLst/>
          </a:prstGeom>
          <a:ln w="1016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3C02F287-9F01-4735-8068-E1F958658420}"/>
              </a:ext>
            </a:extLst>
          </p:cNvPr>
          <p:cNvCxnSpPr>
            <a:cxnSpLocks/>
            <a:stCxn id="12" idx="0"/>
            <a:endCxn id="8" idx="4"/>
          </p:cNvCxnSpPr>
          <p:nvPr/>
        </p:nvCxnSpPr>
        <p:spPr>
          <a:xfrm flipV="1">
            <a:off x="3857264" y="3687276"/>
            <a:ext cx="0" cy="814471"/>
          </a:xfrm>
          <a:prstGeom prst="line">
            <a:avLst/>
          </a:prstGeom>
          <a:ln w="1016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0591D82-F749-4F5E-A9ED-F1C3ECB60656}"/>
              </a:ext>
            </a:extLst>
          </p:cNvPr>
          <p:cNvCxnSpPr>
            <a:cxnSpLocks/>
            <a:stCxn id="12" idx="6"/>
            <a:endCxn id="14" idx="2"/>
          </p:cNvCxnSpPr>
          <p:nvPr/>
        </p:nvCxnSpPr>
        <p:spPr>
          <a:xfrm>
            <a:off x="4001264" y="4645747"/>
            <a:ext cx="920258" cy="0"/>
          </a:xfrm>
          <a:prstGeom prst="line">
            <a:avLst/>
          </a:prstGeom>
          <a:ln w="1016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DCF6D6C-1D32-4B1E-A291-07A0461CF45F}"/>
              </a:ext>
            </a:extLst>
          </p:cNvPr>
          <p:cNvCxnSpPr>
            <a:cxnSpLocks/>
            <a:stCxn id="14" idx="6"/>
            <a:endCxn id="13" idx="2"/>
          </p:cNvCxnSpPr>
          <p:nvPr/>
        </p:nvCxnSpPr>
        <p:spPr>
          <a:xfrm>
            <a:off x="5209522" y="4645747"/>
            <a:ext cx="920258" cy="0"/>
          </a:xfrm>
          <a:prstGeom prst="line">
            <a:avLst/>
          </a:prstGeom>
          <a:ln w="1016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83AA237D-051C-4FFB-86B3-1F57ECB4FDD5}"/>
              </a:ext>
            </a:extLst>
          </p:cNvPr>
          <p:cNvCxnSpPr>
            <a:cxnSpLocks/>
            <a:stCxn id="13" idx="6"/>
            <a:endCxn id="9" idx="2"/>
          </p:cNvCxnSpPr>
          <p:nvPr/>
        </p:nvCxnSpPr>
        <p:spPr>
          <a:xfrm>
            <a:off x="6417780" y="4645747"/>
            <a:ext cx="920519" cy="0"/>
          </a:xfrm>
          <a:prstGeom prst="line">
            <a:avLst/>
          </a:prstGeom>
          <a:ln w="1016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A6EC15B9-C359-4C57-9259-0C352EDCE703}"/>
              </a:ext>
            </a:extLst>
          </p:cNvPr>
          <p:cNvCxnSpPr>
            <a:cxnSpLocks/>
            <a:stCxn id="11" idx="6"/>
            <a:endCxn id="7" idx="2"/>
          </p:cNvCxnSpPr>
          <p:nvPr/>
        </p:nvCxnSpPr>
        <p:spPr>
          <a:xfrm>
            <a:off x="1584748" y="3543276"/>
            <a:ext cx="920258" cy="0"/>
          </a:xfrm>
          <a:prstGeom prst="line">
            <a:avLst/>
          </a:prstGeom>
          <a:ln w="1016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FEC99040-ACD0-43A9-818A-E8E59FE558C8}"/>
              </a:ext>
            </a:extLst>
          </p:cNvPr>
          <p:cNvCxnSpPr>
            <a:cxnSpLocks/>
            <a:endCxn id="28" idx="0"/>
          </p:cNvCxnSpPr>
          <p:nvPr/>
        </p:nvCxnSpPr>
        <p:spPr>
          <a:xfrm flipH="1">
            <a:off x="8281559" y="5471105"/>
            <a:ext cx="270368"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アーチ 23">
            <a:extLst>
              <a:ext uri="{FF2B5EF4-FFF2-40B4-BE49-F238E27FC236}">
                <a16:creationId xmlns:a16="http://schemas.microsoft.com/office/drawing/2014/main" id="{F24436E9-3F6E-4957-853B-0FB4400E545B}"/>
              </a:ext>
            </a:extLst>
          </p:cNvPr>
          <p:cNvSpPr/>
          <p:nvPr/>
        </p:nvSpPr>
        <p:spPr>
          <a:xfrm rot="16200000">
            <a:off x="8564377" y="5345105"/>
            <a:ext cx="144000" cy="252000"/>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5" name="直線コネクタ 24">
            <a:extLst>
              <a:ext uri="{FF2B5EF4-FFF2-40B4-BE49-F238E27FC236}">
                <a16:creationId xmlns:a16="http://schemas.microsoft.com/office/drawing/2014/main" id="{C4EB654F-CB02-42E0-B272-7413ED000519}"/>
              </a:ext>
            </a:extLst>
          </p:cNvPr>
          <p:cNvCxnSpPr>
            <a:cxnSpLocks/>
            <a:stCxn id="28" idx="4"/>
            <a:endCxn id="27" idx="0"/>
          </p:cNvCxnSpPr>
          <p:nvPr/>
        </p:nvCxnSpPr>
        <p:spPr>
          <a:xfrm flipH="1" flipV="1">
            <a:off x="7923402" y="5471104"/>
            <a:ext cx="250157" cy="1"/>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C944E4F5-CB81-4CF2-96D0-CE63F760AECF}"/>
              </a:ext>
            </a:extLst>
          </p:cNvPr>
          <p:cNvCxnSpPr>
            <a:cxnSpLocks/>
            <a:stCxn id="27" idx="4"/>
            <a:endCxn id="29" idx="0"/>
          </p:cNvCxnSpPr>
          <p:nvPr/>
        </p:nvCxnSpPr>
        <p:spPr>
          <a:xfrm flipH="1">
            <a:off x="7552967" y="5471104"/>
            <a:ext cx="262435" cy="106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7" name="楕円 26">
            <a:extLst>
              <a:ext uri="{FF2B5EF4-FFF2-40B4-BE49-F238E27FC236}">
                <a16:creationId xmlns:a16="http://schemas.microsoft.com/office/drawing/2014/main" id="{E53A6D5C-DAA7-4E13-BC84-0ED289AD4072}"/>
              </a:ext>
            </a:extLst>
          </p:cNvPr>
          <p:cNvSpPr/>
          <p:nvPr/>
        </p:nvSpPr>
        <p:spPr>
          <a:xfrm rot="5400000">
            <a:off x="7815402" y="5417104"/>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F52F3AF1-6A6D-47F0-B81B-BC3E95A7AA0D}"/>
              </a:ext>
            </a:extLst>
          </p:cNvPr>
          <p:cNvSpPr/>
          <p:nvPr/>
        </p:nvSpPr>
        <p:spPr>
          <a:xfrm rot="5400000">
            <a:off x="8173559" y="5417105"/>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19825EF9-6704-4317-B259-1120E55256A8}"/>
              </a:ext>
            </a:extLst>
          </p:cNvPr>
          <p:cNvSpPr/>
          <p:nvPr/>
        </p:nvSpPr>
        <p:spPr>
          <a:xfrm rot="5400000">
            <a:off x="7444967" y="5418170"/>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a:extLst>
              <a:ext uri="{FF2B5EF4-FFF2-40B4-BE49-F238E27FC236}">
                <a16:creationId xmlns:a16="http://schemas.microsoft.com/office/drawing/2014/main" id="{E0D6B559-7EF8-4987-BDDE-22885E5107DA}"/>
              </a:ext>
            </a:extLst>
          </p:cNvPr>
          <p:cNvCxnSpPr>
            <a:cxnSpLocks/>
            <a:endCxn id="35" idx="2"/>
          </p:cNvCxnSpPr>
          <p:nvPr/>
        </p:nvCxnSpPr>
        <p:spPr>
          <a:xfrm>
            <a:off x="6595810" y="5145797"/>
            <a:ext cx="0" cy="28485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1" name="アーチ 30">
            <a:extLst>
              <a:ext uri="{FF2B5EF4-FFF2-40B4-BE49-F238E27FC236}">
                <a16:creationId xmlns:a16="http://schemas.microsoft.com/office/drawing/2014/main" id="{EA525493-380F-4DA6-8300-BC492E7D3570}"/>
              </a:ext>
            </a:extLst>
          </p:cNvPr>
          <p:cNvSpPr/>
          <p:nvPr/>
        </p:nvSpPr>
        <p:spPr>
          <a:xfrm rot="10800000">
            <a:off x="6523810" y="4896729"/>
            <a:ext cx="144000" cy="252000"/>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32" name="直線コネクタ 31">
            <a:extLst>
              <a:ext uri="{FF2B5EF4-FFF2-40B4-BE49-F238E27FC236}">
                <a16:creationId xmlns:a16="http://schemas.microsoft.com/office/drawing/2014/main" id="{1BA5DB2E-B5A2-4D5C-8DDE-212F61F911D6}"/>
              </a:ext>
            </a:extLst>
          </p:cNvPr>
          <p:cNvCxnSpPr>
            <a:cxnSpLocks/>
            <a:stCxn id="35" idx="4"/>
            <a:endCxn id="34" idx="0"/>
          </p:cNvCxnSpPr>
          <p:nvPr/>
        </p:nvCxnSpPr>
        <p:spPr>
          <a:xfrm flipH="1" flipV="1">
            <a:off x="6291653" y="5484650"/>
            <a:ext cx="250157" cy="1"/>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7E82146E-498A-4DE3-ACA6-A19078F14850}"/>
              </a:ext>
            </a:extLst>
          </p:cNvPr>
          <p:cNvCxnSpPr>
            <a:cxnSpLocks/>
            <a:stCxn id="34" idx="4"/>
            <a:endCxn id="36" idx="0"/>
          </p:cNvCxnSpPr>
          <p:nvPr/>
        </p:nvCxnSpPr>
        <p:spPr>
          <a:xfrm flipH="1">
            <a:off x="5921218" y="5484650"/>
            <a:ext cx="262435" cy="106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4" name="楕円 33">
            <a:extLst>
              <a:ext uri="{FF2B5EF4-FFF2-40B4-BE49-F238E27FC236}">
                <a16:creationId xmlns:a16="http://schemas.microsoft.com/office/drawing/2014/main" id="{4340E261-7998-4C70-9B4D-9AA3507CC2E8}"/>
              </a:ext>
            </a:extLst>
          </p:cNvPr>
          <p:cNvSpPr/>
          <p:nvPr/>
        </p:nvSpPr>
        <p:spPr>
          <a:xfrm rot="5400000">
            <a:off x="6183653" y="5430650"/>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C7B78162-1208-4610-84BB-77F6762BED82}"/>
              </a:ext>
            </a:extLst>
          </p:cNvPr>
          <p:cNvSpPr/>
          <p:nvPr/>
        </p:nvSpPr>
        <p:spPr>
          <a:xfrm rot="5400000">
            <a:off x="6541810" y="5430651"/>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A1100AA5-A60C-4578-9810-B4DF353BED77}"/>
              </a:ext>
            </a:extLst>
          </p:cNvPr>
          <p:cNvSpPr/>
          <p:nvPr/>
        </p:nvSpPr>
        <p:spPr>
          <a:xfrm rot="5400000">
            <a:off x="5813218" y="5431716"/>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a:extLst>
              <a:ext uri="{FF2B5EF4-FFF2-40B4-BE49-F238E27FC236}">
                <a16:creationId xmlns:a16="http://schemas.microsoft.com/office/drawing/2014/main" id="{33729E8C-0B6E-4710-BABF-2374A8E5D18C}"/>
              </a:ext>
            </a:extLst>
          </p:cNvPr>
          <p:cNvCxnSpPr>
            <a:cxnSpLocks/>
            <a:endCxn id="42" idx="0"/>
          </p:cNvCxnSpPr>
          <p:nvPr/>
        </p:nvCxnSpPr>
        <p:spPr>
          <a:xfrm flipH="1">
            <a:off x="4873322" y="5121364"/>
            <a:ext cx="282385" cy="1573"/>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8" name="アーチ 37">
            <a:extLst>
              <a:ext uri="{FF2B5EF4-FFF2-40B4-BE49-F238E27FC236}">
                <a16:creationId xmlns:a16="http://schemas.microsoft.com/office/drawing/2014/main" id="{7D3B805E-91FF-42A7-9CA6-E6350D280215}"/>
              </a:ext>
            </a:extLst>
          </p:cNvPr>
          <p:cNvSpPr/>
          <p:nvPr/>
        </p:nvSpPr>
        <p:spPr>
          <a:xfrm rot="16200000">
            <a:off x="5211730" y="4995365"/>
            <a:ext cx="144000" cy="252000"/>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39" name="直線コネクタ 38">
            <a:extLst>
              <a:ext uri="{FF2B5EF4-FFF2-40B4-BE49-F238E27FC236}">
                <a16:creationId xmlns:a16="http://schemas.microsoft.com/office/drawing/2014/main" id="{CEE538CD-49A1-4BD8-B431-14BA8F705790}"/>
              </a:ext>
            </a:extLst>
          </p:cNvPr>
          <p:cNvCxnSpPr>
            <a:cxnSpLocks/>
            <a:stCxn id="41" idx="2"/>
            <a:endCxn id="42" idx="6"/>
          </p:cNvCxnSpPr>
          <p:nvPr/>
        </p:nvCxnSpPr>
        <p:spPr>
          <a:xfrm flipV="1">
            <a:off x="4819322" y="5176937"/>
            <a:ext cx="0" cy="284852"/>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438490A-7072-489B-BB18-9098DB412920}"/>
              </a:ext>
            </a:extLst>
          </p:cNvPr>
          <p:cNvCxnSpPr>
            <a:cxnSpLocks/>
            <a:stCxn id="41" idx="4"/>
            <a:endCxn id="43" idx="0"/>
          </p:cNvCxnSpPr>
          <p:nvPr/>
        </p:nvCxnSpPr>
        <p:spPr>
          <a:xfrm flipH="1">
            <a:off x="4502887" y="5515789"/>
            <a:ext cx="262435" cy="106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41" name="楕円 40">
            <a:extLst>
              <a:ext uri="{FF2B5EF4-FFF2-40B4-BE49-F238E27FC236}">
                <a16:creationId xmlns:a16="http://schemas.microsoft.com/office/drawing/2014/main" id="{4767F3B6-37BB-407F-84FE-8F93B2C79CCB}"/>
              </a:ext>
            </a:extLst>
          </p:cNvPr>
          <p:cNvSpPr/>
          <p:nvPr/>
        </p:nvSpPr>
        <p:spPr>
          <a:xfrm rot="5400000">
            <a:off x="4765322" y="5461789"/>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1">
            <a:extLst>
              <a:ext uri="{FF2B5EF4-FFF2-40B4-BE49-F238E27FC236}">
                <a16:creationId xmlns:a16="http://schemas.microsoft.com/office/drawing/2014/main" id="{1408046E-3848-4DD7-B2FE-C414D79ACDCA}"/>
              </a:ext>
            </a:extLst>
          </p:cNvPr>
          <p:cNvSpPr/>
          <p:nvPr/>
        </p:nvSpPr>
        <p:spPr>
          <a:xfrm rot="5400000">
            <a:off x="4765322" y="5068937"/>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楕円 42">
            <a:extLst>
              <a:ext uri="{FF2B5EF4-FFF2-40B4-BE49-F238E27FC236}">
                <a16:creationId xmlns:a16="http://schemas.microsoft.com/office/drawing/2014/main" id="{34FC3201-9301-48A4-B702-0B5A164ABC14}"/>
              </a:ext>
            </a:extLst>
          </p:cNvPr>
          <p:cNvSpPr/>
          <p:nvPr/>
        </p:nvSpPr>
        <p:spPr>
          <a:xfrm rot="5400000">
            <a:off x="4394887" y="5462855"/>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 name="直線コネクタ 43">
            <a:extLst>
              <a:ext uri="{FF2B5EF4-FFF2-40B4-BE49-F238E27FC236}">
                <a16:creationId xmlns:a16="http://schemas.microsoft.com/office/drawing/2014/main" id="{80DB6778-E2DB-4FBD-9DD7-102D99BBCFBD}"/>
              </a:ext>
            </a:extLst>
          </p:cNvPr>
          <p:cNvCxnSpPr>
            <a:cxnSpLocks/>
            <a:endCxn id="49" idx="2"/>
          </p:cNvCxnSpPr>
          <p:nvPr/>
        </p:nvCxnSpPr>
        <p:spPr>
          <a:xfrm>
            <a:off x="3304516" y="4799744"/>
            <a:ext cx="0" cy="28485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45" name="アーチ 44">
            <a:extLst>
              <a:ext uri="{FF2B5EF4-FFF2-40B4-BE49-F238E27FC236}">
                <a16:creationId xmlns:a16="http://schemas.microsoft.com/office/drawing/2014/main" id="{A5921F2E-7381-4D6F-9F8D-40237696FBBC}"/>
              </a:ext>
            </a:extLst>
          </p:cNvPr>
          <p:cNvSpPr/>
          <p:nvPr/>
        </p:nvSpPr>
        <p:spPr>
          <a:xfrm rot="10800000">
            <a:off x="3232516" y="4547744"/>
            <a:ext cx="144000" cy="252000"/>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6" name="直線コネクタ 45">
            <a:extLst>
              <a:ext uri="{FF2B5EF4-FFF2-40B4-BE49-F238E27FC236}">
                <a16:creationId xmlns:a16="http://schemas.microsoft.com/office/drawing/2014/main" id="{573861B7-4FB2-4D95-A9A4-B63B7822D68E}"/>
              </a:ext>
            </a:extLst>
          </p:cNvPr>
          <p:cNvCxnSpPr>
            <a:cxnSpLocks/>
            <a:stCxn id="49" idx="6"/>
            <a:endCxn id="48" idx="2"/>
          </p:cNvCxnSpPr>
          <p:nvPr/>
        </p:nvCxnSpPr>
        <p:spPr>
          <a:xfrm>
            <a:off x="3304516" y="5192598"/>
            <a:ext cx="0" cy="296622"/>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84D648CE-7050-4189-BC64-3DE922CB5BE3}"/>
              </a:ext>
            </a:extLst>
          </p:cNvPr>
          <p:cNvCxnSpPr>
            <a:cxnSpLocks/>
            <a:stCxn id="48" idx="4"/>
            <a:endCxn id="50" idx="0"/>
          </p:cNvCxnSpPr>
          <p:nvPr/>
        </p:nvCxnSpPr>
        <p:spPr>
          <a:xfrm flipH="1">
            <a:off x="2988081" y="5543220"/>
            <a:ext cx="262435" cy="106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48" name="楕円 47">
            <a:extLst>
              <a:ext uri="{FF2B5EF4-FFF2-40B4-BE49-F238E27FC236}">
                <a16:creationId xmlns:a16="http://schemas.microsoft.com/office/drawing/2014/main" id="{69D4186D-698D-4E56-9E10-35101A516CFE}"/>
              </a:ext>
            </a:extLst>
          </p:cNvPr>
          <p:cNvSpPr/>
          <p:nvPr/>
        </p:nvSpPr>
        <p:spPr>
          <a:xfrm rot="5400000">
            <a:off x="3250516" y="5489220"/>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楕円 48">
            <a:extLst>
              <a:ext uri="{FF2B5EF4-FFF2-40B4-BE49-F238E27FC236}">
                <a16:creationId xmlns:a16="http://schemas.microsoft.com/office/drawing/2014/main" id="{C21E015A-2E0E-45B5-A717-94F8A8A8C07F}"/>
              </a:ext>
            </a:extLst>
          </p:cNvPr>
          <p:cNvSpPr/>
          <p:nvPr/>
        </p:nvSpPr>
        <p:spPr>
          <a:xfrm rot="5400000">
            <a:off x="3250516" y="5084598"/>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楕円 49">
            <a:extLst>
              <a:ext uri="{FF2B5EF4-FFF2-40B4-BE49-F238E27FC236}">
                <a16:creationId xmlns:a16="http://schemas.microsoft.com/office/drawing/2014/main" id="{606F0DBD-9294-4228-999B-B3914569A2E3}"/>
              </a:ext>
            </a:extLst>
          </p:cNvPr>
          <p:cNvSpPr/>
          <p:nvPr/>
        </p:nvSpPr>
        <p:spPr>
          <a:xfrm rot="5400000">
            <a:off x="2880081" y="5490286"/>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1" name="グループ化 50">
            <a:extLst>
              <a:ext uri="{FF2B5EF4-FFF2-40B4-BE49-F238E27FC236}">
                <a16:creationId xmlns:a16="http://schemas.microsoft.com/office/drawing/2014/main" id="{F26FDFE6-E3C1-415F-B312-9392B3900A7A}"/>
              </a:ext>
            </a:extLst>
          </p:cNvPr>
          <p:cNvGrpSpPr/>
          <p:nvPr/>
        </p:nvGrpSpPr>
        <p:grpSpPr>
          <a:xfrm rot="5400000" flipH="1">
            <a:off x="5668697" y="2518857"/>
            <a:ext cx="542012" cy="1050542"/>
            <a:chOff x="5505812" y="3316771"/>
            <a:chExt cx="496435" cy="1050542"/>
          </a:xfrm>
        </p:grpSpPr>
        <p:cxnSp>
          <p:nvCxnSpPr>
            <p:cNvPr id="52" name="直線コネクタ 51">
              <a:extLst>
                <a:ext uri="{FF2B5EF4-FFF2-40B4-BE49-F238E27FC236}">
                  <a16:creationId xmlns:a16="http://schemas.microsoft.com/office/drawing/2014/main" id="{217CA7A7-5059-4C46-A380-4577078968D5}"/>
                </a:ext>
              </a:extLst>
            </p:cNvPr>
            <p:cNvCxnSpPr>
              <a:cxnSpLocks/>
              <a:endCxn id="57" idx="2"/>
            </p:cNvCxnSpPr>
            <p:nvPr/>
          </p:nvCxnSpPr>
          <p:spPr>
            <a:xfrm>
              <a:off x="5930247" y="3568771"/>
              <a:ext cx="0" cy="28485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アーチ 52">
              <a:extLst>
                <a:ext uri="{FF2B5EF4-FFF2-40B4-BE49-F238E27FC236}">
                  <a16:creationId xmlns:a16="http://schemas.microsoft.com/office/drawing/2014/main" id="{73C9E0CC-D9CD-4179-BF8D-7D5797B99563}"/>
                </a:ext>
              </a:extLst>
            </p:cNvPr>
            <p:cNvSpPr/>
            <p:nvPr/>
          </p:nvSpPr>
          <p:spPr>
            <a:xfrm rot="10800000">
              <a:off x="5858247" y="3316771"/>
              <a:ext cx="144000" cy="252000"/>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4" name="直線コネクタ 53">
              <a:extLst>
                <a:ext uri="{FF2B5EF4-FFF2-40B4-BE49-F238E27FC236}">
                  <a16:creationId xmlns:a16="http://schemas.microsoft.com/office/drawing/2014/main" id="{E965685E-F354-42B4-A015-B30DA31644AF}"/>
                </a:ext>
              </a:extLst>
            </p:cNvPr>
            <p:cNvCxnSpPr>
              <a:cxnSpLocks/>
              <a:stCxn id="57" idx="6"/>
              <a:endCxn id="56" idx="2"/>
            </p:cNvCxnSpPr>
            <p:nvPr/>
          </p:nvCxnSpPr>
          <p:spPr>
            <a:xfrm>
              <a:off x="5930247" y="3961625"/>
              <a:ext cx="0" cy="296622"/>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AC2EB059-F33C-49F7-9F27-5C73834E5C26}"/>
                </a:ext>
              </a:extLst>
            </p:cNvPr>
            <p:cNvCxnSpPr>
              <a:cxnSpLocks/>
              <a:stCxn id="56" idx="4"/>
              <a:endCxn id="58" idx="0"/>
            </p:cNvCxnSpPr>
            <p:nvPr/>
          </p:nvCxnSpPr>
          <p:spPr>
            <a:xfrm flipH="1">
              <a:off x="5613812" y="4312247"/>
              <a:ext cx="262435" cy="106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6" name="楕円 55">
              <a:extLst>
                <a:ext uri="{FF2B5EF4-FFF2-40B4-BE49-F238E27FC236}">
                  <a16:creationId xmlns:a16="http://schemas.microsoft.com/office/drawing/2014/main" id="{4D132373-B484-44C2-B646-23656B70C570}"/>
                </a:ext>
              </a:extLst>
            </p:cNvPr>
            <p:cNvSpPr/>
            <p:nvPr/>
          </p:nvSpPr>
          <p:spPr>
            <a:xfrm rot="5400000">
              <a:off x="5876247" y="4258247"/>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a:extLst>
                <a:ext uri="{FF2B5EF4-FFF2-40B4-BE49-F238E27FC236}">
                  <a16:creationId xmlns:a16="http://schemas.microsoft.com/office/drawing/2014/main" id="{B75D1248-8B44-4FA7-8552-564742E983B4}"/>
                </a:ext>
              </a:extLst>
            </p:cNvPr>
            <p:cNvSpPr/>
            <p:nvPr/>
          </p:nvSpPr>
          <p:spPr>
            <a:xfrm rot="5400000">
              <a:off x="5876247" y="3853625"/>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id="{D24C229F-55B0-411E-9CF6-43C45D2A8E21}"/>
                </a:ext>
              </a:extLst>
            </p:cNvPr>
            <p:cNvSpPr/>
            <p:nvPr/>
          </p:nvSpPr>
          <p:spPr>
            <a:xfrm rot="5400000">
              <a:off x="5505812" y="4259313"/>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9" name="グループ化 58">
            <a:extLst>
              <a:ext uri="{FF2B5EF4-FFF2-40B4-BE49-F238E27FC236}">
                <a16:creationId xmlns:a16="http://schemas.microsoft.com/office/drawing/2014/main" id="{E193DF90-884F-4753-A285-3769870C616A}"/>
              </a:ext>
            </a:extLst>
          </p:cNvPr>
          <p:cNvGrpSpPr/>
          <p:nvPr/>
        </p:nvGrpSpPr>
        <p:grpSpPr>
          <a:xfrm rot="16200000" flipV="1">
            <a:off x="3493842" y="2492431"/>
            <a:ext cx="1014843" cy="533936"/>
            <a:chOff x="3562031" y="3330469"/>
            <a:chExt cx="1014843" cy="521490"/>
          </a:xfrm>
        </p:grpSpPr>
        <p:cxnSp>
          <p:nvCxnSpPr>
            <p:cNvPr id="60" name="直線コネクタ 59">
              <a:extLst>
                <a:ext uri="{FF2B5EF4-FFF2-40B4-BE49-F238E27FC236}">
                  <a16:creationId xmlns:a16="http://schemas.microsoft.com/office/drawing/2014/main" id="{04E4926F-F24E-4EC8-8A17-528496F8237B}"/>
                </a:ext>
              </a:extLst>
            </p:cNvPr>
            <p:cNvCxnSpPr>
              <a:cxnSpLocks/>
              <a:endCxn id="65" idx="0"/>
            </p:cNvCxnSpPr>
            <p:nvPr/>
          </p:nvCxnSpPr>
          <p:spPr>
            <a:xfrm flipH="1">
              <a:off x="4040466" y="3402468"/>
              <a:ext cx="282385" cy="1573"/>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61" name="アーチ 60">
              <a:extLst>
                <a:ext uri="{FF2B5EF4-FFF2-40B4-BE49-F238E27FC236}">
                  <a16:creationId xmlns:a16="http://schemas.microsoft.com/office/drawing/2014/main" id="{27DF7D06-7870-4309-9FAC-9BD20979BED7}"/>
                </a:ext>
              </a:extLst>
            </p:cNvPr>
            <p:cNvSpPr/>
            <p:nvPr/>
          </p:nvSpPr>
          <p:spPr>
            <a:xfrm rot="16200000">
              <a:off x="4378874" y="3276469"/>
              <a:ext cx="144000" cy="252000"/>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2" name="直線コネクタ 61">
              <a:extLst>
                <a:ext uri="{FF2B5EF4-FFF2-40B4-BE49-F238E27FC236}">
                  <a16:creationId xmlns:a16="http://schemas.microsoft.com/office/drawing/2014/main" id="{302C6F29-2284-4B5E-870E-FC1F3EE1349D}"/>
                </a:ext>
              </a:extLst>
            </p:cNvPr>
            <p:cNvCxnSpPr>
              <a:cxnSpLocks/>
              <a:stCxn id="64" idx="2"/>
              <a:endCxn id="65" idx="6"/>
            </p:cNvCxnSpPr>
            <p:nvPr/>
          </p:nvCxnSpPr>
          <p:spPr>
            <a:xfrm flipV="1">
              <a:off x="3986466" y="3458041"/>
              <a:ext cx="0" cy="284852"/>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CE999580-13C5-4682-814E-E8900B19AA16}"/>
                </a:ext>
              </a:extLst>
            </p:cNvPr>
            <p:cNvCxnSpPr>
              <a:cxnSpLocks/>
              <a:stCxn id="64" idx="4"/>
              <a:endCxn id="66" idx="0"/>
            </p:cNvCxnSpPr>
            <p:nvPr/>
          </p:nvCxnSpPr>
          <p:spPr>
            <a:xfrm flipH="1">
              <a:off x="3670031" y="3796893"/>
              <a:ext cx="262435" cy="106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64" name="楕円 63">
              <a:extLst>
                <a:ext uri="{FF2B5EF4-FFF2-40B4-BE49-F238E27FC236}">
                  <a16:creationId xmlns:a16="http://schemas.microsoft.com/office/drawing/2014/main" id="{31831297-386A-4CFA-A48F-C2119A13A448}"/>
                </a:ext>
              </a:extLst>
            </p:cNvPr>
            <p:cNvSpPr/>
            <p:nvPr/>
          </p:nvSpPr>
          <p:spPr>
            <a:xfrm rot="5400000">
              <a:off x="3932466" y="3742893"/>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a:extLst>
                <a:ext uri="{FF2B5EF4-FFF2-40B4-BE49-F238E27FC236}">
                  <a16:creationId xmlns:a16="http://schemas.microsoft.com/office/drawing/2014/main" id="{CAD6ED56-0971-4D0D-BC7B-4FEFAB26CDAD}"/>
                </a:ext>
              </a:extLst>
            </p:cNvPr>
            <p:cNvSpPr/>
            <p:nvPr/>
          </p:nvSpPr>
          <p:spPr>
            <a:xfrm rot="5400000">
              <a:off x="3932466" y="3350041"/>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a:extLst>
                <a:ext uri="{FF2B5EF4-FFF2-40B4-BE49-F238E27FC236}">
                  <a16:creationId xmlns:a16="http://schemas.microsoft.com/office/drawing/2014/main" id="{87BD44ED-370A-4EBC-8F93-749E127849AC}"/>
                </a:ext>
              </a:extLst>
            </p:cNvPr>
            <p:cNvSpPr/>
            <p:nvPr/>
          </p:nvSpPr>
          <p:spPr>
            <a:xfrm rot="5400000">
              <a:off x="3562031" y="3743959"/>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7" name="グループ化 66">
            <a:extLst>
              <a:ext uri="{FF2B5EF4-FFF2-40B4-BE49-F238E27FC236}">
                <a16:creationId xmlns:a16="http://schemas.microsoft.com/office/drawing/2014/main" id="{105FE784-DDAE-4199-BB6C-86F02367F487}"/>
              </a:ext>
            </a:extLst>
          </p:cNvPr>
          <p:cNvGrpSpPr/>
          <p:nvPr/>
        </p:nvGrpSpPr>
        <p:grpSpPr>
          <a:xfrm rot="16200000" flipV="1">
            <a:off x="2268523" y="2494749"/>
            <a:ext cx="854592" cy="641731"/>
            <a:chOff x="1941821" y="2964523"/>
            <a:chExt cx="854592" cy="642987"/>
          </a:xfrm>
        </p:grpSpPr>
        <p:cxnSp>
          <p:nvCxnSpPr>
            <p:cNvPr id="68" name="直線コネクタ 67">
              <a:extLst>
                <a:ext uri="{FF2B5EF4-FFF2-40B4-BE49-F238E27FC236}">
                  <a16:creationId xmlns:a16="http://schemas.microsoft.com/office/drawing/2014/main" id="{8D02B0AF-98F6-4B80-A635-F0B51C1DEAC9}"/>
                </a:ext>
              </a:extLst>
            </p:cNvPr>
            <p:cNvCxnSpPr>
              <a:cxnSpLocks/>
              <a:endCxn id="73" idx="2"/>
            </p:cNvCxnSpPr>
            <p:nvPr/>
          </p:nvCxnSpPr>
          <p:spPr>
            <a:xfrm>
              <a:off x="2724413" y="3213591"/>
              <a:ext cx="0" cy="28485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69" name="アーチ 68">
              <a:extLst>
                <a:ext uri="{FF2B5EF4-FFF2-40B4-BE49-F238E27FC236}">
                  <a16:creationId xmlns:a16="http://schemas.microsoft.com/office/drawing/2014/main" id="{FA2F21B3-876A-4ACF-A29B-1C8C935688DF}"/>
                </a:ext>
              </a:extLst>
            </p:cNvPr>
            <p:cNvSpPr/>
            <p:nvPr/>
          </p:nvSpPr>
          <p:spPr>
            <a:xfrm rot="10800000">
              <a:off x="2652413" y="2964523"/>
              <a:ext cx="144000" cy="252000"/>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70" name="直線コネクタ 69">
              <a:extLst>
                <a:ext uri="{FF2B5EF4-FFF2-40B4-BE49-F238E27FC236}">
                  <a16:creationId xmlns:a16="http://schemas.microsoft.com/office/drawing/2014/main" id="{92244A79-B2D4-45E7-B39B-1441C7847B88}"/>
                </a:ext>
              </a:extLst>
            </p:cNvPr>
            <p:cNvCxnSpPr>
              <a:cxnSpLocks/>
              <a:stCxn id="73" idx="4"/>
              <a:endCxn id="72" idx="0"/>
            </p:cNvCxnSpPr>
            <p:nvPr/>
          </p:nvCxnSpPr>
          <p:spPr>
            <a:xfrm flipH="1" flipV="1">
              <a:off x="2420256" y="3552444"/>
              <a:ext cx="250157" cy="1"/>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44BBAF20-0CEB-4668-A54D-D31644AA6128}"/>
                </a:ext>
              </a:extLst>
            </p:cNvPr>
            <p:cNvCxnSpPr>
              <a:cxnSpLocks/>
              <a:stCxn id="72" idx="4"/>
              <a:endCxn id="74" idx="0"/>
            </p:cNvCxnSpPr>
            <p:nvPr/>
          </p:nvCxnSpPr>
          <p:spPr>
            <a:xfrm flipH="1">
              <a:off x="2049821" y="3552444"/>
              <a:ext cx="262435" cy="106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72" name="楕円 71">
              <a:extLst>
                <a:ext uri="{FF2B5EF4-FFF2-40B4-BE49-F238E27FC236}">
                  <a16:creationId xmlns:a16="http://schemas.microsoft.com/office/drawing/2014/main" id="{51DED4D5-40A9-4BE6-BEB5-03B26F8E8081}"/>
                </a:ext>
              </a:extLst>
            </p:cNvPr>
            <p:cNvSpPr/>
            <p:nvPr/>
          </p:nvSpPr>
          <p:spPr>
            <a:xfrm rot="5400000">
              <a:off x="2312256" y="3498444"/>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a:extLst>
                <a:ext uri="{FF2B5EF4-FFF2-40B4-BE49-F238E27FC236}">
                  <a16:creationId xmlns:a16="http://schemas.microsoft.com/office/drawing/2014/main" id="{AB935514-E3FD-46DA-97FA-0DD5C1B0D49B}"/>
                </a:ext>
              </a:extLst>
            </p:cNvPr>
            <p:cNvSpPr/>
            <p:nvPr/>
          </p:nvSpPr>
          <p:spPr>
            <a:xfrm rot="5400000">
              <a:off x="2670413" y="3498445"/>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楕円 73">
              <a:extLst>
                <a:ext uri="{FF2B5EF4-FFF2-40B4-BE49-F238E27FC236}">
                  <a16:creationId xmlns:a16="http://schemas.microsoft.com/office/drawing/2014/main" id="{6BBC44C9-037A-4832-9C35-7B8A01D57622}"/>
                </a:ext>
              </a:extLst>
            </p:cNvPr>
            <p:cNvSpPr/>
            <p:nvPr/>
          </p:nvSpPr>
          <p:spPr>
            <a:xfrm rot="5400000">
              <a:off x="1941821" y="3499510"/>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5" name="グループ化 74">
            <a:extLst>
              <a:ext uri="{FF2B5EF4-FFF2-40B4-BE49-F238E27FC236}">
                <a16:creationId xmlns:a16="http://schemas.microsoft.com/office/drawing/2014/main" id="{EACD5D37-8D62-4702-B087-CA85469C2F1C}"/>
              </a:ext>
            </a:extLst>
          </p:cNvPr>
          <p:cNvGrpSpPr/>
          <p:nvPr/>
        </p:nvGrpSpPr>
        <p:grpSpPr>
          <a:xfrm rot="16200000">
            <a:off x="294317" y="2790657"/>
            <a:ext cx="1317410" cy="144000"/>
            <a:chOff x="690171" y="3497866"/>
            <a:chExt cx="1317410" cy="144000"/>
          </a:xfrm>
        </p:grpSpPr>
        <p:cxnSp>
          <p:nvCxnSpPr>
            <p:cNvPr id="76" name="直線コネクタ 75">
              <a:extLst>
                <a:ext uri="{FF2B5EF4-FFF2-40B4-BE49-F238E27FC236}">
                  <a16:creationId xmlns:a16="http://schemas.microsoft.com/office/drawing/2014/main" id="{AB039A2A-9FFB-448B-8DFE-43784E045487}"/>
                </a:ext>
              </a:extLst>
            </p:cNvPr>
            <p:cNvCxnSpPr>
              <a:cxnSpLocks/>
              <a:endCxn id="81" idx="0"/>
            </p:cNvCxnSpPr>
            <p:nvPr/>
          </p:nvCxnSpPr>
          <p:spPr>
            <a:xfrm flipH="1">
              <a:off x="1526763" y="3569866"/>
              <a:ext cx="270368"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77" name="アーチ 76">
              <a:extLst>
                <a:ext uri="{FF2B5EF4-FFF2-40B4-BE49-F238E27FC236}">
                  <a16:creationId xmlns:a16="http://schemas.microsoft.com/office/drawing/2014/main" id="{CD1BDEE9-D4EF-44BA-9CAE-DF2BDAC5B54B}"/>
                </a:ext>
              </a:extLst>
            </p:cNvPr>
            <p:cNvSpPr/>
            <p:nvPr/>
          </p:nvSpPr>
          <p:spPr>
            <a:xfrm rot="16200000">
              <a:off x="1809581" y="3443866"/>
              <a:ext cx="144000" cy="252000"/>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78" name="直線コネクタ 77">
              <a:extLst>
                <a:ext uri="{FF2B5EF4-FFF2-40B4-BE49-F238E27FC236}">
                  <a16:creationId xmlns:a16="http://schemas.microsoft.com/office/drawing/2014/main" id="{85ED80B8-3434-4BB2-8C34-86DDA3B1F948}"/>
                </a:ext>
              </a:extLst>
            </p:cNvPr>
            <p:cNvCxnSpPr>
              <a:cxnSpLocks/>
              <a:stCxn id="81" idx="4"/>
              <a:endCxn id="80" idx="0"/>
            </p:cNvCxnSpPr>
            <p:nvPr/>
          </p:nvCxnSpPr>
          <p:spPr>
            <a:xfrm flipH="1" flipV="1">
              <a:off x="1168606" y="3569865"/>
              <a:ext cx="250157" cy="1"/>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D161CD08-F922-42FA-9F91-DCFDA5899769}"/>
                </a:ext>
              </a:extLst>
            </p:cNvPr>
            <p:cNvCxnSpPr>
              <a:cxnSpLocks/>
              <a:stCxn id="80" idx="4"/>
              <a:endCxn id="82" idx="0"/>
            </p:cNvCxnSpPr>
            <p:nvPr/>
          </p:nvCxnSpPr>
          <p:spPr>
            <a:xfrm flipH="1">
              <a:off x="798171" y="3569865"/>
              <a:ext cx="262435" cy="106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0" name="楕円 79">
              <a:extLst>
                <a:ext uri="{FF2B5EF4-FFF2-40B4-BE49-F238E27FC236}">
                  <a16:creationId xmlns:a16="http://schemas.microsoft.com/office/drawing/2014/main" id="{5419C839-0A6A-4E70-A0A9-BFD546322949}"/>
                </a:ext>
              </a:extLst>
            </p:cNvPr>
            <p:cNvSpPr/>
            <p:nvPr/>
          </p:nvSpPr>
          <p:spPr>
            <a:xfrm rot="5400000">
              <a:off x="1060606" y="3515865"/>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楕円 80">
              <a:extLst>
                <a:ext uri="{FF2B5EF4-FFF2-40B4-BE49-F238E27FC236}">
                  <a16:creationId xmlns:a16="http://schemas.microsoft.com/office/drawing/2014/main" id="{183D78CF-0EE1-4F92-A7EE-6A3F6CBDAA4B}"/>
                </a:ext>
              </a:extLst>
            </p:cNvPr>
            <p:cNvSpPr/>
            <p:nvPr/>
          </p:nvSpPr>
          <p:spPr>
            <a:xfrm rot="5400000">
              <a:off x="1418763" y="3515866"/>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楕円 81">
              <a:extLst>
                <a:ext uri="{FF2B5EF4-FFF2-40B4-BE49-F238E27FC236}">
                  <a16:creationId xmlns:a16="http://schemas.microsoft.com/office/drawing/2014/main" id="{E8427322-BFA2-45D9-83F7-F21AF572F1F1}"/>
                </a:ext>
              </a:extLst>
            </p:cNvPr>
            <p:cNvSpPr/>
            <p:nvPr/>
          </p:nvSpPr>
          <p:spPr>
            <a:xfrm rot="5400000">
              <a:off x="690171" y="3516931"/>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8" name="グループ化 107"/>
          <p:cNvGrpSpPr/>
          <p:nvPr/>
        </p:nvGrpSpPr>
        <p:grpSpPr>
          <a:xfrm>
            <a:off x="7033917" y="1617377"/>
            <a:ext cx="1506066" cy="1240623"/>
            <a:chOff x="7004311" y="2036048"/>
            <a:chExt cx="2117276" cy="1580953"/>
          </a:xfrm>
        </p:grpSpPr>
        <p:grpSp>
          <p:nvGrpSpPr>
            <p:cNvPr id="83" name="グループ化 82">
              <a:extLst>
                <a:ext uri="{FF2B5EF4-FFF2-40B4-BE49-F238E27FC236}">
                  <a16:creationId xmlns:a16="http://schemas.microsoft.com/office/drawing/2014/main" id="{9C1E8D2D-4609-4ACC-B082-3A786B6E8981}"/>
                </a:ext>
              </a:extLst>
            </p:cNvPr>
            <p:cNvGrpSpPr/>
            <p:nvPr/>
          </p:nvGrpSpPr>
          <p:grpSpPr>
            <a:xfrm rot="5400000">
              <a:off x="8481678" y="2446508"/>
              <a:ext cx="213942" cy="1065877"/>
              <a:chOff x="3232135" y="1948360"/>
              <a:chExt cx="213942" cy="1065877"/>
            </a:xfrm>
          </p:grpSpPr>
          <p:sp>
            <p:nvSpPr>
              <p:cNvPr id="84" name="楕円 83">
                <a:extLst>
                  <a:ext uri="{FF2B5EF4-FFF2-40B4-BE49-F238E27FC236}">
                    <a16:creationId xmlns:a16="http://schemas.microsoft.com/office/drawing/2014/main" id="{E96A9766-FAE2-4ECE-AF44-290AC7EC40FF}"/>
                  </a:ext>
                </a:extLst>
              </p:cNvPr>
              <p:cNvSpPr/>
              <p:nvPr/>
            </p:nvSpPr>
            <p:spPr>
              <a:xfrm>
                <a:off x="3249924" y="2834237"/>
                <a:ext cx="180000" cy="180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アーチ 84">
                <a:extLst>
                  <a:ext uri="{FF2B5EF4-FFF2-40B4-BE49-F238E27FC236}">
                    <a16:creationId xmlns:a16="http://schemas.microsoft.com/office/drawing/2014/main" id="{DD15E077-B943-46C3-AEFF-E19959399B28}"/>
                  </a:ext>
                </a:extLst>
              </p:cNvPr>
              <p:cNvSpPr/>
              <p:nvPr/>
            </p:nvSpPr>
            <p:spPr>
              <a:xfrm rot="10800000">
                <a:off x="3232135" y="1948360"/>
                <a:ext cx="213942" cy="407787"/>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86" name="直線コネクタ 85">
                <a:extLst>
                  <a:ext uri="{FF2B5EF4-FFF2-40B4-BE49-F238E27FC236}">
                    <a16:creationId xmlns:a16="http://schemas.microsoft.com/office/drawing/2014/main" id="{16CCDBD1-B537-4810-A465-77B9B67C688E}"/>
                  </a:ext>
                </a:extLst>
              </p:cNvPr>
              <p:cNvCxnSpPr>
                <a:cxnSpLocks/>
              </p:cNvCxnSpPr>
              <p:nvPr/>
            </p:nvCxnSpPr>
            <p:spPr>
              <a:xfrm>
                <a:off x="3339106" y="2356147"/>
                <a:ext cx="0" cy="475722"/>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87" name="グループ化 86">
              <a:extLst>
                <a:ext uri="{FF2B5EF4-FFF2-40B4-BE49-F238E27FC236}">
                  <a16:creationId xmlns:a16="http://schemas.microsoft.com/office/drawing/2014/main" id="{849932C6-9FB8-4E61-93A1-E75A1D1A0CD4}"/>
                </a:ext>
              </a:extLst>
            </p:cNvPr>
            <p:cNvGrpSpPr/>
            <p:nvPr/>
          </p:nvGrpSpPr>
          <p:grpSpPr>
            <a:xfrm>
              <a:off x="7004311" y="2036048"/>
              <a:ext cx="213942" cy="1065877"/>
              <a:chOff x="3232135" y="1948360"/>
              <a:chExt cx="213942" cy="1065877"/>
            </a:xfrm>
          </p:grpSpPr>
          <p:sp>
            <p:nvSpPr>
              <p:cNvPr id="88" name="楕円 87">
                <a:extLst>
                  <a:ext uri="{FF2B5EF4-FFF2-40B4-BE49-F238E27FC236}">
                    <a16:creationId xmlns:a16="http://schemas.microsoft.com/office/drawing/2014/main" id="{22AC9691-4A73-474B-B7DB-6EC41E893AC1}"/>
                  </a:ext>
                </a:extLst>
              </p:cNvPr>
              <p:cNvSpPr/>
              <p:nvPr/>
            </p:nvSpPr>
            <p:spPr>
              <a:xfrm>
                <a:off x="3249924" y="2834237"/>
                <a:ext cx="180000" cy="180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アーチ 88">
                <a:extLst>
                  <a:ext uri="{FF2B5EF4-FFF2-40B4-BE49-F238E27FC236}">
                    <a16:creationId xmlns:a16="http://schemas.microsoft.com/office/drawing/2014/main" id="{0046FF00-8F40-488F-9E0D-F296B9C9926C}"/>
                  </a:ext>
                </a:extLst>
              </p:cNvPr>
              <p:cNvSpPr/>
              <p:nvPr/>
            </p:nvSpPr>
            <p:spPr>
              <a:xfrm rot="10800000">
                <a:off x="3232135" y="1948360"/>
                <a:ext cx="213942" cy="407787"/>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90" name="直線コネクタ 89">
                <a:extLst>
                  <a:ext uri="{FF2B5EF4-FFF2-40B4-BE49-F238E27FC236}">
                    <a16:creationId xmlns:a16="http://schemas.microsoft.com/office/drawing/2014/main" id="{F6E6A702-F3C3-4FBC-9685-08A1C8CD9346}"/>
                  </a:ext>
                </a:extLst>
              </p:cNvPr>
              <p:cNvCxnSpPr>
                <a:cxnSpLocks/>
              </p:cNvCxnSpPr>
              <p:nvPr/>
            </p:nvCxnSpPr>
            <p:spPr>
              <a:xfrm>
                <a:off x="3339106" y="2356147"/>
                <a:ext cx="0" cy="475722"/>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91" name="矢印: 左右 36">
              <a:extLst>
                <a:ext uri="{FF2B5EF4-FFF2-40B4-BE49-F238E27FC236}">
                  <a16:creationId xmlns:a16="http://schemas.microsoft.com/office/drawing/2014/main" id="{853DB944-5365-4674-A8B9-8F5428B7167A}"/>
                </a:ext>
              </a:extLst>
            </p:cNvPr>
            <p:cNvSpPr/>
            <p:nvPr/>
          </p:nvSpPr>
          <p:spPr>
            <a:xfrm>
              <a:off x="7371810" y="2899833"/>
              <a:ext cx="540731" cy="167918"/>
            </a:xfrm>
            <a:prstGeom prst="leftRightArrow">
              <a:avLst>
                <a:gd name="adj1" fmla="val 49999"/>
                <a:gd name="adj2" fmla="val 85151"/>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8C86449B-268F-4EC8-A31F-708C08BF1773}"/>
                </a:ext>
              </a:extLst>
            </p:cNvPr>
            <p:cNvSpPr txBox="1"/>
            <p:nvPr/>
          </p:nvSpPr>
          <p:spPr>
            <a:xfrm>
              <a:off x="7489531" y="3107132"/>
              <a:ext cx="1340763" cy="509869"/>
            </a:xfrm>
            <a:prstGeom prst="rect">
              <a:avLst/>
            </a:prstGeom>
            <a:noFill/>
          </p:spPr>
          <p:txBody>
            <a:bodyPr wrap="square" rtlCol="0">
              <a:spAutoFit/>
            </a:bodyPr>
            <a:lstStyle/>
            <a:p>
              <a:r>
                <a:rPr kumimoji="1" lang="ja-JP" altLang="en-US" sz="1600" dirty="0"/>
                <a:t>動作</a:t>
              </a:r>
              <a:r>
                <a:rPr kumimoji="1" lang="ja-JP" altLang="en-US" sz="2000" dirty="0"/>
                <a:t> </a:t>
              </a:r>
              <a:r>
                <a:rPr kumimoji="1" lang="en-US" altLang="ja-JP" sz="2000" dirty="0"/>
                <a:t>1</a:t>
              </a:r>
              <a:endParaRPr kumimoji="1" lang="ja-JP" altLang="en-US" sz="2000" dirty="0"/>
            </a:p>
          </p:txBody>
        </p:sp>
      </p:grpSp>
      <p:grpSp>
        <p:nvGrpSpPr>
          <p:cNvPr id="109" name="グループ化 108"/>
          <p:cNvGrpSpPr/>
          <p:nvPr/>
        </p:nvGrpSpPr>
        <p:grpSpPr>
          <a:xfrm>
            <a:off x="7032910" y="2974384"/>
            <a:ext cx="1419104" cy="615941"/>
            <a:chOff x="6754455" y="3384370"/>
            <a:chExt cx="2224246" cy="897304"/>
          </a:xfrm>
        </p:grpSpPr>
        <p:grpSp>
          <p:nvGrpSpPr>
            <p:cNvPr id="93" name="グループ化 92">
              <a:extLst>
                <a:ext uri="{FF2B5EF4-FFF2-40B4-BE49-F238E27FC236}">
                  <a16:creationId xmlns:a16="http://schemas.microsoft.com/office/drawing/2014/main" id="{BBCFDABA-5036-47ED-8389-FE6C6873BB89}"/>
                </a:ext>
              </a:extLst>
            </p:cNvPr>
            <p:cNvGrpSpPr/>
            <p:nvPr/>
          </p:nvGrpSpPr>
          <p:grpSpPr>
            <a:xfrm rot="16200000">
              <a:off x="8111629" y="3414603"/>
              <a:ext cx="871617" cy="862526"/>
              <a:chOff x="3923022" y="2152254"/>
              <a:chExt cx="871617" cy="862526"/>
            </a:xfrm>
          </p:grpSpPr>
          <p:sp>
            <p:nvSpPr>
              <p:cNvPr id="94" name="楕円 93">
                <a:extLst>
                  <a:ext uri="{FF2B5EF4-FFF2-40B4-BE49-F238E27FC236}">
                    <a16:creationId xmlns:a16="http://schemas.microsoft.com/office/drawing/2014/main" id="{D80DC3FE-E5C6-423D-88FF-A70D03A8BE75}"/>
                  </a:ext>
                </a:extLst>
              </p:cNvPr>
              <p:cNvSpPr/>
              <p:nvPr/>
            </p:nvSpPr>
            <p:spPr>
              <a:xfrm>
                <a:off x="3923022" y="2834237"/>
                <a:ext cx="180000" cy="180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 name="直線コネクタ 94">
                <a:extLst>
                  <a:ext uri="{FF2B5EF4-FFF2-40B4-BE49-F238E27FC236}">
                    <a16:creationId xmlns:a16="http://schemas.microsoft.com/office/drawing/2014/main" id="{A6196BB4-10D3-469A-9D02-34FC07F733E7}"/>
                  </a:ext>
                </a:extLst>
              </p:cNvPr>
              <p:cNvCxnSpPr>
                <a:cxnSpLocks/>
                <a:stCxn id="96" idx="4"/>
                <a:endCxn id="94" idx="0"/>
              </p:cNvCxnSpPr>
              <p:nvPr/>
            </p:nvCxnSpPr>
            <p:spPr>
              <a:xfrm flipH="1">
                <a:off x="4013022" y="2332254"/>
                <a:ext cx="3773" cy="501983"/>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sp>
            <p:nvSpPr>
              <p:cNvPr id="96" name="楕円 95">
                <a:extLst>
                  <a:ext uri="{FF2B5EF4-FFF2-40B4-BE49-F238E27FC236}">
                    <a16:creationId xmlns:a16="http://schemas.microsoft.com/office/drawing/2014/main" id="{DC5F3C1C-7F93-48DE-9BC4-30E61E8C79E2}"/>
                  </a:ext>
                </a:extLst>
              </p:cNvPr>
              <p:cNvSpPr/>
              <p:nvPr/>
            </p:nvSpPr>
            <p:spPr>
              <a:xfrm>
                <a:off x="3926795" y="2152254"/>
                <a:ext cx="180000" cy="180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 name="直線コネクタ 96">
                <a:extLst>
                  <a:ext uri="{FF2B5EF4-FFF2-40B4-BE49-F238E27FC236}">
                    <a16:creationId xmlns:a16="http://schemas.microsoft.com/office/drawing/2014/main" id="{613091AA-55BC-4A81-AF91-1BE9F670AD53}"/>
                  </a:ext>
                </a:extLst>
              </p:cNvPr>
              <p:cNvCxnSpPr>
                <a:cxnSpLocks/>
                <a:stCxn id="98" idx="2"/>
                <a:endCxn id="94" idx="6"/>
              </p:cNvCxnSpPr>
              <p:nvPr/>
            </p:nvCxnSpPr>
            <p:spPr>
              <a:xfrm flipH="1" flipV="1">
                <a:off x="4103022" y="2924237"/>
                <a:ext cx="511617" cy="543"/>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sp>
            <p:nvSpPr>
              <p:cNvPr id="98" name="楕円 97">
                <a:extLst>
                  <a:ext uri="{FF2B5EF4-FFF2-40B4-BE49-F238E27FC236}">
                    <a16:creationId xmlns:a16="http://schemas.microsoft.com/office/drawing/2014/main" id="{2E2A9667-E7B2-4390-ABD7-ECE3CF36C412}"/>
                  </a:ext>
                </a:extLst>
              </p:cNvPr>
              <p:cNvSpPr/>
              <p:nvPr/>
            </p:nvSpPr>
            <p:spPr>
              <a:xfrm>
                <a:off x="4614639" y="2834780"/>
                <a:ext cx="180000" cy="180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 name="グループ化 98">
              <a:extLst>
                <a:ext uri="{FF2B5EF4-FFF2-40B4-BE49-F238E27FC236}">
                  <a16:creationId xmlns:a16="http://schemas.microsoft.com/office/drawing/2014/main" id="{F28868D6-F9E6-4E4E-AC1B-C0FB32A14196}"/>
                </a:ext>
              </a:extLst>
            </p:cNvPr>
            <p:cNvGrpSpPr/>
            <p:nvPr/>
          </p:nvGrpSpPr>
          <p:grpSpPr>
            <a:xfrm rot="5400000">
              <a:off x="6749909" y="3388916"/>
              <a:ext cx="871617" cy="862526"/>
              <a:chOff x="3923022" y="2152254"/>
              <a:chExt cx="871617" cy="862526"/>
            </a:xfrm>
          </p:grpSpPr>
          <p:sp>
            <p:nvSpPr>
              <p:cNvPr id="100" name="楕円 99">
                <a:extLst>
                  <a:ext uri="{FF2B5EF4-FFF2-40B4-BE49-F238E27FC236}">
                    <a16:creationId xmlns:a16="http://schemas.microsoft.com/office/drawing/2014/main" id="{6A0A3FA4-9E5E-471A-B21D-B9F9DDA0E784}"/>
                  </a:ext>
                </a:extLst>
              </p:cNvPr>
              <p:cNvSpPr/>
              <p:nvPr/>
            </p:nvSpPr>
            <p:spPr>
              <a:xfrm>
                <a:off x="3923022" y="2834237"/>
                <a:ext cx="180000" cy="180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1" name="直線コネクタ 100">
                <a:extLst>
                  <a:ext uri="{FF2B5EF4-FFF2-40B4-BE49-F238E27FC236}">
                    <a16:creationId xmlns:a16="http://schemas.microsoft.com/office/drawing/2014/main" id="{8DA371AF-DD43-4562-B7FA-D7B056AB31A8}"/>
                  </a:ext>
                </a:extLst>
              </p:cNvPr>
              <p:cNvCxnSpPr>
                <a:cxnSpLocks/>
                <a:stCxn id="102" idx="4"/>
                <a:endCxn id="100" idx="0"/>
              </p:cNvCxnSpPr>
              <p:nvPr/>
            </p:nvCxnSpPr>
            <p:spPr>
              <a:xfrm flipH="1">
                <a:off x="4013022" y="2332254"/>
                <a:ext cx="3773" cy="501983"/>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2" name="楕円 101">
                <a:extLst>
                  <a:ext uri="{FF2B5EF4-FFF2-40B4-BE49-F238E27FC236}">
                    <a16:creationId xmlns:a16="http://schemas.microsoft.com/office/drawing/2014/main" id="{556407FA-58D8-4ACD-9A24-05D3CD63A8FC}"/>
                  </a:ext>
                </a:extLst>
              </p:cNvPr>
              <p:cNvSpPr/>
              <p:nvPr/>
            </p:nvSpPr>
            <p:spPr>
              <a:xfrm>
                <a:off x="3926795" y="2152254"/>
                <a:ext cx="180000" cy="180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 name="直線コネクタ 102">
                <a:extLst>
                  <a:ext uri="{FF2B5EF4-FFF2-40B4-BE49-F238E27FC236}">
                    <a16:creationId xmlns:a16="http://schemas.microsoft.com/office/drawing/2014/main" id="{D350461F-3D8A-4BE8-9BFB-735972A41599}"/>
                  </a:ext>
                </a:extLst>
              </p:cNvPr>
              <p:cNvCxnSpPr>
                <a:cxnSpLocks/>
                <a:stCxn id="104" idx="2"/>
                <a:endCxn id="100" idx="6"/>
              </p:cNvCxnSpPr>
              <p:nvPr/>
            </p:nvCxnSpPr>
            <p:spPr>
              <a:xfrm flipH="1" flipV="1">
                <a:off x="4103022" y="2924237"/>
                <a:ext cx="511617" cy="543"/>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4" name="楕円 103">
                <a:extLst>
                  <a:ext uri="{FF2B5EF4-FFF2-40B4-BE49-F238E27FC236}">
                    <a16:creationId xmlns:a16="http://schemas.microsoft.com/office/drawing/2014/main" id="{40D652CC-EFBE-4F9D-AB73-12E7DD794CFB}"/>
                  </a:ext>
                </a:extLst>
              </p:cNvPr>
              <p:cNvSpPr/>
              <p:nvPr/>
            </p:nvSpPr>
            <p:spPr>
              <a:xfrm>
                <a:off x="4614639" y="2834780"/>
                <a:ext cx="180000" cy="180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5" name="矢印: 左右 43">
              <a:extLst>
                <a:ext uri="{FF2B5EF4-FFF2-40B4-BE49-F238E27FC236}">
                  <a16:creationId xmlns:a16="http://schemas.microsoft.com/office/drawing/2014/main" id="{AC6BEF3E-8BD6-48F9-9F7F-9E52871FD52D}"/>
                </a:ext>
              </a:extLst>
            </p:cNvPr>
            <p:cNvSpPr/>
            <p:nvPr/>
          </p:nvSpPr>
          <p:spPr>
            <a:xfrm>
              <a:off x="7348585" y="3841790"/>
              <a:ext cx="540731" cy="167918"/>
            </a:xfrm>
            <a:prstGeom prst="leftRightArrow">
              <a:avLst>
                <a:gd name="adj1" fmla="val 49999"/>
                <a:gd name="adj2" fmla="val 85151"/>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6" name="テキスト ボックス 105">
            <a:extLst>
              <a:ext uri="{FF2B5EF4-FFF2-40B4-BE49-F238E27FC236}">
                <a16:creationId xmlns:a16="http://schemas.microsoft.com/office/drawing/2014/main" id="{4E1C3645-525B-4885-9C63-1D39DF4CF6DD}"/>
              </a:ext>
            </a:extLst>
          </p:cNvPr>
          <p:cNvSpPr txBox="1"/>
          <p:nvPr/>
        </p:nvSpPr>
        <p:spPr>
          <a:xfrm>
            <a:off x="7367230" y="3623490"/>
            <a:ext cx="985188" cy="338554"/>
          </a:xfrm>
          <a:prstGeom prst="rect">
            <a:avLst/>
          </a:prstGeom>
          <a:noFill/>
        </p:spPr>
        <p:txBody>
          <a:bodyPr wrap="square" rtlCol="0">
            <a:spAutoFit/>
          </a:bodyPr>
          <a:lstStyle/>
          <a:p>
            <a:r>
              <a:rPr kumimoji="1" lang="ja-JP" altLang="en-US" sz="1600" dirty="0"/>
              <a:t>動作 </a:t>
            </a:r>
            <a:r>
              <a:rPr kumimoji="1" lang="en-US" altLang="ja-JP" sz="1600" dirty="0"/>
              <a:t>2</a:t>
            </a:r>
            <a:endParaRPr kumimoji="1" lang="ja-JP" altLang="en-US" sz="1600" dirty="0"/>
          </a:p>
        </p:txBody>
      </p:sp>
      <p:cxnSp>
        <p:nvCxnSpPr>
          <p:cNvPr id="110" name="直線コネクタ 109">
            <a:extLst>
              <a:ext uri="{FF2B5EF4-FFF2-40B4-BE49-F238E27FC236}">
                <a16:creationId xmlns:a16="http://schemas.microsoft.com/office/drawing/2014/main" id="{80DB6778-E2DB-4FBD-9DD7-102D99BBCFBD}"/>
              </a:ext>
            </a:extLst>
          </p:cNvPr>
          <p:cNvCxnSpPr>
            <a:cxnSpLocks/>
            <a:endCxn id="115" idx="1"/>
          </p:cNvCxnSpPr>
          <p:nvPr/>
        </p:nvCxnSpPr>
        <p:spPr>
          <a:xfrm flipH="1">
            <a:off x="2206149" y="4264324"/>
            <a:ext cx="200332" cy="208695"/>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1" name="アーチ 110">
            <a:extLst>
              <a:ext uri="{FF2B5EF4-FFF2-40B4-BE49-F238E27FC236}">
                <a16:creationId xmlns:a16="http://schemas.microsoft.com/office/drawing/2014/main" id="{A5921F2E-7381-4D6F-9F8D-40237696FBBC}"/>
              </a:ext>
            </a:extLst>
          </p:cNvPr>
          <p:cNvSpPr/>
          <p:nvPr/>
        </p:nvSpPr>
        <p:spPr>
          <a:xfrm rot="13314112">
            <a:off x="2415396" y="4054127"/>
            <a:ext cx="144000" cy="252000"/>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12" name="直線コネクタ 111">
            <a:extLst>
              <a:ext uri="{FF2B5EF4-FFF2-40B4-BE49-F238E27FC236}">
                <a16:creationId xmlns:a16="http://schemas.microsoft.com/office/drawing/2014/main" id="{573861B7-4FB2-4D95-A9A4-B63B7822D68E}"/>
              </a:ext>
            </a:extLst>
          </p:cNvPr>
          <p:cNvCxnSpPr>
            <a:cxnSpLocks/>
            <a:stCxn id="115" idx="6"/>
            <a:endCxn id="114" idx="2"/>
          </p:cNvCxnSpPr>
          <p:nvPr/>
        </p:nvCxnSpPr>
        <p:spPr>
          <a:xfrm flipH="1">
            <a:off x="2113964" y="4565203"/>
            <a:ext cx="54001" cy="23085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84D648CE-7050-4189-BC64-3DE922CB5BE3}"/>
              </a:ext>
            </a:extLst>
          </p:cNvPr>
          <p:cNvCxnSpPr>
            <a:cxnSpLocks/>
            <a:stCxn id="114" idx="4"/>
            <a:endCxn id="116" idx="0"/>
          </p:cNvCxnSpPr>
          <p:nvPr/>
        </p:nvCxnSpPr>
        <p:spPr>
          <a:xfrm flipH="1">
            <a:off x="1851530" y="4850057"/>
            <a:ext cx="208434" cy="6683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4" name="楕円 113">
            <a:extLst>
              <a:ext uri="{FF2B5EF4-FFF2-40B4-BE49-F238E27FC236}">
                <a16:creationId xmlns:a16="http://schemas.microsoft.com/office/drawing/2014/main" id="{69D4186D-698D-4E56-9E10-35101A516CFE}"/>
              </a:ext>
            </a:extLst>
          </p:cNvPr>
          <p:cNvSpPr/>
          <p:nvPr/>
        </p:nvSpPr>
        <p:spPr>
          <a:xfrm rot="5400000">
            <a:off x="2059964" y="4796057"/>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楕円 114">
            <a:extLst>
              <a:ext uri="{FF2B5EF4-FFF2-40B4-BE49-F238E27FC236}">
                <a16:creationId xmlns:a16="http://schemas.microsoft.com/office/drawing/2014/main" id="{C21E015A-2E0E-45B5-A717-94F8A8A8C07F}"/>
              </a:ext>
            </a:extLst>
          </p:cNvPr>
          <p:cNvSpPr/>
          <p:nvPr/>
        </p:nvSpPr>
        <p:spPr>
          <a:xfrm rot="5400000">
            <a:off x="2113965" y="4457203"/>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楕円 115">
            <a:extLst>
              <a:ext uri="{FF2B5EF4-FFF2-40B4-BE49-F238E27FC236}">
                <a16:creationId xmlns:a16="http://schemas.microsoft.com/office/drawing/2014/main" id="{606F0DBD-9294-4228-999B-B3914569A2E3}"/>
              </a:ext>
            </a:extLst>
          </p:cNvPr>
          <p:cNvSpPr/>
          <p:nvPr/>
        </p:nvSpPr>
        <p:spPr>
          <a:xfrm rot="5400000">
            <a:off x="1743530" y="4862891"/>
            <a:ext cx="108000" cy="108000"/>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フリーフォーム 122"/>
          <p:cNvSpPr/>
          <p:nvPr/>
        </p:nvSpPr>
        <p:spPr>
          <a:xfrm>
            <a:off x="2625135" y="4124555"/>
            <a:ext cx="1905529" cy="209610"/>
          </a:xfrm>
          <a:custGeom>
            <a:avLst/>
            <a:gdLst>
              <a:gd name="connsiteX0" fmla="*/ 0 w 1828800"/>
              <a:gd name="connsiteY0" fmla="*/ 608099 h 608099"/>
              <a:gd name="connsiteX1" fmla="*/ 545037 w 1828800"/>
              <a:gd name="connsiteY1" fmla="*/ 189187 h 608099"/>
              <a:gd name="connsiteX2" fmla="*/ 1828800 w 1828800"/>
              <a:gd name="connsiteY2" fmla="*/ 0 h 608099"/>
            </a:gdLst>
            <a:ahLst/>
            <a:cxnLst>
              <a:cxn ang="0">
                <a:pos x="connsiteX0" y="connsiteY0"/>
              </a:cxn>
              <a:cxn ang="0">
                <a:pos x="connsiteX1" y="connsiteY1"/>
              </a:cxn>
              <a:cxn ang="0">
                <a:pos x="connsiteX2" y="connsiteY2"/>
              </a:cxn>
            </a:cxnLst>
            <a:rect l="l" t="t" r="r" b="b"/>
            <a:pathLst>
              <a:path w="1828800" h="608099">
                <a:moveTo>
                  <a:pt x="0" y="608099"/>
                </a:moveTo>
                <a:cubicBezTo>
                  <a:pt x="120118" y="449318"/>
                  <a:pt x="240237" y="290537"/>
                  <a:pt x="545037" y="189187"/>
                </a:cubicBezTo>
                <a:cubicBezTo>
                  <a:pt x="849837" y="87837"/>
                  <a:pt x="1339318" y="43918"/>
                  <a:pt x="182880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15102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21D941A-0A40-4AEB-931E-779DA761E56B}" type="slidenum">
              <a:rPr kumimoji="1" lang="ja-JP" altLang="en-US" smtClean="0"/>
              <a:t>18</a:t>
            </a:fld>
            <a:endParaRPr kumimoji="1" lang="ja-JP" altLang="en-US"/>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212" y="1923070"/>
            <a:ext cx="7254869" cy="3332769"/>
          </a:xfrm>
          <a:prstGeom prst="rect">
            <a:avLst/>
          </a:prstGeom>
        </p:spPr>
      </p:pic>
      <p:grpSp>
        <p:nvGrpSpPr>
          <p:cNvPr id="16" name="グループ化 15"/>
          <p:cNvGrpSpPr/>
          <p:nvPr/>
        </p:nvGrpSpPr>
        <p:grpSpPr>
          <a:xfrm>
            <a:off x="251774" y="1477943"/>
            <a:ext cx="108606" cy="1536564"/>
            <a:chOff x="580509" y="1109883"/>
            <a:chExt cx="108606" cy="1536564"/>
          </a:xfrm>
        </p:grpSpPr>
        <p:cxnSp>
          <p:nvCxnSpPr>
            <p:cNvPr id="5" name="直線コネクタ 4">
              <a:extLst>
                <a:ext uri="{FF2B5EF4-FFF2-40B4-BE49-F238E27FC236}">
                  <a16:creationId xmlns:a16="http://schemas.microsoft.com/office/drawing/2014/main" id="{AB039A2A-9FFB-448B-8DFE-43784E045487}"/>
                </a:ext>
              </a:extLst>
            </p:cNvPr>
            <p:cNvCxnSpPr>
              <a:cxnSpLocks/>
              <a:endCxn id="10" idx="0"/>
            </p:cNvCxnSpPr>
            <p:nvPr/>
          </p:nvCxnSpPr>
          <p:spPr>
            <a:xfrm rot="16200000" flipH="1">
              <a:off x="532854" y="1370565"/>
              <a:ext cx="203915"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6" name="アーチ 5">
              <a:extLst>
                <a:ext uri="{FF2B5EF4-FFF2-40B4-BE49-F238E27FC236}">
                  <a16:creationId xmlns:a16="http://schemas.microsoft.com/office/drawing/2014/main" id="{CD1BDEE9-D4EF-44BA-9CAE-DF2BDAC5B54B}"/>
                </a:ext>
              </a:extLst>
            </p:cNvPr>
            <p:cNvSpPr/>
            <p:nvPr/>
          </p:nvSpPr>
          <p:spPr>
            <a:xfrm rot="10800000">
              <a:off x="580509" y="1109883"/>
              <a:ext cx="108606" cy="190062"/>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7" name="直線コネクタ 6">
              <a:extLst>
                <a:ext uri="{FF2B5EF4-FFF2-40B4-BE49-F238E27FC236}">
                  <a16:creationId xmlns:a16="http://schemas.microsoft.com/office/drawing/2014/main" id="{85ED80B8-3434-4BB2-8C34-86DDA3B1F948}"/>
                </a:ext>
              </a:extLst>
            </p:cNvPr>
            <p:cNvCxnSpPr>
              <a:cxnSpLocks/>
              <a:stCxn id="10" idx="4"/>
              <a:endCxn id="9" idx="0"/>
            </p:cNvCxnSpPr>
            <p:nvPr/>
          </p:nvCxnSpPr>
          <p:spPr>
            <a:xfrm rot="16200000" flipH="1" flipV="1">
              <a:off x="540476" y="1648313"/>
              <a:ext cx="188672" cy="1"/>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161CD08-F922-42FA-9F91-DCFDA5899769}"/>
                </a:ext>
              </a:extLst>
            </p:cNvPr>
            <p:cNvCxnSpPr>
              <a:cxnSpLocks/>
              <a:stCxn id="9" idx="4"/>
              <a:endCxn id="11" idx="0"/>
            </p:cNvCxnSpPr>
            <p:nvPr/>
          </p:nvCxnSpPr>
          <p:spPr>
            <a:xfrm rot="16200000" flipH="1">
              <a:off x="536247" y="1922668"/>
              <a:ext cx="197932" cy="80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楕円 8">
              <a:extLst>
                <a:ext uri="{FF2B5EF4-FFF2-40B4-BE49-F238E27FC236}">
                  <a16:creationId xmlns:a16="http://schemas.microsoft.com/office/drawing/2014/main" id="{5419C839-0A6A-4E70-A0A9-BFD546322949}"/>
                </a:ext>
              </a:extLst>
            </p:cNvPr>
            <p:cNvSpPr/>
            <p:nvPr/>
          </p:nvSpPr>
          <p:spPr>
            <a:xfrm>
              <a:off x="594084" y="1742649"/>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183D78CF-0EE1-4F92-A7EE-6A3F6CBDAA4B}"/>
                </a:ext>
              </a:extLst>
            </p:cNvPr>
            <p:cNvSpPr/>
            <p:nvPr/>
          </p:nvSpPr>
          <p:spPr>
            <a:xfrm>
              <a:off x="594085" y="1472522"/>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D161CD08-F922-42FA-9F91-DCFDA5899769}"/>
                </a:ext>
              </a:extLst>
            </p:cNvPr>
            <p:cNvCxnSpPr>
              <a:cxnSpLocks/>
            </p:cNvCxnSpPr>
            <p:nvPr/>
          </p:nvCxnSpPr>
          <p:spPr>
            <a:xfrm rot="16200000" flipH="1">
              <a:off x="536247" y="2201923"/>
              <a:ext cx="197932" cy="80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D161CD08-F922-42FA-9F91-DCFDA5899769}"/>
                </a:ext>
              </a:extLst>
            </p:cNvPr>
            <p:cNvCxnSpPr>
              <a:cxnSpLocks/>
            </p:cNvCxnSpPr>
            <p:nvPr/>
          </p:nvCxnSpPr>
          <p:spPr>
            <a:xfrm rot="16200000" flipH="1">
              <a:off x="536246" y="2473467"/>
              <a:ext cx="197932" cy="80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楕円 12">
              <a:extLst>
                <a:ext uri="{FF2B5EF4-FFF2-40B4-BE49-F238E27FC236}">
                  <a16:creationId xmlns:a16="http://schemas.microsoft.com/office/drawing/2014/main" id="{5419C839-0A6A-4E70-A0A9-BFD546322949}"/>
                </a:ext>
              </a:extLst>
            </p:cNvPr>
            <p:cNvSpPr/>
            <p:nvPr/>
          </p:nvSpPr>
          <p:spPr>
            <a:xfrm>
              <a:off x="594083" y="2301291"/>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E8427322-BFA2-45D9-83F7-F21AF572F1F1}"/>
                </a:ext>
              </a:extLst>
            </p:cNvPr>
            <p:cNvSpPr/>
            <p:nvPr/>
          </p:nvSpPr>
          <p:spPr>
            <a:xfrm>
              <a:off x="594888" y="2022036"/>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5419C839-0A6A-4E70-A0A9-BFD546322949}"/>
                </a:ext>
              </a:extLst>
            </p:cNvPr>
            <p:cNvSpPr/>
            <p:nvPr/>
          </p:nvSpPr>
          <p:spPr>
            <a:xfrm>
              <a:off x="594082" y="2564992"/>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a:grpSpLocks noChangeAspect="1"/>
          </p:cNvGrpSpPr>
          <p:nvPr/>
        </p:nvGrpSpPr>
        <p:grpSpPr>
          <a:xfrm rot="5400000">
            <a:off x="8052079" y="3236638"/>
            <a:ext cx="117083" cy="1656497"/>
            <a:chOff x="580509" y="1109883"/>
            <a:chExt cx="108606" cy="1536564"/>
          </a:xfrm>
        </p:grpSpPr>
        <p:cxnSp>
          <p:nvCxnSpPr>
            <p:cNvPr id="18" name="直線コネクタ 17">
              <a:extLst>
                <a:ext uri="{FF2B5EF4-FFF2-40B4-BE49-F238E27FC236}">
                  <a16:creationId xmlns:a16="http://schemas.microsoft.com/office/drawing/2014/main" id="{AB039A2A-9FFB-448B-8DFE-43784E045487}"/>
                </a:ext>
              </a:extLst>
            </p:cNvPr>
            <p:cNvCxnSpPr>
              <a:cxnSpLocks/>
              <a:endCxn id="23" idx="0"/>
            </p:cNvCxnSpPr>
            <p:nvPr/>
          </p:nvCxnSpPr>
          <p:spPr>
            <a:xfrm rot="16200000" flipH="1">
              <a:off x="532854" y="1370565"/>
              <a:ext cx="203915"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9" name="アーチ 18">
              <a:extLst>
                <a:ext uri="{FF2B5EF4-FFF2-40B4-BE49-F238E27FC236}">
                  <a16:creationId xmlns:a16="http://schemas.microsoft.com/office/drawing/2014/main" id="{CD1BDEE9-D4EF-44BA-9CAE-DF2BDAC5B54B}"/>
                </a:ext>
              </a:extLst>
            </p:cNvPr>
            <p:cNvSpPr/>
            <p:nvPr/>
          </p:nvSpPr>
          <p:spPr>
            <a:xfrm rot="10800000">
              <a:off x="580509" y="1109883"/>
              <a:ext cx="108606" cy="190062"/>
            </a:xfrm>
            <a:prstGeom prst="blockArc">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0" name="直線コネクタ 19">
              <a:extLst>
                <a:ext uri="{FF2B5EF4-FFF2-40B4-BE49-F238E27FC236}">
                  <a16:creationId xmlns:a16="http://schemas.microsoft.com/office/drawing/2014/main" id="{85ED80B8-3434-4BB2-8C34-86DDA3B1F948}"/>
                </a:ext>
              </a:extLst>
            </p:cNvPr>
            <p:cNvCxnSpPr>
              <a:cxnSpLocks/>
              <a:stCxn id="23" idx="4"/>
              <a:endCxn id="22" idx="0"/>
            </p:cNvCxnSpPr>
            <p:nvPr/>
          </p:nvCxnSpPr>
          <p:spPr>
            <a:xfrm rot="16200000" flipH="1" flipV="1">
              <a:off x="540476" y="1648313"/>
              <a:ext cx="188672" cy="1"/>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D161CD08-F922-42FA-9F91-DCFDA5899769}"/>
                </a:ext>
              </a:extLst>
            </p:cNvPr>
            <p:cNvCxnSpPr>
              <a:cxnSpLocks/>
              <a:stCxn id="22" idx="4"/>
              <a:endCxn id="27" idx="0"/>
            </p:cNvCxnSpPr>
            <p:nvPr/>
          </p:nvCxnSpPr>
          <p:spPr>
            <a:xfrm rot="16200000" flipH="1">
              <a:off x="536247" y="1922668"/>
              <a:ext cx="197932" cy="80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2" name="楕円 21">
              <a:extLst>
                <a:ext uri="{FF2B5EF4-FFF2-40B4-BE49-F238E27FC236}">
                  <a16:creationId xmlns:a16="http://schemas.microsoft.com/office/drawing/2014/main" id="{5419C839-0A6A-4E70-A0A9-BFD546322949}"/>
                </a:ext>
              </a:extLst>
            </p:cNvPr>
            <p:cNvSpPr/>
            <p:nvPr/>
          </p:nvSpPr>
          <p:spPr>
            <a:xfrm>
              <a:off x="594084" y="1742649"/>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183D78CF-0EE1-4F92-A7EE-6A3F6CBDAA4B}"/>
                </a:ext>
              </a:extLst>
            </p:cNvPr>
            <p:cNvSpPr/>
            <p:nvPr/>
          </p:nvSpPr>
          <p:spPr>
            <a:xfrm>
              <a:off x="594085" y="1472522"/>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a:extLst>
                <a:ext uri="{FF2B5EF4-FFF2-40B4-BE49-F238E27FC236}">
                  <a16:creationId xmlns:a16="http://schemas.microsoft.com/office/drawing/2014/main" id="{D161CD08-F922-42FA-9F91-DCFDA5899769}"/>
                </a:ext>
              </a:extLst>
            </p:cNvPr>
            <p:cNvCxnSpPr>
              <a:cxnSpLocks/>
            </p:cNvCxnSpPr>
            <p:nvPr/>
          </p:nvCxnSpPr>
          <p:spPr>
            <a:xfrm rot="16200000" flipH="1">
              <a:off x="536247" y="2201923"/>
              <a:ext cx="197932" cy="80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D161CD08-F922-42FA-9F91-DCFDA5899769}"/>
                </a:ext>
              </a:extLst>
            </p:cNvPr>
            <p:cNvCxnSpPr>
              <a:cxnSpLocks/>
            </p:cNvCxnSpPr>
            <p:nvPr/>
          </p:nvCxnSpPr>
          <p:spPr>
            <a:xfrm rot="16200000" flipH="1">
              <a:off x="536246" y="2473467"/>
              <a:ext cx="197932" cy="80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6" name="楕円 25">
              <a:extLst>
                <a:ext uri="{FF2B5EF4-FFF2-40B4-BE49-F238E27FC236}">
                  <a16:creationId xmlns:a16="http://schemas.microsoft.com/office/drawing/2014/main" id="{5419C839-0A6A-4E70-A0A9-BFD546322949}"/>
                </a:ext>
              </a:extLst>
            </p:cNvPr>
            <p:cNvSpPr/>
            <p:nvPr/>
          </p:nvSpPr>
          <p:spPr>
            <a:xfrm>
              <a:off x="594083" y="2301291"/>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E8427322-BFA2-45D9-83F7-F21AF572F1F1}"/>
                </a:ext>
              </a:extLst>
            </p:cNvPr>
            <p:cNvSpPr/>
            <p:nvPr/>
          </p:nvSpPr>
          <p:spPr>
            <a:xfrm>
              <a:off x="594888" y="2022036"/>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5419C839-0A6A-4E70-A0A9-BFD546322949}"/>
                </a:ext>
              </a:extLst>
            </p:cNvPr>
            <p:cNvSpPr/>
            <p:nvPr/>
          </p:nvSpPr>
          <p:spPr>
            <a:xfrm>
              <a:off x="594082" y="2564992"/>
              <a:ext cx="81455" cy="81455"/>
            </a:xfrm>
            <a:prstGeom prst="ellipse">
              <a:avLst/>
            </a:prstGeom>
            <a:solidFill>
              <a:srgbClr val="FF3300"/>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365789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6760" y="51045"/>
            <a:ext cx="7886700" cy="1325563"/>
          </a:xfrm>
        </p:spPr>
        <p:txBody>
          <a:bodyPr>
            <a:normAutofit/>
          </a:bodyPr>
          <a:lstStyle/>
          <a:p>
            <a:pPr algn="ctr"/>
            <a:r>
              <a:rPr kumimoji="1" lang="ja-JP" altLang="en-US" sz="3600" dirty="0">
                <a:latin typeface="+mn-ea"/>
                <a:ea typeface="+mn-ea"/>
              </a:rPr>
              <a:t>系統樹</a:t>
            </a:r>
          </a:p>
        </p:txBody>
      </p:sp>
      <p:sp>
        <p:nvSpPr>
          <p:cNvPr id="4" name="楕円 3">
            <a:extLst>
              <a:ext uri="{FF2B5EF4-FFF2-40B4-BE49-F238E27FC236}">
                <a16:creationId xmlns:a16="http://schemas.microsoft.com/office/drawing/2014/main" id="{2F9FB7D1-B0BE-481A-8A31-575607FBBECB}"/>
              </a:ext>
            </a:extLst>
          </p:cNvPr>
          <p:cNvSpPr/>
          <p:nvPr/>
        </p:nvSpPr>
        <p:spPr>
          <a:xfrm>
            <a:off x="2587127" y="1630829"/>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EA2DBDE1-CFA2-40C9-901F-6AB35C02A92A}"/>
              </a:ext>
            </a:extLst>
          </p:cNvPr>
          <p:cNvSpPr/>
          <p:nvPr/>
        </p:nvSpPr>
        <p:spPr>
          <a:xfrm>
            <a:off x="1671021" y="3322534"/>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5647AD5C-FA9C-4E86-A23C-55621F1AB437}"/>
              </a:ext>
            </a:extLst>
          </p:cNvPr>
          <p:cNvSpPr/>
          <p:nvPr/>
        </p:nvSpPr>
        <p:spPr>
          <a:xfrm>
            <a:off x="1935961" y="3800518"/>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424537D6-773B-4A59-9F8A-43ACCD3AEE69}"/>
              </a:ext>
            </a:extLst>
          </p:cNvPr>
          <p:cNvSpPr/>
          <p:nvPr/>
        </p:nvSpPr>
        <p:spPr>
          <a:xfrm>
            <a:off x="2641127" y="2473146"/>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196BDACD-F710-4BA1-AB00-912F42EF81DD}"/>
              </a:ext>
            </a:extLst>
          </p:cNvPr>
          <p:cNvSpPr/>
          <p:nvPr/>
        </p:nvSpPr>
        <p:spPr>
          <a:xfrm>
            <a:off x="3451905" y="3435719"/>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A9080FCD-00BE-41CF-B0AA-70BD8383BD6D}"/>
              </a:ext>
            </a:extLst>
          </p:cNvPr>
          <p:cNvSpPr/>
          <p:nvPr/>
        </p:nvSpPr>
        <p:spPr>
          <a:xfrm>
            <a:off x="3170115" y="2930119"/>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C440966C-835A-4919-93BC-12711D9149C6}"/>
              </a:ext>
            </a:extLst>
          </p:cNvPr>
          <p:cNvSpPr/>
          <p:nvPr/>
        </p:nvSpPr>
        <p:spPr>
          <a:xfrm>
            <a:off x="1304746" y="3780919"/>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3D2E6729-5F71-47CE-A8A1-C64CA9293AF5}"/>
              </a:ext>
            </a:extLst>
          </p:cNvPr>
          <p:cNvSpPr/>
          <p:nvPr/>
        </p:nvSpPr>
        <p:spPr>
          <a:xfrm>
            <a:off x="2865570" y="3411047"/>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E004822B-AD9F-43AA-87D8-D87578B1B62E}"/>
              </a:ext>
            </a:extLst>
          </p:cNvPr>
          <p:cNvCxnSpPr>
            <a:cxnSpLocks/>
            <a:stCxn id="4" idx="4"/>
            <a:endCxn id="7" idx="0"/>
          </p:cNvCxnSpPr>
          <p:nvPr/>
        </p:nvCxnSpPr>
        <p:spPr>
          <a:xfrm>
            <a:off x="2641127" y="1738829"/>
            <a:ext cx="18000" cy="73431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E37A72BA-E7BC-40FD-A075-30F49256A106}"/>
              </a:ext>
            </a:extLst>
          </p:cNvPr>
          <p:cNvCxnSpPr>
            <a:cxnSpLocks/>
            <a:stCxn id="5" idx="7"/>
            <a:endCxn id="7" idx="3"/>
          </p:cNvCxnSpPr>
          <p:nvPr/>
        </p:nvCxnSpPr>
        <p:spPr>
          <a:xfrm flipV="1">
            <a:off x="1701749" y="2503874"/>
            <a:ext cx="944650" cy="82393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0340E69F-8311-4B0B-9B8D-2973109CF461}"/>
              </a:ext>
            </a:extLst>
          </p:cNvPr>
          <p:cNvCxnSpPr>
            <a:cxnSpLocks/>
            <a:stCxn id="10" idx="7"/>
            <a:endCxn id="5" idx="3"/>
          </p:cNvCxnSpPr>
          <p:nvPr/>
        </p:nvCxnSpPr>
        <p:spPr>
          <a:xfrm flipV="1">
            <a:off x="1396930" y="3353262"/>
            <a:ext cx="279363" cy="44347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94D503C0-0D1C-4637-ADD9-BD008EE1FF92}"/>
              </a:ext>
            </a:extLst>
          </p:cNvPr>
          <p:cNvCxnSpPr>
            <a:cxnSpLocks/>
            <a:stCxn id="6" idx="0"/>
            <a:endCxn id="5" idx="5"/>
          </p:cNvCxnSpPr>
          <p:nvPr/>
        </p:nvCxnSpPr>
        <p:spPr>
          <a:xfrm flipH="1" flipV="1">
            <a:off x="1701749" y="3353262"/>
            <a:ext cx="288212" cy="44725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2BCCFD12-0707-4DC3-9A66-63F3B22DCF7E}"/>
              </a:ext>
            </a:extLst>
          </p:cNvPr>
          <p:cNvCxnSpPr>
            <a:cxnSpLocks/>
            <a:stCxn id="9" idx="1"/>
            <a:endCxn id="7" idx="5"/>
          </p:cNvCxnSpPr>
          <p:nvPr/>
        </p:nvCxnSpPr>
        <p:spPr>
          <a:xfrm flipH="1" flipV="1">
            <a:off x="2671855" y="2503874"/>
            <a:ext cx="503532" cy="43151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6AA3D24F-91D2-4C60-88BC-A06F7362051F}"/>
              </a:ext>
            </a:extLst>
          </p:cNvPr>
          <p:cNvCxnSpPr>
            <a:cxnSpLocks/>
            <a:stCxn id="11" idx="0"/>
            <a:endCxn id="9" idx="3"/>
          </p:cNvCxnSpPr>
          <p:nvPr/>
        </p:nvCxnSpPr>
        <p:spPr>
          <a:xfrm flipV="1">
            <a:off x="2919570" y="2960847"/>
            <a:ext cx="255817" cy="450200"/>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B61F3D8C-047C-404F-9FB4-3A935E30CFC8}"/>
              </a:ext>
            </a:extLst>
          </p:cNvPr>
          <p:cNvCxnSpPr>
            <a:cxnSpLocks/>
            <a:stCxn id="8" idx="0"/>
            <a:endCxn id="9" idx="5"/>
          </p:cNvCxnSpPr>
          <p:nvPr/>
        </p:nvCxnSpPr>
        <p:spPr>
          <a:xfrm flipH="1" flipV="1">
            <a:off x="3200843" y="2960847"/>
            <a:ext cx="305062" cy="47487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sp>
        <p:nvSpPr>
          <p:cNvPr id="19" name="楕円 18">
            <a:extLst>
              <a:ext uri="{FF2B5EF4-FFF2-40B4-BE49-F238E27FC236}">
                <a16:creationId xmlns:a16="http://schemas.microsoft.com/office/drawing/2014/main" id="{2576222E-BAAC-41A0-ADDC-52695452DD70}"/>
              </a:ext>
            </a:extLst>
          </p:cNvPr>
          <p:cNvSpPr/>
          <p:nvPr/>
        </p:nvSpPr>
        <p:spPr>
          <a:xfrm>
            <a:off x="5957521" y="1632277"/>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7D890CC1-0A70-4FA0-9844-1FCA4AA4EBBE}"/>
              </a:ext>
            </a:extLst>
          </p:cNvPr>
          <p:cNvSpPr/>
          <p:nvPr/>
        </p:nvSpPr>
        <p:spPr>
          <a:xfrm>
            <a:off x="5581128" y="2877567"/>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4A7CFAC7-9378-4098-BE09-0F66CDDB68A3}"/>
              </a:ext>
            </a:extLst>
          </p:cNvPr>
          <p:cNvSpPr/>
          <p:nvPr/>
        </p:nvSpPr>
        <p:spPr>
          <a:xfrm>
            <a:off x="6987499" y="3943444"/>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E1244243-DD60-441D-A74E-FB299BEED74D}"/>
              </a:ext>
            </a:extLst>
          </p:cNvPr>
          <p:cNvSpPr/>
          <p:nvPr/>
        </p:nvSpPr>
        <p:spPr>
          <a:xfrm>
            <a:off x="5971039" y="2519743"/>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78052839-33EC-4A1E-B266-CD456E46681A}"/>
              </a:ext>
            </a:extLst>
          </p:cNvPr>
          <p:cNvSpPr/>
          <p:nvPr/>
        </p:nvSpPr>
        <p:spPr>
          <a:xfrm>
            <a:off x="7299803" y="3636123"/>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a:extLst>
              <a:ext uri="{FF2B5EF4-FFF2-40B4-BE49-F238E27FC236}">
                <a16:creationId xmlns:a16="http://schemas.microsoft.com/office/drawing/2014/main" id="{42A8FD5A-00D2-42B4-84C4-587EBAD6D83A}"/>
              </a:ext>
            </a:extLst>
          </p:cNvPr>
          <p:cNvSpPr/>
          <p:nvPr/>
        </p:nvSpPr>
        <p:spPr>
          <a:xfrm>
            <a:off x="7016897" y="3368704"/>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584A62F4-726D-44DF-BCAB-9245B29977D8}"/>
              </a:ext>
            </a:extLst>
          </p:cNvPr>
          <p:cNvSpPr/>
          <p:nvPr/>
        </p:nvSpPr>
        <p:spPr>
          <a:xfrm>
            <a:off x="7597259" y="3940843"/>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A5ED4EC5-72A8-44A2-B246-6506C1272786}"/>
              </a:ext>
            </a:extLst>
          </p:cNvPr>
          <p:cNvSpPr/>
          <p:nvPr/>
        </p:nvSpPr>
        <p:spPr>
          <a:xfrm>
            <a:off x="6658654" y="3705384"/>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EACF10AB-3E71-41A5-9427-A4A1BEDFFF92}"/>
              </a:ext>
            </a:extLst>
          </p:cNvPr>
          <p:cNvCxnSpPr>
            <a:cxnSpLocks/>
            <a:stCxn id="19" idx="4"/>
            <a:endCxn id="22" idx="0"/>
          </p:cNvCxnSpPr>
          <p:nvPr/>
        </p:nvCxnSpPr>
        <p:spPr>
          <a:xfrm flipH="1">
            <a:off x="5989039" y="1740277"/>
            <a:ext cx="22482" cy="77946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3D126A42-84B4-4835-AB7D-5504A58E5F5A}"/>
              </a:ext>
            </a:extLst>
          </p:cNvPr>
          <p:cNvCxnSpPr>
            <a:cxnSpLocks/>
            <a:stCxn id="20" idx="7"/>
            <a:endCxn id="22" idx="3"/>
          </p:cNvCxnSpPr>
          <p:nvPr/>
        </p:nvCxnSpPr>
        <p:spPr>
          <a:xfrm flipV="1">
            <a:off x="5673312" y="2550471"/>
            <a:ext cx="302999" cy="34291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0AE88405-C79F-4BC5-B374-B572A1BE95DE}"/>
              </a:ext>
            </a:extLst>
          </p:cNvPr>
          <p:cNvCxnSpPr>
            <a:cxnSpLocks/>
            <a:stCxn id="25" idx="1"/>
            <a:endCxn id="23" idx="5"/>
          </p:cNvCxnSpPr>
          <p:nvPr/>
        </p:nvCxnSpPr>
        <p:spPr>
          <a:xfrm flipH="1" flipV="1">
            <a:off x="7330531" y="3666851"/>
            <a:ext cx="282544" cy="289808"/>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6BE6CC8B-5F37-4347-A77F-D6F6B06B5ABD}"/>
              </a:ext>
            </a:extLst>
          </p:cNvPr>
          <p:cNvCxnSpPr>
            <a:cxnSpLocks/>
            <a:stCxn id="21" idx="7"/>
            <a:endCxn id="23" idx="3"/>
          </p:cNvCxnSpPr>
          <p:nvPr/>
        </p:nvCxnSpPr>
        <p:spPr>
          <a:xfrm flipV="1">
            <a:off x="7079683" y="3666851"/>
            <a:ext cx="225392" cy="292409"/>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D5759DB4-3BB7-4D28-8E7A-C6E66A8BB367}"/>
              </a:ext>
            </a:extLst>
          </p:cNvPr>
          <p:cNvCxnSpPr>
            <a:cxnSpLocks/>
            <a:stCxn id="24" idx="1"/>
            <a:endCxn id="22" idx="5"/>
          </p:cNvCxnSpPr>
          <p:nvPr/>
        </p:nvCxnSpPr>
        <p:spPr>
          <a:xfrm flipH="1" flipV="1">
            <a:off x="6001767" y="2550471"/>
            <a:ext cx="1020402" cy="823505"/>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4FBA3029-1A65-4CC6-828C-718FB86CFE19}"/>
              </a:ext>
            </a:extLst>
          </p:cNvPr>
          <p:cNvCxnSpPr>
            <a:cxnSpLocks/>
            <a:stCxn id="26" idx="7"/>
            <a:endCxn id="24" idx="3"/>
          </p:cNvCxnSpPr>
          <p:nvPr/>
        </p:nvCxnSpPr>
        <p:spPr>
          <a:xfrm flipV="1">
            <a:off x="6750838" y="3399432"/>
            <a:ext cx="271331" cy="321768"/>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9D940F0C-0C7F-4D4F-8B05-391B2BD926D6}"/>
              </a:ext>
            </a:extLst>
          </p:cNvPr>
          <p:cNvCxnSpPr>
            <a:cxnSpLocks/>
            <a:stCxn id="23" idx="1"/>
            <a:endCxn id="24" idx="5"/>
          </p:cNvCxnSpPr>
          <p:nvPr/>
        </p:nvCxnSpPr>
        <p:spPr>
          <a:xfrm flipH="1" flipV="1">
            <a:off x="7047625" y="3399432"/>
            <a:ext cx="257450" cy="24196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テキスト ボックス 33">
                <a:extLst>
                  <a:ext uri="{FF2B5EF4-FFF2-40B4-BE49-F238E27FC236}">
                    <a16:creationId xmlns:a16="http://schemas.microsoft.com/office/drawing/2014/main" id="{434A12A1-094C-487E-BE9C-A6A2E292A4C1}"/>
                  </a:ext>
                </a:extLst>
              </p:cNvPr>
              <p:cNvSpPr txBox="1"/>
              <p:nvPr/>
            </p:nvSpPr>
            <p:spPr>
              <a:xfrm>
                <a:off x="2691088" y="1477177"/>
                <a:ext cx="2548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0</m:t>
                      </m:r>
                    </m:oMath>
                  </m:oMathPara>
                </a14:m>
                <a:endParaRPr kumimoji="1" lang="ja-JP" altLang="en-US" sz="2400" dirty="0">
                  <a:solidFill>
                    <a:srgbClr val="383838"/>
                  </a:solidFill>
                </a:endParaRPr>
              </a:p>
            </p:txBody>
          </p:sp>
        </mc:Choice>
        <mc:Fallback xmlns="">
          <p:sp>
            <p:nvSpPr>
              <p:cNvPr id="34" name="テキスト ボックス 33">
                <a:extLst>
                  <a:ext uri="{FF2B5EF4-FFF2-40B4-BE49-F238E27FC236}">
                    <a16:creationId xmlns:a16="http://schemas.microsoft.com/office/drawing/2014/main" id="{434A12A1-094C-487E-BE9C-A6A2E292A4C1}"/>
                  </a:ext>
                </a:extLst>
              </p:cNvPr>
              <p:cNvSpPr txBox="1">
                <a:spLocks noRot="1" noChangeAspect="1" noMove="1" noResize="1" noEditPoints="1" noAdjustHandles="1" noChangeArrowheads="1" noChangeShapeType="1" noTextEdit="1"/>
              </p:cNvSpPr>
              <p:nvPr/>
            </p:nvSpPr>
            <p:spPr>
              <a:xfrm>
                <a:off x="2691088" y="1477177"/>
                <a:ext cx="254878" cy="369332"/>
              </a:xfrm>
              <a:prstGeom prst="rect">
                <a:avLst/>
              </a:prstGeom>
              <a:blipFill>
                <a:blip r:embed="rId2"/>
                <a:stretch>
                  <a:fillRect l="-23810" r="-26190" b="-65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テキスト ボックス 34">
                <a:extLst>
                  <a:ext uri="{FF2B5EF4-FFF2-40B4-BE49-F238E27FC236}">
                    <a16:creationId xmlns:a16="http://schemas.microsoft.com/office/drawing/2014/main" id="{8D01A525-9D41-47FA-B45C-F18683735853}"/>
                  </a:ext>
                </a:extLst>
              </p:cNvPr>
              <p:cNvSpPr txBox="1"/>
              <p:nvPr/>
            </p:nvSpPr>
            <p:spPr>
              <a:xfrm>
                <a:off x="1226571" y="3853195"/>
                <a:ext cx="24795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𝑎</m:t>
                      </m:r>
                    </m:oMath>
                  </m:oMathPara>
                </a14:m>
                <a:endParaRPr kumimoji="1" lang="ja-JP" altLang="en-US" sz="2400" dirty="0">
                  <a:solidFill>
                    <a:srgbClr val="383838"/>
                  </a:solidFill>
                </a:endParaRPr>
              </a:p>
            </p:txBody>
          </p:sp>
        </mc:Choice>
        <mc:Fallback xmlns="">
          <p:sp>
            <p:nvSpPr>
              <p:cNvPr id="35" name="テキスト ボックス 34">
                <a:extLst>
                  <a:ext uri="{FF2B5EF4-FFF2-40B4-BE49-F238E27FC236}">
                    <a16:creationId xmlns:a16="http://schemas.microsoft.com/office/drawing/2014/main" id="{8D01A525-9D41-47FA-B45C-F18683735853}"/>
                  </a:ext>
                </a:extLst>
              </p:cNvPr>
              <p:cNvSpPr txBox="1">
                <a:spLocks noRot="1" noChangeAspect="1" noMove="1" noResize="1" noEditPoints="1" noAdjustHandles="1" noChangeArrowheads="1" noChangeShapeType="1" noTextEdit="1"/>
              </p:cNvSpPr>
              <p:nvPr/>
            </p:nvSpPr>
            <p:spPr>
              <a:xfrm>
                <a:off x="1226571" y="3853195"/>
                <a:ext cx="247953" cy="369332"/>
              </a:xfrm>
              <a:prstGeom prst="rect">
                <a:avLst/>
              </a:prstGeom>
              <a:blipFill>
                <a:blip r:embed="rId3"/>
                <a:stretch>
                  <a:fillRect l="-14634" r="-1463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6" name="テキスト ボックス 35">
                <a:extLst>
                  <a:ext uri="{FF2B5EF4-FFF2-40B4-BE49-F238E27FC236}">
                    <a16:creationId xmlns:a16="http://schemas.microsoft.com/office/drawing/2014/main" id="{ADE71C20-1655-4A25-91E0-93420E43A0FA}"/>
                  </a:ext>
                </a:extLst>
              </p:cNvPr>
              <p:cNvSpPr txBox="1"/>
              <p:nvPr/>
            </p:nvSpPr>
            <p:spPr>
              <a:xfrm>
                <a:off x="1886953" y="3893670"/>
                <a:ext cx="24237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𝑏</m:t>
                      </m:r>
                    </m:oMath>
                  </m:oMathPara>
                </a14:m>
                <a:endParaRPr kumimoji="1" lang="ja-JP" altLang="en-US" sz="2400" dirty="0">
                  <a:solidFill>
                    <a:srgbClr val="383838"/>
                  </a:solidFill>
                </a:endParaRPr>
              </a:p>
            </p:txBody>
          </p:sp>
        </mc:Choice>
        <mc:Fallback xmlns="">
          <p:sp>
            <p:nvSpPr>
              <p:cNvPr id="36" name="テキスト ボックス 35">
                <a:extLst>
                  <a:ext uri="{FF2B5EF4-FFF2-40B4-BE49-F238E27FC236}">
                    <a16:creationId xmlns:a16="http://schemas.microsoft.com/office/drawing/2014/main" id="{ADE71C20-1655-4A25-91E0-93420E43A0FA}"/>
                  </a:ext>
                </a:extLst>
              </p:cNvPr>
              <p:cNvSpPr txBox="1">
                <a:spLocks noRot="1" noChangeAspect="1" noMove="1" noResize="1" noEditPoints="1" noAdjustHandles="1" noChangeArrowheads="1" noChangeShapeType="1" noTextEdit="1"/>
              </p:cNvSpPr>
              <p:nvPr/>
            </p:nvSpPr>
            <p:spPr>
              <a:xfrm>
                <a:off x="1886953" y="3893670"/>
                <a:ext cx="242374" cy="369332"/>
              </a:xfrm>
              <a:prstGeom prst="rect">
                <a:avLst/>
              </a:prstGeom>
              <a:blipFill>
                <a:blip r:embed="rId4"/>
                <a:stretch>
                  <a:fillRect l="-30769" r="-30769"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2054F062-D278-4B53-91CB-9BE2CD5E39C4}"/>
                  </a:ext>
                </a:extLst>
              </p:cNvPr>
              <p:cNvSpPr txBox="1"/>
              <p:nvPr/>
            </p:nvSpPr>
            <p:spPr>
              <a:xfrm>
                <a:off x="2796182" y="3471782"/>
                <a:ext cx="21974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𝑐</m:t>
                      </m:r>
                    </m:oMath>
                  </m:oMathPara>
                </a14:m>
                <a:endParaRPr kumimoji="1" lang="ja-JP" altLang="en-US" sz="2400" dirty="0">
                  <a:solidFill>
                    <a:srgbClr val="383838"/>
                  </a:solidFill>
                </a:endParaRPr>
              </a:p>
            </p:txBody>
          </p:sp>
        </mc:Choice>
        <mc:Fallback xmlns="">
          <p:sp>
            <p:nvSpPr>
              <p:cNvPr id="37" name="テキスト ボックス 36">
                <a:extLst>
                  <a:ext uri="{FF2B5EF4-FFF2-40B4-BE49-F238E27FC236}">
                    <a16:creationId xmlns:a16="http://schemas.microsoft.com/office/drawing/2014/main" id="{2054F062-D278-4B53-91CB-9BE2CD5E39C4}"/>
                  </a:ext>
                </a:extLst>
              </p:cNvPr>
              <p:cNvSpPr txBox="1">
                <a:spLocks noRot="1" noChangeAspect="1" noMove="1" noResize="1" noEditPoints="1" noAdjustHandles="1" noChangeArrowheads="1" noChangeShapeType="1" noTextEdit="1"/>
              </p:cNvSpPr>
              <p:nvPr/>
            </p:nvSpPr>
            <p:spPr>
              <a:xfrm>
                <a:off x="2796182" y="3471782"/>
                <a:ext cx="219740" cy="369332"/>
              </a:xfrm>
              <a:prstGeom prst="rect">
                <a:avLst/>
              </a:prstGeom>
              <a:blipFill>
                <a:blip r:embed="rId5"/>
                <a:stretch>
                  <a:fillRect l="-19444" r="-1388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8" name="テキスト ボックス 37">
                <a:extLst>
                  <a:ext uri="{FF2B5EF4-FFF2-40B4-BE49-F238E27FC236}">
                    <a16:creationId xmlns:a16="http://schemas.microsoft.com/office/drawing/2014/main" id="{66F06015-062B-474D-9D15-F8BD49D32F7D}"/>
                  </a:ext>
                </a:extLst>
              </p:cNvPr>
              <p:cNvSpPr txBox="1"/>
              <p:nvPr/>
            </p:nvSpPr>
            <p:spPr>
              <a:xfrm>
                <a:off x="3390319" y="3527938"/>
                <a:ext cx="25660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𝑑</m:t>
                      </m:r>
                    </m:oMath>
                  </m:oMathPara>
                </a14:m>
                <a:endParaRPr kumimoji="1" lang="ja-JP" altLang="en-US" sz="2400" dirty="0">
                  <a:solidFill>
                    <a:srgbClr val="383838"/>
                  </a:solidFill>
                </a:endParaRPr>
              </a:p>
            </p:txBody>
          </p:sp>
        </mc:Choice>
        <mc:Fallback xmlns="">
          <p:sp>
            <p:nvSpPr>
              <p:cNvPr id="38" name="テキスト ボックス 37">
                <a:extLst>
                  <a:ext uri="{FF2B5EF4-FFF2-40B4-BE49-F238E27FC236}">
                    <a16:creationId xmlns:a16="http://schemas.microsoft.com/office/drawing/2014/main" id="{66F06015-062B-474D-9D15-F8BD49D32F7D}"/>
                  </a:ext>
                </a:extLst>
              </p:cNvPr>
              <p:cNvSpPr txBox="1">
                <a:spLocks noRot="1" noChangeAspect="1" noMove="1" noResize="1" noEditPoints="1" noAdjustHandles="1" noChangeArrowheads="1" noChangeShapeType="1" noTextEdit="1"/>
              </p:cNvSpPr>
              <p:nvPr/>
            </p:nvSpPr>
            <p:spPr>
              <a:xfrm>
                <a:off x="3390319" y="3527938"/>
                <a:ext cx="256609" cy="369332"/>
              </a:xfrm>
              <a:prstGeom prst="rect">
                <a:avLst/>
              </a:prstGeom>
              <a:blipFill>
                <a:blip r:embed="rId6"/>
                <a:stretch>
                  <a:fillRect l="-28571" r="-26190"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テキスト ボックス 38">
                <a:extLst>
                  <a:ext uri="{FF2B5EF4-FFF2-40B4-BE49-F238E27FC236}">
                    <a16:creationId xmlns:a16="http://schemas.microsoft.com/office/drawing/2014/main" id="{8581689E-0E16-449B-AB92-8A78BEDBDB50}"/>
                  </a:ext>
                </a:extLst>
              </p:cNvPr>
              <p:cNvSpPr txBox="1"/>
              <p:nvPr/>
            </p:nvSpPr>
            <p:spPr>
              <a:xfrm>
                <a:off x="5473518" y="2943331"/>
                <a:ext cx="24795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𝑎</m:t>
                      </m:r>
                    </m:oMath>
                  </m:oMathPara>
                </a14:m>
                <a:endParaRPr kumimoji="1" lang="ja-JP" altLang="en-US" sz="2400" dirty="0">
                  <a:solidFill>
                    <a:srgbClr val="383838"/>
                  </a:solidFill>
                </a:endParaRPr>
              </a:p>
            </p:txBody>
          </p:sp>
        </mc:Choice>
        <mc:Fallback xmlns="">
          <p:sp>
            <p:nvSpPr>
              <p:cNvPr id="39" name="テキスト ボックス 38">
                <a:extLst>
                  <a:ext uri="{FF2B5EF4-FFF2-40B4-BE49-F238E27FC236}">
                    <a16:creationId xmlns:a16="http://schemas.microsoft.com/office/drawing/2014/main" id="{8581689E-0E16-449B-AB92-8A78BEDBDB50}"/>
                  </a:ext>
                </a:extLst>
              </p:cNvPr>
              <p:cNvSpPr txBox="1">
                <a:spLocks noRot="1" noChangeAspect="1" noMove="1" noResize="1" noEditPoints="1" noAdjustHandles="1" noChangeArrowheads="1" noChangeShapeType="1" noTextEdit="1"/>
              </p:cNvSpPr>
              <p:nvPr/>
            </p:nvSpPr>
            <p:spPr>
              <a:xfrm>
                <a:off x="5473518" y="2943331"/>
                <a:ext cx="247953" cy="369332"/>
              </a:xfrm>
              <a:prstGeom prst="rect">
                <a:avLst/>
              </a:prstGeom>
              <a:blipFill>
                <a:blip r:embed="rId7"/>
                <a:stretch>
                  <a:fillRect l="-17073" r="-1219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テキスト ボックス 39">
                <a:extLst>
                  <a:ext uri="{FF2B5EF4-FFF2-40B4-BE49-F238E27FC236}">
                    <a16:creationId xmlns:a16="http://schemas.microsoft.com/office/drawing/2014/main" id="{C0AE7581-A700-4575-9F61-597B3CF21231}"/>
                  </a:ext>
                </a:extLst>
              </p:cNvPr>
              <p:cNvSpPr txBox="1"/>
              <p:nvPr/>
            </p:nvSpPr>
            <p:spPr>
              <a:xfrm>
                <a:off x="6043039" y="1409541"/>
                <a:ext cx="25487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0</m:t>
                      </m:r>
                    </m:oMath>
                  </m:oMathPara>
                </a14:m>
                <a:endParaRPr kumimoji="1" lang="ja-JP" altLang="en-US" sz="2400" dirty="0">
                  <a:solidFill>
                    <a:srgbClr val="383838"/>
                  </a:solidFill>
                </a:endParaRPr>
              </a:p>
            </p:txBody>
          </p:sp>
        </mc:Choice>
        <mc:Fallback xmlns="">
          <p:sp>
            <p:nvSpPr>
              <p:cNvPr id="40" name="テキスト ボックス 39">
                <a:extLst>
                  <a:ext uri="{FF2B5EF4-FFF2-40B4-BE49-F238E27FC236}">
                    <a16:creationId xmlns:a16="http://schemas.microsoft.com/office/drawing/2014/main" id="{C0AE7581-A700-4575-9F61-597B3CF21231}"/>
                  </a:ext>
                </a:extLst>
              </p:cNvPr>
              <p:cNvSpPr txBox="1">
                <a:spLocks noRot="1" noChangeAspect="1" noMove="1" noResize="1" noEditPoints="1" noAdjustHandles="1" noChangeArrowheads="1" noChangeShapeType="1" noTextEdit="1"/>
              </p:cNvSpPr>
              <p:nvPr/>
            </p:nvSpPr>
            <p:spPr>
              <a:xfrm>
                <a:off x="6043039" y="1409541"/>
                <a:ext cx="254877" cy="369332"/>
              </a:xfrm>
              <a:prstGeom prst="rect">
                <a:avLst/>
              </a:prstGeom>
              <a:blipFill>
                <a:blip r:embed="rId8"/>
                <a:stretch>
                  <a:fillRect l="-23810" r="-26190" b="-65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テキスト ボックス 40">
                <a:extLst>
                  <a:ext uri="{FF2B5EF4-FFF2-40B4-BE49-F238E27FC236}">
                    <a16:creationId xmlns:a16="http://schemas.microsoft.com/office/drawing/2014/main" id="{1581936D-5D7A-46DE-8304-F9C6B61692D0}"/>
                  </a:ext>
                </a:extLst>
              </p:cNvPr>
              <p:cNvSpPr txBox="1"/>
              <p:nvPr/>
            </p:nvSpPr>
            <p:spPr>
              <a:xfrm>
                <a:off x="6472424" y="3730100"/>
                <a:ext cx="24237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𝑏</m:t>
                      </m:r>
                    </m:oMath>
                  </m:oMathPara>
                </a14:m>
                <a:endParaRPr kumimoji="1" lang="ja-JP" altLang="en-US" sz="2400" dirty="0">
                  <a:solidFill>
                    <a:srgbClr val="383838"/>
                  </a:solidFill>
                </a:endParaRPr>
              </a:p>
            </p:txBody>
          </p:sp>
        </mc:Choice>
        <mc:Fallback xmlns="">
          <p:sp>
            <p:nvSpPr>
              <p:cNvPr id="41" name="テキスト ボックス 40">
                <a:extLst>
                  <a:ext uri="{FF2B5EF4-FFF2-40B4-BE49-F238E27FC236}">
                    <a16:creationId xmlns:a16="http://schemas.microsoft.com/office/drawing/2014/main" id="{1581936D-5D7A-46DE-8304-F9C6B61692D0}"/>
                  </a:ext>
                </a:extLst>
              </p:cNvPr>
              <p:cNvSpPr txBox="1">
                <a:spLocks noRot="1" noChangeAspect="1" noMove="1" noResize="1" noEditPoints="1" noAdjustHandles="1" noChangeArrowheads="1" noChangeShapeType="1" noTextEdit="1"/>
              </p:cNvSpPr>
              <p:nvPr/>
            </p:nvSpPr>
            <p:spPr>
              <a:xfrm>
                <a:off x="6472424" y="3730100"/>
                <a:ext cx="242374" cy="369332"/>
              </a:xfrm>
              <a:prstGeom prst="rect">
                <a:avLst/>
              </a:prstGeom>
              <a:blipFill>
                <a:blip r:embed="rId9"/>
                <a:stretch>
                  <a:fillRect l="-30000" r="-27500"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id="{7DD3968E-64CB-4047-BA1A-235CDB321EDB}"/>
                  </a:ext>
                </a:extLst>
              </p:cNvPr>
              <p:cNvSpPr txBox="1"/>
              <p:nvPr/>
            </p:nvSpPr>
            <p:spPr>
              <a:xfrm>
                <a:off x="6907027" y="4014838"/>
                <a:ext cx="21974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𝑐</m:t>
                      </m:r>
                    </m:oMath>
                  </m:oMathPara>
                </a14:m>
                <a:endParaRPr kumimoji="1" lang="ja-JP" altLang="en-US" sz="2400" dirty="0">
                  <a:solidFill>
                    <a:srgbClr val="383838"/>
                  </a:solidFill>
                </a:endParaRPr>
              </a:p>
            </p:txBody>
          </p:sp>
        </mc:Choice>
        <mc:Fallback xmlns="">
          <p:sp>
            <p:nvSpPr>
              <p:cNvPr id="42" name="テキスト ボックス 41">
                <a:extLst>
                  <a:ext uri="{FF2B5EF4-FFF2-40B4-BE49-F238E27FC236}">
                    <a16:creationId xmlns:a16="http://schemas.microsoft.com/office/drawing/2014/main" id="{7DD3968E-64CB-4047-BA1A-235CDB321EDB}"/>
                  </a:ext>
                </a:extLst>
              </p:cNvPr>
              <p:cNvSpPr txBox="1">
                <a:spLocks noRot="1" noChangeAspect="1" noMove="1" noResize="1" noEditPoints="1" noAdjustHandles="1" noChangeArrowheads="1" noChangeShapeType="1" noTextEdit="1"/>
              </p:cNvSpPr>
              <p:nvPr/>
            </p:nvSpPr>
            <p:spPr>
              <a:xfrm>
                <a:off x="6907027" y="4014838"/>
                <a:ext cx="219740" cy="369332"/>
              </a:xfrm>
              <a:prstGeom prst="rect">
                <a:avLst/>
              </a:prstGeom>
              <a:blipFill>
                <a:blip r:embed="rId10"/>
                <a:stretch>
                  <a:fillRect l="-16667" r="-1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テキスト ボックス 42">
                <a:extLst>
                  <a:ext uri="{FF2B5EF4-FFF2-40B4-BE49-F238E27FC236}">
                    <a16:creationId xmlns:a16="http://schemas.microsoft.com/office/drawing/2014/main" id="{5E4D0A4A-EC20-4970-82E6-E50E9381768D}"/>
                  </a:ext>
                </a:extLst>
              </p:cNvPr>
              <p:cNvSpPr txBox="1"/>
              <p:nvPr/>
            </p:nvSpPr>
            <p:spPr>
              <a:xfrm>
                <a:off x="7577364" y="4045985"/>
                <a:ext cx="25660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𝑑</m:t>
                      </m:r>
                    </m:oMath>
                  </m:oMathPara>
                </a14:m>
                <a:endParaRPr kumimoji="1" lang="ja-JP" altLang="en-US" sz="2400" dirty="0">
                  <a:solidFill>
                    <a:srgbClr val="383838"/>
                  </a:solidFill>
                </a:endParaRPr>
              </a:p>
            </p:txBody>
          </p:sp>
        </mc:Choice>
        <mc:Fallback xmlns="">
          <p:sp>
            <p:nvSpPr>
              <p:cNvPr id="43" name="テキスト ボックス 42">
                <a:extLst>
                  <a:ext uri="{FF2B5EF4-FFF2-40B4-BE49-F238E27FC236}">
                    <a16:creationId xmlns:a16="http://schemas.microsoft.com/office/drawing/2014/main" id="{5E4D0A4A-EC20-4970-82E6-E50E9381768D}"/>
                  </a:ext>
                </a:extLst>
              </p:cNvPr>
              <p:cNvSpPr txBox="1">
                <a:spLocks noRot="1" noChangeAspect="1" noMove="1" noResize="1" noEditPoints="1" noAdjustHandles="1" noChangeArrowheads="1" noChangeShapeType="1" noTextEdit="1"/>
              </p:cNvSpPr>
              <p:nvPr/>
            </p:nvSpPr>
            <p:spPr>
              <a:xfrm>
                <a:off x="7577364" y="4045985"/>
                <a:ext cx="256609" cy="369332"/>
              </a:xfrm>
              <a:prstGeom prst="rect">
                <a:avLst/>
              </a:prstGeom>
              <a:blipFill>
                <a:blip r:embed="rId11"/>
                <a:stretch>
                  <a:fillRect l="-28571" r="-26190"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テキスト ボックス 43">
                <a:extLst>
                  <a:ext uri="{FF2B5EF4-FFF2-40B4-BE49-F238E27FC236}">
                    <a16:creationId xmlns:a16="http://schemas.microsoft.com/office/drawing/2014/main" id="{93FBF31C-5D81-4E6F-8C31-EB2F33D2E45B}"/>
                  </a:ext>
                </a:extLst>
              </p:cNvPr>
              <p:cNvSpPr txBox="1"/>
              <p:nvPr/>
            </p:nvSpPr>
            <p:spPr>
              <a:xfrm>
                <a:off x="1500183" y="1646358"/>
                <a:ext cx="388440"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solidFill>
                            <a:srgbClr val="383838"/>
                          </a:solidFill>
                          <a:latin typeface="Cambria Math" panose="02040503050406030204" pitchFamily="18" charset="0"/>
                        </a:rPr>
                        <m:t>𝑇</m:t>
                      </m:r>
                    </m:oMath>
                  </m:oMathPara>
                </a14:m>
                <a:endParaRPr kumimoji="1" lang="ja-JP" altLang="en-US" dirty="0"/>
              </a:p>
            </p:txBody>
          </p:sp>
        </mc:Choice>
        <mc:Fallback xmlns="">
          <p:sp>
            <p:nvSpPr>
              <p:cNvPr id="44" name="テキスト ボックス 43">
                <a:extLst>
                  <a:ext uri="{FF2B5EF4-FFF2-40B4-BE49-F238E27FC236}">
                    <a16:creationId xmlns:a16="http://schemas.microsoft.com/office/drawing/2014/main" id="{93FBF31C-5D81-4E6F-8C31-EB2F33D2E45B}"/>
                  </a:ext>
                </a:extLst>
              </p:cNvPr>
              <p:cNvSpPr txBox="1">
                <a:spLocks noRot="1" noChangeAspect="1" noMove="1" noResize="1" noEditPoints="1" noAdjustHandles="1" noChangeArrowheads="1" noChangeShapeType="1" noTextEdit="1"/>
              </p:cNvSpPr>
              <p:nvPr/>
            </p:nvSpPr>
            <p:spPr>
              <a:xfrm>
                <a:off x="1500183" y="1646358"/>
                <a:ext cx="388440" cy="553998"/>
              </a:xfrm>
              <a:prstGeom prst="rect">
                <a:avLst/>
              </a:prstGeom>
              <a:blipFill>
                <a:blip r:embed="rId1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a:extLst>
                  <a:ext uri="{FF2B5EF4-FFF2-40B4-BE49-F238E27FC236}">
                    <a16:creationId xmlns:a16="http://schemas.microsoft.com/office/drawing/2014/main" id="{48AC89C6-14DE-48A1-9A0D-DDE066BBC216}"/>
                  </a:ext>
                </a:extLst>
              </p:cNvPr>
              <p:cNvSpPr txBox="1"/>
              <p:nvPr/>
            </p:nvSpPr>
            <p:spPr>
              <a:xfrm>
                <a:off x="7052897" y="1575166"/>
                <a:ext cx="496931"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solidFill>
                            <a:srgbClr val="383838"/>
                          </a:solidFill>
                          <a:latin typeface="Cambria Math" panose="02040503050406030204" pitchFamily="18" charset="0"/>
                        </a:rPr>
                        <m:t>𝑇</m:t>
                      </m:r>
                      <m:r>
                        <a:rPr kumimoji="1" lang="en-US" altLang="ja-JP" sz="3600" b="0" i="1" smtClean="0">
                          <a:solidFill>
                            <a:srgbClr val="383838"/>
                          </a:solidFill>
                          <a:latin typeface="Cambria Math" panose="02040503050406030204" pitchFamily="18" charset="0"/>
                        </a:rPr>
                        <m:t>′</m:t>
                      </m:r>
                    </m:oMath>
                  </m:oMathPara>
                </a14:m>
                <a:endParaRPr kumimoji="1" lang="ja-JP" altLang="en-US" dirty="0"/>
              </a:p>
            </p:txBody>
          </p:sp>
        </mc:Choice>
        <mc:Fallback xmlns="">
          <p:sp>
            <p:nvSpPr>
              <p:cNvPr id="45" name="テキスト ボックス 44">
                <a:extLst>
                  <a:ext uri="{FF2B5EF4-FFF2-40B4-BE49-F238E27FC236}">
                    <a16:creationId xmlns:a16="http://schemas.microsoft.com/office/drawing/2014/main" id="{48AC89C6-14DE-48A1-9A0D-DDE066BBC216}"/>
                  </a:ext>
                </a:extLst>
              </p:cNvPr>
              <p:cNvSpPr txBox="1">
                <a:spLocks noRot="1" noChangeAspect="1" noMove="1" noResize="1" noEditPoints="1" noAdjustHandles="1" noChangeArrowheads="1" noChangeShapeType="1" noTextEdit="1"/>
              </p:cNvSpPr>
              <p:nvPr/>
            </p:nvSpPr>
            <p:spPr>
              <a:xfrm>
                <a:off x="7052897" y="1575166"/>
                <a:ext cx="496931" cy="553998"/>
              </a:xfrm>
              <a:prstGeom prst="rect">
                <a:avLst/>
              </a:prstGeom>
              <a:blipFill>
                <a:blip r:embed="rId13"/>
                <a:stretch>
                  <a:fillRect/>
                </a:stretch>
              </a:blipFill>
            </p:spPr>
            <p:txBody>
              <a:bodyPr/>
              <a:lstStyle/>
              <a:p>
                <a:r>
                  <a:rPr lang="ja-JP" altLang="en-US">
                    <a:noFill/>
                  </a:rPr>
                  <a:t> </a:t>
                </a:r>
              </a:p>
            </p:txBody>
          </p:sp>
        </mc:Fallback>
      </mc:AlternateContent>
      <p:sp>
        <p:nvSpPr>
          <p:cNvPr id="47" name="テキスト ボックス 46"/>
          <p:cNvSpPr txBox="1"/>
          <p:nvPr/>
        </p:nvSpPr>
        <p:spPr>
          <a:xfrm>
            <a:off x="1989961" y="4674864"/>
            <a:ext cx="5109091" cy="461665"/>
          </a:xfrm>
          <a:prstGeom prst="rect">
            <a:avLst/>
          </a:prstGeom>
          <a:noFill/>
        </p:spPr>
        <p:txBody>
          <a:bodyPr wrap="none" rtlCol="0">
            <a:spAutoFit/>
          </a:bodyPr>
          <a:lstStyle/>
          <a:p>
            <a:r>
              <a:rPr kumimoji="1" lang="ja-JP" altLang="en-US" sz="2400" dirty="0">
                <a:latin typeface="+mn-ea"/>
              </a:rPr>
              <a:t>２つの系統樹の「距離」を測りたい</a:t>
            </a:r>
            <a:endParaRPr kumimoji="1" lang="en-US" altLang="ja-JP" sz="2400" dirty="0">
              <a:latin typeface="+mn-ea"/>
            </a:endParaRPr>
          </a:p>
        </p:txBody>
      </p:sp>
      <mc:AlternateContent xmlns:mc="http://schemas.openxmlformats.org/markup-compatibility/2006" xmlns:a14="http://schemas.microsoft.com/office/drawing/2010/main">
        <mc:Choice Requires="a14">
          <p:sp>
            <p:nvSpPr>
              <p:cNvPr id="48" name="テキスト ボックス 47"/>
              <p:cNvSpPr txBox="1"/>
              <p:nvPr/>
            </p:nvSpPr>
            <p:spPr>
              <a:xfrm>
                <a:off x="3841055" y="2316411"/>
                <a:ext cx="1244380" cy="369332"/>
              </a:xfrm>
              <a:prstGeom prst="rect">
                <a:avLst/>
              </a:prstGeom>
              <a:noFill/>
            </p:spPr>
            <p:txBody>
              <a:bodyPr wrap="none" lIns="0" tIns="0" rIns="0" bIns="0" rtlCol="0">
                <a:spAutoFit/>
              </a:bodyPr>
              <a:lstStyle/>
              <a:p>
                <a14:m>
                  <m:oMath xmlns:m="http://schemas.openxmlformats.org/officeDocument/2006/math">
                    <m:r>
                      <a:rPr kumimoji="1" lang="en-US" altLang="ja-JP" sz="2400" b="0" i="1" smtClean="0">
                        <a:latin typeface="Cambria Math" panose="02040503050406030204" pitchFamily="18" charset="0"/>
                        <a:ea typeface="小塚明朝 Pr6N R" panose="02020400000000000000" pitchFamily="18" charset="-128"/>
                      </a:rPr>
                      <m:t>𝑑</m:t>
                    </m:r>
                    <m:r>
                      <a:rPr kumimoji="1" lang="en-US" altLang="ja-JP" sz="2400" b="0" i="1" smtClean="0">
                        <a:latin typeface="Cambria Math" panose="02040503050406030204" pitchFamily="18" charset="0"/>
                        <a:ea typeface="小塚明朝 Pr6N R" panose="02020400000000000000" pitchFamily="18" charset="-128"/>
                      </a:rPr>
                      <m:t>(</m:t>
                    </m:r>
                    <m:r>
                      <a:rPr kumimoji="1" lang="en-US" altLang="ja-JP" sz="2400" b="0" i="1" smtClean="0">
                        <a:latin typeface="Cambria Math" panose="02040503050406030204" pitchFamily="18" charset="0"/>
                        <a:ea typeface="小塚明朝 Pr6N R" panose="02020400000000000000" pitchFamily="18" charset="-128"/>
                      </a:rPr>
                      <m:t>𝑇</m:t>
                    </m:r>
                    <m:r>
                      <a:rPr kumimoji="1" lang="en-US" altLang="ja-JP" sz="2400" b="0" i="1" smtClean="0">
                        <a:latin typeface="Cambria Math" panose="02040503050406030204" pitchFamily="18" charset="0"/>
                        <a:ea typeface="小塚明朝 Pr6N R" panose="02020400000000000000" pitchFamily="18" charset="-128"/>
                      </a:rPr>
                      <m:t>, </m:t>
                    </m:r>
                    <m:r>
                      <a:rPr kumimoji="1" lang="en-US" altLang="ja-JP" sz="2400" b="0" i="1" smtClean="0">
                        <a:latin typeface="Cambria Math" panose="02040503050406030204" pitchFamily="18" charset="0"/>
                        <a:ea typeface="小塚明朝 Pr6N R" panose="02020400000000000000" pitchFamily="18" charset="-128"/>
                      </a:rPr>
                      <m:t>𝑇</m:t>
                    </m:r>
                    <m:r>
                      <a:rPr kumimoji="1" lang="en-US" altLang="ja-JP" sz="2400" b="0" i="1" smtClean="0">
                        <a:latin typeface="Cambria Math" panose="02040503050406030204" pitchFamily="18" charset="0"/>
                        <a:ea typeface="小塚明朝 Pr6N R" panose="02020400000000000000" pitchFamily="18" charset="-128"/>
                      </a:rPr>
                      <m:t>′)</m:t>
                    </m:r>
                  </m:oMath>
                </a14:m>
                <a:r>
                  <a:rPr kumimoji="1" lang="ja-JP" altLang="en-US" sz="2400" dirty="0">
                    <a:latin typeface="小塚明朝 Pr6N R" panose="02020400000000000000" pitchFamily="18" charset="-128"/>
                    <a:ea typeface="小塚明朝 Pr6N R" panose="02020400000000000000" pitchFamily="18" charset="-128"/>
                  </a:rPr>
                  <a:t> </a:t>
                </a:r>
                <a:r>
                  <a:rPr kumimoji="1" lang="en-US" altLang="ja-JP" sz="2400" dirty="0">
                    <a:latin typeface="小塚明朝 Pr6N R" panose="02020400000000000000" pitchFamily="18" charset="-128"/>
                    <a:ea typeface="小塚明朝 Pr6N R" panose="02020400000000000000" pitchFamily="18" charset="-128"/>
                  </a:rPr>
                  <a:t>?</a:t>
                </a:r>
                <a:endParaRPr kumimoji="1" lang="ja-JP" altLang="en-US" sz="2400" dirty="0">
                  <a:latin typeface="小塚明朝 Pr6N R" panose="02020400000000000000" pitchFamily="18" charset="-128"/>
                  <a:ea typeface="小塚明朝 Pr6N R" panose="02020400000000000000" pitchFamily="18" charset="-128"/>
                </a:endParaRPr>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3841055" y="2316411"/>
                <a:ext cx="1244380" cy="369332"/>
              </a:xfrm>
              <a:prstGeom prst="rect">
                <a:avLst/>
              </a:prstGeom>
              <a:blipFill>
                <a:blip r:embed="rId14"/>
                <a:stretch>
                  <a:fillRect l="-8824" t="-26230" r="-14216" b="-47541"/>
                </a:stretch>
              </a:blipFill>
            </p:spPr>
            <p:txBody>
              <a:bodyPr/>
              <a:lstStyle/>
              <a:p>
                <a:r>
                  <a:rPr lang="ja-JP" altLang="en-US">
                    <a:noFill/>
                  </a:rPr>
                  <a:t> </a:t>
                </a:r>
              </a:p>
            </p:txBody>
          </p:sp>
        </mc:Fallback>
      </mc:AlternateContent>
      <p:sp>
        <p:nvSpPr>
          <p:cNvPr id="55" name="テキスト ボックス 54"/>
          <p:cNvSpPr txBox="1"/>
          <p:nvPr/>
        </p:nvSpPr>
        <p:spPr>
          <a:xfrm>
            <a:off x="1536611" y="5483942"/>
            <a:ext cx="6668813" cy="400110"/>
          </a:xfrm>
          <a:prstGeom prst="rect">
            <a:avLst/>
          </a:prstGeom>
          <a:noFill/>
        </p:spPr>
        <p:txBody>
          <a:bodyPr wrap="none" rtlCol="0">
            <a:spAutoFit/>
          </a:bodyPr>
          <a:lstStyle/>
          <a:p>
            <a:r>
              <a:rPr kumimoji="1" lang="ja-JP" altLang="en-US" sz="2000" dirty="0">
                <a:latin typeface="+mn-ea"/>
              </a:rPr>
              <a:t>連続量：枝長</a:t>
            </a:r>
            <a:r>
              <a:rPr kumimoji="1" lang="en-US" altLang="ja-JP" sz="2000" dirty="0">
                <a:latin typeface="+mn-ea"/>
              </a:rPr>
              <a:t>(</a:t>
            </a:r>
            <a:r>
              <a:rPr kumimoji="1" lang="ja-JP" altLang="en-US" sz="2000" dirty="0">
                <a:latin typeface="+mn-ea"/>
              </a:rPr>
              <a:t>進化距離</a:t>
            </a:r>
            <a:r>
              <a:rPr kumimoji="1" lang="en-US" altLang="ja-JP" sz="2000" dirty="0">
                <a:latin typeface="+mn-ea"/>
              </a:rPr>
              <a:t>)</a:t>
            </a:r>
            <a:r>
              <a:rPr kumimoji="1" lang="ja-JP" altLang="en-US" sz="2000" dirty="0">
                <a:latin typeface="+mn-ea"/>
              </a:rPr>
              <a:t>　</a:t>
            </a:r>
            <a:r>
              <a:rPr kumimoji="1" lang="en-US" altLang="ja-JP" sz="2000" dirty="0" err="1">
                <a:latin typeface="+mn-ea"/>
              </a:rPr>
              <a:t>v.s</a:t>
            </a:r>
            <a:r>
              <a:rPr kumimoji="1" lang="en-US" altLang="ja-JP" sz="2000" dirty="0">
                <a:latin typeface="+mn-ea"/>
              </a:rPr>
              <a:t>.</a:t>
            </a:r>
            <a:r>
              <a:rPr kumimoji="1" lang="ja-JP" altLang="en-US" sz="2000" dirty="0">
                <a:latin typeface="+mn-ea"/>
              </a:rPr>
              <a:t>　離散量：木のトポロジー</a:t>
            </a:r>
          </a:p>
        </p:txBody>
      </p:sp>
    </p:spTree>
    <p:extLst>
      <p:ext uri="{BB962C8B-B14F-4D97-AF65-F5344CB8AC3E}">
        <p14:creationId xmlns:p14="http://schemas.microsoft.com/office/powerpoint/2010/main" val="38839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41130" y="1552676"/>
            <a:ext cx="8502869" cy="4247317"/>
          </a:xfrm>
          <a:prstGeom prst="rect">
            <a:avLst/>
          </a:prstGeom>
        </p:spPr>
        <p:txBody>
          <a:bodyPr wrap="square">
            <a:spAutoFit/>
          </a:bodyPr>
          <a:lstStyle/>
          <a:p>
            <a:pPr>
              <a:lnSpc>
                <a:spcPct val="150000"/>
              </a:lnSpc>
            </a:pPr>
            <a:r>
              <a:rPr lang="en-US" altLang="ja-JP" sz="2000" dirty="0">
                <a:latin typeface="+mn-ea"/>
              </a:rPr>
              <a:t>2004</a:t>
            </a:r>
            <a:r>
              <a:rPr lang="ja-JP" altLang="ja-JP" sz="2000" dirty="0">
                <a:latin typeface="+mn-ea"/>
              </a:rPr>
              <a:t>年</a:t>
            </a:r>
            <a:r>
              <a:rPr lang="en-US" altLang="ja-JP" sz="2000" dirty="0">
                <a:latin typeface="+mn-ea"/>
              </a:rPr>
              <a:t>: </a:t>
            </a:r>
            <a:r>
              <a:rPr lang="ja-JP" altLang="en-US" sz="2000" dirty="0">
                <a:latin typeface="+mn-ea"/>
              </a:rPr>
              <a:t>　</a:t>
            </a:r>
            <a:r>
              <a:rPr lang="ja-JP" altLang="ja-JP" sz="2000" dirty="0">
                <a:latin typeface="+mn-ea"/>
              </a:rPr>
              <a:t>東京大学 大学院情報理工学系研究科</a:t>
            </a:r>
          </a:p>
          <a:p>
            <a:pPr>
              <a:lnSpc>
                <a:spcPct val="150000"/>
              </a:lnSpc>
            </a:pPr>
            <a:r>
              <a:rPr lang="ja-JP" altLang="ja-JP" sz="2000" dirty="0">
                <a:latin typeface="+mn-ea"/>
              </a:rPr>
              <a:t>　　　　</a:t>
            </a:r>
            <a:r>
              <a:rPr lang="ja-JP" altLang="en-US" sz="2000" dirty="0">
                <a:latin typeface="+mn-ea"/>
              </a:rPr>
              <a:t>　</a:t>
            </a:r>
            <a:r>
              <a:rPr lang="ja-JP" altLang="ja-JP" sz="2000" dirty="0">
                <a:latin typeface="+mn-ea"/>
              </a:rPr>
              <a:t>数理情報学専攻修士課程 修了（指導</a:t>
            </a:r>
            <a:r>
              <a:rPr lang="ja-JP" altLang="en-US" sz="2000" dirty="0">
                <a:latin typeface="+mn-ea"/>
              </a:rPr>
              <a:t>教員</a:t>
            </a:r>
            <a:r>
              <a:rPr lang="ja-JP" altLang="ja-JP" sz="2000" dirty="0">
                <a:latin typeface="+mn-ea"/>
              </a:rPr>
              <a:t>：室田一雄教授）</a:t>
            </a:r>
            <a:endParaRPr lang="en-US" altLang="ja-JP" sz="2000" kern="100" dirty="0">
              <a:solidFill>
                <a:srgbClr val="000000"/>
              </a:solidFill>
              <a:latin typeface="+mn-ea"/>
              <a:cs typeface="Times New Roman" panose="02020603050405020304" pitchFamily="18" charset="0"/>
            </a:endParaRPr>
          </a:p>
          <a:p>
            <a:pPr algn="just">
              <a:lnSpc>
                <a:spcPct val="150000"/>
              </a:lnSpc>
              <a:spcAft>
                <a:spcPts val="0"/>
              </a:spcAft>
            </a:pPr>
            <a:r>
              <a:rPr lang="en-US" altLang="ja-JP" sz="2000" kern="100" dirty="0">
                <a:solidFill>
                  <a:srgbClr val="000000"/>
                </a:solidFill>
                <a:latin typeface="+mn-ea"/>
                <a:cs typeface="Times New Roman" panose="02020603050405020304" pitchFamily="18" charset="0"/>
              </a:rPr>
              <a:t>2004</a:t>
            </a:r>
            <a:r>
              <a:rPr lang="ja-JP" altLang="ja-JP" sz="2000" kern="100" dirty="0">
                <a:solidFill>
                  <a:srgbClr val="000000"/>
                </a:solidFill>
                <a:latin typeface="+mn-ea"/>
                <a:cs typeface="Times New Roman" panose="02020603050405020304" pitchFamily="18" charset="0"/>
              </a:rPr>
              <a:t>年〜</a:t>
            </a:r>
            <a:r>
              <a:rPr lang="en-US" altLang="ja-JP" sz="2000" kern="100" dirty="0">
                <a:solidFill>
                  <a:srgbClr val="000000"/>
                </a:solidFill>
                <a:latin typeface="+mn-ea"/>
                <a:cs typeface="Times New Roman" panose="02020603050405020304" pitchFamily="18" charset="0"/>
              </a:rPr>
              <a:t>2010</a:t>
            </a:r>
            <a:r>
              <a:rPr lang="ja-JP" altLang="ja-JP" sz="2000" kern="100" dirty="0">
                <a:solidFill>
                  <a:srgbClr val="000000"/>
                </a:solidFill>
                <a:latin typeface="+mn-ea"/>
                <a:cs typeface="Times New Roman" panose="02020603050405020304" pitchFamily="18" charset="0"/>
              </a:rPr>
              <a:t>年</a:t>
            </a:r>
            <a:r>
              <a:rPr lang="en-US" altLang="ja-JP" sz="2000" kern="100" dirty="0">
                <a:solidFill>
                  <a:srgbClr val="000000"/>
                </a:solidFill>
                <a:latin typeface="+mn-ea"/>
                <a:cs typeface="Times New Roman" panose="02020603050405020304" pitchFamily="18" charset="0"/>
              </a:rPr>
              <a:t>:</a:t>
            </a:r>
            <a:r>
              <a:rPr lang="ja-JP" altLang="en-US" sz="2000" kern="100" dirty="0">
                <a:solidFill>
                  <a:srgbClr val="000000"/>
                </a:solidFill>
                <a:latin typeface="+mn-ea"/>
                <a:cs typeface="Times New Roman" panose="02020603050405020304" pitchFamily="18" charset="0"/>
              </a:rPr>
              <a:t>　</a:t>
            </a:r>
            <a:r>
              <a:rPr lang="ja-JP" altLang="ja-JP" sz="2000" kern="100" dirty="0">
                <a:solidFill>
                  <a:srgbClr val="000000"/>
                </a:solidFill>
                <a:latin typeface="+mn-ea"/>
                <a:cs typeface="Times New Roman" panose="02020603050405020304" pitchFamily="18" charset="0"/>
              </a:rPr>
              <a:t>京都大学数理解析研究所 助教</a:t>
            </a:r>
            <a:endParaRPr lang="en-US" altLang="ja-JP" sz="2000" kern="100" dirty="0">
              <a:solidFill>
                <a:srgbClr val="000000"/>
              </a:solidFill>
              <a:latin typeface="+mn-ea"/>
              <a:cs typeface="Times New Roman" panose="02020603050405020304" pitchFamily="18" charset="0"/>
            </a:endParaRPr>
          </a:p>
          <a:p>
            <a:pPr algn="just">
              <a:lnSpc>
                <a:spcPct val="150000"/>
              </a:lnSpc>
              <a:spcAft>
                <a:spcPts val="0"/>
              </a:spcAft>
            </a:pPr>
            <a:r>
              <a:rPr lang="en-US" altLang="ja-JP" sz="2000" dirty="0">
                <a:latin typeface="+mn-ea"/>
              </a:rPr>
              <a:t>2009</a:t>
            </a:r>
            <a:r>
              <a:rPr lang="ja-JP" altLang="ja-JP" sz="2000" dirty="0">
                <a:latin typeface="+mn-ea"/>
              </a:rPr>
              <a:t>年</a:t>
            </a:r>
            <a:r>
              <a:rPr lang="en-US" altLang="ja-JP" sz="2000" dirty="0">
                <a:latin typeface="+mn-ea"/>
              </a:rPr>
              <a:t>: </a:t>
            </a:r>
            <a:r>
              <a:rPr lang="ja-JP" altLang="en-US" sz="2000" dirty="0">
                <a:latin typeface="+mn-ea"/>
              </a:rPr>
              <a:t>　</a:t>
            </a:r>
            <a:r>
              <a:rPr lang="ja-JP" altLang="ja-JP" sz="2000" dirty="0">
                <a:latin typeface="+mn-ea"/>
              </a:rPr>
              <a:t>博士</a:t>
            </a:r>
            <a:r>
              <a:rPr lang="en-US" altLang="ja-JP" sz="2000" dirty="0">
                <a:latin typeface="+mn-ea"/>
              </a:rPr>
              <a:t>(</a:t>
            </a:r>
            <a:r>
              <a:rPr lang="ja-JP" altLang="ja-JP" sz="2000" dirty="0">
                <a:latin typeface="+mn-ea"/>
              </a:rPr>
              <a:t>理学</a:t>
            </a:r>
            <a:r>
              <a:rPr lang="en-US" altLang="ja-JP" sz="2000" dirty="0">
                <a:latin typeface="+mn-ea"/>
              </a:rPr>
              <a:t>)(</a:t>
            </a:r>
            <a:r>
              <a:rPr lang="ja-JP" altLang="ja-JP" sz="2000" dirty="0">
                <a:latin typeface="+mn-ea"/>
              </a:rPr>
              <a:t>京都大学</a:t>
            </a:r>
            <a:r>
              <a:rPr lang="en-US" altLang="ja-JP" sz="2000" dirty="0">
                <a:latin typeface="+mn-ea"/>
              </a:rPr>
              <a:t>) </a:t>
            </a:r>
            <a:r>
              <a:rPr lang="ja-JP" altLang="ja-JP" sz="2000" dirty="0">
                <a:latin typeface="+mn-ea"/>
              </a:rPr>
              <a:t>取得</a:t>
            </a:r>
            <a:r>
              <a:rPr lang="ja-JP" altLang="ja-JP" sz="2000" kern="100" dirty="0">
                <a:solidFill>
                  <a:srgbClr val="000000"/>
                </a:solidFill>
                <a:latin typeface="+mn-ea"/>
                <a:cs typeface="Times New Roman" panose="02020603050405020304" pitchFamily="18" charset="0"/>
              </a:rPr>
              <a:t>　　　　　　　　</a:t>
            </a:r>
            <a:r>
              <a:rPr lang="en-US" altLang="ja-JP" sz="2000" kern="100" dirty="0">
                <a:solidFill>
                  <a:srgbClr val="000000"/>
                </a:solidFill>
                <a:latin typeface="+mn-ea"/>
                <a:cs typeface="Times New Roman" panose="02020603050405020304" pitchFamily="18" charset="0"/>
              </a:rPr>
              <a:t> </a:t>
            </a:r>
            <a:endParaRPr lang="ja-JP" altLang="ja-JP" sz="2000" kern="100" dirty="0">
              <a:latin typeface="+mn-ea"/>
              <a:cs typeface="Times New Roman" panose="02020603050405020304" pitchFamily="18" charset="0"/>
            </a:endParaRPr>
          </a:p>
          <a:p>
            <a:pPr algn="just">
              <a:lnSpc>
                <a:spcPct val="150000"/>
              </a:lnSpc>
              <a:spcAft>
                <a:spcPts val="0"/>
              </a:spcAft>
            </a:pPr>
            <a:r>
              <a:rPr lang="en-US" altLang="ja-JP" sz="2000" kern="100" dirty="0">
                <a:solidFill>
                  <a:srgbClr val="000000"/>
                </a:solidFill>
                <a:latin typeface="+mn-ea"/>
                <a:cs typeface="Times New Roman" panose="02020603050405020304" pitchFamily="18" charset="0"/>
              </a:rPr>
              <a:t>2010</a:t>
            </a:r>
            <a:r>
              <a:rPr lang="ja-JP" altLang="ja-JP" sz="2000" kern="100" dirty="0">
                <a:solidFill>
                  <a:srgbClr val="000000"/>
                </a:solidFill>
                <a:latin typeface="+mn-ea"/>
                <a:cs typeface="Times New Roman" panose="02020603050405020304" pitchFamily="18" charset="0"/>
              </a:rPr>
              <a:t>年〜</a:t>
            </a:r>
            <a:r>
              <a:rPr lang="en-US" altLang="ja-JP" sz="2000" kern="100" dirty="0">
                <a:solidFill>
                  <a:srgbClr val="000000"/>
                </a:solidFill>
                <a:latin typeface="+mn-ea"/>
                <a:cs typeface="Times New Roman" panose="02020603050405020304" pitchFamily="18" charset="0"/>
              </a:rPr>
              <a:t>2014</a:t>
            </a:r>
            <a:r>
              <a:rPr lang="ja-JP" altLang="ja-JP" sz="2000" kern="100" dirty="0">
                <a:solidFill>
                  <a:srgbClr val="000000"/>
                </a:solidFill>
                <a:latin typeface="+mn-ea"/>
                <a:cs typeface="Times New Roman" panose="02020603050405020304" pitchFamily="18" charset="0"/>
              </a:rPr>
              <a:t>年</a:t>
            </a:r>
            <a:r>
              <a:rPr lang="en-US" altLang="ja-JP" sz="2000" kern="100" dirty="0">
                <a:solidFill>
                  <a:srgbClr val="000000"/>
                </a:solidFill>
                <a:latin typeface="+mn-ea"/>
                <a:cs typeface="Times New Roman" panose="02020603050405020304" pitchFamily="18" charset="0"/>
              </a:rPr>
              <a:t>:</a:t>
            </a:r>
            <a:r>
              <a:rPr lang="ja-JP" altLang="en-US" sz="2000" kern="100" dirty="0">
                <a:solidFill>
                  <a:srgbClr val="000000"/>
                </a:solidFill>
                <a:latin typeface="+mn-ea"/>
                <a:cs typeface="Times New Roman" panose="02020603050405020304" pitchFamily="18" charset="0"/>
              </a:rPr>
              <a:t>　</a:t>
            </a:r>
            <a:r>
              <a:rPr lang="ja-JP" altLang="ja-JP" sz="2000" kern="100" dirty="0">
                <a:solidFill>
                  <a:srgbClr val="000000"/>
                </a:solidFill>
                <a:latin typeface="+mn-ea"/>
                <a:cs typeface="Times New Roman" panose="02020603050405020304" pitchFamily="18" charset="0"/>
              </a:rPr>
              <a:t>東京大学大学院情報理工学系研究科 </a:t>
            </a:r>
            <a:endParaRPr lang="en-US" altLang="ja-JP" sz="2000" kern="100" dirty="0">
              <a:solidFill>
                <a:srgbClr val="000000"/>
              </a:solidFill>
              <a:latin typeface="+mn-ea"/>
              <a:cs typeface="Times New Roman" panose="02020603050405020304" pitchFamily="18" charset="0"/>
            </a:endParaRPr>
          </a:p>
          <a:p>
            <a:pPr algn="just">
              <a:lnSpc>
                <a:spcPct val="150000"/>
              </a:lnSpc>
              <a:spcAft>
                <a:spcPts val="0"/>
              </a:spcAft>
            </a:pPr>
            <a:r>
              <a:rPr lang="ja-JP" altLang="en-US" sz="2000" kern="100" dirty="0">
                <a:solidFill>
                  <a:srgbClr val="000000"/>
                </a:solidFill>
                <a:latin typeface="+mn-ea"/>
                <a:cs typeface="Times New Roman" panose="02020603050405020304" pitchFamily="18" charset="0"/>
              </a:rPr>
              <a:t>　　　　　　　　　</a:t>
            </a:r>
            <a:r>
              <a:rPr lang="ja-JP" altLang="ja-JP" sz="2000" dirty="0">
                <a:latin typeface="+mn-ea"/>
              </a:rPr>
              <a:t>数理情報学専攻</a:t>
            </a:r>
            <a:r>
              <a:rPr lang="ja-JP" altLang="en-US" sz="2000" dirty="0">
                <a:latin typeface="+mn-ea"/>
              </a:rPr>
              <a:t>　</a:t>
            </a:r>
            <a:r>
              <a:rPr lang="ja-JP" altLang="ja-JP" sz="2000" kern="100" dirty="0">
                <a:solidFill>
                  <a:srgbClr val="000000"/>
                </a:solidFill>
                <a:latin typeface="+mn-ea"/>
                <a:cs typeface="Times New Roman" panose="02020603050405020304" pitchFamily="18" charset="0"/>
              </a:rPr>
              <a:t>講師 </a:t>
            </a:r>
            <a:endParaRPr lang="ja-JP" altLang="ja-JP" sz="2000" kern="100" dirty="0">
              <a:latin typeface="+mn-ea"/>
              <a:cs typeface="Times New Roman" panose="02020603050405020304" pitchFamily="18" charset="0"/>
            </a:endParaRPr>
          </a:p>
          <a:p>
            <a:pPr algn="just">
              <a:lnSpc>
                <a:spcPct val="150000"/>
              </a:lnSpc>
              <a:spcAft>
                <a:spcPts val="0"/>
              </a:spcAft>
            </a:pPr>
            <a:r>
              <a:rPr lang="en-US" altLang="ja-JP" sz="2000" kern="100" dirty="0">
                <a:solidFill>
                  <a:srgbClr val="000000"/>
                </a:solidFill>
                <a:latin typeface="+mn-ea"/>
                <a:cs typeface="Times New Roman" panose="02020603050405020304" pitchFamily="18" charset="0"/>
              </a:rPr>
              <a:t>2014</a:t>
            </a:r>
            <a:r>
              <a:rPr lang="ja-JP" altLang="ja-JP" sz="2000" kern="100" dirty="0">
                <a:solidFill>
                  <a:srgbClr val="000000"/>
                </a:solidFill>
                <a:latin typeface="+mn-ea"/>
                <a:cs typeface="Times New Roman" panose="02020603050405020304" pitchFamily="18" charset="0"/>
              </a:rPr>
              <a:t>年〜現在</a:t>
            </a:r>
            <a:r>
              <a:rPr lang="en-US" altLang="ja-JP" sz="2000" kern="100" dirty="0">
                <a:solidFill>
                  <a:srgbClr val="000000"/>
                </a:solidFill>
                <a:latin typeface="+mn-ea"/>
                <a:cs typeface="Times New Roman" panose="02020603050405020304" pitchFamily="18" charset="0"/>
              </a:rPr>
              <a:t>:  </a:t>
            </a:r>
            <a:r>
              <a:rPr lang="ja-JP" altLang="en-US" sz="2000" kern="100" dirty="0">
                <a:solidFill>
                  <a:srgbClr val="000000"/>
                </a:solidFill>
                <a:latin typeface="+mn-ea"/>
                <a:cs typeface="Times New Roman" panose="02020603050405020304" pitchFamily="18" charset="0"/>
              </a:rPr>
              <a:t>　               同            </a:t>
            </a:r>
            <a:r>
              <a:rPr lang="ja-JP" altLang="ja-JP" sz="2000" kern="100" dirty="0">
                <a:solidFill>
                  <a:srgbClr val="000000"/>
                </a:solidFill>
                <a:latin typeface="+mn-ea"/>
                <a:cs typeface="Times New Roman" panose="02020603050405020304" pitchFamily="18" charset="0"/>
              </a:rPr>
              <a:t>准教授</a:t>
            </a:r>
            <a:endParaRPr lang="ja-JP" altLang="ja-JP" sz="2000" kern="100" dirty="0">
              <a:latin typeface="+mn-ea"/>
              <a:cs typeface="Times New Roman" panose="02020603050405020304" pitchFamily="18" charset="0"/>
            </a:endParaRPr>
          </a:p>
          <a:p>
            <a:pPr algn="just">
              <a:lnSpc>
                <a:spcPct val="150000"/>
              </a:lnSpc>
              <a:spcAft>
                <a:spcPts val="0"/>
              </a:spcAft>
            </a:pPr>
            <a:r>
              <a:rPr lang="en-US" altLang="ja-JP" sz="2000" kern="100" dirty="0">
                <a:solidFill>
                  <a:srgbClr val="000000"/>
                </a:solidFill>
                <a:latin typeface="+mn-ea"/>
                <a:cs typeface="Times New Roman" panose="02020603050405020304" pitchFamily="18" charset="0"/>
              </a:rPr>
              <a:t>    </a:t>
            </a:r>
          </a:p>
          <a:p>
            <a:pPr algn="just">
              <a:lnSpc>
                <a:spcPct val="150000"/>
              </a:lnSpc>
              <a:spcAft>
                <a:spcPts val="0"/>
              </a:spcAft>
            </a:pPr>
            <a:r>
              <a:rPr lang="ja-JP" altLang="en-US" sz="2000" kern="100" dirty="0">
                <a:solidFill>
                  <a:srgbClr val="000000"/>
                </a:solidFill>
                <a:latin typeface="+mn-ea"/>
                <a:cs typeface="Times New Roman" panose="02020603050405020304" pitchFamily="18" charset="0"/>
              </a:rPr>
              <a:t>専門分野：離散数学，</a:t>
            </a:r>
            <a:r>
              <a:rPr lang="ja-JP" altLang="ja-JP" sz="2000" kern="100" dirty="0">
                <a:solidFill>
                  <a:srgbClr val="000000"/>
                </a:solidFill>
                <a:latin typeface="+mn-ea"/>
                <a:cs typeface="Times New Roman" panose="02020603050405020304" pitchFamily="18" charset="0"/>
              </a:rPr>
              <a:t>最適化</a:t>
            </a:r>
            <a:r>
              <a:rPr lang="ja-JP" altLang="en-US" sz="2000" kern="100" dirty="0">
                <a:solidFill>
                  <a:srgbClr val="000000"/>
                </a:solidFill>
                <a:latin typeface="+mn-ea"/>
                <a:cs typeface="Times New Roman" panose="02020603050405020304" pitchFamily="18" charset="0"/>
              </a:rPr>
              <a:t>，</a:t>
            </a:r>
            <a:r>
              <a:rPr lang="ja-JP" altLang="ja-JP" sz="2000" kern="100" dirty="0">
                <a:solidFill>
                  <a:srgbClr val="000000"/>
                </a:solidFill>
                <a:latin typeface="+mn-ea"/>
                <a:cs typeface="Times New Roman" panose="02020603050405020304" pitchFamily="18" charset="0"/>
              </a:rPr>
              <a:t>アルゴリズム</a:t>
            </a:r>
            <a:endParaRPr lang="ja-JP" altLang="ja-JP" sz="2000" kern="100" dirty="0">
              <a:latin typeface="+mn-ea"/>
              <a:cs typeface="Times New Roman" panose="02020603050405020304" pitchFamily="18" charset="0"/>
            </a:endParaRPr>
          </a:p>
        </p:txBody>
      </p:sp>
      <p:sp>
        <p:nvSpPr>
          <p:cNvPr id="3" name="テキスト ボックス 2"/>
          <p:cNvSpPr txBox="1"/>
          <p:nvPr/>
        </p:nvSpPr>
        <p:spPr>
          <a:xfrm>
            <a:off x="641130" y="835572"/>
            <a:ext cx="3023585" cy="461665"/>
          </a:xfrm>
          <a:prstGeom prst="rect">
            <a:avLst/>
          </a:prstGeom>
          <a:noFill/>
        </p:spPr>
        <p:txBody>
          <a:bodyPr wrap="none" rtlCol="0">
            <a:spAutoFit/>
          </a:bodyPr>
          <a:lstStyle/>
          <a:p>
            <a:r>
              <a:rPr kumimoji="1" lang="ja-JP" altLang="en-US" sz="2400" dirty="0"/>
              <a:t>自己紹介：平井 広志</a:t>
            </a:r>
          </a:p>
        </p:txBody>
      </p:sp>
      <p:sp>
        <p:nvSpPr>
          <p:cNvPr id="4" name="スライド番号プレースホルダー 3"/>
          <p:cNvSpPr>
            <a:spLocks noGrp="1"/>
          </p:cNvSpPr>
          <p:nvPr>
            <p:ph type="sldNum" sz="quarter" idx="12"/>
          </p:nvPr>
        </p:nvSpPr>
        <p:spPr/>
        <p:txBody>
          <a:bodyPr/>
          <a:lstStyle/>
          <a:p>
            <a:fld id="{521D941A-0A40-4AEB-931E-779DA761E56B}" type="slidenum">
              <a:rPr kumimoji="1" lang="ja-JP" altLang="en-US" smtClean="0"/>
              <a:t>2</a:t>
            </a:fld>
            <a:endParaRPr kumimoji="1" lang="ja-JP" altLang="en-US"/>
          </a:p>
        </p:txBody>
      </p:sp>
    </p:spTree>
    <p:extLst>
      <p:ext uri="{BB962C8B-B14F-4D97-AF65-F5344CB8AC3E}">
        <p14:creationId xmlns:p14="http://schemas.microsoft.com/office/powerpoint/2010/main" val="3987845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6358" y="249816"/>
            <a:ext cx="7886700" cy="1325563"/>
          </a:xfrm>
        </p:spPr>
        <p:txBody>
          <a:bodyPr>
            <a:normAutofit/>
          </a:bodyPr>
          <a:lstStyle/>
          <a:p>
            <a:r>
              <a:rPr kumimoji="1" lang="ja-JP" altLang="en-US" sz="3600" dirty="0">
                <a:latin typeface="+mn-ea"/>
                <a:ea typeface="+mn-ea"/>
              </a:rPr>
              <a:t>系統樹空間</a:t>
            </a:r>
            <a:r>
              <a:rPr lang="en-US" altLang="ja-JP" sz="3600" dirty="0">
                <a:latin typeface="+mn-ea"/>
                <a:ea typeface="+mn-ea"/>
              </a:rPr>
              <a:t> </a:t>
            </a:r>
            <a:r>
              <a:rPr kumimoji="1" lang="en-US" altLang="ja-JP" sz="2000" dirty="0" err="1">
                <a:latin typeface="+mn-ea"/>
                <a:ea typeface="+mn-ea"/>
              </a:rPr>
              <a:t>Billera</a:t>
            </a:r>
            <a:r>
              <a:rPr kumimoji="1" lang="en-US" altLang="ja-JP" sz="2000" dirty="0">
                <a:latin typeface="+mn-ea"/>
                <a:ea typeface="+mn-ea"/>
              </a:rPr>
              <a:t>-Holmes-</a:t>
            </a:r>
            <a:r>
              <a:rPr kumimoji="1" lang="en-US" altLang="ja-JP" sz="2000" dirty="0" err="1">
                <a:latin typeface="+mn-ea"/>
                <a:ea typeface="+mn-ea"/>
              </a:rPr>
              <a:t>Vogtman</a:t>
            </a:r>
            <a:r>
              <a:rPr kumimoji="1" lang="en-US" altLang="ja-JP" sz="2000" dirty="0">
                <a:latin typeface="+mn-ea"/>
                <a:ea typeface="+mn-ea"/>
              </a:rPr>
              <a:t> 2001</a:t>
            </a:r>
            <a:endParaRPr kumimoji="1" lang="ja-JP" altLang="en-US" sz="4000" dirty="0">
              <a:latin typeface="+mn-ea"/>
              <a:ea typeface="+mn-ea"/>
            </a:endParaRPr>
          </a:p>
        </p:txBody>
      </p:sp>
      <p:sp>
        <p:nvSpPr>
          <p:cNvPr id="24" name="楕円 23">
            <a:extLst>
              <a:ext uri="{FF2B5EF4-FFF2-40B4-BE49-F238E27FC236}">
                <a16:creationId xmlns:a16="http://schemas.microsoft.com/office/drawing/2014/main" id="{2F9FB7D1-B0BE-481A-8A31-575607FBBECB}"/>
              </a:ext>
            </a:extLst>
          </p:cNvPr>
          <p:cNvSpPr/>
          <p:nvPr/>
        </p:nvSpPr>
        <p:spPr>
          <a:xfrm>
            <a:off x="2529320" y="3002432"/>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EA2DBDE1-CFA2-40C9-901F-6AB35C02A92A}"/>
              </a:ext>
            </a:extLst>
          </p:cNvPr>
          <p:cNvSpPr/>
          <p:nvPr/>
        </p:nvSpPr>
        <p:spPr>
          <a:xfrm>
            <a:off x="1613214" y="4694137"/>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5647AD5C-FA9C-4E86-A23C-55621F1AB437}"/>
              </a:ext>
            </a:extLst>
          </p:cNvPr>
          <p:cNvSpPr/>
          <p:nvPr/>
        </p:nvSpPr>
        <p:spPr>
          <a:xfrm>
            <a:off x="1878154" y="5172121"/>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424537D6-773B-4A59-9F8A-43ACCD3AEE69}"/>
              </a:ext>
            </a:extLst>
          </p:cNvPr>
          <p:cNvSpPr/>
          <p:nvPr/>
        </p:nvSpPr>
        <p:spPr>
          <a:xfrm>
            <a:off x="2583320" y="3844749"/>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196BDACD-F710-4BA1-AB00-912F42EF81DD}"/>
              </a:ext>
            </a:extLst>
          </p:cNvPr>
          <p:cNvSpPr/>
          <p:nvPr/>
        </p:nvSpPr>
        <p:spPr>
          <a:xfrm>
            <a:off x="3394098" y="4807322"/>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A9080FCD-00BE-41CF-B0AA-70BD8383BD6D}"/>
              </a:ext>
            </a:extLst>
          </p:cNvPr>
          <p:cNvSpPr/>
          <p:nvPr/>
        </p:nvSpPr>
        <p:spPr>
          <a:xfrm>
            <a:off x="3112308" y="4301722"/>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C440966C-835A-4919-93BC-12711D9149C6}"/>
              </a:ext>
            </a:extLst>
          </p:cNvPr>
          <p:cNvSpPr/>
          <p:nvPr/>
        </p:nvSpPr>
        <p:spPr>
          <a:xfrm>
            <a:off x="1246939" y="5152522"/>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3D2E6729-5F71-47CE-A8A1-C64CA9293AF5}"/>
              </a:ext>
            </a:extLst>
          </p:cNvPr>
          <p:cNvSpPr/>
          <p:nvPr/>
        </p:nvSpPr>
        <p:spPr>
          <a:xfrm>
            <a:off x="2807763" y="4782650"/>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E004822B-AD9F-43AA-87D8-D87578B1B62E}"/>
              </a:ext>
            </a:extLst>
          </p:cNvPr>
          <p:cNvCxnSpPr>
            <a:cxnSpLocks/>
            <a:stCxn id="24" idx="4"/>
            <a:endCxn id="27" idx="0"/>
          </p:cNvCxnSpPr>
          <p:nvPr/>
        </p:nvCxnSpPr>
        <p:spPr>
          <a:xfrm>
            <a:off x="2583320" y="3110432"/>
            <a:ext cx="18000" cy="73431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E37A72BA-E7BC-40FD-A075-30F49256A106}"/>
              </a:ext>
            </a:extLst>
          </p:cNvPr>
          <p:cNvCxnSpPr>
            <a:cxnSpLocks/>
            <a:stCxn id="25" idx="7"/>
            <a:endCxn id="27" idx="3"/>
          </p:cNvCxnSpPr>
          <p:nvPr/>
        </p:nvCxnSpPr>
        <p:spPr>
          <a:xfrm flipV="1">
            <a:off x="1643942" y="3875477"/>
            <a:ext cx="944650" cy="82393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0340E69F-8311-4B0B-9B8D-2973109CF461}"/>
              </a:ext>
            </a:extLst>
          </p:cNvPr>
          <p:cNvCxnSpPr>
            <a:cxnSpLocks/>
            <a:stCxn id="30" idx="7"/>
            <a:endCxn id="25" idx="3"/>
          </p:cNvCxnSpPr>
          <p:nvPr/>
        </p:nvCxnSpPr>
        <p:spPr>
          <a:xfrm flipV="1">
            <a:off x="1339123" y="4724865"/>
            <a:ext cx="279363" cy="44347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94D503C0-0D1C-4637-ADD9-BD008EE1FF92}"/>
              </a:ext>
            </a:extLst>
          </p:cNvPr>
          <p:cNvCxnSpPr>
            <a:cxnSpLocks/>
            <a:stCxn id="26" idx="0"/>
            <a:endCxn id="25" idx="5"/>
          </p:cNvCxnSpPr>
          <p:nvPr/>
        </p:nvCxnSpPr>
        <p:spPr>
          <a:xfrm flipH="1" flipV="1">
            <a:off x="1643942" y="4724865"/>
            <a:ext cx="288212" cy="44725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2BCCFD12-0707-4DC3-9A66-63F3B22DCF7E}"/>
              </a:ext>
            </a:extLst>
          </p:cNvPr>
          <p:cNvCxnSpPr>
            <a:cxnSpLocks/>
            <a:stCxn id="29" idx="1"/>
            <a:endCxn id="27" idx="5"/>
          </p:cNvCxnSpPr>
          <p:nvPr/>
        </p:nvCxnSpPr>
        <p:spPr>
          <a:xfrm flipH="1" flipV="1">
            <a:off x="2614048" y="3875477"/>
            <a:ext cx="503532" cy="43151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6AA3D24F-91D2-4C60-88BC-A06F7362051F}"/>
              </a:ext>
            </a:extLst>
          </p:cNvPr>
          <p:cNvCxnSpPr>
            <a:cxnSpLocks/>
            <a:stCxn id="31" idx="0"/>
            <a:endCxn id="29" idx="3"/>
          </p:cNvCxnSpPr>
          <p:nvPr/>
        </p:nvCxnSpPr>
        <p:spPr>
          <a:xfrm flipV="1">
            <a:off x="2861763" y="4332450"/>
            <a:ext cx="255817" cy="450200"/>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B61F3D8C-047C-404F-9FB4-3A935E30CFC8}"/>
              </a:ext>
            </a:extLst>
          </p:cNvPr>
          <p:cNvCxnSpPr>
            <a:cxnSpLocks/>
            <a:stCxn id="28" idx="0"/>
            <a:endCxn id="29" idx="5"/>
          </p:cNvCxnSpPr>
          <p:nvPr/>
        </p:nvCxnSpPr>
        <p:spPr>
          <a:xfrm flipH="1" flipV="1">
            <a:off x="3143036" y="4332450"/>
            <a:ext cx="305062" cy="47487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テキスト ボックス 38">
                <a:extLst>
                  <a:ext uri="{FF2B5EF4-FFF2-40B4-BE49-F238E27FC236}">
                    <a16:creationId xmlns:a16="http://schemas.microsoft.com/office/drawing/2014/main" id="{434A12A1-094C-487E-BE9C-A6A2E292A4C1}"/>
                  </a:ext>
                </a:extLst>
              </p:cNvPr>
              <p:cNvSpPr txBox="1"/>
              <p:nvPr/>
            </p:nvSpPr>
            <p:spPr>
              <a:xfrm>
                <a:off x="2633281" y="2848780"/>
                <a:ext cx="2548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0</m:t>
                      </m:r>
                    </m:oMath>
                  </m:oMathPara>
                </a14:m>
                <a:endParaRPr kumimoji="1" lang="ja-JP" altLang="en-US" sz="2400" dirty="0">
                  <a:solidFill>
                    <a:srgbClr val="383838"/>
                  </a:solidFill>
                </a:endParaRPr>
              </a:p>
            </p:txBody>
          </p:sp>
        </mc:Choice>
        <mc:Fallback xmlns="">
          <p:sp>
            <p:nvSpPr>
              <p:cNvPr id="39" name="テキスト ボックス 38">
                <a:extLst>
                  <a:ext uri="{FF2B5EF4-FFF2-40B4-BE49-F238E27FC236}">
                    <a16:creationId xmlns:a16="http://schemas.microsoft.com/office/drawing/2014/main" id="{434A12A1-094C-487E-BE9C-A6A2E292A4C1}"/>
                  </a:ext>
                </a:extLst>
              </p:cNvPr>
              <p:cNvSpPr txBox="1">
                <a:spLocks noRot="1" noChangeAspect="1" noMove="1" noResize="1" noEditPoints="1" noAdjustHandles="1" noChangeArrowheads="1" noChangeShapeType="1" noTextEdit="1"/>
              </p:cNvSpPr>
              <p:nvPr/>
            </p:nvSpPr>
            <p:spPr>
              <a:xfrm>
                <a:off x="2633281" y="2848780"/>
                <a:ext cx="254878" cy="369332"/>
              </a:xfrm>
              <a:prstGeom prst="rect">
                <a:avLst/>
              </a:prstGeom>
              <a:blipFill>
                <a:blip r:embed="rId2"/>
                <a:stretch>
                  <a:fillRect l="-26190" r="-23810" b="-65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テキスト ボックス 39">
                <a:extLst>
                  <a:ext uri="{FF2B5EF4-FFF2-40B4-BE49-F238E27FC236}">
                    <a16:creationId xmlns:a16="http://schemas.microsoft.com/office/drawing/2014/main" id="{8D01A525-9D41-47FA-B45C-F18683735853}"/>
                  </a:ext>
                </a:extLst>
              </p:cNvPr>
              <p:cNvSpPr txBox="1"/>
              <p:nvPr/>
            </p:nvSpPr>
            <p:spPr>
              <a:xfrm>
                <a:off x="1168764" y="5224798"/>
                <a:ext cx="24795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𝑎</m:t>
                      </m:r>
                    </m:oMath>
                  </m:oMathPara>
                </a14:m>
                <a:endParaRPr kumimoji="1" lang="ja-JP" altLang="en-US" sz="2400" dirty="0">
                  <a:solidFill>
                    <a:srgbClr val="383838"/>
                  </a:solidFill>
                </a:endParaRPr>
              </a:p>
            </p:txBody>
          </p:sp>
        </mc:Choice>
        <mc:Fallback xmlns="">
          <p:sp>
            <p:nvSpPr>
              <p:cNvPr id="40" name="テキスト ボックス 39">
                <a:extLst>
                  <a:ext uri="{FF2B5EF4-FFF2-40B4-BE49-F238E27FC236}">
                    <a16:creationId xmlns:a16="http://schemas.microsoft.com/office/drawing/2014/main" id="{8D01A525-9D41-47FA-B45C-F18683735853}"/>
                  </a:ext>
                </a:extLst>
              </p:cNvPr>
              <p:cNvSpPr txBox="1">
                <a:spLocks noRot="1" noChangeAspect="1" noMove="1" noResize="1" noEditPoints="1" noAdjustHandles="1" noChangeArrowheads="1" noChangeShapeType="1" noTextEdit="1"/>
              </p:cNvSpPr>
              <p:nvPr/>
            </p:nvSpPr>
            <p:spPr>
              <a:xfrm>
                <a:off x="1168764" y="5224798"/>
                <a:ext cx="247953" cy="369332"/>
              </a:xfrm>
              <a:prstGeom prst="rect">
                <a:avLst/>
              </a:prstGeom>
              <a:blipFill>
                <a:blip r:embed="rId3"/>
                <a:stretch>
                  <a:fillRect l="-17500" r="-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テキスト ボックス 40">
                <a:extLst>
                  <a:ext uri="{FF2B5EF4-FFF2-40B4-BE49-F238E27FC236}">
                    <a16:creationId xmlns:a16="http://schemas.microsoft.com/office/drawing/2014/main" id="{ADE71C20-1655-4A25-91E0-93420E43A0FA}"/>
                  </a:ext>
                </a:extLst>
              </p:cNvPr>
              <p:cNvSpPr txBox="1"/>
              <p:nvPr/>
            </p:nvSpPr>
            <p:spPr>
              <a:xfrm>
                <a:off x="1829146" y="5265273"/>
                <a:ext cx="24237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𝑏</m:t>
                      </m:r>
                    </m:oMath>
                  </m:oMathPara>
                </a14:m>
                <a:endParaRPr kumimoji="1" lang="ja-JP" altLang="en-US" sz="2400" dirty="0">
                  <a:solidFill>
                    <a:srgbClr val="383838"/>
                  </a:solidFill>
                </a:endParaRPr>
              </a:p>
            </p:txBody>
          </p:sp>
        </mc:Choice>
        <mc:Fallback xmlns="">
          <p:sp>
            <p:nvSpPr>
              <p:cNvPr id="41" name="テキスト ボックス 40">
                <a:extLst>
                  <a:ext uri="{FF2B5EF4-FFF2-40B4-BE49-F238E27FC236}">
                    <a16:creationId xmlns:a16="http://schemas.microsoft.com/office/drawing/2014/main" id="{ADE71C20-1655-4A25-91E0-93420E43A0FA}"/>
                  </a:ext>
                </a:extLst>
              </p:cNvPr>
              <p:cNvSpPr txBox="1">
                <a:spLocks noRot="1" noChangeAspect="1" noMove="1" noResize="1" noEditPoints="1" noAdjustHandles="1" noChangeArrowheads="1" noChangeShapeType="1" noTextEdit="1"/>
              </p:cNvSpPr>
              <p:nvPr/>
            </p:nvSpPr>
            <p:spPr>
              <a:xfrm>
                <a:off x="1829146" y="5265273"/>
                <a:ext cx="242374" cy="369332"/>
              </a:xfrm>
              <a:prstGeom prst="rect">
                <a:avLst/>
              </a:prstGeom>
              <a:blipFill>
                <a:blip r:embed="rId4"/>
                <a:stretch>
                  <a:fillRect l="-30000" r="-27500"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id="{2054F062-D278-4B53-91CB-9BE2CD5E39C4}"/>
                  </a:ext>
                </a:extLst>
              </p:cNvPr>
              <p:cNvSpPr txBox="1"/>
              <p:nvPr/>
            </p:nvSpPr>
            <p:spPr>
              <a:xfrm>
                <a:off x="2738375" y="4843385"/>
                <a:ext cx="21974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𝑐</m:t>
                      </m:r>
                    </m:oMath>
                  </m:oMathPara>
                </a14:m>
                <a:endParaRPr kumimoji="1" lang="ja-JP" altLang="en-US" sz="2400" dirty="0">
                  <a:solidFill>
                    <a:srgbClr val="383838"/>
                  </a:solidFill>
                </a:endParaRPr>
              </a:p>
            </p:txBody>
          </p:sp>
        </mc:Choice>
        <mc:Fallback xmlns="">
          <p:sp>
            <p:nvSpPr>
              <p:cNvPr id="42" name="テキスト ボックス 41">
                <a:extLst>
                  <a:ext uri="{FF2B5EF4-FFF2-40B4-BE49-F238E27FC236}">
                    <a16:creationId xmlns:a16="http://schemas.microsoft.com/office/drawing/2014/main" id="{2054F062-D278-4B53-91CB-9BE2CD5E39C4}"/>
                  </a:ext>
                </a:extLst>
              </p:cNvPr>
              <p:cNvSpPr txBox="1">
                <a:spLocks noRot="1" noChangeAspect="1" noMove="1" noResize="1" noEditPoints="1" noAdjustHandles="1" noChangeArrowheads="1" noChangeShapeType="1" noTextEdit="1"/>
              </p:cNvSpPr>
              <p:nvPr/>
            </p:nvSpPr>
            <p:spPr>
              <a:xfrm>
                <a:off x="2738375" y="4843385"/>
                <a:ext cx="219740" cy="369332"/>
              </a:xfrm>
              <a:prstGeom prst="rect">
                <a:avLst/>
              </a:prstGeom>
              <a:blipFill>
                <a:blip r:embed="rId5"/>
                <a:stretch>
                  <a:fillRect l="-16667" r="-1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テキスト ボックス 42">
                <a:extLst>
                  <a:ext uri="{FF2B5EF4-FFF2-40B4-BE49-F238E27FC236}">
                    <a16:creationId xmlns:a16="http://schemas.microsoft.com/office/drawing/2014/main" id="{66F06015-062B-474D-9D15-F8BD49D32F7D}"/>
                  </a:ext>
                </a:extLst>
              </p:cNvPr>
              <p:cNvSpPr txBox="1"/>
              <p:nvPr/>
            </p:nvSpPr>
            <p:spPr>
              <a:xfrm>
                <a:off x="3332512" y="4899541"/>
                <a:ext cx="25660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𝑑</m:t>
                      </m:r>
                    </m:oMath>
                  </m:oMathPara>
                </a14:m>
                <a:endParaRPr kumimoji="1" lang="ja-JP" altLang="en-US" sz="2400" dirty="0">
                  <a:solidFill>
                    <a:srgbClr val="383838"/>
                  </a:solidFill>
                </a:endParaRPr>
              </a:p>
            </p:txBody>
          </p:sp>
        </mc:Choice>
        <mc:Fallback xmlns="">
          <p:sp>
            <p:nvSpPr>
              <p:cNvPr id="43" name="テキスト ボックス 42">
                <a:extLst>
                  <a:ext uri="{FF2B5EF4-FFF2-40B4-BE49-F238E27FC236}">
                    <a16:creationId xmlns:a16="http://schemas.microsoft.com/office/drawing/2014/main" id="{66F06015-062B-474D-9D15-F8BD49D32F7D}"/>
                  </a:ext>
                </a:extLst>
              </p:cNvPr>
              <p:cNvSpPr txBox="1">
                <a:spLocks noRot="1" noChangeAspect="1" noMove="1" noResize="1" noEditPoints="1" noAdjustHandles="1" noChangeArrowheads="1" noChangeShapeType="1" noTextEdit="1"/>
              </p:cNvSpPr>
              <p:nvPr/>
            </p:nvSpPr>
            <p:spPr>
              <a:xfrm>
                <a:off x="3332512" y="4899541"/>
                <a:ext cx="256609" cy="369332"/>
              </a:xfrm>
              <a:prstGeom prst="rect">
                <a:avLst/>
              </a:prstGeom>
              <a:blipFill>
                <a:blip r:embed="rId6"/>
                <a:stretch>
                  <a:fillRect l="-28571" r="-26190"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p:cNvSpPr txBox="1"/>
              <p:nvPr/>
            </p:nvSpPr>
            <p:spPr>
              <a:xfrm>
                <a:off x="896358" y="1518764"/>
                <a:ext cx="3064942" cy="461665"/>
              </a:xfrm>
              <a:prstGeom prst="rect">
                <a:avLst/>
              </a:prstGeom>
              <a:noFill/>
            </p:spPr>
            <p:txBody>
              <a:bodyPr wrap="none" rtlCol="0">
                <a:spAutoFit/>
              </a:bodyPr>
              <a:lstStyle/>
              <a:p>
                <a14:m>
                  <m:oMath xmlns:m="http://schemas.openxmlformats.org/officeDocument/2006/math">
                    <m:r>
                      <a:rPr kumimoji="1" lang="en-US" altLang="ja-JP" sz="2400" b="0" i="1" smtClean="0">
                        <a:latin typeface="Cambria Math" panose="02040503050406030204" pitchFamily="18" charset="0"/>
                      </a:rPr>
                      <m:t>𝑋</m:t>
                    </m:r>
                  </m:oMath>
                </a14:m>
                <a:r>
                  <a:rPr kumimoji="1" lang="en-US" altLang="ja-JP" sz="2400" b="0" dirty="0">
                    <a:latin typeface="+mn-ea"/>
                  </a:rPr>
                  <a:t>: </a:t>
                </a:r>
                <a:r>
                  <a:rPr kumimoji="1" lang="ja-JP" altLang="en-US" sz="2400" b="0" dirty="0">
                    <a:latin typeface="+mn-ea"/>
                  </a:rPr>
                  <a:t>種</a:t>
                </a:r>
                <a:r>
                  <a:rPr kumimoji="1" lang="ja-JP" altLang="en-US" sz="2400" dirty="0">
                    <a:latin typeface="+mn-ea"/>
                  </a:rPr>
                  <a:t>の集合，</a:t>
                </a:r>
                <a14:m>
                  <m:oMath xmlns:m="http://schemas.openxmlformats.org/officeDocument/2006/math">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𝑋</m:t>
                        </m:r>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𝑛</m:t>
                    </m:r>
                  </m:oMath>
                </a14:m>
                <a:endParaRPr kumimoji="1" lang="en-US" altLang="ja-JP" sz="2400" b="0" dirty="0">
                  <a:latin typeface="+mn-ea"/>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896358" y="1518764"/>
                <a:ext cx="3064942" cy="461665"/>
              </a:xfrm>
              <a:prstGeom prst="rect">
                <a:avLst/>
              </a:prstGeom>
              <a:blipFill>
                <a:blip r:embed="rId7"/>
                <a:stretch>
                  <a:fillRect l="-398" t="-10526" b="-28947"/>
                </a:stretch>
              </a:blipFill>
            </p:spPr>
            <p:txBody>
              <a:bodyPr/>
              <a:lstStyle/>
              <a:p>
                <a:r>
                  <a:rPr lang="ja-JP" altLang="en-US">
                    <a:noFill/>
                  </a:rPr>
                  <a:t> </a:t>
                </a:r>
              </a:p>
            </p:txBody>
          </p:sp>
        </mc:Fallback>
      </mc:AlternateContent>
      <p:sp>
        <p:nvSpPr>
          <p:cNvPr id="46" name="テキスト ボックス 45"/>
          <p:cNvSpPr txBox="1"/>
          <p:nvPr/>
        </p:nvSpPr>
        <p:spPr>
          <a:xfrm>
            <a:off x="1708305" y="2201794"/>
            <a:ext cx="1107996" cy="461665"/>
          </a:xfrm>
          <a:prstGeom prst="rect">
            <a:avLst/>
          </a:prstGeom>
          <a:noFill/>
        </p:spPr>
        <p:txBody>
          <a:bodyPr wrap="none" rtlCol="0">
            <a:spAutoFit/>
          </a:bodyPr>
          <a:lstStyle/>
          <a:p>
            <a:r>
              <a:rPr kumimoji="1" lang="ja-JP" altLang="en-US" sz="2400" dirty="0">
                <a:latin typeface="+mn-ea"/>
              </a:rPr>
              <a:t>系統樹</a:t>
            </a:r>
          </a:p>
        </p:txBody>
      </p:sp>
      <mc:AlternateContent xmlns:mc="http://schemas.openxmlformats.org/markup-compatibility/2006" xmlns:a14="http://schemas.microsoft.com/office/drawing/2010/main">
        <mc:Choice Requires="a14">
          <p:sp>
            <p:nvSpPr>
              <p:cNvPr id="47" name="テキスト ボックス 46"/>
              <p:cNvSpPr txBox="1"/>
              <p:nvPr/>
            </p:nvSpPr>
            <p:spPr>
              <a:xfrm>
                <a:off x="3589121" y="2186839"/>
                <a:ext cx="4920258" cy="468975"/>
              </a:xfrm>
              <a:prstGeom prst="rect">
                <a:avLst/>
              </a:prstGeom>
              <a:noFill/>
            </p:spPr>
            <p:txBody>
              <a:bodyPr wrap="none" rtlCol="0">
                <a:spAutoFit/>
              </a:bodyPr>
              <a:lstStyle/>
              <a:p>
                <a14:m>
                  <m:oMath xmlns:m="http://schemas.openxmlformats.org/officeDocument/2006/math">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2</m:t>
                        </m:r>
                      </m:e>
                      <m:sup>
                        <m:r>
                          <a:rPr kumimoji="1" lang="en-US" altLang="ja-JP" sz="2400" b="0" i="1" smtClean="0">
                            <a:latin typeface="Cambria Math" panose="02040503050406030204" pitchFamily="18" charset="0"/>
                          </a:rPr>
                          <m:t>𝑋</m:t>
                        </m:r>
                      </m:sup>
                    </m:sSup>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ℝ</m:t>
                        </m:r>
                      </m:e>
                      <m:sub>
                        <m:r>
                          <a:rPr kumimoji="1" lang="en-US" altLang="ja-JP" sz="2400" b="0" i="1" smtClean="0">
                            <a:latin typeface="Cambria Math" panose="02040503050406030204" pitchFamily="18" charset="0"/>
                          </a:rPr>
                          <m:t>+</m:t>
                        </m:r>
                      </m:sub>
                    </m:sSub>
                  </m:oMath>
                </a14:m>
                <a:r>
                  <a:rPr kumimoji="1" lang="en-US" altLang="ja-JP" sz="2400" dirty="0">
                    <a:latin typeface="+mn-ea"/>
                  </a:rPr>
                  <a:t> </a:t>
                </a:r>
                <a:r>
                  <a:rPr kumimoji="1" lang="en-US" altLang="ja-JP" sz="2400" dirty="0" err="1">
                    <a:latin typeface="+mn-ea"/>
                  </a:rPr>
                  <a:t>s.t.</a:t>
                </a:r>
                <a:r>
                  <a:rPr kumimoji="1" lang="en-US" altLang="ja-JP" sz="2400" dirty="0">
                    <a:latin typeface="+mn-ea"/>
                  </a:rPr>
                  <a:t> </a:t>
                </a:r>
                <a14:m>
                  <m:oMath xmlns:m="http://schemas.openxmlformats.org/officeDocument/2006/math">
                    <m:r>
                      <m:rPr>
                        <m:nor/>
                      </m:rPr>
                      <a:rPr kumimoji="1" lang="en-US" altLang="ja-JP" sz="2400">
                        <a:latin typeface="Cambria Math" panose="02040503050406030204" pitchFamily="18" charset="0"/>
                      </a:rPr>
                      <m:t>s</m:t>
                    </m:r>
                    <m:r>
                      <m:rPr>
                        <m:nor/>
                      </m:rPr>
                      <a:rPr kumimoji="1" lang="en-US" altLang="ja-JP" sz="2400" b="0" i="0" smtClean="0">
                        <a:latin typeface="Cambria Math" panose="02040503050406030204" pitchFamily="18" charset="0"/>
                      </a:rPr>
                      <m:t>upp</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𝑇</m:t>
                        </m:r>
                      </m:e>
                    </m:d>
                    <m:r>
                      <a:rPr kumimoji="1" lang="ja-JP" altLang="en-US" sz="2400" i="1">
                        <a:latin typeface="Cambria Math" panose="02040503050406030204" pitchFamily="18" charset="0"/>
                      </a:rPr>
                      <m:t>が</m:t>
                    </m:r>
                  </m:oMath>
                </a14:m>
                <a:r>
                  <a:rPr kumimoji="1" lang="ja-JP" altLang="en-US" sz="2400" dirty="0">
                    <a:latin typeface="+mn-ea"/>
                  </a:rPr>
                  <a:t>ラミナー</a:t>
                </a:r>
              </a:p>
            </p:txBody>
          </p:sp>
        </mc:Choice>
        <mc:Fallback xmlns="">
          <p:sp>
            <p:nvSpPr>
              <p:cNvPr id="47" name="テキスト ボックス 46"/>
              <p:cNvSpPr txBox="1">
                <a:spLocks noRot="1" noChangeAspect="1" noMove="1" noResize="1" noEditPoints="1" noAdjustHandles="1" noChangeArrowheads="1" noChangeShapeType="1" noTextEdit="1"/>
              </p:cNvSpPr>
              <p:nvPr/>
            </p:nvSpPr>
            <p:spPr>
              <a:xfrm>
                <a:off x="3589121" y="2186839"/>
                <a:ext cx="4920258" cy="468975"/>
              </a:xfrm>
              <a:prstGeom prst="rect">
                <a:avLst/>
              </a:prstGeom>
              <a:blipFill>
                <a:blip r:embed="rId8"/>
                <a:stretch>
                  <a:fillRect l="-372" t="-7792" r="-867" b="-2987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8" name="テキスト ボックス 47"/>
              <p:cNvSpPr txBox="1"/>
              <p:nvPr/>
            </p:nvSpPr>
            <p:spPr>
              <a:xfrm>
                <a:off x="3034316" y="2266838"/>
                <a:ext cx="40395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400" i="1" smtClean="0">
                          <a:latin typeface="Cambria Math" panose="02040503050406030204" pitchFamily="18" charset="0"/>
                          <a:ea typeface="小塚明朝 Pr6N R" panose="02020400000000000000" pitchFamily="18" charset="-128"/>
                        </a:rPr>
                        <m:t>⇔</m:t>
                      </m:r>
                    </m:oMath>
                  </m:oMathPara>
                </a14:m>
                <a:endParaRPr kumimoji="1" lang="ja-JP" altLang="en-US" sz="2400" dirty="0">
                  <a:latin typeface="小塚明朝 Pr6N R" panose="02020400000000000000" pitchFamily="18" charset="-128"/>
                  <a:ea typeface="小塚明朝 Pr6N R" panose="02020400000000000000" pitchFamily="18" charset="-128"/>
                </a:endParaRPr>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3034316" y="2266838"/>
                <a:ext cx="403957" cy="369332"/>
              </a:xfrm>
              <a:prstGeom prst="rect">
                <a:avLst/>
              </a:prstGeom>
              <a:blipFill>
                <a:blip r:embed="rId9"/>
                <a:stretch>
                  <a:fillRect l="-10606" r="-10606" b="-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9" name="テキスト ボックス 48"/>
              <p:cNvSpPr txBox="1"/>
              <p:nvPr/>
            </p:nvSpPr>
            <p:spPr>
              <a:xfrm>
                <a:off x="1246939" y="5723182"/>
                <a:ext cx="7097071" cy="509178"/>
              </a:xfrm>
              <a:prstGeom prst="rect">
                <a:avLst/>
              </a:prstGeom>
              <a:solidFill>
                <a:schemeClr val="accent1">
                  <a:lumMod val="20000"/>
                  <a:lumOff val="80000"/>
                </a:schemeClr>
              </a:solidFill>
            </p:spPr>
            <p:txBody>
              <a:bodyPr wrap="none" rtlCol="0">
                <a:spAutoFit/>
              </a:bodyPr>
              <a:lstStyle/>
              <a:p>
                <a:r>
                  <a:rPr kumimoji="1" lang="ja-JP" altLang="en-US" sz="2400" dirty="0">
                    <a:latin typeface="+mn-ea"/>
                  </a:rPr>
                  <a:t>系統樹空間 </a:t>
                </a:r>
                <a14:m>
                  <m:oMath xmlns:m="http://schemas.openxmlformats.org/officeDocument/2006/math">
                    <m:r>
                      <a:rPr kumimoji="1" lang="ja-JP" altLang="en-US" sz="2400" b="0" i="1" smtClean="0">
                        <a:latin typeface="Cambria Math" panose="02040503050406030204" pitchFamily="18" charset="0"/>
                        <a:ea typeface="Cambria Math" panose="02040503050406030204" pitchFamily="18" charset="0"/>
                      </a:rPr>
                      <m:t>𝒯</m:t>
                    </m:r>
                    <m:r>
                      <a:rPr kumimoji="1" lang="en-US" altLang="ja-JP" sz="2400" b="0" i="1" smtClean="0">
                        <a:latin typeface="Cambria Math" panose="02040503050406030204" pitchFamily="18" charset="0"/>
                        <a:ea typeface="Cambria Math" panose="02040503050406030204" pitchFamily="18" charset="0"/>
                      </a:rPr>
                      <m:t>≔</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r>
                          <a:rPr kumimoji="1" lang="en-US" altLang="ja-JP" sz="2400" b="0" i="1" smtClean="0">
                            <a:latin typeface="Cambria Math" panose="02040503050406030204" pitchFamily="18" charset="0"/>
                            <a:ea typeface="Cambria Math" panose="02040503050406030204" pitchFamily="18" charset="0"/>
                          </a:rPr>
                          <m:t>𝑇</m:t>
                        </m:r>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2</m:t>
                            </m:r>
                          </m:e>
                          <m:sup>
                            <m:r>
                              <a:rPr kumimoji="1" lang="en-US" altLang="ja-JP" sz="2400" b="0" i="1" smtClean="0">
                                <a:latin typeface="Cambria Math" panose="02040503050406030204" pitchFamily="18" charset="0"/>
                                <a:ea typeface="Cambria Math" panose="02040503050406030204" pitchFamily="18" charset="0"/>
                              </a:rPr>
                              <m:t>𝑋</m:t>
                            </m:r>
                          </m:sup>
                        </m:sSup>
                        <m:r>
                          <a:rPr kumimoji="1" lang="en-US" altLang="ja-JP" sz="2400" b="0" i="1" smtClean="0">
                            <a:latin typeface="Cambria Math" panose="02040503050406030204" pitchFamily="18" charset="0"/>
                            <a:ea typeface="Cambria Math" panose="02040503050406030204" pitchFamily="18" charset="0"/>
                          </a:rPr>
                          <m:t>→</m:t>
                        </m:r>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ℝ</m:t>
                            </m:r>
                          </m:e>
                          <m:sub>
                            <m:r>
                              <a:rPr kumimoji="1" lang="en-US" altLang="ja-JP" sz="2400" b="0" i="1" smtClean="0">
                                <a:latin typeface="Cambria Math" panose="02040503050406030204" pitchFamily="18" charset="0"/>
                                <a:ea typeface="Cambria Math" panose="02040503050406030204" pitchFamily="18" charset="0"/>
                              </a:rPr>
                              <m:t>+</m:t>
                            </m:r>
                          </m:sub>
                        </m:sSub>
                        <m:r>
                          <a:rPr kumimoji="1" lang="en-US" altLang="ja-JP" sz="2400" b="0" i="1" smtClean="0">
                            <a:latin typeface="Cambria Math" panose="02040503050406030204" pitchFamily="18" charset="0"/>
                            <a:ea typeface="Cambria Math" panose="02040503050406030204" pitchFamily="18" charset="0"/>
                          </a:rPr>
                          <m:t> </m:t>
                        </m:r>
                      </m:e>
                    </m:d>
                    <m:r>
                      <m:rPr>
                        <m:nor/>
                      </m:rPr>
                      <a:rPr kumimoji="1" lang="en-US" altLang="ja-JP" sz="2400" b="0" i="0" smtClean="0">
                        <a:latin typeface="Cambria Math" panose="02040503050406030204" pitchFamily="18" charset="0"/>
                        <a:ea typeface="Cambria Math" panose="02040503050406030204" pitchFamily="18" charset="0"/>
                      </a:rPr>
                      <m:t> </m:t>
                    </m:r>
                    <m:r>
                      <m:rPr>
                        <m:nor/>
                      </m:rPr>
                      <a:rPr kumimoji="1" lang="en-US" altLang="ja-JP" sz="2400">
                        <a:latin typeface="Cambria Math" panose="02040503050406030204" pitchFamily="18" charset="0"/>
                        <a:ea typeface="小塚明朝 Pr6N R" panose="02020400000000000000" pitchFamily="18" charset="-128"/>
                      </a:rPr>
                      <m:t>supp</m:t>
                    </m:r>
                    <m:d>
                      <m:dPr>
                        <m:ctrlPr>
                          <a:rPr kumimoji="1" lang="en-US" altLang="ja-JP" sz="2400" i="1">
                            <a:latin typeface="Cambria Math" panose="02040503050406030204" pitchFamily="18" charset="0"/>
                            <a:ea typeface="小塚明朝 Pr6N R" panose="02020400000000000000" pitchFamily="18" charset="-128"/>
                          </a:rPr>
                        </m:ctrlPr>
                      </m:dPr>
                      <m:e>
                        <m:r>
                          <a:rPr kumimoji="1" lang="en-US" altLang="ja-JP" sz="2400" i="1">
                            <a:latin typeface="Cambria Math" panose="02040503050406030204" pitchFamily="18" charset="0"/>
                            <a:ea typeface="小塚明朝 Pr6N R" panose="02020400000000000000" pitchFamily="18" charset="-128"/>
                          </a:rPr>
                          <m:t>𝑇</m:t>
                        </m:r>
                      </m:e>
                    </m:d>
                    <m:r>
                      <a:rPr kumimoji="1" lang="ja-JP" altLang="en-US" sz="2400" i="1">
                        <a:latin typeface="Cambria Math" panose="02040503050406030204" pitchFamily="18" charset="0"/>
                      </a:rPr>
                      <m:t>が</m:t>
                    </m:r>
                    <m:r>
                      <m:rPr>
                        <m:nor/>
                      </m:rPr>
                      <a:rPr kumimoji="1" lang="ja-JP" altLang="en-US" sz="2400" dirty="0">
                        <a:latin typeface="+mn-ea"/>
                      </a:rPr>
                      <m:t>ラミナー</m:t>
                    </m:r>
                    <m:r>
                      <a:rPr kumimoji="1" lang="en-US" altLang="ja-JP" sz="2400" b="0" i="1" smtClean="0">
                        <a:latin typeface="Cambria Math" panose="02040503050406030204" pitchFamily="18" charset="0"/>
                        <a:ea typeface="Cambria Math" panose="02040503050406030204" pitchFamily="18" charset="0"/>
                      </a:rPr>
                      <m:t>}</m:t>
                    </m:r>
                  </m:oMath>
                </a14:m>
                <a:endParaRPr kumimoji="1" lang="ja-JP" altLang="en-US" sz="2400" dirty="0">
                  <a:latin typeface="小塚明朝 Pr6N R" panose="02020400000000000000" pitchFamily="18" charset="-128"/>
                  <a:ea typeface="小塚明朝 Pr6N R" panose="02020400000000000000" pitchFamily="18" charset="-128"/>
                </a:endParaRPr>
              </a:p>
            </p:txBody>
          </p:sp>
        </mc:Choice>
        <mc:Fallback xmlns="">
          <p:sp>
            <p:nvSpPr>
              <p:cNvPr id="49" name="テキスト ボックス 48"/>
              <p:cNvSpPr txBox="1">
                <a:spLocks noRot="1" noChangeAspect="1" noMove="1" noResize="1" noEditPoints="1" noAdjustHandles="1" noChangeArrowheads="1" noChangeShapeType="1" noTextEdit="1"/>
              </p:cNvSpPr>
              <p:nvPr/>
            </p:nvSpPr>
            <p:spPr>
              <a:xfrm>
                <a:off x="1246939" y="5723182"/>
                <a:ext cx="7097071" cy="509178"/>
              </a:xfrm>
              <a:prstGeom prst="rect">
                <a:avLst/>
              </a:prstGeom>
              <a:blipFill>
                <a:blip r:embed="rId10"/>
                <a:stretch>
                  <a:fillRect l="-1375" t="-2410" b="-25301"/>
                </a:stretch>
              </a:blipFill>
            </p:spPr>
            <p:txBody>
              <a:bodyPr/>
              <a:lstStyle/>
              <a:p>
                <a:r>
                  <a:rPr lang="ja-JP" altLang="en-US">
                    <a:noFill/>
                  </a:rPr>
                  <a:t> </a:t>
                </a:r>
              </a:p>
            </p:txBody>
          </p:sp>
        </mc:Fallback>
      </mc:AlternateContent>
      <p:sp>
        <p:nvSpPr>
          <p:cNvPr id="3" name="楕円 2"/>
          <p:cNvSpPr/>
          <p:nvPr/>
        </p:nvSpPr>
        <p:spPr>
          <a:xfrm>
            <a:off x="4794456" y="3370214"/>
            <a:ext cx="3130344" cy="1894511"/>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4" name="テキスト ボックス 43">
                <a:extLst>
                  <a:ext uri="{FF2B5EF4-FFF2-40B4-BE49-F238E27FC236}">
                    <a16:creationId xmlns:a16="http://schemas.microsoft.com/office/drawing/2014/main" id="{8D01A525-9D41-47FA-B45C-F18683735853}"/>
                  </a:ext>
                </a:extLst>
              </p:cNvPr>
              <p:cNvSpPr txBox="1"/>
              <p:nvPr/>
            </p:nvSpPr>
            <p:spPr>
              <a:xfrm>
                <a:off x="5211086" y="4331586"/>
                <a:ext cx="24795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𝑎</m:t>
                      </m:r>
                    </m:oMath>
                  </m:oMathPara>
                </a14:m>
                <a:endParaRPr kumimoji="1" lang="ja-JP" altLang="en-US" sz="2400" dirty="0">
                  <a:solidFill>
                    <a:srgbClr val="383838"/>
                  </a:solidFill>
                </a:endParaRPr>
              </a:p>
            </p:txBody>
          </p:sp>
        </mc:Choice>
        <mc:Fallback xmlns="">
          <p:sp>
            <p:nvSpPr>
              <p:cNvPr id="44" name="テキスト ボックス 43">
                <a:extLst>
                  <a:ext uri="{FF2B5EF4-FFF2-40B4-BE49-F238E27FC236}">
                    <a16:creationId xmlns:a16="http://schemas.microsoft.com/office/drawing/2014/main" id="{8D01A525-9D41-47FA-B45C-F18683735853}"/>
                  </a:ext>
                </a:extLst>
              </p:cNvPr>
              <p:cNvSpPr txBox="1">
                <a:spLocks noRot="1" noChangeAspect="1" noMove="1" noResize="1" noEditPoints="1" noAdjustHandles="1" noChangeArrowheads="1" noChangeShapeType="1" noTextEdit="1"/>
              </p:cNvSpPr>
              <p:nvPr/>
            </p:nvSpPr>
            <p:spPr>
              <a:xfrm>
                <a:off x="5211086" y="4331586"/>
                <a:ext cx="247953" cy="369332"/>
              </a:xfrm>
              <a:prstGeom prst="rect">
                <a:avLst/>
              </a:prstGeom>
              <a:blipFill>
                <a:blip r:embed="rId11"/>
                <a:stretch>
                  <a:fillRect l="-17073" r="-1219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0" name="テキスト ボックス 49">
                <a:extLst>
                  <a:ext uri="{FF2B5EF4-FFF2-40B4-BE49-F238E27FC236}">
                    <a16:creationId xmlns:a16="http://schemas.microsoft.com/office/drawing/2014/main" id="{ADE71C20-1655-4A25-91E0-93420E43A0FA}"/>
                  </a:ext>
                </a:extLst>
              </p:cNvPr>
              <p:cNvSpPr txBox="1"/>
              <p:nvPr/>
            </p:nvSpPr>
            <p:spPr>
              <a:xfrm>
                <a:off x="5667049" y="4389047"/>
                <a:ext cx="24237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𝑏</m:t>
                      </m:r>
                    </m:oMath>
                  </m:oMathPara>
                </a14:m>
                <a:endParaRPr kumimoji="1" lang="ja-JP" altLang="en-US" sz="2400" dirty="0">
                  <a:solidFill>
                    <a:srgbClr val="383838"/>
                  </a:solidFill>
                </a:endParaRPr>
              </a:p>
            </p:txBody>
          </p:sp>
        </mc:Choice>
        <mc:Fallback xmlns="">
          <p:sp>
            <p:nvSpPr>
              <p:cNvPr id="50" name="テキスト ボックス 49">
                <a:extLst>
                  <a:ext uri="{FF2B5EF4-FFF2-40B4-BE49-F238E27FC236}">
                    <a16:creationId xmlns:a16="http://schemas.microsoft.com/office/drawing/2014/main" id="{ADE71C20-1655-4A25-91E0-93420E43A0FA}"/>
                  </a:ext>
                </a:extLst>
              </p:cNvPr>
              <p:cNvSpPr txBox="1">
                <a:spLocks noRot="1" noChangeAspect="1" noMove="1" noResize="1" noEditPoints="1" noAdjustHandles="1" noChangeArrowheads="1" noChangeShapeType="1" noTextEdit="1"/>
              </p:cNvSpPr>
              <p:nvPr/>
            </p:nvSpPr>
            <p:spPr>
              <a:xfrm>
                <a:off x="5667049" y="4389047"/>
                <a:ext cx="242374" cy="369332"/>
              </a:xfrm>
              <a:prstGeom prst="rect">
                <a:avLst/>
              </a:prstGeom>
              <a:blipFill>
                <a:blip r:embed="rId12"/>
                <a:stretch>
                  <a:fillRect l="-30769" r="-30769" b="-65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1" name="テキスト ボックス 50">
                <a:extLst>
                  <a:ext uri="{FF2B5EF4-FFF2-40B4-BE49-F238E27FC236}">
                    <a16:creationId xmlns:a16="http://schemas.microsoft.com/office/drawing/2014/main" id="{2054F062-D278-4B53-91CB-9BE2CD5E39C4}"/>
                  </a:ext>
                </a:extLst>
              </p:cNvPr>
              <p:cNvSpPr txBox="1"/>
              <p:nvPr/>
            </p:nvSpPr>
            <p:spPr>
              <a:xfrm>
                <a:off x="6517291" y="4438356"/>
                <a:ext cx="21974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𝑐</m:t>
                      </m:r>
                    </m:oMath>
                  </m:oMathPara>
                </a14:m>
                <a:endParaRPr kumimoji="1" lang="ja-JP" altLang="en-US" sz="2400" dirty="0">
                  <a:solidFill>
                    <a:srgbClr val="383838"/>
                  </a:solidFill>
                </a:endParaRPr>
              </a:p>
            </p:txBody>
          </p:sp>
        </mc:Choice>
        <mc:Fallback xmlns="">
          <p:sp>
            <p:nvSpPr>
              <p:cNvPr id="51" name="テキスト ボックス 50">
                <a:extLst>
                  <a:ext uri="{FF2B5EF4-FFF2-40B4-BE49-F238E27FC236}">
                    <a16:creationId xmlns:a16="http://schemas.microsoft.com/office/drawing/2014/main" id="{2054F062-D278-4B53-91CB-9BE2CD5E39C4}"/>
                  </a:ext>
                </a:extLst>
              </p:cNvPr>
              <p:cNvSpPr txBox="1">
                <a:spLocks noRot="1" noChangeAspect="1" noMove="1" noResize="1" noEditPoints="1" noAdjustHandles="1" noChangeArrowheads="1" noChangeShapeType="1" noTextEdit="1"/>
              </p:cNvSpPr>
              <p:nvPr/>
            </p:nvSpPr>
            <p:spPr>
              <a:xfrm>
                <a:off x="6517291" y="4438356"/>
                <a:ext cx="219740" cy="369332"/>
              </a:xfrm>
              <a:prstGeom prst="rect">
                <a:avLst/>
              </a:prstGeom>
              <a:blipFill>
                <a:blip r:embed="rId13"/>
                <a:stretch>
                  <a:fillRect l="-16667" r="-1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2" name="テキスト ボックス 51">
                <a:extLst>
                  <a:ext uri="{FF2B5EF4-FFF2-40B4-BE49-F238E27FC236}">
                    <a16:creationId xmlns:a16="http://schemas.microsoft.com/office/drawing/2014/main" id="{66F06015-062B-474D-9D15-F8BD49D32F7D}"/>
                  </a:ext>
                </a:extLst>
              </p:cNvPr>
              <p:cNvSpPr txBox="1"/>
              <p:nvPr/>
            </p:nvSpPr>
            <p:spPr>
              <a:xfrm>
                <a:off x="7034140" y="4438356"/>
                <a:ext cx="25660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rgbClr val="383838"/>
                          </a:solidFill>
                          <a:latin typeface="Cambria Math" panose="02040503050406030204" pitchFamily="18" charset="0"/>
                        </a:rPr>
                        <m:t>𝑑</m:t>
                      </m:r>
                    </m:oMath>
                  </m:oMathPara>
                </a14:m>
                <a:endParaRPr kumimoji="1" lang="ja-JP" altLang="en-US" sz="2400" dirty="0">
                  <a:solidFill>
                    <a:srgbClr val="383838"/>
                  </a:solidFill>
                </a:endParaRPr>
              </a:p>
            </p:txBody>
          </p:sp>
        </mc:Choice>
        <mc:Fallback xmlns="">
          <p:sp>
            <p:nvSpPr>
              <p:cNvPr id="52" name="テキスト ボックス 51">
                <a:extLst>
                  <a:ext uri="{FF2B5EF4-FFF2-40B4-BE49-F238E27FC236}">
                    <a16:creationId xmlns:a16="http://schemas.microsoft.com/office/drawing/2014/main" id="{66F06015-062B-474D-9D15-F8BD49D32F7D}"/>
                  </a:ext>
                </a:extLst>
              </p:cNvPr>
              <p:cNvSpPr txBox="1">
                <a:spLocks noRot="1" noChangeAspect="1" noMove="1" noResize="1" noEditPoints="1" noAdjustHandles="1" noChangeArrowheads="1" noChangeShapeType="1" noTextEdit="1"/>
              </p:cNvSpPr>
              <p:nvPr/>
            </p:nvSpPr>
            <p:spPr>
              <a:xfrm>
                <a:off x="7034140" y="4438356"/>
                <a:ext cx="256609" cy="369332"/>
              </a:xfrm>
              <a:prstGeom prst="rect">
                <a:avLst/>
              </a:prstGeom>
              <a:blipFill>
                <a:blip r:embed="rId14"/>
                <a:stretch>
                  <a:fillRect l="-28571" r="-26190" b="-6557"/>
                </a:stretch>
              </a:blipFill>
            </p:spPr>
            <p:txBody>
              <a:bodyPr/>
              <a:lstStyle/>
              <a:p>
                <a:r>
                  <a:rPr lang="ja-JP" altLang="en-US">
                    <a:noFill/>
                  </a:rPr>
                  <a:t> </a:t>
                </a:r>
              </a:p>
            </p:txBody>
          </p:sp>
        </mc:Fallback>
      </mc:AlternateContent>
      <p:sp>
        <p:nvSpPr>
          <p:cNvPr id="53" name="楕円 52"/>
          <p:cNvSpPr/>
          <p:nvPr/>
        </p:nvSpPr>
        <p:spPr>
          <a:xfrm>
            <a:off x="5002563" y="3950235"/>
            <a:ext cx="1228292" cy="884087"/>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4" name="楕円 53"/>
          <p:cNvSpPr/>
          <p:nvPr/>
        </p:nvSpPr>
        <p:spPr>
          <a:xfrm>
            <a:off x="6359628" y="4063422"/>
            <a:ext cx="1228292" cy="884087"/>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5" name="楕円 54">
            <a:extLst>
              <a:ext uri="{FF2B5EF4-FFF2-40B4-BE49-F238E27FC236}">
                <a16:creationId xmlns:a16="http://schemas.microsoft.com/office/drawing/2014/main" id="{C440966C-835A-4919-93BC-12711D9149C6}"/>
              </a:ext>
            </a:extLst>
          </p:cNvPr>
          <p:cNvSpPr/>
          <p:nvPr/>
        </p:nvSpPr>
        <p:spPr>
          <a:xfrm>
            <a:off x="5257476" y="4297120"/>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a:extLst>
              <a:ext uri="{FF2B5EF4-FFF2-40B4-BE49-F238E27FC236}">
                <a16:creationId xmlns:a16="http://schemas.microsoft.com/office/drawing/2014/main" id="{C440966C-835A-4919-93BC-12711D9149C6}"/>
              </a:ext>
            </a:extLst>
          </p:cNvPr>
          <p:cNvSpPr/>
          <p:nvPr/>
        </p:nvSpPr>
        <p:spPr>
          <a:xfrm>
            <a:off x="5736843" y="4299889"/>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a:extLst>
              <a:ext uri="{FF2B5EF4-FFF2-40B4-BE49-F238E27FC236}">
                <a16:creationId xmlns:a16="http://schemas.microsoft.com/office/drawing/2014/main" id="{C440966C-835A-4919-93BC-12711D9149C6}"/>
              </a:ext>
            </a:extLst>
          </p:cNvPr>
          <p:cNvSpPr/>
          <p:nvPr/>
        </p:nvSpPr>
        <p:spPr>
          <a:xfrm>
            <a:off x="6604139" y="4407953"/>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id="{C440966C-835A-4919-93BC-12711D9149C6}"/>
              </a:ext>
            </a:extLst>
          </p:cNvPr>
          <p:cNvSpPr/>
          <p:nvPr/>
        </p:nvSpPr>
        <p:spPr>
          <a:xfrm>
            <a:off x="7102903" y="4380244"/>
            <a:ext cx="108000" cy="108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 name="テキスト ボックス 3"/>
              <p:cNvSpPr txBox="1"/>
              <p:nvPr/>
            </p:nvSpPr>
            <p:spPr>
              <a:xfrm>
                <a:off x="1751771" y="4007967"/>
                <a:ext cx="40876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0" smtClean="0">
                          <a:latin typeface="Cambria Math" panose="02040503050406030204" pitchFamily="18" charset="0"/>
                          <a:ea typeface="小塚明朝 Pr6N R" panose="02020400000000000000" pitchFamily="18" charset="-128"/>
                        </a:rPr>
                        <m:t>2.4</m:t>
                      </m:r>
                    </m:oMath>
                  </m:oMathPara>
                </a14:m>
                <a:endParaRPr kumimoji="1" lang="ja-JP" altLang="en-US" sz="2000" dirty="0">
                  <a:latin typeface="小塚明朝 Pr6N R" panose="02020400000000000000" pitchFamily="18" charset="-128"/>
                  <a:ea typeface="小塚明朝 Pr6N R" panose="02020400000000000000" pitchFamily="18" charset="-128"/>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751771" y="4007967"/>
                <a:ext cx="408765" cy="307777"/>
              </a:xfrm>
              <a:prstGeom prst="rect">
                <a:avLst/>
              </a:prstGeom>
              <a:blipFill>
                <a:blip r:embed="rId15"/>
                <a:stretch>
                  <a:fillRect l="-11940" r="-13433" b="-78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9" name="テキスト ボックス 58"/>
              <p:cNvSpPr txBox="1"/>
              <p:nvPr/>
            </p:nvSpPr>
            <p:spPr>
              <a:xfrm>
                <a:off x="5388780" y="3778685"/>
                <a:ext cx="408765" cy="3077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0" smtClean="0">
                          <a:latin typeface="Cambria Math" panose="02040503050406030204" pitchFamily="18" charset="0"/>
                          <a:ea typeface="小塚明朝 Pr6N R" panose="02020400000000000000" pitchFamily="18" charset="-128"/>
                        </a:rPr>
                        <m:t>2.4</m:t>
                      </m:r>
                    </m:oMath>
                  </m:oMathPara>
                </a14:m>
                <a:endParaRPr kumimoji="1" lang="ja-JP" altLang="en-US" sz="2000" dirty="0">
                  <a:latin typeface="小塚明朝 Pr6N R" panose="02020400000000000000" pitchFamily="18" charset="-128"/>
                  <a:ea typeface="小塚明朝 Pr6N R" panose="02020400000000000000" pitchFamily="18" charset="-128"/>
                </a:endParaRPr>
              </a:p>
            </p:txBody>
          </p:sp>
        </mc:Choice>
        <mc:Fallback xmlns="">
          <p:sp>
            <p:nvSpPr>
              <p:cNvPr id="59" name="テキスト ボックス 58"/>
              <p:cNvSpPr txBox="1">
                <a:spLocks noRot="1" noChangeAspect="1" noMove="1" noResize="1" noEditPoints="1" noAdjustHandles="1" noChangeArrowheads="1" noChangeShapeType="1" noTextEdit="1"/>
              </p:cNvSpPr>
              <p:nvPr/>
            </p:nvSpPr>
            <p:spPr>
              <a:xfrm>
                <a:off x="5388780" y="3778685"/>
                <a:ext cx="408765" cy="307777"/>
              </a:xfrm>
              <a:prstGeom prst="rect">
                <a:avLst/>
              </a:prstGeom>
              <a:blipFill>
                <a:blip r:embed="rId16"/>
                <a:stretch>
                  <a:fillRect l="-13433" r="-11940" b="-8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0" name="テキスト ボックス 59"/>
              <p:cNvSpPr txBox="1"/>
              <p:nvPr/>
            </p:nvSpPr>
            <p:spPr>
              <a:xfrm>
                <a:off x="2828897" y="3799836"/>
                <a:ext cx="4087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ea typeface="小塚明朝 Pr6N R" panose="02020400000000000000" pitchFamily="18" charset="-128"/>
                        </a:rPr>
                        <m:t>1.8</m:t>
                      </m:r>
                    </m:oMath>
                  </m:oMathPara>
                </a14:m>
                <a:endParaRPr kumimoji="1" lang="ja-JP" altLang="en-US" sz="2000" dirty="0">
                  <a:latin typeface="小塚明朝 Pr6N R" panose="02020400000000000000" pitchFamily="18" charset="-128"/>
                  <a:ea typeface="小塚明朝 Pr6N R" panose="02020400000000000000" pitchFamily="18" charset="-128"/>
                </a:endParaRPr>
              </a:p>
            </p:txBody>
          </p:sp>
        </mc:Choice>
        <mc:Fallback xmlns="">
          <p:sp>
            <p:nvSpPr>
              <p:cNvPr id="60" name="テキスト ボックス 59"/>
              <p:cNvSpPr txBox="1">
                <a:spLocks noRot="1" noChangeAspect="1" noMove="1" noResize="1" noEditPoints="1" noAdjustHandles="1" noChangeArrowheads="1" noChangeShapeType="1" noTextEdit="1"/>
              </p:cNvSpPr>
              <p:nvPr/>
            </p:nvSpPr>
            <p:spPr>
              <a:xfrm>
                <a:off x="2828897" y="3799836"/>
                <a:ext cx="408766" cy="307777"/>
              </a:xfrm>
              <a:prstGeom prst="rect">
                <a:avLst/>
              </a:prstGeom>
              <a:blipFill>
                <a:blip r:embed="rId17"/>
                <a:stretch>
                  <a:fillRect l="-11940" r="-13433" b="-78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1" name="テキスト ボックス 60"/>
              <p:cNvSpPr txBox="1"/>
              <p:nvPr/>
            </p:nvSpPr>
            <p:spPr>
              <a:xfrm>
                <a:off x="6800634" y="3923555"/>
                <a:ext cx="408766" cy="3077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ea typeface="小塚明朝 Pr6N R" panose="02020400000000000000" pitchFamily="18" charset="-128"/>
                        </a:rPr>
                        <m:t>1.8</m:t>
                      </m:r>
                    </m:oMath>
                  </m:oMathPara>
                </a14:m>
                <a:endParaRPr kumimoji="1" lang="ja-JP" altLang="en-US" sz="2000" dirty="0">
                  <a:latin typeface="小塚明朝 Pr6N R" panose="02020400000000000000" pitchFamily="18" charset="-128"/>
                  <a:ea typeface="小塚明朝 Pr6N R" panose="02020400000000000000" pitchFamily="18" charset="-128"/>
                </a:endParaRPr>
              </a:p>
            </p:txBody>
          </p:sp>
        </mc:Choice>
        <mc:Fallback xmlns="">
          <p:sp>
            <p:nvSpPr>
              <p:cNvPr id="61" name="テキスト ボックス 60"/>
              <p:cNvSpPr txBox="1">
                <a:spLocks noRot="1" noChangeAspect="1" noMove="1" noResize="1" noEditPoints="1" noAdjustHandles="1" noChangeArrowheads="1" noChangeShapeType="1" noTextEdit="1"/>
              </p:cNvSpPr>
              <p:nvPr/>
            </p:nvSpPr>
            <p:spPr>
              <a:xfrm>
                <a:off x="6800634" y="3923555"/>
                <a:ext cx="408766" cy="307777"/>
              </a:xfrm>
              <a:prstGeom prst="rect">
                <a:avLst/>
              </a:prstGeom>
              <a:blipFill>
                <a:blip r:embed="rId18"/>
                <a:stretch>
                  <a:fillRect l="-13433" r="-11940" b="-8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2" name="テキスト ボックス 61"/>
              <p:cNvSpPr txBox="1"/>
              <p:nvPr/>
            </p:nvSpPr>
            <p:spPr>
              <a:xfrm>
                <a:off x="4023521" y="4057271"/>
                <a:ext cx="40395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400" i="1" smtClean="0">
                          <a:latin typeface="Cambria Math" panose="02040503050406030204" pitchFamily="18" charset="0"/>
                          <a:ea typeface="小塚明朝 Pr6N R" panose="02020400000000000000" pitchFamily="18" charset="-128"/>
                        </a:rPr>
                        <m:t>⇔</m:t>
                      </m:r>
                    </m:oMath>
                  </m:oMathPara>
                </a14:m>
                <a:endParaRPr kumimoji="1" lang="ja-JP" altLang="en-US" sz="2400" dirty="0">
                  <a:latin typeface="小塚明朝 Pr6N R" panose="02020400000000000000" pitchFamily="18" charset="-128"/>
                  <a:ea typeface="小塚明朝 Pr6N R" panose="02020400000000000000" pitchFamily="18" charset="-128"/>
                </a:endParaRPr>
              </a:p>
            </p:txBody>
          </p:sp>
        </mc:Choice>
        <mc:Fallback xmlns="">
          <p:sp>
            <p:nvSpPr>
              <p:cNvPr id="62" name="テキスト ボックス 61"/>
              <p:cNvSpPr txBox="1">
                <a:spLocks noRot="1" noChangeAspect="1" noMove="1" noResize="1" noEditPoints="1" noAdjustHandles="1" noChangeArrowheads="1" noChangeShapeType="1" noTextEdit="1"/>
              </p:cNvSpPr>
              <p:nvPr/>
            </p:nvSpPr>
            <p:spPr>
              <a:xfrm>
                <a:off x="4023521" y="4057271"/>
                <a:ext cx="403957" cy="369332"/>
              </a:xfrm>
              <a:prstGeom prst="rect">
                <a:avLst/>
              </a:prstGeom>
              <a:blipFill>
                <a:blip r:embed="rId19"/>
                <a:stretch>
                  <a:fillRect l="-10606" r="-10606" b="-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正方形/長方形 4"/>
              <p:cNvSpPr/>
              <p:nvPr/>
            </p:nvSpPr>
            <p:spPr>
              <a:xfrm>
                <a:off x="2669238" y="2199084"/>
                <a:ext cx="443070"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sz="2400" i="1">
                          <a:latin typeface="Cambria Math" panose="02040503050406030204" pitchFamily="18" charset="0"/>
                          <a:ea typeface="小塚明朝 Pr6N R" panose="02020400000000000000" pitchFamily="18" charset="-128"/>
                        </a:rPr>
                        <m:t>𝑇</m:t>
                      </m:r>
                    </m:oMath>
                  </m:oMathPara>
                </a14:m>
                <a:endParaRPr lang="ja-JP" altLang="en-US" sz="2400" dirty="0"/>
              </a:p>
            </p:txBody>
          </p:sp>
        </mc:Choice>
        <mc:Fallback xmlns="">
          <p:sp>
            <p:nvSpPr>
              <p:cNvPr id="5" name="正方形/長方形 4"/>
              <p:cNvSpPr>
                <a:spLocks noRot="1" noChangeAspect="1" noMove="1" noResize="1" noEditPoints="1" noAdjustHandles="1" noChangeArrowheads="1" noChangeShapeType="1" noTextEdit="1"/>
              </p:cNvSpPr>
              <p:nvPr/>
            </p:nvSpPr>
            <p:spPr>
              <a:xfrm>
                <a:off x="2669238" y="2199084"/>
                <a:ext cx="443070" cy="461665"/>
              </a:xfrm>
              <a:prstGeom prst="rect">
                <a:avLst/>
              </a:prstGeom>
              <a:blipFill>
                <a:blip r:embed="rId20"/>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198059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四角形: 角を丸くする 78">
            <a:extLst>
              <a:ext uri="{FF2B5EF4-FFF2-40B4-BE49-F238E27FC236}">
                <a16:creationId xmlns:a16="http://schemas.microsoft.com/office/drawing/2014/main" id="{720C391E-D943-4841-99A7-BE0562482416}"/>
              </a:ext>
            </a:extLst>
          </p:cNvPr>
          <p:cNvSpPr/>
          <p:nvPr/>
        </p:nvSpPr>
        <p:spPr>
          <a:xfrm rot="1685778">
            <a:off x="6625006" y="688107"/>
            <a:ext cx="1919882" cy="1227457"/>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77">
            <a:extLst>
              <a:ext uri="{FF2B5EF4-FFF2-40B4-BE49-F238E27FC236}">
                <a16:creationId xmlns:a16="http://schemas.microsoft.com/office/drawing/2014/main" id="{C4DB6A0F-CFC2-472D-A87D-149EC7EFA86C}"/>
              </a:ext>
            </a:extLst>
          </p:cNvPr>
          <p:cNvSpPr/>
          <p:nvPr/>
        </p:nvSpPr>
        <p:spPr>
          <a:xfrm>
            <a:off x="1095104" y="558460"/>
            <a:ext cx="1570288" cy="1305796"/>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97">
            <a:extLst>
              <a:ext uri="{FF2B5EF4-FFF2-40B4-BE49-F238E27FC236}">
                <a16:creationId xmlns:a16="http://schemas.microsoft.com/office/drawing/2014/main" id="{B067CC4A-3369-4727-9B58-BE5CBC619FF1}"/>
              </a:ext>
            </a:extLst>
          </p:cNvPr>
          <p:cNvSpPr/>
          <p:nvPr/>
        </p:nvSpPr>
        <p:spPr>
          <a:xfrm>
            <a:off x="3875256" y="3353292"/>
            <a:ext cx="1652786" cy="1391437"/>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17">
            <a:extLst>
              <a:ext uri="{FF2B5EF4-FFF2-40B4-BE49-F238E27FC236}">
                <a16:creationId xmlns:a16="http://schemas.microsoft.com/office/drawing/2014/main" id="{445FA162-8F56-4C66-A1BD-2423BAF18E3E}"/>
              </a:ext>
            </a:extLst>
          </p:cNvPr>
          <p:cNvSpPr/>
          <p:nvPr/>
        </p:nvSpPr>
        <p:spPr>
          <a:xfrm>
            <a:off x="6805619" y="2539408"/>
            <a:ext cx="1699209" cy="1460888"/>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a:extLst>
              <a:ext uri="{FF2B5EF4-FFF2-40B4-BE49-F238E27FC236}">
                <a16:creationId xmlns:a16="http://schemas.microsoft.com/office/drawing/2014/main" id="{2DB831B1-5FEC-4D2A-9045-36BF71019CC1}"/>
              </a:ext>
            </a:extLst>
          </p:cNvPr>
          <p:cNvSpPr/>
          <p:nvPr/>
        </p:nvSpPr>
        <p:spPr>
          <a:xfrm rot="11485982" flipH="1" flipV="1">
            <a:off x="2391670" y="1270841"/>
            <a:ext cx="669167" cy="177243"/>
          </a:xfrm>
          <a:prstGeom prst="triangle">
            <a:avLst>
              <a:gd name="adj" fmla="val 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A08F61D1-7738-4340-96FA-61A73E2B0268}"/>
              </a:ext>
            </a:extLst>
          </p:cNvPr>
          <p:cNvSpPr/>
          <p:nvPr/>
        </p:nvSpPr>
        <p:spPr>
          <a:xfrm>
            <a:off x="1829004" y="697006"/>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2A0F651E-00C8-4A82-9950-584AF0932971}"/>
              </a:ext>
            </a:extLst>
          </p:cNvPr>
          <p:cNvSpPr/>
          <p:nvPr/>
        </p:nvSpPr>
        <p:spPr>
          <a:xfrm>
            <a:off x="1601686" y="1208764"/>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AE9F2EC6-8BCE-4B5E-9474-6C8161AE56AA}"/>
              </a:ext>
            </a:extLst>
          </p:cNvPr>
          <p:cNvSpPr/>
          <p:nvPr/>
        </p:nvSpPr>
        <p:spPr>
          <a:xfrm>
            <a:off x="1653715" y="1360583"/>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F9350292-12CB-4C26-9D6C-5FEA32A1813F}"/>
              </a:ext>
            </a:extLst>
          </p:cNvPr>
          <p:cNvSpPr/>
          <p:nvPr/>
        </p:nvSpPr>
        <p:spPr>
          <a:xfrm>
            <a:off x="1848319" y="938442"/>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4E14C89C-7365-4F7A-83BF-F4C8D7693874}"/>
              </a:ext>
            </a:extLst>
          </p:cNvPr>
          <p:cNvSpPr/>
          <p:nvPr/>
        </p:nvSpPr>
        <p:spPr>
          <a:xfrm>
            <a:off x="2189990" y="1364437"/>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3AE52408-7649-4566-AD4F-3AF110AAE231}"/>
              </a:ext>
            </a:extLst>
          </p:cNvPr>
          <p:cNvSpPr/>
          <p:nvPr/>
        </p:nvSpPr>
        <p:spPr>
          <a:xfrm>
            <a:off x="2120925" y="1193981"/>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CCD4170D-4A3E-4F9A-8F84-F6D1C532B00F}"/>
              </a:ext>
            </a:extLst>
          </p:cNvPr>
          <p:cNvSpPr/>
          <p:nvPr/>
        </p:nvSpPr>
        <p:spPr>
          <a:xfrm>
            <a:off x="1498313" y="1364437"/>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C3C778AF-E926-4F53-AAC4-A42AC918DFE3}"/>
              </a:ext>
            </a:extLst>
          </p:cNvPr>
          <p:cNvSpPr/>
          <p:nvPr/>
        </p:nvSpPr>
        <p:spPr>
          <a:xfrm>
            <a:off x="2026735" y="1364437"/>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117DE343-DBCC-4BE0-A6DE-A144067E811F}"/>
              </a:ext>
            </a:extLst>
          </p:cNvPr>
          <p:cNvCxnSpPr>
            <a:cxnSpLocks/>
            <a:stCxn id="6" idx="4"/>
            <a:endCxn id="9" idx="0"/>
          </p:cNvCxnSpPr>
          <p:nvPr/>
        </p:nvCxnSpPr>
        <p:spPr>
          <a:xfrm>
            <a:off x="1865004" y="769006"/>
            <a:ext cx="1315" cy="16943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E1E34126-04AD-4D79-9B3B-F095A899C962}"/>
              </a:ext>
            </a:extLst>
          </p:cNvPr>
          <p:cNvCxnSpPr>
            <a:cxnSpLocks/>
            <a:stCxn id="9" idx="3"/>
            <a:endCxn id="7" idx="7"/>
          </p:cNvCxnSpPr>
          <p:nvPr/>
        </p:nvCxnSpPr>
        <p:spPr>
          <a:xfrm flipH="1">
            <a:off x="1632414" y="969170"/>
            <a:ext cx="221177" cy="24486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33FBBC13-0695-4090-A145-FE62BF931200}"/>
              </a:ext>
            </a:extLst>
          </p:cNvPr>
          <p:cNvCxnSpPr>
            <a:cxnSpLocks/>
            <a:stCxn id="12" idx="0"/>
            <a:endCxn id="7" idx="3"/>
          </p:cNvCxnSpPr>
          <p:nvPr/>
        </p:nvCxnSpPr>
        <p:spPr>
          <a:xfrm flipV="1">
            <a:off x="1534313" y="1239492"/>
            <a:ext cx="72645" cy="124945"/>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A7E65CD-3F3F-4E38-9FEC-6A0949E85B41}"/>
              </a:ext>
            </a:extLst>
          </p:cNvPr>
          <p:cNvCxnSpPr>
            <a:cxnSpLocks/>
            <a:stCxn id="8" idx="0"/>
            <a:endCxn id="7" idx="5"/>
          </p:cNvCxnSpPr>
          <p:nvPr/>
        </p:nvCxnSpPr>
        <p:spPr>
          <a:xfrm flipH="1" flipV="1">
            <a:off x="1632414" y="1239492"/>
            <a:ext cx="57301" cy="121091"/>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846129-CB81-4580-86A0-9BBCD7ABA91A}"/>
              </a:ext>
            </a:extLst>
          </p:cNvPr>
          <p:cNvCxnSpPr>
            <a:cxnSpLocks/>
            <a:stCxn id="11" idx="1"/>
            <a:endCxn id="9" idx="5"/>
          </p:cNvCxnSpPr>
          <p:nvPr/>
        </p:nvCxnSpPr>
        <p:spPr>
          <a:xfrm flipH="1" flipV="1">
            <a:off x="1879047" y="969170"/>
            <a:ext cx="247150" cy="23008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5C846A49-99A8-4F8B-9A7D-40E444468169}"/>
              </a:ext>
            </a:extLst>
          </p:cNvPr>
          <p:cNvCxnSpPr>
            <a:cxnSpLocks/>
            <a:stCxn id="13" idx="0"/>
            <a:endCxn id="11" idx="3"/>
          </p:cNvCxnSpPr>
          <p:nvPr/>
        </p:nvCxnSpPr>
        <p:spPr>
          <a:xfrm flipV="1">
            <a:off x="2062735" y="1224709"/>
            <a:ext cx="63462" cy="139728"/>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C745A529-0277-4CF5-8656-704AD0987667}"/>
              </a:ext>
            </a:extLst>
          </p:cNvPr>
          <p:cNvCxnSpPr>
            <a:cxnSpLocks/>
            <a:stCxn id="10" idx="0"/>
            <a:endCxn id="11" idx="5"/>
          </p:cNvCxnSpPr>
          <p:nvPr/>
        </p:nvCxnSpPr>
        <p:spPr>
          <a:xfrm flipH="1" flipV="1">
            <a:off x="2151653" y="1224709"/>
            <a:ext cx="74337" cy="139728"/>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4321DEE0-1487-4944-8401-0BC25AFD892A}"/>
                  </a:ext>
                </a:extLst>
              </p:cNvPr>
              <p:cNvSpPr txBox="1"/>
              <p:nvPr/>
            </p:nvSpPr>
            <p:spPr>
              <a:xfrm>
                <a:off x="1910306" y="565777"/>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0</m:t>
                      </m:r>
                    </m:oMath>
                  </m:oMathPara>
                </a14:m>
                <a:endParaRPr kumimoji="1" lang="ja-JP" altLang="en-US" dirty="0">
                  <a:effectLst>
                    <a:glow rad="38100">
                      <a:schemeClr val="bg1"/>
                    </a:glow>
                  </a:effectLst>
                </a:endParaRPr>
              </a:p>
            </p:txBody>
          </p:sp>
        </mc:Choice>
        <mc:Fallback xmlns="">
          <p:sp>
            <p:nvSpPr>
              <p:cNvPr id="21" name="テキスト ボックス 20">
                <a:extLst>
                  <a:ext uri="{FF2B5EF4-FFF2-40B4-BE49-F238E27FC236}">
                    <a16:creationId xmlns:a16="http://schemas.microsoft.com/office/drawing/2014/main" id="{4321DEE0-1487-4944-8401-0BC25AFD892A}"/>
                  </a:ext>
                </a:extLst>
              </p:cNvPr>
              <p:cNvSpPr txBox="1">
                <a:spLocks noRot="1" noChangeAspect="1" noMove="1" noResize="1" noEditPoints="1" noAdjustHandles="1" noChangeArrowheads="1" noChangeShapeType="1" noTextEdit="1"/>
              </p:cNvSpPr>
              <p:nvPr/>
            </p:nvSpPr>
            <p:spPr>
              <a:xfrm>
                <a:off x="1910306" y="565777"/>
                <a:ext cx="213199" cy="276999"/>
              </a:xfrm>
              <a:prstGeom prst="rect">
                <a:avLst/>
              </a:prstGeom>
              <a:blipFill>
                <a:blip r:embed="rId2"/>
                <a:stretch>
                  <a:fillRect l="-25714" t="-2222" r="-28571" b="-1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06217536-7995-4B85-BEB1-1E06DEFFB692}"/>
                  </a:ext>
                </a:extLst>
              </p:cNvPr>
              <p:cNvSpPr txBox="1"/>
              <p:nvPr/>
            </p:nvSpPr>
            <p:spPr>
              <a:xfrm>
                <a:off x="4060172" y="1202688"/>
                <a:ext cx="63613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𝑐</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m:t>
                      </m:r>
                    </m:oMath>
                  </m:oMathPara>
                </a14:m>
                <a:endParaRPr kumimoji="1" lang="ja-JP" altLang="en-US" sz="2000" dirty="0"/>
              </a:p>
            </p:txBody>
          </p:sp>
        </mc:Choice>
        <mc:Fallback xmlns="">
          <p:sp>
            <p:nvSpPr>
              <p:cNvPr id="22" name="テキスト ボックス 21">
                <a:extLst>
                  <a:ext uri="{FF2B5EF4-FFF2-40B4-BE49-F238E27FC236}">
                    <a16:creationId xmlns:a16="http://schemas.microsoft.com/office/drawing/2014/main" id="{06217536-7995-4B85-BEB1-1E06DEFFB692}"/>
                  </a:ext>
                </a:extLst>
              </p:cNvPr>
              <p:cNvSpPr txBox="1">
                <a:spLocks noRot="1" noChangeAspect="1" noMove="1" noResize="1" noEditPoints="1" noAdjustHandles="1" noChangeArrowheads="1" noChangeShapeType="1" noTextEdit="1"/>
              </p:cNvSpPr>
              <p:nvPr/>
            </p:nvSpPr>
            <p:spPr>
              <a:xfrm>
                <a:off x="4060172" y="1202688"/>
                <a:ext cx="636136" cy="307777"/>
              </a:xfrm>
              <a:prstGeom prst="rect">
                <a:avLst/>
              </a:prstGeom>
              <a:blipFill>
                <a:blip r:embed="rId3"/>
                <a:stretch>
                  <a:fillRect l="-14423" t="-1961" r="-14423" b="-3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14BA3CCD-89BD-4014-886F-D8C0D9733DC7}"/>
                  </a:ext>
                </a:extLst>
              </p:cNvPr>
              <p:cNvSpPr txBox="1"/>
              <p:nvPr/>
            </p:nvSpPr>
            <p:spPr>
              <a:xfrm>
                <a:off x="2692318" y="1813989"/>
                <a:ext cx="64460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𝑎</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𝑏</m:t>
                      </m:r>
                      <m:r>
                        <a:rPr kumimoji="1" lang="en-US" altLang="ja-JP" sz="2000" b="0" i="1" smtClean="0">
                          <a:latin typeface="Cambria Math" panose="02040503050406030204" pitchFamily="18" charset="0"/>
                        </a:rPr>
                        <m:t>}</m:t>
                      </m:r>
                    </m:oMath>
                  </m:oMathPara>
                </a14:m>
                <a:endParaRPr kumimoji="1" lang="ja-JP" altLang="en-US" sz="2000" dirty="0"/>
              </a:p>
            </p:txBody>
          </p:sp>
        </mc:Choice>
        <mc:Fallback xmlns="">
          <p:sp>
            <p:nvSpPr>
              <p:cNvPr id="23" name="テキスト ボックス 22">
                <a:extLst>
                  <a:ext uri="{FF2B5EF4-FFF2-40B4-BE49-F238E27FC236}">
                    <a16:creationId xmlns:a16="http://schemas.microsoft.com/office/drawing/2014/main" id="{14BA3CCD-89BD-4014-886F-D8C0D9733DC7}"/>
                  </a:ext>
                </a:extLst>
              </p:cNvPr>
              <p:cNvSpPr txBox="1">
                <a:spLocks noRot="1" noChangeAspect="1" noMove="1" noResize="1" noEditPoints="1" noAdjustHandles="1" noChangeArrowheads="1" noChangeShapeType="1" noTextEdit="1"/>
              </p:cNvSpPr>
              <p:nvPr/>
            </p:nvSpPr>
            <p:spPr>
              <a:xfrm>
                <a:off x="2692318" y="1813989"/>
                <a:ext cx="644600" cy="307777"/>
              </a:xfrm>
              <a:prstGeom prst="rect">
                <a:avLst/>
              </a:prstGeom>
              <a:blipFill>
                <a:blip r:embed="rId4"/>
                <a:stretch>
                  <a:fillRect l="-14286" t="-4000" r="-14286" b="-36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2ED90874-5A7A-42A7-9C0A-3FAAA077A1EB}"/>
                  </a:ext>
                </a:extLst>
              </p:cNvPr>
              <p:cNvSpPr txBox="1"/>
              <p:nvPr/>
            </p:nvSpPr>
            <p:spPr>
              <a:xfrm>
                <a:off x="5675548" y="1815898"/>
                <a:ext cx="87530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𝑏</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𝑐</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m:t>
                      </m:r>
                    </m:oMath>
                  </m:oMathPara>
                </a14:m>
                <a:endParaRPr kumimoji="1" lang="ja-JP" altLang="en-US" sz="2000" dirty="0"/>
              </a:p>
            </p:txBody>
          </p:sp>
        </mc:Choice>
        <mc:Fallback xmlns="">
          <p:sp>
            <p:nvSpPr>
              <p:cNvPr id="24" name="テキスト ボックス 23">
                <a:extLst>
                  <a:ext uri="{FF2B5EF4-FFF2-40B4-BE49-F238E27FC236}">
                    <a16:creationId xmlns:a16="http://schemas.microsoft.com/office/drawing/2014/main" id="{2ED90874-5A7A-42A7-9C0A-3FAAA077A1EB}"/>
                  </a:ext>
                </a:extLst>
              </p:cNvPr>
              <p:cNvSpPr txBox="1">
                <a:spLocks noRot="1" noChangeAspect="1" noMove="1" noResize="1" noEditPoints="1" noAdjustHandles="1" noChangeArrowheads="1" noChangeShapeType="1" noTextEdit="1"/>
              </p:cNvSpPr>
              <p:nvPr/>
            </p:nvSpPr>
            <p:spPr>
              <a:xfrm>
                <a:off x="5675548" y="1815898"/>
                <a:ext cx="875304" cy="307777"/>
              </a:xfrm>
              <a:prstGeom prst="rect">
                <a:avLst/>
              </a:prstGeom>
              <a:blipFill>
                <a:blip r:embed="rId5"/>
                <a:stretch>
                  <a:fillRect l="-10417" t="-2000" r="-9722" b="-36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5A49E294-46B3-4CE9-A4D7-8700C54061E6}"/>
                  </a:ext>
                </a:extLst>
              </p:cNvPr>
              <p:cNvSpPr txBox="1"/>
              <p:nvPr/>
            </p:nvSpPr>
            <p:spPr>
              <a:xfrm>
                <a:off x="5588076" y="3245626"/>
                <a:ext cx="62241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𝑏</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𝑐</m:t>
                      </m:r>
                      <m:r>
                        <a:rPr kumimoji="1" lang="en-US" altLang="ja-JP" sz="2000" b="0" i="1" smtClean="0">
                          <a:latin typeface="Cambria Math" panose="02040503050406030204" pitchFamily="18" charset="0"/>
                        </a:rPr>
                        <m:t>}</m:t>
                      </m:r>
                    </m:oMath>
                  </m:oMathPara>
                </a14:m>
                <a:endParaRPr kumimoji="1" lang="ja-JP" altLang="en-US" sz="2000" dirty="0"/>
              </a:p>
            </p:txBody>
          </p:sp>
        </mc:Choice>
        <mc:Fallback xmlns="">
          <p:sp>
            <p:nvSpPr>
              <p:cNvPr id="25" name="テキスト ボックス 24">
                <a:extLst>
                  <a:ext uri="{FF2B5EF4-FFF2-40B4-BE49-F238E27FC236}">
                    <a16:creationId xmlns:a16="http://schemas.microsoft.com/office/drawing/2014/main" id="{5A49E294-46B3-4CE9-A4D7-8700C54061E6}"/>
                  </a:ext>
                </a:extLst>
              </p:cNvPr>
              <p:cNvSpPr txBox="1">
                <a:spLocks noRot="1" noChangeAspect="1" noMove="1" noResize="1" noEditPoints="1" noAdjustHandles="1" noChangeArrowheads="1" noChangeShapeType="1" noTextEdit="1"/>
              </p:cNvSpPr>
              <p:nvPr/>
            </p:nvSpPr>
            <p:spPr>
              <a:xfrm>
                <a:off x="5588076" y="3245626"/>
                <a:ext cx="622414" cy="307777"/>
              </a:xfrm>
              <a:prstGeom prst="rect">
                <a:avLst/>
              </a:prstGeom>
              <a:blipFill>
                <a:blip r:embed="rId6"/>
                <a:stretch>
                  <a:fillRect l="-14706" t="-1961" r="-14706" b="-3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a:extLst>
                  <a:ext uri="{FF2B5EF4-FFF2-40B4-BE49-F238E27FC236}">
                    <a16:creationId xmlns:a16="http://schemas.microsoft.com/office/drawing/2014/main" id="{7421A435-1B72-4310-91E1-B004394A0409}"/>
                  </a:ext>
                </a:extLst>
              </p:cNvPr>
              <p:cNvSpPr txBox="1"/>
              <p:nvPr/>
            </p:nvSpPr>
            <p:spPr>
              <a:xfrm>
                <a:off x="2698769" y="3406174"/>
                <a:ext cx="867032"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𝑎</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𝑏</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𝑐</m:t>
                      </m:r>
                      <m:r>
                        <a:rPr kumimoji="1" lang="en-US" altLang="ja-JP" sz="2000" b="0" i="1" smtClean="0">
                          <a:latin typeface="Cambria Math" panose="02040503050406030204" pitchFamily="18" charset="0"/>
                        </a:rPr>
                        <m:t>}</m:t>
                      </m:r>
                    </m:oMath>
                  </m:oMathPara>
                </a14:m>
                <a:endParaRPr kumimoji="1" lang="ja-JP" altLang="en-US" sz="2000" dirty="0"/>
              </a:p>
            </p:txBody>
          </p:sp>
        </mc:Choice>
        <mc:Fallback xmlns="">
          <p:sp>
            <p:nvSpPr>
              <p:cNvPr id="26" name="テキスト ボックス 25">
                <a:extLst>
                  <a:ext uri="{FF2B5EF4-FFF2-40B4-BE49-F238E27FC236}">
                    <a16:creationId xmlns:a16="http://schemas.microsoft.com/office/drawing/2014/main" id="{7421A435-1B72-4310-91E1-B004394A0409}"/>
                  </a:ext>
                </a:extLst>
              </p:cNvPr>
              <p:cNvSpPr txBox="1">
                <a:spLocks noRot="1" noChangeAspect="1" noMove="1" noResize="1" noEditPoints="1" noAdjustHandles="1" noChangeArrowheads="1" noChangeShapeType="1" noTextEdit="1"/>
              </p:cNvSpPr>
              <p:nvPr/>
            </p:nvSpPr>
            <p:spPr>
              <a:xfrm>
                <a:off x="2698769" y="3406174"/>
                <a:ext cx="867032" cy="307777"/>
              </a:xfrm>
              <a:prstGeom prst="rect">
                <a:avLst/>
              </a:prstGeom>
              <a:blipFill>
                <a:blip r:embed="rId7"/>
                <a:stretch>
                  <a:fillRect l="-10563" t="-2000" r="-10563" b="-36000"/>
                </a:stretch>
              </a:blipFill>
            </p:spPr>
            <p:txBody>
              <a:bodyPr/>
              <a:lstStyle/>
              <a:p>
                <a:r>
                  <a:rPr lang="ja-JP" altLang="en-US">
                    <a:noFill/>
                  </a:rPr>
                  <a:t> </a:t>
                </a:r>
              </a:p>
            </p:txBody>
          </p:sp>
        </mc:Fallback>
      </mc:AlternateContent>
      <p:sp>
        <p:nvSpPr>
          <p:cNvPr id="27" name="二等辺三角形 26">
            <a:extLst>
              <a:ext uri="{FF2B5EF4-FFF2-40B4-BE49-F238E27FC236}">
                <a16:creationId xmlns:a16="http://schemas.microsoft.com/office/drawing/2014/main" id="{37A6BE86-AA9C-42B2-BAA2-80796480E3A0}"/>
              </a:ext>
            </a:extLst>
          </p:cNvPr>
          <p:cNvSpPr/>
          <p:nvPr/>
        </p:nvSpPr>
        <p:spPr>
          <a:xfrm rot="4148457" flipV="1">
            <a:off x="6381829" y="905558"/>
            <a:ext cx="177194" cy="770043"/>
          </a:xfrm>
          <a:prstGeom prst="triangle">
            <a:avLst>
              <a:gd name="adj" fmla="val 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 角を丸くする 180">
            <a:extLst>
              <a:ext uri="{FF2B5EF4-FFF2-40B4-BE49-F238E27FC236}">
                <a16:creationId xmlns:a16="http://schemas.microsoft.com/office/drawing/2014/main" id="{384C3099-EA82-40D2-85BD-59AEDEDF2DBB}"/>
              </a:ext>
            </a:extLst>
          </p:cNvPr>
          <p:cNvSpPr/>
          <p:nvPr/>
        </p:nvSpPr>
        <p:spPr>
          <a:xfrm rot="17705997">
            <a:off x="222787" y="2565091"/>
            <a:ext cx="1791647" cy="1305796"/>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二等辺三角形 28">
            <a:extLst>
              <a:ext uri="{FF2B5EF4-FFF2-40B4-BE49-F238E27FC236}">
                <a16:creationId xmlns:a16="http://schemas.microsoft.com/office/drawing/2014/main" id="{0D34A136-5618-4AB8-AD8C-25F37120747E}"/>
              </a:ext>
            </a:extLst>
          </p:cNvPr>
          <p:cNvSpPr/>
          <p:nvPr/>
        </p:nvSpPr>
        <p:spPr>
          <a:xfrm rot="9701402" flipH="1" flipV="1">
            <a:off x="1757576" y="2919112"/>
            <a:ext cx="575407" cy="212333"/>
          </a:xfrm>
          <a:prstGeom prst="triangle">
            <a:avLst>
              <a:gd name="adj" fmla="val 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41F7B9CE-2A26-4EB7-A9FB-DFC89758E6C7}"/>
              </a:ext>
            </a:extLst>
          </p:cNvPr>
          <p:cNvSpPr/>
          <p:nvPr/>
        </p:nvSpPr>
        <p:spPr>
          <a:xfrm rot="1242663" flipH="1" flipV="1">
            <a:off x="6436692" y="3025939"/>
            <a:ext cx="541310" cy="183918"/>
          </a:xfrm>
          <a:prstGeom prst="triangle">
            <a:avLst>
              <a:gd name="adj" fmla="val 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6D2DB463-55CB-45B3-A9B8-07ED4FB1E319}"/>
                  </a:ext>
                </a:extLst>
              </p:cNvPr>
              <p:cNvSpPr txBox="1"/>
              <p:nvPr/>
            </p:nvSpPr>
            <p:spPr>
              <a:xfrm>
                <a:off x="1396260" y="1415019"/>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𝑎</m:t>
                      </m:r>
                    </m:oMath>
                  </m:oMathPara>
                </a14:m>
                <a:endParaRPr kumimoji="1" lang="ja-JP" altLang="en-US" dirty="0">
                  <a:effectLst>
                    <a:glow rad="38100">
                      <a:schemeClr val="bg1"/>
                    </a:glow>
                  </a:effectLst>
                </a:endParaRPr>
              </a:p>
            </p:txBody>
          </p:sp>
        </mc:Choice>
        <mc:Fallback xmlns="">
          <p:sp>
            <p:nvSpPr>
              <p:cNvPr id="31" name="テキスト ボックス 30">
                <a:extLst>
                  <a:ext uri="{FF2B5EF4-FFF2-40B4-BE49-F238E27FC236}">
                    <a16:creationId xmlns:a16="http://schemas.microsoft.com/office/drawing/2014/main" id="{6D2DB463-55CB-45B3-A9B8-07ED4FB1E319}"/>
                  </a:ext>
                </a:extLst>
              </p:cNvPr>
              <p:cNvSpPr txBox="1">
                <a:spLocks noRot="1" noChangeAspect="1" noMove="1" noResize="1" noEditPoints="1" noAdjustHandles="1" noChangeArrowheads="1" noChangeShapeType="1" noTextEdit="1"/>
              </p:cNvSpPr>
              <p:nvPr/>
            </p:nvSpPr>
            <p:spPr>
              <a:xfrm>
                <a:off x="1396260" y="1415019"/>
                <a:ext cx="213199" cy="276999"/>
              </a:xfrm>
              <a:prstGeom prst="rect">
                <a:avLst/>
              </a:prstGeom>
              <a:blipFill>
                <a:blip r:embed="rId8"/>
                <a:stretch>
                  <a:fillRect l="-17143" r="-17143" b="-43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13AC3FF7-F376-4EA9-A12C-47A6F634505C}"/>
                  </a:ext>
                </a:extLst>
              </p:cNvPr>
              <p:cNvSpPr txBox="1"/>
              <p:nvPr/>
            </p:nvSpPr>
            <p:spPr>
              <a:xfrm>
                <a:off x="1586916" y="1415018"/>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𝑏</m:t>
                      </m:r>
                    </m:oMath>
                  </m:oMathPara>
                </a14:m>
                <a:endParaRPr kumimoji="1" lang="ja-JP" altLang="en-US" dirty="0">
                  <a:effectLst>
                    <a:glow rad="38100">
                      <a:schemeClr val="bg1"/>
                    </a:glow>
                  </a:effectLst>
                </a:endParaRPr>
              </a:p>
            </p:txBody>
          </p:sp>
        </mc:Choice>
        <mc:Fallback xmlns="">
          <p:sp>
            <p:nvSpPr>
              <p:cNvPr id="32" name="テキスト ボックス 31">
                <a:extLst>
                  <a:ext uri="{FF2B5EF4-FFF2-40B4-BE49-F238E27FC236}">
                    <a16:creationId xmlns:a16="http://schemas.microsoft.com/office/drawing/2014/main" id="{13AC3FF7-F376-4EA9-A12C-47A6F634505C}"/>
                  </a:ext>
                </a:extLst>
              </p:cNvPr>
              <p:cNvSpPr txBox="1">
                <a:spLocks noRot="1" noChangeAspect="1" noMove="1" noResize="1" noEditPoints="1" noAdjustHandles="1" noChangeArrowheads="1" noChangeShapeType="1" noTextEdit="1"/>
              </p:cNvSpPr>
              <p:nvPr/>
            </p:nvSpPr>
            <p:spPr>
              <a:xfrm>
                <a:off x="1586916" y="1415018"/>
                <a:ext cx="213199" cy="276999"/>
              </a:xfrm>
              <a:prstGeom prst="rect">
                <a:avLst/>
              </a:prstGeom>
              <a:blipFill>
                <a:blip r:embed="rId9"/>
                <a:stretch>
                  <a:fillRect l="-28571" t="-4348" r="-25714" b="-130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 name="テキスト ボックス 32">
                <a:extLst>
                  <a:ext uri="{FF2B5EF4-FFF2-40B4-BE49-F238E27FC236}">
                    <a16:creationId xmlns:a16="http://schemas.microsoft.com/office/drawing/2014/main" id="{6DBDE572-DD4C-4C92-B119-5C99BF249EB4}"/>
                  </a:ext>
                </a:extLst>
              </p:cNvPr>
              <p:cNvSpPr txBox="1"/>
              <p:nvPr/>
            </p:nvSpPr>
            <p:spPr>
              <a:xfrm>
                <a:off x="1958791" y="1415017"/>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𝑐</m:t>
                      </m:r>
                    </m:oMath>
                  </m:oMathPara>
                </a14:m>
                <a:endParaRPr kumimoji="1" lang="ja-JP" altLang="en-US" dirty="0">
                  <a:effectLst>
                    <a:glow rad="38100">
                      <a:schemeClr val="bg1"/>
                    </a:glow>
                  </a:effectLst>
                </a:endParaRPr>
              </a:p>
            </p:txBody>
          </p:sp>
        </mc:Choice>
        <mc:Fallback xmlns="">
          <p:sp>
            <p:nvSpPr>
              <p:cNvPr id="33" name="テキスト ボックス 32">
                <a:extLst>
                  <a:ext uri="{FF2B5EF4-FFF2-40B4-BE49-F238E27FC236}">
                    <a16:creationId xmlns:a16="http://schemas.microsoft.com/office/drawing/2014/main" id="{6DBDE572-DD4C-4C92-B119-5C99BF249EB4}"/>
                  </a:ext>
                </a:extLst>
              </p:cNvPr>
              <p:cNvSpPr txBox="1">
                <a:spLocks noRot="1" noChangeAspect="1" noMove="1" noResize="1" noEditPoints="1" noAdjustHandles="1" noChangeArrowheads="1" noChangeShapeType="1" noTextEdit="1"/>
              </p:cNvSpPr>
              <p:nvPr/>
            </p:nvSpPr>
            <p:spPr>
              <a:xfrm>
                <a:off x="1958791" y="1415017"/>
                <a:ext cx="213199" cy="276999"/>
              </a:xfrm>
              <a:prstGeom prst="rect">
                <a:avLst/>
              </a:prstGeom>
              <a:blipFill>
                <a:blip r:embed="rId10"/>
                <a:stretch>
                  <a:fillRect l="-14286" r="-8571" b="-43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テキスト ボックス 33">
                <a:extLst>
                  <a:ext uri="{FF2B5EF4-FFF2-40B4-BE49-F238E27FC236}">
                    <a16:creationId xmlns:a16="http://schemas.microsoft.com/office/drawing/2014/main" id="{B39D1D76-7647-4C44-ACFC-F649330BE4CC}"/>
                  </a:ext>
                </a:extLst>
              </p:cNvPr>
              <p:cNvSpPr txBox="1"/>
              <p:nvPr/>
            </p:nvSpPr>
            <p:spPr>
              <a:xfrm>
                <a:off x="2122190" y="1415016"/>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𝑑</m:t>
                      </m:r>
                    </m:oMath>
                  </m:oMathPara>
                </a14:m>
                <a:endParaRPr kumimoji="1" lang="ja-JP" altLang="en-US" dirty="0">
                  <a:effectLst>
                    <a:glow rad="38100">
                      <a:schemeClr val="bg1"/>
                    </a:glow>
                  </a:effectLst>
                </a:endParaRPr>
              </a:p>
            </p:txBody>
          </p:sp>
        </mc:Choice>
        <mc:Fallback xmlns="">
          <p:sp>
            <p:nvSpPr>
              <p:cNvPr id="34" name="テキスト ボックス 33">
                <a:extLst>
                  <a:ext uri="{FF2B5EF4-FFF2-40B4-BE49-F238E27FC236}">
                    <a16:creationId xmlns:a16="http://schemas.microsoft.com/office/drawing/2014/main" id="{B39D1D76-7647-4C44-ACFC-F649330BE4CC}"/>
                  </a:ext>
                </a:extLst>
              </p:cNvPr>
              <p:cNvSpPr txBox="1">
                <a:spLocks noRot="1" noChangeAspect="1" noMove="1" noResize="1" noEditPoints="1" noAdjustHandles="1" noChangeArrowheads="1" noChangeShapeType="1" noTextEdit="1"/>
              </p:cNvSpPr>
              <p:nvPr/>
            </p:nvSpPr>
            <p:spPr>
              <a:xfrm>
                <a:off x="2122190" y="1415016"/>
                <a:ext cx="213199" cy="276999"/>
              </a:xfrm>
              <a:prstGeom prst="rect">
                <a:avLst/>
              </a:prstGeom>
              <a:blipFill>
                <a:blip r:embed="rId11"/>
                <a:stretch>
                  <a:fillRect l="-31429" t="-4348" r="-28571" b="-13043"/>
                </a:stretch>
              </a:blipFill>
            </p:spPr>
            <p:txBody>
              <a:bodyPr/>
              <a:lstStyle/>
              <a:p>
                <a:r>
                  <a:rPr lang="ja-JP" altLang="en-US">
                    <a:noFill/>
                  </a:rPr>
                  <a:t> </a:t>
                </a:r>
              </a:p>
            </p:txBody>
          </p:sp>
        </mc:Fallback>
      </mc:AlternateContent>
      <p:sp>
        <p:nvSpPr>
          <p:cNvPr id="35" name="楕円 34">
            <a:extLst>
              <a:ext uri="{FF2B5EF4-FFF2-40B4-BE49-F238E27FC236}">
                <a16:creationId xmlns:a16="http://schemas.microsoft.com/office/drawing/2014/main" id="{D5320155-2545-44AF-B52A-EE534B296BA1}"/>
              </a:ext>
            </a:extLst>
          </p:cNvPr>
          <p:cNvSpPr/>
          <p:nvPr/>
        </p:nvSpPr>
        <p:spPr>
          <a:xfrm>
            <a:off x="1226931" y="2597019"/>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BE9074E5-0B2B-4155-B965-DDB6A550E52A}"/>
              </a:ext>
            </a:extLst>
          </p:cNvPr>
          <p:cNvSpPr/>
          <p:nvPr/>
        </p:nvSpPr>
        <p:spPr>
          <a:xfrm>
            <a:off x="819556" y="3420222"/>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1207D3ED-CE7B-4DDF-9FA2-6BA0E0D73BB7}"/>
              </a:ext>
            </a:extLst>
          </p:cNvPr>
          <p:cNvSpPr/>
          <p:nvPr/>
        </p:nvSpPr>
        <p:spPr>
          <a:xfrm>
            <a:off x="871585" y="3572041"/>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a:extLst>
              <a:ext uri="{FF2B5EF4-FFF2-40B4-BE49-F238E27FC236}">
                <a16:creationId xmlns:a16="http://schemas.microsoft.com/office/drawing/2014/main" id="{7F3F7FB5-6DC2-4776-BF03-4716608B864A}"/>
              </a:ext>
            </a:extLst>
          </p:cNvPr>
          <p:cNvSpPr/>
          <p:nvPr/>
        </p:nvSpPr>
        <p:spPr>
          <a:xfrm>
            <a:off x="1246246" y="2838455"/>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DE40BF29-321F-469C-AEF1-1530D6C8CE02}"/>
              </a:ext>
            </a:extLst>
          </p:cNvPr>
          <p:cNvSpPr/>
          <p:nvPr/>
        </p:nvSpPr>
        <p:spPr>
          <a:xfrm>
            <a:off x="1333648" y="2985310"/>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a:extLst>
              <a:ext uri="{FF2B5EF4-FFF2-40B4-BE49-F238E27FC236}">
                <a16:creationId xmlns:a16="http://schemas.microsoft.com/office/drawing/2014/main" id="{FC994D92-0BF5-4983-A234-7AE68346FA0C}"/>
              </a:ext>
            </a:extLst>
          </p:cNvPr>
          <p:cNvSpPr/>
          <p:nvPr/>
        </p:nvSpPr>
        <p:spPr>
          <a:xfrm>
            <a:off x="1038239" y="3118093"/>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楕円 40">
            <a:extLst>
              <a:ext uri="{FF2B5EF4-FFF2-40B4-BE49-F238E27FC236}">
                <a16:creationId xmlns:a16="http://schemas.microsoft.com/office/drawing/2014/main" id="{20CE090F-E5DB-4F98-A57B-3617C1249AEB}"/>
              </a:ext>
            </a:extLst>
          </p:cNvPr>
          <p:cNvSpPr/>
          <p:nvPr/>
        </p:nvSpPr>
        <p:spPr>
          <a:xfrm>
            <a:off x="716183" y="3575895"/>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1">
            <a:extLst>
              <a:ext uri="{FF2B5EF4-FFF2-40B4-BE49-F238E27FC236}">
                <a16:creationId xmlns:a16="http://schemas.microsoft.com/office/drawing/2014/main" id="{D49EA11D-9433-4A96-B89B-0508B3078A97}"/>
              </a:ext>
            </a:extLst>
          </p:cNvPr>
          <p:cNvSpPr/>
          <p:nvPr/>
        </p:nvSpPr>
        <p:spPr>
          <a:xfrm>
            <a:off x="1116001" y="3260538"/>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552B1715-6E4E-4A1C-8AAE-87CBA3B148BF}"/>
              </a:ext>
            </a:extLst>
          </p:cNvPr>
          <p:cNvCxnSpPr>
            <a:cxnSpLocks/>
            <a:stCxn id="35" idx="4"/>
            <a:endCxn id="38" idx="0"/>
          </p:cNvCxnSpPr>
          <p:nvPr/>
        </p:nvCxnSpPr>
        <p:spPr>
          <a:xfrm>
            <a:off x="1262931" y="2669019"/>
            <a:ext cx="1315" cy="16943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95144931-85B2-4992-AFB9-03D9D38BABDF}"/>
              </a:ext>
            </a:extLst>
          </p:cNvPr>
          <p:cNvCxnSpPr>
            <a:cxnSpLocks/>
            <a:stCxn id="40" idx="3"/>
            <a:endCxn id="36" idx="7"/>
          </p:cNvCxnSpPr>
          <p:nvPr/>
        </p:nvCxnSpPr>
        <p:spPr>
          <a:xfrm flipH="1">
            <a:off x="850284" y="3148821"/>
            <a:ext cx="193227" cy="27667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81514E71-4FFF-4542-9B9F-871651EE2E53}"/>
              </a:ext>
            </a:extLst>
          </p:cNvPr>
          <p:cNvCxnSpPr>
            <a:cxnSpLocks/>
            <a:stCxn id="41" idx="0"/>
            <a:endCxn id="36" idx="3"/>
          </p:cNvCxnSpPr>
          <p:nvPr/>
        </p:nvCxnSpPr>
        <p:spPr>
          <a:xfrm flipV="1">
            <a:off x="752183" y="3450950"/>
            <a:ext cx="72645" cy="124945"/>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70D947C2-45F3-44DF-B0AC-937312CC5005}"/>
              </a:ext>
            </a:extLst>
          </p:cNvPr>
          <p:cNvCxnSpPr>
            <a:cxnSpLocks/>
            <a:stCxn id="37" idx="0"/>
            <a:endCxn id="36" idx="5"/>
          </p:cNvCxnSpPr>
          <p:nvPr/>
        </p:nvCxnSpPr>
        <p:spPr>
          <a:xfrm flipH="1" flipV="1">
            <a:off x="850284" y="3450950"/>
            <a:ext cx="57301" cy="121091"/>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EA6A74C-86F2-415B-A96C-E08F31CE1184}"/>
              </a:ext>
            </a:extLst>
          </p:cNvPr>
          <p:cNvCxnSpPr>
            <a:cxnSpLocks/>
            <a:stCxn id="39" idx="0"/>
            <a:endCxn id="38" idx="5"/>
          </p:cNvCxnSpPr>
          <p:nvPr/>
        </p:nvCxnSpPr>
        <p:spPr>
          <a:xfrm flipH="1" flipV="1">
            <a:off x="1276974" y="2869183"/>
            <a:ext cx="92674" cy="11612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F9277C93-8DE0-4E88-B07F-285D915E3C7C}"/>
              </a:ext>
            </a:extLst>
          </p:cNvPr>
          <p:cNvCxnSpPr>
            <a:cxnSpLocks/>
            <a:stCxn id="40" idx="5"/>
            <a:endCxn id="42" idx="0"/>
          </p:cNvCxnSpPr>
          <p:nvPr/>
        </p:nvCxnSpPr>
        <p:spPr>
          <a:xfrm>
            <a:off x="1068967" y="3148821"/>
            <a:ext cx="83034" cy="11171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46B3E302-5F2C-4BE3-99AF-DEB596CDD95E}"/>
              </a:ext>
            </a:extLst>
          </p:cNvPr>
          <p:cNvCxnSpPr>
            <a:cxnSpLocks/>
            <a:stCxn id="40" idx="7"/>
            <a:endCxn id="38" idx="3"/>
          </p:cNvCxnSpPr>
          <p:nvPr/>
        </p:nvCxnSpPr>
        <p:spPr>
          <a:xfrm flipV="1">
            <a:off x="1068967" y="2869183"/>
            <a:ext cx="182551" cy="25418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テキスト ボックス 49">
                <a:extLst>
                  <a:ext uri="{FF2B5EF4-FFF2-40B4-BE49-F238E27FC236}">
                    <a16:creationId xmlns:a16="http://schemas.microsoft.com/office/drawing/2014/main" id="{DC84CCFC-BD70-4F5F-97F1-A74A5E0170A5}"/>
                  </a:ext>
                </a:extLst>
              </p:cNvPr>
              <p:cNvSpPr txBox="1"/>
              <p:nvPr/>
            </p:nvSpPr>
            <p:spPr>
              <a:xfrm>
                <a:off x="1308233" y="2465790"/>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0</m:t>
                      </m:r>
                    </m:oMath>
                  </m:oMathPara>
                </a14:m>
                <a:endParaRPr kumimoji="1" lang="ja-JP" altLang="en-US" dirty="0">
                  <a:effectLst>
                    <a:glow rad="38100">
                      <a:schemeClr val="bg1"/>
                    </a:glow>
                  </a:effectLst>
                </a:endParaRPr>
              </a:p>
            </p:txBody>
          </p:sp>
        </mc:Choice>
        <mc:Fallback xmlns="">
          <p:sp>
            <p:nvSpPr>
              <p:cNvPr id="50" name="テキスト ボックス 49">
                <a:extLst>
                  <a:ext uri="{FF2B5EF4-FFF2-40B4-BE49-F238E27FC236}">
                    <a16:creationId xmlns:a16="http://schemas.microsoft.com/office/drawing/2014/main" id="{DC84CCFC-BD70-4F5F-97F1-A74A5E0170A5}"/>
                  </a:ext>
                </a:extLst>
              </p:cNvPr>
              <p:cNvSpPr txBox="1">
                <a:spLocks noRot="1" noChangeAspect="1" noMove="1" noResize="1" noEditPoints="1" noAdjustHandles="1" noChangeArrowheads="1" noChangeShapeType="1" noTextEdit="1"/>
              </p:cNvSpPr>
              <p:nvPr/>
            </p:nvSpPr>
            <p:spPr>
              <a:xfrm>
                <a:off x="1308233" y="2465790"/>
                <a:ext cx="213199" cy="276999"/>
              </a:xfrm>
              <a:prstGeom prst="rect">
                <a:avLst/>
              </a:prstGeom>
              <a:blipFill>
                <a:blip r:embed="rId12"/>
                <a:stretch>
                  <a:fillRect l="-28571" r="-25714" b="-130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1" name="テキスト ボックス 50">
                <a:extLst>
                  <a:ext uri="{FF2B5EF4-FFF2-40B4-BE49-F238E27FC236}">
                    <a16:creationId xmlns:a16="http://schemas.microsoft.com/office/drawing/2014/main" id="{BFF335DB-A668-45D2-B1EA-834E25836108}"/>
                  </a:ext>
                </a:extLst>
              </p:cNvPr>
              <p:cNvSpPr txBox="1"/>
              <p:nvPr/>
            </p:nvSpPr>
            <p:spPr>
              <a:xfrm>
                <a:off x="614130" y="3626477"/>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𝑎</m:t>
                      </m:r>
                    </m:oMath>
                  </m:oMathPara>
                </a14:m>
                <a:endParaRPr kumimoji="1" lang="ja-JP" altLang="en-US" dirty="0">
                  <a:effectLst>
                    <a:glow rad="38100">
                      <a:schemeClr val="bg1"/>
                    </a:glow>
                  </a:effectLst>
                </a:endParaRPr>
              </a:p>
            </p:txBody>
          </p:sp>
        </mc:Choice>
        <mc:Fallback xmlns="">
          <p:sp>
            <p:nvSpPr>
              <p:cNvPr id="51" name="テキスト ボックス 50">
                <a:extLst>
                  <a:ext uri="{FF2B5EF4-FFF2-40B4-BE49-F238E27FC236}">
                    <a16:creationId xmlns:a16="http://schemas.microsoft.com/office/drawing/2014/main" id="{BFF335DB-A668-45D2-B1EA-834E25836108}"/>
                  </a:ext>
                </a:extLst>
              </p:cNvPr>
              <p:cNvSpPr txBox="1">
                <a:spLocks noRot="1" noChangeAspect="1" noMove="1" noResize="1" noEditPoints="1" noAdjustHandles="1" noChangeArrowheads="1" noChangeShapeType="1" noTextEdit="1"/>
              </p:cNvSpPr>
              <p:nvPr/>
            </p:nvSpPr>
            <p:spPr>
              <a:xfrm>
                <a:off x="614130" y="3626477"/>
                <a:ext cx="213199" cy="276999"/>
              </a:xfrm>
              <a:prstGeom prst="rect">
                <a:avLst/>
              </a:prstGeom>
              <a:blipFill>
                <a:blip r:embed="rId13"/>
                <a:stretch>
                  <a:fillRect l="-17143" r="-17143"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2" name="テキスト ボックス 51">
                <a:extLst>
                  <a:ext uri="{FF2B5EF4-FFF2-40B4-BE49-F238E27FC236}">
                    <a16:creationId xmlns:a16="http://schemas.microsoft.com/office/drawing/2014/main" id="{0B7389E0-7429-4B04-AB0A-D3498812F3EA}"/>
                  </a:ext>
                </a:extLst>
              </p:cNvPr>
              <p:cNvSpPr txBox="1"/>
              <p:nvPr/>
            </p:nvSpPr>
            <p:spPr>
              <a:xfrm>
                <a:off x="804786" y="3626476"/>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𝑏</m:t>
                      </m:r>
                    </m:oMath>
                  </m:oMathPara>
                </a14:m>
                <a:endParaRPr kumimoji="1" lang="ja-JP" altLang="en-US" dirty="0">
                  <a:effectLst>
                    <a:glow rad="38100">
                      <a:schemeClr val="bg1"/>
                    </a:glow>
                  </a:effectLst>
                </a:endParaRPr>
              </a:p>
            </p:txBody>
          </p:sp>
        </mc:Choice>
        <mc:Fallback xmlns="">
          <p:sp>
            <p:nvSpPr>
              <p:cNvPr id="52" name="テキスト ボックス 51">
                <a:extLst>
                  <a:ext uri="{FF2B5EF4-FFF2-40B4-BE49-F238E27FC236}">
                    <a16:creationId xmlns:a16="http://schemas.microsoft.com/office/drawing/2014/main" id="{0B7389E0-7429-4B04-AB0A-D3498812F3EA}"/>
                  </a:ext>
                </a:extLst>
              </p:cNvPr>
              <p:cNvSpPr txBox="1">
                <a:spLocks noRot="1" noChangeAspect="1" noMove="1" noResize="1" noEditPoints="1" noAdjustHandles="1" noChangeArrowheads="1" noChangeShapeType="1" noTextEdit="1"/>
              </p:cNvSpPr>
              <p:nvPr/>
            </p:nvSpPr>
            <p:spPr>
              <a:xfrm>
                <a:off x="804786" y="3626476"/>
                <a:ext cx="213199" cy="276999"/>
              </a:xfrm>
              <a:prstGeom prst="rect">
                <a:avLst/>
              </a:prstGeom>
              <a:blipFill>
                <a:blip r:embed="rId14"/>
                <a:stretch>
                  <a:fillRect l="-28571" t="-4444" r="-25714" b="-155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3" name="テキスト ボックス 52">
                <a:extLst>
                  <a:ext uri="{FF2B5EF4-FFF2-40B4-BE49-F238E27FC236}">
                    <a16:creationId xmlns:a16="http://schemas.microsoft.com/office/drawing/2014/main" id="{44FD0A5B-E503-4D42-9C1F-8C7C818791B8}"/>
                  </a:ext>
                </a:extLst>
              </p:cNvPr>
              <p:cNvSpPr txBox="1"/>
              <p:nvPr/>
            </p:nvSpPr>
            <p:spPr>
              <a:xfrm>
                <a:off x="1160069" y="3266483"/>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𝑐</m:t>
                      </m:r>
                    </m:oMath>
                  </m:oMathPara>
                </a14:m>
                <a:endParaRPr kumimoji="1" lang="ja-JP" altLang="en-US" dirty="0">
                  <a:effectLst>
                    <a:glow rad="38100">
                      <a:schemeClr val="bg1"/>
                    </a:glow>
                  </a:effectLst>
                </a:endParaRPr>
              </a:p>
            </p:txBody>
          </p:sp>
        </mc:Choice>
        <mc:Fallback xmlns="">
          <p:sp>
            <p:nvSpPr>
              <p:cNvPr id="53" name="テキスト ボックス 52">
                <a:extLst>
                  <a:ext uri="{FF2B5EF4-FFF2-40B4-BE49-F238E27FC236}">
                    <a16:creationId xmlns:a16="http://schemas.microsoft.com/office/drawing/2014/main" id="{44FD0A5B-E503-4D42-9C1F-8C7C818791B8}"/>
                  </a:ext>
                </a:extLst>
              </p:cNvPr>
              <p:cNvSpPr txBox="1">
                <a:spLocks noRot="1" noChangeAspect="1" noMove="1" noResize="1" noEditPoints="1" noAdjustHandles="1" noChangeArrowheads="1" noChangeShapeType="1" noTextEdit="1"/>
              </p:cNvSpPr>
              <p:nvPr/>
            </p:nvSpPr>
            <p:spPr>
              <a:xfrm>
                <a:off x="1160069" y="3266483"/>
                <a:ext cx="213199" cy="276999"/>
              </a:xfrm>
              <a:prstGeom prst="rect">
                <a:avLst/>
              </a:prstGeom>
              <a:blipFill>
                <a:blip r:embed="rId15"/>
                <a:stretch>
                  <a:fillRect l="-14286" r="-8571"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4" name="テキスト ボックス 53">
                <a:extLst>
                  <a:ext uri="{FF2B5EF4-FFF2-40B4-BE49-F238E27FC236}">
                    <a16:creationId xmlns:a16="http://schemas.microsoft.com/office/drawing/2014/main" id="{575BB80E-4C6E-4C44-8617-E041B8FD4D99}"/>
                  </a:ext>
                </a:extLst>
              </p:cNvPr>
              <p:cNvSpPr txBox="1"/>
              <p:nvPr/>
            </p:nvSpPr>
            <p:spPr>
              <a:xfrm>
                <a:off x="1407395" y="2948942"/>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𝑑</m:t>
                      </m:r>
                    </m:oMath>
                  </m:oMathPara>
                </a14:m>
                <a:endParaRPr kumimoji="1" lang="ja-JP" altLang="en-US" dirty="0">
                  <a:effectLst>
                    <a:glow rad="38100">
                      <a:schemeClr val="bg1"/>
                    </a:glow>
                  </a:effectLst>
                </a:endParaRPr>
              </a:p>
            </p:txBody>
          </p:sp>
        </mc:Choice>
        <mc:Fallback xmlns="">
          <p:sp>
            <p:nvSpPr>
              <p:cNvPr id="54" name="テキスト ボックス 53">
                <a:extLst>
                  <a:ext uri="{FF2B5EF4-FFF2-40B4-BE49-F238E27FC236}">
                    <a16:creationId xmlns:a16="http://schemas.microsoft.com/office/drawing/2014/main" id="{575BB80E-4C6E-4C44-8617-E041B8FD4D99}"/>
                  </a:ext>
                </a:extLst>
              </p:cNvPr>
              <p:cNvSpPr txBox="1">
                <a:spLocks noRot="1" noChangeAspect="1" noMove="1" noResize="1" noEditPoints="1" noAdjustHandles="1" noChangeArrowheads="1" noChangeShapeType="1" noTextEdit="1"/>
              </p:cNvSpPr>
              <p:nvPr/>
            </p:nvSpPr>
            <p:spPr>
              <a:xfrm>
                <a:off x="1407395" y="2948942"/>
                <a:ext cx="213199" cy="276999"/>
              </a:xfrm>
              <a:prstGeom prst="rect">
                <a:avLst/>
              </a:prstGeom>
              <a:blipFill>
                <a:blip r:embed="rId16"/>
                <a:stretch>
                  <a:fillRect l="-31429" t="-4444" r="-28571" b="-15556"/>
                </a:stretch>
              </a:blipFill>
            </p:spPr>
            <p:txBody>
              <a:bodyPr/>
              <a:lstStyle/>
              <a:p>
                <a:r>
                  <a:rPr lang="ja-JP" altLang="en-US">
                    <a:noFill/>
                  </a:rPr>
                  <a:t> </a:t>
                </a:r>
              </a:p>
            </p:txBody>
          </p:sp>
        </mc:Fallback>
      </mc:AlternateContent>
      <p:sp>
        <p:nvSpPr>
          <p:cNvPr id="55" name="楕円 54">
            <a:extLst>
              <a:ext uri="{FF2B5EF4-FFF2-40B4-BE49-F238E27FC236}">
                <a16:creationId xmlns:a16="http://schemas.microsoft.com/office/drawing/2014/main" id="{32FE38ED-8EB1-45EA-9BAB-E59A74B04564}"/>
              </a:ext>
            </a:extLst>
          </p:cNvPr>
          <p:cNvSpPr/>
          <p:nvPr/>
        </p:nvSpPr>
        <p:spPr>
          <a:xfrm>
            <a:off x="4758751" y="3542945"/>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a:extLst>
              <a:ext uri="{FF2B5EF4-FFF2-40B4-BE49-F238E27FC236}">
                <a16:creationId xmlns:a16="http://schemas.microsoft.com/office/drawing/2014/main" id="{1C0BB921-9A61-4D21-936A-694A635F609A}"/>
              </a:ext>
            </a:extLst>
          </p:cNvPr>
          <p:cNvSpPr/>
          <p:nvPr/>
        </p:nvSpPr>
        <p:spPr>
          <a:xfrm>
            <a:off x="4741956" y="4184642"/>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a:extLst>
              <a:ext uri="{FF2B5EF4-FFF2-40B4-BE49-F238E27FC236}">
                <a16:creationId xmlns:a16="http://schemas.microsoft.com/office/drawing/2014/main" id="{63972574-AEAA-46A8-8E5B-E3D22CD70F48}"/>
              </a:ext>
            </a:extLst>
          </p:cNvPr>
          <p:cNvSpPr/>
          <p:nvPr/>
        </p:nvSpPr>
        <p:spPr>
          <a:xfrm>
            <a:off x="4817841" y="4308307"/>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id="{D51A6A04-6686-451C-9691-FC13FA68AA2C}"/>
              </a:ext>
            </a:extLst>
          </p:cNvPr>
          <p:cNvSpPr/>
          <p:nvPr/>
        </p:nvSpPr>
        <p:spPr>
          <a:xfrm>
            <a:off x="4778066" y="3784381"/>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24572AD0-FBB8-4D46-A402-E07857BB9EC9}"/>
              </a:ext>
            </a:extLst>
          </p:cNvPr>
          <p:cNvSpPr/>
          <p:nvPr/>
        </p:nvSpPr>
        <p:spPr>
          <a:xfrm>
            <a:off x="4919496" y="3902758"/>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id="{4FFA3B60-03DA-42E4-A5D5-4DE4DF060686}"/>
              </a:ext>
            </a:extLst>
          </p:cNvPr>
          <p:cNvSpPr/>
          <p:nvPr/>
        </p:nvSpPr>
        <p:spPr>
          <a:xfrm>
            <a:off x="4424050" y="3985136"/>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id="{59B49484-75B0-4889-83BA-058DF5D6038E}"/>
              </a:ext>
            </a:extLst>
          </p:cNvPr>
          <p:cNvSpPr/>
          <p:nvPr/>
        </p:nvSpPr>
        <p:spPr>
          <a:xfrm>
            <a:off x="4634629" y="4308307"/>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楕円 61">
            <a:extLst>
              <a:ext uri="{FF2B5EF4-FFF2-40B4-BE49-F238E27FC236}">
                <a16:creationId xmlns:a16="http://schemas.microsoft.com/office/drawing/2014/main" id="{B028F0AB-2C98-4DFB-A89F-CA40FAAB39A7}"/>
              </a:ext>
            </a:extLst>
          </p:cNvPr>
          <p:cNvSpPr/>
          <p:nvPr/>
        </p:nvSpPr>
        <p:spPr>
          <a:xfrm>
            <a:off x="4282082" y="4100253"/>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62">
            <a:extLst>
              <a:ext uri="{FF2B5EF4-FFF2-40B4-BE49-F238E27FC236}">
                <a16:creationId xmlns:a16="http://schemas.microsoft.com/office/drawing/2014/main" id="{466E350F-C674-4E82-9BFD-CE9D8D06EB3D}"/>
              </a:ext>
            </a:extLst>
          </p:cNvPr>
          <p:cNvCxnSpPr>
            <a:cxnSpLocks/>
            <a:stCxn id="55" idx="4"/>
            <a:endCxn id="58" idx="0"/>
          </p:cNvCxnSpPr>
          <p:nvPr/>
        </p:nvCxnSpPr>
        <p:spPr>
          <a:xfrm>
            <a:off x="4794751" y="3614945"/>
            <a:ext cx="1315" cy="16943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6F1EDC77-6404-49F0-A542-AE0367C59B41}"/>
              </a:ext>
            </a:extLst>
          </p:cNvPr>
          <p:cNvCxnSpPr>
            <a:cxnSpLocks/>
            <a:stCxn id="56" idx="0"/>
            <a:endCxn id="60" idx="5"/>
          </p:cNvCxnSpPr>
          <p:nvPr/>
        </p:nvCxnSpPr>
        <p:spPr>
          <a:xfrm flipH="1" flipV="1">
            <a:off x="4454778" y="4015864"/>
            <a:ext cx="305178" cy="168778"/>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BB15226F-A21B-4B59-865A-8AB371CB97A1}"/>
              </a:ext>
            </a:extLst>
          </p:cNvPr>
          <p:cNvCxnSpPr>
            <a:cxnSpLocks/>
            <a:stCxn id="61" idx="0"/>
            <a:endCxn id="56" idx="3"/>
          </p:cNvCxnSpPr>
          <p:nvPr/>
        </p:nvCxnSpPr>
        <p:spPr>
          <a:xfrm flipV="1">
            <a:off x="4670629" y="4215370"/>
            <a:ext cx="76599" cy="9293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74CB2394-3A5B-448A-9E03-AA0DF0AB3113}"/>
              </a:ext>
            </a:extLst>
          </p:cNvPr>
          <p:cNvCxnSpPr>
            <a:cxnSpLocks/>
            <a:stCxn id="57" idx="0"/>
            <a:endCxn id="56" idx="5"/>
          </p:cNvCxnSpPr>
          <p:nvPr/>
        </p:nvCxnSpPr>
        <p:spPr>
          <a:xfrm flipH="1" flipV="1">
            <a:off x="4772684" y="4215370"/>
            <a:ext cx="81157" cy="9293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39234FB6-35B2-4A5F-943C-F749D2A16B4C}"/>
              </a:ext>
            </a:extLst>
          </p:cNvPr>
          <p:cNvCxnSpPr>
            <a:cxnSpLocks/>
            <a:stCxn id="59" idx="0"/>
            <a:endCxn id="58" idx="5"/>
          </p:cNvCxnSpPr>
          <p:nvPr/>
        </p:nvCxnSpPr>
        <p:spPr>
          <a:xfrm flipH="1" flipV="1">
            <a:off x="4808794" y="3815109"/>
            <a:ext cx="146702" cy="87649"/>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799AEC24-C610-4121-971B-F06711110BEA}"/>
              </a:ext>
            </a:extLst>
          </p:cNvPr>
          <p:cNvCxnSpPr>
            <a:cxnSpLocks/>
            <a:stCxn id="60" idx="3"/>
            <a:endCxn id="62" idx="0"/>
          </p:cNvCxnSpPr>
          <p:nvPr/>
        </p:nvCxnSpPr>
        <p:spPr>
          <a:xfrm flipH="1">
            <a:off x="4318082" y="4015864"/>
            <a:ext cx="111240" cy="84389"/>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63270A62-8EDB-43C0-8D22-B4B4513962C2}"/>
              </a:ext>
            </a:extLst>
          </p:cNvPr>
          <p:cNvCxnSpPr>
            <a:cxnSpLocks/>
            <a:stCxn id="60" idx="7"/>
            <a:endCxn id="58" idx="3"/>
          </p:cNvCxnSpPr>
          <p:nvPr/>
        </p:nvCxnSpPr>
        <p:spPr>
          <a:xfrm flipV="1">
            <a:off x="4454778" y="3815109"/>
            <a:ext cx="328560" cy="175299"/>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0" name="テキスト ボックス 69">
                <a:extLst>
                  <a:ext uri="{FF2B5EF4-FFF2-40B4-BE49-F238E27FC236}">
                    <a16:creationId xmlns:a16="http://schemas.microsoft.com/office/drawing/2014/main" id="{70019314-8F82-493D-9424-4177F79F36B4}"/>
                  </a:ext>
                </a:extLst>
              </p:cNvPr>
              <p:cNvSpPr txBox="1"/>
              <p:nvPr/>
            </p:nvSpPr>
            <p:spPr>
              <a:xfrm>
                <a:off x="4840053" y="3411716"/>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0</m:t>
                      </m:r>
                    </m:oMath>
                  </m:oMathPara>
                </a14:m>
                <a:endParaRPr kumimoji="1" lang="ja-JP" altLang="en-US" dirty="0">
                  <a:effectLst>
                    <a:glow rad="38100">
                      <a:schemeClr val="bg1"/>
                    </a:glow>
                  </a:effectLst>
                </a:endParaRPr>
              </a:p>
            </p:txBody>
          </p:sp>
        </mc:Choice>
        <mc:Fallback xmlns="">
          <p:sp>
            <p:nvSpPr>
              <p:cNvPr id="70" name="テキスト ボックス 69">
                <a:extLst>
                  <a:ext uri="{FF2B5EF4-FFF2-40B4-BE49-F238E27FC236}">
                    <a16:creationId xmlns:a16="http://schemas.microsoft.com/office/drawing/2014/main" id="{70019314-8F82-493D-9424-4177F79F36B4}"/>
                  </a:ext>
                </a:extLst>
              </p:cNvPr>
              <p:cNvSpPr txBox="1">
                <a:spLocks noRot="1" noChangeAspect="1" noMove="1" noResize="1" noEditPoints="1" noAdjustHandles="1" noChangeArrowheads="1" noChangeShapeType="1" noTextEdit="1"/>
              </p:cNvSpPr>
              <p:nvPr/>
            </p:nvSpPr>
            <p:spPr>
              <a:xfrm>
                <a:off x="4840053" y="3411716"/>
                <a:ext cx="213199" cy="276999"/>
              </a:xfrm>
              <a:prstGeom prst="rect">
                <a:avLst/>
              </a:prstGeom>
              <a:blipFill>
                <a:blip r:embed="rId17"/>
                <a:stretch>
                  <a:fillRect l="-25714" t="-2222" r="-25714" b="-1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1" name="テキスト ボックス 70">
                <a:extLst>
                  <a:ext uri="{FF2B5EF4-FFF2-40B4-BE49-F238E27FC236}">
                    <a16:creationId xmlns:a16="http://schemas.microsoft.com/office/drawing/2014/main" id="{80421CEE-0C62-47B9-92AF-DD157279E0FC}"/>
                  </a:ext>
                </a:extLst>
              </p:cNvPr>
              <p:cNvSpPr txBox="1"/>
              <p:nvPr/>
            </p:nvSpPr>
            <p:spPr>
              <a:xfrm>
                <a:off x="4082304" y="4033839"/>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𝑎</m:t>
                      </m:r>
                    </m:oMath>
                  </m:oMathPara>
                </a14:m>
                <a:endParaRPr kumimoji="1" lang="ja-JP" altLang="en-US" dirty="0">
                  <a:effectLst>
                    <a:glow rad="38100">
                      <a:schemeClr val="bg1"/>
                    </a:glow>
                  </a:effectLst>
                </a:endParaRPr>
              </a:p>
            </p:txBody>
          </p:sp>
        </mc:Choice>
        <mc:Fallback xmlns="">
          <p:sp>
            <p:nvSpPr>
              <p:cNvPr id="71" name="テキスト ボックス 70">
                <a:extLst>
                  <a:ext uri="{FF2B5EF4-FFF2-40B4-BE49-F238E27FC236}">
                    <a16:creationId xmlns:a16="http://schemas.microsoft.com/office/drawing/2014/main" id="{80421CEE-0C62-47B9-92AF-DD157279E0FC}"/>
                  </a:ext>
                </a:extLst>
              </p:cNvPr>
              <p:cNvSpPr txBox="1">
                <a:spLocks noRot="1" noChangeAspect="1" noMove="1" noResize="1" noEditPoints="1" noAdjustHandles="1" noChangeArrowheads="1" noChangeShapeType="1" noTextEdit="1"/>
              </p:cNvSpPr>
              <p:nvPr/>
            </p:nvSpPr>
            <p:spPr>
              <a:xfrm>
                <a:off x="4082304" y="4033839"/>
                <a:ext cx="213199" cy="276999"/>
              </a:xfrm>
              <a:prstGeom prst="rect">
                <a:avLst/>
              </a:prstGeom>
              <a:blipFill>
                <a:blip r:embed="rId18"/>
                <a:stretch>
                  <a:fillRect l="-17143" r="-17143"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テキスト ボックス 71">
                <a:extLst>
                  <a:ext uri="{FF2B5EF4-FFF2-40B4-BE49-F238E27FC236}">
                    <a16:creationId xmlns:a16="http://schemas.microsoft.com/office/drawing/2014/main" id="{86E1743B-D06D-49CF-B4EF-D150064ABEA6}"/>
                  </a:ext>
                </a:extLst>
              </p:cNvPr>
              <p:cNvSpPr txBox="1"/>
              <p:nvPr/>
            </p:nvSpPr>
            <p:spPr>
              <a:xfrm>
                <a:off x="4543767" y="4365472"/>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𝑏</m:t>
                      </m:r>
                    </m:oMath>
                  </m:oMathPara>
                </a14:m>
                <a:endParaRPr kumimoji="1" lang="ja-JP" altLang="en-US" dirty="0">
                  <a:effectLst>
                    <a:glow rad="38100">
                      <a:schemeClr val="bg1"/>
                    </a:glow>
                  </a:effectLst>
                </a:endParaRPr>
              </a:p>
            </p:txBody>
          </p:sp>
        </mc:Choice>
        <mc:Fallback xmlns="">
          <p:sp>
            <p:nvSpPr>
              <p:cNvPr id="72" name="テキスト ボックス 71">
                <a:extLst>
                  <a:ext uri="{FF2B5EF4-FFF2-40B4-BE49-F238E27FC236}">
                    <a16:creationId xmlns:a16="http://schemas.microsoft.com/office/drawing/2014/main" id="{86E1743B-D06D-49CF-B4EF-D150064ABEA6}"/>
                  </a:ext>
                </a:extLst>
              </p:cNvPr>
              <p:cNvSpPr txBox="1">
                <a:spLocks noRot="1" noChangeAspect="1" noMove="1" noResize="1" noEditPoints="1" noAdjustHandles="1" noChangeArrowheads="1" noChangeShapeType="1" noTextEdit="1"/>
              </p:cNvSpPr>
              <p:nvPr/>
            </p:nvSpPr>
            <p:spPr>
              <a:xfrm>
                <a:off x="4543767" y="4365472"/>
                <a:ext cx="213199" cy="276999"/>
              </a:xfrm>
              <a:prstGeom prst="rect">
                <a:avLst/>
              </a:prstGeom>
              <a:blipFill>
                <a:blip r:embed="rId19"/>
                <a:stretch>
                  <a:fillRect l="-28571" t="-4348" r="-25714" b="-130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テキスト ボックス 72">
                <a:extLst>
                  <a:ext uri="{FF2B5EF4-FFF2-40B4-BE49-F238E27FC236}">
                    <a16:creationId xmlns:a16="http://schemas.microsoft.com/office/drawing/2014/main" id="{25EA7411-A1B9-4B00-A668-523470E1CD4D}"/>
                  </a:ext>
                </a:extLst>
              </p:cNvPr>
              <p:cNvSpPr txBox="1"/>
              <p:nvPr/>
            </p:nvSpPr>
            <p:spPr>
              <a:xfrm>
                <a:off x="4768831" y="4361942"/>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𝑐</m:t>
                      </m:r>
                    </m:oMath>
                  </m:oMathPara>
                </a14:m>
                <a:endParaRPr kumimoji="1" lang="ja-JP" altLang="en-US" dirty="0">
                  <a:effectLst>
                    <a:glow rad="38100">
                      <a:schemeClr val="bg1"/>
                    </a:glow>
                  </a:effectLst>
                </a:endParaRPr>
              </a:p>
            </p:txBody>
          </p:sp>
        </mc:Choice>
        <mc:Fallback xmlns="">
          <p:sp>
            <p:nvSpPr>
              <p:cNvPr id="73" name="テキスト ボックス 72">
                <a:extLst>
                  <a:ext uri="{FF2B5EF4-FFF2-40B4-BE49-F238E27FC236}">
                    <a16:creationId xmlns:a16="http://schemas.microsoft.com/office/drawing/2014/main" id="{25EA7411-A1B9-4B00-A668-523470E1CD4D}"/>
                  </a:ext>
                </a:extLst>
              </p:cNvPr>
              <p:cNvSpPr txBox="1">
                <a:spLocks noRot="1" noChangeAspect="1" noMove="1" noResize="1" noEditPoints="1" noAdjustHandles="1" noChangeArrowheads="1" noChangeShapeType="1" noTextEdit="1"/>
              </p:cNvSpPr>
              <p:nvPr/>
            </p:nvSpPr>
            <p:spPr>
              <a:xfrm>
                <a:off x="4768831" y="4361942"/>
                <a:ext cx="213199" cy="276999"/>
              </a:xfrm>
              <a:prstGeom prst="rect">
                <a:avLst/>
              </a:prstGeom>
              <a:blipFill>
                <a:blip r:embed="rId20"/>
                <a:stretch>
                  <a:fillRect l="-14286" r="-8571" b="-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4" name="テキスト ボックス 73">
                <a:extLst>
                  <a:ext uri="{FF2B5EF4-FFF2-40B4-BE49-F238E27FC236}">
                    <a16:creationId xmlns:a16="http://schemas.microsoft.com/office/drawing/2014/main" id="{0AFDD58F-B4D5-4B8A-B879-0D35792F8C3E}"/>
                  </a:ext>
                </a:extLst>
              </p:cNvPr>
              <p:cNvSpPr txBox="1"/>
              <p:nvPr/>
            </p:nvSpPr>
            <p:spPr>
              <a:xfrm>
                <a:off x="4973130" y="3859679"/>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𝑑</m:t>
                      </m:r>
                    </m:oMath>
                  </m:oMathPara>
                </a14:m>
                <a:endParaRPr kumimoji="1" lang="ja-JP" altLang="en-US" dirty="0">
                  <a:effectLst>
                    <a:glow rad="38100">
                      <a:schemeClr val="bg1"/>
                    </a:glow>
                  </a:effectLst>
                </a:endParaRPr>
              </a:p>
            </p:txBody>
          </p:sp>
        </mc:Choice>
        <mc:Fallback xmlns="">
          <p:sp>
            <p:nvSpPr>
              <p:cNvPr id="74" name="テキスト ボックス 73">
                <a:extLst>
                  <a:ext uri="{FF2B5EF4-FFF2-40B4-BE49-F238E27FC236}">
                    <a16:creationId xmlns:a16="http://schemas.microsoft.com/office/drawing/2014/main" id="{0AFDD58F-B4D5-4B8A-B879-0D35792F8C3E}"/>
                  </a:ext>
                </a:extLst>
              </p:cNvPr>
              <p:cNvSpPr txBox="1">
                <a:spLocks noRot="1" noChangeAspect="1" noMove="1" noResize="1" noEditPoints="1" noAdjustHandles="1" noChangeArrowheads="1" noChangeShapeType="1" noTextEdit="1"/>
              </p:cNvSpPr>
              <p:nvPr/>
            </p:nvSpPr>
            <p:spPr>
              <a:xfrm>
                <a:off x="4973130" y="3859679"/>
                <a:ext cx="213199" cy="276999"/>
              </a:xfrm>
              <a:prstGeom prst="rect">
                <a:avLst/>
              </a:prstGeom>
              <a:blipFill>
                <a:blip r:embed="rId21"/>
                <a:stretch>
                  <a:fillRect l="-31429" t="-4348" r="-28571" b="-13043"/>
                </a:stretch>
              </a:blipFill>
            </p:spPr>
            <p:txBody>
              <a:bodyPr/>
              <a:lstStyle/>
              <a:p>
                <a:r>
                  <a:rPr lang="ja-JP" altLang="en-US">
                    <a:noFill/>
                  </a:rPr>
                  <a:t> </a:t>
                </a:r>
              </a:p>
            </p:txBody>
          </p:sp>
        </mc:Fallback>
      </mc:AlternateContent>
      <p:sp>
        <p:nvSpPr>
          <p:cNvPr id="75" name="楕円 74">
            <a:extLst>
              <a:ext uri="{FF2B5EF4-FFF2-40B4-BE49-F238E27FC236}">
                <a16:creationId xmlns:a16="http://schemas.microsoft.com/office/drawing/2014/main" id="{0B7F526E-DDF6-4E6E-84CC-EF7F1F29FDE2}"/>
              </a:ext>
            </a:extLst>
          </p:cNvPr>
          <p:cNvSpPr/>
          <p:nvPr/>
        </p:nvSpPr>
        <p:spPr>
          <a:xfrm>
            <a:off x="7512946" y="2769360"/>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楕円 75">
            <a:extLst>
              <a:ext uri="{FF2B5EF4-FFF2-40B4-BE49-F238E27FC236}">
                <a16:creationId xmlns:a16="http://schemas.microsoft.com/office/drawing/2014/main" id="{DCD13217-A130-4608-B462-D3D62E5AE7A2}"/>
              </a:ext>
            </a:extLst>
          </p:cNvPr>
          <p:cNvSpPr/>
          <p:nvPr/>
        </p:nvSpPr>
        <p:spPr>
          <a:xfrm>
            <a:off x="7562154" y="3423639"/>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楕円 76">
            <a:extLst>
              <a:ext uri="{FF2B5EF4-FFF2-40B4-BE49-F238E27FC236}">
                <a16:creationId xmlns:a16="http://schemas.microsoft.com/office/drawing/2014/main" id="{6E4D38F5-DBCB-49A0-AF4B-6A3BD101C63E}"/>
              </a:ext>
            </a:extLst>
          </p:cNvPr>
          <p:cNvSpPr/>
          <p:nvPr/>
        </p:nvSpPr>
        <p:spPr>
          <a:xfrm>
            <a:off x="7638039" y="3547304"/>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楕円 77">
            <a:extLst>
              <a:ext uri="{FF2B5EF4-FFF2-40B4-BE49-F238E27FC236}">
                <a16:creationId xmlns:a16="http://schemas.microsoft.com/office/drawing/2014/main" id="{41DF4169-9AB3-4328-B8F5-BB39DEAEBC16}"/>
              </a:ext>
            </a:extLst>
          </p:cNvPr>
          <p:cNvSpPr/>
          <p:nvPr/>
        </p:nvSpPr>
        <p:spPr>
          <a:xfrm>
            <a:off x="7532261" y="3010796"/>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楕円 78">
            <a:extLst>
              <a:ext uri="{FF2B5EF4-FFF2-40B4-BE49-F238E27FC236}">
                <a16:creationId xmlns:a16="http://schemas.microsoft.com/office/drawing/2014/main" id="{8EEFB001-37FE-493D-94D4-9AA40D7FAE87}"/>
              </a:ext>
            </a:extLst>
          </p:cNvPr>
          <p:cNvSpPr/>
          <p:nvPr/>
        </p:nvSpPr>
        <p:spPr>
          <a:xfrm>
            <a:off x="7985567" y="3266713"/>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楕円 79">
            <a:extLst>
              <a:ext uri="{FF2B5EF4-FFF2-40B4-BE49-F238E27FC236}">
                <a16:creationId xmlns:a16="http://schemas.microsoft.com/office/drawing/2014/main" id="{C6DA441D-0622-4A80-984F-493944CAFB4A}"/>
              </a:ext>
            </a:extLst>
          </p:cNvPr>
          <p:cNvSpPr/>
          <p:nvPr/>
        </p:nvSpPr>
        <p:spPr>
          <a:xfrm>
            <a:off x="7878799" y="3160065"/>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楕円 80">
            <a:extLst>
              <a:ext uri="{FF2B5EF4-FFF2-40B4-BE49-F238E27FC236}">
                <a16:creationId xmlns:a16="http://schemas.microsoft.com/office/drawing/2014/main" id="{3DACC843-2AC0-418B-83E6-7DAC44076528}"/>
              </a:ext>
            </a:extLst>
          </p:cNvPr>
          <p:cNvSpPr/>
          <p:nvPr/>
        </p:nvSpPr>
        <p:spPr>
          <a:xfrm>
            <a:off x="7454827" y="3547304"/>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楕円 81">
            <a:extLst>
              <a:ext uri="{FF2B5EF4-FFF2-40B4-BE49-F238E27FC236}">
                <a16:creationId xmlns:a16="http://schemas.microsoft.com/office/drawing/2014/main" id="{82881CE5-1DD3-4AED-8837-3ADFBB4AA70B}"/>
              </a:ext>
            </a:extLst>
          </p:cNvPr>
          <p:cNvSpPr/>
          <p:nvPr/>
        </p:nvSpPr>
        <p:spPr>
          <a:xfrm>
            <a:off x="7358962" y="3105768"/>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コネクタ 82">
            <a:extLst>
              <a:ext uri="{FF2B5EF4-FFF2-40B4-BE49-F238E27FC236}">
                <a16:creationId xmlns:a16="http://schemas.microsoft.com/office/drawing/2014/main" id="{36E62A50-66BA-4CB6-AD3D-5D62A4338095}"/>
              </a:ext>
            </a:extLst>
          </p:cNvPr>
          <p:cNvCxnSpPr>
            <a:cxnSpLocks/>
            <a:stCxn id="75" idx="4"/>
            <a:endCxn id="78" idx="0"/>
          </p:cNvCxnSpPr>
          <p:nvPr/>
        </p:nvCxnSpPr>
        <p:spPr>
          <a:xfrm>
            <a:off x="7548946" y="2841360"/>
            <a:ext cx="1315" cy="16943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59FF232B-C425-4FA9-85B2-F3F46D99880D}"/>
              </a:ext>
            </a:extLst>
          </p:cNvPr>
          <p:cNvCxnSpPr>
            <a:cxnSpLocks/>
            <a:stCxn id="76" idx="0"/>
            <a:endCxn id="80" idx="3"/>
          </p:cNvCxnSpPr>
          <p:nvPr/>
        </p:nvCxnSpPr>
        <p:spPr>
          <a:xfrm flipV="1">
            <a:off x="7580154" y="3190793"/>
            <a:ext cx="303917" cy="23284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F30D480A-DF48-49CE-AB96-27934AED7C55}"/>
              </a:ext>
            </a:extLst>
          </p:cNvPr>
          <p:cNvCxnSpPr>
            <a:cxnSpLocks/>
            <a:stCxn id="81" idx="0"/>
            <a:endCxn id="76" idx="3"/>
          </p:cNvCxnSpPr>
          <p:nvPr/>
        </p:nvCxnSpPr>
        <p:spPr>
          <a:xfrm flipV="1">
            <a:off x="7490827" y="3454367"/>
            <a:ext cx="76599" cy="9293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61E563B8-8130-4872-A511-F1DF69B160E2}"/>
              </a:ext>
            </a:extLst>
          </p:cNvPr>
          <p:cNvCxnSpPr>
            <a:cxnSpLocks/>
            <a:stCxn id="77" idx="0"/>
            <a:endCxn id="76" idx="5"/>
          </p:cNvCxnSpPr>
          <p:nvPr/>
        </p:nvCxnSpPr>
        <p:spPr>
          <a:xfrm flipH="1" flipV="1">
            <a:off x="7592882" y="3454367"/>
            <a:ext cx="81157" cy="9293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0076883B-C59D-4FEA-AF3A-640FFE3B0AA3}"/>
              </a:ext>
            </a:extLst>
          </p:cNvPr>
          <p:cNvCxnSpPr>
            <a:cxnSpLocks/>
            <a:stCxn id="80" idx="1"/>
            <a:endCxn id="78" idx="5"/>
          </p:cNvCxnSpPr>
          <p:nvPr/>
        </p:nvCxnSpPr>
        <p:spPr>
          <a:xfrm flipH="1" flipV="1">
            <a:off x="7562989" y="3041524"/>
            <a:ext cx="321082" cy="12381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E936F7F2-CA10-462F-9BB3-80FFB05E3D33}"/>
              </a:ext>
            </a:extLst>
          </p:cNvPr>
          <p:cNvCxnSpPr>
            <a:cxnSpLocks/>
            <a:stCxn id="80" idx="5"/>
            <a:endCxn id="79" idx="1"/>
          </p:cNvCxnSpPr>
          <p:nvPr/>
        </p:nvCxnSpPr>
        <p:spPr>
          <a:xfrm>
            <a:off x="7909527" y="3190793"/>
            <a:ext cx="86584" cy="86464"/>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7C7A3EFD-8F91-459C-A9A2-850DE6B4B76C}"/>
              </a:ext>
            </a:extLst>
          </p:cNvPr>
          <p:cNvCxnSpPr>
            <a:cxnSpLocks/>
            <a:stCxn id="82" idx="7"/>
            <a:endCxn id="78" idx="3"/>
          </p:cNvCxnSpPr>
          <p:nvPr/>
        </p:nvCxnSpPr>
        <p:spPr>
          <a:xfrm flipV="1">
            <a:off x="7420418" y="3041524"/>
            <a:ext cx="117115" cy="74788"/>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0" name="テキスト ボックス 89">
                <a:extLst>
                  <a:ext uri="{FF2B5EF4-FFF2-40B4-BE49-F238E27FC236}">
                    <a16:creationId xmlns:a16="http://schemas.microsoft.com/office/drawing/2014/main" id="{642EC3E5-8062-4EE7-A909-0CDE476334EB}"/>
                  </a:ext>
                </a:extLst>
              </p:cNvPr>
              <p:cNvSpPr txBox="1"/>
              <p:nvPr/>
            </p:nvSpPr>
            <p:spPr>
              <a:xfrm>
                <a:off x="7594248" y="2638131"/>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0</m:t>
                      </m:r>
                    </m:oMath>
                  </m:oMathPara>
                </a14:m>
                <a:endParaRPr kumimoji="1" lang="ja-JP" altLang="en-US" dirty="0">
                  <a:effectLst>
                    <a:glow rad="38100">
                      <a:schemeClr val="bg1"/>
                    </a:glow>
                  </a:effectLst>
                </a:endParaRPr>
              </a:p>
            </p:txBody>
          </p:sp>
        </mc:Choice>
        <mc:Fallback xmlns="">
          <p:sp>
            <p:nvSpPr>
              <p:cNvPr id="90" name="テキスト ボックス 89">
                <a:extLst>
                  <a:ext uri="{FF2B5EF4-FFF2-40B4-BE49-F238E27FC236}">
                    <a16:creationId xmlns:a16="http://schemas.microsoft.com/office/drawing/2014/main" id="{642EC3E5-8062-4EE7-A909-0CDE476334EB}"/>
                  </a:ext>
                </a:extLst>
              </p:cNvPr>
              <p:cNvSpPr txBox="1">
                <a:spLocks noRot="1" noChangeAspect="1" noMove="1" noResize="1" noEditPoints="1" noAdjustHandles="1" noChangeArrowheads="1" noChangeShapeType="1" noTextEdit="1"/>
              </p:cNvSpPr>
              <p:nvPr/>
            </p:nvSpPr>
            <p:spPr>
              <a:xfrm>
                <a:off x="7594248" y="2638131"/>
                <a:ext cx="213199" cy="276999"/>
              </a:xfrm>
              <a:prstGeom prst="rect">
                <a:avLst/>
              </a:prstGeom>
              <a:blipFill>
                <a:blip r:embed="rId22"/>
                <a:stretch>
                  <a:fillRect l="-28571" t="-2222" r="-25714" b="-1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1" name="テキスト ボックス 90">
                <a:extLst>
                  <a:ext uri="{FF2B5EF4-FFF2-40B4-BE49-F238E27FC236}">
                    <a16:creationId xmlns:a16="http://schemas.microsoft.com/office/drawing/2014/main" id="{A0AB8B3B-EA71-479E-832A-8877B360BF6E}"/>
                  </a:ext>
                </a:extLst>
              </p:cNvPr>
              <p:cNvSpPr txBox="1"/>
              <p:nvPr/>
            </p:nvSpPr>
            <p:spPr>
              <a:xfrm>
                <a:off x="7136763" y="3055816"/>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𝑎</m:t>
                      </m:r>
                    </m:oMath>
                  </m:oMathPara>
                </a14:m>
                <a:endParaRPr kumimoji="1" lang="ja-JP" altLang="en-US" dirty="0">
                  <a:effectLst>
                    <a:glow rad="38100">
                      <a:schemeClr val="bg1"/>
                    </a:glow>
                  </a:effectLst>
                </a:endParaRPr>
              </a:p>
            </p:txBody>
          </p:sp>
        </mc:Choice>
        <mc:Fallback xmlns="">
          <p:sp>
            <p:nvSpPr>
              <p:cNvPr id="91" name="テキスト ボックス 90">
                <a:extLst>
                  <a:ext uri="{FF2B5EF4-FFF2-40B4-BE49-F238E27FC236}">
                    <a16:creationId xmlns:a16="http://schemas.microsoft.com/office/drawing/2014/main" id="{A0AB8B3B-EA71-479E-832A-8877B360BF6E}"/>
                  </a:ext>
                </a:extLst>
              </p:cNvPr>
              <p:cNvSpPr txBox="1">
                <a:spLocks noRot="1" noChangeAspect="1" noMove="1" noResize="1" noEditPoints="1" noAdjustHandles="1" noChangeArrowheads="1" noChangeShapeType="1" noTextEdit="1"/>
              </p:cNvSpPr>
              <p:nvPr/>
            </p:nvSpPr>
            <p:spPr>
              <a:xfrm>
                <a:off x="7136763" y="3055816"/>
                <a:ext cx="213199" cy="276999"/>
              </a:xfrm>
              <a:prstGeom prst="rect">
                <a:avLst/>
              </a:prstGeom>
              <a:blipFill>
                <a:blip r:embed="rId23"/>
                <a:stretch>
                  <a:fillRect l="-17143" r="-17143" b="-43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2" name="テキスト ボックス 91">
                <a:extLst>
                  <a:ext uri="{FF2B5EF4-FFF2-40B4-BE49-F238E27FC236}">
                    <a16:creationId xmlns:a16="http://schemas.microsoft.com/office/drawing/2014/main" id="{EF1D41D2-ED09-441B-8A4E-C4D28650612E}"/>
                  </a:ext>
                </a:extLst>
              </p:cNvPr>
              <p:cNvSpPr txBox="1"/>
              <p:nvPr/>
            </p:nvSpPr>
            <p:spPr>
              <a:xfrm>
                <a:off x="7363965" y="3604469"/>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𝑏</m:t>
                      </m:r>
                    </m:oMath>
                  </m:oMathPara>
                </a14:m>
                <a:endParaRPr kumimoji="1" lang="ja-JP" altLang="en-US" dirty="0">
                  <a:effectLst>
                    <a:glow rad="38100">
                      <a:schemeClr val="bg1"/>
                    </a:glow>
                  </a:effectLst>
                </a:endParaRPr>
              </a:p>
            </p:txBody>
          </p:sp>
        </mc:Choice>
        <mc:Fallback xmlns="">
          <p:sp>
            <p:nvSpPr>
              <p:cNvPr id="92" name="テキスト ボックス 91">
                <a:extLst>
                  <a:ext uri="{FF2B5EF4-FFF2-40B4-BE49-F238E27FC236}">
                    <a16:creationId xmlns:a16="http://schemas.microsoft.com/office/drawing/2014/main" id="{EF1D41D2-ED09-441B-8A4E-C4D28650612E}"/>
                  </a:ext>
                </a:extLst>
              </p:cNvPr>
              <p:cNvSpPr txBox="1">
                <a:spLocks noRot="1" noChangeAspect="1" noMove="1" noResize="1" noEditPoints="1" noAdjustHandles="1" noChangeArrowheads="1" noChangeShapeType="1" noTextEdit="1"/>
              </p:cNvSpPr>
              <p:nvPr/>
            </p:nvSpPr>
            <p:spPr>
              <a:xfrm>
                <a:off x="7363965" y="3604469"/>
                <a:ext cx="213199" cy="276999"/>
              </a:xfrm>
              <a:prstGeom prst="rect">
                <a:avLst/>
              </a:prstGeom>
              <a:blipFill>
                <a:blip r:embed="rId24"/>
                <a:stretch>
                  <a:fillRect l="-28571" t="-4348" r="-25714" b="-130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3" name="テキスト ボックス 92">
                <a:extLst>
                  <a:ext uri="{FF2B5EF4-FFF2-40B4-BE49-F238E27FC236}">
                    <a16:creationId xmlns:a16="http://schemas.microsoft.com/office/drawing/2014/main" id="{C337D94F-CF8A-43E5-A254-87B94C4EE478}"/>
                  </a:ext>
                </a:extLst>
              </p:cNvPr>
              <p:cNvSpPr txBox="1"/>
              <p:nvPr/>
            </p:nvSpPr>
            <p:spPr>
              <a:xfrm>
                <a:off x="7589029" y="3600939"/>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𝑐</m:t>
                      </m:r>
                    </m:oMath>
                  </m:oMathPara>
                </a14:m>
                <a:endParaRPr kumimoji="1" lang="ja-JP" altLang="en-US" dirty="0">
                  <a:effectLst>
                    <a:glow rad="38100">
                      <a:schemeClr val="bg1"/>
                    </a:glow>
                  </a:effectLst>
                </a:endParaRPr>
              </a:p>
            </p:txBody>
          </p:sp>
        </mc:Choice>
        <mc:Fallback xmlns="">
          <p:sp>
            <p:nvSpPr>
              <p:cNvPr id="93" name="テキスト ボックス 92">
                <a:extLst>
                  <a:ext uri="{FF2B5EF4-FFF2-40B4-BE49-F238E27FC236}">
                    <a16:creationId xmlns:a16="http://schemas.microsoft.com/office/drawing/2014/main" id="{C337D94F-CF8A-43E5-A254-87B94C4EE478}"/>
                  </a:ext>
                </a:extLst>
              </p:cNvPr>
              <p:cNvSpPr txBox="1">
                <a:spLocks noRot="1" noChangeAspect="1" noMove="1" noResize="1" noEditPoints="1" noAdjustHandles="1" noChangeArrowheads="1" noChangeShapeType="1" noTextEdit="1"/>
              </p:cNvSpPr>
              <p:nvPr/>
            </p:nvSpPr>
            <p:spPr>
              <a:xfrm>
                <a:off x="7589029" y="3600939"/>
                <a:ext cx="213199" cy="276999"/>
              </a:xfrm>
              <a:prstGeom prst="rect">
                <a:avLst/>
              </a:prstGeom>
              <a:blipFill>
                <a:blip r:embed="rId25"/>
                <a:stretch>
                  <a:fillRect l="-14286" r="-8571"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4" name="テキスト ボックス 93">
                <a:extLst>
                  <a:ext uri="{FF2B5EF4-FFF2-40B4-BE49-F238E27FC236}">
                    <a16:creationId xmlns:a16="http://schemas.microsoft.com/office/drawing/2014/main" id="{BE479F28-020D-4B79-B3D5-4826073E86E8}"/>
                  </a:ext>
                </a:extLst>
              </p:cNvPr>
              <p:cNvSpPr txBox="1"/>
              <p:nvPr/>
            </p:nvSpPr>
            <p:spPr>
              <a:xfrm>
                <a:off x="8040195" y="3226527"/>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𝑑</m:t>
                      </m:r>
                    </m:oMath>
                  </m:oMathPara>
                </a14:m>
                <a:endParaRPr kumimoji="1" lang="ja-JP" altLang="en-US" dirty="0">
                  <a:effectLst>
                    <a:glow rad="38100">
                      <a:schemeClr val="bg1"/>
                    </a:glow>
                  </a:effectLst>
                </a:endParaRPr>
              </a:p>
            </p:txBody>
          </p:sp>
        </mc:Choice>
        <mc:Fallback xmlns="">
          <p:sp>
            <p:nvSpPr>
              <p:cNvPr id="94" name="テキスト ボックス 93">
                <a:extLst>
                  <a:ext uri="{FF2B5EF4-FFF2-40B4-BE49-F238E27FC236}">
                    <a16:creationId xmlns:a16="http://schemas.microsoft.com/office/drawing/2014/main" id="{BE479F28-020D-4B79-B3D5-4826073E86E8}"/>
                  </a:ext>
                </a:extLst>
              </p:cNvPr>
              <p:cNvSpPr txBox="1">
                <a:spLocks noRot="1" noChangeAspect="1" noMove="1" noResize="1" noEditPoints="1" noAdjustHandles="1" noChangeArrowheads="1" noChangeShapeType="1" noTextEdit="1"/>
              </p:cNvSpPr>
              <p:nvPr/>
            </p:nvSpPr>
            <p:spPr>
              <a:xfrm>
                <a:off x="8040195" y="3226527"/>
                <a:ext cx="213199" cy="276999"/>
              </a:xfrm>
              <a:prstGeom prst="rect">
                <a:avLst/>
              </a:prstGeom>
              <a:blipFill>
                <a:blip r:embed="rId26"/>
                <a:stretch>
                  <a:fillRect l="-31429" t="-4348" r="-28571" b="-13043"/>
                </a:stretch>
              </a:blipFill>
            </p:spPr>
            <p:txBody>
              <a:bodyPr/>
              <a:lstStyle/>
              <a:p>
                <a:r>
                  <a:rPr lang="ja-JP" altLang="en-US">
                    <a:noFill/>
                  </a:rPr>
                  <a:t> </a:t>
                </a:r>
              </a:p>
            </p:txBody>
          </p:sp>
        </mc:Fallback>
      </mc:AlternateContent>
      <p:sp>
        <p:nvSpPr>
          <p:cNvPr id="95" name="楕円 94">
            <a:extLst>
              <a:ext uri="{FF2B5EF4-FFF2-40B4-BE49-F238E27FC236}">
                <a16:creationId xmlns:a16="http://schemas.microsoft.com/office/drawing/2014/main" id="{3A282D21-3BC7-44D8-87C1-C0163E0454C5}"/>
              </a:ext>
            </a:extLst>
          </p:cNvPr>
          <p:cNvSpPr/>
          <p:nvPr/>
        </p:nvSpPr>
        <p:spPr>
          <a:xfrm>
            <a:off x="7231862" y="781869"/>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楕円 95">
            <a:extLst>
              <a:ext uri="{FF2B5EF4-FFF2-40B4-BE49-F238E27FC236}">
                <a16:creationId xmlns:a16="http://schemas.microsoft.com/office/drawing/2014/main" id="{4914DE27-C78B-4EB3-96E9-27B0ECAC96B0}"/>
              </a:ext>
            </a:extLst>
          </p:cNvPr>
          <p:cNvSpPr/>
          <p:nvPr/>
        </p:nvSpPr>
        <p:spPr>
          <a:xfrm>
            <a:off x="7572572" y="1249130"/>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楕円 96">
            <a:extLst>
              <a:ext uri="{FF2B5EF4-FFF2-40B4-BE49-F238E27FC236}">
                <a16:creationId xmlns:a16="http://schemas.microsoft.com/office/drawing/2014/main" id="{E94A7831-72D4-4E2E-92D2-E5583C3108FF}"/>
              </a:ext>
            </a:extLst>
          </p:cNvPr>
          <p:cNvSpPr/>
          <p:nvPr/>
        </p:nvSpPr>
        <p:spPr>
          <a:xfrm>
            <a:off x="7435692" y="1411734"/>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楕円 97">
            <a:extLst>
              <a:ext uri="{FF2B5EF4-FFF2-40B4-BE49-F238E27FC236}">
                <a16:creationId xmlns:a16="http://schemas.microsoft.com/office/drawing/2014/main" id="{124D1571-E6E1-4C17-8C8E-0DB8946B0C17}"/>
              </a:ext>
            </a:extLst>
          </p:cNvPr>
          <p:cNvSpPr/>
          <p:nvPr/>
        </p:nvSpPr>
        <p:spPr>
          <a:xfrm>
            <a:off x="7251177" y="1023305"/>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楕円 98">
            <a:extLst>
              <a:ext uri="{FF2B5EF4-FFF2-40B4-BE49-F238E27FC236}">
                <a16:creationId xmlns:a16="http://schemas.microsoft.com/office/drawing/2014/main" id="{59EEB995-A8D2-4459-BD93-E797BA14FCD9}"/>
              </a:ext>
            </a:extLst>
          </p:cNvPr>
          <p:cNvSpPr/>
          <p:nvPr/>
        </p:nvSpPr>
        <p:spPr>
          <a:xfrm>
            <a:off x="7919354" y="1603163"/>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楕円 99">
            <a:extLst>
              <a:ext uri="{FF2B5EF4-FFF2-40B4-BE49-F238E27FC236}">
                <a16:creationId xmlns:a16="http://schemas.microsoft.com/office/drawing/2014/main" id="{98E3FA22-BADF-41A3-9014-6A3EC96E0C34}"/>
              </a:ext>
            </a:extLst>
          </p:cNvPr>
          <p:cNvSpPr/>
          <p:nvPr/>
        </p:nvSpPr>
        <p:spPr>
          <a:xfrm>
            <a:off x="7853938" y="1464532"/>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楕円 100">
            <a:extLst>
              <a:ext uri="{FF2B5EF4-FFF2-40B4-BE49-F238E27FC236}">
                <a16:creationId xmlns:a16="http://schemas.microsoft.com/office/drawing/2014/main" id="{FC06F8B8-167C-444B-9B32-329A1CFEE410}"/>
              </a:ext>
            </a:extLst>
          </p:cNvPr>
          <p:cNvSpPr/>
          <p:nvPr/>
        </p:nvSpPr>
        <p:spPr>
          <a:xfrm>
            <a:off x="7097698" y="1190267"/>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楕円 101">
            <a:extLst>
              <a:ext uri="{FF2B5EF4-FFF2-40B4-BE49-F238E27FC236}">
                <a16:creationId xmlns:a16="http://schemas.microsoft.com/office/drawing/2014/main" id="{36539F02-33B4-497F-91EA-D687D929A107}"/>
              </a:ext>
            </a:extLst>
          </p:cNvPr>
          <p:cNvSpPr/>
          <p:nvPr/>
        </p:nvSpPr>
        <p:spPr>
          <a:xfrm>
            <a:off x="7757799" y="1603163"/>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 name="直線コネクタ 102">
            <a:extLst>
              <a:ext uri="{FF2B5EF4-FFF2-40B4-BE49-F238E27FC236}">
                <a16:creationId xmlns:a16="http://schemas.microsoft.com/office/drawing/2014/main" id="{3B1CCFF5-BCEB-44BC-A3B6-4EA98DD1B68A}"/>
              </a:ext>
            </a:extLst>
          </p:cNvPr>
          <p:cNvCxnSpPr>
            <a:cxnSpLocks/>
            <a:stCxn id="95" idx="4"/>
            <a:endCxn id="98" idx="0"/>
          </p:cNvCxnSpPr>
          <p:nvPr/>
        </p:nvCxnSpPr>
        <p:spPr>
          <a:xfrm>
            <a:off x="7267862" y="853869"/>
            <a:ext cx="1315" cy="16943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963800EC-0A8A-47E7-82A5-52BD01DC6CF0}"/>
              </a:ext>
            </a:extLst>
          </p:cNvPr>
          <p:cNvCxnSpPr>
            <a:cxnSpLocks/>
            <a:stCxn id="98" idx="3"/>
            <a:endCxn id="101" idx="0"/>
          </p:cNvCxnSpPr>
          <p:nvPr/>
        </p:nvCxnSpPr>
        <p:spPr>
          <a:xfrm flipH="1">
            <a:off x="7133698" y="1054033"/>
            <a:ext cx="122751" cy="136234"/>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7ACC2972-8504-4935-BE11-FE852FD384B2}"/>
              </a:ext>
            </a:extLst>
          </p:cNvPr>
          <p:cNvCxnSpPr>
            <a:cxnSpLocks/>
            <a:stCxn id="96" idx="1"/>
            <a:endCxn id="98" idx="5"/>
          </p:cNvCxnSpPr>
          <p:nvPr/>
        </p:nvCxnSpPr>
        <p:spPr>
          <a:xfrm flipH="1" flipV="1">
            <a:off x="7281905" y="1054033"/>
            <a:ext cx="295939" cy="200369"/>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F2548FC9-1B93-489E-8411-EA3EE93065D4}"/>
              </a:ext>
            </a:extLst>
          </p:cNvPr>
          <p:cNvCxnSpPr>
            <a:cxnSpLocks/>
            <a:stCxn id="97" idx="0"/>
            <a:endCxn id="96" idx="3"/>
          </p:cNvCxnSpPr>
          <p:nvPr/>
        </p:nvCxnSpPr>
        <p:spPr>
          <a:xfrm flipV="1">
            <a:off x="7471692" y="1279858"/>
            <a:ext cx="106152" cy="13187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4FBCD537-29C4-48C0-B592-59F08A60BD64}"/>
              </a:ext>
            </a:extLst>
          </p:cNvPr>
          <p:cNvCxnSpPr>
            <a:cxnSpLocks/>
            <a:stCxn id="100" idx="1"/>
            <a:endCxn id="96" idx="5"/>
          </p:cNvCxnSpPr>
          <p:nvPr/>
        </p:nvCxnSpPr>
        <p:spPr>
          <a:xfrm flipH="1" flipV="1">
            <a:off x="7603300" y="1279858"/>
            <a:ext cx="255910" cy="18994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D11A115B-DAD3-4959-B34F-3F5AD33B326C}"/>
              </a:ext>
            </a:extLst>
          </p:cNvPr>
          <p:cNvCxnSpPr>
            <a:cxnSpLocks/>
            <a:stCxn id="102" idx="0"/>
            <a:endCxn id="100" idx="3"/>
          </p:cNvCxnSpPr>
          <p:nvPr/>
        </p:nvCxnSpPr>
        <p:spPr>
          <a:xfrm flipV="1">
            <a:off x="7793799" y="1495260"/>
            <a:ext cx="65411" cy="10790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7496F9E8-68A5-453A-8240-498493408083}"/>
              </a:ext>
            </a:extLst>
          </p:cNvPr>
          <p:cNvCxnSpPr>
            <a:cxnSpLocks/>
            <a:stCxn id="99" idx="0"/>
            <a:endCxn id="100" idx="5"/>
          </p:cNvCxnSpPr>
          <p:nvPr/>
        </p:nvCxnSpPr>
        <p:spPr>
          <a:xfrm flipH="1" flipV="1">
            <a:off x="7884666" y="1495260"/>
            <a:ext cx="70688" cy="10790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0" name="テキスト ボックス 109">
                <a:extLst>
                  <a:ext uri="{FF2B5EF4-FFF2-40B4-BE49-F238E27FC236}">
                    <a16:creationId xmlns:a16="http://schemas.microsoft.com/office/drawing/2014/main" id="{51703FE1-1E38-437F-BEB7-348FC2E8CA09}"/>
                  </a:ext>
                </a:extLst>
              </p:cNvPr>
              <p:cNvSpPr txBox="1"/>
              <p:nvPr/>
            </p:nvSpPr>
            <p:spPr>
              <a:xfrm>
                <a:off x="7313164" y="650640"/>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0</m:t>
                      </m:r>
                    </m:oMath>
                  </m:oMathPara>
                </a14:m>
                <a:endParaRPr kumimoji="1" lang="ja-JP" altLang="en-US" dirty="0">
                  <a:effectLst>
                    <a:glow rad="38100">
                      <a:schemeClr val="bg1"/>
                    </a:glow>
                  </a:effectLst>
                </a:endParaRPr>
              </a:p>
            </p:txBody>
          </p:sp>
        </mc:Choice>
        <mc:Fallback xmlns="">
          <p:sp>
            <p:nvSpPr>
              <p:cNvPr id="110" name="テキスト ボックス 109">
                <a:extLst>
                  <a:ext uri="{FF2B5EF4-FFF2-40B4-BE49-F238E27FC236}">
                    <a16:creationId xmlns:a16="http://schemas.microsoft.com/office/drawing/2014/main" id="{51703FE1-1E38-437F-BEB7-348FC2E8CA09}"/>
                  </a:ext>
                </a:extLst>
              </p:cNvPr>
              <p:cNvSpPr txBox="1">
                <a:spLocks noRot="1" noChangeAspect="1" noMove="1" noResize="1" noEditPoints="1" noAdjustHandles="1" noChangeArrowheads="1" noChangeShapeType="1" noTextEdit="1"/>
              </p:cNvSpPr>
              <p:nvPr/>
            </p:nvSpPr>
            <p:spPr>
              <a:xfrm>
                <a:off x="7313164" y="650640"/>
                <a:ext cx="213199" cy="276999"/>
              </a:xfrm>
              <a:prstGeom prst="rect">
                <a:avLst/>
              </a:prstGeom>
              <a:blipFill>
                <a:blip r:embed="rId27"/>
                <a:stretch>
                  <a:fillRect l="-28571" t="-2222" r="-25714" b="-1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1" name="テキスト ボックス 110">
                <a:extLst>
                  <a:ext uri="{FF2B5EF4-FFF2-40B4-BE49-F238E27FC236}">
                    <a16:creationId xmlns:a16="http://schemas.microsoft.com/office/drawing/2014/main" id="{4A012EAA-B7D2-45D0-8004-A87346E9EF24}"/>
                  </a:ext>
                </a:extLst>
              </p:cNvPr>
              <p:cNvSpPr txBox="1"/>
              <p:nvPr/>
            </p:nvSpPr>
            <p:spPr>
              <a:xfrm>
                <a:off x="6920499" y="1189949"/>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𝑎</m:t>
                      </m:r>
                    </m:oMath>
                  </m:oMathPara>
                </a14:m>
                <a:endParaRPr kumimoji="1" lang="ja-JP" altLang="en-US" dirty="0">
                  <a:effectLst>
                    <a:glow rad="38100">
                      <a:schemeClr val="bg1"/>
                    </a:glow>
                  </a:effectLst>
                </a:endParaRPr>
              </a:p>
            </p:txBody>
          </p:sp>
        </mc:Choice>
        <mc:Fallback xmlns="">
          <p:sp>
            <p:nvSpPr>
              <p:cNvPr id="111" name="テキスト ボックス 110">
                <a:extLst>
                  <a:ext uri="{FF2B5EF4-FFF2-40B4-BE49-F238E27FC236}">
                    <a16:creationId xmlns:a16="http://schemas.microsoft.com/office/drawing/2014/main" id="{4A012EAA-B7D2-45D0-8004-A87346E9EF24}"/>
                  </a:ext>
                </a:extLst>
              </p:cNvPr>
              <p:cNvSpPr txBox="1">
                <a:spLocks noRot="1" noChangeAspect="1" noMove="1" noResize="1" noEditPoints="1" noAdjustHandles="1" noChangeArrowheads="1" noChangeShapeType="1" noTextEdit="1"/>
              </p:cNvSpPr>
              <p:nvPr/>
            </p:nvSpPr>
            <p:spPr>
              <a:xfrm>
                <a:off x="6920499" y="1189949"/>
                <a:ext cx="213199" cy="276999"/>
              </a:xfrm>
              <a:prstGeom prst="rect">
                <a:avLst/>
              </a:prstGeom>
              <a:blipFill>
                <a:blip r:embed="rId28"/>
                <a:stretch>
                  <a:fillRect l="-17143" r="-17143" b="-43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2" name="テキスト ボックス 111">
                <a:extLst>
                  <a:ext uri="{FF2B5EF4-FFF2-40B4-BE49-F238E27FC236}">
                    <a16:creationId xmlns:a16="http://schemas.microsoft.com/office/drawing/2014/main" id="{9BB27617-9B85-4A58-87DD-D7D842F5EC7F}"/>
                  </a:ext>
                </a:extLst>
              </p:cNvPr>
              <p:cNvSpPr txBox="1"/>
              <p:nvPr/>
            </p:nvSpPr>
            <p:spPr>
              <a:xfrm>
                <a:off x="7229837" y="1341001"/>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𝑏</m:t>
                      </m:r>
                    </m:oMath>
                  </m:oMathPara>
                </a14:m>
                <a:endParaRPr kumimoji="1" lang="ja-JP" altLang="en-US" dirty="0">
                  <a:effectLst>
                    <a:glow rad="38100">
                      <a:schemeClr val="bg1"/>
                    </a:glow>
                  </a:effectLst>
                </a:endParaRPr>
              </a:p>
            </p:txBody>
          </p:sp>
        </mc:Choice>
        <mc:Fallback xmlns="">
          <p:sp>
            <p:nvSpPr>
              <p:cNvPr id="112" name="テキスト ボックス 111">
                <a:extLst>
                  <a:ext uri="{FF2B5EF4-FFF2-40B4-BE49-F238E27FC236}">
                    <a16:creationId xmlns:a16="http://schemas.microsoft.com/office/drawing/2014/main" id="{9BB27617-9B85-4A58-87DD-D7D842F5EC7F}"/>
                  </a:ext>
                </a:extLst>
              </p:cNvPr>
              <p:cNvSpPr txBox="1">
                <a:spLocks noRot="1" noChangeAspect="1" noMove="1" noResize="1" noEditPoints="1" noAdjustHandles="1" noChangeArrowheads="1" noChangeShapeType="1" noTextEdit="1"/>
              </p:cNvSpPr>
              <p:nvPr/>
            </p:nvSpPr>
            <p:spPr>
              <a:xfrm>
                <a:off x="7229837" y="1341001"/>
                <a:ext cx="213199" cy="276999"/>
              </a:xfrm>
              <a:prstGeom prst="rect">
                <a:avLst/>
              </a:prstGeom>
              <a:blipFill>
                <a:blip r:embed="rId29"/>
                <a:stretch>
                  <a:fillRect l="-28571" t="-4444" r="-25714" b="-155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3" name="テキスト ボックス 112">
                <a:extLst>
                  <a:ext uri="{FF2B5EF4-FFF2-40B4-BE49-F238E27FC236}">
                    <a16:creationId xmlns:a16="http://schemas.microsoft.com/office/drawing/2014/main" id="{38C94B94-6F67-4020-B60A-08EFA6FE1CFF}"/>
                  </a:ext>
                </a:extLst>
              </p:cNvPr>
              <p:cNvSpPr txBox="1"/>
              <p:nvPr/>
            </p:nvSpPr>
            <p:spPr>
              <a:xfrm>
                <a:off x="7679926" y="1654025"/>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𝑐</m:t>
                      </m:r>
                    </m:oMath>
                  </m:oMathPara>
                </a14:m>
                <a:endParaRPr kumimoji="1" lang="ja-JP" altLang="en-US" dirty="0">
                  <a:effectLst>
                    <a:glow rad="38100">
                      <a:schemeClr val="bg1"/>
                    </a:glow>
                  </a:effectLst>
                </a:endParaRPr>
              </a:p>
            </p:txBody>
          </p:sp>
        </mc:Choice>
        <mc:Fallback xmlns="">
          <p:sp>
            <p:nvSpPr>
              <p:cNvPr id="113" name="テキスト ボックス 112">
                <a:extLst>
                  <a:ext uri="{FF2B5EF4-FFF2-40B4-BE49-F238E27FC236}">
                    <a16:creationId xmlns:a16="http://schemas.microsoft.com/office/drawing/2014/main" id="{38C94B94-6F67-4020-B60A-08EFA6FE1CFF}"/>
                  </a:ext>
                </a:extLst>
              </p:cNvPr>
              <p:cNvSpPr txBox="1">
                <a:spLocks noRot="1" noChangeAspect="1" noMove="1" noResize="1" noEditPoints="1" noAdjustHandles="1" noChangeArrowheads="1" noChangeShapeType="1" noTextEdit="1"/>
              </p:cNvSpPr>
              <p:nvPr/>
            </p:nvSpPr>
            <p:spPr>
              <a:xfrm>
                <a:off x="7679926" y="1654025"/>
                <a:ext cx="213199" cy="276999"/>
              </a:xfrm>
              <a:prstGeom prst="rect">
                <a:avLst/>
              </a:prstGeom>
              <a:blipFill>
                <a:blip r:embed="rId30"/>
                <a:stretch>
                  <a:fillRect l="-14286" r="-8571" b="-43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4" name="テキスト ボックス 113">
                <a:extLst>
                  <a:ext uri="{FF2B5EF4-FFF2-40B4-BE49-F238E27FC236}">
                    <a16:creationId xmlns:a16="http://schemas.microsoft.com/office/drawing/2014/main" id="{C8431BBF-AAF1-4164-9500-9B3C9FC11074}"/>
                  </a:ext>
                </a:extLst>
              </p:cNvPr>
              <p:cNvSpPr txBox="1"/>
              <p:nvPr/>
            </p:nvSpPr>
            <p:spPr>
              <a:xfrm>
                <a:off x="7879146" y="1651940"/>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𝑑</m:t>
                      </m:r>
                    </m:oMath>
                  </m:oMathPara>
                </a14:m>
                <a:endParaRPr kumimoji="1" lang="ja-JP" altLang="en-US" dirty="0">
                  <a:effectLst>
                    <a:glow rad="38100">
                      <a:schemeClr val="bg1"/>
                    </a:glow>
                  </a:effectLst>
                </a:endParaRPr>
              </a:p>
            </p:txBody>
          </p:sp>
        </mc:Choice>
        <mc:Fallback xmlns="">
          <p:sp>
            <p:nvSpPr>
              <p:cNvPr id="114" name="テキスト ボックス 113">
                <a:extLst>
                  <a:ext uri="{FF2B5EF4-FFF2-40B4-BE49-F238E27FC236}">
                    <a16:creationId xmlns:a16="http://schemas.microsoft.com/office/drawing/2014/main" id="{C8431BBF-AAF1-4164-9500-9B3C9FC11074}"/>
                  </a:ext>
                </a:extLst>
              </p:cNvPr>
              <p:cNvSpPr txBox="1">
                <a:spLocks noRot="1" noChangeAspect="1" noMove="1" noResize="1" noEditPoints="1" noAdjustHandles="1" noChangeArrowheads="1" noChangeShapeType="1" noTextEdit="1"/>
              </p:cNvSpPr>
              <p:nvPr/>
            </p:nvSpPr>
            <p:spPr>
              <a:xfrm>
                <a:off x="7879146" y="1651940"/>
                <a:ext cx="213199" cy="276999"/>
              </a:xfrm>
              <a:prstGeom prst="rect">
                <a:avLst/>
              </a:prstGeom>
              <a:blipFill>
                <a:blip r:embed="rId31"/>
                <a:stretch>
                  <a:fillRect l="-32353" t="-4444" r="-29412" b="-15556"/>
                </a:stretch>
              </a:blipFill>
            </p:spPr>
            <p:txBody>
              <a:bodyPr/>
              <a:lstStyle/>
              <a:p>
                <a:r>
                  <a:rPr lang="ja-JP" altLang="en-US">
                    <a:noFill/>
                  </a:rPr>
                  <a:t> </a:t>
                </a:r>
              </a:p>
            </p:txBody>
          </p:sp>
        </mc:Fallback>
      </mc:AlternateContent>
      <p:sp>
        <p:nvSpPr>
          <p:cNvPr id="115" name="平行四辺形 114">
            <a:extLst>
              <a:ext uri="{FF2B5EF4-FFF2-40B4-BE49-F238E27FC236}">
                <a16:creationId xmlns:a16="http://schemas.microsoft.com/office/drawing/2014/main" id="{097E3CB1-2D16-49DE-B33F-518A3001516B}"/>
              </a:ext>
            </a:extLst>
          </p:cNvPr>
          <p:cNvSpPr/>
          <p:nvPr/>
        </p:nvSpPr>
        <p:spPr>
          <a:xfrm rot="19862054" flipV="1">
            <a:off x="3704158" y="2845711"/>
            <a:ext cx="1519624" cy="723873"/>
          </a:xfrm>
          <a:prstGeom prst="parallelogram">
            <a:avLst>
              <a:gd name="adj" fmla="val 80419"/>
            </a:avLst>
          </a:prstGeom>
          <a:gradFill flip="none" rotWithShape="1">
            <a:gsLst>
              <a:gs pos="7000">
                <a:srgbClr val="CAD8EE">
                  <a:alpha val="50000"/>
                </a:srgbClr>
              </a:gs>
              <a:gs pos="74000">
                <a:srgbClr val="CDDAEF"/>
              </a:gs>
              <a:gs pos="0">
                <a:schemeClr val="accent1">
                  <a:lumMod val="5000"/>
                  <a:lumOff val="95000"/>
                  <a:alpha val="20000"/>
                </a:schemeClr>
              </a:gs>
              <a:gs pos="100000">
                <a:schemeClr val="accent1">
                  <a:lumMod val="30000"/>
                  <a:lumOff val="7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平行四辺形 115">
            <a:extLst>
              <a:ext uri="{FF2B5EF4-FFF2-40B4-BE49-F238E27FC236}">
                <a16:creationId xmlns:a16="http://schemas.microsoft.com/office/drawing/2014/main" id="{F72CF36C-7940-4C98-B0F0-07D92DA5098B}"/>
              </a:ext>
            </a:extLst>
          </p:cNvPr>
          <p:cNvSpPr/>
          <p:nvPr/>
        </p:nvSpPr>
        <p:spPr>
          <a:xfrm rot="1272425">
            <a:off x="4541089" y="2195636"/>
            <a:ext cx="1581199" cy="983014"/>
          </a:xfrm>
          <a:prstGeom prst="parallelogram">
            <a:avLst>
              <a:gd name="adj" fmla="val 68219"/>
            </a:avLst>
          </a:prstGeom>
          <a:gradFill flip="none" rotWithShape="1">
            <a:gsLst>
              <a:gs pos="75000">
                <a:srgbClr val="CDDAEF"/>
              </a:gs>
              <a:gs pos="42000">
                <a:srgbClr val="D3DEF1">
                  <a:alpha val="70000"/>
                </a:srgbClr>
              </a:gs>
              <a:gs pos="28000">
                <a:srgbClr val="DFE7F5">
                  <a:alpha val="50000"/>
                </a:srgbClr>
              </a:gs>
              <a:gs pos="0">
                <a:schemeClr val="accent1">
                  <a:lumMod val="5000"/>
                  <a:lumOff val="95000"/>
                  <a:alpha val="20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平行四辺形 116">
            <a:extLst>
              <a:ext uri="{FF2B5EF4-FFF2-40B4-BE49-F238E27FC236}">
                <a16:creationId xmlns:a16="http://schemas.microsoft.com/office/drawing/2014/main" id="{A789420F-EC1A-462D-A416-18821B60444D}"/>
              </a:ext>
            </a:extLst>
          </p:cNvPr>
          <p:cNvSpPr/>
          <p:nvPr/>
        </p:nvSpPr>
        <p:spPr>
          <a:xfrm rot="9037971" flipV="1">
            <a:off x="2920970" y="2239526"/>
            <a:ext cx="1307496" cy="1018806"/>
          </a:xfrm>
          <a:prstGeom prst="parallelogram">
            <a:avLst>
              <a:gd name="adj" fmla="val 43210"/>
            </a:avLst>
          </a:prstGeom>
          <a:gradFill flip="none" rotWithShape="1">
            <a:gsLst>
              <a:gs pos="75000">
                <a:srgbClr val="CDDAEF"/>
              </a:gs>
              <a:gs pos="42000">
                <a:srgbClr val="D3DEF1">
                  <a:alpha val="70000"/>
                </a:srgbClr>
              </a:gs>
              <a:gs pos="28000">
                <a:srgbClr val="DFE7F5">
                  <a:alpha val="50000"/>
                </a:srgbClr>
              </a:gs>
              <a:gs pos="0">
                <a:schemeClr val="accent1">
                  <a:lumMod val="5000"/>
                  <a:lumOff val="95000"/>
                  <a:alpha val="20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平行四辺形 117">
            <a:extLst>
              <a:ext uri="{FF2B5EF4-FFF2-40B4-BE49-F238E27FC236}">
                <a16:creationId xmlns:a16="http://schemas.microsoft.com/office/drawing/2014/main" id="{36A91BB0-1CB1-42F6-A868-8A51EF7568DB}"/>
              </a:ext>
            </a:extLst>
          </p:cNvPr>
          <p:cNvSpPr/>
          <p:nvPr/>
        </p:nvSpPr>
        <p:spPr>
          <a:xfrm rot="16200000">
            <a:off x="3080317" y="1548561"/>
            <a:ext cx="1732056" cy="884281"/>
          </a:xfrm>
          <a:prstGeom prst="parallelogram">
            <a:avLst>
              <a:gd name="adj" fmla="val 74983"/>
            </a:avLst>
          </a:prstGeom>
          <a:gradFill flip="none" rotWithShape="1">
            <a:gsLst>
              <a:gs pos="75000">
                <a:srgbClr val="CDDAEF"/>
              </a:gs>
              <a:gs pos="42000">
                <a:srgbClr val="D3DEF1">
                  <a:alpha val="70000"/>
                </a:srgbClr>
              </a:gs>
              <a:gs pos="28000">
                <a:srgbClr val="DFE7F5">
                  <a:alpha val="50000"/>
                </a:srgbClr>
              </a:gs>
              <a:gs pos="0">
                <a:schemeClr val="accent1">
                  <a:lumMod val="5000"/>
                  <a:lumOff val="95000"/>
                  <a:alpha val="20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平行四辺形 118">
            <a:extLst>
              <a:ext uri="{FF2B5EF4-FFF2-40B4-BE49-F238E27FC236}">
                <a16:creationId xmlns:a16="http://schemas.microsoft.com/office/drawing/2014/main" id="{242B1D92-42F4-49FF-AF72-06FFECDD044E}"/>
              </a:ext>
            </a:extLst>
          </p:cNvPr>
          <p:cNvSpPr/>
          <p:nvPr/>
        </p:nvSpPr>
        <p:spPr>
          <a:xfrm rot="16200000" flipV="1">
            <a:off x="4028917" y="1484237"/>
            <a:ext cx="1740454" cy="1021324"/>
          </a:xfrm>
          <a:prstGeom prst="parallelogram">
            <a:avLst>
              <a:gd name="adj" fmla="val 68219"/>
            </a:avLst>
          </a:prstGeom>
          <a:gradFill flip="none" rotWithShape="1">
            <a:gsLst>
              <a:gs pos="75000">
                <a:srgbClr val="CDDAEF"/>
              </a:gs>
              <a:gs pos="42000">
                <a:srgbClr val="D3DEF1">
                  <a:alpha val="70000"/>
                </a:srgbClr>
              </a:gs>
              <a:gs pos="28000">
                <a:srgbClr val="DFE7F5">
                  <a:alpha val="50000"/>
                </a:srgbClr>
              </a:gs>
              <a:gs pos="0">
                <a:schemeClr val="accent1">
                  <a:lumMod val="5000"/>
                  <a:lumOff val="95000"/>
                  <a:alpha val="20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 name="直線コネクタ 119">
            <a:extLst>
              <a:ext uri="{FF2B5EF4-FFF2-40B4-BE49-F238E27FC236}">
                <a16:creationId xmlns:a16="http://schemas.microsoft.com/office/drawing/2014/main" id="{F47E308B-5582-497D-89CA-EDBDDC05EBB2}"/>
              </a:ext>
            </a:extLst>
          </p:cNvPr>
          <p:cNvCxnSpPr>
            <a:cxnSpLocks/>
          </p:cNvCxnSpPr>
          <p:nvPr/>
        </p:nvCxnSpPr>
        <p:spPr>
          <a:xfrm flipV="1">
            <a:off x="4388482" y="1579195"/>
            <a:ext cx="0" cy="1274800"/>
          </a:xfrm>
          <a:prstGeom prst="line">
            <a:avLst/>
          </a:prstGeom>
          <a:ln w="127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537CD3A5-1E3B-427C-A979-2BF3AB6E7D35}"/>
              </a:ext>
            </a:extLst>
          </p:cNvPr>
          <p:cNvCxnSpPr>
            <a:cxnSpLocks/>
          </p:cNvCxnSpPr>
          <p:nvPr/>
        </p:nvCxnSpPr>
        <p:spPr>
          <a:xfrm flipV="1">
            <a:off x="4388482" y="2077135"/>
            <a:ext cx="1172304" cy="789800"/>
          </a:xfrm>
          <a:prstGeom prst="line">
            <a:avLst/>
          </a:prstGeom>
          <a:ln w="127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84D9F902-69EE-4A8F-8A3A-C4BF5992DC65}"/>
              </a:ext>
            </a:extLst>
          </p:cNvPr>
          <p:cNvCxnSpPr>
            <a:cxnSpLocks/>
          </p:cNvCxnSpPr>
          <p:nvPr/>
        </p:nvCxnSpPr>
        <p:spPr>
          <a:xfrm>
            <a:off x="4406609" y="2863316"/>
            <a:ext cx="1154177" cy="418384"/>
          </a:xfrm>
          <a:prstGeom prst="line">
            <a:avLst/>
          </a:prstGeom>
          <a:ln w="127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9AF628AA-527E-44C0-80BC-6D87320A9D00}"/>
              </a:ext>
            </a:extLst>
          </p:cNvPr>
          <p:cNvCxnSpPr>
            <a:cxnSpLocks/>
          </p:cNvCxnSpPr>
          <p:nvPr/>
        </p:nvCxnSpPr>
        <p:spPr>
          <a:xfrm flipH="1" flipV="1">
            <a:off x="3359709" y="2077135"/>
            <a:ext cx="1028773" cy="786182"/>
          </a:xfrm>
          <a:prstGeom prst="line">
            <a:avLst/>
          </a:prstGeom>
          <a:ln w="127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直線コネクタ 123">
            <a:extLst>
              <a:ext uri="{FF2B5EF4-FFF2-40B4-BE49-F238E27FC236}">
                <a16:creationId xmlns:a16="http://schemas.microsoft.com/office/drawing/2014/main" id="{F65858F2-7814-4FCF-97ED-293146F14768}"/>
              </a:ext>
            </a:extLst>
          </p:cNvPr>
          <p:cNvCxnSpPr>
            <a:cxnSpLocks/>
          </p:cNvCxnSpPr>
          <p:nvPr/>
        </p:nvCxnSpPr>
        <p:spPr>
          <a:xfrm flipH="1">
            <a:off x="3504199" y="2863316"/>
            <a:ext cx="884284" cy="497941"/>
          </a:xfrm>
          <a:prstGeom prst="line">
            <a:avLst/>
          </a:prstGeom>
          <a:ln w="127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5" name="テキスト ボックス 124">
                <a:extLst>
                  <a:ext uri="{FF2B5EF4-FFF2-40B4-BE49-F238E27FC236}">
                    <a16:creationId xmlns:a16="http://schemas.microsoft.com/office/drawing/2014/main" id="{5D4CE720-D1AF-4D20-ACD9-8C88F7B167DF}"/>
                  </a:ext>
                </a:extLst>
              </p:cNvPr>
              <p:cNvSpPr txBox="1"/>
              <p:nvPr/>
            </p:nvSpPr>
            <p:spPr>
              <a:xfrm>
                <a:off x="3972125" y="2666088"/>
                <a:ext cx="30085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effectLst>
                            <a:glow rad="38100">
                              <a:schemeClr val="bg1"/>
                            </a:glow>
                          </a:effectLst>
                          <a:latin typeface="Cambria Math" panose="02040503050406030204" pitchFamily="18" charset="0"/>
                        </a:rPr>
                        <m:t>𝑂</m:t>
                      </m:r>
                    </m:oMath>
                  </m:oMathPara>
                </a14:m>
                <a:endParaRPr kumimoji="1" lang="ja-JP" altLang="en-US" sz="2400" dirty="0">
                  <a:effectLst>
                    <a:glow rad="38100">
                      <a:schemeClr val="bg1"/>
                    </a:glow>
                  </a:effectLst>
                </a:endParaRPr>
              </a:p>
            </p:txBody>
          </p:sp>
        </mc:Choice>
        <mc:Fallback xmlns="">
          <p:sp>
            <p:nvSpPr>
              <p:cNvPr id="125" name="テキスト ボックス 124">
                <a:extLst>
                  <a:ext uri="{FF2B5EF4-FFF2-40B4-BE49-F238E27FC236}">
                    <a16:creationId xmlns:a16="http://schemas.microsoft.com/office/drawing/2014/main" id="{5D4CE720-D1AF-4D20-ACD9-8C88F7B167DF}"/>
                  </a:ext>
                </a:extLst>
              </p:cNvPr>
              <p:cNvSpPr txBox="1">
                <a:spLocks noRot="1" noChangeAspect="1" noMove="1" noResize="1" noEditPoints="1" noAdjustHandles="1" noChangeArrowheads="1" noChangeShapeType="1" noTextEdit="1"/>
              </p:cNvSpPr>
              <p:nvPr/>
            </p:nvSpPr>
            <p:spPr>
              <a:xfrm>
                <a:off x="3972125" y="2666088"/>
                <a:ext cx="300852" cy="369332"/>
              </a:xfrm>
              <a:prstGeom prst="rect">
                <a:avLst/>
              </a:prstGeom>
              <a:blipFill>
                <a:blip r:embed="rId32"/>
                <a:stretch>
                  <a:fillRect l="-28571" r="-24490" b="-11475"/>
                </a:stretch>
              </a:blipFill>
            </p:spPr>
            <p:txBody>
              <a:bodyPr/>
              <a:lstStyle/>
              <a:p>
                <a:r>
                  <a:rPr lang="ja-JP" altLang="en-US">
                    <a:noFill/>
                  </a:rPr>
                  <a:t> </a:t>
                </a:r>
              </a:p>
            </p:txBody>
          </p:sp>
        </mc:Fallback>
      </mc:AlternateContent>
      <p:sp>
        <p:nvSpPr>
          <p:cNvPr id="126" name="楕円 125">
            <a:extLst>
              <a:ext uri="{FF2B5EF4-FFF2-40B4-BE49-F238E27FC236}">
                <a16:creationId xmlns:a16="http://schemas.microsoft.com/office/drawing/2014/main" id="{E574F315-B8D7-43A6-936E-C71F2CEA50EA}"/>
              </a:ext>
            </a:extLst>
          </p:cNvPr>
          <p:cNvSpPr/>
          <p:nvPr/>
        </p:nvSpPr>
        <p:spPr>
          <a:xfrm>
            <a:off x="4379162" y="2422644"/>
            <a:ext cx="36000" cy="36000"/>
          </a:xfrm>
          <a:prstGeom prst="ellips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楕円 126">
            <a:extLst>
              <a:ext uri="{FF2B5EF4-FFF2-40B4-BE49-F238E27FC236}">
                <a16:creationId xmlns:a16="http://schemas.microsoft.com/office/drawing/2014/main" id="{F5EA0CF1-DE59-43C6-9984-09F722C9D7EC}"/>
              </a:ext>
            </a:extLst>
          </p:cNvPr>
          <p:cNvSpPr/>
          <p:nvPr/>
        </p:nvSpPr>
        <p:spPr>
          <a:xfrm>
            <a:off x="3843190" y="1959705"/>
            <a:ext cx="108000" cy="108000"/>
          </a:xfrm>
          <a:prstGeom prst="ellips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楕円 127">
            <a:extLst>
              <a:ext uri="{FF2B5EF4-FFF2-40B4-BE49-F238E27FC236}">
                <a16:creationId xmlns:a16="http://schemas.microsoft.com/office/drawing/2014/main" id="{3EC67B09-5A14-4AF1-974F-54DF35960FDE}"/>
              </a:ext>
            </a:extLst>
          </p:cNvPr>
          <p:cNvSpPr/>
          <p:nvPr/>
        </p:nvSpPr>
        <p:spPr>
          <a:xfrm>
            <a:off x="4937496" y="2244065"/>
            <a:ext cx="108000" cy="108000"/>
          </a:xfrm>
          <a:prstGeom prst="ellips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9" name="直線コネクタ 128">
            <a:extLst>
              <a:ext uri="{FF2B5EF4-FFF2-40B4-BE49-F238E27FC236}">
                <a16:creationId xmlns:a16="http://schemas.microsoft.com/office/drawing/2014/main" id="{1A08BC5C-A58F-407B-9665-4F7067644AAF}"/>
              </a:ext>
            </a:extLst>
          </p:cNvPr>
          <p:cNvCxnSpPr>
            <a:cxnSpLocks/>
            <a:stCxn id="126" idx="6"/>
            <a:endCxn id="128" idx="2"/>
          </p:cNvCxnSpPr>
          <p:nvPr/>
        </p:nvCxnSpPr>
        <p:spPr>
          <a:xfrm flipV="1">
            <a:off x="4415162" y="2298065"/>
            <a:ext cx="522334" cy="142579"/>
          </a:xfrm>
          <a:prstGeom prst="line">
            <a:avLst/>
          </a:prstGeom>
          <a:ln w="1270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ACCA22F4-F146-461E-AB38-A8A9FE459F73}"/>
              </a:ext>
            </a:extLst>
          </p:cNvPr>
          <p:cNvCxnSpPr>
            <a:cxnSpLocks/>
            <a:stCxn id="127" idx="5"/>
            <a:endCxn id="126" idx="2"/>
          </p:cNvCxnSpPr>
          <p:nvPr/>
        </p:nvCxnSpPr>
        <p:spPr>
          <a:xfrm>
            <a:off x="3935374" y="2051889"/>
            <a:ext cx="443788" cy="388755"/>
          </a:xfrm>
          <a:prstGeom prst="line">
            <a:avLst/>
          </a:prstGeom>
          <a:ln w="12700">
            <a:solidFill>
              <a:srgbClr val="FF33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2" name="テキスト ボックス 131"/>
              <p:cNvSpPr txBox="1"/>
              <p:nvPr/>
            </p:nvSpPr>
            <p:spPr>
              <a:xfrm>
                <a:off x="433400" y="4926835"/>
                <a:ext cx="8840882" cy="1882438"/>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kumimoji="1" lang="ja-JP" altLang="en-US" sz="2400" dirty="0">
                    <a:latin typeface="+mn-ea"/>
                  </a:rPr>
                  <a:t>系統樹空間は，ラミナー族に対応する非負象限の貼り合せ．</a:t>
                </a:r>
                <a:endParaRPr kumimoji="1" lang="en-US" altLang="ja-JP" sz="2400" dirty="0">
                  <a:latin typeface="+mn-ea"/>
                </a:endParaRPr>
              </a:p>
              <a:p>
                <a:pPr marL="342900" indent="-342900">
                  <a:lnSpc>
                    <a:spcPct val="150000"/>
                  </a:lnSpc>
                  <a:buFont typeface="Arial" panose="020B0604020202020204" pitchFamily="34" charset="0"/>
                  <a:buChar char="•"/>
                </a:pPr>
                <a:r>
                  <a:rPr kumimoji="1" lang="ja-JP" altLang="en-US" sz="2400" dirty="0">
                    <a:latin typeface="+mn-ea"/>
                  </a:rPr>
                  <a:t>系統樹空間 </a:t>
                </a:r>
                <a14:m>
                  <m:oMath xmlns:m="http://schemas.openxmlformats.org/officeDocument/2006/math">
                    <m:sSup>
                      <m:sSupPr>
                        <m:ctrlPr>
                          <a:rPr kumimoji="1" lang="en-US" altLang="ja-JP" sz="2400" i="1" smtClean="0">
                            <a:latin typeface="Cambria Math" panose="02040503050406030204" pitchFamily="18" charset="0"/>
                          </a:rPr>
                        </m:ctrlPr>
                      </m:sSupPr>
                      <m:e>
                        <m:r>
                          <a:rPr kumimoji="1" lang="ja-JP" altLang="en-US" sz="2400" i="1" smtClean="0">
                            <a:latin typeface="Cambria Math" panose="02040503050406030204" pitchFamily="18" charset="0"/>
                          </a:rPr>
                          <m:t>𝒯</m:t>
                        </m:r>
                        <m:r>
                          <a:rPr kumimoji="1" lang="ja-JP" altLang="en-US" sz="2400" i="1" smtClean="0">
                            <a:latin typeface="Cambria Math" panose="02040503050406030204" pitchFamily="18" charset="0"/>
                          </a:rPr>
                          <m:t>⊂</m:t>
                        </m:r>
                        <m:sSub>
                          <m:sSubPr>
                            <m:ctrlPr>
                              <a:rPr kumimoji="1" lang="en-US" altLang="ja-JP" sz="2400" i="1" smtClean="0">
                                <a:latin typeface="Cambria Math" panose="02040503050406030204" pitchFamily="18" charset="0"/>
                              </a:rPr>
                            </m:ctrlPr>
                          </m:sSubPr>
                          <m:e>
                            <m:r>
                              <a:rPr kumimoji="1" lang="en-US" altLang="ja-JP" sz="2400" i="1" smtClean="0">
                                <a:latin typeface="Cambria Math" panose="02040503050406030204" pitchFamily="18" charset="0"/>
                              </a:rPr>
                              <m:t>ℝ</m:t>
                            </m:r>
                          </m:e>
                          <m:sub>
                            <m:r>
                              <a:rPr kumimoji="1" lang="en-US" altLang="ja-JP" sz="2400" b="0" i="1" smtClean="0">
                                <a:latin typeface="Cambria Math" panose="02040503050406030204" pitchFamily="18" charset="0"/>
                              </a:rPr>
                              <m:t>+</m:t>
                            </m:r>
                          </m:sub>
                        </m:sSub>
                      </m:e>
                      <m:sup>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2</m:t>
                            </m:r>
                          </m:e>
                          <m:sup>
                            <m:r>
                              <a:rPr kumimoji="1" lang="en-US" altLang="ja-JP" sz="2400" b="0" i="1" smtClean="0">
                                <a:latin typeface="Cambria Math" panose="02040503050406030204" pitchFamily="18" charset="0"/>
                              </a:rPr>
                              <m:t>𝑋</m:t>
                            </m:r>
                          </m:sup>
                        </m:sSup>
                      </m:sup>
                    </m:sSup>
                    <m:r>
                      <a:rPr kumimoji="1" lang="ja-JP" altLang="en-US" sz="2400" i="1">
                        <a:latin typeface="Cambria Math" panose="02040503050406030204" pitchFamily="18" charset="0"/>
                      </a:rPr>
                      <m:t>は</m:t>
                    </m:r>
                  </m:oMath>
                </a14:m>
                <a:r>
                  <a:rPr kumimoji="1" lang="ja-JP" altLang="en-US" sz="2400" dirty="0">
                    <a:latin typeface="+mn-ea"/>
                  </a:rPr>
                  <a:t>凸集合ではない．</a:t>
                </a:r>
                <a:endParaRPr kumimoji="1" lang="en-US" altLang="ja-JP" sz="2400" dirty="0">
                  <a:latin typeface="+mn-ea"/>
                </a:endParaRPr>
              </a:p>
              <a:p>
                <a:pPr marL="342900" indent="-342900">
                  <a:lnSpc>
                    <a:spcPct val="150000"/>
                  </a:lnSpc>
                  <a:buFont typeface="Arial" panose="020B0604020202020204" pitchFamily="34" charset="0"/>
                  <a:buChar char="•"/>
                </a:pPr>
                <a:r>
                  <a:rPr kumimoji="1" lang="ja-JP" altLang="en-US" sz="2400" dirty="0">
                    <a:latin typeface="+mn-ea"/>
                  </a:rPr>
                  <a:t>パスの長さを各象限でユークリッド距離ではかる．</a:t>
                </a:r>
                <a:endParaRPr kumimoji="1" lang="en-US" altLang="ja-JP" sz="2400" dirty="0">
                  <a:latin typeface="+mn-ea"/>
                </a:endParaRPr>
              </a:p>
            </p:txBody>
          </p:sp>
        </mc:Choice>
        <mc:Fallback xmlns="">
          <p:sp>
            <p:nvSpPr>
              <p:cNvPr id="132" name="テキスト ボックス 131"/>
              <p:cNvSpPr txBox="1">
                <a:spLocks noRot="1" noChangeAspect="1" noMove="1" noResize="1" noEditPoints="1" noAdjustHandles="1" noChangeArrowheads="1" noChangeShapeType="1" noTextEdit="1"/>
              </p:cNvSpPr>
              <p:nvPr/>
            </p:nvSpPr>
            <p:spPr>
              <a:xfrm>
                <a:off x="433400" y="4926835"/>
                <a:ext cx="8840882" cy="1882438"/>
              </a:xfrm>
              <a:prstGeom prst="rect">
                <a:avLst/>
              </a:prstGeom>
              <a:blipFill>
                <a:blip r:embed="rId33"/>
                <a:stretch>
                  <a:fillRect l="-897" r="-138" b="-388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724174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正方形/長方形 124">
            <a:extLst>
              <a:ext uri="{FF2B5EF4-FFF2-40B4-BE49-F238E27FC236}">
                <a16:creationId xmlns:a16="http://schemas.microsoft.com/office/drawing/2014/main" id="{7E9445BF-C1D7-4AA8-98A9-19EFD000F0C9}"/>
              </a:ext>
            </a:extLst>
          </p:cNvPr>
          <p:cNvSpPr/>
          <p:nvPr/>
        </p:nvSpPr>
        <p:spPr>
          <a:xfrm>
            <a:off x="3903044" y="1988849"/>
            <a:ext cx="1891363" cy="186491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6" name="直線コネクタ 125">
            <a:extLst>
              <a:ext uri="{FF2B5EF4-FFF2-40B4-BE49-F238E27FC236}">
                <a16:creationId xmlns:a16="http://schemas.microsoft.com/office/drawing/2014/main" id="{31AE2F1D-6D14-434B-B0D0-A1C995DA24E1}"/>
              </a:ext>
            </a:extLst>
          </p:cNvPr>
          <p:cNvCxnSpPr>
            <a:cxnSpLocks/>
            <a:stCxn id="175" idx="1"/>
            <a:endCxn id="162" idx="5"/>
          </p:cNvCxnSpPr>
          <p:nvPr/>
        </p:nvCxnSpPr>
        <p:spPr>
          <a:xfrm flipH="1" flipV="1">
            <a:off x="4691530" y="2483209"/>
            <a:ext cx="466558" cy="36285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sp>
        <p:nvSpPr>
          <p:cNvPr id="138" name="楕円 137">
            <a:extLst>
              <a:ext uri="{FF2B5EF4-FFF2-40B4-BE49-F238E27FC236}">
                <a16:creationId xmlns:a16="http://schemas.microsoft.com/office/drawing/2014/main" id="{CD40E509-2487-44EF-BB59-E3A73FAA0D6B}"/>
              </a:ext>
            </a:extLst>
          </p:cNvPr>
          <p:cNvSpPr/>
          <p:nvPr/>
        </p:nvSpPr>
        <p:spPr>
          <a:xfrm>
            <a:off x="2950429" y="4165855"/>
            <a:ext cx="108000" cy="108000"/>
          </a:xfrm>
          <a:prstGeom prst="ellips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mc:AlternateContent xmlns:mc="http://schemas.openxmlformats.org/markup-compatibility/2006" xmlns:a14="http://schemas.microsoft.com/office/drawing/2010/main">
        <mc:Choice Requires="a14">
          <p:sp>
            <p:nvSpPr>
              <p:cNvPr id="139" name="テキスト ボックス 138">
                <a:extLst>
                  <a:ext uri="{FF2B5EF4-FFF2-40B4-BE49-F238E27FC236}">
                    <a16:creationId xmlns:a16="http://schemas.microsoft.com/office/drawing/2014/main" id="{90D0A153-18D7-44FB-87A5-AF0A037310E1}"/>
                  </a:ext>
                </a:extLst>
              </p:cNvPr>
              <p:cNvSpPr txBox="1"/>
              <p:nvPr/>
            </p:nvSpPr>
            <p:spPr>
              <a:xfrm>
                <a:off x="2212898" y="3018190"/>
                <a:ext cx="30283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𝑇</m:t>
                      </m:r>
                    </m:oMath>
                  </m:oMathPara>
                </a14:m>
                <a:endParaRPr kumimoji="1" lang="ja-JP" altLang="en-US" sz="2800" dirty="0"/>
              </a:p>
            </p:txBody>
          </p:sp>
        </mc:Choice>
        <mc:Fallback xmlns="">
          <p:sp>
            <p:nvSpPr>
              <p:cNvPr id="139" name="テキスト ボックス 138">
                <a:extLst>
                  <a:ext uri="{FF2B5EF4-FFF2-40B4-BE49-F238E27FC236}">
                    <a16:creationId xmlns:a16="http://schemas.microsoft.com/office/drawing/2014/main" id="{90D0A153-18D7-44FB-87A5-AF0A037310E1}"/>
                  </a:ext>
                </a:extLst>
              </p:cNvPr>
              <p:cNvSpPr txBox="1">
                <a:spLocks noRot="1" noChangeAspect="1" noMove="1" noResize="1" noEditPoints="1" noAdjustHandles="1" noChangeArrowheads="1" noChangeShapeType="1" noTextEdit="1"/>
              </p:cNvSpPr>
              <p:nvPr/>
            </p:nvSpPr>
            <p:spPr>
              <a:xfrm>
                <a:off x="2212898" y="3018190"/>
                <a:ext cx="302839" cy="430887"/>
              </a:xfrm>
              <a:prstGeom prst="rect">
                <a:avLst/>
              </a:prstGeom>
              <a:blipFill>
                <a:blip r:embed="rId2"/>
                <a:stretch>
                  <a:fillRect/>
                </a:stretch>
              </a:blipFill>
            </p:spPr>
            <p:txBody>
              <a:bodyPr/>
              <a:lstStyle/>
              <a:p>
                <a:r>
                  <a:rPr lang="ja-JP" altLang="en-US">
                    <a:noFill/>
                  </a:rPr>
                  <a:t> </a:t>
                </a:r>
              </a:p>
            </p:txBody>
          </p:sp>
        </mc:Fallback>
      </mc:AlternateContent>
      <p:sp>
        <p:nvSpPr>
          <p:cNvPr id="155" name="楕円 154">
            <a:extLst>
              <a:ext uri="{FF2B5EF4-FFF2-40B4-BE49-F238E27FC236}">
                <a16:creationId xmlns:a16="http://schemas.microsoft.com/office/drawing/2014/main" id="{25924ADC-8AC2-4628-9998-6A71316D2A34}"/>
              </a:ext>
            </a:extLst>
          </p:cNvPr>
          <p:cNvSpPr/>
          <p:nvPr/>
        </p:nvSpPr>
        <p:spPr>
          <a:xfrm>
            <a:off x="5994889" y="4814799"/>
            <a:ext cx="108000" cy="108000"/>
          </a:xfrm>
          <a:prstGeom prst="ellips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8" name="直線コネクタ 157">
            <a:extLst>
              <a:ext uri="{FF2B5EF4-FFF2-40B4-BE49-F238E27FC236}">
                <a16:creationId xmlns:a16="http://schemas.microsoft.com/office/drawing/2014/main" id="{97838B67-CC27-45A6-978F-E34DB0F6AF6E}"/>
              </a:ext>
            </a:extLst>
          </p:cNvPr>
          <p:cNvCxnSpPr>
            <a:cxnSpLocks/>
            <a:stCxn id="138" idx="6"/>
            <a:endCxn id="155" idx="2"/>
          </p:cNvCxnSpPr>
          <p:nvPr/>
        </p:nvCxnSpPr>
        <p:spPr>
          <a:xfrm>
            <a:off x="3058429" y="4219855"/>
            <a:ext cx="2936460" cy="648944"/>
          </a:xfrm>
          <a:prstGeom prst="line">
            <a:avLst/>
          </a:prstGeom>
          <a:ln w="12700">
            <a:solidFill>
              <a:srgbClr val="FF3300"/>
            </a:solidFill>
          </a:ln>
        </p:spPr>
        <p:style>
          <a:lnRef idx="1">
            <a:schemeClr val="accent1"/>
          </a:lnRef>
          <a:fillRef idx="0">
            <a:schemeClr val="accent1"/>
          </a:fillRef>
          <a:effectRef idx="0">
            <a:schemeClr val="accent1"/>
          </a:effectRef>
          <a:fontRef idx="minor">
            <a:schemeClr val="tx1"/>
          </a:fontRef>
        </p:style>
      </p:cxnSp>
      <p:sp>
        <p:nvSpPr>
          <p:cNvPr id="159" name="楕円 158">
            <a:extLst>
              <a:ext uri="{FF2B5EF4-FFF2-40B4-BE49-F238E27FC236}">
                <a16:creationId xmlns:a16="http://schemas.microsoft.com/office/drawing/2014/main" id="{45D0E626-3301-47C4-B514-458B401210C3}"/>
              </a:ext>
            </a:extLst>
          </p:cNvPr>
          <p:cNvSpPr/>
          <p:nvPr/>
        </p:nvSpPr>
        <p:spPr>
          <a:xfrm>
            <a:off x="2946555" y="4165854"/>
            <a:ext cx="108000" cy="108000"/>
          </a:xfrm>
          <a:prstGeom prst="ellipse">
            <a:avLst/>
          </a:prstGeom>
          <a:solidFill>
            <a:schemeClr val="accent6">
              <a:lumMod val="40000"/>
              <a:lumOff val="60000"/>
            </a:schemeClr>
          </a:solidFill>
          <a:ln w="19050">
            <a:solidFill>
              <a:srgbClr val="FF3300"/>
            </a:solidFill>
          </a:ln>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60" name="テキスト ボックス 159">
                <a:extLst>
                  <a:ext uri="{FF2B5EF4-FFF2-40B4-BE49-F238E27FC236}">
                    <a16:creationId xmlns:a16="http://schemas.microsoft.com/office/drawing/2014/main" id="{DC2873E0-239B-42FE-BF45-D39352213463}"/>
                  </a:ext>
                </a:extLst>
              </p:cNvPr>
              <p:cNvSpPr txBox="1"/>
              <p:nvPr/>
            </p:nvSpPr>
            <p:spPr>
              <a:xfrm>
                <a:off x="6448209" y="3678847"/>
                <a:ext cx="33182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m:t>
                      </m:r>
                    </m:oMath>
                  </m:oMathPara>
                </a14:m>
                <a:endParaRPr kumimoji="1" lang="ja-JP" altLang="en-US" sz="2400" dirty="0"/>
              </a:p>
            </p:txBody>
          </p:sp>
        </mc:Choice>
        <mc:Fallback xmlns="">
          <p:sp>
            <p:nvSpPr>
              <p:cNvPr id="160" name="テキスト ボックス 159">
                <a:extLst>
                  <a:ext uri="{FF2B5EF4-FFF2-40B4-BE49-F238E27FC236}">
                    <a16:creationId xmlns:a16="http://schemas.microsoft.com/office/drawing/2014/main" id="{DC2873E0-239B-42FE-BF45-D39352213463}"/>
                  </a:ext>
                </a:extLst>
              </p:cNvPr>
              <p:cNvSpPr txBox="1">
                <a:spLocks noRot="1" noChangeAspect="1" noMove="1" noResize="1" noEditPoints="1" noAdjustHandles="1" noChangeArrowheads="1" noChangeShapeType="1" noTextEdit="1"/>
              </p:cNvSpPr>
              <p:nvPr/>
            </p:nvSpPr>
            <p:spPr>
              <a:xfrm>
                <a:off x="6448209" y="3678847"/>
                <a:ext cx="331822" cy="369332"/>
              </a:xfrm>
              <a:prstGeom prst="rect">
                <a:avLst/>
              </a:prstGeom>
              <a:blipFill>
                <a:blip r:embed="rId3"/>
                <a:stretch>
                  <a:fillRect l="-25926" t="-1639" r="-25926" b="-9836"/>
                </a:stretch>
              </a:blipFill>
            </p:spPr>
            <p:txBody>
              <a:bodyPr/>
              <a:lstStyle/>
              <a:p>
                <a:r>
                  <a:rPr lang="ja-JP" altLang="en-US">
                    <a:noFill/>
                  </a:rPr>
                  <a:t> </a:t>
                </a:r>
              </a:p>
            </p:txBody>
          </p:sp>
        </mc:Fallback>
      </mc:AlternateContent>
      <p:sp>
        <p:nvSpPr>
          <p:cNvPr id="161" name="楕円 160">
            <a:extLst>
              <a:ext uri="{FF2B5EF4-FFF2-40B4-BE49-F238E27FC236}">
                <a16:creationId xmlns:a16="http://schemas.microsoft.com/office/drawing/2014/main" id="{67F8F665-2FB4-4158-97C9-595A651C5A6F}"/>
              </a:ext>
            </a:extLst>
          </p:cNvPr>
          <p:cNvSpPr/>
          <p:nvPr/>
        </p:nvSpPr>
        <p:spPr>
          <a:xfrm>
            <a:off x="4642802" y="2108631"/>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楕円 161">
            <a:extLst>
              <a:ext uri="{FF2B5EF4-FFF2-40B4-BE49-F238E27FC236}">
                <a16:creationId xmlns:a16="http://schemas.microsoft.com/office/drawing/2014/main" id="{24E3745B-A18A-470E-A865-9C6925AE66F4}"/>
              </a:ext>
            </a:extLst>
          </p:cNvPr>
          <p:cNvSpPr/>
          <p:nvPr/>
        </p:nvSpPr>
        <p:spPr>
          <a:xfrm>
            <a:off x="4660802" y="2452481"/>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3" name="直線コネクタ 162">
            <a:extLst>
              <a:ext uri="{FF2B5EF4-FFF2-40B4-BE49-F238E27FC236}">
                <a16:creationId xmlns:a16="http://schemas.microsoft.com/office/drawing/2014/main" id="{D0835752-1A26-45E4-A10F-D3677B2F0C35}"/>
              </a:ext>
            </a:extLst>
          </p:cNvPr>
          <p:cNvCxnSpPr>
            <a:cxnSpLocks/>
            <a:stCxn id="161" idx="4"/>
            <a:endCxn id="162" idx="0"/>
          </p:cNvCxnSpPr>
          <p:nvPr/>
        </p:nvCxnSpPr>
        <p:spPr>
          <a:xfrm>
            <a:off x="4678802" y="2180631"/>
            <a:ext cx="0" cy="271850"/>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4" name="テキスト ボックス 163">
                <a:extLst>
                  <a:ext uri="{FF2B5EF4-FFF2-40B4-BE49-F238E27FC236}">
                    <a16:creationId xmlns:a16="http://schemas.microsoft.com/office/drawing/2014/main" id="{B8930BB6-8B34-4A64-9744-7BC259DEDCED}"/>
                  </a:ext>
                </a:extLst>
              </p:cNvPr>
              <p:cNvSpPr txBox="1"/>
              <p:nvPr/>
            </p:nvSpPr>
            <p:spPr>
              <a:xfrm>
                <a:off x="4750802" y="1983577"/>
                <a:ext cx="19075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0</m:t>
                      </m:r>
                    </m:oMath>
                  </m:oMathPara>
                </a14:m>
                <a:endParaRPr kumimoji="1" lang="ja-JP" altLang="en-US" dirty="0">
                  <a:effectLst>
                    <a:glow rad="38100">
                      <a:schemeClr val="bg1"/>
                    </a:glow>
                  </a:effectLst>
                </a:endParaRPr>
              </a:p>
            </p:txBody>
          </p:sp>
        </mc:Choice>
        <mc:Fallback xmlns="">
          <p:sp>
            <p:nvSpPr>
              <p:cNvPr id="164" name="テキスト ボックス 163">
                <a:extLst>
                  <a:ext uri="{FF2B5EF4-FFF2-40B4-BE49-F238E27FC236}">
                    <a16:creationId xmlns:a16="http://schemas.microsoft.com/office/drawing/2014/main" id="{B8930BB6-8B34-4A64-9744-7BC259DEDCED}"/>
                  </a:ext>
                </a:extLst>
              </p:cNvPr>
              <p:cNvSpPr txBox="1">
                <a:spLocks noRot="1" noChangeAspect="1" noMove="1" noResize="1" noEditPoints="1" noAdjustHandles="1" noChangeArrowheads="1" noChangeShapeType="1" noTextEdit="1"/>
              </p:cNvSpPr>
              <p:nvPr/>
            </p:nvSpPr>
            <p:spPr>
              <a:xfrm>
                <a:off x="4750802" y="1983577"/>
                <a:ext cx="190757" cy="276999"/>
              </a:xfrm>
              <a:prstGeom prst="rect">
                <a:avLst/>
              </a:prstGeom>
              <a:blipFill>
                <a:blip r:embed="rId4"/>
                <a:stretch>
                  <a:fillRect l="-34375" t="-2174" r="-34375" b="-13043"/>
                </a:stretch>
              </a:blipFill>
            </p:spPr>
            <p:txBody>
              <a:bodyPr/>
              <a:lstStyle/>
              <a:p>
                <a:r>
                  <a:rPr lang="ja-JP" altLang="en-US">
                    <a:noFill/>
                  </a:rPr>
                  <a:t> </a:t>
                </a:r>
              </a:p>
            </p:txBody>
          </p:sp>
        </mc:Fallback>
      </mc:AlternateContent>
      <p:cxnSp>
        <p:nvCxnSpPr>
          <p:cNvPr id="165" name="直線コネクタ 164">
            <a:extLst>
              <a:ext uri="{FF2B5EF4-FFF2-40B4-BE49-F238E27FC236}">
                <a16:creationId xmlns:a16="http://schemas.microsoft.com/office/drawing/2014/main" id="{8A5ECD54-9E13-4888-90F1-FB2B21E5F3BD}"/>
              </a:ext>
            </a:extLst>
          </p:cNvPr>
          <p:cNvCxnSpPr>
            <a:cxnSpLocks/>
            <a:stCxn id="162" idx="3"/>
            <a:endCxn id="167" idx="0"/>
          </p:cNvCxnSpPr>
          <p:nvPr/>
        </p:nvCxnSpPr>
        <p:spPr>
          <a:xfrm flipH="1">
            <a:off x="4270655" y="2483209"/>
            <a:ext cx="395419" cy="785877"/>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C3E889E9-42C4-4360-A2A5-0B1B7732F2B5}"/>
              </a:ext>
            </a:extLst>
          </p:cNvPr>
          <p:cNvGrpSpPr/>
          <p:nvPr/>
        </p:nvGrpSpPr>
        <p:grpSpPr>
          <a:xfrm>
            <a:off x="4085134" y="3269086"/>
            <a:ext cx="389006" cy="511784"/>
            <a:chOff x="5157973" y="4856647"/>
            <a:chExt cx="389006" cy="511784"/>
          </a:xfrm>
        </p:grpSpPr>
        <p:sp>
          <p:nvSpPr>
            <p:cNvPr id="167" name="楕円 166">
              <a:extLst>
                <a:ext uri="{FF2B5EF4-FFF2-40B4-BE49-F238E27FC236}">
                  <a16:creationId xmlns:a16="http://schemas.microsoft.com/office/drawing/2014/main" id="{3AE33654-6C1D-42FE-9936-B580F8E548D3}"/>
                </a:ext>
              </a:extLst>
            </p:cNvPr>
            <p:cNvSpPr/>
            <p:nvPr/>
          </p:nvSpPr>
          <p:spPr>
            <a:xfrm>
              <a:off x="5325494" y="4856647"/>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8" name="直線コネクタ 167">
              <a:extLst>
                <a:ext uri="{FF2B5EF4-FFF2-40B4-BE49-F238E27FC236}">
                  <a16:creationId xmlns:a16="http://schemas.microsoft.com/office/drawing/2014/main" id="{F9E5C7F3-CC6D-44EC-97E5-3FB7B6A91837}"/>
                </a:ext>
              </a:extLst>
            </p:cNvPr>
            <p:cNvCxnSpPr>
              <a:cxnSpLocks/>
              <a:stCxn id="170" idx="0"/>
              <a:endCxn id="167" idx="3"/>
            </p:cNvCxnSpPr>
            <p:nvPr/>
          </p:nvCxnSpPr>
          <p:spPr>
            <a:xfrm flipV="1">
              <a:off x="5253352" y="4887375"/>
              <a:ext cx="77414" cy="14036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a:extLst>
                <a:ext uri="{FF2B5EF4-FFF2-40B4-BE49-F238E27FC236}">
                  <a16:creationId xmlns:a16="http://schemas.microsoft.com/office/drawing/2014/main" id="{FBC4EFEB-D261-485D-9C2C-B82F56C0D864}"/>
                </a:ext>
              </a:extLst>
            </p:cNvPr>
            <p:cNvCxnSpPr>
              <a:cxnSpLocks/>
              <a:stCxn id="171" idx="0"/>
              <a:endCxn id="167" idx="5"/>
            </p:cNvCxnSpPr>
            <p:nvPr/>
          </p:nvCxnSpPr>
          <p:spPr>
            <a:xfrm flipH="1" flipV="1">
              <a:off x="5356222" y="4887375"/>
              <a:ext cx="62365" cy="14036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sp>
          <p:nvSpPr>
            <p:cNvPr id="170" name="楕円 169">
              <a:extLst>
                <a:ext uri="{FF2B5EF4-FFF2-40B4-BE49-F238E27FC236}">
                  <a16:creationId xmlns:a16="http://schemas.microsoft.com/office/drawing/2014/main" id="{F4B8EE10-AAD6-43AA-A6EB-8B39A1388AD1}"/>
                </a:ext>
              </a:extLst>
            </p:cNvPr>
            <p:cNvSpPr/>
            <p:nvPr/>
          </p:nvSpPr>
          <p:spPr>
            <a:xfrm>
              <a:off x="5217352" y="5027737"/>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楕円 170">
              <a:extLst>
                <a:ext uri="{FF2B5EF4-FFF2-40B4-BE49-F238E27FC236}">
                  <a16:creationId xmlns:a16="http://schemas.microsoft.com/office/drawing/2014/main" id="{2E68D23D-B37E-4CEA-831D-4837EEB0652B}"/>
                </a:ext>
              </a:extLst>
            </p:cNvPr>
            <p:cNvSpPr/>
            <p:nvPr/>
          </p:nvSpPr>
          <p:spPr>
            <a:xfrm>
              <a:off x="5382587" y="5027737"/>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2" name="テキスト ボックス 171">
                  <a:extLst>
                    <a:ext uri="{FF2B5EF4-FFF2-40B4-BE49-F238E27FC236}">
                      <a16:creationId xmlns:a16="http://schemas.microsoft.com/office/drawing/2014/main" id="{E4D528F5-6B41-460E-A708-ECF4E4930668}"/>
                    </a:ext>
                  </a:extLst>
                </p:cNvPr>
                <p:cNvSpPr txBox="1"/>
                <p:nvPr/>
              </p:nvSpPr>
              <p:spPr>
                <a:xfrm>
                  <a:off x="5157973" y="5091432"/>
                  <a:ext cx="19075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𝑎</m:t>
                        </m:r>
                      </m:oMath>
                    </m:oMathPara>
                  </a14:m>
                  <a:endParaRPr kumimoji="1" lang="ja-JP" altLang="en-US" dirty="0">
                    <a:effectLst>
                      <a:glow rad="38100">
                        <a:schemeClr val="bg1"/>
                      </a:glow>
                    </a:effectLst>
                  </a:endParaRPr>
                </a:p>
              </p:txBody>
            </p:sp>
          </mc:Choice>
          <mc:Fallback xmlns="">
            <p:sp>
              <p:nvSpPr>
                <p:cNvPr id="172" name="テキスト ボックス 171">
                  <a:extLst>
                    <a:ext uri="{FF2B5EF4-FFF2-40B4-BE49-F238E27FC236}">
                      <a16:creationId xmlns:a16="http://schemas.microsoft.com/office/drawing/2014/main" id="{E4D528F5-6B41-460E-A708-ECF4E4930668}"/>
                    </a:ext>
                  </a:extLst>
                </p:cNvPr>
                <p:cNvSpPr txBox="1">
                  <a:spLocks noRot="1" noChangeAspect="1" noMove="1" noResize="1" noEditPoints="1" noAdjustHandles="1" noChangeArrowheads="1" noChangeShapeType="1" noTextEdit="1"/>
                </p:cNvSpPr>
                <p:nvPr/>
              </p:nvSpPr>
              <p:spPr>
                <a:xfrm>
                  <a:off x="5157973" y="5091432"/>
                  <a:ext cx="190757" cy="276999"/>
                </a:xfrm>
                <a:prstGeom prst="rect">
                  <a:avLst/>
                </a:prstGeom>
                <a:blipFill>
                  <a:blip r:embed="rId5"/>
                  <a:stretch>
                    <a:fillRect l="-25806" r="-25806"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3" name="テキスト ボックス 172">
                  <a:extLst>
                    <a:ext uri="{FF2B5EF4-FFF2-40B4-BE49-F238E27FC236}">
                      <a16:creationId xmlns:a16="http://schemas.microsoft.com/office/drawing/2014/main" id="{EDB2B78A-FFBD-492B-A6D1-F19409DC1A09}"/>
                    </a:ext>
                  </a:extLst>
                </p:cNvPr>
                <p:cNvSpPr txBox="1"/>
                <p:nvPr/>
              </p:nvSpPr>
              <p:spPr>
                <a:xfrm>
                  <a:off x="5356222" y="5091431"/>
                  <a:ext cx="19075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𝑏</m:t>
                        </m:r>
                      </m:oMath>
                    </m:oMathPara>
                  </a14:m>
                  <a:endParaRPr kumimoji="1" lang="ja-JP" altLang="en-US" dirty="0">
                    <a:effectLst>
                      <a:glow rad="38100">
                        <a:schemeClr val="bg1"/>
                      </a:glow>
                    </a:effectLst>
                  </a:endParaRPr>
                </a:p>
              </p:txBody>
            </p:sp>
          </mc:Choice>
          <mc:Fallback xmlns="">
            <p:sp>
              <p:nvSpPr>
                <p:cNvPr id="173" name="テキスト ボックス 172">
                  <a:extLst>
                    <a:ext uri="{FF2B5EF4-FFF2-40B4-BE49-F238E27FC236}">
                      <a16:creationId xmlns:a16="http://schemas.microsoft.com/office/drawing/2014/main" id="{EDB2B78A-FFBD-492B-A6D1-F19409DC1A09}"/>
                    </a:ext>
                  </a:extLst>
                </p:cNvPr>
                <p:cNvSpPr txBox="1">
                  <a:spLocks noRot="1" noChangeAspect="1" noMove="1" noResize="1" noEditPoints="1" noAdjustHandles="1" noChangeArrowheads="1" noChangeShapeType="1" noTextEdit="1"/>
                </p:cNvSpPr>
                <p:nvPr/>
              </p:nvSpPr>
              <p:spPr>
                <a:xfrm>
                  <a:off x="5356222" y="5091431"/>
                  <a:ext cx="190757" cy="276999"/>
                </a:xfrm>
                <a:prstGeom prst="rect">
                  <a:avLst/>
                </a:prstGeom>
                <a:blipFill>
                  <a:blip r:embed="rId6"/>
                  <a:stretch>
                    <a:fillRect l="-38710" t="-4444" r="-35484" b="-15556"/>
                  </a:stretch>
                </a:blipFill>
              </p:spPr>
              <p:txBody>
                <a:bodyPr/>
                <a:lstStyle/>
                <a:p>
                  <a:r>
                    <a:rPr lang="ja-JP" altLang="en-US">
                      <a:noFill/>
                    </a:rPr>
                    <a:t> </a:t>
                  </a:r>
                </a:p>
              </p:txBody>
            </p:sp>
          </mc:Fallback>
        </mc:AlternateContent>
      </p:grpSp>
      <p:grpSp>
        <p:nvGrpSpPr>
          <p:cNvPr id="174" name="グループ化 173">
            <a:extLst>
              <a:ext uri="{FF2B5EF4-FFF2-40B4-BE49-F238E27FC236}">
                <a16:creationId xmlns:a16="http://schemas.microsoft.com/office/drawing/2014/main" id="{04665B2D-45CF-4DF6-BB7C-3B844FD986D9}"/>
              </a:ext>
            </a:extLst>
          </p:cNvPr>
          <p:cNvGrpSpPr/>
          <p:nvPr/>
        </p:nvGrpSpPr>
        <p:grpSpPr>
          <a:xfrm>
            <a:off x="4977826" y="2840794"/>
            <a:ext cx="388908" cy="524247"/>
            <a:chOff x="5816044" y="4540389"/>
            <a:chExt cx="388908" cy="524247"/>
          </a:xfrm>
        </p:grpSpPr>
        <p:sp>
          <p:nvSpPr>
            <p:cNvPr id="175" name="楕円 174">
              <a:extLst>
                <a:ext uri="{FF2B5EF4-FFF2-40B4-BE49-F238E27FC236}">
                  <a16:creationId xmlns:a16="http://schemas.microsoft.com/office/drawing/2014/main" id="{0E1CF67F-E9E3-4CDE-8480-760386B5D276}"/>
                </a:ext>
              </a:extLst>
            </p:cNvPr>
            <p:cNvSpPr/>
            <p:nvPr/>
          </p:nvSpPr>
          <p:spPr>
            <a:xfrm>
              <a:off x="5991034" y="4540389"/>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6" name="直線コネクタ 175">
              <a:extLst>
                <a:ext uri="{FF2B5EF4-FFF2-40B4-BE49-F238E27FC236}">
                  <a16:creationId xmlns:a16="http://schemas.microsoft.com/office/drawing/2014/main" id="{85852C5C-80A7-4E96-9985-BB1E434E2F4C}"/>
                </a:ext>
              </a:extLst>
            </p:cNvPr>
            <p:cNvCxnSpPr>
              <a:cxnSpLocks/>
              <a:stCxn id="178" idx="0"/>
              <a:endCxn id="175" idx="3"/>
            </p:cNvCxnSpPr>
            <p:nvPr/>
          </p:nvCxnSpPr>
          <p:spPr>
            <a:xfrm flipV="1">
              <a:off x="5930341" y="4571117"/>
              <a:ext cx="65965" cy="152305"/>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a:extLst>
                <a:ext uri="{FF2B5EF4-FFF2-40B4-BE49-F238E27FC236}">
                  <a16:creationId xmlns:a16="http://schemas.microsoft.com/office/drawing/2014/main" id="{F00D2F9F-9B73-4688-9F85-2553C411BE0C}"/>
                </a:ext>
              </a:extLst>
            </p:cNvPr>
            <p:cNvCxnSpPr>
              <a:cxnSpLocks/>
              <a:stCxn id="179" idx="0"/>
              <a:endCxn id="175" idx="5"/>
            </p:cNvCxnSpPr>
            <p:nvPr/>
          </p:nvCxnSpPr>
          <p:spPr>
            <a:xfrm flipH="1" flipV="1">
              <a:off x="6021762" y="4571117"/>
              <a:ext cx="77272" cy="156979"/>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sp>
          <p:nvSpPr>
            <p:cNvPr id="178" name="楕円 177">
              <a:extLst>
                <a:ext uri="{FF2B5EF4-FFF2-40B4-BE49-F238E27FC236}">
                  <a16:creationId xmlns:a16="http://schemas.microsoft.com/office/drawing/2014/main" id="{0A34A0B2-7F44-40E8-BFDD-221AAC432284}"/>
                </a:ext>
              </a:extLst>
            </p:cNvPr>
            <p:cNvSpPr/>
            <p:nvPr/>
          </p:nvSpPr>
          <p:spPr>
            <a:xfrm>
              <a:off x="5894341" y="4723422"/>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楕円 178">
              <a:extLst>
                <a:ext uri="{FF2B5EF4-FFF2-40B4-BE49-F238E27FC236}">
                  <a16:creationId xmlns:a16="http://schemas.microsoft.com/office/drawing/2014/main" id="{41BFDA45-80B3-40F5-B0FE-EAB3096B94C4}"/>
                </a:ext>
              </a:extLst>
            </p:cNvPr>
            <p:cNvSpPr/>
            <p:nvPr/>
          </p:nvSpPr>
          <p:spPr>
            <a:xfrm>
              <a:off x="6063034" y="4728096"/>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80" name="テキスト ボックス 179">
                  <a:extLst>
                    <a:ext uri="{FF2B5EF4-FFF2-40B4-BE49-F238E27FC236}">
                      <a16:creationId xmlns:a16="http://schemas.microsoft.com/office/drawing/2014/main" id="{435299AD-4BBD-4BB7-B52B-07D61771017A}"/>
                    </a:ext>
                  </a:extLst>
                </p:cNvPr>
                <p:cNvSpPr txBox="1"/>
                <p:nvPr/>
              </p:nvSpPr>
              <p:spPr>
                <a:xfrm>
                  <a:off x="5816044" y="4787637"/>
                  <a:ext cx="19075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𝑐</m:t>
                        </m:r>
                      </m:oMath>
                    </m:oMathPara>
                  </a14:m>
                  <a:endParaRPr kumimoji="1" lang="ja-JP" altLang="en-US" dirty="0">
                    <a:effectLst>
                      <a:glow rad="38100">
                        <a:schemeClr val="bg1"/>
                      </a:glow>
                    </a:effectLst>
                  </a:endParaRPr>
                </a:p>
              </p:txBody>
            </p:sp>
          </mc:Choice>
          <mc:Fallback xmlns="">
            <p:sp>
              <p:nvSpPr>
                <p:cNvPr id="180" name="テキスト ボックス 179">
                  <a:extLst>
                    <a:ext uri="{FF2B5EF4-FFF2-40B4-BE49-F238E27FC236}">
                      <a16:creationId xmlns:a16="http://schemas.microsoft.com/office/drawing/2014/main" id="{435299AD-4BBD-4BB7-B52B-07D61771017A}"/>
                    </a:ext>
                  </a:extLst>
                </p:cNvPr>
                <p:cNvSpPr txBox="1">
                  <a:spLocks noRot="1" noChangeAspect="1" noMove="1" noResize="1" noEditPoints="1" noAdjustHandles="1" noChangeArrowheads="1" noChangeShapeType="1" noTextEdit="1"/>
                </p:cNvSpPr>
                <p:nvPr/>
              </p:nvSpPr>
              <p:spPr>
                <a:xfrm>
                  <a:off x="5816044" y="4787637"/>
                  <a:ext cx="190757" cy="276999"/>
                </a:xfrm>
                <a:prstGeom prst="rect">
                  <a:avLst/>
                </a:prstGeom>
                <a:blipFill>
                  <a:blip r:embed="rId7"/>
                  <a:stretch>
                    <a:fillRect l="-22581" r="-12903" b="-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1" name="テキスト ボックス 180">
                  <a:extLst>
                    <a:ext uri="{FF2B5EF4-FFF2-40B4-BE49-F238E27FC236}">
                      <a16:creationId xmlns:a16="http://schemas.microsoft.com/office/drawing/2014/main" id="{836E24CD-5B48-473D-B4FC-FD4A816300C2}"/>
                    </a:ext>
                  </a:extLst>
                </p:cNvPr>
                <p:cNvSpPr txBox="1"/>
                <p:nvPr/>
              </p:nvSpPr>
              <p:spPr>
                <a:xfrm>
                  <a:off x="6014195" y="4777904"/>
                  <a:ext cx="19075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𝑑</m:t>
                        </m:r>
                      </m:oMath>
                    </m:oMathPara>
                  </a14:m>
                  <a:endParaRPr kumimoji="1" lang="ja-JP" altLang="en-US" dirty="0">
                    <a:effectLst>
                      <a:glow rad="38100">
                        <a:schemeClr val="bg1"/>
                      </a:glow>
                    </a:effectLst>
                  </a:endParaRPr>
                </a:p>
              </p:txBody>
            </p:sp>
          </mc:Choice>
          <mc:Fallback xmlns="">
            <p:sp>
              <p:nvSpPr>
                <p:cNvPr id="181" name="テキスト ボックス 180">
                  <a:extLst>
                    <a:ext uri="{FF2B5EF4-FFF2-40B4-BE49-F238E27FC236}">
                      <a16:creationId xmlns:a16="http://schemas.microsoft.com/office/drawing/2014/main" id="{836E24CD-5B48-473D-B4FC-FD4A816300C2}"/>
                    </a:ext>
                  </a:extLst>
                </p:cNvPr>
                <p:cNvSpPr txBox="1">
                  <a:spLocks noRot="1" noChangeAspect="1" noMove="1" noResize="1" noEditPoints="1" noAdjustHandles="1" noChangeArrowheads="1" noChangeShapeType="1" noTextEdit="1"/>
                </p:cNvSpPr>
                <p:nvPr/>
              </p:nvSpPr>
              <p:spPr>
                <a:xfrm>
                  <a:off x="6014195" y="4777904"/>
                  <a:ext cx="190757" cy="276999"/>
                </a:xfrm>
                <a:prstGeom prst="rect">
                  <a:avLst/>
                </a:prstGeom>
                <a:blipFill>
                  <a:blip r:embed="rId8"/>
                  <a:stretch>
                    <a:fillRect l="-41935" t="-4444" r="-38710" b="-15556"/>
                  </a:stretch>
                </a:blipFill>
              </p:spPr>
              <p:txBody>
                <a:bodyPr/>
                <a:lstStyle/>
                <a:p>
                  <a:r>
                    <a:rPr lang="ja-JP" altLang="en-US">
                      <a:noFill/>
                    </a:rPr>
                    <a:t> </a:t>
                  </a:r>
                </a:p>
              </p:txBody>
            </p:sp>
          </mc:Fallback>
        </mc:AlternateContent>
      </p:grpSp>
      <p:cxnSp>
        <p:nvCxnSpPr>
          <p:cNvPr id="182" name="直線コネクタ 181">
            <a:extLst>
              <a:ext uri="{FF2B5EF4-FFF2-40B4-BE49-F238E27FC236}">
                <a16:creationId xmlns:a16="http://schemas.microsoft.com/office/drawing/2014/main" id="{F2394C4A-BACF-4025-AF70-FA3273B22C2A}"/>
              </a:ext>
            </a:extLst>
          </p:cNvPr>
          <p:cNvCxnSpPr>
            <a:cxnSpLocks/>
            <a:endCxn id="162" idx="5"/>
          </p:cNvCxnSpPr>
          <p:nvPr/>
        </p:nvCxnSpPr>
        <p:spPr>
          <a:xfrm flipH="1" flipV="1">
            <a:off x="4691530" y="2483209"/>
            <a:ext cx="282466" cy="220199"/>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grpSp>
        <p:nvGrpSpPr>
          <p:cNvPr id="222" name="グループ化 221">
            <a:extLst>
              <a:ext uri="{FF2B5EF4-FFF2-40B4-BE49-F238E27FC236}">
                <a16:creationId xmlns:a16="http://schemas.microsoft.com/office/drawing/2014/main" id="{1A103C9B-D6BA-4E69-971E-1E62A9D9228E}"/>
              </a:ext>
            </a:extLst>
          </p:cNvPr>
          <p:cNvGrpSpPr/>
          <p:nvPr/>
        </p:nvGrpSpPr>
        <p:grpSpPr>
          <a:xfrm>
            <a:off x="4689268" y="2495327"/>
            <a:ext cx="109373" cy="212040"/>
            <a:chOff x="5679633" y="4101595"/>
            <a:chExt cx="109373" cy="212040"/>
          </a:xfrm>
        </p:grpSpPr>
        <p:cxnSp>
          <p:nvCxnSpPr>
            <p:cNvPr id="223" name="2line">
              <a:extLst>
                <a:ext uri="{FF2B5EF4-FFF2-40B4-BE49-F238E27FC236}">
                  <a16:creationId xmlns:a16="http://schemas.microsoft.com/office/drawing/2014/main" id="{FBC4EFEB-D261-485D-9C2C-B82F56C0D864}"/>
                </a:ext>
              </a:extLst>
            </p:cNvPr>
            <p:cNvCxnSpPr>
              <a:cxnSpLocks/>
            </p:cNvCxnSpPr>
            <p:nvPr/>
          </p:nvCxnSpPr>
          <p:spPr>
            <a:xfrm flipH="1" flipV="1">
              <a:off x="5679633" y="4101595"/>
              <a:ext cx="62365" cy="14036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sp>
          <p:nvSpPr>
            <p:cNvPr id="224" name="2en">
              <a:extLst>
                <a:ext uri="{FF2B5EF4-FFF2-40B4-BE49-F238E27FC236}">
                  <a16:creationId xmlns:a16="http://schemas.microsoft.com/office/drawing/2014/main" id="{2E68D23D-B37E-4CEA-831D-4837EEB0652B}"/>
                </a:ext>
              </a:extLst>
            </p:cNvPr>
            <p:cNvSpPr/>
            <p:nvPr/>
          </p:nvSpPr>
          <p:spPr>
            <a:xfrm>
              <a:off x="5717006" y="4241635"/>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5" name="kakusu">
            <a:extLst>
              <a:ext uri="{FF2B5EF4-FFF2-40B4-BE49-F238E27FC236}">
                <a16:creationId xmlns:a16="http://schemas.microsoft.com/office/drawing/2014/main" id="{22B2A1CA-F69A-4C5C-A786-14BB7C78A060}"/>
              </a:ext>
            </a:extLst>
          </p:cNvPr>
          <p:cNvSpPr/>
          <p:nvPr/>
        </p:nvSpPr>
        <p:spPr>
          <a:xfrm rot="18492825">
            <a:off x="4672850" y="2520316"/>
            <a:ext cx="219294" cy="32861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6" name="直線コネクタ 225">
            <a:extLst>
              <a:ext uri="{FF2B5EF4-FFF2-40B4-BE49-F238E27FC236}">
                <a16:creationId xmlns:a16="http://schemas.microsoft.com/office/drawing/2014/main" id="{F2394C4A-BACF-4025-AF70-FA3273B22C2A}"/>
              </a:ext>
            </a:extLst>
          </p:cNvPr>
          <p:cNvCxnSpPr>
            <a:cxnSpLocks/>
            <a:endCxn id="241" idx="5"/>
          </p:cNvCxnSpPr>
          <p:nvPr/>
        </p:nvCxnSpPr>
        <p:spPr>
          <a:xfrm flipH="1" flipV="1">
            <a:off x="4689505" y="2483209"/>
            <a:ext cx="866129" cy="687389"/>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sp>
        <p:nvSpPr>
          <p:cNvPr id="227" name="正方形/長方形 226">
            <a:extLst>
              <a:ext uri="{FF2B5EF4-FFF2-40B4-BE49-F238E27FC236}">
                <a16:creationId xmlns:a16="http://schemas.microsoft.com/office/drawing/2014/main" id="{5A74B425-35AA-4B09-98EF-A1E360A81384}"/>
              </a:ext>
            </a:extLst>
          </p:cNvPr>
          <p:cNvSpPr/>
          <p:nvPr/>
        </p:nvSpPr>
        <p:spPr>
          <a:xfrm rot="18492825">
            <a:off x="4964549" y="2649039"/>
            <a:ext cx="493347" cy="85029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8" name="グループ化 227">
            <a:extLst>
              <a:ext uri="{FF2B5EF4-FFF2-40B4-BE49-F238E27FC236}">
                <a16:creationId xmlns:a16="http://schemas.microsoft.com/office/drawing/2014/main" id="{CAC8471C-8376-482A-9B67-B2DD8AA9889E}"/>
              </a:ext>
            </a:extLst>
          </p:cNvPr>
          <p:cNvGrpSpPr/>
          <p:nvPr/>
        </p:nvGrpSpPr>
        <p:grpSpPr>
          <a:xfrm>
            <a:off x="4518971" y="2474397"/>
            <a:ext cx="152992" cy="223639"/>
            <a:chOff x="4900290" y="4250125"/>
            <a:chExt cx="152992" cy="223639"/>
          </a:xfrm>
        </p:grpSpPr>
        <p:cxnSp>
          <p:nvCxnSpPr>
            <p:cNvPr id="229" name="直線コネクタ 228">
              <a:extLst>
                <a:ext uri="{FF2B5EF4-FFF2-40B4-BE49-F238E27FC236}">
                  <a16:creationId xmlns:a16="http://schemas.microsoft.com/office/drawing/2014/main" id="{3D136FE2-1E24-4B69-837A-1F395C84F1A4}"/>
                </a:ext>
              </a:extLst>
            </p:cNvPr>
            <p:cNvCxnSpPr>
              <a:cxnSpLocks/>
              <a:endCxn id="230" idx="7"/>
            </p:cNvCxnSpPr>
            <p:nvPr/>
          </p:nvCxnSpPr>
          <p:spPr>
            <a:xfrm flipH="1">
              <a:off x="4961746" y="4250125"/>
              <a:ext cx="91536" cy="16218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sp>
          <p:nvSpPr>
            <p:cNvPr id="230" name="楕円 229">
              <a:extLst>
                <a:ext uri="{FF2B5EF4-FFF2-40B4-BE49-F238E27FC236}">
                  <a16:creationId xmlns:a16="http://schemas.microsoft.com/office/drawing/2014/main" id="{B1F98873-F4A4-4B3A-ADAC-5D29147B0480}"/>
                </a:ext>
              </a:extLst>
            </p:cNvPr>
            <p:cNvSpPr/>
            <p:nvPr/>
          </p:nvSpPr>
          <p:spPr>
            <a:xfrm>
              <a:off x="4900290" y="4401764"/>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8" name="楕円 237">
            <a:extLst>
              <a:ext uri="{FF2B5EF4-FFF2-40B4-BE49-F238E27FC236}">
                <a16:creationId xmlns:a16="http://schemas.microsoft.com/office/drawing/2014/main" id="{45D0E626-3301-47C4-B514-458B401210C3}"/>
              </a:ext>
            </a:extLst>
          </p:cNvPr>
          <p:cNvSpPr/>
          <p:nvPr/>
        </p:nvSpPr>
        <p:spPr>
          <a:xfrm>
            <a:off x="4414364" y="4451572"/>
            <a:ext cx="108000" cy="108000"/>
          </a:xfrm>
          <a:prstGeom prst="ellipse">
            <a:avLst/>
          </a:prstGeom>
          <a:solidFill>
            <a:schemeClr val="accent6">
              <a:lumMod val="40000"/>
              <a:lumOff val="60000"/>
            </a:schemeClr>
          </a:solidFill>
          <a:ln w="19050">
            <a:solidFill>
              <a:srgbClr val="FF3300"/>
            </a:solidFill>
          </a:ln>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1" name="楕円 240">
            <a:extLst>
              <a:ext uri="{FF2B5EF4-FFF2-40B4-BE49-F238E27FC236}">
                <a16:creationId xmlns:a16="http://schemas.microsoft.com/office/drawing/2014/main" id="{24E3745B-A18A-470E-A865-9C6925AE66F4}"/>
              </a:ext>
            </a:extLst>
          </p:cNvPr>
          <p:cNvSpPr/>
          <p:nvPr/>
        </p:nvSpPr>
        <p:spPr>
          <a:xfrm>
            <a:off x="4658777" y="2452481"/>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楕円 243">
            <a:extLst>
              <a:ext uri="{FF2B5EF4-FFF2-40B4-BE49-F238E27FC236}">
                <a16:creationId xmlns:a16="http://schemas.microsoft.com/office/drawing/2014/main" id="{3AE33654-6C1D-42FE-9936-B580F8E548D3}"/>
              </a:ext>
            </a:extLst>
          </p:cNvPr>
          <p:cNvSpPr/>
          <p:nvPr/>
        </p:nvSpPr>
        <p:spPr>
          <a:xfrm>
            <a:off x="4660880" y="2454946"/>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5" name="直線コネクタ 244">
            <a:extLst>
              <a:ext uri="{FF2B5EF4-FFF2-40B4-BE49-F238E27FC236}">
                <a16:creationId xmlns:a16="http://schemas.microsoft.com/office/drawing/2014/main" id="{F9E5C7F3-CC6D-44EC-97E5-3FB7B6A91837}"/>
              </a:ext>
            </a:extLst>
          </p:cNvPr>
          <p:cNvCxnSpPr>
            <a:cxnSpLocks/>
            <a:stCxn id="246" idx="0"/>
            <a:endCxn id="244" idx="3"/>
          </p:cNvCxnSpPr>
          <p:nvPr/>
        </p:nvCxnSpPr>
        <p:spPr>
          <a:xfrm flipV="1">
            <a:off x="4588738" y="2485674"/>
            <a:ext cx="77414" cy="14036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sp>
        <p:nvSpPr>
          <p:cNvPr id="246" name="楕円 245">
            <a:extLst>
              <a:ext uri="{FF2B5EF4-FFF2-40B4-BE49-F238E27FC236}">
                <a16:creationId xmlns:a16="http://schemas.microsoft.com/office/drawing/2014/main" id="{F4B8EE10-AAD6-43AA-A6EB-8B39A1388AD1}"/>
              </a:ext>
            </a:extLst>
          </p:cNvPr>
          <p:cNvSpPr/>
          <p:nvPr/>
        </p:nvSpPr>
        <p:spPr>
          <a:xfrm>
            <a:off x="4552738" y="2626036"/>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47" name="テキスト ボックス 246">
                <a:extLst>
                  <a:ext uri="{FF2B5EF4-FFF2-40B4-BE49-F238E27FC236}">
                    <a16:creationId xmlns:a16="http://schemas.microsoft.com/office/drawing/2014/main" id="{E4D528F5-6B41-460E-A708-ECF4E4930668}"/>
                  </a:ext>
                </a:extLst>
              </p:cNvPr>
              <p:cNvSpPr txBox="1"/>
              <p:nvPr/>
            </p:nvSpPr>
            <p:spPr>
              <a:xfrm>
                <a:off x="4468816" y="2698036"/>
                <a:ext cx="19075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𝑎</m:t>
                      </m:r>
                    </m:oMath>
                  </m:oMathPara>
                </a14:m>
                <a:endParaRPr kumimoji="1" lang="ja-JP" altLang="en-US" dirty="0">
                  <a:effectLst>
                    <a:glow rad="38100">
                      <a:schemeClr val="bg1"/>
                    </a:glow>
                  </a:effectLst>
                </a:endParaRPr>
              </a:p>
            </p:txBody>
          </p:sp>
        </mc:Choice>
        <mc:Fallback xmlns="">
          <p:sp>
            <p:nvSpPr>
              <p:cNvPr id="247" name="テキスト ボックス 246">
                <a:extLst>
                  <a:ext uri="{FF2B5EF4-FFF2-40B4-BE49-F238E27FC236}">
                    <a16:creationId xmlns:a16="http://schemas.microsoft.com/office/drawing/2014/main" id="{E4D528F5-6B41-460E-A708-ECF4E4930668}"/>
                  </a:ext>
                </a:extLst>
              </p:cNvPr>
              <p:cNvSpPr txBox="1">
                <a:spLocks noRot="1" noChangeAspect="1" noMove="1" noResize="1" noEditPoints="1" noAdjustHandles="1" noChangeArrowheads="1" noChangeShapeType="1" noTextEdit="1"/>
              </p:cNvSpPr>
              <p:nvPr/>
            </p:nvSpPr>
            <p:spPr>
              <a:xfrm>
                <a:off x="4468816" y="2698036"/>
                <a:ext cx="190757" cy="276999"/>
              </a:xfrm>
              <a:prstGeom prst="rect">
                <a:avLst/>
              </a:prstGeom>
              <a:blipFill>
                <a:blip r:embed="rId9"/>
                <a:stretch>
                  <a:fillRect l="-25806" r="-25806" b="-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48" name="テキスト ボックス 247">
                <a:extLst>
                  <a:ext uri="{FF2B5EF4-FFF2-40B4-BE49-F238E27FC236}">
                    <a16:creationId xmlns:a16="http://schemas.microsoft.com/office/drawing/2014/main" id="{EDB2B78A-FFBD-492B-A6D1-F19409DC1A09}"/>
                  </a:ext>
                </a:extLst>
              </p:cNvPr>
              <p:cNvSpPr txBox="1"/>
              <p:nvPr/>
            </p:nvSpPr>
            <p:spPr>
              <a:xfrm>
                <a:off x="4691608" y="2689730"/>
                <a:ext cx="19075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𝑏</m:t>
                      </m:r>
                    </m:oMath>
                  </m:oMathPara>
                </a14:m>
                <a:endParaRPr kumimoji="1" lang="ja-JP" altLang="en-US" dirty="0">
                  <a:effectLst>
                    <a:glow rad="38100">
                      <a:schemeClr val="bg1"/>
                    </a:glow>
                  </a:effectLst>
                </a:endParaRPr>
              </a:p>
            </p:txBody>
          </p:sp>
        </mc:Choice>
        <mc:Fallback xmlns="">
          <p:sp>
            <p:nvSpPr>
              <p:cNvPr id="248" name="テキスト ボックス 247">
                <a:extLst>
                  <a:ext uri="{FF2B5EF4-FFF2-40B4-BE49-F238E27FC236}">
                    <a16:creationId xmlns:a16="http://schemas.microsoft.com/office/drawing/2014/main" id="{EDB2B78A-FFBD-492B-A6D1-F19409DC1A09}"/>
                  </a:ext>
                </a:extLst>
              </p:cNvPr>
              <p:cNvSpPr txBox="1">
                <a:spLocks noRot="1" noChangeAspect="1" noMove="1" noResize="1" noEditPoints="1" noAdjustHandles="1" noChangeArrowheads="1" noChangeShapeType="1" noTextEdit="1"/>
              </p:cNvSpPr>
              <p:nvPr/>
            </p:nvSpPr>
            <p:spPr>
              <a:xfrm>
                <a:off x="4691608" y="2689730"/>
                <a:ext cx="190757" cy="276999"/>
              </a:xfrm>
              <a:prstGeom prst="rect">
                <a:avLst/>
              </a:prstGeom>
              <a:blipFill>
                <a:blip r:embed="rId10"/>
                <a:stretch>
                  <a:fillRect l="-38710" t="-4348" r="-35484" b="-13043"/>
                </a:stretch>
              </a:blipFill>
            </p:spPr>
            <p:txBody>
              <a:bodyPr/>
              <a:lstStyle/>
              <a:p>
                <a:r>
                  <a:rPr lang="ja-JP" altLang="en-US">
                    <a:noFill/>
                  </a:rPr>
                  <a:t> </a:t>
                </a:r>
              </a:p>
            </p:txBody>
          </p:sp>
        </mc:Fallback>
      </mc:AlternateContent>
      <p:grpSp>
        <p:nvGrpSpPr>
          <p:cNvPr id="249" name="グループ化 248">
            <a:extLst>
              <a:ext uri="{FF2B5EF4-FFF2-40B4-BE49-F238E27FC236}">
                <a16:creationId xmlns:a16="http://schemas.microsoft.com/office/drawing/2014/main" id="{04665B2D-45CF-4DF6-BB7C-3B844FD986D9}"/>
              </a:ext>
            </a:extLst>
          </p:cNvPr>
          <p:cNvGrpSpPr/>
          <p:nvPr/>
        </p:nvGrpSpPr>
        <p:grpSpPr>
          <a:xfrm>
            <a:off x="4788529" y="2698374"/>
            <a:ext cx="388908" cy="524247"/>
            <a:chOff x="5816044" y="4540389"/>
            <a:chExt cx="388908" cy="524247"/>
          </a:xfrm>
        </p:grpSpPr>
        <p:sp>
          <p:nvSpPr>
            <p:cNvPr id="250" name="楕円 249">
              <a:extLst>
                <a:ext uri="{FF2B5EF4-FFF2-40B4-BE49-F238E27FC236}">
                  <a16:creationId xmlns:a16="http://schemas.microsoft.com/office/drawing/2014/main" id="{0E1CF67F-E9E3-4CDE-8480-760386B5D276}"/>
                </a:ext>
              </a:extLst>
            </p:cNvPr>
            <p:cNvSpPr/>
            <p:nvPr/>
          </p:nvSpPr>
          <p:spPr>
            <a:xfrm>
              <a:off x="5991034" y="4540389"/>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1" name="直線コネクタ 250">
              <a:extLst>
                <a:ext uri="{FF2B5EF4-FFF2-40B4-BE49-F238E27FC236}">
                  <a16:creationId xmlns:a16="http://schemas.microsoft.com/office/drawing/2014/main" id="{85852C5C-80A7-4E96-9985-BB1E434E2F4C}"/>
                </a:ext>
              </a:extLst>
            </p:cNvPr>
            <p:cNvCxnSpPr>
              <a:cxnSpLocks/>
              <a:stCxn id="253" idx="0"/>
              <a:endCxn id="250" idx="3"/>
            </p:cNvCxnSpPr>
            <p:nvPr/>
          </p:nvCxnSpPr>
          <p:spPr>
            <a:xfrm flipV="1">
              <a:off x="5930341" y="4571117"/>
              <a:ext cx="65965" cy="152305"/>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252" name="直線コネクタ 251">
              <a:extLst>
                <a:ext uri="{FF2B5EF4-FFF2-40B4-BE49-F238E27FC236}">
                  <a16:creationId xmlns:a16="http://schemas.microsoft.com/office/drawing/2014/main" id="{F00D2F9F-9B73-4688-9F85-2553C411BE0C}"/>
                </a:ext>
              </a:extLst>
            </p:cNvPr>
            <p:cNvCxnSpPr>
              <a:cxnSpLocks/>
              <a:stCxn id="254" idx="0"/>
              <a:endCxn id="250" idx="5"/>
            </p:cNvCxnSpPr>
            <p:nvPr/>
          </p:nvCxnSpPr>
          <p:spPr>
            <a:xfrm flipH="1" flipV="1">
              <a:off x="6021762" y="4571117"/>
              <a:ext cx="77272" cy="156979"/>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sp>
          <p:nvSpPr>
            <p:cNvPr id="253" name="楕円 252">
              <a:extLst>
                <a:ext uri="{FF2B5EF4-FFF2-40B4-BE49-F238E27FC236}">
                  <a16:creationId xmlns:a16="http://schemas.microsoft.com/office/drawing/2014/main" id="{0A34A0B2-7F44-40E8-BFDD-221AAC432284}"/>
                </a:ext>
              </a:extLst>
            </p:cNvPr>
            <p:cNvSpPr/>
            <p:nvPr/>
          </p:nvSpPr>
          <p:spPr>
            <a:xfrm>
              <a:off x="5894341" y="4723422"/>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楕円 253">
              <a:extLst>
                <a:ext uri="{FF2B5EF4-FFF2-40B4-BE49-F238E27FC236}">
                  <a16:creationId xmlns:a16="http://schemas.microsoft.com/office/drawing/2014/main" id="{41BFDA45-80B3-40F5-B0FE-EAB3096B94C4}"/>
                </a:ext>
              </a:extLst>
            </p:cNvPr>
            <p:cNvSpPr/>
            <p:nvPr/>
          </p:nvSpPr>
          <p:spPr>
            <a:xfrm>
              <a:off x="6063034" y="4728096"/>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55" name="テキスト ボックス 254">
                  <a:extLst>
                    <a:ext uri="{FF2B5EF4-FFF2-40B4-BE49-F238E27FC236}">
                      <a16:creationId xmlns:a16="http://schemas.microsoft.com/office/drawing/2014/main" id="{435299AD-4BBD-4BB7-B52B-07D61771017A}"/>
                    </a:ext>
                  </a:extLst>
                </p:cNvPr>
                <p:cNvSpPr txBox="1"/>
                <p:nvPr/>
              </p:nvSpPr>
              <p:spPr>
                <a:xfrm>
                  <a:off x="5816044" y="4787637"/>
                  <a:ext cx="19075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𝑐</m:t>
                        </m:r>
                      </m:oMath>
                    </m:oMathPara>
                  </a14:m>
                  <a:endParaRPr kumimoji="1" lang="ja-JP" altLang="en-US" dirty="0">
                    <a:effectLst>
                      <a:glow rad="38100">
                        <a:schemeClr val="bg1"/>
                      </a:glow>
                    </a:effectLst>
                  </a:endParaRPr>
                </a:p>
              </p:txBody>
            </p:sp>
          </mc:Choice>
          <mc:Fallback xmlns="">
            <p:sp>
              <p:nvSpPr>
                <p:cNvPr id="255" name="テキスト ボックス 254">
                  <a:extLst>
                    <a:ext uri="{FF2B5EF4-FFF2-40B4-BE49-F238E27FC236}">
                      <a16:creationId xmlns:a16="http://schemas.microsoft.com/office/drawing/2014/main" id="{435299AD-4BBD-4BB7-B52B-07D61771017A}"/>
                    </a:ext>
                  </a:extLst>
                </p:cNvPr>
                <p:cNvSpPr txBox="1">
                  <a:spLocks noRot="1" noChangeAspect="1" noMove="1" noResize="1" noEditPoints="1" noAdjustHandles="1" noChangeArrowheads="1" noChangeShapeType="1" noTextEdit="1"/>
                </p:cNvSpPr>
                <p:nvPr/>
              </p:nvSpPr>
              <p:spPr>
                <a:xfrm>
                  <a:off x="5816044" y="4787637"/>
                  <a:ext cx="190757" cy="276999"/>
                </a:xfrm>
                <a:prstGeom prst="rect">
                  <a:avLst/>
                </a:prstGeom>
                <a:blipFill>
                  <a:blip r:embed="rId11"/>
                  <a:stretch>
                    <a:fillRect l="-22581" r="-12903" b="-43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6" name="テキスト ボックス 255">
                  <a:extLst>
                    <a:ext uri="{FF2B5EF4-FFF2-40B4-BE49-F238E27FC236}">
                      <a16:creationId xmlns:a16="http://schemas.microsoft.com/office/drawing/2014/main" id="{836E24CD-5B48-473D-B4FC-FD4A816300C2}"/>
                    </a:ext>
                  </a:extLst>
                </p:cNvPr>
                <p:cNvSpPr txBox="1"/>
                <p:nvPr/>
              </p:nvSpPr>
              <p:spPr>
                <a:xfrm>
                  <a:off x="6014195" y="4777904"/>
                  <a:ext cx="19075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𝑑</m:t>
                        </m:r>
                      </m:oMath>
                    </m:oMathPara>
                  </a14:m>
                  <a:endParaRPr kumimoji="1" lang="ja-JP" altLang="en-US" dirty="0">
                    <a:effectLst>
                      <a:glow rad="38100">
                        <a:schemeClr val="bg1"/>
                      </a:glow>
                    </a:effectLst>
                  </a:endParaRPr>
                </a:p>
              </p:txBody>
            </p:sp>
          </mc:Choice>
          <mc:Fallback xmlns="">
            <p:sp>
              <p:nvSpPr>
                <p:cNvPr id="256" name="テキスト ボックス 255">
                  <a:extLst>
                    <a:ext uri="{FF2B5EF4-FFF2-40B4-BE49-F238E27FC236}">
                      <a16:creationId xmlns:a16="http://schemas.microsoft.com/office/drawing/2014/main" id="{836E24CD-5B48-473D-B4FC-FD4A816300C2}"/>
                    </a:ext>
                  </a:extLst>
                </p:cNvPr>
                <p:cNvSpPr txBox="1">
                  <a:spLocks noRot="1" noChangeAspect="1" noMove="1" noResize="1" noEditPoints="1" noAdjustHandles="1" noChangeArrowheads="1" noChangeShapeType="1" noTextEdit="1"/>
                </p:cNvSpPr>
                <p:nvPr/>
              </p:nvSpPr>
              <p:spPr>
                <a:xfrm>
                  <a:off x="6014195" y="4777904"/>
                  <a:ext cx="190757" cy="276999"/>
                </a:xfrm>
                <a:prstGeom prst="rect">
                  <a:avLst/>
                </a:prstGeom>
                <a:blipFill>
                  <a:blip r:embed="rId12"/>
                  <a:stretch>
                    <a:fillRect l="-41935" t="-6667" r="-38710" b="-15556"/>
                  </a:stretch>
                </a:blipFill>
              </p:spPr>
              <p:txBody>
                <a:bodyPr/>
                <a:lstStyle/>
                <a:p>
                  <a:r>
                    <a:rPr lang="ja-JP" altLang="en-US">
                      <a:noFill/>
                    </a:rPr>
                    <a:t> </a:t>
                  </a:r>
                </a:p>
              </p:txBody>
            </p:sp>
          </mc:Fallback>
        </mc:AlternateContent>
      </p:grpSp>
      <p:sp>
        <p:nvSpPr>
          <p:cNvPr id="262" name="テキスト ボックス 261"/>
          <p:cNvSpPr txBox="1"/>
          <p:nvPr/>
        </p:nvSpPr>
        <p:spPr>
          <a:xfrm>
            <a:off x="4114800" y="2971800"/>
            <a:ext cx="65" cy="369332"/>
          </a:xfrm>
          <a:prstGeom prst="rect">
            <a:avLst/>
          </a:prstGeom>
          <a:noFill/>
        </p:spPr>
        <p:txBody>
          <a:bodyPr wrap="none" lIns="0" tIns="0" rIns="0" bIns="0" rtlCol="0">
            <a:spAutoFit/>
          </a:bodyPr>
          <a:lstStyle/>
          <a:p>
            <a:endParaRPr kumimoji="1" lang="ja-JP" altLang="en-US" sz="2400" dirty="0">
              <a:latin typeface="小塚明朝 Pr6N R" panose="02020400000000000000" pitchFamily="18" charset="-128"/>
              <a:ea typeface="小塚明朝 Pr6N R" panose="02020400000000000000" pitchFamily="18" charset="-128"/>
            </a:endParaRPr>
          </a:p>
        </p:txBody>
      </p:sp>
      <p:sp>
        <p:nvSpPr>
          <p:cNvPr id="291" name="楕円 290">
            <a:extLst>
              <a:ext uri="{FF2B5EF4-FFF2-40B4-BE49-F238E27FC236}">
                <a16:creationId xmlns:a16="http://schemas.microsoft.com/office/drawing/2014/main" id="{A08F61D1-7738-4340-96FA-61A73E2B0268}"/>
              </a:ext>
            </a:extLst>
          </p:cNvPr>
          <p:cNvSpPr/>
          <p:nvPr/>
        </p:nvSpPr>
        <p:spPr>
          <a:xfrm>
            <a:off x="2223816" y="3647601"/>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楕円 291">
            <a:extLst>
              <a:ext uri="{FF2B5EF4-FFF2-40B4-BE49-F238E27FC236}">
                <a16:creationId xmlns:a16="http://schemas.microsoft.com/office/drawing/2014/main" id="{2A0F651E-00C8-4A82-9950-584AF0932971}"/>
              </a:ext>
            </a:extLst>
          </p:cNvPr>
          <p:cNvSpPr/>
          <p:nvPr/>
        </p:nvSpPr>
        <p:spPr>
          <a:xfrm>
            <a:off x="1814886" y="4665486"/>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楕円 292">
            <a:extLst>
              <a:ext uri="{FF2B5EF4-FFF2-40B4-BE49-F238E27FC236}">
                <a16:creationId xmlns:a16="http://schemas.microsoft.com/office/drawing/2014/main" id="{AE9F2EC6-8BCE-4B5E-9474-6C8161AE56AA}"/>
              </a:ext>
            </a:extLst>
          </p:cNvPr>
          <p:cNvSpPr/>
          <p:nvPr/>
        </p:nvSpPr>
        <p:spPr>
          <a:xfrm>
            <a:off x="1866915" y="4817305"/>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楕円 293">
            <a:extLst>
              <a:ext uri="{FF2B5EF4-FFF2-40B4-BE49-F238E27FC236}">
                <a16:creationId xmlns:a16="http://schemas.microsoft.com/office/drawing/2014/main" id="{F9350292-12CB-4C26-9D6C-5FEA32A1813F}"/>
              </a:ext>
            </a:extLst>
          </p:cNvPr>
          <p:cNvSpPr/>
          <p:nvPr/>
        </p:nvSpPr>
        <p:spPr>
          <a:xfrm>
            <a:off x="2243131" y="3889037"/>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楕円 294">
            <a:extLst>
              <a:ext uri="{FF2B5EF4-FFF2-40B4-BE49-F238E27FC236}">
                <a16:creationId xmlns:a16="http://schemas.microsoft.com/office/drawing/2014/main" id="{4E14C89C-7365-4F7A-83BF-F4C8D7693874}"/>
              </a:ext>
            </a:extLst>
          </p:cNvPr>
          <p:cNvSpPr/>
          <p:nvPr/>
        </p:nvSpPr>
        <p:spPr>
          <a:xfrm>
            <a:off x="2651168" y="4371723"/>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楕円 295">
            <a:extLst>
              <a:ext uri="{FF2B5EF4-FFF2-40B4-BE49-F238E27FC236}">
                <a16:creationId xmlns:a16="http://schemas.microsoft.com/office/drawing/2014/main" id="{3AE52408-7649-4566-AD4F-3AF110AAE231}"/>
              </a:ext>
            </a:extLst>
          </p:cNvPr>
          <p:cNvSpPr/>
          <p:nvPr/>
        </p:nvSpPr>
        <p:spPr>
          <a:xfrm>
            <a:off x="2582103" y="4201267"/>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楕円 296">
            <a:extLst>
              <a:ext uri="{FF2B5EF4-FFF2-40B4-BE49-F238E27FC236}">
                <a16:creationId xmlns:a16="http://schemas.microsoft.com/office/drawing/2014/main" id="{CCD4170D-4A3E-4F9A-8F84-F6D1C532B00F}"/>
              </a:ext>
            </a:extLst>
          </p:cNvPr>
          <p:cNvSpPr/>
          <p:nvPr/>
        </p:nvSpPr>
        <p:spPr>
          <a:xfrm>
            <a:off x="1711513" y="4821159"/>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8" name="楕円 297">
            <a:extLst>
              <a:ext uri="{FF2B5EF4-FFF2-40B4-BE49-F238E27FC236}">
                <a16:creationId xmlns:a16="http://schemas.microsoft.com/office/drawing/2014/main" id="{C3C778AF-E926-4F53-AAC4-A42AC918DFE3}"/>
              </a:ext>
            </a:extLst>
          </p:cNvPr>
          <p:cNvSpPr/>
          <p:nvPr/>
        </p:nvSpPr>
        <p:spPr>
          <a:xfrm>
            <a:off x="2487913" y="4371723"/>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9" name="直線コネクタ 298">
            <a:extLst>
              <a:ext uri="{FF2B5EF4-FFF2-40B4-BE49-F238E27FC236}">
                <a16:creationId xmlns:a16="http://schemas.microsoft.com/office/drawing/2014/main" id="{117DE343-DBCC-4BE0-A6DE-A144067E811F}"/>
              </a:ext>
            </a:extLst>
          </p:cNvPr>
          <p:cNvCxnSpPr>
            <a:cxnSpLocks/>
            <a:stCxn id="291" idx="4"/>
            <a:endCxn id="294" idx="0"/>
          </p:cNvCxnSpPr>
          <p:nvPr/>
        </p:nvCxnSpPr>
        <p:spPr>
          <a:xfrm>
            <a:off x="2259816" y="3719601"/>
            <a:ext cx="1315" cy="16943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00" name="直線コネクタ 299">
            <a:extLst>
              <a:ext uri="{FF2B5EF4-FFF2-40B4-BE49-F238E27FC236}">
                <a16:creationId xmlns:a16="http://schemas.microsoft.com/office/drawing/2014/main" id="{E1E34126-04AD-4D79-9B3B-F095A899C962}"/>
              </a:ext>
            </a:extLst>
          </p:cNvPr>
          <p:cNvCxnSpPr>
            <a:cxnSpLocks/>
            <a:stCxn id="294" idx="3"/>
            <a:endCxn id="292" idx="7"/>
          </p:cNvCxnSpPr>
          <p:nvPr/>
        </p:nvCxnSpPr>
        <p:spPr>
          <a:xfrm flipH="1">
            <a:off x="1845614" y="3919765"/>
            <a:ext cx="402789" cy="75099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01" name="直線コネクタ 300">
            <a:extLst>
              <a:ext uri="{FF2B5EF4-FFF2-40B4-BE49-F238E27FC236}">
                <a16:creationId xmlns:a16="http://schemas.microsoft.com/office/drawing/2014/main" id="{33FBBC13-0695-4090-A145-FE62BF931200}"/>
              </a:ext>
            </a:extLst>
          </p:cNvPr>
          <p:cNvCxnSpPr>
            <a:cxnSpLocks/>
            <a:stCxn id="297" idx="0"/>
            <a:endCxn id="292" idx="3"/>
          </p:cNvCxnSpPr>
          <p:nvPr/>
        </p:nvCxnSpPr>
        <p:spPr>
          <a:xfrm flipV="1">
            <a:off x="1747513" y="4696214"/>
            <a:ext cx="72645" cy="124945"/>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02" name="直線コネクタ 301">
            <a:extLst>
              <a:ext uri="{FF2B5EF4-FFF2-40B4-BE49-F238E27FC236}">
                <a16:creationId xmlns:a16="http://schemas.microsoft.com/office/drawing/2014/main" id="{FA7E65CD-3F3F-4E38-9FEC-6A0949E85B41}"/>
              </a:ext>
            </a:extLst>
          </p:cNvPr>
          <p:cNvCxnSpPr>
            <a:cxnSpLocks/>
            <a:stCxn id="293" idx="0"/>
            <a:endCxn id="292" idx="5"/>
          </p:cNvCxnSpPr>
          <p:nvPr/>
        </p:nvCxnSpPr>
        <p:spPr>
          <a:xfrm flipH="1" flipV="1">
            <a:off x="1845614" y="4696214"/>
            <a:ext cx="57301" cy="121091"/>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a:extLst>
              <a:ext uri="{FF2B5EF4-FFF2-40B4-BE49-F238E27FC236}">
                <a16:creationId xmlns:a16="http://schemas.microsoft.com/office/drawing/2014/main" id="{D4846129-CB81-4580-86A0-9BBCD7ABA91A}"/>
              </a:ext>
            </a:extLst>
          </p:cNvPr>
          <p:cNvCxnSpPr>
            <a:cxnSpLocks/>
            <a:stCxn id="296" idx="1"/>
            <a:endCxn id="294" idx="5"/>
          </p:cNvCxnSpPr>
          <p:nvPr/>
        </p:nvCxnSpPr>
        <p:spPr>
          <a:xfrm flipH="1" flipV="1">
            <a:off x="2273859" y="3919765"/>
            <a:ext cx="313516" cy="286774"/>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04" name="直線コネクタ 303">
            <a:extLst>
              <a:ext uri="{FF2B5EF4-FFF2-40B4-BE49-F238E27FC236}">
                <a16:creationId xmlns:a16="http://schemas.microsoft.com/office/drawing/2014/main" id="{5C846A49-99A8-4F8B-9A7D-40E444468169}"/>
              </a:ext>
            </a:extLst>
          </p:cNvPr>
          <p:cNvCxnSpPr>
            <a:cxnSpLocks/>
            <a:stCxn id="298" idx="0"/>
            <a:endCxn id="296" idx="3"/>
          </p:cNvCxnSpPr>
          <p:nvPr/>
        </p:nvCxnSpPr>
        <p:spPr>
          <a:xfrm flipV="1">
            <a:off x="2523913" y="4231995"/>
            <a:ext cx="63462" cy="139728"/>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a:extLst>
              <a:ext uri="{FF2B5EF4-FFF2-40B4-BE49-F238E27FC236}">
                <a16:creationId xmlns:a16="http://schemas.microsoft.com/office/drawing/2014/main" id="{C745A529-0277-4CF5-8656-704AD0987667}"/>
              </a:ext>
            </a:extLst>
          </p:cNvPr>
          <p:cNvCxnSpPr>
            <a:cxnSpLocks/>
            <a:stCxn id="295" idx="0"/>
            <a:endCxn id="296" idx="5"/>
          </p:cNvCxnSpPr>
          <p:nvPr/>
        </p:nvCxnSpPr>
        <p:spPr>
          <a:xfrm flipH="1" flipV="1">
            <a:off x="2612831" y="4231995"/>
            <a:ext cx="74337" cy="139728"/>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6" name="テキスト ボックス 305">
                <a:extLst>
                  <a:ext uri="{FF2B5EF4-FFF2-40B4-BE49-F238E27FC236}">
                    <a16:creationId xmlns:a16="http://schemas.microsoft.com/office/drawing/2014/main" id="{4321DEE0-1487-4944-8401-0BC25AFD892A}"/>
                  </a:ext>
                </a:extLst>
              </p:cNvPr>
              <p:cNvSpPr txBox="1"/>
              <p:nvPr/>
            </p:nvSpPr>
            <p:spPr>
              <a:xfrm>
                <a:off x="2305118" y="3516372"/>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0</m:t>
                      </m:r>
                    </m:oMath>
                  </m:oMathPara>
                </a14:m>
                <a:endParaRPr kumimoji="1" lang="ja-JP" altLang="en-US" dirty="0">
                  <a:effectLst>
                    <a:glow rad="38100">
                      <a:schemeClr val="bg1"/>
                    </a:glow>
                  </a:effectLst>
                </a:endParaRPr>
              </a:p>
            </p:txBody>
          </p:sp>
        </mc:Choice>
        <mc:Fallback xmlns="">
          <p:sp>
            <p:nvSpPr>
              <p:cNvPr id="306" name="テキスト ボックス 305">
                <a:extLst>
                  <a:ext uri="{FF2B5EF4-FFF2-40B4-BE49-F238E27FC236}">
                    <a16:creationId xmlns:a16="http://schemas.microsoft.com/office/drawing/2014/main" id="{4321DEE0-1487-4944-8401-0BC25AFD892A}"/>
                  </a:ext>
                </a:extLst>
              </p:cNvPr>
              <p:cNvSpPr txBox="1">
                <a:spLocks noRot="1" noChangeAspect="1" noMove="1" noResize="1" noEditPoints="1" noAdjustHandles="1" noChangeArrowheads="1" noChangeShapeType="1" noTextEdit="1"/>
              </p:cNvSpPr>
              <p:nvPr/>
            </p:nvSpPr>
            <p:spPr>
              <a:xfrm>
                <a:off x="2305118" y="3516372"/>
                <a:ext cx="213199" cy="276999"/>
              </a:xfrm>
              <a:prstGeom prst="rect">
                <a:avLst/>
              </a:prstGeom>
              <a:blipFill>
                <a:blip r:embed="rId13"/>
                <a:stretch>
                  <a:fillRect l="-25714" t="-2222" r="-28571" b="-1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7" name="テキスト ボックス 306">
                <a:extLst>
                  <a:ext uri="{FF2B5EF4-FFF2-40B4-BE49-F238E27FC236}">
                    <a16:creationId xmlns:a16="http://schemas.microsoft.com/office/drawing/2014/main" id="{6D2DB463-55CB-45B3-A9B8-07ED4FB1E319}"/>
                  </a:ext>
                </a:extLst>
              </p:cNvPr>
              <p:cNvSpPr txBox="1"/>
              <p:nvPr/>
            </p:nvSpPr>
            <p:spPr>
              <a:xfrm>
                <a:off x="1609460" y="4871741"/>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𝑎</m:t>
                      </m:r>
                    </m:oMath>
                  </m:oMathPara>
                </a14:m>
                <a:endParaRPr kumimoji="1" lang="ja-JP" altLang="en-US" dirty="0">
                  <a:effectLst>
                    <a:glow rad="38100">
                      <a:schemeClr val="bg1"/>
                    </a:glow>
                  </a:effectLst>
                </a:endParaRPr>
              </a:p>
            </p:txBody>
          </p:sp>
        </mc:Choice>
        <mc:Fallback xmlns="">
          <p:sp>
            <p:nvSpPr>
              <p:cNvPr id="307" name="テキスト ボックス 306">
                <a:extLst>
                  <a:ext uri="{FF2B5EF4-FFF2-40B4-BE49-F238E27FC236}">
                    <a16:creationId xmlns:a16="http://schemas.microsoft.com/office/drawing/2014/main" id="{6D2DB463-55CB-45B3-A9B8-07ED4FB1E319}"/>
                  </a:ext>
                </a:extLst>
              </p:cNvPr>
              <p:cNvSpPr txBox="1">
                <a:spLocks noRot="1" noChangeAspect="1" noMove="1" noResize="1" noEditPoints="1" noAdjustHandles="1" noChangeArrowheads="1" noChangeShapeType="1" noTextEdit="1"/>
              </p:cNvSpPr>
              <p:nvPr/>
            </p:nvSpPr>
            <p:spPr>
              <a:xfrm>
                <a:off x="1609460" y="4871741"/>
                <a:ext cx="213199" cy="276999"/>
              </a:xfrm>
              <a:prstGeom prst="rect">
                <a:avLst/>
              </a:prstGeom>
              <a:blipFill>
                <a:blip r:embed="rId14"/>
                <a:stretch>
                  <a:fillRect l="-17143" r="-17143" b="-43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8" name="テキスト ボックス 307">
                <a:extLst>
                  <a:ext uri="{FF2B5EF4-FFF2-40B4-BE49-F238E27FC236}">
                    <a16:creationId xmlns:a16="http://schemas.microsoft.com/office/drawing/2014/main" id="{13AC3FF7-F376-4EA9-A12C-47A6F634505C}"/>
                  </a:ext>
                </a:extLst>
              </p:cNvPr>
              <p:cNvSpPr txBox="1"/>
              <p:nvPr/>
            </p:nvSpPr>
            <p:spPr>
              <a:xfrm>
                <a:off x="1800116" y="4871740"/>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𝑏</m:t>
                      </m:r>
                    </m:oMath>
                  </m:oMathPara>
                </a14:m>
                <a:endParaRPr kumimoji="1" lang="ja-JP" altLang="en-US" dirty="0">
                  <a:effectLst>
                    <a:glow rad="38100">
                      <a:schemeClr val="bg1"/>
                    </a:glow>
                  </a:effectLst>
                </a:endParaRPr>
              </a:p>
            </p:txBody>
          </p:sp>
        </mc:Choice>
        <mc:Fallback xmlns="">
          <p:sp>
            <p:nvSpPr>
              <p:cNvPr id="308" name="テキスト ボックス 307">
                <a:extLst>
                  <a:ext uri="{FF2B5EF4-FFF2-40B4-BE49-F238E27FC236}">
                    <a16:creationId xmlns:a16="http://schemas.microsoft.com/office/drawing/2014/main" id="{13AC3FF7-F376-4EA9-A12C-47A6F634505C}"/>
                  </a:ext>
                </a:extLst>
              </p:cNvPr>
              <p:cNvSpPr txBox="1">
                <a:spLocks noRot="1" noChangeAspect="1" noMove="1" noResize="1" noEditPoints="1" noAdjustHandles="1" noChangeArrowheads="1" noChangeShapeType="1" noTextEdit="1"/>
              </p:cNvSpPr>
              <p:nvPr/>
            </p:nvSpPr>
            <p:spPr>
              <a:xfrm>
                <a:off x="1800116" y="4871740"/>
                <a:ext cx="213199" cy="276999"/>
              </a:xfrm>
              <a:prstGeom prst="rect">
                <a:avLst/>
              </a:prstGeom>
              <a:blipFill>
                <a:blip r:embed="rId15"/>
                <a:stretch>
                  <a:fillRect l="-28571" t="-4348" r="-25714" b="-130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9" name="テキスト ボックス 308">
                <a:extLst>
                  <a:ext uri="{FF2B5EF4-FFF2-40B4-BE49-F238E27FC236}">
                    <a16:creationId xmlns:a16="http://schemas.microsoft.com/office/drawing/2014/main" id="{6DBDE572-DD4C-4C92-B119-5C99BF249EB4}"/>
                  </a:ext>
                </a:extLst>
              </p:cNvPr>
              <p:cNvSpPr txBox="1"/>
              <p:nvPr/>
            </p:nvSpPr>
            <p:spPr>
              <a:xfrm>
                <a:off x="2419969" y="4422303"/>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𝑐</m:t>
                      </m:r>
                    </m:oMath>
                  </m:oMathPara>
                </a14:m>
                <a:endParaRPr kumimoji="1" lang="ja-JP" altLang="en-US" dirty="0">
                  <a:effectLst>
                    <a:glow rad="38100">
                      <a:schemeClr val="bg1"/>
                    </a:glow>
                  </a:effectLst>
                </a:endParaRPr>
              </a:p>
            </p:txBody>
          </p:sp>
        </mc:Choice>
        <mc:Fallback xmlns="">
          <p:sp>
            <p:nvSpPr>
              <p:cNvPr id="309" name="テキスト ボックス 308">
                <a:extLst>
                  <a:ext uri="{FF2B5EF4-FFF2-40B4-BE49-F238E27FC236}">
                    <a16:creationId xmlns:a16="http://schemas.microsoft.com/office/drawing/2014/main" id="{6DBDE572-DD4C-4C92-B119-5C99BF249EB4}"/>
                  </a:ext>
                </a:extLst>
              </p:cNvPr>
              <p:cNvSpPr txBox="1">
                <a:spLocks noRot="1" noChangeAspect="1" noMove="1" noResize="1" noEditPoints="1" noAdjustHandles="1" noChangeArrowheads="1" noChangeShapeType="1" noTextEdit="1"/>
              </p:cNvSpPr>
              <p:nvPr/>
            </p:nvSpPr>
            <p:spPr>
              <a:xfrm>
                <a:off x="2419969" y="4422303"/>
                <a:ext cx="213199" cy="276999"/>
              </a:xfrm>
              <a:prstGeom prst="rect">
                <a:avLst/>
              </a:prstGeom>
              <a:blipFill>
                <a:blip r:embed="rId16"/>
                <a:stretch>
                  <a:fillRect l="-14286" r="-8571" b="-43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0" name="テキスト ボックス 309">
                <a:extLst>
                  <a:ext uri="{FF2B5EF4-FFF2-40B4-BE49-F238E27FC236}">
                    <a16:creationId xmlns:a16="http://schemas.microsoft.com/office/drawing/2014/main" id="{B39D1D76-7647-4C44-ACFC-F649330BE4CC}"/>
                  </a:ext>
                </a:extLst>
              </p:cNvPr>
              <p:cNvSpPr txBox="1"/>
              <p:nvPr/>
            </p:nvSpPr>
            <p:spPr>
              <a:xfrm>
                <a:off x="2583368" y="4422302"/>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𝑑</m:t>
                      </m:r>
                    </m:oMath>
                  </m:oMathPara>
                </a14:m>
                <a:endParaRPr kumimoji="1" lang="ja-JP" altLang="en-US" dirty="0">
                  <a:effectLst>
                    <a:glow rad="38100">
                      <a:schemeClr val="bg1"/>
                    </a:glow>
                  </a:effectLst>
                </a:endParaRPr>
              </a:p>
            </p:txBody>
          </p:sp>
        </mc:Choice>
        <mc:Fallback xmlns="">
          <p:sp>
            <p:nvSpPr>
              <p:cNvPr id="310" name="テキスト ボックス 309">
                <a:extLst>
                  <a:ext uri="{FF2B5EF4-FFF2-40B4-BE49-F238E27FC236}">
                    <a16:creationId xmlns:a16="http://schemas.microsoft.com/office/drawing/2014/main" id="{B39D1D76-7647-4C44-ACFC-F649330BE4CC}"/>
                  </a:ext>
                </a:extLst>
              </p:cNvPr>
              <p:cNvSpPr txBox="1">
                <a:spLocks noRot="1" noChangeAspect="1" noMove="1" noResize="1" noEditPoints="1" noAdjustHandles="1" noChangeArrowheads="1" noChangeShapeType="1" noTextEdit="1"/>
              </p:cNvSpPr>
              <p:nvPr/>
            </p:nvSpPr>
            <p:spPr>
              <a:xfrm>
                <a:off x="2583368" y="4422302"/>
                <a:ext cx="213199" cy="276999"/>
              </a:xfrm>
              <a:prstGeom prst="rect">
                <a:avLst/>
              </a:prstGeom>
              <a:blipFill>
                <a:blip r:embed="rId17"/>
                <a:stretch>
                  <a:fillRect l="-31429" t="-4348" r="-28571" b="-13043"/>
                </a:stretch>
              </a:blipFill>
            </p:spPr>
            <p:txBody>
              <a:bodyPr/>
              <a:lstStyle/>
              <a:p>
                <a:r>
                  <a:rPr lang="ja-JP" altLang="en-US">
                    <a:noFill/>
                  </a:rPr>
                  <a:t> </a:t>
                </a:r>
              </a:p>
            </p:txBody>
          </p:sp>
        </mc:Fallback>
      </mc:AlternateContent>
      <p:sp>
        <p:nvSpPr>
          <p:cNvPr id="312" name="楕円 311">
            <a:extLst>
              <a:ext uri="{FF2B5EF4-FFF2-40B4-BE49-F238E27FC236}">
                <a16:creationId xmlns:a16="http://schemas.microsoft.com/office/drawing/2014/main" id="{3A282D21-3BC7-44D8-87C1-C0163E0454C5}"/>
              </a:ext>
            </a:extLst>
          </p:cNvPr>
          <p:cNvSpPr/>
          <p:nvPr/>
        </p:nvSpPr>
        <p:spPr>
          <a:xfrm>
            <a:off x="6483268" y="4179408"/>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3" name="楕円 312">
            <a:extLst>
              <a:ext uri="{FF2B5EF4-FFF2-40B4-BE49-F238E27FC236}">
                <a16:creationId xmlns:a16="http://schemas.microsoft.com/office/drawing/2014/main" id="{4914DE27-C78B-4EB3-96E9-27B0ECAC96B0}"/>
              </a:ext>
            </a:extLst>
          </p:cNvPr>
          <p:cNvSpPr/>
          <p:nvPr/>
        </p:nvSpPr>
        <p:spPr>
          <a:xfrm>
            <a:off x="7221269" y="4980012"/>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楕円 313">
            <a:extLst>
              <a:ext uri="{FF2B5EF4-FFF2-40B4-BE49-F238E27FC236}">
                <a16:creationId xmlns:a16="http://schemas.microsoft.com/office/drawing/2014/main" id="{E94A7831-72D4-4E2E-92D2-E5583C3108FF}"/>
              </a:ext>
            </a:extLst>
          </p:cNvPr>
          <p:cNvSpPr/>
          <p:nvPr/>
        </p:nvSpPr>
        <p:spPr>
          <a:xfrm>
            <a:off x="7084389" y="5142616"/>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楕円 314">
            <a:extLst>
              <a:ext uri="{FF2B5EF4-FFF2-40B4-BE49-F238E27FC236}">
                <a16:creationId xmlns:a16="http://schemas.microsoft.com/office/drawing/2014/main" id="{124D1571-E6E1-4C17-8C8E-0DB8946B0C17}"/>
              </a:ext>
            </a:extLst>
          </p:cNvPr>
          <p:cNvSpPr/>
          <p:nvPr/>
        </p:nvSpPr>
        <p:spPr>
          <a:xfrm>
            <a:off x="6502583" y="4420844"/>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楕円 315">
            <a:extLst>
              <a:ext uri="{FF2B5EF4-FFF2-40B4-BE49-F238E27FC236}">
                <a16:creationId xmlns:a16="http://schemas.microsoft.com/office/drawing/2014/main" id="{59EEB995-A8D2-4459-BD93-E797BA14FCD9}"/>
              </a:ext>
            </a:extLst>
          </p:cNvPr>
          <p:cNvSpPr/>
          <p:nvPr/>
        </p:nvSpPr>
        <p:spPr>
          <a:xfrm>
            <a:off x="7460697" y="5250309"/>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7" name="楕円 316">
            <a:extLst>
              <a:ext uri="{FF2B5EF4-FFF2-40B4-BE49-F238E27FC236}">
                <a16:creationId xmlns:a16="http://schemas.microsoft.com/office/drawing/2014/main" id="{98E3FA22-BADF-41A3-9014-6A3EC96E0C34}"/>
              </a:ext>
            </a:extLst>
          </p:cNvPr>
          <p:cNvSpPr/>
          <p:nvPr/>
        </p:nvSpPr>
        <p:spPr>
          <a:xfrm>
            <a:off x="7395281" y="5111678"/>
            <a:ext cx="36000" cy="36000"/>
          </a:xfrm>
          <a:prstGeom prst="ellipse">
            <a:avLst/>
          </a:prstGeom>
          <a:no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8" name="楕円 317">
            <a:extLst>
              <a:ext uri="{FF2B5EF4-FFF2-40B4-BE49-F238E27FC236}">
                <a16:creationId xmlns:a16="http://schemas.microsoft.com/office/drawing/2014/main" id="{FC06F8B8-167C-444B-9B32-329A1CFEE410}"/>
              </a:ext>
            </a:extLst>
          </p:cNvPr>
          <p:cNvSpPr/>
          <p:nvPr/>
        </p:nvSpPr>
        <p:spPr>
          <a:xfrm>
            <a:off x="6349104" y="4587806"/>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楕円 318">
            <a:extLst>
              <a:ext uri="{FF2B5EF4-FFF2-40B4-BE49-F238E27FC236}">
                <a16:creationId xmlns:a16="http://schemas.microsoft.com/office/drawing/2014/main" id="{36539F02-33B4-497F-91EA-D687D929A107}"/>
              </a:ext>
            </a:extLst>
          </p:cNvPr>
          <p:cNvSpPr/>
          <p:nvPr/>
        </p:nvSpPr>
        <p:spPr>
          <a:xfrm>
            <a:off x="7299142" y="5250309"/>
            <a:ext cx="72000" cy="72000"/>
          </a:xfrm>
          <a:prstGeom prst="ellipse">
            <a:avLst/>
          </a:prstGeom>
          <a:solidFill>
            <a:schemeClr val="bg1"/>
          </a:solidFill>
          <a:ln>
            <a:solidFill>
              <a:srgbClr val="38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0" name="直線コネクタ 319">
            <a:extLst>
              <a:ext uri="{FF2B5EF4-FFF2-40B4-BE49-F238E27FC236}">
                <a16:creationId xmlns:a16="http://schemas.microsoft.com/office/drawing/2014/main" id="{3B1CCFF5-BCEB-44BC-A3B6-4EA98DD1B68A}"/>
              </a:ext>
            </a:extLst>
          </p:cNvPr>
          <p:cNvCxnSpPr>
            <a:cxnSpLocks/>
            <a:stCxn id="312" idx="4"/>
            <a:endCxn id="315" idx="0"/>
          </p:cNvCxnSpPr>
          <p:nvPr/>
        </p:nvCxnSpPr>
        <p:spPr>
          <a:xfrm>
            <a:off x="6519268" y="4251408"/>
            <a:ext cx="1315" cy="16943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21" name="直線コネクタ 320">
            <a:extLst>
              <a:ext uri="{FF2B5EF4-FFF2-40B4-BE49-F238E27FC236}">
                <a16:creationId xmlns:a16="http://schemas.microsoft.com/office/drawing/2014/main" id="{963800EC-0A8A-47E7-82A5-52BD01DC6CF0}"/>
              </a:ext>
            </a:extLst>
          </p:cNvPr>
          <p:cNvCxnSpPr>
            <a:cxnSpLocks/>
            <a:stCxn id="315" idx="3"/>
            <a:endCxn id="318" idx="0"/>
          </p:cNvCxnSpPr>
          <p:nvPr/>
        </p:nvCxnSpPr>
        <p:spPr>
          <a:xfrm flipH="1">
            <a:off x="6385104" y="4451572"/>
            <a:ext cx="122751" cy="136234"/>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22" name="直線コネクタ 321">
            <a:extLst>
              <a:ext uri="{FF2B5EF4-FFF2-40B4-BE49-F238E27FC236}">
                <a16:creationId xmlns:a16="http://schemas.microsoft.com/office/drawing/2014/main" id="{7ACC2972-8504-4935-BE11-FE852FD384B2}"/>
              </a:ext>
            </a:extLst>
          </p:cNvPr>
          <p:cNvCxnSpPr>
            <a:cxnSpLocks/>
            <a:stCxn id="313" idx="1"/>
            <a:endCxn id="315" idx="5"/>
          </p:cNvCxnSpPr>
          <p:nvPr/>
        </p:nvCxnSpPr>
        <p:spPr>
          <a:xfrm flipH="1" flipV="1">
            <a:off x="6533311" y="4451572"/>
            <a:ext cx="693230" cy="533712"/>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23" name="直線コネクタ 322">
            <a:extLst>
              <a:ext uri="{FF2B5EF4-FFF2-40B4-BE49-F238E27FC236}">
                <a16:creationId xmlns:a16="http://schemas.microsoft.com/office/drawing/2014/main" id="{F2548FC9-1B93-489E-8411-EA3EE93065D4}"/>
              </a:ext>
            </a:extLst>
          </p:cNvPr>
          <p:cNvCxnSpPr>
            <a:cxnSpLocks/>
            <a:stCxn id="314" idx="0"/>
            <a:endCxn id="313" idx="3"/>
          </p:cNvCxnSpPr>
          <p:nvPr/>
        </p:nvCxnSpPr>
        <p:spPr>
          <a:xfrm flipV="1">
            <a:off x="7120389" y="5010740"/>
            <a:ext cx="106152" cy="131876"/>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24" name="直線コネクタ 323">
            <a:extLst>
              <a:ext uri="{FF2B5EF4-FFF2-40B4-BE49-F238E27FC236}">
                <a16:creationId xmlns:a16="http://schemas.microsoft.com/office/drawing/2014/main" id="{4FBCD537-29C4-48C0-B592-59F08A60BD64}"/>
              </a:ext>
            </a:extLst>
          </p:cNvPr>
          <p:cNvCxnSpPr>
            <a:cxnSpLocks/>
            <a:stCxn id="317" idx="1"/>
            <a:endCxn id="313" idx="5"/>
          </p:cNvCxnSpPr>
          <p:nvPr/>
        </p:nvCxnSpPr>
        <p:spPr>
          <a:xfrm flipH="1" flipV="1">
            <a:off x="7251997" y="5010740"/>
            <a:ext cx="148556" cy="106210"/>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25" name="直線コネクタ 324">
            <a:extLst>
              <a:ext uri="{FF2B5EF4-FFF2-40B4-BE49-F238E27FC236}">
                <a16:creationId xmlns:a16="http://schemas.microsoft.com/office/drawing/2014/main" id="{D11A115B-DAD3-4959-B34F-3F5AD33B326C}"/>
              </a:ext>
            </a:extLst>
          </p:cNvPr>
          <p:cNvCxnSpPr>
            <a:cxnSpLocks/>
            <a:stCxn id="319" idx="0"/>
            <a:endCxn id="317" idx="3"/>
          </p:cNvCxnSpPr>
          <p:nvPr/>
        </p:nvCxnSpPr>
        <p:spPr>
          <a:xfrm flipV="1">
            <a:off x="7335142" y="5142406"/>
            <a:ext cx="65411" cy="10790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p:cxnSp>
        <p:nvCxnSpPr>
          <p:cNvPr id="326" name="直線コネクタ 325">
            <a:extLst>
              <a:ext uri="{FF2B5EF4-FFF2-40B4-BE49-F238E27FC236}">
                <a16:creationId xmlns:a16="http://schemas.microsoft.com/office/drawing/2014/main" id="{7496F9E8-68A5-453A-8240-498493408083}"/>
              </a:ext>
            </a:extLst>
          </p:cNvPr>
          <p:cNvCxnSpPr>
            <a:cxnSpLocks/>
            <a:stCxn id="316" idx="0"/>
            <a:endCxn id="317" idx="5"/>
          </p:cNvCxnSpPr>
          <p:nvPr/>
        </p:nvCxnSpPr>
        <p:spPr>
          <a:xfrm flipH="1" flipV="1">
            <a:off x="7426009" y="5142406"/>
            <a:ext cx="70688" cy="107903"/>
          </a:xfrm>
          <a:prstGeom prst="line">
            <a:avLst/>
          </a:prstGeom>
          <a:ln w="12700">
            <a:solidFill>
              <a:srgbClr val="383838"/>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7" name="テキスト ボックス 326">
                <a:extLst>
                  <a:ext uri="{FF2B5EF4-FFF2-40B4-BE49-F238E27FC236}">
                    <a16:creationId xmlns:a16="http://schemas.microsoft.com/office/drawing/2014/main" id="{51703FE1-1E38-437F-BEB7-348FC2E8CA09}"/>
                  </a:ext>
                </a:extLst>
              </p:cNvPr>
              <p:cNvSpPr txBox="1"/>
              <p:nvPr/>
            </p:nvSpPr>
            <p:spPr>
              <a:xfrm>
                <a:off x="6564570" y="4048179"/>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0</m:t>
                      </m:r>
                    </m:oMath>
                  </m:oMathPara>
                </a14:m>
                <a:endParaRPr kumimoji="1" lang="ja-JP" altLang="en-US" dirty="0">
                  <a:effectLst>
                    <a:glow rad="38100">
                      <a:schemeClr val="bg1"/>
                    </a:glow>
                  </a:effectLst>
                </a:endParaRPr>
              </a:p>
            </p:txBody>
          </p:sp>
        </mc:Choice>
        <mc:Fallback xmlns="">
          <p:sp>
            <p:nvSpPr>
              <p:cNvPr id="327" name="テキスト ボックス 326">
                <a:extLst>
                  <a:ext uri="{FF2B5EF4-FFF2-40B4-BE49-F238E27FC236}">
                    <a16:creationId xmlns:a16="http://schemas.microsoft.com/office/drawing/2014/main" id="{51703FE1-1E38-437F-BEB7-348FC2E8CA09}"/>
                  </a:ext>
                </a:extLst>
              </p:cNvPr>
              <p:cNvSpPr txBox="1">
                <a:spLocks noRot="1" noChangeAspect="1" noMove="1" noResize="1" noEditPoints="1" noAdjustHandles="1" noChangeArrowheads="1" noChangeShapeType="1" noTextEdit="1"/>
              </p:cNvSpPr>
              <p:nvPr/>
            </p:nvSpPr>
            <p:spPr>
              <a:xfrm>
                <a:off x="6564570" y="4048179"/>
                <a:ext cx="213199" cy="276999"/>
              </a:xfrm>
              <a:prstGeom prst="rect">
                <a:avLst/>
              </a:prstGeom>
              <a:blipFill>
                <a:blip r:embed="rId18"/>
                <a:stretch>
                  <a:fillRect l="-28571" t="-2174" r="-25714" b="-1087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8" name="テキスト ボックス 327">
                <a:extLst>
                  <a:ext uri="{FF2B5EF4-FFF2-40B4-BE49-F238E27FC236}">
                    <a16:creationId xmlns:a16="http://schemas.microsoft.com/office/drawing/2014/main" id="{4A012EAA-B7D2-45D0-8004-A87346E9EF24}"/>
                  </a:ext>
                </a:extLst>
              </p:cNvPr>
              <p:cNvSpPr txBox="1"/>
              <p:nvPr/>
            </p:nvSpPr>
            <p:spPr>
              <a:xfrm>
                <a:off x="6171905" y="4587488"/>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𝑎</m:t>
                      </m:r>
                    </m:oMath>
                  </m:oMathPara>
                </a14:m>
                <a:endParaRPr kumimoji="1" lang="ja-JP" altLang="en-US" dirty="0">
                  <a:effectLst>
                    <a:glow rad="38100">
                      <a:schemeClr val="bg1"/>
                    </a:glow>
                  </a:effectLst>
                </a:endParaRPr>
              </a:p>
            </p:txBody>
          </p:sp>
        </mc:Choice>
        <mc:Fallback xmlns="">
          <p:sp>
            <p:nvSpPr>
              <p:cNvPr id="328" name="テキスト ボックス 327">
                <a:extLst>
                  <a:ext uri="{FF2B5EF4-FFF2-40B4-BE49-F238E27FC236}">
                    <a16:creationId xmlns:a16="http://schemas.microsoft.com/office/drawing/2014/main" id="{4A012EAA-B7D2-45D0-8004-A87346E9EF24}"/>
                  </a:ext>
                </a:extLst>
              </p:cNvPr>
              <p:cNvSpPr txBox="1">
                <a:spLocks noRot="1" noChangeAspect="1" noMove="1" noResize="1" noEditPoints="1" noAdjustHandles="1" noChangeArrowheads="1" noChangeShapeType="1" noTextEdit="1"/>
              </p:cNvSpPr>
              <p:nvPr/>
            </p:nvSpPr>
            <p:spPr>
              <a:xfrm>
                <a:off x="6171905" y="4587488"/>
                <a:ext cx="213199" cy="276999"/>
              </a:xfrm>
              <a:prstGeom prst="rect">
                <a:avLst/>
              </a:prstGeom>
              <a:blipFill>
                <a:blip r:embed="rId19"/>
                <a:stretch>
                  <a:fillRect l="-14286" r="-17143" b="-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9" name="テキスト ボックス 328">
                <a:extLst>
                  <a:ext uri="{FF2B5EF4-FFF2-40B4-BE49-F238E27FC236}">
                    <a16:creationId xmlns:a16="http://schemas.microsoft.com/office/drawing/2014/main" id="{9BB27617-9B85-4A58-87DD-D7D842F5EC7F}"/>
                  </a:ext>
                </a:extLst>
              </p:cNvPr>
              <p:cNvSpPr txBox="1"/>
              <p:nvPr/>
            </p:nvSpPr>
            <p:spPr>
              <a:xfrm>
                <a:off x="6878534" y="5071883"/>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𝑏</m:t>
                      </m:r>
                    </m:oMath>
                  </m:oMathPara>
                </a14:m>
                <a:endParaRPr kumimoji="1" lang="ja-JP" altLang="en-US" dirty="0">
                  <a:effectLst>
                    <a:glow rad="38100">
                      <a:schemeClr val="bg1"/>
                    </a:glow>
                  </a:effectLst>
                </a:endParaRPr>
              </a:p>
            </p:txBody>
          </p:sp>
        </mc:Choice>
        <mc:Fallback xmlns="">
          <p:sp>
            <p:nvSpPr>
              <p:cNvPr id="329" name="テキスト ボックス 328">
                <a:extLst>
                  <a:ext uri="{FF2B5EF4-FFF2-40B4-BE49-F238E27FC236}">
                    <a16:creationId xmlns:a16="http://schemas.microsoft.com/office/drawing/2014/main" id="{9BB27617-9B85-4A58-87DD-D7D842F5EC7F}"/>
                  </a:ext>
                </a:extLst>
              </p:cNvPr>
              <p:cNvSpPr txBox="1">
                <a:spLocks noRot="1" noChangeAspect="1" noMove="1" noResize="1" noEditPoints="1" noAdjustHandles="1" noChangeArrowheads="1" noChangeShapeType="1" noTextEdit="1"/>
              </p:cNvSpPr>
              <p:nvPr/>
            </p:nvSpPr>
            <p:spPr>
              <a:xfrm>
                <a:off x="6878534" y="5071883"/>
                <a:ext cx="213199" cy="276999"/>
              </a:xfrm>
              <a:prstGeom prst="rect">
                <a:avLst/>
              </a:prstGeom>
              <a:blipFill>
                <a:blip r:embed="rId20"/>
                <a:stretch>
                  <a:fillRect l="-28571" t="-4444" r="-25714" b="-155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0" name="テキスト ボックス 329">
                <a:extLst>
                  <a:ext uri="{FF2B5EF4-FFF2-40B4-BE49-F238E27FC236}">
                    <a16:creationId xmlns:a16="http://schemas.microsoft.com/office/drawing/2014/main" id="{38C94B94-6F67-4020-B60A-08EFA6FE1CFF}"/>
                  </a:ext>
                </a:extLst>
              </p:cNvPr>
              <p:cNvSpPr txBox="1"/>
              <p:nvPr/>
            </p:nvSpPr>
            <p:spPr>
              <a:xfrm>
                <a:off x="7221269" y="5301171"/>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𝑐</m:t>
                      </m:r>
                    </m:oMath>
                  </m:oMathPara>
                </a14:m>
                <a:endParaRPr kumimoji="1" lang="ja-JP" altLang="en-US" dirty="0">
                  <a:effectLst>
                    <a:glow rad="38100">
                      <a:schemeClr val="bg1"/>
                    </a:glow>
                  </a:effectLst>
                </a:endParaRPr>
              </a:p>
            </p:txBody>
          </p:sp>
        </mc:Choice>
        <mc:Fallback xmlns="">
          <p:sp>
            <p:nvSpPr>
              <p:cNvPr id="330" name="テキスト ボックス 329">
                <a:extLst>
                  <a:ext uri="{FF2B5EF4-FFF2-40B4-BE49-F238E27FC236}">
                    <a16:creationId xmlns:a16="http://schemas.microsoft.com/office/drawing/2014/main" id="{38C94B94-6F67-4020-B60A-08EFA6FE1CFF}"/>
                  </a:ext>
                </a:extLst>
              </p:cNvPr>
              <p:cNvSpPr txBox="1">
                <a:spLocks noRot="1" noChangeAspect="1" noMove="1" noResize="1" noEditPoints="1" noAdjustHandles="1" noChangeArrowheads="1" noChangeShapeType="1" noTextEdit="1"/>
              </p:cNvSpPr>
              <p:nvPr/>
            </p:nvSpPr>
            <p:spPr>
              <a:xfrm>
                <a:off x="7221269" y="5301171"/>
                <a:ext cx="213199" cy="276999"/>
              </a:xfrm>
              <a:prstGeom prst="rect">
                <a:avLst/>
              </a:prstGeom>
              <a:blipFill>
                <a:blip r:embed="rId21"/>
                <a:stretch>
                  <a:fillRect l="-14286" r="-5714"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1" name="テキスト ボックス 330">
                <a:extLst>
                  <a:ext uri="{FF2B5EF4-FFF2-40B4-BE49-F238E27FC236}">
                    <a16:creationId xmlns:a16="http://schemas.microsoft.com/office/drawing/2014/main" id="{C8431BBF-AAF1-4164-9500-9B3C9FC11074}"/>
                  </a:ext>
                </a:extLst>
              </p:cNvPr>
              <p:cNvSpPr txBox="1"/>
              <p:nvPr/>
            </p:nvSpPr>
            <p:spPr>
              <a:xfrm>
                <a:off x="7420489" y="5299086"/>
                <a:ext cx="2131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effectLst>
                            <a:glow rad="38100">
                              <a:schemeClr val="bg1"/>
                            </a:glow>
                          </a:effectLst>
                          <a:latin typeface="Cambria Math" panose="02040503050406030204" pitchFamily="18" charset="0"/>
                        </a:rPr>
                        <m:t>𝑑</m:t>
                      </m:r>
                    </m:oMath>
                  </m:oMathPara>
                </a14:m>
                <a:endParaRPr kumimoji="1" lang="ja-JP" altLang="en-US" dirty="0">
                  <a:effectLst>
                    <a:glow rad="38100">
                      <a:schemeClr val="bg1"/>
                    </a:glow>
                  </a:effectLst>
                </a:endParaRPr>
              </a:p>
            </p:txBody>
          </p:sp>
        </mc:Choice>
        <mc:Fallback xmlns="">
          <p:sp>
            <p:nvSpPr>
              <p:cNvPr id="331" name="テキスト ボックス 330">
                <a:extLst>
                  <a:ext uri="{FF2B5EF4-FFF2-40B4-BE49-F238E27FC236}">
                    <a16:creationId xmlns:a16="http://schemas.microsoft.com/office/drawing/2014/main" id="{C8431BBF-AAF1-4164-9500-9B3C9FC11074}"/>
                  </a:ext>
                </a:extLst>
              </p:cNvPr>
              <p:cNvSpPr txBox="1">
                <a:spLocks noRot="1" noChangeAspect="1" noMove="1" noResize="1" noEditPoints="1" noAdjustHandles="1" noChangeArrowheads="1" noChangeShapeType="1" noTextEdit="1"/>
              </p:cNvSpPr>
              <p:nvPr/>
            </p:nvSpPr>
            <p:spPr>
              <a:xfrm>
                <a:off x="7420489" y="5299086"/>
                <a:ext cx="213199" cy="276999"/>
              </a:xfrm>
              <a:prstGeom prst="rect">
                <a:avLst/>
              </a:prstGeom>
              <a:blipFill>
                <a:blip r:embed="rId22"/>
                <a:stretch>
                  <a:fillRect l="-31429" t="-4348" r="-28571" b="-1304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5214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5E-6 2.22222E-6 L 0.16372 0.04097 " pathEditMode="relative" rAng="0" ptsTypes="AA">
                                      <p:cBhvr>
                                        <p:cTn id="6" dur="5000" fill="hold"/>
                                        <p:tgtEl>
                                          <p:spTgt spid="159"/>
                                        </p:tgtEl>
                                        <p:attrNameLst>
                                          <p:attrName>ppt_x</p:attrName>
                                          <p:attrName>ppt_y</p:attrName>
                                        </p:attrNameLst>
                                      </p:cBhvr>
                                      <p:rCtr x="8177" y="2037"/>
                                    </p:animMotion>
                                  </p:childTnLst>
                                </p:cTn>
                              </p:par>
                              <p:par>
                                <p:cTn id="7" presetID="56" presetClass="path" presetSubtype="0" accel="50000" decel="50000" fill="hold" nodeType="withEffect">
                                  <p:stCondLst>
                                    <p:cond delay="0"/>
                                  </p:stCondLst>
                                  <p:childTnLst>
                                    <p:animMotion origin="layout" path="M -1.94444E-6 1.11111E-6 L 0.04497 -0.1169 " pathEditMode="relative" rAng="0" ptsTypes="AA">
                                      <p:cBhvr>
                                        <p:cTn id="8" dur="5000" fill="hold"/>
                                        <p:tgtEl>
                                          <p:spTgt spid="166"/>
                                        </p:tgtEl>
                                        <p:attrNameLst>
                                          <p:attrName>ppt_x</p:attrName>
                                          <p:attrName>ppt_y</p:attrName>
                                        </p:attrNameLst>
                                      </p:cBhvr>
                                      <p:rCtr x="2240" y="-5856"/>
                                    </p:animMotion>
                                  </p:childTnLst>
                                </p:cTn>
                              </p:par>
                              <p:par>
                                <p:cTn id="9" presetID="22" presetClass="exit" presetSubtype="4" fill="hold" nodeType="withEffect">
                                  <p:stCondLst>
                                    <p:cond delay="0"/>
                                  </p:stCondLst>
                                  <p:childTnLst>
                                    <p:animEffect transition="out" filter="wipe(down)">
                                      <p:cBhvr>
                                        <p:cTn id="10" dur="5000"/>
                                        <p:tgtEl>
                                          <p:spTgt spid="165"/>
                                        </p:tgtEl>
                                      </p:cBhvr>
                                    </p:animEffect>
                                    <p:set>
                                      <p:cBhvr>
                                        <p:cTn id="11" dur="1" fill="hold">
                                          <p:stCondLst>
                                            <p:cond delay="4999"/>
                                          </p:stCondLst>
                                        </p:cTn>
                                        <p:tgtEl>
                                          <p:spTgt spid="165"/>
                                        </p:tgtEl>
                                        <p:attrNameLst>
                                          <p:attrName>style.visibility</p:attrName>
                                        </p:attrNameLst>
                                      </p:cBhvr>
                                      <p:to>
                                        <p:strVal val="hidden"/>
                                      </p:to>
                                    </p:set>
                                  </p:childTnLst>
                                </p:cTn>
                              </p:par>
                              <p:par>
                                <p:cTn id="12" presetID="49" presetClass="path" presetSubtype="0" accel="50000" decel="50000" fill="hold" nodeType="withEffect">
                                  <p:stCondLst>
                                    <p:cond delay="0"/>
                                  </p:stCondLst>
                                  <p:childTnLst>
                                    <p:animMotion origin="layout" path="M 5E-6 -4.81481E-6 L -0.02119 -0.02175 " pathEditMode="relative" rAng="0" ptsTypes="AA">
                                      <p:cBhvr>
                                        <p:cTn id="13" dur="5000" fill="hold"/>
                                        <p:tgtEl>
                                          <p:spTgt spid="174"/>
                                        </p:tgtEl>
                                        <p:attrNameLst>
                                          <p:attrName>ppt_x</p:attrName>
                                          <p:attrName>ppt_y</p:attrName>
                                        </p:attrNameLst>
                                      </p:cBhvr>
                                      <p:rCtr x="-1059" y="-1088"/>
                                    </p:animMotion>
                                  </p:childTnLst>
                                </p:cTn>
                              </p:par>
                              <p:par>
                                <p:cTn id="14" presetID="22" presetClass="exit" presetSubtype="4" fill="hold" nodeType="withEffect">
                                  <p:stCondLst>
                                    <p:cond delay="0"/>
                                  </p:stCondLst>
                                  <p:childTnLst>
                                    <p:animEffect transition="out" filter="wipe(down)">
                                      <p:cBhvr>
                                        <p:cTn id="15" dur="9000"/>
                                        <p:tgtEl>
                                          <p:spTgt spid="126"/>
                                        </p:tgtEl>
                                      </p:cBhvr>
                                    </p:animEffect>
                                    <p:set>
                                      <p:cBhvr>
                                        <p:cTn id="16" dur="1" fill="hold">
                                          <p:stCondLst>
                                            <p:cond delay="8999"/>
                                          </p:stCondLst>
                                        </p:cTn>
                                        <p:tgtEl>
                                          <p:spTgt spid="12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24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8"/>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2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2"/>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227"/>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166"/>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74"/>
                                        </p:tgtEl>
                                        <p:attrNameLst>
                                          <p:attrName>style.visibility</p:attrName>
                                        </p:attrNameLst>
                                      </p:cBhvr>
                                      <p:to>
                                        <p:strVal val="hidden"/>
                                      </p:to>
                                    </p:set>
                                  </p:childTnLst>
                                </p:cTn>
                              </p:par>
                              <p:par>
                                <p:cTn id="41" presetID="1" presetClass="entr" presetSubtype="0" fill="hold" grpId="1" nodeType="withEffect">
                                  <p:stCondLst>
                                    <p:cond delay="0"/>
                                  </p:stCondLst>
                                  <p:childTnLst>
                                    <p:set>
                                      <p:cBhvr>
                                        <p:cTn id="42" dur="1" fill="hold">
                                          <p:stCondLst>
                                            <p:cond delay="0"/>
                                          </p:stCondLst>
                                        </p:cTn>
                                        <p:tgtEl>
                                          <p:spTgt spid="238"/>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159"/>
                                        </p:tgtEl>
                                        <p:attrNameLst>
                                          <p:attrName>style.visibility</p:attrName>
                                        </p:attrNameLst>
                                      </p:cBhvr>
                                      <p:to>
                                        <p:strVal val="hidden"/>
                                      </p:to>
                                    </p:set>
                                  </p:childTnLst>
                                </p:cTn>
                              </p:par>
                              <p:par>
                                <p:cTn id="45" presetID="49" presetClass="path" presetSubtype="0" accel="50000" decel="50000" fill="hold" grpId="0" nodeType="withEffect">
                                  <p:stCondLst>
                                    <p:cond delay="0"/>
                                  </p:stCondLst>
                                  <p:childTnLst>
                                    <p:animMotion origin="layout" path="M 4.72222E-6 -4.44444E-6 L 0.17413 0.04954 " pathEditMode="relative" rAng="0" ptsTypes="AA">
                                      <p:cBhvr>
                                        <p:cTn id="46" dur="5000" fill="hold"/>
                                        <p:tgtEl>
                                          <p:spTgt spid="238"/>
                                        </p:tgtEl>
                                        <p:attrNameLst>
                                          <p:attrName>ppt_x</p:attrName>
                                          <p:attrName>ppt_y</p:attrName>
                                        </p:attrNameLst>
                                      </p:cBhvr>
                                      <p:rCtr x="8698" y="2477"/>
                                    </p:animMotion>
                                  </p:childTnLst>
                                </p:cTn>
                              </p:par>
                              <p:par>
                                <p:cTn id="47" presetID="49" presetClass="path" presetSubtype="0" accel="50000" decel="50000" fill="hold" nodeType="withEffect">
                                  <p:stCondLst>
                                    <p:cond delay="0"/>
                                  </p:stCondLst>
                                  <p:childTnLst>
                                    <p:animMotion origin="layout" path="M -1.66667E-6 -2.96296E-6 L 0.05972 0.06621 " pathEditMode="relative" rAng="0" ptsTypes="AA">
                                      <p:cBhvr>
                                        <p:cTn id="48" dur="5000" fill="hold"/>
                                        <p:tgtEl>
                                          <p:spTgt spid="249"/>
                                        </p:tgtEl>
                                        <p:attrNameLst>
                                          <p:attrName>ppt_x</p:attrName>
                                          <p:attrName>ppt_y</p:attrName>
                                        </p:attrNameLst>
                                      </p:cBhvr>
                                      <p:rCtr x="2986" y="3310"/>
                                    </p:animMotion>
                                  </p:childTnLst>
                                </p:cTn>
                              </p:par>
                              <p:par>
                                <p:cTn id="49" presetID="22" presetClass="exit" presetSubtype="1" fill="hold" grpId="0" nodeType="withEffect">
                                  <p:stCondLst>
                                    <p:cond delay="250"/>
                                  </p:stCondLst>
                                  <p:childTnLst>
                                    <p:animEffect transition="out" filter="wipe(up)">
                                      <p:cBhvr>
                                        <p:cTn id="50" dur="7000"/>
                                        <p:tgtEl>
                                          <p:spTgt spid="227"/>
                                        </p:tgtEl>
                                      </p:cBhvr>
                                    </p:animEffect>
                                    <p:set>
                                      <p:cBhvr>
                                        <p:cTn id="51" dur="1" fill="hold">
                                          <p:stCondLst>
                                            <p:cond delay="6999"/>
                                          </p:stCondLst>
                                        </p:cTn>
                                        <p:tgtEl>
                                          <p:spTgt spid="227"/>
                                        </p:tgtEl>
                                        <p:attrNameLst>
                                          <p:attrName>style.visibility</p:attrName>
                                        </p:attrNameLst>
                                      </p:cBhvr>
                                      <p:to>
                                        <p:strVal val="hidden"/>
                                      </p:to>
                                    </p:set>
                                  </p:childTnLst>
                                </p:cTn>
                              </p:par>
                              <p:par>
                                <p:cTn id="52" presetID="0" presetClass="path" presetSubtype="0" accel="50000" decel="50000" fill="hold" grpId="0" nodeType="withEffect">
                                  <p:stCondLst>
                                    <p:cond delay="0"/>
                                  </p:stCondLst>
                                  <p:childTnLst>
                                    <p:animMotion origin="layout" path="M -0.00018 0.00139 L -0.004 0.02477 L 0.03975 0.07639 " pathEditMode="relative" rAng="0" ptsTypes="AAA">
                                      <p:cBhvr>
                                        <p:cTn id="53" dur="5000" fill="hold"/>
                                        <p:tgtEl>
                                          <p:spTgt spid="248"/>
                                        </p:tgtEl>
                                        <p:attrNameLst>
                                          <p:attrName>ppt_x</p:attrName>
                                          <p:attrName>ppt_y</p:attrName>
                                        </p:attrNameLst>
                                      </p:cBhvr>
                                      <p:rCtr x="1806" y="3750"/>
                                    </p:animMotion>
                                  </p:childTnLst>
                                </p:cTn>
                              </p:par>
                              <p:par>
                                <p:cTn id="54" presetID="49" presetClass="path" presetSubtype="0" accel="50000" decel="50000" fill="hold" nodeType="withEffect">
                                  <p:stCondLst>
                                    <p:cond delay="0"/>
                                  </p:stCondLst>
                                  <p:childTnLst>
                                    <p:animMotion origin="layout" path="M -0.00052 -0.00046 L 0.07778 0.08287 " pathEditMode="relative" rAng="0" ptsTypes="AA">
                                      <p:cBhvr>
                                        <p:cTn id="55" dur="5000" fill="hold"/>
                                        <p:tgtEl>
                                          <p:spTgt spid="228"/>
                                        </p:tgtEl>
                                        <p:attrNameLst>
                                          <p:attrName>ppt_x</p:attrName>
                                          <p:attrName>ppt_y</p:attrName>
                                        </p:attrNameLst>
                                      </p:cBhvr>
                                      <p:rCtr x="3906" y="4167"/>
                                    </p:animMotion>
                                  </p:childTnLst>
                                </p:cTn>
                              </p:par>
                              <p:par>
                                <p:cTn id="56" presetID="49" presetClass="path" presetSubtype="0" accel="50000" decel="50000" fill="hold" nodeType="withEffect">
                                  <p:stCondLst>
                                    <p:cond delay="0"/>
                                  </p:stCondLst>
                                  <p:childTnLst>
                                    <p:animMotion origin="layout" path="M 0 3.33333E-6 L 0.01163 0.00972 " pathEditMode="relative" rAng="0" ptsTypes="AA">
                                      <p:cBhvr>
                                        <p:cTn id="57" dur="2000" fill="hold"/>
                                        <p:tgtEl>
                                          <p:spTgt spid="222"/>
                                        </p:tgtEl>
                                        <p:attrNameLst>
                                          <p:attrName>ppt_x</p:attrName>
                                          <p:attrName>ppt_y</p:attrName>
                                        </p:attrNameLst>
                                      </p:cBhvr>
                                      <p:rCtr x="573" y="486"/>
                                    </p:animMotion>
                                  </p:childTnLst>
                                </p:cTn>
                              </p:par>
                              <p:par>
                                <p:cTn id="58" presetID="22" presetClass="entr" presetSubtype="8" fill="hold" grpId="0" nodeType="withEffect">
                                  <p:stCondLst>
                                    <p:cond delay="500"/>
                                  </p:stCondLst>
                                  <p:childTnLst>
                                    <p:set>
                                      <p:cBhvr>
                                        <p:cTn id="59" dur="1" fill="hold">
                                          <p:stCondLst>
                                            <p:cond delay="0"/>
                                          </p:stCondLst>
                                        </p:cTn>
                                        <p:tgtEl>
                                          <p:spTgt spid="225"/>
                                        </p:tgtEl>
                                        <p:attrNameLst>
                                          <p:attrName>style.visibility</p:attrName>
                                        </p:attrNameLst>
                                      </p:cBhvr>
                                      <p:to>
                                        <p:strVal val="visible"/>
                                      </p:to>
                                    </p:set>
                                    <p:animEffect transition="in" filter="wipe(left)">
                                      <p:cBhvr>
                                        <p:cTn id="60" dur="15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p:bldP spid="159" grpId="1" animBg="1"/>
      <p:bldP spid="225" grpId="0" animBg="1"/>
      <p:bldP spid="225" grpId="1" animBg="1"/>
      <p:bldP spid="227" grpId="0" animBg="1"/>
      <p:bldP spid="227" grpId="1" animBg="1"/>
      <p:bldP spid="238" grpId="0" animBg="1"/>
      <p:bldP spid="238" grpId="1" animBg="1"/>
      <p:bldP spid="246" grpId="0" animBg="1"/>
      <p:bldP spid="247" grpId="0"/>
      <p:bldP spid="248" grpId="0"/>
      <p:bldP spid="248"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1" name="直線コネクタ 130"/>
          <p:cNvCxnSpPr/>
          <p:nvPr/>
        </p:nvCxnSpPr>
        <p:spPr>
          <a:xfrm flipV="1">
            <a:off x="569986" y="4676780"/>
            <a:ext cx="1119665" cy="161699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9" name="フリーフォーム 128"/>
          <p:cNvSpPr/>
          <p:nvPr/>
        </p:nvSpPr>
        <p:spPr>
          <a:xfrm>
            <a:off x="588623" y="5682617"/>
            <a:ext cx="1814512" cy="658868"/>
          </a:xfrm>
          <a:custGeom>
            <a:avLst/>
            <a:gdLst>
              <a:gd name="connsiteX0" fmla="*/ 0 w 1814512"/>
              <a:gd name="connsiteY0" fmla="*/ 590550 h 590550"/>
              <a:gd name="connsiteX1" fmla="*/ 1814512 w 1814512"/>
              <a:gd name="connsiteY1" fmla="*/ 433388 h 590550"/>
              <a:gd name="connsiteX2" fmla="*/ 1071562 w 1814512"/>
              <a:gd name="connsiteY2" fmla="*/ 0 h 590550"/>
              <a:gd name="connsiteX3" fmla="*/ 38100 w 1814512"/>
              <a:gd name="connsiteY3" fmla="*/ 547688 h 590550"/>
            </a:gdLst>
            <a:ahLst/>
            <a:cxnLst>
              <a:cxn ang="0">
                <a:pos x="connsiteX0" y="connsiteY0"/>
              </a:cxn>
              <a:cxn ang="0">
                <a:pos x="connsiteX1" y="connsiteY1"/>
              </a:cxn>
              <a:cxn ang="0">
                <a:pos x="connsiteX2" y="connsiteY2"/>
              </a:cxn>
              <a:cxn ang="0">
                <a:pos x="connsiteX3" y="connsiteY3"/>
              </a:cxn>
            </a:cxnLst>
            <a:rect l="l" t="t" r="r" b="b"/>
            <a:pathLst>
              <a:path w="1814512" h="590550">
                <a:moveTo>
                  <a:pt x="0" y="590550"/>
                </a:moveTo>
                <a:lnTo>
                  <a:pt x="1814512" y="433388"/>
                </a:lnTo>
                <a:lnTo>
                  <a:pt x="1071562" y="0"/>
                </a:lnTo>
                <a:lnTo>
                  <a:pt x="38100" y="547688"/>
                </a:lnTo>
              </a:path>
            </a:pathLst>
          </a:custGeom>
          <a:gradFill>
            <a:gsLst>
              <a:gs pos="45000">
                <a:srgbClr val="CDDAEF"/>
              </a:gs>
              <a:gs pos="32000">
                <a:srgbClr val="D3DEF1">
                  <a:alpha val="70000"/>
                </a:srgbClr>
              </a:gs>
              <a:gs pos="13000">
                <a:srgbClr val="DFE7F5">
                  <a:alpha val="50000"/>
                </a:srgbClr>
              </a:gs>
              <a:gs pos="0">
                <a:schemeClr val="accent1">
                  <a:lumMod val="5000"/>
                  <a:lumOff val="95000"/>
                  <a:alpha val="20000"/>
                </a:schemeClr>
              </a:gs>
              <a:gs pos="100000">
                <a:schemeClr val="accent1">
                  <a:lumMod val="30000"/>
                  <a:lumOff val="7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フリーフォーム 126"/>
          <p:cNvSpPr/>
          <p:nvPr/>
        </p:nvSpPr>
        <p:spPr>
          <a:xfrm>
            <a:off x="594160" y="4395389"/>
            <a:ext cx="1019175" cy="1885950"/>
          </a:xfrm>
          <a:custGeom>
            <a:avLst/>
            <a:gdLst>
              <a:gd name="connsiteX0" fmla="*/ 0 w 1019175"/>
              <a:gd name="connsiteY0" fmla="*/ 1885950 h 1885950"/>
              <a:gd name="connsiteX1" fmla="*/ 642938 w 1019175"/>
              <a:gd name="connsiteY1" fmla="*/ 0 h 1885950"/>
              <a:gd name="connsiteX2" fmla="*/ 1019175 w 1019175"/>
              <a:gd name="connsiteY2" fmla="*/ 1290638 h 1885950"/>
              <a:gd name="connsiteX3" fmla="*/ 0 w 1019175"/>
              <a:gd name="connsiteY3" fmla="*/ 1885950 h 1885950"/>
            </a:gdLst>
            <a:ahLst/>
            <a:cxnLst>
              <a:cxn ang="0">
                <a:pos x="connsiteX0" y="connsiteY0"/>
              </a:cxn>
              <a:cxn ang="0">
                <a:pos x="connsiteX1" y="connsiteY1"/>
              </a:cxn>
              <a:cxn ang="0">
                <a:pos x="connsiteX2" y="connsiteY2"/>
              </a:cxn>
              <a:cxn ang="0">
                <a:pos x="connsiteX3" y="connsiteY3"/>
              </a:cxn>
            </a:cxnLst>
            <a:rect l="l" t="t" r="r" b="b"/>
            <a:pathLst>
              <a:path w="1019175" h="1885950">
                <a:moveTo>
                  <a:pt x="0" y="1885950"/>
                </a:moveTo>
                <a:lnTo>
                  <a:pt x="642938" y="0"/>
                </a:lnTo>
                <a:lnTo>
                  <a:pt x="1019175" y="1290638"/>
                </a:lnTo>
                <a:lnTo>
                  <a:pt x="0" y="1885950"/>
                </a:lnTo>
                <a:close/>
              </a:path>
            </a:pathLst>
          </a:custGeom>
          <a:gradFill>
            <a:gsLst>
              <a:gs pos="45000">
                <a:srgbClr val="CDDAEF">
                  <a:alpha val="63000"/>
                </a:srgbClr>
              </a:gs>
              <a:gs pos="32000">
                <a:srgbClr val="D3DEF1">
                  <a:alpha val="70000"/>
                </a:srgbClr>
              </a:gs>
              <a:gs pos="13000">
                <a:srgbClr val="DFE7F5">
                  <a:alpha val="50000"/>
                </a:srgbClr>
              </a:gs>
              <a:gs pos="0">
                <a:schemeClr val="accent1">
                  <a:lumMod val="5000"/>
                  <a:lumOff val="95000"/>
                  <a:alpha val="20000"/>
                </a:schemeClr>
              </a:gs>
              <a:gs pos="100000">
                <a:schemeClr val="accent1">
                  <a:lumMod val="30000"/>
                  <a:lumOff val="7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 name="テキスト ボックス 1"/>
              <p:cNvSpPr txBox="1"/>
              <p:nvPr/>
            </p:nvSpPr>
            <p:spPr>
              <a:xfrm>
                <a:off x="1702318" y="278114"/>
                <a:ext cx="5626861" cy="523220"/>
              </a:xfrm>
              <a:prstGeom prst="rect">
                <a:avLst/>
              </a:prstGeom>
              <a:noFill/>
            </p:spPr>
            <p:txBody>
              <a:bodyPr wrap="none" rtlCol="0">
                <a:spAutoFit/>
              </a:bodyPr>
              <a:lstStyle/>
              <a:p>
                <a:r>
                  <a:rPr kumimoji="1" lang="ja-JP" altLang="en-US" sz="2800" dirty="0"/>
                  <a:t>系統樹空間の断面</a:t>
                </a:r>
                <a14:m>
                  <m:oMath xmlns:m="http://schemas.openxmlformats.org/officeDocument/2006/math">
                    <m:r>
                      <a:rPr kumimoji="1" lang="en-US" altLang="ja-JP" sz="2800" b="0" i="0" smtClean="0">
                        <a:latin typeface="Cambria Math" panose="02040503050406030204" pitchFamily="18" charset="0"/>
                      </a:rPr>
                      <m:t> (</m:t>
                    </m:r>
                    <m:r>
                      <a:rPr kumimoji="1" lang="en-US" altLang="ja-JP" sz="2800" b="0" i="1" smtClean="0">
                        <a:latin typeface="Cambria Math" panose="02040503050406030204" pitchFamily="18" charset="0"/>
                      </a:rPr>
                      <m:t>𝑋</m:t>
                    </m:r>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𝑎</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𝑏</m:t>
                        </m:r>
                        <m:r>
                          <a:rPr kumimoji="1" lang="en-US" altLang="ja-JP" sz="2800" b="0" i="1" smtClean="0">
                            <a:latin typeface="Cambria Math" panose="02040503050406030204" pitchFamily="18" charset="0"/>
                          </a:rPr>
                          <m:t>,</m:t>
                        </m:r>
                        <m:r>
                          <a:rPr kumimoji="1" lang="en-US" altLang="ja-JP" sz="2800" i="1">
                            <a:latin typeface="Cambria Math" panose="02040503050406030204" pitchFamily="18" charset="0"/>
                          </a:rPr>
                          <m:t>𝑐</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𝑑</m:t>
                        </m:r>
                      </m:e>
                    </m:d>
                    <m:r>
                      <a:rPr kumimoji="1" lang="en-US" altLang="ja-JP" sz="2800" b="0" i="1" smtClean="0">
                        <a:latin typeface="Cambria Math" panose="02040503050406030204" pitchFamily="18" charset="0"/>
                      </a:rPr>
                      <m:t>)</m:t>
                    </m:r>
                  </m:oMath>
                </a14:m>
                <a:endParaRPr kumimoji="1" lang="ja-JP" altLang="en-US" sz="28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1702318" y="278114"/>
                <a:ext cx="5626861" cy="523220"/>
              </a:xfrm>
              <a:prstGeom prst="rect">
                <a:avLst/>
              </a:prstGeom>
              <a:blipFill>
                <a:blip r:embed="rId2"/>
                <a:stretch>
                  <a:fillRect l="-2167" t="-11765" b="-34118"/>
                </a:stretch>
              </a:blipFill>
            </p:spPr>
            <p:txBody>
              <a:bodyPr/>
              <a:lstStyle/>
              <a:p>
                <a:r>
                  <a:rPr lang="ja-JP" altLang="en-US">
                    <a:noFill/>
                  </a:rPr>
                  <a:t> </a:t>
                </a:r>
              </a:p>
            </p:txBody>
          </p:sp>
        </mc:Fallback>
      </mc:AlternateContent>
      <p:cxnSp>
        <p:nvCxnSpPr>
          <p:cNvPr id="4" name="直線コネクタ 3"/>
          <p:cNvCxnSpPr/>
          <p:nvPr/>
        </p:nvCxnSpPr>
        <p:spPr>
          <a:xfrm flipH="1">
            <a:off x="2642749" y="1989226"/>
            <a:ext cx="1781695" cy="113636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楕円 6"/>
          <p:cNvSpPr>
            <a:spLocks noChangeAspect="1"/>
          </p:cNvSpPr>
          <p:nvPr/>
        </p:nvSpPr>
        <p:spPr>
          <a:xfrm>
            <a:off x="4407818" y="1910310"/>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p:cNvSpPr>
            <a:spLocks noChangeAspect="1"/>
          </p:cNvSpPr>
          <p:nvPr/>
        </p:nvSpPr>
        <p:spPr>
          <a:xfrm>
            <a:off x="2588749" y="3096502"/>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a:spLocks noChangeAspect="1"/>
          </p:cNvSpPr>
          <p:nvPr/>
        </p:nvSpPr>
        <p:spPr>
          <a:xfrm>
            <a:off x="6278181" y="3021797"/>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a:spLocks noChangeAspect="1"/>
          </p:cNvSpPr>
          <p:nvPr/>
        </p:nvSpPr>
        <p:spPr>
          <a:xfrm>
            <a:off x="3335476" y="5171670"/>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a:spLocks noChangeAspect="1"/>
          </p:cNvSpPr>
          <p:nvPr/>
        </p:nvSpPr>
        <p:spPr>
          <a:xfrm>
            <a:off x="5532807" y="5142344"/>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a:stCxn id="13" idx="2"/>
            <a:endCxn id="7" idx="5"/>
          </p:cNvCxnSpPr>
          <p:nvPr/>
        </p:nvCxnSpPr>
        <p:spPr>
          <a:xfrm flipH="1" flipV="1">
            <a:off x="4500002" y="2002494"/>
            <a:ext cx="1778179" cy="107330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3" idx="4"/>
            <a:endCxn id="15" idx="0"/>
          </p:cNvCxnSpPr>
          <p:nvPr/>
        </p:nvCxnSpPr>
        <p:spPr>
          <a:xfrm flipH="1">
            <a:off x="5586807" y="3129797"/>
            <a:ext cx="745374" cy="201254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 name="楕円 22"/>
          <p:cNvSpPr>
            <a:spLocks noChangeAspect="1"/>
          </p:cNvSpPr>
          <p:nvPr/>
        </p:nvSpPr>
        <p:spPr>
          <a:xfrm>
            <a:off x="4473541" y="2988502"/>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a:spLocks noChangeAspect="1"/>
          </p:cNvSpPr>
          <p:nvPr/>
        </p:nvSpPr>
        <p:spPr>
          <a:xfrm>
            <a:off x="3704007" y="3456477"/>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a:spLocks noChangeAspect="1"/>
          </p:cNvSpPr>
          <p:nvPr/>
        </p:nvSpPr>
        <p:spPr>
          <a:xfrm>
            <a:off x="5207839" y="3427899"/>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a:spLocks noChangeAspect="1"/>
          </p:cNvSpPr>
          <p:nvPr/>
        </p:nvSpPr>
        <p:spPr>
          <a:xfrm>
            <a:off x="4052870" y="4300641"/>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p:cNvSpPr>
            <a:spLocks noChangeAspect="1"/>
          </p:cNvSpPr>
          <p:nvPr/>
        </p:nvSpPr>
        <p:spPr>
          <a:xfrm>
            <a:off x="4862718" y="4300641"/>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p:cNvCxnSpPr>
            <a:stCxn id="14" idx="1"/>
            <a:endCxn id="12" idx="4"/>
          </p:cNvCxnSpPr>
          <p:nvPr/>
        </p:nvCxnSpPr>
        <p:spPr>
          <a:xfrm flipH="1" flipV="1">
            <a:off x="2642749" y="3204502"/>
            <a:ext cx="708543" cy="198298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4" idx="5"/>
            <a:endCxn id="15" idx="2"/>
          </p:cNvCxnSpPr>
          <p:nvPr/>
        </p:nvCxnSpPr>
        <p:spPr>
          <a:xfrm flipV="1">
            <a:off x="3427660" y="5196344"/>
            <a:ext cx="2105147" cy="6751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14" idx="7"/>
            <a:endCxn id="26" idx="3"/>
          </p:cNvCxnSpPr>
          <p:nvPr/>
        </p:nvCxnSpPr>
        <p:spPr>
          <a:xfrm flipV="1">
            <a:off x="3427660" y="4392825"/>
            <a:ext cx="641026" cy="79466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12" idx="6"/>
            <a:endCxn id="24" idx="2"/>
          </p:cNvCxnSpPr>
          <p:nvPr/>
        </p:nvCxnSpPr>
        <p:spPr>
          <a:xfrm>
            <a:off x="2696749" y="3150502"/>
            <a:ext cx="1007258" cy="3599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7" idx="4"/>
            <a:endCxn id="23" idx="0"/>
          </p:cNvCxnSpPr>
          <p:nvPr/>
        </p:nvCxnSpPr>
        <p:spPr>
          <a:xfrm>
            <a:off x="4461818" y="2018310"/>
            <a:ext cx="65723" cy="97019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13" idx="3"/>
          </p:cNvCxnSpPr>
          <p:nvPr/>
        </p:nvCxnSpPr>
        <p:spPr>
          <a:xfrm flipH="1">
            <a:off x="5303575" y="3113981"/>
            <a:ext cx="990422" cy="3596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15" idx="1"/>
            <a:endCxn id="27" idx="5"/>
          </p:cNvCxnSpPr>
          <p:nvPr/>
        </p:nvCxnSpPr>
        <p:spPr>
          <a:xfrm flipH="1" flipV="1">
            <a:off x="4954902" y="4392825"/>
            <a:ext cx="593721" cy="7653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23" idx="5"/>
            <a:endCxn id="27" idx="0"/>
          </p:cNvCxnSpPr>
          <p:nvPr/>
        </p:nvCxnSpPr>
        <p:spPr>
          <a:xfrm>
            <a:off x="4565725" y="3080686"/>
            <a:ext cx="350993" cy="121995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24" idx="5"/>
            <a:endCxn id="27" idx="2"/>
          </p:cNvCxnSpPr>
          <p:nvPr/>
        </p:nvCxnSpPr>
        <p:spPr>
          <a:xfrm>
            <a:off x="3796191" y="3548661"/>
            <a:ext cx="1066527" cy="8059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直線コネクタ 59"/>
          <p:cNvCxnSpPr>
            <a:stCxn id="24" idx="6"/>
            <a:endCxn id="25" idx="2"/>
          </p:cNvCxnSpPr>
          <p:nvPr/>
        </p:nvCxnSpPr>
        <p:spPr>
          <a:xfrm flipV="1">
            <a:off x="3812007" y="3481899"/>
            <a:ext cx="1395832" cy="285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直線コネクタ 62"/>
          <p:cNvCxnSpPr>
            <a:stCxn id="23" idx="3"/>
            <a:endCxn id="26" idx="0"/>
          </p:cNvCxnSpPr>
          <p:nvPr/>
        </p:nvCxnSpPr>
        <p:spPr>
          <a:xfrm flipH="1">
            <a:off x="4106870" y="3080686"/>
            <a:ext cx="382487" cy="121995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26" idx="6"/>
            <a:endCxn id="25" idx="3"/>
          </p:cNvCxnSpPr>
          <p:nvPr/>
        </p:nvCxnSpPr>
        <p:spPr>
          <a:xfrm flipV="1">
            <a:off x="4160870" y="3520083"/>
            <a:ext cx="1062785" cy="834558"/>
          </a:xfrm>
          <a:prstGeom prst="line">
            <a:avLst/>
          </a:prstGeom>
          <a:ln w="1905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4" name="正方形/長方形 73"/>
              <p:cNvSpPr/>
              <p:nvPr/>
            </p:nvSpPr>
            <p:spPr>
              <a:xfrm>
                <a:off x="4045551" y="1539997"/>
                <a:ext cx="96019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𝑏</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𝑑</m:t>
                      </m:r>
                    </m:oMath>
                  </m:oMathPara>
                </a14:m>
                <a:endParaRPr lang="ja-JP" altLang="en-US" dirty="0"/>
              </a:p>
            </p:txBody>
          </p:sp>
        </mc:Choice>
        <mc:Fallback xmlns="">
          <p:sp>
            <p:nvSpPr>
              <p:cNvPr id="74" name="正方形/長方形 73"/>
              <p:cNvSpPr>
                <a:spLocks noRot="1" noChangeAspect="1" noMove="1" noResize="1" noEditPoints="1" noAdjustHandles="1" noChangeArrowheads="1" noChangeShapeType="1" noTextEdit="1"/>
              </p:cNvSpPr>
              <p:nvPr/>
            </p:nvSpPr>
            <p:spPr>
              <a:xfrm>
                <a:off x="4045551" y="1539997"/>
                <a:ext cx="960198" cy="36933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5" name="正方形/長方形 74"/>
              <p:cNvSpPr/>
              <p:nvPr/>
            </p:nvSpPr>
            <p:spPr>
              <a:xfrm>
                <a:off x="1778321" y="2766852"/>
                <a:ext cx="96019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𝑏</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𝑑</m:t>
                      </m:r>
                    </m:oMath>
                  </m:oMathPara>
                </a14:m>
                <a:endParaRPr lang="ja-JP" altLang="en-US" dirty="0"/>
              </a:p>
            </p:txBody>
          </p:sp>
        </mc:Choice>
        <mc:Fallback xmlns="">
          <p:sp>
            <p:nvSpPr>
              <p:cNvPr id="75" name="正方形/長方形 74"/>
              <p:cNvSpPr>
                <a:spLocks noRot="1" noChangeAspect="1" noMove="1" noResize="1" noEditPoints="1" noAdjustHandles="1" noChangeArrowheads="1" noChangeShapeType="1" noTextEdit="1"/>
              </p:cNvSpPr>
              <p:nvPr/>
            </p:nvSpPr>
            <p:spPr>
              <a:xfrm>
                <a:off x="1778321" y="2766852"/>
                <a:ext cx="960198" cy="36933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6" name="正方形/長方形 75"/>
              <p:cNvSpPr/>
              <p:nvPr/>
            </p:nvSpPr>
            <p:spPr>
              <a:xfrm>
                <a:off x="6278181" y="2652465"/>
                <a:ext cx="101149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𝑏</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𝑑</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oMath>
                  </m:oMathPara>
                </a14:m>
                <a:endParaRPr lang="ja-JP" altLang="en-US" dirty="0"/>
              </a:p>
            </p:txBody>
          </p:sp>
        </mc:Choice>
        <mc:Fallback xmlns="">
          <p:sp>
            <p:nvSpPr>
              <p:cNvPr id="76" name="正方形/長方形 75"/>
              <p:cNvSpPr>
                <a:spLocks noRot="1" noChangeAspect="1" noMove="1" noResize="1" noEditPoints="1" noAdjustHandles="1" noChangeArrowheads="1" noChangeShapeType="1" noTextEdit="1"/>
              </p:cNvSpPr>
              <p:nvPr/>
            </p:nvSpPr>
            <p:spPr>
              <a:xfrm>
                <a:off x="6278181" y="2652465"/>
                <a:ext cx="1011494" cy="369332"/>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7" name="正方形/長方形 76"/>
              <p:cNvSpPr/>
              <p:nvPr/>
            </p:nvSpPr>
            <p:spPr>
              <a:xfrm>
                <a:off x="4487615" y="2731233"/>
                <a:ext cx="90890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𝑏</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𝑑</m:t>
                      </m:r>
                    </m:oMath>
                  </m:oMathPara>
                </a14:m>
                <a:endParaRPr lang="ja-JP" altLang="en-US" dirty="0"/>
              </a:p>
            </p:txBody>
          </p:sp>
        </mc:Choice>
        <mc:Fallback xmlns="">
          <p:sp>
            <p:nvSpPr>
              <p:cNvPr id="77" name="正方形/長方形 76"/>
              <p:cNvSpPr>
                <a:spLocks noRot="1" noChangeAspect="1" noMove="1" noResize="1" noEditPoints="1" noAdjustHandles="1" noChangeArrowheads="1" noChangeShapeType="1" noTextEdit="1"/>
              </p:cNvSpPr>
              <p:nvPr/>
            </p:nvSpPr>
            <p:spPr>
              <a:xfrm>
                <a:off x="4487615" y="2731233"/>
                <a:ext cx="908902" cy="369332"/>
              </a:xfrm>
              <a:prstGeom prst="rect">
                <a:avLst/>
              </a:prstGeom>
              <a:blipFill>
                <a:blip r:embed="rId6"/>
                <a:stretch>
                  <a:fillRect/>
                </a:stretch>
              </a:blipFill>
            </p:spPr>
            <p:txBody>
              <a:bodyPr/>
              <a:lstStyle/>
              <a:p>
                <a:r>
                  <a:rPr lang="ja-JP" altLang="en-US">
                    <a:noFill/>
                  </a:rPr>
                  <a:t> </a:t>
                </a:r>
              </a:p>
            </p:txBody>
          </p:sp>
        </mc:Fallback>
      </mc:AlternateContent>
      <p:sp>
        <p:nvSpPr>
          <p:cNvPr id="80" name="角丸四角形 79"/>
          <p:cNvSpPr/>
          <p:nvPr/>
        </p:nvSpPr>
        <p:spPr>
          <a:xfrm>
            <a:off x="1811458" y="2826046"/>
            <a:ext cx="604769"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角丸四角形 80"/>
          <p:cNvSpPr/>
          <p:nvPr/>
        </p:nvSpPr>
        <p:spPr>
          <a:xfrm>
            <a:off x="4106870" y="1589876"/>
            <a:ext cx="420671"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角丸四角形 82"/>
          <p:cNvSpPr/>
          <p:nvPr/>
        </p:nvSpPr>
        <p:spPr>
          <a:xfrm>
            <a:off x="4942066" y="2788104"/>
            <a:ext cx="404658"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6353739" y="2705914"/>
            <a:ext cx="586864"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85" name="正方形/長方形 84"/>
              <p:cNvSpPr/>
              <p:nvPr/>
            </p:nvSpPr>
            <p:spPr>
              <a:xfrm>
                <a:off x="3351493" y="3994268"/>
                <a:ext cx="90890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𝑑</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𝑏</m:t>
                      </m:r>
                    </m:oMath>
                  </m:oMathPara>
                </a14:m>
                <a:endParaRPr lang="ja-JP" altLang="en-US" dirty="0"/>
              </a:p>
            </p:txBody>
          </p:sp>
        </mc:Choice>
        <mc:Fallback xmlns="">
          <p:sp>
            <p:nvSpPr>
              <p:cNvPr id="85" name="正方形/長方形 84"/>
              <p:cNvSpPr>
                <a:spLocks noRot="1" noChangeAspect="1" noMove="1" noResize="1" noEditPoints="1" noAdjustHandles="1" noChangeArrowheads="1" noChangeShapeType="1" noTextEdit="1"/>
              </p:cNvSpPr>
              <p:nvPr/>
            </p:nvSpPr>
            <p:spPr>
              <a:xfrm>
                <a:off x="3351493" y="3994268"/>
                <a:ext cx="908902" cy="369332"/>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6" name="正方形/長方形 85"/>
              <p:cNvSpPr/>
              <p:nvPr/>
            </p:nvSpPr>
            <p:spPr>
              <a:xfrm>
                <a:off x="2881024" y="5333711"/>
                <a:ext cx="9089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𝑑</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𝑏</m:t>
                      </m:r>
                    </m:oMath>
                  </m:oMathPara>
                </a14:m>
                <a:endParaRPr lang="ja-JP" altLang="en-US" dirty="0"/>
              </a:p>
            </p:txBody>
          </p:sp>
        </mc:Choice>
        <mc:Fallback xmlns="">
          <p:sp>
            <p:nvSpPr>
              <p:cNvPr id="86" name="正方形/長方形 85"/>
              <p:cNvSpPr>
                <a:spLocks noRot="1" noChangeAspect="1" noMove="1" noResize="1" noEditPoints="1" noAdjustHandles="1" noChangeArrowheads="1" noChangeShapeType="1" noTextEdit="1"/>
              </p:cNvSpPr>
              <p:nvPr/>
            </p:nvSpPr>
            <p:spPr>
              <a:xfrm>
                <a:off x="2881024" y="5333711"/>
                <a:ext cx="908903" cy="369332"/>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7" name="正方形/長方形 86"/>
              <p:cNvSpPr/>
              <p:nvPr/>
            </p:nvSpPr>
            <p:spPr>
              <a:xfrm>
                <a:off x="5320521" y="5238304"/>
                <a:ext cx="9089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𝑑</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𝑏</m:t>
                      </m:r>
                    </m:oMath>
                  </m:oMathPara>
                </a14:m>
                <a:endParaRPr lang="ja-JP" altLang="en-US" dirty="0"/>
              </a:p>
            </p:txBody>
          </p:sp>
        </mc:Choice>
        <mc:Fallback xmlns="">
          <p:sp>
            <p:nvSpPr>
              <p:cNvPr id="87" name="正方形/長方形 86"/>
              <p:cNvSpPr>
                <a:spLocks noRot="1" noChangeAspect="1" noMove="1" noResize="1" noEditPoints="1" noAdjustHandles="1" noChangeArrowheads="1" noChangeShapeType="1" noTextEdit="1"/>
              </p:cNvSpPr>
              <p:nvPr/>
            </p:nvSpPr>
            <p:spPr>
              <a:xfrm>
                <a:off x="5320521" y="5238304"/>
                <a:ext cx="908903" cy="369332"/>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8" name="正方形/長方形 87"/>
              <p:cNvSpPr/>
              <p:nvPr/>
            </p:nvSpPr>
            <p:spPr>
              <a:xfrm>
                <a:off x="3329062" y="3037479"/>
                <a:ext cx="9089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𝑑</m:t>
                      </m:r>
                    </m:oMath>
                  </m:oMathPara>
                </a14:m>
                <a:endParaRPr lang="ja-JP" altLang="en-US" dirty="0"/>
              </a:p>
            </p:txBody>
          </p:sp>
        </mc:Choice>
        <mc:Fallback xmlns="">
          <p:sp>
            <p:nvSpPr>
              <p:cNvPr id="88" name="正方形/長方形 87"/>
              <p:cNvSpPr>
                <a:spLocks noRot="1" noChangeAspect="1" noMove="1" noResize="1" noEditPoints="1" noAdjustHandles="1" noChangeArrowheads="1" noChangeShapeType="1" noTextEdit="1"/>
              </p:cNvSpPr>
              <p:nvPr/>
            </p:nvSpPr>
            <p:spPr>
              <a:xfrm>
                <a:off x="3329062" y="3037479"/>
                <a:ext cx="908903" cy="369332"/>
              </a:xfrm>
              <a:prstGeom prst="rect">
                <a:avLst/>
              </a:prstGeom>
              <a:blipFill>
                <a:blip r:embed="rId10"/>
                <a:stretch>
                  <a:fillRect/>
                </a:stretch>
              </a:blipFill>
            </p:spPr>
            <p:txBody>
              <a:bodyPr/>
              <a:lstStyle/>
              <a:p>
                <a:r>
                  <a:rPr lang="ja-JP" altLang="en-US">
                    <a:noFill/>
                  </a:rPr>
                  <a:t> </a:t>
                </a:r>
              </a:p>
            </p:txBody>
          </p:sp>
        </mc:Fallback>
      </mc:AlternateContent>
      <p:sp>
        <p:nvSpPr>
          <p:cNvPr id="89" name="角丸四角形 88"/>
          <p:cNvSpPr/>
          <p:nvPr/>
        </p:nvSpPr>
        <p:spPr>
          <a:xfrm>
            <a:off x="2930817" y="5420183"/>
            <a:ext cx="404658"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角丸四角形 89"/>
          <p:cNvSpPr/>
          <p:nvPr/>
        </p:nvSpPr>
        <p:spPr>
          <a:xfrm>
            <a:off x="3430221" y="4048745"/>
            <a:ext cx="552834"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角丸四角形 90"/>
          <p:cNvSpPr/>
          <p:nvPr/>
        </p:nvSpPr>
        <p:spPr>
          <a:xfrm>
            <a:off x="5757165" y="5313696"/>
            <a:ext cx="404658"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2" name="正方形/長方形 91"/>
              <p:cNvSpPr/>
              <p:nvPr/>
            </p:nvSpPr>
            <p:spPr>
              <a:xfrm>
                <a:off x="4885605" y="4120455"/>
                <a:ext cx="9089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𝑑</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𝑏</m:t>
                      </m:r>
                    </m:oMath>
                  </m:oMathPara>
                </a14:m>
                <a:endParaRPr lang="ja-JP" altLang="en-US" dirty="0"/>
              </a:p>
            </p:txBody>
          </p:sp>
        </mc:Choice>
        <mc:Fallback xmlns="">
          <p:sp>
            <p:nvSpPr>
              <p:cNvPr id="92" name="正方形/長方形 91"/>
              <p:cNvSpPr>
                <a:spLocks noRot="1" noChangeAspect="1" noMove="1" noResize="1" noEditPoints="1" noAdjustHandles="1" noChangeArrowheads="1" noChangeShapeType="1" noTextEdit="1"/>
              </p:cNvSpPr>
              <p:nvPr/>
            </p:nvSpPr>
            <p:spPr>
              <a:xfrm>
                <a:off x="4885605" y="4120455"/>
                <a:ext cx="908903" cy="369332"/>
              </a:xfrm>
              <a:prstGeom prst="rect">
                <a:avLst/>
              </a:prstGeom>
              <a:blipFill>
                <a:blip r:embed="rId11"/>
                <a:stretch>
                  <a:fillRect/>
                </a:stretch>
              </a:blipFill>
            </p:spPr>
            <p:txBody>
              <a:bodyPr/>
              <a:lstStyle/>
              <a:p>
                <a:r>
                  <a:rPr lang="ja-JP" altLang="en-US">
                    <a:noFill/>
                  </a:rPr>
                  <a:t> </a:t>
                </a:r>
              </a:p>
            </p:txBody>
          </p:sp>
        </mc:Fallback>
      </mc:AlternateContent>
      <p:sp>
        <p:nvSpPr>
          <p:cNvPr id="94" name="角丸四角形 93"/>
          <p:cNvSpPr/>
          <p:nvPr/>
        </p:nvSpPr>
        <p:spPr>
          <a:xfrm>
            <a:off x="5158455" y="4183430"/>
            <a:ext cx="536998"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角丸四角形 94"/>
          <p:cNvSpPr/>
          <p:nvPr/>
        </p:nvSpPr>
        <p:spPr>
          <a:xfrm>
            <a:off x="3615474" y="3089588"/>
            <a:ext cx="345212"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6" name="正方形/長方形 95"/>
              <p:cNvSpPr/>
              <p:nvPr/>
            </p:nvSpPr>
            <p:spPr>
              <a:xfrm>
                <a:off x="5189432" y="3499838"/>
                <a:ext cx="96019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𝑑</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oMath>
                  </m:oMathPara>
                </a14:m>
                <a:endParaRPr lang="ja-JP" altLang="en-US" dirty="0"/>
              </a:p>
            </p:txBody>
          </p:sp>
        </mc:Choice>
        <mc:Fallback xmlns="">
          <p:sp>
            <p:nvSpPr>
              <p:cNvPr id="96" name="正方形/長方形 95"/>
              <p:cNvSpPr>
                <a:spLocks noRot="1" noChangeAspect="1" noMove="1" noResize="1" noEditPoints="1" noAdjustHandles="1" noChangeArrowheads="1" noChangeShapeType="1" noTextEdit="1"/>
              </p:cNvSpPr>
              <p:nvPr/>
            </p:nvSpPr>
            <p:spPr>
              <a:xfrm>
                <a:off x="5189432" y="3499838"/>
                <a:ext cx="960199" cy="369332"/>
              </a:xfrm>
              <a:prstGeom prst="rect">
                <a:avLst/>
              </a:prstGeom>
              <a:blipFill>
                <a:blip r:embed="rId12"/>
                <a:stretch>
                  <a:fillRect/>
                </a:stretch>
              </a:blipFill>
            </p:spPr>
            <p:txBody>
              <a:bodyPr/>
              <a:lstStyle/>
              <a:p>
                <a:r>
                  <a:rPr lang="ja-JP" altLang="en-US">
                    <a:noFill/>
                  </a:rPr>
                  <a:t> </a:t>
                </a:r>
              </a:p>
            </p:txBody>
          </p:sp>
        </mc:Fallback>
      </mc:AlternateContent>
      <p:sp>
        <p:nvSpPr>
          <p:cNvPr id="97" name="角丸四角形 96"/>
          <p:cNvSpPr/>
          <p:nvPr/>
        </p:nvSpPr>
        <p:spPr>
          <a:xfrm>
            <a:off x="5264831" y="3567718"/>
            <a:ext cx="411601"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8" name="正方形/長方形 97"/>
              <p:cNvSpPr/>
              <p:nvPr/>
            </p:nvSpPr>
            <p:spPr>
              <a:xfrm>
                <a:off x="5242180" y="2078676"/>
                <a:ext cx="101149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𝑏</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𝑑</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oMath>
                  </m:oMathPara>
                </a14:m>
                <a:endParaRPr lang="ja-JP" altLang="en-US" dirty="0"/>
              </a:p>
            </p:txBody>
          </p:sp>
        </mc:Choice>
        <mc:Fallback xmlns="">
          <p:sp>
            <p:nvSpPr>
              <p:cNvPr id="98" name="正方形/長方形 97"/>
              <p:cNvSpPr>
                <a:spLocks noRot="1" noChangeAspect="1" noMove="1" noResize="1" noEditPoints="1" noAdjustHandles="1" noChangeArrowheads="1" noChangeShapeType="1" noTextEdit="1"/>
              </p:cNvSpPr>
              <p:nvPr/>
            </p:nvSpPr>
            <p:spPr>
              <a:xfrm>
                <a:off x="5242180" y="2078676"/>
                <a:ext cx="1011494" cy="369332"/>
              </a:xfrm>
              <a:prstGeom prst="rect">
                <a:avLst/>
              </a:prstGeom>
              <a:blipFill>
                <a:blip r:embed="rId13"/>
                <a:stretch>
                  <a:fillRect/>
                </a:stretch>
              </a:blipFill>
            </p:spPr>
            <p:txBody>
              <a:bodyPr/>
              <a:lstStyle/>
              <a:p>
                <a:r>
                  <a:rPr lang="ja-JP" altLang="en-US">
                    <a:noFill/>
                  </a:rPr>
                  <a:t> </a:t>
                </a:r>
              </a:p>
            </p:txBody>
          </p:sp>
        </mc:Fallback>
      </mc:AlternateContent>
      <p:sp>
        <p:nvSpPr>
          <p:cNvPr id="99" name="角丸四角形 98"/>
          <p:cNvSpPr/>
          <p:nvPr/>
        </p:nvSpPr>
        <p:spPr>
          <a:xfrm>
            <a:off x="5317738" y="2132125"/>
            <a:ext cx="586864"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角丸四角形 99"/>
          <p:cNvSpPr/>
          <p:nvPr/>
        </p:nvSpPr>
        <p:spPr>
          <a:xfrm>
            <a:off x="5343680" y="2159569"/>
            <a:ext cx="332752" cy="21437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02" name="正方形/長方形 101"/>
              <p:cNvSpPr/>
              <p:nvPr/>
            </p:nvSpPr>
            <p:spPr>
              <a:xfrm>
                <a:off x="2743809" y="2052208"/>
                <a:ext cx="96019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𝑏</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𝑑</m:t>
                      </m:r>
                    </m:oMath>
                  </m:oMathPara>
                </a14:m>
                <a:endParaRPr lang="ja-JP" altLang="en-US" dirty="0"/>
              </a:p>
            </p:txBody>
          </p:sp>
        </mc:Choice>
        <mc:Fallback xmlns="">
          <p:sp>
            <p:nvSpPr>
              <p:cNvPr id="102" name="正方形/長方形 101"/>
              <p:cNvSpPr>
                <a:spLocks noRot="1" noChangeAspect="1" noMove="1" noResize="1" noEditPoints="1" noAdjustHandles="1" noChangeArrowheads="1" noChangeShapeType="1" noTextEdit="1"/>
              </p:cNvSpPr>
              <p:nvPr/>
            </p:nvSpPr>
            <p:spPr>
              <a:xfrm>
                <a:off x="2743809" y="2052208"/>
                <a:ext cx="960198" cy="369332"/>
              </a:xfrm>
              <a:prstGeom prst="rect">
                <a:avLst/>
              </a:prstGeom>
              <a:blipFill>
                <a:blip r:embed="rId14"/>
                <a:stretch>
                  <a:fillRect/>
                </a:stretch>
              </a:blipFill>
            </p:spPr>
            <p:txBody>
              <a:bodyPr/>
              <a:lstStyle/>
              <a:p>
                <a:r>
                  <a:rPr lang="ja-JP" altLang="en-US">
                    <a:noFill/>
                  </a:rPr>
                  <a:t> </a:t>
                </a:r>
              </a:p>
            </p:txBody>
          </p:sp>
        </mc:Fallback>
      </mc:AlternateContent>
      <p:sp>
        <p:nvSpPr>
          <p:cNvPr id="103" name="角丸四角形 102"/>
          <p:cNvSpPr/>
          <p:nvPr/>
        </p:nvSpPr>
        <p:spPr>
          <a:xfrm>
            <a:off x="2844853" y="2129033"/>
            <a:ext cx="380946" cy="23548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角丸四角形 103"/>
          <p:cNvSpPr/>
          <p:nvPr/>
        </p:nvSpPr>
        <p:spPr>
          <a:xfrm>
            <a:off x="2805128" y="2070714"/>
            <a:ext cx="604769" cy="331351"/>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05" name="正方形/長方形 104"/>
              <p:cNvSpPr/>
              <p:nvPr/>
            </p:nvSpPr>
            <p:spPr>
              <a:xfrm>
                <a:off x="4127089" y="5386277"/>
                <a:ext cx="96019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𝑑</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𝑏</m:t>
                      </m:r>
                    </m:oMath>
                  </m:oMathPara>
                </a14:m>
                <a:endParaRPr lang="ja-JP" altLang="en-US" dirty="0"/>
              </a:p>
            </p:txBody>
          </p:sp>
        </mc:Choice>
        <mc:Fallback xmlns="">
          <p:sp>
            <p:nvSpPr>
              <p:cNvPr id="105" name="正方形/長方形 104"/>
              <p:cNvSpPr>
                <a:spLocks noRot="1" noChangeAspect="1" noMove="1" noResize="1" noEditPoints="1" noAdjustHandles="1" noChangeArrowheads="1" noChangeShapeType="1" noTextEdit="1"/>
              </p:cNvSpPr>
              <p:nvPr/>
            </p:nvSpPr>
            <p:spPr>
              <a:xfrm>
                <a:off x="4127089" y="5386277"/>
                <a:ext cx="960198" cy="369332"/>
              </a:xfrm>
              <a:prstGeom prst="rect">
                <a:avLst/>
              </a:prstGeom>
              <a:blipFill>
                <a:blip r:embed="rId15"/>
                <a:stretch>
                  <a:fillRect/>
                </a:stretch>
              </a:blipFill>
            </p:spPr>
            <p:txBody>
              <a:bodyPr/>
              <a:lstStyle/>
              <a:p>
                <a:r>
                  <a:rPr lang="ja-JP" altLang="en-US">
                    <a:noFill/>
                  </a:rPr>
                  <a:t> </a:t>
                </a:r>
              </a:p>
            </p:txBody>
          </p:sp>
        </mc:Fallback>
      </mc:AlternateContent>
      <p:sp>
        <p:nvSpPr>
          <p:cNvPr id="106" name="角丸四角形 105"/>
          <p:cNvSpPr/>
          <p:nvPr/>
        </p:nvSpPr>
        <p:spPr>
          <a:xfrm>
            <a:off x="4611360" y="5466432"/>
            <a:ext cx="391169" cy="22094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角丸四角形 106"/>
          <p:cNvSpPr/>
          <p:nvPr/>
        </p:nvSpPr>
        <p:spPr>
          <a:xfrm>
            <a:off x="4226570" y="5461668"/>
            <a:ext cx="321169" cy="240491"/>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9" name="直線コネクタ 108"/>
          <p:cNvCxnSpPr>
            <a:stCxn id="108" idx="0"/>
          </p:cNvCxnSpPr>
          <p:nvPr/>
        </p:nvCxnSpPr>
        <p:spPr>
          <a:xfrm flipV="1">
            <a:off x="581711" y="4414626"/>
            <a:ext cx="606780" cy="182905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直線コネクタ 110"/>
          <p:cNvCxnSpPr>
            <a:stCxn id="108" idx="7"/>
          </p:cNvCxnSpPr>
          <p:nvPr/>
        </p:nvCxnSpPr>
        <p:spPr>
          <a:xfrm flipV="1">
            <a:off x="619895" y="5651379"/>
            <a:ext cx="1073626" cy="60811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直線コネクタ 116"/>
          <p:cNvCxnSpPr>
            <a:stCxn id="108" idx="5"/>
          </p:cNvCxnSpPr>
          <p:nvPr/>
        </p:nvCxnSpPr>
        <p:spPr>
          <a:xfrm flipV="1">
            <a:off x="619895" y="6183885"/>
            <a:ext cx="1822367" cy="15198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8" name="楕円 107"/>
          <p:cNvSpPr>
            <a:spLocks noChangeAspect="1"/>
          </p:cNvSpPr>
          <p:nvPr/>
        </p:nvSpPr>
        <p:spPr>
          <a:xfrm>
            <a:off x="527711" y="6243682"/>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p:nvPr/>
        </p:nvCxnSpPr>
        <p:spPr>
          <a:xfrm>
            <a:off x="4461818" y="1013817"/>
            <a:ext cx="325835" cy="5663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4462173" y="1027770"/>
            <a:ext cx="155398" cy="5443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flipH="1">
            <a:off x="4160871" y="1023707"/>
            <a:ext cx="300947" cy="5347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4341812" y="1236258"/>
            <a:ext cx="84563" cy="3170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5611613" y="1581664"/>
            <a:ext cx="361278" cy="5571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5579331" y="1670046"/>
            <a:ext cx="223478" cy="4607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flipH="1">
            <a:off x="5396517" y="1576793"/>
            <a:ext cx="224252" cy="5335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5498515" y="1842975"/>
            <a:ext cx="113098" cy="2689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p:cNvCxnSpPr/>
          <p:nvPr/>
        </p:nvCxnSpPr>
        <p:spPr>
          <a:xfrm>
            <a:off x="6673916" y="2138851"/>
            <a:ext cx="361278" cy="5571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p:nvPr/>
        </p:nvCxnSpPr>
        <p:spPr>
          <a:xfrm>
            <a:off x="6572056" y="2402065"/>
            <a:ext cx="293056" cy="2858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p:cNvCxnSpPr/>
          <p:nvPr/>
        </p:nvCxnSpPr>
        <p:spPr>
          <a:xfrm flipH="1">
            <a:off x="6458820" y="2133980"/>
            <a:ext cx="224252" cy="5335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a:off x="6560818" y="2400162"/>
            <a:ext cx="113098" cy="2689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直線コネクタ 185"/>
          <p:cNvCxnSpPr/>
          <p:nvPr/>
        </p:nvCxnSpPr>
        <p:spPr>
          <a:xfrm>
            <a:off x="2136144" y="2261870"/>
            <a:ext cx="361278" cy="5571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直線コネクタ 186"/>
          <p:cNvCxnSpPr/>
          <p:nvPr/>
        </p:nvCxnSpPr>
        <p:spPr>
          <a:xfrm>
            <a:off x="2034284" y="2525084"/>
            <a:ext cx="293056" cy="2858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a:xfrm flipH="1">
            <a:off x="1921048" y="2256999"/>
            <a:ext cx="224252" cy="5335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直線コネクタ 188"/>
          <p:cNvCxnSpPr/>
          <p:nvPr/>
        </p:nvCxnSpPr>
        <p:spPr>
          <a:xfrm>
            <a:off x="2023046" y="2523181"/>
            <a:ext cx="113098" cy="2689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a:xfrm>
            <a:off x="3127230" y="1501391"/>
            <a:ext cx="361278" cy="5571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a:off x="3073230" y="1667758"/>
            <a:ext cx="245196" cy="3827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flipH="1">
            <a:off x="2912134" y="1496520"/>
            <a:ext cx="224252" cy="5335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a:off x="3014132" y="1762702"/>
            <a:ext cx="113098" cy="2689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a:off x="3289639" y="5829221"/>
            <a:ext cx="325835" cy="5663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a:xfrm>
            <a:off x="3289994" y="5843174"/>
            <a:ext cx="155398" cy="5443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flipH="1">
            <a:off x="2988692" y="5839111"/>
            <a:ext cx="300947" cy="5347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3169633" y="6051662"/>
            <a:ext cx="84563" cy="3170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5798936" y="5713717"/>
            <a:ext cx="347909" cy="5895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5969018" y="6004209"/>
            <a:ext cx="7745" cy="29091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flipH="1">
            <a:off x="5520064" y="5713717"/>
            <a:ext cx="284150" cy="5677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flipH="1">
            <a:off x="5785567" y="5713717"/>
            <a:ext cx="13369" cy="5625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a:off x="4607892" y="5878032"/>
            <a:ext cx="320939" cy="6124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4748863" y="6170773"/>
            <a:ext cx="9886" cy="3115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flipH="1">
            <a:off x="4302050" y="5896216"/>
            <a:ext cx="311138" cy="5725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a:off x="4475369" y="6170773"/>
            <a:ext cx="92185" cy="2927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直線コネクタ 242"/>
          <p:cNvCxnSpPr/>
          <p:nvPr/>
        </p:nvCxnSpPr>
        <p:spPr>
          <a:xfrm flipH="1">
            <a:off x="6679400" y="2041336"/>
            <a:ext cx="256" cy="1244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直線コネクタ 245"/>
          <p:cNvCxnSpPr/>
          <p:nvPr/>
        </p:nvCxnSpPr>
        <p:spPr>
          <a:xfrm flipH="1">
            <a:off x="5620513" y="1480868"/>
            <a:ext cx="256" cy="1244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直線コネクタ 246"/>
          <p:cNvCxnSpPr/>
          <p:nvPr/>
        </p:nvCxnSpPr>
        <p:spPr>
          <a:xfrm flipH="1">
            <a:off x="4469001" y="921644"/>
            <a:ext cx="256" cy="1244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flipH="1">
            <a:off x="3134402" y="1381358"/>
            <a:ext cx="256" cy="1244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flipH="1">
            <a:off x="2137376" y="2136011"/>
            <a:ext cx="256" cy="1244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p:cNvCxnSpPr/>
          <p:nvPr/>
        </p:nvCxnSpPr>
        <p:spPr>
          <a:xfrm flipH="1">
            <a:off x="3292956" y="5739203"/>
            <a:ext cx="256" cy="1244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直線コネクタ 251"/>
          <p:cNvCxnSpPr/>
          <p:nvPr/>
        </p:nvCxnSpPr>
        <p:spPr>
          <a:xfrm flipH="1">
            <a:off x="4612096" y="5788433"/>
            <a:ext cx="256" cy="1244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直線コネクタ 252"/>
          <p:cNvCxnSpPr/>
          <p:nvPr/>
        </p:nvCxnSpPr>
        <p:spPr>
          <a:xfrm flipH="1">
            <a:off x="5795709" y="5636239"/>
            <a:ext cx="256" cy="1244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4" name="正方形/長方形 253"/>
              <p:cNvSpPr/>
              <p:nvPr/>
            </p:nvSpPr>
            <p:spPr>
              <a:xfrm>
                <a:off x="6007036" y="4241083"/>
                <a:ext cx="101149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i="1" smtClean="0">
                          <a:latin typeface="Cambria Math" panose="02040503050406030204" pitchFamily="18" charset="0"/>
                        </a:rPr>
                        <m:t>𝑎</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𝑏</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𝑑</m:t>
                      </m:r>
                      <m:r>
                        <a:rPr kumimoji="1" lang="en-US" altLang="ja-JP" b="0" i="1" smtClean="0">
                          <a:latin typeface="Cambria Math" panose="02040503050406030204" pitchFamily="18" charset="0"/>
                        </a:rPr>
                        <m:t>  </m:t>
                      </m:r>
                      <m:r>
                        <a:rPr kumimoji="1" lang="en-US" altLang="ja-JP" i="1">
                          <a:latin typeface="Cambria Math" panose="02040503050406030204" pitchFamily="18" charset="0"/>
                        </a:rPr>
                        <m:t>𝑐</m:t>
                      </m:r>
                      <m:r>
                        <a:rPr kumimoji="1" lang="en-US" altLang="ja-JP" b="0" i="1" smtClean="0">
                          <a:latin typeface="Cambria Math" panose="02040503050406030204" pitchFamily="18" charset="0"/>
                        </a:rPr>
                        <m:t> </m:t>
                      </m:r>
                    </m:oMath>
                  </m:oMathPara>
                </a14:m>
                <a:endParaRPr lang="ja-JP" altLang="en-US" dirty="0"/>
              </a:p>
            </p:txBody>
          </p:sp>
        </mc:Choice>
        <mc:Fallback xmlns="">
          <p:sp>
            <p:nvSpPr>
              <p:cNvPr id="254" name="正方形/長方形 253"/>
              <p:cNvSpPr>
                <a:spLocks noRot="1" noChangeAspect="1" noMove="1" noResize="1" noEditPoints="1" noAdjustHandles="1" noChangeArrowheads="1" noChangeShapeType="1" noTextEdit="1"/>
              </p:cNvSpPr>
              <p:nvPr/>
            </p:nvSpPr>
            <p:spPr>
              <a:xfrm>
                <a:off x="6007036" y="4241083"/>
                <a:ext cx="1011494" cy="369332"/>
              </a:xfrm>
              <a:prstGeom prst="rect">
                <a:avLst/>
              </a:prstGeom>
              <a:blipFill>
                <a:blip r:embed="rId16"/>
                <a:stretch>
                  <a:fillRect/>
                </a:stretch>
              </a:blipFill>
            </p:spPr>
            <p:txBody>
              <a:bodyPr/>
              <a:lstStyle/>
              <a:p>
                <a:r>
                  <a:rPr lang="ja-JP" altLang="en-US">
                    <a:noFill/>
                  </a:rPr>
                  <a:t> </a:t>
                </a:r>
              </a:p>
            </p:txBody>
          </p:sp>
        </mc:Fallback>
      </mc:AlternateContent>
      <p:sp>
        <p:nvSpPr>
          <p:cNvPr id="255" name="角丸四角形 254"/>
          <p:cNvSpPr/>
          <p:nvPr/>
        </p:nvSpPr>
        <p:spPr>
          <a:xfrm>
            <a:off x="6082594" y="4294532"/>
            <a:ext cx="586864" cy="26243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6" name="直線コネクタ 255"/>
          <p:cNvCxnSpPr/>
          <p:nvPr/>
        </p:nvCxnSpPr>
        <p:spPr>
          <a:xfrm>
            <a:off x="6402771" y="3727469"/>
            <a:ext cx="361278" cy="5571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直線コネクタ 256"/>
          <p:cNvCxnSpPr/>
          <p:nvPr/>
        </p:nvCxnSpPr>
        <p:spPr>
          <a:xfrm>
            <a:off x="6353739" y="3886856"/>
            <a:ext cx="240228" cy="3897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直線コネクタ 257"/>
          <p:cNvCxnSpPr/>
          <p:nvPr/>
        </p:nvCxnSpPr>
        <p:spPr>
          <a:xfrm flipH="1">
            <a:off x="6187675" y="3722598"/>
            <a:ext cx="224252" cy="5335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直線コネクタ 258"/>
          <p:cNvCxnSpPr/>
          <p:nvPr/>
        </p:nvCxnSpPr>
        <p:spPr>
          <a:xfrm flipH="1">
            <a:off x="6402772" y="4003449"/>
            <a:ext cx="47199" cy="254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直線コネクタ 259"/>
          <p:cNvCxnSpPr/>
          <p:nvPr/>
        </p:nvCxnSpPr>
        <p:spPr>
          <a:xfrm flipH="1">
            <a:off x="6408255" y="3629954"/>
            <a:ext cx="256" cy="1244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1" name="角丸四角形 260"/>
          <p:cNvSpPr/>
          <p:nvPr/>
        </p:nvSpPr>
        <p:spPr>
          <a:xfrm>
            <a:off x="6290675" y="4321692"/>
            <a:ext cx="363482" cy="20527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8451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4128519" y="574917"/>
            <a:ext cx="3198999" cy="986253"/>
            <a:chOff x="2047472" y="4234162"/>
            <a:chExt cx="3198999" cy="986253"/>
          </a:xfrm>
        </p:grpSpPr>
        <mc:AlternateContent xmlns:mc="http://schemas.openxmlformats.org/markup-compatibility/2006" xmlns:a14="http://schemas.microsoft.com/office/drawing/2010/main">
          <mc:Choice Requires="a14">
            <p:sp>
              <p:nvSpPr>
                <p:cNvPr id="2" name="テキスト ボックス 1"/>
                <p:cNvSpPr txBox="1"/>
                <p:nvPr/>
              </p:nvSpPr>
              <p:spPr>
                <a:xfrm>
                  <a:off x="2047472" y="4234162"/>
                  <a:ext cx="311348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ea typeface="小塚明朝 Pr6N R" panose="02020400000000000000" pitchFamily="18" charset="-128"/>
                          </a:rPr>
                          <m:t>𝑑</m:t>
                        </m:r>
                        <m:d>
                          <m:dPr>
                            <m:ctrlPr>
                              <a:rPr kumimoji="1" lang="en-US" altLang="ja-JP" sz="2400" b="0" i="1" smtClean="0">
                                <a:latin typeface="Cambria Math" panose="02040503050406030204" pitchFamily="18" charset="0"/>
                                <a:ea typeface="小塚明朝 Pr6N R" panose="02020400000000000000" pitchFamily="18" charset="-128"/>
                              </a:rPr>
                            </m:ctrlPr>
                          </m:dPr>
                          <m:e>
                            <m:r>
                              <a:rPr kumimoji="1" lang="en-US" altLang="ja-JP" sz="2400" b="0" i="1" smtClean="0">
                                <a:latin typeface="Cambria Math" panose="02040503050406030204" pitchFamily="18" charset="0"/>
                                <a:ea typeface="小塚明朝 Pr6N R" panose="02020400000000000000" pitchFamily="18" charset="-128"/>
                              </a:rPr>
                              <m:t>𝑇</m:t>
                            </m:r>
                            <m:r>
                              <a:rPr kumimoji="1" lang="en-US" altLang="ja-JP" sz="2400" b="0" i="1" smtClean="0">
                                <a:latin typeface="Cambria Math" panose="02040503050406030204" pitchFamily="18" charset="0"/>
                                <a:ea typeface="小塚明朝 Pr6N R" panose="02020400000000000000" pitchFamily="18" charset="-128"/>
                              </a:rPr>
                              <m:t>,</m:t>
                            </m:r>
                            <m:sSup>
                              <m:sSupPr>
                                <m:ctrlPr>
                                  <a:rPr kumimoji="1" lang="en-US" altLang="ja-JP" sz="2400" b="0" i="1" smtClean="0">
                                    <a:latin typeface="Cambria Math" panose="02040503050406030204" pitchFamily="18" charset="0"/>
                                    <a:ea typeface="小塚明朝 Pr6N R" panose="02020400000000000000" pitchFamily="18" charset="-128"/>
                                  </a:rPr>
                                </m:ctrlPr>
                              </m:sSupPr>
                              <m:e>
                                <m:r>
                                  <a:rPr kumimoji="1" lang="en-US" altLang="ja-JP" sz="2400" b="0" i="1" smtClean="0">
                                    <a:latin typeface="Cambria Math" panose="02040503050406030204" pitchFamily="18" charset="0"/>
                                    <a:ea typeface="小塚明朝 Pr6N R" panose="02020400000000000000" pitchFamily="18" charset="-128"/>
                                  </a:rPr>
                                  <m:t>𝑇</m:t>
                                </m:r>
                              </m:e>
                              <m:sup>
                                <m:r>
                                  <a:rPr kumimoji="1" lang="en-US" altLang="ja-JP" sz="2400" b="0" i="1" smtClean="0">
                                    <a:latin typeface="Cambria Math" panose="02040503050406030204" pitchFamily="18" charset="0"/>
                                    <a:ea typeface="小塚明朝 Pr6N R" panose="02020400000000000000" pitchFamily="18" charset="-128"/>
                                  </a:rPr>
                                  <m:t>′</m:t>
                                </m:r>
                              </m:sup>
                            </m:sSup>
                          </m:e>
                        </m:d>
                        <m:r>
                          <a:rPr kumimoji="1" lang="en-US" altLang="ja-JP" sz="2400" b="0" i="1" smtClean="0">
                            <a:latin typeface="Cambria Math" panose="02040503050406030204" pitchFamily="18" charset="0"/>
                            <a:ea typeface="小塚明朝 Pr6N R" panose="02020400000000000000" pitchFamily="18" charset="-128"/>
                          </a:rPr>
                          <m:t> ≔</m:t>
                        </m:r>
                        <m:r>
                          <m:rPr>
                            <m:nor/>
                          </m:rPr>
                          <a:rPr kumimoji="1" lang="en-US" altLang="ja-JP" sz="2400" b="0" i="0" smtClean="0">
                            <a:latin typeface="Cambria Math" panose="02040503050406030204" pitchFamily="18" charset="0"/>
                            <a:ea typeface="小塚明朝 Pr6N R" panose="02020400000000000000" pitchFamily="18" charset="-128"/>
                          </a:rPr>
                          <m:t>  </m:t>
                        </m:r>
                        <m:r>
                          <m:rPr>
                            <m:nor/>
                          </m:rPr>
                          <a:rPr kumimoji="1" lang="en-US" altLang="ja-JP" sz="2400" b="0" i="0" smtClean="0">
                            <a:latin typeface="Cambria Math" panose="02040503050406030204" pitchFamily="18" charset="0"/>
                            <a:ea typeface="小塚明朝 Pr6N R" panose="02020400000000000000" pitchFamily="18" charset="-128"/>
                          </a:rPr>
                          <m:t>inf</m:t>
                        </m:r>
                        <m:r>
                          <m:rPr>
                            <m:nor/>
                          </m:rPr>
                          <a:rPr kumimoji="1" lang="en-US" altLang="ja-JP" sz="2400" b="0" i="0" smtClean="0">
                            <a:latin typeface="Cambria Math" panose="02040503050406030204" pitchFamily="18" charset="0"/>
                            <a:ea typeface="小塚明朝 Pr6N R" panose="02020400000000000000" pitchFamily="18" charset="-128"/>
                          </a:rPr>
                          <m:t>    </m:t>
                        </m:r>
                        <m:r>
                          <a:rPr kumimoji="1" lang="en-US" altLang="ja-JP" sz="2400" b="0" i="1" smtClean="0">
                            <a:latin typeface="Cambria Math" panose="02040503050406030204" pitchFamily="18" charset="0"/>
                            <a:ea typeface="小塚明朝 Pr6N R" panose="02020400000000000000" pitchFamily="18" charset="-128"/>
                          </a:rPr>
                          <m:t> </m:t>
                        </m:r>
                        <m:r>
                          <a:rPr kumimoji="1" lang="en-US" altLang="ja-JP" sz="2400" b="0" i="1" smtClean="0">
                            <a:latin typeface="Cambria Math" panose="02040503050406030204" pitchFamily="18" charset="0"/>
                            <a:ea typeface="小塚明朝 Pr6N R" panose="02020400000000000000" pitchFamily="18" charset="-128"/>
                          </a:rPr>
                          <m:t>𝑑</m:t>
                        </m:r>
                        <m:r>
                          <a:rPr kumimoji="1" lang="en-US" altLang="ja-JP" sz="2400" b="0" i="1" smtClean="0">
                            <a:latin typeface="Cambria Math" panose="02040503050406030204" pitchFamily="18" charset="0"/>
                            <a:ea typeface="小塚明朝 Pr6N R" panose="02020400000000000000" pitchFamily="18" charset="-128"/>
                          </a:rPr>
                          <m:t>(</m:t>
                        </m:r>
                        <m:r>
                          <a:rPr kumimoji="1" lang="en-US" altLang="ja-JP" sz="2400" b="0" i="1" smtClean="0">
                            <a:latin typeface="Cambria Math" panose="02040503050406030204" pitchFamily="18" charset="0"/>
                            <a:ea typeface="小塚明朝 Pr6N R" panose="02020400000000000000" pitchFamily="18" charset="-128"/>
                          </a:rPr>
                          <m:t>𝑃</m:t>
                        </m:r>
                        <m:r>
                          <a:rPr kumimoji="1" lang="en-US" altLang="ja-JP" sz="2400" b="0" i="1" smtClean="0">
                            <a:latin typeface="Cambria Math" panose="02040503050406030204" pitchFamily="18" charset="0"/>
                            <a:ea typeface="小塚明朝 Pr6N R" panose="02020400000000000000" pitchFamily="18" charset="-128"/>
                          </a:rPr>
                          <m:t>)</m:t>
                        </m:r>
                      </m:oMath>
                    </m:oMathPara>
                  </a14:m>
                  <a:endParaRPr kumimoji="1" lang="ja-JP" altLang="en-US" sz="2400" dirty="0">
                    <a:latin typeface="小塚明朝 Pr6N R" panose="02020400000000000000" pitchFamily="18" charset="-128"/>
                    <a:ea typeface="小塚明朝 Pr6N R" panose="02020400000000000000" pitchFamily="18" charset="-128"/>
                  </a:endParaRPr>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2047472" y="4234162"/>
                  <a:ext cx="3113481" cy="369332"/>
                </a:xfrm>
                <a:prstGeom prst="rect">
                  <a:avLst/>
                </a:prstGeom>
                <a:blipFill>
                  <a:blip r:embed="rId2"/>
                  <a:stretch>
                    <a:fillRect l="-1761" r="-2935" b="-3606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p:cNvSpPr txBox="1"/>
                <p:nvPr/>
              </p:nvSpPr>
              <p:spPr>
                <a:xfrm>
                  <a:off x="3163785" y="4666417"/>
                  <a:ext cx="2082686"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ea typeface="小塚明朝 Pr6N R" panose="02020400000000000000" pitchFamily="18" charset="-128"/>
                          </a:rPr>
                          <m:t>𝑃</m:t>
                        </m:r>
                        <m:r>
                          <a:rPr kumimoji="1" lang="en-US" altLang="ja-JP" b="0" i="1" smtClean="0">
                            <a:latin typeface="Cambria Math" panose="02040503050406030204" pitchFamily="18" charset="0"/>
                            <a:ea typeface="小塚明朝 Pr6N R" panose="02020400000000000000" pitchFamily="18" charset="-128"/>
                          </a:rPr>
                          <m:t>:</m:t>
                        </m:r>
                        <m:d>
                          <m:dPr>
                            <m:begChr m:val="["/>
                            <m:endChr m:val="]"/>
                            <m:ctrlPr>
                              <a:rPr kumimoji="1" lang="en-US" altLang="ja-JP" b="0" i="1" smtClean="0">
                                <a:latin typeface="Cambria Math" panose="02040503050406030204" pitchFamily="18" charset="0"/>
                                <a:ea typeface="小塚明朝 Pr6N R" panose="02020400000000000000" pitchFamily="18" charset="-128"/>
                              </a:rPr>
                            </m:ctrlPr>
                          </m:dPr>
                          <m:e>
                            <m:r>
                              <a:rPr kumimoji="1" lang="en-US" altLang="ja-JP" b="0" i="1" smtClean="0">
                                <a:latin typeface="Cambria Math" panose="02040503050406030204" pitchFamily="18" charset="0"/>
                                <a:ea typeface="小塚明朝 Pr6N R" panose="02020400000000000000" pitchFamily="18" charset="-128"/>
                              </a:rPr>
                              <m:t>0,1</m:t>
                            </m:r>
                          </m:e>
                        </m:d>
                        <m:r>
                          <a:rPr kumimoji="1" lang="en-US" altLang="ja-JP" b="0" i="1" smtClean="0">
                            <a:latin typeface="Cambria Math" panose="02040503050406030204" pitchFamily="18" charset="0"/>
                            <a:ea typeface="Cambria Math" panose="02040503050406030204" pitchFamily="18" charset="0"/>
                          </a:rPr>
                          <m:t>→</m:t>
                        </m:r>
                        <m:r>
                          <a:rPr kumimoji="1" lang="ja-JP" altLang="en-US" b="0" i="1" smtClean="0">
                            <a:latin typeface="Cambria Math" panose="02040503050406030204" pitchFamily="18" charset="0"/>
                            <a:ea typeface="Cambria Math" panose="02040503050406030204" pitchFamily="18" charset="0"/>
                          </a:rPr>
                          <m:t>𝒯</m:t>
                        </m:r>
                      </m:oMath>
                    </m:oMathPara>
                  </a14:m>
                  <a:endParaRPr kumimoji="1" lang="en-US" altLang="ja-JP" b="0" i="1" dirty="0">
                    <a:latin typeface="Cambria Math" panose="02040503050406030204" pitchFamily="18" charset="0"/>
                    <a:ea typeface="Cambria Math" panose="02040503050406030204" pitchFamily="18" charset="0"/>
                  </a:endParaRPr>
                </a:p>
                <a:p>
                  <a:r>
                    <a:rPr kumimoji="1" lang="en-US" altLang="ja-JP" b="0" dirty="0">
                      <a:ea typeface="Cambria Math" panose="02040503050406030204" pitchFamily="18" charset="0"/>
                    </a:rPr>
                    <a:t> </a:t>
                  </a:r>
                  <a14:m>
                    <m:oMath xmlns:m="http://schemas.openxmlformats.org/officeDocument/2006/math">
                      <m:r>
                        <a:rPr kumimoji="1" lang="en-US" altLang="ja-JP" b="0" i="1" smtClean="0">
                          <a:latin typeface="Cambria Math" panose="02040503050406030204" pitchFamily="18" charset="0"/>
                          <a:ea typeface="Cambria Math" panose="02040503050406030204" pitchFamily="18" charset="0"/>
                        </a:rPr>
                        <m:t>𝑃</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0</m:t>
                          </m:r>
                        </m:e>
                      </m:d>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𝑇</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𝑃</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1</m:t>
                          </m:r>
                        </m:e>
                      </m:d>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𝑇</m:t>
                      </m:r>
                      <m:r>
                        <a:rPr kumimoji="1" lang="en-US" altLang="ja-JP" b="0" i="1" smtClean="0">
                          <a:latin typeface="Cambria Math" panose="02040503050406030204" pitchFamily="18" charset="0"/>
                          <a:ea typeface="Cambria Math" panose="02040503050406030204" pitchFamily="18" charset="0"/>
                        </a:rPr>
                        <m:t>′</m:t>
                      </m:r>
                    </m:oMath>
                  </a14:m>
                  <a:r>
                    <a:rPr kumimoji="1" lang="ja-JP" altLang="en-US" dirty="0">
                      <a:latin typeface="小塚明朝 Pr6N R" panose="02020400000000000000" pitchFamily="18" charset="-128"/>
                      <a:ea typeface="小塚明朝 Pr6N R" panose="02020400000000000000" pitchFamily="18" charset="-128"/>
                    </a:rPr>
                    <a:t> </a:t>
                  </a:r>
                  <a:endParaRPr kumimoji="1" lang="en-US" altLang="ja-JP" dirty="0">
                    <a:latin typeface="小塚明朝 Pr6N R" panose="02020400000000000000" pitchFamily="18" charset="-128"/>
                    <a:ea typeface="小塚明朝 Pr6N R" panose="02020400000000000000" pitchFamily="18" charset="-128"/>
                  </a:endParaRPr>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3163785" y="4666417"/>
                  <a:ext cx="2082686" cy="553998"/>
                </a:xfrm>
                <a:prstGeom prst="rect">
                  <a:avLst/>
                </a:prstGeom>
                <a:blipFill>
                  <a:blip r:embed="rId3"/>
                  <a:stretch>
                    <a:fillRect l="-1170" r="-585" b="-4396"/>
                  </a:stretch>
                </a:blipFill>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6" name="テキスト ボックス 5"/>
              <p:cNvSpPr txBox="1"/>
              <p:nvPr/>
            </p:nvSpPr>
            <p:spPr>
              <a:xfrm>
                <a:off x="790901" y="526121"/>
                <a:ext cx="2671629" cy="490519"/>
              </a:xfrm>
              <a:prstGeom prst="rect">
                <a:avLst/>
              </a:prstGeom>
              <a:noFill/>
            </p:spPr>
            <p:txBody>
              <a:bodyPr wrap="none" rtlCol="0">
                <a:spAutoFit/>
              </a:bodyPr>
              <a:lstStyle/>
              <a:p>
                <a:r>
                  <a:rPr kumimoji="1" lang="ja-JP" altLang="en-US" sz="2400" dirty="0">
                    <a:latin typeface="+mn-ea"/>
                  </a:rPr>
                  <a:t>系統樹</a:t>
                </a:r>
                <a14:m>
                  <m:oMath xmlns:m="http://schemas.openxmlformats.org/officeDocument/2006/math">
                    <m:r>
                      <a:rPr kumimoji="1" lang="en-US" altLang="ja-JP" sz="2400" b="0" i="0" smtClean="0">
                        <a:latin typeface="Cambria Math" panose="02040503050406030204" pitchFamily="18" charset="0"/>
                      </a:rPr>
                      <m:t> </m:t>
                    </m:r>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𝑇</m:t>
                        </m:r>
                      </m:e>
                      <m:sup>
                        <m:r>
                          <a:rPr kumimoji="1" lang="en-US" altLang="ja-JP" sz="2400" b="0" i="1" smtClean="0">
                            <a:latin typeface="Cambria Math" panose="02040503050406030204" pitchFamily="18" charset="0"/>
                          </a:rPr>
                          <m:t>′</m:t>
                        </m:r>
                      </m:sup>
                    </m:sSup>
                    <m:r>
                      <a:rPr kumimoji="1" lang="ja-JP" altLang="en-US" sz="2400" i="1" dirty="0">
                        <a:latin typeface="Cambria Math" panose="02040503050406030204" pitchFamily="18" charset="0"/>
                      </a:rPr>
                      <m:t>の</m:t>
                    </m:r>
                  </m:oMath>
                </a14:m>
                <a:r>
                  <a:rPr kumimoji="1" lang="ja-JP" altLang="en-US" sz="2400" dirty="0">
                    <a:latin typeface="+mn-ea"/>
                  </a:rPr>
                  <a:t>距離</a:t>
                </a: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790901" y="526121"/>
                <a:ext cx="2671629" cy="490519"/>
              </a:xfrm>
              <a:prstGeom prst="rect">
                <a:avLst/>
              </a:prstGeom>
              <a:blipFill>
                <a:blip r:embed="rId4"/>
                <a:stretch>
                  <a:fillRect l="-3653" t="-3704" r="-2511" b="-27160"/>
                </a:stretch>
              </a:blipFill>
            </p:spPr>
            <p:txBody>
              <a:bodyPr/>
              <a:lstStyle/>
              <a:p>
                <a:r>
                  <a:rPr lang="ja-JP" altLang="en-US">
                    <a:noFill/>
                  </a:rPr>
                  <a:t> </a:t>
                </a:r>
              </a:p>
            </p:txBody>
          </p:sp>
        </mc:Fallback>
      </mc:AlternateContent>
      <p:grpSp>
        <p:nvGrpSpPr>
          <p:cNvPr id="27" name="グループ化 26"/>
          <p:cNvGrpSpPr/>
          <p:nvPr/>
        </p:nvGrpSpPr>
        <p:grpSpPr>
          <a:xfrm>
            <a:off x="727840" y="3278110"/>
            <a:ext cx="7024038" cy="1078458"/>
            <a:chOff x="727840" y="3278110"/>
            <a:chExt cx="7024038" cy="1078458"/>
          </a:xfrm>
        </p:grpSpPr>
        <p:sp>
          <p:nvSpPr>
            <p:cNvPr id="26" name="正方形/長方形 25"/>
            <p:cNvSpPr/>
            <p:nvPr/>
          </p:nvSpPr>
          <p:spPr>
            <a:xfrm>
              <a:off x="745154" y="3278110"/>
              <a:ext cx="7006724" cy="107845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4" name="テキスト ボックス 13"/>
            <p:cNvSpPr txBox="1"/>
            <p:nvPr/>
          </p:nvSpPr>
          <p:spPr>
            <a:xfrm>
              <a:off x="727840" y="3793606"/>
              <a:ext cx="6340197" cy="461665"/>
            </a:xfrm>
            <a:prstGeom prst="rect">
              <a:avLst/>
            </a:prstGeom>
            <a:noFill/>
          </p:spPr>
          <p:txBody>
            <a:bodyPr wrap="none" rtlCol="0">
              <a:spAutoFit/>
            </a:bodyPr>
            <a:lstStyle/>
            <a:p>
              <a:r>
                <a:rPr kumimoji="1" lang="ja-JP" altLang="en-US" sz="2400" dirty="0">
                  <a:latin typeface="+mn-ea"/>
                </a:rPr>
                <a:t>２つの系統樹を結ぶ一意な測地線は求めよ．</a:t>
              </a:r>
            </a:p>
          </p:txBody>
        </p:sp>
        <p:sp>
          <p:nvSpPr>
            <p:cNvPr id="15" name="テキスト ボックス 14"/>
            <p:cNvSpPr txBox="1"/>
            <p:nvPr/>
          </p:nvSpPr>
          <p:spPr>
            <a:xfrm>
              <a:off x="790901" y="3345393"/>
              <a:ext cx="2031325" cy="461665"/>
            </a:xfrm>
            <a:prstGeom prst="rect">
              <a:avLst/>
            </a:prstGeom>
            <a:noFill/>
          </p:spPr>
          <p:txBody>
            <a:bodyPr wrap="none" rtlCol="0">
              <a:spAutoFit/>
            </a:bodyPr>
            <a:lstStyle/>
            <a:p>
              <a:r>
                <a:rPr kumimoji="1" lang="ja-JP" altLang="en-US" sz="2400" dirty="0">
                  <a:latin typeface="+mn-ea"/>
                </a:rPr>
                <a:t>測地線問題：</a:t>
              </a:r>
            </a:p>
          </p:txBody>
        </p:sp>
      </p:grpSp>
      <p:grpSp>
        <p:nvGrpSpPr>
          <p:cNvPr id="18" name="グループ化 17"/>
          <p:cNvGrpSpPr/>
          <p:nvPr/>
        </p:nvGrpSpPr>
        <p:grpSpPr>
          <a:xfrm>
            <a:off x="775136" y="1671862"/>
            <a:ext cx="7006724" cy="1078458"/>
            <a:chOff x="775136" y="1671862"/>
            <a:chExt cx="7006724" cy="1078458"/>
          </a:xfrm>
        </p:grpSpPr>
        <p:sp>
          <p:nvSpPr>
            <p:cNvPr id="17" name="正方形/長方形 16"/>
            <p:cNvSpPr/>
            <p:nvPr/>
          </p:nvSpPr>
          <p:spPr>
            <a:xfrm>
              <a:off x="775136" y="1671862"/>
              <a:ext cx="7006724" cy="10784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 name="テキスト ボックス 4"/>
            <p:cNvSpPr txBox="1"/>
            <p:nvPr/>
          </p:nvSpPr>
          <p:spPr>
            <a:xfrm>
              <a:off x="775136" y="1672889"/>
              <a:ext cx="4536819" cy="461665"/>
            </a:xfrm>
            <a:prstGeom prst="rect">
              <a:avLst/>
            </a:prstGeom>
            <a:noFill/>
          </p:spPr>
          <p:txBody>
            <a:bodyPr wrap="none" rtlCol="0">
              <a:spAutoFit/>
            </a:bodyPr>
            <a:lstStyle/>
            <a:p>
              <a:r>
                <a:rPr kumimoji="1" lang="ja-JP" altLang="en-US" sz="2400" dirty="0">
                  <a:latin typeface="+mn-ea"/>
                </a:rPr>
                <a:t>定理</a:t>
              </a:r>
              <a:r>
                <a:rPr kumimoji="1" lang="en-US" altLang="ja-JP" sz="2400" dirty="0">
                  <a:latin typeface="+mn-ea"/>
                </a:rPr>
                <a:t> </a:t>
              </a:r>
              <a:r>
                <a:rPr kumimoji="1" lang="en-US" altLang="ja-JP" sz="2000" dirty="0" err="1">
                  <a:latin typeface="+mn-ea"/>
                </a:rPr>
                <a:t>Billera</a:t>
              </a:r>
              <a:r>
                <a:rPr kumimoji="1" lang="en-US" altLang="ja-JP" sz="2000" dirty="0">
                  <a:latin typeface="+mn-ea"/>
                </a:rPr>
                <a:t>-Holmes-</a:t>
              </a:r>
              <a:r>
                <a:rPr kumimoji="1" lang="en-US" altLang="ja-JP" sz="2000" dirty="0" err="1">
                  <a:latin typeface="+mn-ea"/>
                </a:rPr>
                <a:t>Vogtman</a:t>
              </a:r>
              <a:r>
                <a:rPr kumimoji="1" lang="en-US" altLang="ja-JP" sz="2000" dirty="0">
                  <a:latin typeface="+mn-ea"/>
                </a:rPr>
                <a:t> 2001 </a:t>
              </a:r>
              <a:endParaRPr kumimoji="1" lang="en-US" altLang="ja-JP" sz="2800" dirty="0">
                <a:latin typeface="+mn-ea"/>
              </a:endParaRPr>
            </a:p>
          </p:txBody>
        </p:sp>
        <mc:AlternateContent xmlns:mc="http://schemas.openxmlformats.org/markup-compatibility/2006" xmlns:a14="http://schemas.microsoft.com/office/drawing/2010/main">
          <mc:Choice Requires="a14">
            <p:sp>
              <p:nvSpPr>
                <p:cNvPr id="9" name="正方形/長方形 8"/>
                <p:cNvSpPr/>
                <p:nvPr/>
              </p:nvSpPr>
              <p:spPr>
                <a:xfrm>
                  <a:off x="790901" y="2199652"/>
                  <a:ext cx="5052345" cy="461665"/>
                </a:xfrm>
                <a:prstGeom prst="rect">
                  <a:avLst/>
                </a:prstGeom>
              </p:spPr>
              <p:txBody>
                <a:bodyPr wrap="none">
                  <a:spAutoFit/>
                </a:bodyPr>
                <a:lstStyle/>
                <a:p>
                  <a:r>
                    <a:rPr kumimoji="1" lang="ja-JP" altLang="en-US" sz="2400" dirty="0">
                      <a:latin typeface="+mn-ea"/>
                    </a:rPr>
                    <a:t>系統樹空間</a:t>
                  </a:r>
                  <a14:m>
                    <m:oMath xmlns:m="http://schemas.openxmlformats.org/officeDocument/2006/math">
                      <m:r>
                        <a:rPr kumimoji="1" lang="en-US" altLang="ja-JP" sz="2400" i="1">
                          <a:latin typeface="Cambria Math" panose="02040503050406030204" pitchFamily="18" charset="0"/>
                        </a:rPr>
                        <m:t>(</m:t>
                      </m:r>
                      <m:r>
                        <a:rPr kumimoji="1" lang="ja-JP" altLang="en-US" sz="2400" i="1">
                          <a:latin typeface="Cambria Math" panose="02040503050406030204" pitchFamily="18" charset="0"/>
                        </a:rPr>
                        <m:t>𝒯</m:t>
                      </m:r>
                      <m:r>
                        <a:rPr kumimoji="1" lang="en-US" altLang="ja-JP" sz="2400" i="1">
                          <a:latin typeface="Cambria Math" panose="02040503050406030204" pitchFamily="18" charset="0"/>
                        </a:rPr>
                        <m:t>,</m:t>
                      </m:r>
                      <m:r>
                        <a:rPr kumimoji="1" lang="en-US" altLang="ja-JP" sz="2400" i="1">
                          <a:latin typeface="Cambria Math" panose="02040503050406030204" pitchFamily="18" charset="0"/>
                        </a:rPr>
                        <m:t>𝑑</m:t>
                      </m:r>
                      <m:r>
                        <a:rPr kumimoji="1" lang="en-US" altLang="ja-JP" sz="2400" i="1">
                          <a:latin typeface="Cambria Math" panose="02040503050406030204" pitchFamily="18" charset="0"/>
                        </a:rPr>
                        <m:t>)</m:t>
                      </m:r>
                    </m:oMath>
                  </a14:m>
                  <a:r>
                    <a:rPr kumimoji="1" lang="ja-JP" altLang="en-US" sz="2400" dirty="0">
                      <a:latin typeface="+mn-ea"/>
                    </a:rPr>
                    <a:t>は</a:t>
                  </a:r>
                  <a:r>
                    <a:rPr kumimoji="1" lang="en-US" altLang="ja-JP" sz="2400" dirty="0">
                      <a:latin typeface="+mn-ea"/>
                    </a:rPr>
                    <a:t>CAT(0)</a:t>
                  </a:r>
                  <a:r>
                    <a:rPr kumimoji="1" lang="ja-JP" altLang="en-US" sz="2400" dirty="0">
                      <a:latin typeface="+mn-ea"/>
                    </a:rPr>
                    <a:t>である．</a:t>
                  </a:r>
                </a:p>
              </p:txBody>
            </p:sp>
          </mc:Choice>
          <mc:Fallback xmlns="">
            <p:sp>
              <p:nvSpPr>
                <p:cNvPr id="9" name="正方形/長方形 8"/>
                <p:cNvSpPr>
                  <a:spLocks noRot="1" noChangeAspect="1" noMove="1" noResize="1" noEditPoints="1" noAdjustHandles="1" noChangeArrowheads="1" noChangeShapeType="1" noTextEdit="1"/>
                </p:cNvSpPr>
                <p:nvPr/>
              </p:nvSpPr>
              <p:spPr>
                <a:xfrm>
                  <a:off x="790901" y="2199652"/>
                  <a:ext cx="5052345" cy="461665"/>
                </a:xfrm>
                <a:prstGeom prst="rect">
                  <a:avLst/>
                </a:prstGeom>
                <a:blipFill>
                  <a:blip r:embed="rId5"/>
                  <a:stretch>
                    <a:fillRect l="-1930" t="-10526" r="-603" b="-28947"/>
                  </a:stretch>
                </a:blipFill>
              </p:spPr>
              <p:txBody>
                <a:bodyPr/>
                <a:lstStyle/>
                <a:p>
                  <a:r>
                    <a:rPr lang="ja-JP" altLang="en-US">
                      <a:noFill/>
                    </a:rPr>
                    <a:t> </a:t>
                  </a:r>
                </a:p>
              </p:txBody>
            </p:sp>
          </mc:Fallback>
        </mc:AlternateContent>
      </p:grpSp>
      <p:grpSp>
        <p:nvGrpSpPr>
          <p:cNvPr id="24" name="グループ化 23"/>
          <p:cNvGrpSpPr/>
          <p:nvPr/>
        </p:nvGrpSpPr>
        <p:grpSpPr>
          <a:xfrm>
            <a:off x="775136" y="4974503"/>
            <a:ext cx="7113929" cy="1078458"/>
            <a:chOff x="775136" y="4974503"/>
            <a:chExt cx="7113929" cy="1078458"/>
          </a:xfrm>
        </p:grpSpPr>
        <p:sp>
          <p:nvSpPr>
            <p:cNvPr id="23" name="正方形/長方形 22"/>
            <p:cNvSpPr/>
            <p:nvPr/>
          </p:nvSpPr>
          <p:spPr>
            <a:xfrm>
              <a:off x="775136" y="4974503"/>
              <a:ext cx="7006724" cy="10784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90901" y="5017776"/>
              <a:ext cx="4233851" cy="461665"/>
            </a:xfrm>
            <a:prstGeom prst="rect">
              <a:avLst/>
            </a:prstGeom>
            <a:noFill/>
          </p:spPr>
          <p:txBody>
            <a:bodyPr wrap="none" rtlCol="0">
              <a:spAutoFit/>
            </a:bodyPr>
            <a:lstStyle/>
            <a:p>
              <a:r>
                <a:rPr kumimoji="1" lang="ja-JP" altLang="en-US" sz="2400" dirty="0">
                  <a:latin typeface="+mn-ea"/>
                </a:rPr>
                <a:t>定理 </a:t>
              </a:r>
              <a:r>
                <a:rPr kumimoji="1" lang="en-US" altLang="ja-JP" dirty="0">
                  <a:latin typeface="+mn-ea"/>
                </a:rPr>
                <a:t>Owen 2011, Owen-</a:t>
              </a:r>
              <a:r>
                <a:rPr kumimoji="1" lang="en-US" altLang="ja-JP" dirty="0" err="1">
                  <a:latin typeface="+mn-ea"/>
                </a:rPr>
                <a:t>Provan</a:t>
              </a:r>
              <a:r>
                <a:rPr kumimoji="1" lang="en-US" altLang="ja-JP" dirty="0">
                  <a:latin typeface="+mn-ea"/>
                </a:rPr>
                <a:t> 2011</a:t>
              </a:r>
            </a:p>
          </p:txBody>
        </p:sp>
        <mc:AlternateContent xmlns:mc="http://schemas.openxmlformats.org/markup-compatibility/2006" xmlns:a14="http://schemas.microsoft.com/office/drawing/2010/main">
          <mc:Choice Requires="a14">
            <p:sp>
              <p:nvSpPr>
                <p:cNvPr id="16" name="正方形/長方形 15"/>
                <p:cNvSpPr/>
                <p:nvPr/>
              </p:nvSpPr>
              <p:spPr>
                <a:xfrm>
                  <a:off x="778547" y="5542364"/>
                  <a:ext cx="7110518" cy="468975"/>
                </a:xfrm>
                <a:prstGeom prst="rect">
                  <a:avLst/>
                </a:prstGeom>
              </p:spPr>
              <p:txBody>
                <a:bodyPr wrap="square">
                  <a:spAutoFit/>
                </a:bodyPr>
                <a:lstStyle/>
                <a:p>
                  <a:r>
                    <a:rPr kumimoji="1" lang="ja-JP" altLang="en-US" sz="2400" dirty="0">
                      <a:latin typeface="+mn-ea"/>
                    </a:rPr>
                    <a:t>系統樹空間上の測地線問題は</a:t>
                  </a:r>
                  <a14:m>
                    <m:oMath xmlns:m="http://schemas.openxmlformats.org/officeDocument/2006/math">
                      <m:r>
                        <a:rPr kumimoji="1" lang="en-US" altLang="ja-JP" sz="2400" i="1">
                          <a:latin typeface="Cambria Math" panose="02040503050406030204" pitchFamily="18" charset="0"/>
                        </a:rPr>
                        <m:t>𝑂</m:t>
                      </m:r>
                      <m:r>
                        <a:rPr kumimoji="1" lang="en-US" altLang="ja-JP" sz="2400" i="1">
                          <a:latin typeface="Cambria Math" panose="02040503050406030204" pitchFamily="18" charset="0"/>
                        </a:rPr>
                        <m:t>(</m:t>
                      </m:r>
                      <m:sSup>
                        <m:sSupPr>
                          <m:ctrlPr>
                            <a:rPr kumimoji="1" lang="en-US" altLang="ja-JP" sz="2400" i="1">
                              <a:latin typeface="Cambria Math" panose="02040503050406030204" pitchFamily="18" charset="0"/>
                            </a:rPr>
                          </m:ctrlPr>
                        </m:sSupPr>
                        <m:e>
                          <m:r>
                            <a:rPr kumimoji="1" lang="en-US" altLang="ja-JP" sz="2400" i="1">
                              <a:latin typeface="Cambria Math" panose="02040503050406030204" pitchFamily="18" charset="0"/>
                            </a:rPr>
                            <m:t>𝑛</m:t>
                          </m:r>
                        </m:e>
                        <m:sup>
                          <m:r>
                            <a:rPr kumimoji="1" lang="en-US" altLang="ja-JP" sz="2400" i="1">
                              <a:latin typeface="Cambria Math" panose="02040503050406030204" pitchFamily="18" charset="0"/>
                            </a:rPr>
                            <m:t>4</m:t>
                          </m:r>
                        </m:sup>
                      </m:sSup>
                      <m:r>
                        <a:rPr kumimoji="1" lang="en-US" altLang="ja-JP" sz="2400" i="1">
                          <a:latin typeface="Cambria Math" panose="02040503050406030204" pitchFamily="18" charset="0"/>
                        </a:rPr>
                        <m:t>)</m:t>
                      </m:r>
                    </m:oMath>
                  </a14:m>
                  <a:r>
                    <a:rPr kumimoji="1" lang="ja-JP" altLang="en-US" sz="2400" dirty="0">
                      <a:latin typeface="+mn-ea"/>
                    </a:rPr>
                    <a:t>時間で解ける．</a:t>
                  </a:r>
                </a:p>
              </p:txBody>
            </p:sp>
          </mc:Choice>
          <mc:Fallback xmlns="">
            <p:sp>
              <p:nvSpPr>
                <p:cNvPr id="16" name="正方形/長方形 15"/>
                <p:cNvSpPr>
                  <a:spLocks noRot="1" noChangeAspect="1" noMove="1" noResize="1" noEditPoints="1" noAdjustHandles="1" noChangeArrowheads="1" noChangeShapeType="1" noTextEdit="1"/>
                </p:cNvSpPr>
                <p:nvPr/>
              </p:nvSpPr>
              <p:spPr>
                <a:xfrm>
                  <a:off x="778547" y="5542364"/>
                  <a:ext cx="7110518" cy="468975"/>
                </a:xfrm>
                <a:prstGeom prst="rect">
                  <a:avLst/>
                </a:prstGeom>
                <a:blipFill>
                  <a:blip r:embed="rId6"/>
                  <a:stretch>
                    <a:fillRect l="-1372" t="-7792" r="-686" b="-29870"/>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311497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73875" y="887424"/>
            <a:ext cx="8555423" cy="1938992"/>
          </a:xfrm>
          <a:prstGeom prst="rect">
            <a:avLst/>
          </a:prstGeom>
          <a:solidFill>
            <a:schemeClr val="accent6">
              <a:lumMod val="20000"/>
              <a:lumOff val="80000"/>
            </a:schemeClr>
          </a:solidFill>
        </p:spPr>
        <p:txBody>
          <a:bodyPr wrap="square">
            <a:spAutoFit/>
          </a:bodyPr>
          <a:lstStyle/>
          <a:p>
            <a:pPr>
              <a:lnSpc>
                <a:spcPct val="150000"/>
              </a:lnSpc>
              <a:defRPr/>
            </a:pPr>
            <a:r>
              <a:rPr lang="ja-JP" altLang="en-US" sz="2000" dirty="0">
                <a:solidFill>
                  <a:srgbClr val="000000"/>
                </a:solidFill>
                <a:latin typeface="+mn-ea"/>
              </a:rPr>
              <a:t>　従来のユークリッド空間上の凸性に基づく連続・離散最適化の枠組みを乗り越えて，</a:t>
            </a:r>
            <a:r>
              <a:rPr lang="en-US" altLang="ja-JP" sz="2000" b="1" dirty="0">
                <a:solidFill>
                  <a:srgbClr val="000000"/>
                </a:solidFill>
                <a:latin typeface="+mn-ea"/>
              </a:rPr>
              <a:t>CAT(0) </a:t>
            </a:r>
            <a:r>
              <a:rPr lang="ja-JP" altLang="en-US" sz="2000" b="1" dirty="0">
                <a:solidFill>
                  <a:srgbClr val="000000"/>
                </a:solidFill>
                <a:latin typeface="+mn-ea"/>
              </a:rPr>
              <a:t>空間といった非正曲率距離空間の凸性</a:t>
            </a:r>
            <a:r>
              <a:rPr lang="ja-JP" altLang="en-US" sz="2000" dirty="0">
                <a:solidFill>
                  <a:srgbClr val="000000"/>
                </a:solidFill>
                <a:latin typeface="+mn-ea"/>
              </a:rPr>
              <a:t>に基づく</a:t>
            </a:r>
            <a:endParaRPr lang="en-US" altLang="ja-JP" sz="2000" dirty="0">
              <a:solidFill>
                <a:srgbClr val="000000"/>
              </a:solidFill>
              <a:latin typeface="+mn-ea"/>
            </a:endParaRPr>
          </a:p>
          <a:p>
            <a:pPr>
              <a:lnSpc>
                <a:spcPct val="150000"/>
              </a:lnSpc>
              <a:defRPr/>
            </a:pPr>
            <a:r>
              <a:rPr lang="ja-JP" altLang="en-US" sz="2000" dirty="0">
                <a:solidFill>
                  <a:srgbClr val="000000"/>
                </a:solidFill>
                <a:latin typeface="+mn-ea"/>
              </a:rPr>
              <a:t>新しい連続・離散最適化理論，および，計算複雑度・アルゴリズム論を展開し，数学・数理科学・情報科学諸分野へ横断的に活用する．</a:t>
            </a:r>
          </a:p>
        </p:txBody>
      </p:sp>
      <p:sp>
        <p:nvSpPr>
          <p:cNvPr id="5" name="テキスト ボックス 4"/>
          <p:cNvSpPr txBox="1"/>
          <p:nvPr/>
        </p:nvSpPr>
        <p:spPr>
          <a:xfrm>
            <a:off x="3382036" y="256556"/>
            <a:ext cx="2339102" cy="461665"/>
          </a:xfrm>
          <a:prstGeom prst="rect">
            <a:avLst/>
          </a:prstGeom>
          <a:noFill/>
        </p:spPr>
        <p:txBody>
          <a:bodyPr wrap="none" rtlCol="0">
            <a:spAutoFit/>
          </a:bodyPr>
          <a:lstStyle/>
          <a:p>
            <a:r>
              <a:rPr kumimoji="1" lang="ja-JP" altLang="en-US" sz="2400" dirty="0"/>
              <a:t>提案研究の概要</a:t>
            </a:r>
          </a:p>
        </p:txBody>
      </p:sp>
      <p:sp>
        <p:nvSpPr>
          <p:cNvPr id="11" name="テキスト ボックス 10"/>
          <p:cNvSpPr txBox="1"/>
          <p:nvPr/>
        </p:nvSpPr>
        <p:spPr>
          <a:xfrm>
            <a:off x="324966" y="3196608"/>
            <a:ext cx="8190384" cy="400110"/>
          </a:xfrm>
          <a:prstGeom prst="rect">
            <a:avLst/>
          </a:prstGeom>
          <a:noFill/>
        </p:spPr>
        <p:txBody>
          <a:bodyPr wrap="none" rtlCol="0">
            <a:spAutoFit/>
          </a:bodyPr>
          <a:lstStyle/>
          <a:p>
            <a:r>
              <a:rPr kumimoji="1" lang="en-US" altLang="ja-JP" sz="2000" dirty="0"/>
              <a:t>CAT(0)</a:t>
            </a:r>
            <a:r>
              <a:rPr kumimoji="1" lang="ja-JP" altLang="en-US" sz="2000" dirty="0"/>
              <a:t>空間</a:t>
            </a:r>
            <a:r>
              <a:rPr kumimoji="1" lang="en-US" altLang="ja-JP" sz="2000" dirty="0"/>
              <a:t>(</a:t>
            </a:r>
            <a:r>
              <a:rPr kumimoji="1" lang="en-US" altLang="ja-JP" sz="2000" dirty="0" err="1"/>
              <a:t>Gromov</a:t>
            </a:r>
            <a:r>
              <a:rPr kumimoji="1" lang="en-US" altLang="ja-JP" sz="2000" dirty="0"/>
              <a:t> 1987)</a:t>
            </a:r>
            <a:r>
              <a:rPr kumimoji="1" lang="ja-JP" altLang="en-US" sz="2000" dirty="0"/>
              <a:t> ～ 大域的に非正な曲率をもつ測地的距離空間</a:t>
            </a:r>
            <a:endParaRPr kumimoji="1" lang="en-US" altLang="ja-JP" sz="2000" dirty="0"/>
          </a:p>
        </p:txBody>
      </p:sp>
      <p:sp>
        <p:nvSpPr>
          <p:cNvPr id="2" name="スライド番号プレースホルダー 1"/>
          <p:cNvSpPr>
            <a:spLocks noGrp="1"/>
          </p:cNvSpPr>
          <p:nvPr>
            <p:ph type="sldNum" sz="quarter" idx="12"/>
          </p:nvPr>
        </p:nvSpPr>
        <p:spPr/>
        <p:txBody>
          <a:bodyPr/>
          <a:lstStyle/>
          <a:p>
            <a:fld id="{521D941A-0A40-4AEB-931E-779DA761E56B}" type="slidenum">
              <a:rPr kumimoji="1" lang="ja-JP" altLang="en-US" smtClean="0"/>
              <a:t>3</a:t>
            </a:fld>
            <a:endParaRPr kumimoji="1" lang="ja-JP" altLang="en-US" dirty="0"/>
          </a:p>
        </p:txBody>
      </p:sp>
      <p:sp>
        <p:nvSpPr>
          <p:cNvPr id="3" name="テキスト ボックス 2"/>
          <p:cNvSpPr txBox="1"/>
          <p:nvPr/>
        </p:nvSpPr>
        <p:spPr>
          <a:xfrm>
            <a:off x="415039" y="3720655"/>
            <a:ext cx="6532558" cy="3000821"/>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kumimoji="1" lang="ja-JP" altLang="en-US" dirty="0"/>
              <a:t>「３角型が痩せている」と定義される．</a:t>
            </a:r>
            <a:endParaRPr kumimoji="1" lang="en-US" altLang="ja-JP" dirty="0"/>
          </a:p>
          <a:p>
            <a:pPr marL="285750" indent="-285750">
              <a:lnSpc>
                <a:spcPct val="150000"/>
              </a:lnSpc>
              <a:buFont typeface="Arial" panose="020B0604020202020204" pitchFamily="34" charset="0"/>
              <a:buChar char="•"/>
            </a:pPr>
            <a:r>
              <a:rPr kumimoji="1" lang="ja-JP" altLang="en-US" dirty="0"/>
              <a:t>ユークリッド空間のいくつかのよい性質を引き継いでいる</a:t>
            </a:r>
            <a:r>
              <a:rPr kumimoji="1" lang="en-US" altLang="ja-JP" dirty="0"/>
              <a:t>.</a:t>
            </a:r>
          </a:p>
          <a:p>
            <a:pPr>
              <a:lnSpc>
                <a:spcPct val="150000"/>
              </a:lnSpc>
            </a:pPr>
            <a:r>
              <a:rPr kumimoji="1" lang="ja-JP" altLang="en-US" dirty="0"/>
              <a:t>　　　　　　　　　　　　　例</a:t>
            </a:r>
            <a:r>
              <a:rPr kumimoji="1" lang="en-US" altLang="ja-JP" dirty="0"/>
              <a:t>: </a:t>
            </a:r>
            <a:r>
              <a:rPr kumimoji="1" lang="ja-JP" altLang="en-US" dirty="0"/>
              <a:t>一意測地性</a:t>
            </a:r>
          </a:p>
          <a:p>
            <a:pPr marL="285750" indent="-285750">
              <a:lnSpc>
                <a:spcPct val="150000"/>
              </a:lnSpc>
              <a:buFont typeface="Arial" panose="020B0604020202020204" pitchFamily="34" charset="0"/>
              <a:buChar char="•"/>
            </a:pPr>
            <a:r>
              <a:rPr kumimoji="1" lang="ja-JP" altLang="en-US" dirty="0"/>
              <a:t>近年，応用数学，計算量・アルゴリズム的にも</a:t>
            </a:r>
            <a:endParaRPr kumimoji="1" lang="en-US" altLang="ja-JP" dirty="0"/>
          </a:p>
          <a:p>
            <a:pPr>
              <a:lnSpc>
                <a:spcPct val="150000"/>
              </a:lnSpc>
            </a:pPr>
            <a:r>
              <a:rPr kumimoji="1" lang="ja-JP" altLang="en-US" dirty="0"/>
              <a:t>     「良い」空間ではないかという雰囲気になってきている．</a:t>
            </a:r>
            <a:endParaRPr kumimoji="1" lang="en-US" altLang="ja-JP" dirty="0"/>
          </a:p>
          <a:p>
            <a:pPr>
              <a:lnSpc>
                <a:spcPct val="150000"/>
              </a:lnSpc>
            </a:pPr>
            <a:r>
              <a:rPr kumimoji="1" lang="en-US" altLang="ja-JP" dirty="0"/>
              <a:t>     </a:t>
            </a:r>
            <a:r>
              <a:rPr kumimoji="1" lang="ja-JP" altLang="en-US" dirty="0"/>
              <a:t>例</a:t>
            </a:r>
            <a:r>
              <a:rPr kumimoji="1" lang="en-US" altLang="ja-JP" dirty="0"/>
              <a:t>:  </a:t>
            </a:r>
            <a:r>
              <a:rPr kumimoji="1" lang="ja-JP" altLang="en-US" dirty="0"/>
              <a:t>系統樹空間 </a:t>
            </a:r>
            <a:r>
              <a:rPr kumimoji="1" lang="en-US" altLang="ja-JP" dirty="0"/>
              <a:t>(</a:t>
            </a:r>
            <a:r>
              <a:rPr kumimoji="1" lang="en-US" altLang="ja-JP" dirty="0" err="1"/>
              <a:t>Billera</a:t>
            </a:r>
            <a:r>
              <a:rPr kumimoji="1" lang="en-US" altLang="ja-JP" dirty="0"/>
              <a:t>-Holmes-</a:t>
            </a:r>
            <a:r>
              <a:rPr kumimoji="1" lang="en-US" altLang="ja-JP" dirty="0" err="1"/>
              <a:t>Vogtman</a:t>
            </a:r>
            <a:r>
              <a:rPr kumimoji="1" lang="en-US" altLang="ja-JP" dirty="0"/>
              <a:t> 2001)</a:t>
            </a:r>
          </a:p>
          <a:p>
            <a:pPr>
              <a:lnSpc>
                <a:spcPct val="150000"/>
              </a:lnSpc>
            </a:pPr>
            <a:r>
              <a:rPr kumimoji="1" lang="en-US" altLang="ja-JP" dirty="0"/>
              <a:t>            </a:t>
            </a:r>
            <a:r>
              <a:rPr kumimoji="1" lang="ja-JP" altLang="en-US" dirty="0"/>
              <a:t>ロボティクス </a:t>
            </a:r>
            <a:r>
              <a:rPr kumimoji="1" lang="en-US" altLang="ja-JP" dirty="0"/>
              <a:t>(Abram-Ghrist 2004)</a:t>
            </a:r>
          </a:p>
        </p:txBody>
      </p:sp>
      <p:sp>
        <p:nvSpPr>
          <p:cNvPr id="9" name="フリーフォーム 8"/>
          <p:cNvSpPr/>
          <p:nvPr/>
        </p:nvSpPr>
        <p:spPr>
          <a:xfrm>
            <a:off x="6328222" y="4678509"/>
            <a:ext cx="1224280" cy="1503680"/>
          </a:xfrm>
          <a:custGeom>
            <a:avLst/>
            <a:gdLst>
              <a:gd name="connsiteX0" fmla="*/ 1224280 w 1224280"/>
              <a:gd name="connsiteY0" fmla="*/ 0 h 1503680"/>
              <a:gd name="connsiteX1" fmla="*/ 1143000 w 1224280"/>
              <a:gd name="connsiteY1" fmla="*/ 487680 h 1503680"/>
              <a:gd name="connsiteX2" fmla="*/ 741680 w 1224280"/>
              <a:gd name="connsiteY2" fmla="*/ 1153160 h 1503680"/>
              <a:gd name="connsiteX3" fmla="*/ 0 w 1224280"/>
              <a:gd name="connsiteY3" fmla="*/ 1503680 h 1503680"/>
            </a:gdLst>
            <a:ahLst/>
            <a:cxnLst>
              <a:cxn ang="0">
                <a:pos x="connsiteX0" y="connsiteY0"/>
              </a:cxn>
              <a:cxn ang="0">
                <a:pos x="connsiteX1" y="connsiteY1"/>
              </a:cxn>
              <a:cxn ang="0">
                <a:pos x="connsiteX2" y="connsiteY2"/>
              </a:cxn>
              <a:cxn ang="0">
                <a:pos x="connsiteX3" y="connsiteY3"/>
              </a:cxn>
            </a:cxnLst>
            <a:rect l="l" t="t" r="r" b="b"/>
            <a:pathLst>
              <a:path w="1224280" h="1503680">
                <a:moveTo>
                  <a:pt x="1224280" y="0"/>
                </a:moveTo>
                <a:cubicBezTo>
                  <a:pt x="1223856" y="147743"/>
                  <a:pt x="1223433" y="295487"/>
                  <a:pt x="1143000" y="487680"/>
                </a:cubicBezTo>
                <a:cubicBezTo>
                  <a:pt x="1062567" y="679873"/>
                  <a:pt x="932180" y="983827"/>
                  <a:pt x="741680" y="1153160"/>
                </a:cubicBezTo>
                <a:cubicBezTo>
                  <a:pt x="551180" y="1322493"/>
                  <a:pt x="275590" y="1413086"/>
                  <a:pt x="0" y="1503680"/>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リーフォーム 11"/>
          <p:cNvSpPr/>
          <p:nvPr/>
        </p:nvSpPr>
        <p:spPr>
          <a:xfrm>
            <a:off x="7552502" y="4693749"/>
            <a:ext cx="1178560" cy="1463040"/>
          </a:xfrm>
          <a:custGeom>
            <a:avLst/>
            <a:gdLst>
              <a:gd name="connsiteX0" fmla="*/ 0 w 1178560"/>
              <a:gd name="connsiteY0" fmla="*/ 0 h 1463040"/>
              <a:gd name="connsiteX1" fmla="*/ 81280 w 1178560"/>
              <a:gd name="connsiteY1" fmla="*/ 538480 h 1463040"/>
              <a:gd name="connsiteX2" fmla="*/ 304800 w 1178560"/>
              <a:gd name="connsiteY2" fmla="*/ 1005840 h 1463040"/>
              <a:gd name="connsiteX3" fmla="*/ 782320 w 1178560"/>
              <a:gd name="connsiteY3" fmla="*/ 1320800 h 1463040"/>
              <a:gd name="connsiteX4" fmla="*/ 1178560 w 1178560"/>
              <a:gd name="connsiteY4" fmla="*/ 1463040 h 1463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8560" h="1463040">
                <a:moveTo>
                  <a:pt x="0" y="0"/>
                </a:moveTo>
                <a:cubicBezTo>
                  <a:pt x="15240" y="185420"/>
                  <a:pt x="30480" y="370840"/>
                  <a:pt x="81280" y="538480"/>
                </a:cubicBezTo>
                <a:cubicBezTo>
                  <a:pt x="132080" y="706120"/>
                  <a:pt x="187960" y="875453"/>
                  <a:pt x="304800" y="1005840"/>
                </a:cubicBezTo>
                <a:cubicBezTo>
                  <a:pt x="421640" y="1136227"/>
                  <a:pt x="636693" y="1244600"/>
                  <a:pt x="782320" y="1320800"/>
                </a:cubicBezTo>
                <a:cubicBezTo>
                  <a:pt x="927947" y="1397000"/>
                  <a:pt x="1053253" y="1430020"/>
                  <a:pt x="1178560" y="1463040"/>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12"/>
          <p:cNvSpPr/>
          <p:nvPr/>
        </p:nvSpPr>
        <p:spPr>
          <a:xfrm>
            <a:off x="6333302" y="6053777"/>
            <a:ext cx="2392680" cy="143652"/>
          </a:xfrm>
          <a:custGeom>
            <a:avLst/>
            <a:gdLst>
              <a:gd name="connsiteX0" fmla="*/ 0 w 2392680"/>
              <a:gd name="connsiteY0" fmla="*/ 143652 h 143652"/>
              <a:gd name="connsiteX1" fmla="*/ 497840 w 2392680"/>
              <a:gd name="connsiteY1" fmla="*/ 62372 h 143652"/>
              <a:gd name="connsiteX2" fmla="*/ 1158240 w 2392680"/>
              <a:gd name="connsiteY2" fmla="*/ 1412 h 143652"/>
              <a:gd name="connsiteX3" fmla="*/ 1869440 w 2392680"/>
              <a:gd name="connsiteY3" fmla="*/ 26812 h 143652"/>
              <a:gd name="connsiteX4" fmla="*/ 2392680 w 2392680"/>
              <a:gd name="connsiteY4" fmla="*/ 108092 h 143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2680" h="143652">
                <a:moveTo>
                  <a:pt x="0" y="143652"/>
                </a:moveTo>
                <a:cubicBezTo>
                  <a:pt x="152400" y="114865"/>
                  <a:pt x="304800" y="86079"/>
                  <a:pt x="497840" y="62372"/>
                </a:cubicBezTo>
                <a:cubicBezTo>
                  <a:pt x="690880" y="38665"/>
                  <a:pt x="929640" y="7339"/>
                  <a:pt x="1158240" y="1412"/>
                </a:cubicBezTo>
                <a:cubicBezTo>
                  <a:pt x="1386840" y="-4515"/>
                  <a:pt x="1663700" y="9032"/>
                  <a:pt x="1869440" y="26812"/>
                </a:cubicBezTo>
                <a:cubicBezTo>
                  <a:pt x="2075180" y="44592"/>
                  <a:pt x="2233930" y="76342"/>
                  <a:pt x="2392680" y="108092"/>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4" name="テキスト ボックス 13"/>
              <p:cNvSpPr txBox="1"/>
              <p:nvPr/>
            </p:nvSpPr>
            <p:spPr>
              <a:xfrm>
                <a:off x="7460842" y="4376110"/>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𝑥</m:t>
                      </m:r>
                    </m:oMath>
                  </m:oMathPara>
                </a14:m>
                <a:endParaRPr kumimoji="1" lang="ja-JP" altLang="en-US"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7460842" y="4376110"/>
                <a:ext cx="183320" cy="276999"/>
              </a:xfrm>
              <a:prstGeom prst="rect">
                <a:avLst/>
              </a:prstGeom>
              <a:blipFill>
                <a:blip r:embed="rId11"/>
                <a:stretch>
                  <a:fillRect l="-20000" r="-1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p:cNvSpPr txBox="1"/>
              <p:nvPr/>
            </p:nvSpPr>
            <p:spPr>
              <a:xfrm>
                <a:off x="6114199" y="6059565"/>
                <a:ext cx="18671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𝑦</m:t>
                      </m:r>
                    </m:oMath>
                  </m:oMathPara>
                </a14:m>
                <a:endParaRPr kumimoji="1" lang="ja-JP" altLang="en-US"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6114199" y="6059565"/>
                <a:ext cx="186718" cy="276999"/>
              </a:xfrm>
              <a:prstGeom prst="rect">
                <a:avLst/>
              </a:prstGeom>
              <a:blipFill>
                <a:blip r:embed="rId12"/>
                <a:stretch>
                  <a:fillRect l="-32258" r="-25806" b="-2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8723004" y="6104263"/>
                <a:ext cx="1690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𝑧</m:t>
                      </m:r>
                    </m:oMath>
                  </m:oMathPara>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8723004" y="6104263"/>
                <a:ext cx="169084" cy="276999"/>
              </a:xfrm>
              <a:prstGeom prst="rect">
                <a:avLst/>
              </a:prstGeom>
              <a:blipFill>
                <a:blip r:embed="rId13"/>
                <a:stretch>
                  <a:fillRect l="-21429" r="-14286"/>
                </a:stretch>
              </a:blipFill>
            </p:spPr>
            <p:txBody>
              <a:bodyPr/>
              <a:lstStyle/>
              <a:p>
                <a:r>
                  <a:rPr lang="ja-JP" altLang="en-US">
                    <a:noFill/>
                  </a:rPr>
                  <a:t> </a:t>
                </a:r>
              </a:p>
            </p:txBody>
          </p:sp>
        </mc:Fallback>
      </mc:AlternateContent>
      <p:sp>
        <p:nvSpPr>
          <p:cNvPr id="17" name="楕円 16"/>
          <p:cNvSpPr>
            <a:spLocks noChangeAspect="1"/>
          </p:cNvSpPr>
          <p:nvPr/>
        </p:nvSpPr>
        <p:spPr>
          <a:xfrm>
            <a:off x="7515390" y="4663281"/>
            <a:ext cx="69832" cy="698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p:cNvSpPr>
            <a:spLocks noChangeAspect="1"/>
          </p:cNvSpPr>
          <p:nvPr/>
        </p:nvSpPr>
        <p:spPr>
          <a:xfrm>
            <a:off x="6290766" y="6154893"/>
            <a:ext cx="69832" cy="698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a:spLocks noChangeAspect="1"/>
          </p:cNvSpPr>
          <p:nvPr/>
        </p:nvSpPr>
        <p:spPr>
          <a:xfrm>
            <a:off x="8688088" y="6128233"/>
            <a:ext cx="69832" cy="698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3746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51616" y="305411"/>
            <a:ext cx="8186857" cy="523220"/>
          </a:xfrm>
          <a:prstGeom prst="rect">
            <a:avLst/>
          </a:prstGeom>
          <a:noFill/>
        </p:spPr>
        <p:txBody>
          <a:bodyPr wrap="none" rtlCol="0">
            <a:spAutoFit/>
          </a:bodyPr>
          <a:lstStyle/>
          <a:p>
            <a:r>
              <a:rPr lang="ja-JP" altLang="en-US" sz="2800" dirty="0">
                <a:solidFill>
                  <a:srgbClr val="000000"/>
                </a:solidFill>
                <a:latin typeface="+mn-ea"/>
              </a:rPr>
              <a:t>離散最適化・アルゴリズム設計の基本パラダイム </a:t>
            </a:r>
            <a:endParaRPr lang="en-US" altLang="ja-JP" sz="2800" dirty="0">
              <a:solidFill>
                <a:srgbClr val="000000"/>
              </a:solidFill>
              <a:latin typeface="+mn-ea"/>
            </a:endParaRPr>
          </a:p>
        </p:txBody>
      </p:sp>
      <p:sp>
        <p:nvSpPr>
          <p:cNvPr id="6" name="テキスト ボックス 5"/>
          <p:cNvSpPr txBox="1"/>
          <p:nvPr/>
        </p:nvSpPr>
        <p:spPr>
          <a:xfrm>
            <a:off x="815949" y="5384057"/>
            <a:ext cx="7571303" cy="830997"/>
          </a:xfrm>
          <a:prstGeom prst="rect">
            <a:avLst/>
          </a:prstGeom>
          <a:solidFill>
            <a:schemeClr val="accent6">
              <a:lumMod val="20000"/>
              <a:lumOff val="80000"/>
            </a:schemeClr>
          </a:solidFill>
          <a:ln>
            <a:noFill/>
          </a:ln>
        </p:spPr>
        <p:txBody>
          <a:bodyPr wrap="none" rtlCol="0">
            <a:spAutoFit/>
          </a:bodyPr>
          <a:lstStyle/>
          <a:p>
            <a:r>
              <a:rPr kumimoji="1" lang="ja-JP" altLang="en-US" sz="2400" dirty="0"/>
              <a:t>本提案研究の問題意識：</a:t>
            </a:r>
            <a:endParaRPr kumimoji="1" lang="en-US" altLang="ja-JP" sz="2400" dirty="0"/>
          </a:p>
          <a:p>
            <a:r>
              <a:rPr kumimoji="1" lang="ja-JP" altLang="en-US" sz="2400" dirty="0"/>
              <a:t>ユークリッド空間よりも一般的な空間が使えないか？</a:t>
            </a:r>
            <a:endParaRPr kumimoji="1" lang="en-US" altLang="ja-JP" sz="2400" dirty="0"/>
          </a:p>
        </p:txBody>
      </p:sp>
      <p:sp>
        <p:nvSpPr>
          <p:cNvPr id="2" name="スライド番号プレースホルダー 1"/>
          <p:cNvSpPr>
            <a:spLocks noGrp="1"/>
          </p:cNvSpPr>
          <p:nvPr>
            <p:ph type="sldNum" sz="quarter" idx="12"/>
          </p:nvPr>
        </p:nvSpPr>
        <p:spPr/>
        <p:txBody>
          <a:bodyPr/>
          <a:lstStyle/>
          <a:p>
            <a:fld id="{521D941A-0A40-4AEB-931E-779DA761E56B}" type="slidenum">
              <a:rPr kumimoji="1" lang="ja-JP" altLang="en-US" smtClean="0"/>
              <a:t>4</a:t>
            </a:fld>
            <a:endParaRPr kumimoji="1" lang="ja-JP" altLang="en-US" dirty="0"/>
          </a:p>
        </p:txBody>
      </p:sp>
      <p:pic>
        <p:nvPicPr>
          <p:cNvPr id="7" name="図 6" descr="umekomi.pdf - Adobe Acrobat Reader DC"/>
          <p:cNvPicPr>
            <a:picLocks noChangeAspect="1"/>
          </p:cNvPicPr>
          <p:nvPr/>
        </p:nvPicPr>
        <p:blipFill rotWithShape="1">
          <a:blip r:embed="rId3" cstate="print">
            <a:extLst>
              <a:ext uri="{28A0092B-C50C-407E-A947-70E740481C1C}">
                <a14:useLocalDpi xmlns:a14="http://schemas.microsoft.com/office/drawing/2010/main" val="0"/>
              </a:ext>
            </a:extLst>
          </a:blip>
          <a:srcRect l="49094" t="34667" r="10277" b="19192"/>
          <a:stretch/>
        </p:blipFill>
        <p:spPr>
          <a:xfrm>
            <a:off x="5228471" y="2169753"/>
            <a:ext cx="2523595" cy="2471651"/>
          </a:xfrm>
          <a:prstGeom prst="rect">
            <a:avLst/>
          </a:prstGeom>
        </p:spPr>
      </p:pic>
      <p:pic>
        <p:nvPicPr>
          <p:cNvPr id="3" name="図 2" descr="umekomi.pdf - Adobe Acrobat Reader DC"/>
          <p:cNvPicPr>
            <a:picLocks noChangeAspect="1"/>
          </p:cNvPicPr>
          <p:nvPr/>
        </p:nvPicPr>
        <p:blipFill rotWithShape="1">
          <a:blip r:embed="rId3" cstate="print">
            <a:extLst>
              <a:ext uri="{28A0092B-C50C-407E-A947-70E740481C1C}">
                <a14:useLocalDpi xmlns:a14="http://schemas.microsoft.com/office/drawing/2010/main" val="0"/>
              </a:ext>
            </a:extLst>
          </a:blip>
          <a:srcRect l="3378" t="36929" r="63310" b="24687"/>
          <a:stretch/>
        </p:blipFill>
        <p:spPr>
          <a:xfrm>
            <a:off x="1501835" y="2297212"/>
            <a:ext cx="2029962" cy="2017223"/>
          </a:xfrm>
          <a:prstGeom prst="rect">
            <a:avLst/>
          </a:prstGeom>
        </p:spPr>
      </p:pic>
      <p:sp>
        <p:nvSpPr>
          <p:cNvPr id="8" name="右矢印 7"/>
          <p:cNvSpPr/>
          <p:nvPr/>
        </p:nvSpPr>
        <p:spPr>
          <a:xfrm>
            <a:off x="4066143" y="3017563"/>
            <a:ext cx="778902" cy="37684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915223" y="3394407"/>
            <a:ext cx="1107996" cy="369332"/>
          </a:xfrm>
          <a:prstGeom prst="rect">
            <a:avLst/>
          </a:prstGeom>
          <a:noFill/>
        </p:spPr>
        <p:txBody>
          <a:bodyPr wrap="none" rtlCol="0">
            <a:spAutoFit/>
          </a:bodyPr>
          <a:lstStyle/>
          <a:p>
            <a:r>
              <a:rPr kumimoji="1" lang="ja-JP" altLang="en-US" dirty="0"/>
              <a:t>埋め込み</a:t>
            </a:r>
          </a:p>
        </p:txBody>
      </p:sp>
      <mc:AlternateContent xmlns:mc="http://schemas.openxmlformats.org/markup-compatibility/2006" xmlns:a14="http://schemas.microsoft.com/office/drawing/2010/main">
        <mc:Choice Requires="a14">
          <p:sp>
            <p:nvSpPr>
              <p:cNvPr id="10" name="テキスト ボックス 9"/>
              <p:cNvSpPr txBox="1"/>
              <p:nvPr/>
            </p:nvSpPr>
            <p:spPr>
              <a:xfrm>
                <a:off x="5023219" y="1232569"/>
                <a:ext cx="3960058" cy="707886"/>
              </a:xfrm>
              <a:prstGeom prst="rect">
                <a:avLst/>
              </a:prstGeom>
              <a:noFill/>
            </p:spPr>
            <p:txBody>
              <a:bodyPr wrap="none" rtlCol="0">
                <a:spAutoFit/>
              </a:bodyPr>
              <a:lstStyle/>
              <a:p>
                <a14:m>
                  <m:oMath xmlns:m="http://schemas.openxmlformats.org/officeDocument/2006/math">
                    <m:sSup>
                      <m:sSupPr>
                        <m:ctrlPr>
                          <a:rPr kumimoji="1" lang="en-US" altLang="ja-JP" sz="2000" b="0" i="1" smtClean="0">
                            <a:latin typeface="Cambria Math" panose="02040503050406030204" pitchFamily="18" charset="0"/>
                            <a:ea typeface="Cambria Math" panose="02040503050406030204" pitchFamily="18" charset="0"/>
                          </a:rPr>
                        </m:ctrlPr>
                      </m:sSupPr>
                      <m:e>
                        <m:r>
                          <a:rPr kumimoji="1" lang="en-US" altLang="ja-JP" sz="2000" i="1" smtClean="0">
                            <a:latin typeface="Cambria Math" panose="02040503050406030204" pitchFamily="18" charset="0"/>
                            <a:ea typeface="Cambria Math" panose="02040503050406030204" pitchFamily="18" charset="0"/>
                          </a:rPr>
                          <m:t>ℝ</m:t>
                        </m:r>
                      </m:e>
                      <m:sup>
                        <m:r>
                          <a:rPr kumimoji="1" lang="en-US" altLang="ja-JP" sz="2000" b="0" i="1" smtClean="0">
                            <a:latin typeface="Cambria Math" panose="02040503050406030204" pitchFamily="18" charset="0"/>
                            <a:ea typeface="Cambria Math" panose="02040503050406030204" pitchFamily="18" charset="0"/>
                          </a:rPr>
                          <m:t>𝑛</m:t>
                        </m:r>
                      </m:sup>
                    </m:sSup>
                  </m:oMath>
                </a14:m>
                <a:r>
                  <a:rPr kumimoji="1" lang="ja-JP" altLang="en-US" sz="2000" dirty="0"/>
                  <a:t>上の凸最適化アルゴリズム</a:t>
                </a:r>
                <a:endParaRPr kumimoji="1" lang="en-US" altLang="ja-JP" sz="2000" dirty="0"/>
              </a:p>
              <a:p>
                <a:r>
                  <a:rPr kumimoji="1" lang="ja-JP" altLang="en-US" sz="2000" dirty="0"/>
                  <a:t>単体法，内点法，最急降下法</a:t>
                </a:r>
                <a:r>
                  <a:rPr kumimoji="1" lang="en-US" altLang="ja-JP" sz="2000" dirty="0"/>
                  <a:t>, </a:t>
                </a:r>
                <a:r>
                  <a:rPr kumimoji="1" lang="en-US" altLang="ja-JP" sz="2000" dirty="0" err="1"/>
                  <a:t>etc</a:t>
                </a:r>
                <a:endParaRPr kumimoji="1" lang="ja-JP" altLang="en-US" sz="20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5023219" y="1232569"/>
                <a:ext cx="3960058" cy="707886"/>
              </a:xfrm>
              <a:prstGeom prst="rect">
                <a:avLst/>
              </a:prstGeom>
              <a:blipFill>
                <a:blip r:embed="rId6"/>
                <a:stretch>
                  <a:fillRect l="-1538" t="-3448" r="-615" b="-14655"/>
                </a:stretch>
              </a:blipFill>
            </p:spPr>
            <p:txBody>
              <a:bodyPr/>
              <a:lstStyle/>
              <a:p>
                <a:r>
                  <a:rPr lang="ja-JP" altLang="en-US">
                    <a:noFill/>
                  </a:rPr>
                  <a:t> </a:t>
                </a:r>
              </a:p>
            </p:txBody>
          </p:sp>
        </mc:Fallback>
      </mc:AlternateContent>
      <p:sp>
        <p:nvSpPr>
          <p:cNvPr id="11" name="右矢印 10"/>
          <p:cNvSpPr/>
          <p:nvPr/>
        </p:nvSpPr>
        <p:spPr>
          <a:xfrm flipH="1">
            <a:off x="4106486" y="1476104"/>
            <a:ext cx="692728" cy="38442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398806" y="1511354"/>
            <a:ext cx="2492990" cy="400110"/>
          </a:xfrm>
          <a:prstGeom prst="rect">
            <a:avLst/>
          </a:prstGeom>
          <a:noFill/>
        </p:spPr>
        <p:txBody>
          <a:bodyPr wrap="none" rtlCol="0">
            <a:spAutoFit/>
          </a:bodyPr>
          <a:lstStyle/>
          <a:p>
            <a:r>
              <a:rPr kumimoji="1" lang="ja-JP" altLang="en-US" sz="2000" dirty="0"/>
              <a:t>効率的アルゴリズム</a:t>
            </a:r>
          </a:p>
        </p:txBody>
      </p:sp>
      <p:sp>
        <p:nvSpPr>
          <p:cNvPr id="13" name="テキスト ボックス 12"/>
          <p:cNvSpPr txBox="1"/>
          <p:nvPr/>
        </p:nvSpPr>
        <p:spPr>
          <a:xfrm>
            <a:off x="1559905" y="4759447"/>
            <a:ext cx="1800493" cy="369332"/>
          </a:xfrm>
          <a:prstGeom prst="rect">
            <a:avLst/>
          </a:prstGeom>
          <a:noFill/>
        </p:spPr>
        <p:txBody>
          <a:bodyPr wrap="none" rtlCol="0">
            <a:spAutoFit/>
          </a:bodyPr>
          <a:lstStyle/>
          <a:p>
            <a:r>
              <a:rPr kumimoji="1" lang="ja-JP" altLang="en-US" dirty="0"/>
              <a:t>離散最適化問題</a:t>
            </a:r>
          </a:p>
        </p:txBody>
      </p:sp>
      <mc:AlternateContent xmlns:mc="http://schemas.openxmlformats.org/markup-compatibility/2006" xmlns:a14="http://schemas.microsoft.com/office/drawing/2010/main">
        <mc:Choice Requires="a14">
          <p:sp>
            <p:nvSpPr>
              <p:cNvPr id="14" name="テキスト ボックス 13"/>
              <p:cNvSpPr txBox="1"/>
              <p:nvPr/>
            </p:nvSpPr>
            <p:spPr>
              <a:xfrm>
                <a:off x="5337022" y="4736411"/>
                <a:ext cx="2555123" cy="369332"/>
              </a:xfrm>
              <a:prstGeom prst="rect">
                <a:avLst/>
              </a:prstGeom>
              <a:noFill/>
            </p:spPr>
            <p:txBody>
              <a:bodyPr wrap="none" rtlCol="0">
                <a:spAutoFit/>
              </a:bodyPr>
              <a:lstStyle/>
              <a:p>
                <a14:m>
                  <m:oMath xmlns:m="http://schemas.openxmlformats.org/officeDocument/2006/math">
                    <m:sSup>
                      <m:sSupPr>
                        <m:ctrlPr>
                          <a:rPr kumimoji="1" lang="en-US" altLang="ja-JP" i="1">
                            <a:latin typeface="Cambria Math" panose="02040503050406030204" pitchFamily="18" charset="0"/>
                            <a:ea typeface="Cambria Math" panose="02040503050406030204" pitchFamily="18" charset="0"/>
                          </a:rPr>
                        </m:ctrlPr>
                      </m:sSupPr>
                      <m:e>
                        <m:r>
                          <a:rPr kumimoji="1" lang="en-US" altLang="ja-JP" i="1">
                            <a:latin typeface="Cambria Math" panose="02040503050406030204" pitchFamily="18" charset="0"/>
                            <a:ea typeface="Cambria Math" panose="02040503050406030204" pitchFamily="18" charset="0"/>
                          </a:rPr>
                          <m:t>ℝ</m:t>
                        </m:r>
                      </m:e>
                      <m:sup>
                        <m:r>
                          <a:rPr kumimoji="1" lang="en-US" altLang="ja-JP" i="1">
                            <a:latin typeface="Cambria Math" panose="02040503050406030204" pitchFamily="18" charset="0"/>
                            <a:ea typeface="Cambria Math" panose="02040503050406030204" pitchFamily="18" charset="0"/>
                          </a:rPr>
                          <m:t>𝑛</m:t>
                        </m:r>
                      </m:sup>
                    </m:sSup>
                  </m:oMath>
                </a14:m>
                <a:r>
                  <a:rPr kumimoji="1" lang="ja-JP" altLang="en-US" dirty="0"/>
                  <a:t>上の連続最適化問題</a:t>
                </a:r>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5337022" y="4736411"/>
                <a:ext cx="2555123" cy="369332"/>
              </a:xfrm>
              <a:prstGeom prst="rect">
                <a:avLst/>
              </a:prstGeom>
              <a:blipFill>
                <a:blip r:embed="rId7"/>
                <a:stretch>
                  <a:fillRect t="-8197" r="-1667" b="-26230"/>
                </a:stretch>
              </a:blipFill>
            </p:spPr>
            <p:txBody>
              <a:bodyPr/>
              <a:lstStyle/>
              <a:p>
                <a:r>
                  <a:rPr lang="ja-JP" altLang="en-US">
                    <a:noFill/>
                  </a:rPr>
                  <a:t> </a:t>
                </a:r>
              </a:p>
            </p:txBody>
          </p:sp>
        </mc:Fallback>
      </mc:AlternateContent>
      <p:sp>
        <p:nvSpPr>
          <p:cNvPr id="20" name="テキスト ボックス 19"/>
          <p:cNvSpPr txBox="1"/>
          <p:nvPr/>
        </p:nvSpPr>
        <p:spPr>
          <a:xfrm>
            <a:off x="596683" y="1789158"/>
            <a:ext cx="317716" cy="400110"/>
          </a:xfrm>
          <a:prstGeom prst="rect">
            <a:avLst/>
          </a:prstGeom>
          <a:noFill/>
        </p:spPr>
        <p:txBody>
          <a:bodyPr wrap="none" rtlCol="0">
            <a:spAutoFit/>
          </a:bodyPr>
          <a:lstStyle/>
          <a:p>
            <a:r>
              <a:rPr kumimoji="1" lang="en-US" altLang="ja-JP" sz="2000" dirty="0"/>
              <a:t>P</a:t>
            </a:r>
            <a:endParaRPr kumimoji="1" lang="ja-JP" altLang="en-US" sz="2000" dirty="0"/>
          </a:p>
        </p:txBody>
      </p:sp>
      <p:sp>
        <p:nvSpPr>
          <p:cNvPr id="21" name="テキスト ボックス 20"/>
          <p:cNvSpPr txBox="1"/>
          <p:nvPr/>
        </p:nvSpPr>
        <p:spPr>
          <a:xfrm>
            <a:off x="332869" y="1039988"/>
            <a:ext cx="995785" cy="400110"/>
          </a:xfrm>
          <a:prstGeom prst="rect">
            <a:avLst/>
          </a:prstGeom>
          <a:noFill/>
        </p:spPr>
        <p:txBody>
          <a:bodyPr wrap="none" rtlCol="0">
            <a:spAutoFit/>
          </a:bodyPr>
          <a:lstStyle/>
          <a:p>
            <a:r>
              <a:rPr kumimoji="1" lang="en-US" altLang="ja-JP" sz="2000" dirty="0"/>
              <a:t>NP</a:t>
            </a:r>
            <a:r>
              <a:rPr kumimoji="1" lang="ja-JP" altLang="en-US" sz="2000" dirty="0"/>
              <a:t>困難</a:t>
            </a:r>
          </a:p>
        </p:txBody>
      </p:sp>
      <p:sp>
        <p:nvSpPr>
          <p:cNvPr id="22" name="フリーフォーム 21"/>
          <p:cNvSpPr/>
          <p:nvPr/>
        </p:nvSpPr>
        <p:spPr>
          <a:xfrm>
            <a:off x="10357" y="990221"/>
            <a:ext cx="1629407" cy="545927"/>
          </a:xfrm>
          <a:custGeom>
            <a:avLst/>
            <a:gdLst>
              <a:gd name="connsiteX0" fmla="*/ 0 w 1629407"/>
              <a:gd name="connsiteY0" fmla="*/ 231228 h 545927"/>
              <a:gd name="connsiteX1" fmla="*/ 136634 w 1629407"/>
              <a:gd name="connsiteY1" fmla="*/ 441435 h 545927"/>
              <a:gd name="connsiteX2" fmla="*/ 572814 w 1629407"/>
              <a:gd name="connsiteY2" fmla="*/ 541283 h 545927"/>
              <a:gd name="connsiteX3" fmla="*/ 966952 w 1629407"/>
              <a:gd name="connsiteY3" fmla="*/ 515007 h 545927"/>
              <a:gd name="connsiteX4" fmla="*/ 1313793 w 1629407"/>
              <a:gd name="connsiteY4" fmla="*/ 388883 h 545927"/>
              <a:gd name="connsiteX5" fmla="*/ 1592317 w 1629407"/>
              <a:gd name="connsiteY5" fmla="*/ 157656 h 545927"/>
              <a:gd name="connsiteX6" fmla="*/ 1618593 w 1629407"/>
              <a:gd name="connsiteY6" fmla="*/ 0 h 545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9407" h="545927">
                <a:moveTo>
                  <a:pt x="0" y="231228"/>
                </a:moveTo>
                <a:cubicBezTo>
                  <a:pt x="20582" y="310493"/>
                  <a:pt x="41165" y="389759"/>
                  <a:pt x="136634" y="441435"/>
                </a:cubicBezTo>
                <a:cubicBezTo>
                  <a:pt x="232103" y="493111"/>
                  <a:pt x="434428" y="529021"/>
                  <a:pt x="572814" y="541283"/>
                </a:cubicBezTo>
                <a:cubicBezTo>
                  <a:pt x="711200" y="553545"/>
                  <a:pt x="843455" y="540407"/>
                  <a:pt x="966952" y="515007"/>
                </a:cubicBezTo>
                <a:cubicBezTo>
                  <a:pt x="1090449" y="489607"/>
                  <a:pt x="1209566" y="448442"/>
                  <a:pt x="1313793" y="388883"/>
                </a:cubicBezTo>
                <a:cubicBezTo>
                  <a:pt x="1418021" y="329325"/>
                  <a:pt x="1541517" y="222470"/>
                  <a:pt x="1592317" y="157656"/>
                </a:cubicBezTo>
                <a:cubicBezTo>
                  <a:pt x="1643117" y="92842"/>
                  <a:pt x="1630855" y="46421"/>
                  <a:pt x="1618593" y="0"/>
                </a:cubicBezTo>
              </a:path>
            </a:pathLst>
          </a:cu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25"/>
          <p:cNvSpPr/>
          <p:nvPr/>
        </p:nvSpPr>
        <p:spPr>
          <a:xfrm>
            <a:off x="183931" y="1764549"/>
            <a:ext cx="1171903" cy="237670"/>
          </a:xfrm>
          <a:custGeom>
            <a:avLst/>
            <a:gdLst>
              <a:gd name="connsiteX0" fmla="*/ 0 w 1171903"/>
              <a:gd name="connsiteY0" fmla="*/ 211394 h 237670"/>
              <a:gd name="connsiteX1" fmla="*/ 210207 w 1171903"/>
              <a:gd name="connsiteY1" fmla="*/ 48484 h 237670"/>
              <a:gd name="connsiteX2" fmla="*/ 620110 w 1171903"/>
              <a:gd name="connsiteY2" fmla="*/ 1188 h 237670"/>
              <a:gd name="connsiteX3" fmla="*/ 856593 w 1171903"/>
              <a:gd name="connsiteY3" fmla="*/ 22208 h 237670"/>
              <a:gd name="connsiteX4" fmla="*/ 1077310 w 1171903"/>
              <a:gd name="connsiteY4" fmla="*/ 106291 h 237670"/>
              <a:gd name="connsiteX5" fmla="*/ 1171903 w 1171903"/>
              <a:gd name="connsiteY5" fmla="*/ 237670 h 23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1903" h="237670">
                <a:moveTo>
                  <a:pt x="0" y="211394"/>
                </a:moveTo>
                <a:cubicBezTo>
                  <a:pt x="53427" y="147456"/>
                  <a:pt x="106855" y="83518"/>
                  <a:pt x="210207" y="48484"/>
                </a:cubicBezTo>
                <a:cubicBezTo>
                  <a:pt x="313559" y="13450"/>
                  <a:pt x="512379" y="5567"/>
                  <a:pt x="620110" y="1188"/>
                </a:cubicBezTo>
                <a:cubicBezTo>
                  <a:pt x="727841" y="-3191"/>
                  <a:pt x="780393" y="4691"/>
                  <a:pt x="856593" y="22208"/>
                </a:cubicBezTo>
                <a:cubicBezTo>
                  <a:pt x="932793" y="39725"/>
                  <a:pt x="1024758" y="70381"/>
                  <a:pt x="1077310" y="106291"/>
                </a:cubicBezTo>
                <a:cubicBezTo>
                  <a:pt x="1129862" y="142201"/>
                  <a:pt x="1150882" y="189935"/>
                  <a:pt x="1171903" y="237670"/>
                </a:cubicBezTo>
              </a:path>
            </a:pathLst>
          </a:cu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4119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21D941A-0A40-4AEB-931E-779DA761E56B}" type="slidenum">
              <a:rPr kumimoji="1" lang="ja-JP" altLang="en-US" smtClean="0"/>
              <a:t>5</a:t>
            </a:fld>
            <a:endParaRPr kumimoji="1" lang="ja-JP" altLang="en-US" dirty="0"/>
          </a:p>
        </p:txBody>
      </p:sp>
      <p:pic>
        <p:nvPicPr>
          <p:cNvPr id="3" name="図 2" descr="lattice.pdf - Adobe Acrobat Reader DC"/>
          <p:cNvPicPr>
            <a:picLocks noChangeAspect="1"/>
          </p:cNvPicPr>
          <p:nvPr/>
        </p:nvPicPr>
        <p:blipFill rotWithShape="1">
          <a:blip r:embed="rId3" cstate="print">
            <a:extLst>
              <a:ext uri="{28A0092B-C50C-407E-A947-70E740481C1C}">
                <a14:useLocalDpi xmlns:a14="http://schemas.microsoft.com/office/drawing/2010/main" val="0"/>
              </a:ext>
            </a:extLst>
          </a:blip>
          <a:srcRect l="14038" t="23290" r="18847" b="3451"/>
          <a:stretch/>
        </p:blipFill>
        <p:spPr>
          <a:xfrm>
            <a:off x="2159749" y="2624010"/>
            <a:ext cx="1525244" cy="1429597"/>
          </a:xfrm>
          <a:prstGeom prst="rect">
            <a:avLst/>
          </a:prstGeom>
        </p:spPr>
      </p:pic>
      <p:pic>
        <p:nvPicPr>
          <p:cNvPr id="4" name="図 3" descr="folder.pdf - Adobe Acrobat Reader DC"/>
          <p:cNvPicPr>
            <a:picLocks noChangeAspect="1"/>
          </p:cNvPicPr>
          <p:nvPr/>
        </p:nvPicPr>
        <p:blipFill rotWithShape="1">
          <a:blip r:embed="rId4" cstate="print">
            <a:extLst>
              <a:ext uri="{28A0092B-C50C-407E-A947-70E740481C1C}">
                <a14:useLocalDpi xmlns:a14="http://schemas.microsoft.com/office/drawing/2010/main" val="0"/>
              </a:ext>
            </a:extLst>
          </a:blip>
          <a:srcRect l="20521" t="24904" r="27300" b="7051"/>
          <a:stretch/>
        </p:blipFill>
        <p:spPr>
          <a:xfrm>
            <a:off x="5585308" y="2498928"/>
            <a:ext cx="1500055" cy="1679759"/>
          </a:xfrm>
          <a:prstGeom prst="rect">
            <a:avLst/>
          </a:prstGeom>
        </p:spPr>
      </p:pic>
      <p:sp>
        <p:nvSpPr>
          <p:cNvPr id="8" name="テキスト ボックス 7"/>
          <p:cNvSpPr txBox="1"/>
          <p:nvPr/>
        </p:nvSpPr>
        <p:spPr>
          <a:xfrm>
            <a:off x="65731" y="3619421"/>
            <a:ext cx="1980029" cy="1015663"/>
          </a:xfrm>
          <a:prstGeom prst="rect">
            <a:avLst/>
          </a:prstGeom>
          <a:noFill/>
          <a:ln w="12700">
            <a:solidFill>
              <a:schemeClr val="tx1"/>
            </a:solidFill>
          </a:ln>
        </p:spPr>
        <p:txBody>
          <a:bodyPr wrap="none" rtlCol="0">
            <a:spAutoFit/>
          </a:bodyPr>
          <a:lstStyle/>
          <a:p>
            <a:r>
              <a:rPr kumimoji="1" lang="ja-JP" altLang="en-US" sz="2000" dirty="0"/>
              <a:t>課題</a:t>
            </a:r>
            <a:r>
              <a:rPr kumimoji="1" lang="en-US" altLang="ja-JP" sz="2000" dirty="0"/>
              <a:t>(D)</a:t>
            </a:r>
          </a:p>
          <a:p>
            <a:r>
              <a:rPr kumimoji="1" lang="ja-JP" altLang="en-US" sz="2000" dirty="0"/>
              <a:t>代数的組合せ的</a:t>
            </a:r>
            <a:endParaRPr kumimoji="1" lang="en-US" altLang="ja-JP" sz="2000" dirty="0"/>
          </a:p>
          <a:p>
            <a:r>
              <a:rPr kumimoji="1" lang="ja-JP" altLang="en-US" sz="2000" dirty="0"/>
              <a:t>最適化</a:t>
            </a:r>
          </a:p>
        </p:txBody>
      </p:sp>
      <p:sp>
        <p:nvSpPr>
          <p:cNvPr id="9" name="テキスト ボックス 8"/>
          <p:cNvSpPr txBox="1"/>
          <p:nvPr/>
        </p:nvSpPr>
        <p:spPr>
          <a:xfrm>
            <a:off x="5445851" y="733063"/>
            <a:ext cx="2749471" cy="1015663"/>
          </a:xfrm>
          <a:prstGeom prst="rect">
            <a:avLst/>
          </a:prstGeom>
          <a:noFill/>
          <a:ln>
            <a:noFill/>
          </a:ln>
        </p:spPr>
        <p:txBody>
          <a:bodyPr wrap="none" rtlCol="0">
            <a:spAutoFit/>
          </a:bodyPr>
          <a:lstStyle/>
          <a:p>
            <a:endParaRPr kumimoji="1" lang="en-US" altLang="ja-JP" sz="2000" dirty="0"/>
          </a:p>
          <a:p>
            <a:r>
              <a:rPr kumimoji="1" lang="en-US" altLang="ja-JP" sz="2000" dirty="0"/>
              <a:t>CAT(0)</a:t>
            </a:r>
            <a:r>
              <a:rPr kumimoji="1" lang="ja-JP" altLang="en-US" sz="2000" dirty="0"/>
              <a:t>空間上の</a:t>
            </a:r>
            <a:endParaRPr kumimoji="1" lang="en-US" altLang="ja-JP" sz="2000" dirty="0"/>
          </a:p>
          <a:p>
            <a:r>
              <a:rPr kumimoji="1" lang="ja-JP" altLang="en-US" sz="2000" dirty="0"/>
              <a:t>アルゴリズムと最適化</a:t>
            </a:r>
          </a:p>
        </p:txBody>
      </p:sp>
      <p:sp>
        <p:nvSpPr>
          <p:cNvPr id="10" name="テキスト ボックス 9"/>
          <p:cNvSpPr txBox="1"/>
          <p:nvPr/>
        </p:nvSpPr>
        <p:spPr>
          <a:xfrm>
            <a:off x="3055523" y="4947964"/>
            <a:ext cx="3262432" cy="707886"/>
          </a:xfrm>
          <a:prstGeom prst="rect">
            <a:avLst/>
          </a:prstGeom>
          <a:noFill/>
          <a:ln w="12700">
            <a:solidFill>
              <a:schemeClr val="tx1"/>
            </a:solidFill>
          </a:ln>
        </p:spPr>
        <p:txBody>
          <a:bodyPr wrap="none" rtlCol="0">
            <a:spAutoFit/>
          </a:bodyPr>
          <a:lstStyle/>
          <a:p>
            <a:r>
              <a:rPr kumimoji="1" lang="ja-JP" altLang="en-US" sz="2000" dirty="0"/>
              <a:t>課題</a:t>
            </a:r>
            <a:r>
              <a:rPr kumimoji="1" lang="en-US" altLang="ja-JP" sz="2000" dirty="0"/>
              <a:t>(B)</a:t>
            </a:r>
          </a:p>
          <a:p>
            <a:r>
              <a:rPr kumimoji="1" lang="ja-JP" altLang="en-US" sz="2000" dirty="0"/>
              <a:t>離散構造による空間表現論</a:t>
            </a:r>
          </a:p>
        </p:txBody>
      </p:sp>
      <p:sp>
        <p:nvSpPr>
          <p:cNvPr id="12" name="テキスト ボックス 11"/>
          <p:cNvSpPr txBox="1"/>
          <p:nvPr/>
        </p:nvSpPr>
        <p:spPr>
          <a:xfrm>
            <a:off x="1944763" y="5785898"/>
            <a:ext cx="6083717" cy="707886"/>
          </a:xfrm>
          <a:prstGeom prst="rect">
            <a:avLst/>
          </a:prstGeom>
          <a:noFill/>
          <a:ln w="12700">
            <a:solidFill>
              <a:schemeClr val="tx1"/>
            </a:solidFill>
          </a:ln>
        </p:spPr>
        <p:txBody>
          <a:bodyPr wrap="none" rtlCol="0">
            <a:spAutoFit/>
          </a:bodyPr>
          <a:lstStyle/>
          <a:p>
            <a:r>
              <a:rPr kumimoji="1" lang="ja-JP" altLang="en-US" sz="2000" dirty="0"/>
              <a:t>課題</a:t>
            </a:r>
            <a:r>
              <a:rPr kumimoji="1" lang="en-US" altLang="ja-JP" sz="2000" dirty="0"/>
              <a:t>(E)</a:t>
            </a:r>
          </a:p>
          <a:p>
            <a:r>
              <a:rPr kumimoji="1" lang="ja-JP" altLang="en-US" sz="2000" dirty="0"/>
              <a:t>関連する数学・数理科学・情報科学への横断的活用</a:t>
            </a:r>
          </a:p>
        </p:txBody>
      </p:sp>
      <p:sp>
        <p:nvSpPr>
          <p:cNvPr id="13" name="右矢印 12"/>
          <p:cNvSpPr/>
          <p:nvPr/>
        </p:nvSpPr>
        <p:spPr>
          <a:xfrm flipH="1">
            <a:off x="4385495" y="1375703"/>
            <a:ext cx="724849" cy="392265"/>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161205" y="3369474"/>
            <a:ext cx="1107996" cy="369332"/>
          </a:xfrm>
          <a:prstGeom prst="rect">
            <a:avLst/>
          </a:prstGeom>
          <a:noFill/>
        </p:spPr>
        <p:txBody>
          <a:bodyPr wrap="none" rtlCol="0">
            <a:spAutoFit/>
          </a:bodyPr>
          <a:lstStyle/>
          <a:p>
            <a:r>
              <a:rPr kumimoji="1" lang="ja-JP" altLang="en-US" dirty="0"/>
              <a:t>埋め込み</a:t>
            </a:r>
          </a:p>
        </p:txBody>
      </p:sp>
      <mc:AlternateContent xmlns:mc="http://schemas.openxmlformats.org/markup-compatibility/2006" xmlns:a14="http://schemas.microsoft.com/office/drawing/2010/main">
        <mc:Choice Requires="a14">
          <p:sp>
            <p:nvSpPr>
              <p:cNvPr id="15" name="テキスト ボックス 14"/>
              <p:cNvSpPr txBox="1"/>
              <p:nvPr/>
            </p:nvSpPr>
            <p:spPr>
              <a:xfrm>
                <a:off x="2203814" y="4234974"/>
                <a:ext cx="1381981" cy="400110"/>
              </a:xfrm>
              <a:prstGeom prst="rect">
                <a:avLst/>
              </a:prstGeom>
              <a:noFill/>
            </p:spPr>
            <p:txBody>
              <a:bodyPr wrap="none" rtlCol="0">
                <a:spAutoFit/>
              </a:bodyPr>
              <a:lstStyle/>
              <a:p>
                <a:r>
                  <a:rPr kumimoji="1" lang="ja-JP" altLang="en-US" sz="2000" dirty="0"/>
                  <a:t>離散構造</a:t>
                </a:r>
                <a14:m>
                  <m:oMath xmlns:m="http://schemas.openxmlformats.org/officeDocument/2006/math">
                    <m:r>
                      <a:rPr kumimoji="1" lang="en-US" altLang="ja-JP" sz="2000" b="0" i="1" smtClean="0">
                        <a:latin typeface="Cambria Math" panose="02040503050406030204" pitchFamily="18" charset="0"/>
                      </a:rPr>
                      <m:t>𝑋</m:t>
                    </m:r>
                  </m:oMath>
                </a14:m>
                <a:endParaRPr kumimoji="1" lang="ja-JP" altLang="en-US" sz="20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203814" y="4234974"/>
                <a:ext cx="1381981" cy="400110"/>
              </a:xfrm>
              <a:prstGeom prst="rect">
                <a:avLst/>
              </a:prstGeom>
              <a:blipFill>
                <a:blip r:embed="rId19"/>
                <a:stretch>
                  <a:fillRect l="-4867" t="-7692" b="-2923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1944763" y="2073310"/>
                <a:ext cx="2151423" cy="400110"/>
              </a:xfrm>
              <a:prstGeom prst="rect">
                <a:avLst/>
              </a:prstGeom>
              <a:noFill/>
            </p:spPr>
            <p:txBody>
              <a:bodyPr wrap="none" rtlCol="0">
                <a:spAutoFit/>
              </a:bodyPr>
              <a:lstStyle/>
              <a:p>
                <a14:m>
                  <m:oMath xmlns:m="http://schemas.openxmlformats.org/officeDocument/2006/math">
                    <m:r>
                      <a:rPr kumimoji="1" lang="en-US" altLang="ja-JP" sz="2000" b="0" i="1" smtClean="0">
                        <a:latin typeface="Cambria Math" panose="02040503050406030204" pitchFamily="18" charset="0"/>
                      </a:rPr>
                      <m:t>𝑋</m:t>
                    </m:r>
                  </m:oMath>
                </a14:m>
                <a:r>
                  <a:rPr kumimoji="1" lang="ja-JP" altLang="en-US" sz="2000" dirty="0"/>
                  <a:t>上の最適化問題</a:t>
                </a:r>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1944763" y="2073310"/>
                <a:ext cx="2151423" cy="400110"/>
              </a:xfrm>
              <a:prstGeom prst="rect">
                <a:avLst/>
              </a:prstGeom>
              <a:blipFill>
                <a:blip r:embed="rId20"/>
                <a:stretch>
                  <a:fillRect t="-6061" r="-2833" b="-272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テキスト ボックス 17"/>
              <p:cNvSpPr txBox="1"/>
              <p:nvPr/>
            </p:nvSpPr>
            <p:spPr>
              <a:xfrm>
                <a:off x="5646807" y="4240252"/>
                <a:ext cx="1945148" cy="400110"/>
              </a:xfrm>
              <a:prstGeom prst="rect">
                <a:avLst/>
              </a:prstGeom>
              <a:noFill/>
            </p:spPr>
            <p:txBody>
              <a:bodyPr wrap="none" rtlCol="0">
                <a:spAutoFit/>
              </a:bodyPr>
              <a:lstStyle/>
              <a:p>
                <a:r>
                  <a:rPr kumimoji="1" lang="en-US" altLang="ja-JP" sz="2000" dirty="0"/>
                  <a:t>CAT(0)</a:t>
                </a:r>
                <a:r>
                  <a:rPr kumimoji="1" lang="ja-JP" altLang="en-US" sz="2000" dirty="0"/>
                  <a:t>空間</a:t>
                </a:r>
                <a14:m>
                  <m:oMath xmlns:m="http://schemas.openxmlformats.org/officeDocument/2006/math">
                    <m:r>
                      <a:rPr kumimoji="1" lang="en-US" altLang="ja-JP" sz="2000" b="0" i="1" smtClean="0">
                        <a:latin typeface="Cambria Math" panose="02040503050406030204" pitchFamily="18" charset="0"/>
                      </a:rPr>
                      <m:t>𝐾</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𝑋</m:t>
                    </m:r>
                    <m:r>
                      <a:rPr kumimoji="1" lang="en-US" altLang="ja-JP" sz="2000" b="0" i="1" smtClean="0">
                        <a:latin typeface="Cambria Math" panose="02040503050406030204" pitchFamily="18" charset="0"/>
                      </a:rPr>
                      <m:t>)</m:t>
                    </m:r>
                  </m:oMath>
                </a14:m>
                <a:endParaRPr kumimoji="1" lang="ja-JP" altLang="en-US" sz="2000" dirty="0"/>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5646807" y="4240252"/>
                <a:ext cx="1945148" cy="400110"/>
              </a:xfrm>
              <a:prstGeom prst="rect">
                <a:avLst/>
              </a:prstGeom>
              <a:blipFill>
                <a:blip r:embed="rId21"/>
                <a:stretch>
                  <a:fillRect l="-3135" t="-9231" r="-940" b="-2923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正方形/長方形 19"/>
              <p:cNvSpPr/>
              <p:nvPr/>
            </p:nvSpPr>
            <p:spPr>
              <a:xfrm>
                <a:off x="5384891" y="2023523"/>
                <a:ext cx="235154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sz="2000" i="1">
                          <a:latin typeface="Cambria Math" panose="02040503050406030204" pitchFamily="18" charset="0"/>
                        </a:rPr>
                        <m:t>𝐾</m:t>
                      </m:r>
                      <m:r>
                        <a:rPr kumimoji="1" lang="en-US" altLang="ja-JP" sz="2000" i="1">
                          <a:latin typeface="Cambria Math" panose="02040503050406030204" pitchFamily="18" charset="0"/>
                        </a:rPr>
                        <m:t>(</m:t>
                      </m:r>
                      <m:r>
                        <a:rPr kumimoji="1" lang="en-US" altLang="ja-JP" sz="2000" i="1">
                          <a:latin typeface="Cambria Math" panose="02040503050406030204" pitchFamily="18" charset="0"/>
                        </a:rPr>
                        <m:t>𝑋</m:t>
                      </m:r>
                      <m:r>
                        <a:rPr kumimoji="1" lang="en-US" altLang="ja-JP" sz="2000" i="1">
                          <a:latin typeface="Cambria Math" panose="02040503050406030204" pitchFamily="18" charset="0"/>
                        </a:rPr>
                        <m:t>)</m:t>
                      </m:r>
                      <m:r>
                        <a:rPr kumimoji="1" lang="ja-JP" altLang="en-US" sz="2000" i="1" dirty="0" smtClean="0">
                          <a:latin typeface="Cambria Math" panose="02040503050406030204" pitchFamily="18" charset="0"/>
                        </a:rPr>
                        <m:t>上の</m:t>
                      </m:r>
                      <m:r>
                        <a:rPr kumimoji="1" lang="ja-JP" altLang="en-US" sz="2000" i="1" dirty="0">
                          <a:latin typeface="Cambria Math" panose="02040503050406030204" pitchFamily="18" charset="0"/>
                        </a:rPr>
                        <m:t>凸最適化</m:t>
                      </m:r>
                    </m:oMath>
                  </m:oMathPara>
                </a14:m>
                <a:endParaRPr kumimoji="1" lang="ja-JP" altLang="en-US" sz="2000" dirty="0"/>
              </a:p>
            </p:txBody>
          </p:sp>
        </mc:Choice>
        <mc:Fallback xmlns="">
          <p:sp>
            <p:nvSpPr>
              <p:cNvPr id="20" name="正方形/長方形 19"/>
              <p:cNvSpPr>
                <a:spLocks noRot="1" noChangeAspect="1" noMove="1" noResize="1" noEditPoints="1" noAdjustHandles="1" noChangeArrowheads="1" noChangeShapeType="1" noTextEdit="1"/>
              </p:cNvSpPr>
              <p:nvPr/>
            </p:nvSpPr>
            <p:spPr>
              <a:xfrm>
                <a:off x="5384891" y="2023523"/>
                <a:ext cx="2351541" cy="400110"/>
              </a:xfrm>
              <a:prstGeom prst="rect">
                <a:avLst/>
              </a:prstGeom>
              <a:blipFill>
                <a:blip r:embed="rId22"/>
                <a:stretch>
                  <a:fillRect b="-13636"/>
                </a:stretch>
              </a:blipFill>
            </p:spPr>
            <p:txBody>
              <a:bodyPr/>
              <a:lstStyle/>
              <a:p>
                <a:r>
                  <a:rPr lang="ja-JP" altLang="en-US">
                    <a:noFill/>
                  </a:rPr>
                  <a:t> </a:t>
                </a:r>
              </a:p>
            </p:txBody>
          </p:sp>
        </mc:Fallback>
      </mc:AlternateContent>
      <p:sp>
        <p:nvSpPr>
          <p:cNvPr id="21" name="右矢印 20"/>
          <p:cNvSpPr/>
          <p:nvPr/>
        </p:nvSpPr>
        <p:spPr>
          <a:xfrm>
            <a:off x="4358469" y="3017105"/>
            <a:ext cx="778902" cy="37684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430077" y="1446141"/>
            <a:ext cx="2492990" cy="400110"/>
          </a:xfrm>
          <a:prstGeom prst="rect">
            <a:avLst/>
          </a:prstGeom>
          <a:noFill/>
        </p:spPr>
        <p:txBody>
          <a:bodyPr wrap="none" rtlCol="0">
            <a:spAutoFit/>
          </a:bodyPr>
          <a:lstStyle/>
          <a:p>
            <a:r>
              <a:rPr kumimoji="1" lang="ja-JP" altLang="en-US" sz="2000" dirty="0"/>
              <a:t>効率的アルゴリズム</a:t>
            </a:r>
          </a:p>
        </p:txBody>
      </p:sp>
      <p:sp>
        <p:nvSpPr>
          <p:cNvPr id="24" name="正方形/長方形 23"/>
          <p:cNvSpPr/>
          <p:nvPr/>
        </p:nvSpPr>
        <p:spPr>
          <a:xfrm>
            <a:off x="5445851" y="742636"/>
            <a:ext cx="1003801" cy="400110"/>
          </a:xfrm>
          <a:prstGeom prst="rect">
            <a:avLst/>
          </a:prstGeom>
        </p:spPr>
        <p:txBody>
          <a:bodyPr wrap="none">
            <a:spAutoFit/>
          </a:bodyPr>
          <a:lstStyle/>
          <a:p>
            <a:r>
              <a:rPr kumimoji="1" lang="ja-JP" altLang="en-US" sz="2000" dirty="0"/>
              <a:t>課題</a:t>
            </a:r>
            <a:r>
              <a:rPr kumimoji="1" lang="en-US" altLang="ja-JP" sz="2000" dirty="0"/>
              <a:t>(A)</a:t>
            </a:r>
          </a:p>
        </p:txBody>
      </p:sp>
      <p:sp>
        <p:nvSpPr>
          <p:cNvPr id="25" name="正方形/長方形 24"/>
          <p:cNvSpPr/>
          <p:nvPr/>
        </p:nvSpPr>
        <p:spPr>
          <a:xfrm>
            <a:off x="5445852" y="746227"/>
            <a:ext cx="2749470" cy="10029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501150" y="4808174"/>
            <a:ext cx="4493538" cy="461665"/>
          </a:xfrm>
          <a:prstGeom prst="rect">
            <a:avLst/>
          </a:prstGeom>
          <a:noFill/>
        </p:spPr>
        <p:txBody>
          <a:bodyPr wrap="none" rtlCol="0">
            <a:spAutoFit/>
          </a:bodyPr>
          <a:lstStyle/>
          <a:p>
            <a:r>
              <a:rPr kumimoji="1" lang="ja-JP" altLang="en-US" sz="2400" dirty="0"/>
              <a:t>こんなパラダイムをつくりたい</a:t>
            </a:r>
          </a:p>
        </p:txBody>
      </p:sp>
      <p:sp>
        <p:nvSpPr>
          <p:cNvPr id="23" name="テキスト ボックス 22"/>
          <p:cNvSpPr txBox="1"/>
          <p:nvPr/>
        </p:nvSpPr>
        <p:spPr>
          <a:xfrm>
            <a:off x="518461" y="1654500"/>
            <a:ext cx="317716" cy="400110"/>
          </a:xfrm>
          <a:prstGeom prst="rect">
            <a:avLst/>
          </a:prstGeom>
          <a:noFill/>
        </p:spPr>
        <p:txBody>
          <a:bodyPr wrap="none" rtlCol="0">
            <a:spAutoFit/>
          </a:bodyPr>
          <a:lstStyle/>
          <a:p>
            <a:r>
              <a:rPr kumimoji="1" lang="en-US" altLang="ja-JP" sz="2000" dirty="0"/>
              <a:t>P</a:t>
            </a:r>
            <a:endParaRPr kumimoji="1" lang="ja-JP" altLang="en-US" sz="2000" dirty="0"/>
          </a:p>
        </p:txBody>
      </p:sp>
      <p:sp>
        <p:nvSpPr>
          <p:cNvPr id="27" name="テキスト ボックス 26"/>
          <p:cNvSpPr txBox="1"/>
          <p:nvPr/>
        </p:nvSpPr>
        <p:spPr>
          <a:xfrm>
            <a:off x="343986" y="947370"/>
            <a:ext cx="995785" cy="400110"/>
          </a:xfrm>
          <a:prstGeom prst="rect">
            <a:avLst/>
          </a:prstGeom>
          <a:noFill/>
        </p:spPr>
        <p:txBody>
          <a:bodyPr wrap="none" rtlCol="0">
            <a:spAutoFit/>
          </a:bodyPr>
          <a:lstStyle/>
          <a:p>
            <a:r>
              <a:rPr kumimoji="1" lang="en-US" altLang="ja-JP" sz="2000" dirty="0"/>
              <a:t>NP</a:t>
            </a:r>
            <a:r>
              <a:rPr kumimoji="1" lang="ja-JP" altLang="en-US" sz="2000" dirty="0"/>
              <a:t>困難</a:t>
            </a:r>
          </a:p>
        </p:txBody>
      </p:sp>
      <p:sp>
        <p:nvSpPr>
          <p:cNvPr id="28" name="フリーフォーム 27"/>
          <p:cNvSpPr/>
          <p:nvPr/>
        </p:nvSpPr>
        <p:spPr>
          <a:xfrm>
            <a:off x="21474" y="897603"/>
            <a:ext cx="1629407" cy="545927"/>
          </a:xfrm>
          <a:custGeom>
            <a:avLst/>
            <a:gdLst>
              <a:gd name="connsiteX0" fmla="*/ 0 w 1629407"/>
              <a:gd name="connsiteY0" fmla="*/ 231228 h 545927"/>
              <a:gd name="connsiteX1" fmla="*/ 136634 w 1629407"/>
              <a:gd name="connsiteY1" fmla="*/ 441435 h 545927"/>
              <a:gd name="connsiteX2" fmla="*/ 572814 w 1629407"/>
              <a:gd name="connsiteY2" fmla="*/ 541283 h 545927"/>
              <a:gd name="connsiteX3" fmla="*/ 966952 w 1629407"/>
              <a:gd name="connsiteY3" fmla="*/ 515007 h 545927"/>
              <a:gd name="connsiteX4" fmla="*/ 1313793 w 1629407"/>
              <a:gd name="connsiteY4" fmla="*/ 388883 h 545927"/>
              <a:gd name="connsiteX5" fmla="*/ 1592317 w 1629407"/>
              <a:gd name="connsiteY5" fmla="*/ 157656 h 545927"/>
              <a:gd name="connsiteX6" fmla="*/ 1618593 w 1629407"/>
              <a:gd name="connsiteY6" fmla="*/ 0 h 545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9407" h="545927">
                <a:moveTo>
                  <a:pt x="0" y="231228"/>
                </a:moveTo>
                <a:cubicBezTo>
                  <a:pt x="20582" y="310493"/>
                  <a:pt x="41165" y="389759"/>
                  <a:pt x="136634" y="441435"/>
                </a:cubicBezTo>
                <a:cubicBezTo>
                  <a:pt x="232103" y="493111"/>
                  <a:pt x="434428" y="529021"/>
                  <a:pt x="572814" y="541283"/>
                </a:cubicBezTo>
                <a:cubicBezTo>
                  <a:pt x="711200" y="553545"/>
                  <a:pt x="843455" y="540407"/>
                  <a:pt x="966952" y="515007"/>
                </a:cubicBezTo>
                <a:cubicBezTo>
                  <a:pt x="1090449" y="489607"/>
                  <a:pt x="1209566" y="448442"/>
                  <a:pt x="1313793" y="388883"/>
                </a:cubicBezTo>
                <a:cubicBezTo>
                  <a:pt x="1418021" y="329325"/>
                  <a:pt x="1541517" y="222470"/>
                  <a:pt x="1592317" y="157656"/>
                </a:cubicBezTo>
                <a:cubicBezTo>
                  <a:pt x="1643117" y="92842"/>
                  <a:pt x="1630855" y="46421"/>
                  <a:pt x="1618593" y="0"/>
                </a:cubicBezTo>
              </a:path>
            </a:pathLst>
          </a:cu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28"/>
          <p:cNvSpPr/>
          <p:nvPr/>
        </p:nvSpPr>
        <p:spPr>
          <a:xfrm>
            <a:off x="105709" y="1629891"/>
            <a:ext cx="1171903" cy="237670"/>
          </a:xfrm>
          <a:custGeom>
            <a:avLst/>
            <a:gdLst>
              <a:gd name="connsiteX0" fmla="*/ 0 w 1171903"/>
              <a:gd name="connsiteY0" fmla="*/ 211394 h 237670"/>
              <a:gd name="connsiteX1" fmla="*/ 210207 w 1171903"/>
              <a:gd name="connsiteY1" fmla="*/ 48484 h 237670"/>
              <a:gd name="connsiteX2" fmla="*/ 620110 w 1171903"/>
              <a:gd name="connsiteY2" fmla="*/ 1188 h 237670"/>
              <a:gd name="connsiteX3" fmla="*/ 856593 w 1171903"/>
              <a:gd name="connsiteY3" fmla="*/ 22208 h 237670"/>
              <a:gd name="connsiteX4" fmla="*/ 1077310 w 1171903"/>
              <a:gd name="connsiteY4" fmla="*/ 106291 h 237670"/>
              <a:gd name="connsiteX5" fmla="*/ 1171903 w 1171903"/>
              <a:gd name="connsiteY5" fmla="*/ 237670 h 23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1903" h="237670">
                <a:moveTo>
                  <a:pt x="0" y="211394"/>
                </a:moveTo>
                <a:cubicBezTo>
                  <a:pt x="53427" y="147456"/>
                  <a:pt x="106855" y="83518"/>
                  <a:pt x="210207" y="48484"/>
                </a:cubicBezTo>
                <a:cubicBezTo>
                  <a:pt x="313559" y="13450"/>
                  <a:pt x="512379" y="5567"/>
                  <a:pt x="620110" y="1188"/>
                </a:cubicBezTo>
                <a:cubicBezTo>
                  <a:pt x="727841" y="-3191"/>
                  <a:pt x="780393" y="4691"/>
                  <a:pt x="856593" y="22208"/>
                </a:cubicBezTo>
                <a:cubicBezTo>
                  <a:pt x="932793" y="39725"/>
                  <a:pt x="1024758" y="70381"/>
                  <a:pt x="1077310" y="106291"/>
                </a:cubicBezTo>
                <a:cubicBezTo>
                  <a:pt x="1129862" y="142201"/>
                  <a:pt x="1150882" y="189935"/>
                  <a:pt x="1171903" y="237670"/>
                </a:cubicBezTo>
              </a:path>
            </a:pathLst>
          </a:cu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flipV="1">
            <a:off x="902339" y="1528161"/>
            <a:ext cx="80623" cy="240176"/>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2" name="フリーフォーム 31"/>
          <p:cNvSpPr/>
          <p:nvPr/>
        </p:nvSpPr>
        <p:spPr>
          <a:xfrm>
            <a:off x="131642" y="1507947"/>
            <a:ext cx="1171903" cy="237670"/>
          </a:xfrm>
          <a:custGeom>
            <a:avLst/>
            <a:gdLst>
              <a:gd name="connsiteX0" fmla="*/ 0 w 1171903"/>
              <a:gd name="connsiteY0" fmla="*/ 211394 h 237670"/>
              <a:gd name="connsiteX1" fmla="*/ 210207 w 1171903"/>
              <a:gd name="connsiteY1" fmla="*/ 48484 h 237670"/>
              <a:gd name="connsiteX2" fmla="*/ 620110 w 1171903"/>
              <a:gd name="connsiteY2" fmla="*/ 1188 h 237670"/>
              <a:gd name="connsiteX3" fmla="*/ 856593 w 1171903"/>
              <a:gd name="connsiteY3" fmla="*/ 22208 h 237670"/>
              <a:gd name="connsiteX4" fmla="*/ 1077310 w 1171903"/>
              <a:gd name="connsiteY4" fmla="*/ 106291 h 237670"/>
              <a:gd name="connsiteX5" fmla="*/ 1171903 w 1171903"/>
              <a:gd name="connsiteY5" fmla="*/ 237670 h 23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1903" h="237670">
                <a:moveTo>
                  <a:pt x="0" y="211394"/>
                </a:moveTo>
                <a:cubicBezTo>
                  <a:pt x="53427" y="147456"/>
                  <a:pt x="106855" y="83518"/>
                  <a:pt x="210207" y="48484"/>
                </a:cubicBezTo>
                <a:cubicBezTo>
                  <a:pt x="313559" y="13450"/>
                  <a:pt x="512379" y="5567"/>
                  <a:pt x="620110" y="1188"/>
                </a:cubicBezTo>
                <a:cubicBezTo>
                  <a:pt x="727841" y="-3191"/>
                  <a:pt x="780393" y="4691"/>
                  <a:pt x="856593" y="22208"/>
                </a:cubicBezTo>
                <a:cubicBezTo>
                  <a:pt x="932793" y="39725"/>
                  <a:pt x="1024758" y="70381"/>
                  <a:pt x="1077310" y="106291"/>
                </a:cubicBezTo>
                <a:cubicBezTo>
                  <a:pt x="1129862" y="142201"/>
                  <a:pt x="1150882" y="189935"/>
                  <a:pt x="1171903" y="237670"/>
                </a:cubicBezTo>
              </a:path>
            </a:pathLst>
          </a:cu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矢印コネクタ 32"/>
          <p:cNvCxnSpPr/>
          <p:nvPr/>
        </p:nvCxnSpPr>
        <p:spPr>
          <a:xfrm flipH="1" flipV="1">
            <a:off x="460360" y="1518936"/>
            <a:ext cx="12567" cy="226681"/>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テキスト ボックス 5"/>
              <p:cNvSpPr txBox="1"/>
              <p:nvPr/>
            </p:nvSpPr>
            <p:spPr>
              <a:xfrm>
                <a:off x="1339771" y="633357"/>
                <a:ext cx="2633478" cy="707886"/>
              </a:xfrm>
              <a:prstGeom prst="rect">
                <a:avLst/>
              </a:prstGeom>
              <a:solidFill>
                <a:schemeClr val="bg1"/>
              </a:solidFill>
              <a:ln w="12700">
                <a:solidFill>
                  <a:schemeClr val="tx1"/>
                </a:solidFill>
              </a:ln>
            </p:spPr>
            <p:txBody>
              <a:bodyPr wrap="none" rtlCol="0">
                <a:spAutoFit/>
              </a:bodyPr>
              <a:lstStyle/>
              <a:p>
                <a:r>
                  <a:rPr kumimoji="1" lang="ja-JP" altLang="en-US" sz="2000" dirty="0"/>
                  <a:t>課題</a:t>
                </a:r>
                <a:r>
                  <a:rPr kumimoji="1" lang="en-US" altLang="ja-JP" sz="2000" dirty="0"/>
                  <a:t>(C) </a:t>
                </a:r>
              </a:p>
              <a:p>
                <a:r>
                  <a:rPr kumimoji="1" lang="ja-JP" altLang="en-US" sz="2000" dirty="0"/>
                  <a:t>離散凸解析 </a:t>
                </a:r>
                <a:r>
                  <a:rPr kumimoji="1" lang="en-US" altLang="ja-JP" sz="2000" i="1" dirty="0"/>
                  <a:t>beyond </a:t>
                </a:r>
                <a14:m>
                  <m:oMath xmlns:m="http://schemas.openxmlformats.org/officeDocument/2006/math">
                    <m:sSup>
                      <m:sSupPr>
                        <m:ctrlPr>
                          <a:rPr kumimoji="1" lang="en-US" altLang="ja-JP" sz="2000" b="0" i="1" smtClean="0">
                            <a:latin typeface="Cambria Math" panose="02040503050406030204" pitchFamily="18" charset="0"/>
                            <a:ea typeface="Cambria Math" panose="02040503050406030204" pitchFamily="18" charset="0"/>
                          </a:rPr>
                        </m:ctrlPr>
                      </m:sSupPr>
                      <m:e>
                        <m:r>
                          <a:rPr kumimoji="1" lang="en-US" altLang="ja-JP" sz="2000" i="1" smtClean="0">
                            <a:latin typeface="Cambria Math" panose="02040503050406030204" pitchFamily="18" charset="0"/>
                            <a:ea typeface="Cambria Math" panose="02040503050406030204" pitchFamily="18" charset="0"/>
                          </a:rPr>
                          <m:t>ℤ</m:t>
                        </m:r>
                      </m:e>
                      <m:sup>
                        <m:r>
                          <a:rPr kumimoji="1" lang="en-US" altLang="ja-JP" sz="2000" b="0" i="1" smtClean="0">
                            <a:latin typeface="Cambria Math" panose="02040503050406030204" pitchFamily="18" charset="0"/>
                            <a:ea typeface="Cambria Math" panose="02040503050406030204" pitchFamily="18" charset="0"/>
                          </a:rPr>
                          <m:t>𝑛</m:t>
                        </m:r>
                      </m:sup>
                    </m:sSup>
                  </m:oMath>
                </a14:m>
                <a:endParaRPr kumimoji="1" lang="ja-JP" altLang="en-US" sz="20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339771" y="633357"/>
                <a:ext cx="2633478" cy="707886"/>
              </a:xfrm>
              <a:prstGeom prst="rect">
                <a:avLst/>
              </a:prstGeom>
              <a:blipFill>
                <a:blip r:embed="rId23"/>
                <a:stretch>
                  <a:fillRect l="-2304" t="-5085" b="-14407"/>
                </a:stretch>
              </a:blipFill>
              <a:ln w="12700">
                <a:solidFill>
                  <a:schemeClr val="tx1"/>
                </a:solidFill>
              </a:ln>
            </p:spPr>
            <p:txBody>
              <a:bodyPr/>
              <a:lstStyle/>
              <a:p>
                <a:r>
                  <a:rPr lang="ja-JP" altLang="en-US">
                    <a:noFill/>
                  </a:rPr>
                  <a:t> </a:t>
                </a:r>
              </a:p>
            </p:txBody>
          </p:sp>
        </mc:Fallback>
      </mc:AlternateContent>
    </p:spTree>
    <p:extLst>
      <p:ext uri="{BB962C8B-B14F-4D97-AF65-F5344CB8AC3E}">
        <p14:creationId xmlns:p14="http://schemas.microsoft.com/office/powerpoint/2010/main" val="210288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24" grpId="0"/>
      <p:bldP spid="25" grpId="0" animBg="1"/>
      <p:bldP spid="26"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374440" y="1931031"/>
            <a:ext cx="6344005" cy="185151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882659" y="207397"/>
            <a:ext cx="4844596" cy="523220"/>
          </a:xfrm>
          <a:prstGeom prst="rect">
            <a:avLst/>
          </a:prstGeom>
          <a:noFill/>
        </p:spPr>
        <p:txBody>
          <a:bodyPr wrap="none" rtlCol="0">
            <a:spAutoFit/>
          </a:bodyPr>
          <a:lstStyle/>
          <a:p>
            <a:r>
              <a:rPr kumimoji="1" lang="ja-JP" altLang="en-US" sz="2800" dirty="0"/>
              <a:t>課題</a:t>
            </a:r>
            <a:r>
              <a:rPr kumimoji="1" lang="en-US" altLang="ja-JP" sz="2800" dirty="0">
                <a:latin typeface="+mn-ea"/>
              </a:rPr>
              <a:t>(D)</a:t>
            </a:r>
            <a:r>
              <a:rPr kumimoji="1" lang="en-US" altLang="ja-JP" sz="2800" dirty="0"/>
              <a:t> </a:t>
            </a:r>
            <a:r>
              <a:rPr kumimoji="1" lang="ja-JP" altLang="en-US" sz="2800" dirty="0"/>
              <a:t>代数的組合せ最適化 </a:t>
            </a:r>
          </a:p>
        </p:txBody>
      </p:sp>
      <mc:AlternateContent xmlns:mc="http://schemas.openxmlformats.org/markup-compatibility/2006" xmlns:a14="http://schemas.microsoft.com/office/drawing/2010/main">
        <mc:Choice Requires="a14">
          <p:sp>
            <p:nvSpPr>
              <p:cNvPr id="5" name="テキスト ボックス 4"/>
              <p:cNvSpPr txBox="1"/>
              <p:nvPr/>
            </p:nvSpPr>
            <p:spPr>
              <a:xfrm>
                <a:off x="1655380" y="2019417"/>
                <a:ext cx="283045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Max</m:t>
                      </m:r>
                      <m:r>
                        <a:rPr kumimoji="1" lang="en-US" altLang="ja-JP" sz="2400" b="0" i="0" smtClean="0">
                          <a:latin typeface="Cambria Math" panose="02040503050406030204" pitchFamily="18" charset="0"/>
                        </a:rPr>
                        <m:t>.</m:t>
                      </m:r>
                      <m:r>
                        <a:rPr kumimoji="1" lang="en-US" altLang="ja-JP" sz="2400" b="0" i="1" smtClean="0">
                          <a:latin typeface="Cambria Math" panose="02040503050406030204" pitchFamily="18" charset="0"/>
                        </a:rPr>
                        <m:t>    </m:t>
                      </m:r>
                      <m:func>
                        <m:funcPr>
                          <m:ctrlPr>
                            <a:rPr kumimoji="1" lang="en-US" altLang="ja-JP" sz="2400" b="0" i="1" smtClean="0">
                              <a:latin typeface="Cambria Math" panose="02040503050406030204" pitchFamily="18" charset="0"/>
                            </a:rPr>
                          </m:ctrlPr>
                        </m:funcPr>
                        <m:fName>
                          <m:r>
                            <m:rPr>
                              <m:sty m:val="p"/>
                            </m:rPr>
                            <a:rPr kumimoji="1" lang="en-US" altLang="ja-JP" sz="2400" b="0" i="0" smtClean="0">
                              <a:latin typeface="Cambria Math" panose="02040503050406030204" pitchFamily="18" charset="0"/>
                            </a:rPr>
                            <m:t>dim</m:t>
                          </m:r>
                        </m:fName>
                        <m:e>
                          <m:r>
                            <a:rPr kumimoji="1" lang="en-US" altLang="ja-JP" sz="2400" b="0" i="1" smtClean="0">
                              <a:latin typeface="Cambria Math" panose="02040503050406030204" pitchFamily="18" charset="0"/>
                            </a:rPr>
                            <m:t>𝑋</m:t>
                          </m:r>
                          <m:r>
                            <a:rPr kumimoji="1" lang="en-US" altLang="ja-JP" sz="2400" b="0" i="1" smtClean="0">
                              <a:latin typeface="Cambria Math" panose="02040503050406030204" pitchFamily="18" charset="0"/>
                            </a:rPr>
                            <m:t>+</m:t>
                          </m:r>
                          <m:func>
                            <m:funcPr>
                              <m:ctrlPr>
                                <a:rPr kumimoji="1" lang="en-US" altLang="ja-JP" sz="2400" b="0" i="1" smtClean="0">
                                  <a:latin typeface="Cambria Math" panose="02040503050406030204" pitchFamily="18" charset="0"/>
                                </a:rPr>
                              </m:ctrlPr>
                            </m:funcPr>
                            <m:fName>
                              <m:r>
                                <m:rPr>
                                  <m:sty m:val="p"/>
                                </m:rPr>
                                <a:rPr kumimoji="1" lang="en-US" altLang="ja-JP" sz="2400" b="0" i="0" smtClean="0">
                                  <a:latin typeface="Cambria Math" panose="02040503050406030204" pitchFamily="18" charset="0"/>
                                </a:rPr>
                                <m:t>dim</m:t>
                              </m:r>
                            </m:fName>
                            <m:e>
                              <m:r>
                                <a:rPr kumimoji="1" lang="en-US" altLang="ja-JP" sz="2400" b="0" i="1" smtClean="0">
                                  <a:latin typeface="Cambria Math" panose="02040503050406030204" pitchFamily="18" charset="0"/>
                                </a:rPr>
                                <m:t>𝑌</m:t>
                              </m:r>
                            </m:e>
                          </m:func>
                        </m:e>
                      </m:func>
                    </m:oMath>
                  </m:oMathPara>
                </a14:m>
                <a:endParaRPr kumimoji="1" lang="ja-JP" altLang="en-US" sz="24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1655380" y="2019417"/>
                <a:ext cx="2830455" cy="369332"/>
              </a:xfrm>
              <a:prstGeom prst="rect">
                <a:avLst/>
              </a:prstGeom>
              <a:blipFill>
                <a:blip r:embed="rId9"/>
                <a:stretch>
                  <a:fillRect l="-2155" r="-1724" b="-65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1860331" y="2688270"/>
                <a:ext cx="463877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s</m:t>
                      </m:r>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t</m:t>
                      </m:r>
                      <m:r>
                        <a:rPr kumimoji="1" lang="en-US" altLang="ja-JP" sz="2400" b="0" i="0" smtClean="0">
                          <a:latin typeface="Cambria Math" panose="02040503050406030204" pitchFamily="18" charset="0"/>
                        </a:rPr>
                        <m:t>.     </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𝑖</m:t>
                          </m:r>
                        </m:sub>
                      </m:sSub>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𝑋</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𝑌</m:t>
                          </m:r>
                        </m:e>
                      </m:d>
                      <m:r>
                        <a:rPr kumimoji="1" lang="en-US" altLang="ja-JP" sz="2400" b="0" i="1" smtClean="0">
                          <a:latin typeface="Cambria Math" panose="02040503050406030204" pitchFamily="18" charset="0"/>
                        </a:rPr>
                        <m:t>=</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0</m:t>
                          </m:r>
                        </m:e>
                      </m:d>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𝑖</m:t>
                      </m:r>
                      <m:r>
                        <a:rPr kumimoji="1" lang="en-US" altLang="ja-JP" sz="2400" b="0" i="1" smtClean="0">
                          <a:latin typeface="Cambria Math" panose="02040503050406030204" pitchFamily="18" charset="0"/>
                        </a:rPr>
                        <m:t>=1,2,…,</m:t>
                      </m:r>
                      <m:r>
                        <a:rPr kumimoji="1" lang="en-US" altLang="ja-JP" sz="2400" b="0" i="1" smtClean="0">
                          <a:latin typeface="Cambria Math" panose="02040503050406030204" pitchFamily="18" charset="0"/>
                        </a:rPr>
                        <m:t>𝑘</m:t>
                      </m:r>
                      <m:r>
                        <a:rPr kumimoji="1" lang="en-US" altLang="ja-JP" sz="2400" b="0" i="1" smtClean="0">
                          <a:latin typeface="Cambria Math" panose="02040503050406030204" pitchFamily="18" charset="0"/>
                        </a:rPr>
                        <m:t>)</m:t>
                      </m:r>
                    </m:oMath>
                  </m:oMathPara>
                </a14:m>
                <a:endParaRPr kumimoji="1" lang="ja-JP" alt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860331" y="2688270"/>
                <a:ext cx="4638770" cy="369332"/>
              </a:xfrm>
              <a:prstGeom prst="rect">
                <a:avLst/>
              </a:prstGeom>
              <a:blipFill>
                <a:blip r:embed="rId10"/>
                <a:stretch>
                  <a:fillRect l="-657" r="-2234" b="-3278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265139" y="1237848"/>
                <a:ext cx="6681573" cy="461665"/>
              </a:xfrm>
              <a:prstGeom prst="rect">
                <a:avLst/>
              </a:prstGeom>
              <a:noFill/>
            </p:spPr>
            <p:txBody>
              <a:bodyPr wrap="none" rtlCol="0">
                <a:spAutoFit/>
              </a:bodyPr>
              <a:lstStyle/>
              <a:p>
                <a:r>
                  <a:rPr kumimoji="1" lang="en-US" altLang="ja-JP" sz="2400" dirty="0"/>
                  <a:t> </a:t>
                </a:r>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𝑘</m:t>
                        </m:r>
                      </m:sub>
                    </m:sSub>
                    <m:r>
                      <a:rPr kumimoji="1" lang="en-US" altLang="ja-JP" sz="2400" b="0" i="0" smtClean="0">
                        <a:latin typeface="Cambria Math" panose="02040503050406030204" pitchFamily="18" charset="0"/>
                      </a:rPr>
                      <m:t> </m:t>
                    </m:r>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𝕂</m:t>
                        </m:r>
                      </m:e>
                      <m:sup>
                        <m:r>
                          <a:rPr kumimoji="1" lang="en-US" altLang="ja-JP" sz="2400" b="0" i="1" smtClean="0">
                            <a:latin typeface="Cambria Math" panose="02040503050406030204" pitchFamily="18" charset="0"/>
                            <a:ea typeface="Cambria Math" panose="02040503050406030204" pitchFamily="18" charset="0"/>
                          </a:rPr>
                          <m:t>𝑛</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𝑚</m:t>
                        </m:r>
                      </m:sup>
                    </m:sSup>
                    <m:r>
                      <a:rPr kumimoji="1" lang="en-US" altLang="ja-JP" sz="2400" b="0" i="1" smtClean="0">
                        <a:latin typeface="Cambria Math" panose="02040503050406030204" pitchFamily="18" charset="0"/>
                        <a:ea typeface="Cambria Math" panose="02040503050406030204" pitchFamily="18" charset="0"/>
                      </a:rPr>
                      <m:t>:</m:t>
                    </m:r>
                  </m:oMath>
                </a14:m>
                <a:r>
                  <a:rPr kumimoji="1" lang="ja-JP" altLang="en-US" sz="2400" dirty="0"/>
                  <a:t>行列</a:t>
                </a:r>
                <a:r>
                  <a:rPr kumimoji="1" lang="en-US" altLang="ja-JP" sz="2400" dirty="0"/>
                  <a:t>(</a:t>
                </a:r>
                <a:r>
                  <a:rPr kumimoji="1" lang="ja-JP" altLang="en-US" sz="2400" dirty="0"/>
                  <a:t>双線形形式</a:t>
                </a:r>
                <a:r>
                  <a:rPr kumimoji="1" lang="en-US" altLang="ja-JP" sz="2400" dirty="0"/>
                  <a:t>)</a:t>
                </a:r>
                <a:r>
                  <a:rPr kumimoji="1" lang="ja-JP" altLang="en-US" sz="2400" dirty="0" err="1"/>
                  <a:t>，</a:t>
                </a:r>
                <a:r>
                  <a:rPr kumimoji="1" lang="ja-JP" altLang="en-US" sz="2400" dirty="0"/>
                  <a:t>体</a:t>
                </a:r>
                <a14:m>
                  <m:oMath xmlns:m="http://schemas.openxmlformats.org/officeDocument/2006/math">
                    <m:r>
                      <a:rPr kumimoji="1" lang="ja-JP" altLang="en-US" sz="2400" i="1" smtClean="0">
                        <a:latin typeface="Cambria Math" panose="02040503050406030204" pitchFamily="18" charset="0"/>
                      </a:rPr>
                      <m:t>𝕂</m:t>
                    </m:r>
                  </m:oMath>
                </a14:m>
                <a:r>
                  <a:rPr kumimoji="1" lang="ja-JP" altLang="en-US" sz="2400" dirty="0"/>
                  <a:t>上</a:t>
                </a:r>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265139" y="1237848"/>
                <a:ext cx="6681573" cy="461665"/>
              </a:xfrm>
              <a:prstGeom prst="rect">
                <a:avLst/>
              </a:prstGeom>
              <a:blipFill>
                <a:blip r:embed="rId11"/>
                <a:stretch>
                  <a:fillRect t="-11842" r="-365" b="-2894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2369791" y="3271865"/>
                <a:ext cx="4785541" cy="369332"/>
              </a:xfrm>
              <a:prstGeom prst="rect">
                <a:avLst/>
              </a:prstGeom>
              <a:noFill/>
            </p:spPr>
            <p:txBody>
              <a:bodyPr wrap="none" lIns="0" tIns="0" rIns="0" bIns="0" rtlCol="0">
                <a:spAutoFit/>
              </a:bodyPr>
              <a:lstStyle/>
              <a:p>
                <a14:m>
                  <m:oMath xmlns:m="http://schemas.openxmlformats.org/officeDocument/2006/math">
                    <m:r>
                      <a:rPr kumimoji="1" lang="en-US" altLang="ja-JP" sz="2400" b="0" i="1" smtClean="0">
                        <a:latin typeface="Cambria Math" panose="02040503050406030204" pitchFamily="18" charset="0"/>
                      </a:rPr>
                      <m:t>𝑋</m:t>
                    </m:r>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𝕂</m:t>
                        </m:r>
                      </m:e>
                      <m:sup>
                        <m:r>
                          <a:rPr kumimoji="1" lang="en-US" altLang="ja-JP" sz="2400" b="0" i="1" smtClean="0">
                            <a:latin typeface="Cambria Math" panose="02040503050406030204" pitchFamily="18" charset="0"/>
                            <a:ea typeface="Cambria Math" panose="02040503050406030204" pitchFamily="18" charset="0"/>
                          </a:rPr>
                          <m:t>𝑛</m:t>
                        </m:r>
                      </m:sup>
                    </m:sSup>
                    <m:r>
                      <a:rPr kumimoji="1" lang="en-US" altLang="ja-JP" sz="2400" b="0" i="1" smtClean="0">
                        <a:latin typeface="Cambria Math" panose="02040503050406030204" pitchFamily="18" charset="0"/>
                        <a:ea typeface="Cambria Math" panose="02040503050406030204" pitchFamily="18" charset="0"/>
                      </a:rPr>
                      <m:t>, </m:t>
                    </m:r>
                    <m:r>
                      <a:rPr kumimoji="1" lang="en-US" altLang="ja-JP" sz="2400" b="0" i="1" smtClean="0">
                        <a:latin typeface="Cambria Math" panose="02040503050406030204" pitchFamily="18" charset="0"/>
                        <a:ea typeface="Cambria Math" panose="02040503050406030204" pitchFamily="18" charset="0"/>
                      </a:rPr>
                      <m:t>𝑌</m:t>
                    </m:r>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𝕂</m:t>
                        </m:r>
                      </m:e>
                      <m:sup>
                        <m:r>
                          <a:rPr kumimoji="1" lang="en-US" altLang="ja-JP" sz="2400" b="0" i="1" smtClean="0">
                            <a:latin typeface="Cambria Math" panose="02040503050406030204" pitchFamily="18" charset="0"/>
                            <a:ea typeface="Cambria Math" panose="02040503050406030204" pitchFamily="18" charset="0"/>
                          </a:rPr>
                          <m:t>𝑚</m:t>
                        </m:r>
                      </m:sup>
                    </m:sSup>
                    <m:r>
                      <a:rPr kumimoji="1" lang="en-US" altLang="ja-JP" sz="2400" b="0" i="1" smtClean="0">
                        <a:latin typeface="Cambria Math" panose="02040503050406030204" pitchFamily="18" charset="0"/>
                        <a:ea typeface="Cambria Math" panose="02040503050406030204" pitchFamily="18" charset="0"/>
                      </a:rPr>
                      <m:t>: </m:t>
                    </m:r>
                  </m:oMath>
                </a14:m>
                <a:r>
                  <a:rPr kumimoji="1" lang="ja-JP" altLang="en-US" sz="2400" dirty="0"/>
                  <a:t>ベクトル部分空間</a:t>
                </a:r>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2369791" y="3271865"/>
                <a:ext cx="4785541" cy="369332"/>
              </a:xfrm>
              <a:prstGeom prst="rect">
                <a:avLst/>
              </a:prstGeom>
              <a:blipFill>
                <a:blip r:embed="rId12"/>
                <a:stretch>
                  <a:fillRect l="-2293" t="-26667" r="-2803" b="-50000"/>
                </a:stretch>
              </a:blipFill>
            </p:spPr>
            <p:txBody>
              <a:bodyPr/>
              <a:lstStyle/>
              <a:p>
                <a:r>
                  <a:rPr lang="ja-JP" altLang="en-US">
                    <a:noFill/>
                  </a:rPr>
                  <a:t> </a:t>
                </a:r>
              </a:p>
            </p:txBody>
          </p:sp>
        </mc:Fallback>
      </mc:AlternateContent>
      <p:sp>
        <p:nvSpPr>
          <p:cNvPr id="2" name="テキスト ボックス 1"/>
          <p:cNvSpPr txBox="1"/>
          <p:nvPr/>
        </p:nvSpPr>
        <p:spPr>
          <a:xfrm>
            <a:off x="1655380" y="4017017"/>
            <a:ext cx="5923288" cy="2400657"/>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kumimoji="1" lang="ja-JP" altLang="en-US" sz="2000" dirty="0"/>
              <a:t>２部グラフの安定集合問題の代数的一般化</a:t>
            </a:r>
            <a:endParaRPr kumimoji="1" lang="en-US" altLang="ja-JP" sz="2000" dirty="0"/>
          </a:p>
          <a:p>
            <a:pPr marL="285750" indent="-285750">
              <a:lnSpc>
                <a:spcPct val="150000"/>
              </a:lnSpc>
              <a:buFont typeface="Arial" panose="020B0604020202020204" pitchFamily="34" charset="0"/>
              <a:buChar char="•"/>
            </a:pPr>
            <a:r>
              <a:rPr kumimoji="1" lang="ja-JP" altLang="en-US" sz="2000" dirty="0"/>
              <a:t>行列のブロック対角化 </a:t>
            </a:r>
            <a:r>
              <a:rPr kumimoji="1" lang="en-US" altLang="ja-JP" sz="2000" dirty="0"/>
              <a:t>(Ito-Iwata-</a:t>
            </a:r>
            <a:r>
              <a:rPr kumimoji="1" lang="en-US" altLang="ja-JP" sz="2000" dirty="0" err="1"/>
              <a:t>Murota</a:t>
            </a:r>
            <a:r>
              <a:rPr kumimoji="1" lang="en-US" altLang="ja-JP" sz="2000" dirty="0"/>
              <a:t> 1995)</a:t>
            </a:r>
          </a:p>
          <a:p>
            <a:pPr marL="285750" indent="-285750">
              <a:lnSpc>
                <a:spcPct val="150000"/>
              </a:lnSpc>
              <a:buFont typeface="Arial" panose="020B0604020202020204" pitchFamily="34" charset="0"/>
              <a:buChar char="•"/>
            </a:pPr>
            <a:r>
              <a:rPr kumimoji="1" lang="ja-JP" altLang="en-US" sz="2000" dirty="0"/>
              <a:t>非可換ランク </a:t>
            </a:r>
            <a:r>
              <a:rPr kumimoji="1" lang="en-US" altLang="ja-JP" sz="2000" dirty="0"/>
              <a:t>(</a:t>
            </a:r>
            <a:r>
              <a:rPr kumimoji="1" lang="en-US" altLang="ja-JP" sz="2000" dirty="0" err="1"/>
              <a:t>Ivanyos</a:t>
            </a:r>
            <a:r>
              <a:rPr kumimoji="1" lang="en-US" altLang="ja-JP" sz="2000" dirty="0"/>
              <a:t> et al. 2015, Garg et al. 2015)</a:t>
            </a:r>
          </a:p>
          <a:p>
            <a:pPr marL="285750" indent="-285750">
              <a:lnSpc>
                <a:spcPct val="150000"/>
              </a:lnSpc>
              <a:buFont typeface="Arial" panose="020B0604020202020204" pitchFamily="34" charset="0"/>
              <a:buChar char="•"/>
            </a:pPr>
            <a:r>
              <a:rPr kumimoji="1" lang="ja-JP" altLang="en-US" sz="2000" dirty="0"/>
              <a:t>不変式論    </a:t>
            </a:r>
            <a:r>
              <a:rPr kumimoji="1" lang="en-US" altLang="ja-JP" sz="2000" dirty="0"/>
              <a:t>(</a:t>
            </a:r>
            <a:r>
              <a:rPr kumimoji="1" lang="en-US" altLang="ja-JP" sz="2000" dirty="0" err="1"/>
              <a:t>Derksen-Makam</a:t>
            </a:r>
            <a:r>
              <a:rPr kumimoji="1" lang="en-US" altLang="ja-JP" sz="2000" dirty="0"/>
              <a:t> 2015)</a:t>
            </a:r>
          </a:p>
          <a:p>
            <a:pPr marL="285750" indent="-285750">
              <a:lnSpc>
                <a:spcPct val="150000"/>
              </a:lnSpc>
              <a:buFont typeface="Arial" panose="020B0604020202020204" pitchFamily="34" charset="0"/>
              <a:buChar char="•"/>
            </a:pPr>
            <a:r>
              <a:rPr kumimoji="1" lang="ja-JP" altLang="en-US" sz="2000" dirty="0"/>
              <a:t>量子情報科学 </a:t>
            </a:r>
            <a:r>
              <a:rPr kumimoji="1" lang="en-US" altLang="ja-JP" sz="2000" dirty="0"/>
              <a:t>(</a:t>
            </a:r>
            <a:r>
              <a:rPr kumimoji="1" lang="en-US" altLang="ja-JP" sz="2000" dirty="0" err="1"/>
              <a:t>Gurvits</a:t>
            </a:r>
            <a:r>
              <a:rPr kumimoji="1" lang="en-US" altLang="ja-JP" sz="2000" dirty="0"/>
              <a:t> 2004)</a:t>
            </a:r>
          </a:p>
        </p:txBody>
      </p:sp>
      <p:sp>
        <p:nvSpPr>
          <p:cNvPr id="3" name="テキスト ボックス 2"/>
          <p:cNvSpPr txBox="1"/>
          <p:nvPr/>
        </p:nvSpPr>
        <p:spPr>
          <a:xfrm>
            <a:off x="4174956" y="681055"/>
            <a:ext cx="4713406" cy="369332"/>
          </a:xfrm>
          <a:prstGeom prst="rect">
            <a:avLst/>
          </a:prstGeom>
          <a:noFill/>
        </p:spPr>
        <p:txBody>
          <a:bodyPr wrap="none" rtlCol="0">
            <a:spAutoFit/>
          </a:bodyPr>
          <a:lstStyle/>
          <a:p>
            <a:r>
              <a:rPr kumimoji="1" lang="ja-JP" altLang="en-US" dirty="0"/>
              <a:t>～ 最大消滅部分空間問題</a:t>
            </a:r>
            <a:r>
              <a:rPr kumimoji="1" lang="en-US" altLang="ja-JP" dirty="0"/>
              <a:t>MVSP</a:t>
            </a:r>
            <a:r>
              <a:rPr kumimoji="1" lang="ja-JP" altLang="en-US" dirty="0"/>
              <a:t>を例にとって</a:t>
            </a:r>
          </a:p>
        </p:txBody>
      </p:sp>
      <p:sp>
        <p:nvSpPr>
          <p:cNvPr id="9" name="スライド番号プレースホルダー 8"/>
          <p:cNvSpPr>
            <a:spLocks noGrp="1"/>
          </p:cNvSpPr>
          <p:nvPr>
            <p:ph type="sldNum" sz="quarter" idx="12"/>
          </p:nvPr>
        </p:nvSpPr>
        <p:spPr/>
        <p:txBody>
          <a:bodyPr/>
          <a:lstStyle/>
          <a:p>
            <a:fld id="{521D941A-0A40-4AEB-931E-779DA761E56B}" type="slidenum">
              <a:rPr kumimoji="1" lang="ja-JP" altLang="en-US" smtClean="0"/>
              <a:t>6</a:t>
            </a:fld>
            <a:endParaRPr kumimoji="1" lang="ja-JP" altLang="en-US"/>
          </a:p>
        </p:txBody>
      </p:sp>
      <p:sp>
        <p:nvSpPr>
          <p:cNvPr id="10" name="テキスト ボックス 9"/>
          <p:cNvSpPr txBox="1"/>
          <p:nvPr/>
        </p:nvSpPr>
        <p:spPr>
          <a:xfrm>
            <a:off x="6727255" y="2083785"/>
            <a:ext cx="2031325" cy="646331"/>
          </a:xfrm>
          <a:prstGeom prst="rect">
            <a:avLst/>
          </a:prstGeom>
          <a:solidFill>
            <a:schemeClr val="bg1"/>
          </a:solidFill>
          <a:ln>
            <a:solidFill>
              <a:schemeClr val="tx1"/>
            </a:solidFill>
          </a:ln>
        </p:spPr>
        <p:txBody>
          <a:bodyPr wrap="none" rtlCol="0">
            <a:spAutoFit/>
          </a:bodyPr>
          <a:lstStyle/>
          <a:p>
            <a:r>
              <a:rPr kumimoji="1" lang="ja-JP" altLang="en-US" dirty="0"/>
              <a:t>従来の枠組みでは</a:t>
            </a:r>
            <a:endParaRPr kumimoji="1" lang="en-US" altLang="ja-JP" dirty="0"/>
          </a:p>
          <a:p>
            <a:r>
              <a:rPr kumimoji="1" lang="ja-JP" altLang="en-US" dirty="0"/>
              <a:t>扱えそうにない</a:t>
            </a:r>
          </a:p>
        </p:txBody>
      </p:sp>
    </p:spTree>
    <p:extLst>
      <p:ext uri="{BB962C8B-B14F-4D97-AF65-F5344CB8AC3E}">
        <p14:creationId xmlns:p14="http://schemas.microsoft.com/office/powerpoint/2010/main" val="263338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49426" y="325224"/>
            <a:ext cx="7235442" cy="523220"/>
          </a:xfrm>
          <a:prstGeom prst="rect">
            <a:avLst/>
          </a:prstGeom>
          <a:noFill/>
        </p:spPr>
        <p:txBody>
          <a:bodyPr wrap="none" rtlCol="0">
            <a:spAutoFit/>
          </a:bodyPr>
          <a:lstStyle/>
          <a:p>
            <a:r>
              <a:rPr kumimoji="1" lang="en-US" altLang="ja-JP" sz="2800" dirty="0"/>
              <a:t>CAT(0)</a:t>
            </a:r>
            <a:r>
              <a:rPr kumimoji="1" lang="ja-JP" altLang="en-US" sz="2800" dirty="0"/>
              <a:t>空間への埋め込みを用いたアプローチ</a:t>
            </a:r>
          </a:p>
        </p:txBody>
      </p:sp>
      <p:sp>
        <p:nvSpPr>
          <p:cNvPr id="5" name="テキスト ボックス 4"/>
          <p:cNvSpPr txBox="1"/>
          <p:nvPr/>
        </p:nvSpPr>
        <p:spPr>
          <a:xfrm>
            <a:off x="2842402" y="873647"/>
            <a:ext cx="3930884" cy="369332"/>
          </a:xfrm>
          <a:prstGeom prst="rect">
            <a:avLst/>
          </a:prstGeom>
          <a:noFill/>
        </p:spPr>
        <p:txBody>
          <a:bodyPr wrap="none" rtlCol="0">
            <a:spAutoFit/>
          </a:bodyPr>
          <a:lstStyle/>
          <a:p>
            <a:r>
              <a:rPr kumimoji="1" lang="ja-JP" altLang="en-US" dirty="0"/>
              <a:t>～ 本提案のもとになってるアイデア</a:t>
            </a:r>
          </a:p>
        </p:txBody>
      </p:sp>
      <p:sp>
        <p:nvSpPr>
          <p:cNvPr id="6" name="テキスト ボックス 5"/>
          <p:cNvSpPr txBox="1"/>
          <p:nvPr/>
        </p:nvSpPr>
        <p:spPr>
          <a:xfrm>
            <a:off x="6700385" y="805391"/>
            <a:ext cx="1994520" cy="369332"/>
          </a:xfrm>
          <a:prstGeom prst="rect">
            <a:avLst/>
          </a:prstGeom>
          <a:noFill/>
        </p:spPr>
        <p:txBody>
          <a:bodyPr wrap="none" rtlCol="0">
            <a:spAutoFit/>
          </a:bodyPr>
          <a:lstStyle/>
          <a:p>
            <a:r>
              <a:rPr kumimoji="1" lang="en-US" altLang="ja-JP" dirty="0"/>
              <a:t>Hamada-Hirai 2017</a:t>
            </a:r>
            <a:endParaRPr kumimoji="1" lang="ja-JP" altLang="en-US" dirty="0"/>
          </a:p>
        </p:txBody>
      </p:sp>
      <p:sp>
        <p:nvSpPr>
          <p:cNvPr id="7" name="スライド番号プレースホルダー 6"/>
          <p:cNvSpPr>
            <a:spLocks noGrp="1"/>
          </p:cNvSpPr>
          <p:nvPr>
            <p:ph type="sldNum" sz="quarter" idx="12"/>
          </p:nvPr>
        </p:nvSpPr>
        <p:spPr/>
        <p:txBody>
          <a:bodyPr/>
          <a:lstStyle/>
          <a:p>
            <a:fld id="{521D941A-0A40-4AEB-931E-779DA761E56B}" type="slidenum">
              <a:rPr kumimoji="1" lang="ja-JP" altLang="en-US" smtClean="0"/>
              <a:t>7</a:t>
            </a:fld>
            <a:endParaRPr kumimoji="1" lang="ja-JP" altLang="en-US" dirty="0"/>
          </a:p>
        </p:txBody>
      </p:sp>
      <p:pic>
        <p:nvPicPr>
          <p:cNvPr id="11" name="図 10" descr="lattice.pdf - Adobe Acrobat Reader DC"/>
          <p:cNvPicPr>
            <a:picLocks noChangeAspect="1"/>
          </p:cNvPicPr>
          <p:nvPr/>
        </p:nvPicPr>
        <p:blipFill rotWithShape="1">
          <a:blip r:embed="rId3" cstate="print">
            <a:extLst>
              <a:ext uri="{28A0092B-C50C-407E-A947-70E740481C1C}">
                <a14:useLocalDpi xmlns:a14="http://schemas.microsoft.com/office/drawing/2010/main" val="0"/>
              </a:ext>
            </a:extLst>
          </a:blip>
          <a:srcRect l="14038" t="23290" r="18847" b="3451"/>
          <a:stretch/>
        </p:blipFill>
        <p:spPr>
          <a:xfrm>
            <a:off x="1792127" y="2871592"/>
            <a:ext cx="1525244" cy="1429597"/>
          </a:xfrm>
          <a:prstGeom prst="rect">
            <a:avLst/>
          </a:prstGeom>
        </p:spPr>
      </p:pic>
      <mc:AlternateContent xmlns:mc="http://schemas.openxmlformats.org/markup-compatibility/2006" xmlns:a14="http://schemas.microsoft.com/office/drawing/2010/main">
        <mc:Choice Requires="a14">
          <p:sp>
            <p:nvSpPr>
              <p:cNvPr id="13" name="テキスト ボックス 12"/>
              <p:cNvSpPr txBox="1"/>
              <p:nvPr/>
            </p:nvSpPr>
            <p:spPr>
              <a:xfrm>
                <a:off x="429165" y="2166497"/>
                <a:ext cx="208973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Min</m:t>
                      </m:r>
                      <m:r>
                        <a:rPr kumimoji="1" lang="en-US" altLang="ja-JP" sz="2400" b="0" i="0" smtClean="0">
                          <a:latin typeface="Cambria Math" panose="02040503050406030204" pitchFamily="18" charset="0"/>
                        </a:rPr>
                        <m:t>.         </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𝑓</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𝑥</m:t>
                      </m:r>
                      <m:r>
                        <a:rPr kumimoji="1" lang="en-US" altLang="ja-JP" sz="2400" b="0" i="1" smtClean="0">
                          <a:latin typeface="Cambria Math" panose="02040503050406030204" pitchFamily="18" charset="0"/>
                        </a:rPr>
                        <m:t>)</m:t>
                      </m:r>
                    </m:oMath>
                  </m:oMathPara>
                </a14:m>
                <a:endParaRPr kumimoji="1" lang="ja-JP" altLang="en-US" sz="24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429165" y="2166497"/>
                <a:ext cx="2089738" cy="461665"/>
              </a:xfrm>
              <a:prstGeom prst="rect">
                <a:avLst/>
              </a:prstGeom>
              <a:blipFill>
                <a:blip r:embed="rId24"/>
                <a:stretch>
                  <a:fillRect r="-583" b="-1710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421047" y="3300434"/>
                <a:ext cx="137108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s</m:t>
                      </m:r>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t</m:t>
                      </m:r>
                      <m:r>
                        <a:rPr kumimoji="1" lang="en-US" altLang="ja-JP" sz="2400" b="0" i="0" smtClean="0">
                          <a:latin typeface="Cambria Math" panose="02040503050406030204" pitchFamily="18" charset="0"/>
                        </a:rPr>
                        <m:t>.  </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𝑥</m:t>
                      </m:r>
                      <m:r>
                        <a:rPr kumimoji="1" lang="en-US" altLang="ja-JP" sz="2400" b="0" i="1" smtClean="0">
                          <a:latin typeface="Cambria Math" panose="02040503050406030204" pitchFamily="18" charset="0"/>
                          <a:ea typeface="Cambria Math" panose="02040503050406030204" pitchFamily="18" charset="0"/>
                        </a:rPr>
                        <m:t>∈</m:t>
                      </m:r>
                    </m:oMath>
                  </m:oMathPara>
                </a14:m>
                <a:endParaRPr kumimoji="1" lang="ja-JP" altLang="en-US" sz="24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421047" y="3300434"/>
                <a:ext cx="1371080" cy="461665"/>
              </a:xfrm>
              <a:prstGeom prst="rect">
                <a:avLst/>
              </a:prstGeom>
              <a:blipFill>
                <a:blip r:embed="rId3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1349262" y="4481196"/>
                <a:ext cx="2723823" cy="646331"/>
              </a:xfrm>
              <a:prstGeom prst="rect">
                <a:avLst/>
              </a:prstGeom>
              <a:noFill/>
            </p:spPr>
            <p:txBody>
              <a:bodyPr wrap="none" rtlCol="0">
                <a:spAutoFit/>
              </a:bodyPr>
              <a:lstStyle/>
              <a:p>
                <a:r>
                  <a:rPr kumimoji="1" lang="ja-JP" altLang="en-US" dirty="0"/>
                  <a:t>ベクトル部分空間のなす</a:t>
                </a:r>
                <a:endParaRPr kumimoji="1" lang="en-US" altLang="ja-JP" dirty="0"/>
              </a:p>
              <a:p>
                <a:r>
                  <a:rPr kumimoji="1" lang="ja-JP" altLang="en-US" dirty="0"/>
                  <a:t>無限モジュラ束 </a:t>
                </a:r>
                <a14:m>
                  <m:oMath xmlns:m="http://schemas.openxmlformats.org/officeDocument/2006/math">
                    <m:r>
                      <a:rPr kumimoji="1" lang="en-US" altLang="ja-JP" i="1" smtClean="0">
                        <a:latin typeface="Cambria Math" panose="02040503050406030204" pitchFamily="18" charset="0"/>
                        <a:ea typeface="Cambria Math" panose="02040503050406030204" pitchFamily="18" charset="0"/>
                      </a:rPr>
                      <m:t>ℒ</m:t>
                    </m:r>
                  </m:oMath>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1349262" y="4481196"/>
                <a:ext cx="2723823" cy="646331"/>
              </a:xfrm>
              <a:prstGeom prst="rect">
                <a:avLst/>
              </a:prstGeom>
              <a:blipFill>
                <a:blip r:embed="rId28"/>
                <a:stretch>
                  <a:fillRect l="-1790" t="-3774" r="-1566" b="-15094"/>
                </a:stretch>
              </a:blipFill>
            </p:spPr>
            <p:txBody>
              <a:bodyPr/>
              <a:lstStyle/>
              <a:p>
                <a:r>
                  <a:rPr lang="ja-JP" altLang="en-US">
                    <a:noFill/>
                  </a:rPr>
                  <a:t> </a:t>
                </a:r>
              </a:p>
            </p:txBody>
          </p:sp>
        </mc:Fallback>
      </mc:AlternateContent>
      <p:grpSp>
        <p:nvGrpSpPr>
          <p:cNvPr id="32" name="グループ化 31"/>
          <p:cNvGrpSpPr/>
          <p:nvPr/>
        </p:nvGrpSpPr>
        <p:grpSpPr>
          <a:xfrm>
            <a:off x="5312091" y="1783534"/>
            <a:ext cx="3711028" cy="3257227"/>
            <a:chOff x="5312091" y="1783534"/>
            <a:chExt cx="3711028" cy="3257227"/>
          </a:xfrm>
        </p:grpSpPr>
        <p:pic>
          <p:nvPicPr>
            <p:cNvPr id="12" name="図 11" descr="folder.pdf - Adobe Acrobat Reader DC"/>
            <p:cNvPicPr>
              <a:picLocks noChangeAspect="1"/>
            </p:cNvPicPr>
            <p:nvPr/>
          </p:nvPicPr>
          <p:blipFill rotWithShape="1">
            <a:blip r:embed="rId31" cstate="print">
              <a:extLst>
                <a:ext uri="{28A0092B-C50C-407E-A947-70E740481C1C}">
                  <a14:useLocalDpi xmlns:a14="http://schemas.microsoft.com/office/drawing/2010/main" val="0"/>
                </a:ext>
              </a:extLst>
            </a:blip>
            <a:srcRect l="20521" t="24904" r="27300" b="7051"/>
            <a:stretch/>
          </p:blipFill>
          <p:spPr>
            <a:xfrm>
              <a:off x="6727765" y="2654176"/>
              <a:ext cx="1500055" cy="1679759"/>
            </a:xfrm>
            <a:prstGeom prst="rect">
              <a:avLst/>
            </a:prstGeom>
          </p:spPr>
        </p:pic>
        <mc:AlternateContent xmlns:mc="http://schemas.openxmlformats.org/markup-compatibility/2006" xmlns:a14="http://schemas.microsoft.com/office/drawing/2010/main">
          <mc:Choice Requires="a14">
            <p:sp>
              <p:nvSpPr>
                <p:cNvPr id="15" name="テキスト ボックス 14"/>
                <p:cNvSpPr txBox="1"/>
                <p:nvPr/>
              </p:nvSpPr>
              <p:spPr>
                <a:xfrm>
                  <a:off x="5312091" y="2122975"/>
                  <a:ext cx="2157064" cy="4707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Min</m:t>
                        </m:r>
                        <m:r>
                          <a:rPr kumimoji="1" lang="en-US" altLang="ja-JP" sz="2400" b="0" i="0" smtClean="0">
                            <a:latin typeface="Cambria Math" panose="02040503050406030204" pitchFamily="18" charset="0"/>
                          </a:rPr>
                          <m:t>.     </m:t>
                        </m:r>
                        <m:r>
                          <a:rPr kumimoji="1" lang="en-US" altLang="ja-JP" sz="2400" b="0" i="1" smtClean="0">
                            <a:latin typeface="Cambria Math" panose="02040503050406030204" pitchFamily="18" charset="0"/>
                          </a:rPr>
                          <m:t> </m:t>
                        </m:r>
                        <m:r>
                          <a:rPr kumimoji="1" lang="en-US" altLang="ja-JP" sz="2400" b="0" i="0" smtClean="0">
                            <a:latin typeface="Cambria Math" panose="02040503050406030204" pitchFamily="18" charset="0"/>
                          </a:rPr>
                          <m:t>   </m:t>
                        </m:r>
                        <m:r>
                          <a:rPr kumimoji="1" lang="en-US" altLang="ja-JP" sz="2400" b="0" i="1" smtClean="0">
                            <a:latin typeface="Cambria Math" panose="02040503050406030204" pitchFamily="18" charset="0"/>
                          </a:rPr>
                          <m:t> </m:t>
                        </m:r>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𝑓</m:t>
                            </m:r>
                          </m:e>
                        </m:acc>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𝑥</m:t>
                        </m:r>
                        <m:r>
                          <a:rPr kumimoji="1" lang="en-US" altLang="ja-JP" sz="2400" b="0" i="1" smtClean="0">
                            <a:latin typeface="Cambria Math" panose="02040503050406030204" pitchFamily="18" charset="0"/>
                          </a:rPr>
                          <m:t>)</m:t>
                        </m:r>
                      </m:oMath>
                    </m:oMathPara>
                  </a14:m>
                  <a:endParaRPr kumimoji="1" lang="ja-JP" altLang="en-US" sz="24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5312091" y="2122975"/>
                  <a:ext cx="2157064" cy="470706"/>
                </a:xfrm>
                <a:prstGeom prst="rect">
                  <a:avLst/>
                </a:prstGeom>
                <a:blipFill>
                  <a:blip r:embed="rId32"/>
                  <a:stretch>
                    <a:fillRect b="-1818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5362018" y="3226970"/>
                  <a:ext cx="137108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s</m:t>
                        </m:r>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t</m:t>
                        </m:r>
                        <m:r>
                          <a:rPr kumimoji="1" lang="en-US" altLang="ja-JP" sz="2400" b="0" i="0" smtClean="0">
                            <a:latin typeface="Cambria Math" panose="02040503050406030204" pitchFamily="18" charset="0"/>
                          </a:rPr>
                          <m:t>. </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𝑥</m:t>
                        </m:r>
                        <m:r>
                          <a:rPr kumimoji="1" lang="en-US" altLang="ja-JP" sz="2400" b="0" i="1" smtClean="0">
                            <a:latin typeface="Cambria Math" panose="02040503050406030204" pitchFamily="18" charset="0"/>
                            <a:ea typeface="Cambria Math" panose="02040503050406030204" pitchFamily="18" charset="0"/>
                          </a:rPr>
                          <m:t>∈</m:t>
                        </m:r>
                      </m:oMath>
                    </m:oMathPara>
                  </a14:m>
                  <a:endParaRPr kumimoji="1" lang="ja-JP" altLang="en-US" sz="2400"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5362018" y="3226970"/>
                  <a:ext cx="1371080" cy="461665"/>
                </a:xfrm>
                <a:prstGeom prst="rect">
                  <a:avLst/>
                </a:prstGeom>
                <a:blipFill>
                  <a:blip r:embed="rId2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テキスト ボックス 17"/>
                <p:cNvSpPr txBox="1"/>
                <p:nvPr/>
              </p:nvSpPr>
              <p:spPr>
                <a:xfrm>
                  <a:off x="5924194" y="4394430"/>
                  <a:ext cx="3098925" cy="646331"/>
                </a:xfrm>
                <a:prstGeom prst="rect">
                  <a:avLst/>
                </a:prstGeom>
                <a:noFill/>
              </p:spPr>
              <p:txBody>
                <a:bodyPr wrap="none" rtlCol="0">
                  <a:spAutoFit/>
                </a:bodyPr>
                <a:lstStyle/>
                <a:p>
                  <a:r>
                    <a:rPr kumimoji="1" lang="ja-JP" altLang="en-US" dirty="0"/>
                    <a:t>オーソスキーム複体</a:t>
                  </a:r>
                  <a14:m>
                    <m:oMath xmlns:m="http://schemas.openxmlformats.org/officeDocument/2006/math">
                      <m:r>
                        <a:rPr kumimoji="1" lang="en-US" altLang="ja-JP" b="0" i="1" smtClean="0">
                          <a:latin typeface="Cambria Math" panose="02040503050406030204" pitchFamily="18" charset="0"/>
                        </a:rPr>
                        <m:t>𝐾</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ℒ</m:t>
                      </m:r>
                      <m:r>
                        <a:rPr kumimoji="1" lang="en-US" altLang="ja-JP" b="0" i="1" smtClean="0">
                          <a:latin typeface="Cambria Math" panose="02040503050406030204" pitchFamily="18" charset="0"/>
                          <a:ea typeface="Cambria Math" panose="02040503050406030204" pitchFamily="18" charset="0"/>
                        </a:rPr>
                        <m:t>)</m:t>
                      </m:r>
                    </m:oMath>
                  </a14:m>
                  <a:endParaRPr kumimoji="1" lang="en-US" altLang="ja-JP" dirty="0"/>
                </a:p>
                <a:p>
                  <a14:m>
                    <m:oMath xmlns:m="http://schemas.openxmlformats.org/officeDocument/2006/math">
                      <m:r>
                        <a:rPr kumimoji="1" lang="en-US" altLang="ja-JP"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 </m:t>
                      </m:r>
                    </m:oMath>
                  </a14:m>
                  <a:r>
                    <a:rPr kumimoji="1" lang="en-US" altLang="ja-JP" dirty="0"/>
                    <a:t>CAT(0) (</a:t>
                  </a:r>
                  <a:r>
                    <a:rPr kumimoji="1" lang="en-US" altLang="ja-JP" dirty="0" err="1"/>
                    <a:t>Chalopin</a:t>
                  </a:r>
                  <a:r>
                    <a:rPr kumimoji="1" lang="en-US" altLang="ja-JP" dirty="0"/>
                    <a:t> et al. 2014)</a:t>
                  </a:r>
                  <a:endParaRPr kumimoji="1" lang="ja-JP" altLang="en-US" dirty="0"/>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5924194" y="4394430"/>
                  <a:ext cx="3098925" cy="646331"/>
                </a:xfrm>
                <a:prstGeom prst="rect">
                  <a:avLst/>
                </a:prstGeom>
                <a:blipFill>
                  <a:blip r:embed="rId29"/>
                  <a:stretch>
                    <a:fillRect l="-1772" t="-4717" r="-787" b="-14151"/>
                  </a:stretch>
                </a:blipFill>
              </p:spPr>
              <p:txBody>
                <a:bodyPr/>
                <a:lstStyle/>
                <a:p>
                  <a:r>
                    <a:rPr lang="ja-JP" altLang="en-US">
                      <a:noFill/>
                    </a:rPr>
                    <a:t> </a:t>
                  </a:r>
                </a:p>
              </p:txBody>
            </p:sp>
          </mc:Fallback>
        </mc:AlternateContent>
        <p:sp>
          <p:nvSpPr>
            <p:cNvPr id="19" name="テキスト ボックス 18"/>
            <p:cNvSpPr txBox="1"/>
            <p:nvPr/>
          </p:nvSpPr>
          <p:spPr>
            <a:xfrm>
              <a:off x="6396001" y="1783534"/>
              <a:ext cx="877163" cy="369332"/>
            </a:xfrm>
            <a:prstGeom prst="rect">
              <a:avLst/>
            </a:prstGeom>
            <a:noFill/>
          </p:spPr>
          <p:txBody>
            <a:bodyPr wrap="none" rtlCol="0">
              <a:spAutoFit/>
            </a:bodyPr>
            <a:lstStyle/>
            <a:p>
              <a:r>
                <a:rPr kumimoji="1" lang="ja-JP" altLang="en-US" dirty="0"/>
                <a:t>凸関数</a:t>
              </a:r>
            </a:p>
          </p:txBody>
        </p:sp>
      </p:grpSp>
      <p:sp>
        <p:nvSpPr>
          <p:cNvPr id="20" name="テキスト ボックス 19"/>
          <p:cNvSpPr txBox="1"/>
          <p:nvPr/>
        </p:nvSpPr>
        <p:spPr>
          <a:xfrm>
            <a:off x="1286597" y="1801824"/>
            <a:ext cx="1800493" cy="369332"/>
          </a:xfrm>
          <a:prstGeom prst="rect">
            <a:avLst/>
          </a:prstGeom>
          <a:noFill/>
        </p:spPr>
        <p:txBody>
          <a:bodyPr wrap="none" rtlCol="0">
            <a:spAutoFit/>
          </a:bodyPr>
          <a:lstStyle/>
          <a:p>
            <a:r>
              <a:rPr kumimoji="1" lang="ja-JP" altLang="en-US" dirty="0"/>
              <a:t>劣モジュラ関数</a:t>
            </a:r>
          </a:p>
        </p:txBody>
      </p:sp>
      <p:grpSp>
        <p:nvGrpSpPr>
          <p:cNvPr id="30" name="グループ化 29"/>
          <p:cNvGrpSpPr/>
          <p:nvPr/>
        </p:nvGrpSpPr>
        <p:grpSpPr>
          <a:xfrm>
            <a:off x="939085" y="5631318"/>
            <a:ext cx="7341341" cy="1063516"/>
            <a:chOff x="939085" y="5631318"/>
            <a:chExt cx="7341341" cy="1063516"/>
          </a:xfrm>
        </p:grpSpPr>
        <p:sp>
          <p:nvSpPr>
            <p:cNvPr id="21" name="テキスト ボックス 20"/>
            <p:cNvSpPr txBox="1"/>
            <p:nvPr/>
          </p:nvSpPr>
          <p:spPr>
            <a:xfrm>
              <a:off x="5725431" y="5631318"/>
              <a:ext cx="2554995" cy="400110"/>
            </a:xfrm>
            <a:prstGeom prst="rect">
              <a:avLst/>
            </a:prstGeom>
            <a:noFill/>
          </p:spPr>
          <p:txBody>
            <a:bodyPr wrap="none" rtlCol="0">
              <a:spAutoFit/>
            </a:bodyPr>
            <a:lstStyle/>
            <a:p>
              <a:r>
                <a:rPr kumimoji="1" lang="ja-JP" altLang="en-US" sz="2000" dirty="0"/>
                <a:t>近接点法</a:t>
              </a:r>
              <a:r>
                <a:rPr kumimoji="1" lang="en-US" altLang="ja-JP" sz="2000" dirty="0"/>
                <a:t>(</a:t>
              </a:r>
              <a:r>
                <a:rPr kumimoji="1" lang="en-US" altLang="ja-JP" sz="2000" dirty="0" err="1"/>
                <a:t>Bačák</a:t>
              </a:r>
              <a:r>
                <a:rPr kumimoji="1" lang="en-US" altLang="ja-JP" sz="2000" dirty="0"/>
                <a:t> 2014)</a:t>
              </a:r>
            </a:p>
          </p:txBody>
        </p:sp>
        <p:sp>
          <p:nvSpPr>
            <p:cNvPr id="23" name="テキスト ボックス 22"/>
            <p:cNvSpPr txBox="1"/>
            <p:nvPr/>
          </p:nvSpPr>
          <p:spPr>
            <a:xfrm>
              <a:off x="4159068" y="6048503"/>
              <a:ext cx="1938095" cy="646331"/>
            </a:xfrm>
            <a:prstGeom prst="rect">
              <a:avLst/>
            </a:prstGeom>
            <a:noFill/>
          </p:spPr>
          <p:txBody>
            <a:bodyPr wrap="none" rtlCol="0">
              <a:spAutoFit/>
            </a:bodyPr>
            <a:lstStyle/>
            <a:p>
              <a:r>
                <a:rPr kumimoji="1" lang="ja-JP" altLang="en-US" dirty="0"/>
                <a:t>収束評価</a:t>
              </a:r>
              <a:endParaRPr kumimoji="1" lang="en-US" altLang="ja-JP" dirty="0"/>
            </a:p>
            <a:p>
              <a:r>
                <a:rPr kumimoji="1" lang="en-US" altLang="ja-JP" dirty="0"/>
                <a:t>(</a:t>
              </a:r>
              <a:r>
                <a:rPr kumimoji="1" lang="en-US" altLang="ja-JP" dirty="0" err="1"/>
                <a:t>Ohta-Palfia</a:t>
              </a:r>
              <a:r>
                <a:rPr kumimoji="1" lang="en-US" altLang="ja-JP" dirty="0"/>
                <a:t> 2015)</a:t>
              </a:r>
              <a:endParaRPr kumimoji="1" lang="ja-JP" altLang="en-US" dirty="0"/>
            </a:p>
          </p:txBody>
        </p:sp>
        <p:sp>
          <p:nvSpPr>
            <p:cNvPr id="24" name="テキスト ボックス 23"/>
            <p:cNvSpPr txBox="1"/>
            <p:nvPr/>
          </p:nvSpPr>
          <p:spPr>
            <a:xfrm>
              <a:off x="939085" y="5635263"/>
              <a:ext cx="3005951" cy="400110"/>
            </a:xfrm>
            <a:prstGeom prst="rect">
              <a:avLst/>
            </a:prstGeom>
            <a:noFill/>
          </p:spPr>
          <p:txBody>
            <a:bodyPr wrap="none" rtlCol="0">
              <a:spAutoFit/>
            </a:bodyPr>
            <a:lstStyle/>
            <a:p>
              <a:r>
                <a:rPr kumimoji="1" lang="ja-JP" altLang="en-US" sz="2000" dirty="0"/>
                <a:t>多項式時間アルゴリズム</a:t>
              </a:r>
            </a:p>
          </p:txBody>
        </p:sp>
        <p:sp>
          <p:nvSpPr>
            <p:cNvPr id="26" name="右矢印 25"/>
            <p:cNvSpPr/>
            <p:nvPr/>
          </p:nvSpPr>
          <p:spPr>
            <a:xfrm flipH="1">
              <a:off x="4206393" y="5643366"/>
              <a:ext cx="831861" cy="35312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33" name="グループ化 32"/>
          <p:cNvGrpSpPr/>
          <p:nvPr/>
        </p:nvGrpSpPr>
        <p:grpSpPr>
          <a:xfrm>
            <a:off x="3317371" y="1588951"/>
            <a:ext cx="2848349" cy="2068663"/>
            <a:chOff x="3317371" y="1588951"/>
            <a:chExt cx="2848349" cy="2068663"/>
          </a:xfrm>
        </p:grpSpPr>
        <p:sp>
          <p:nvSpPr>
            <p:cNvPr id="25" name="右矢印 24"/>
            <p:cNvSpPr/>
            <p:nvPr/>
          </p:nvSpPr>
          <p:spPr>
            <a:xfrm>
              <a:off x="4323488" y="3257989"/>
              <a:ext cx="719260" cy="399625"/>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4112256" y="2903328"/>
              <a:ext cx="1107996" cy="369332"/>
            </a:xfrm>
            <a:prstGeom prst="rect">
              <a:avLst/>
            </a:prstGeom>
            <a:noFill/>
          </p:spPr>
          <p:txBody>
            <a:bodyPr wrap="none" rtlCol="0">
              <a:spAutoFit/>
            </a:bodyPr>
            <a:lstStyle/>
            <a:p>
              <a:r>
                <a:rPr kumimoji="1" lang="ja-JP" altLang="en-US" dirty="0"/>
                <a:t>埋め込み</a:t>
              </a:r>
            </a:p>
          </p:txBody>
        </p:sp>
        <p:sp>
          <p:nvSpPr>
            <p:cNvPr id="28" name="右矢印 27"/>
            <p:cNvSpPr/>
            <p:nvPr/>
          </p:nvSpPr>
          <p:spPr>
            <a:xfrm>
              <a:off x="3317371" y="1879922"/>
              <a:ext cx="2848349" cy="184203"/>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正方形/長方形 28"/>
            <p:cNvSpPr/>
            <p:nvPr/>
          </p:nvSpPr>
          <p:spPr>
            <a:xfrm>
              <a:off x="4112256" y="1588951"/>
              <a:ext cx="1141723" cy="369332"/>
            </a:xfrm>
            <a:prstGeom prst="rect">
              <a:avLst/>
            </a:prstGeom>
          </p:spPr>
          <p:txBody>
            <a:bodyPr wrap="none">
              <a:spAutoFit/>
            </a:bodyPr>
            <a:lstStyle/>
            <a:p>
              <a:r>
                <a:rPr kumimoji="1" lang="en-US" altLang="ja-JP" dirty="0"/>
                <a:t>Hirai 2018</a:t>
              </a:r>
              <a:endParaRPr kumimoji="1" lang="ja-JP" altLang="en-US" dirty="0"/>
            </a:p>
          </p:txBody>
        </p:sp>
      </p:grpSp>
    </p:spTree>
    <p:extLst>
      <p:ext uri="{BB962C8B-B14F-4D97-AF65-F5344CB8AC3E}">
        <p14:creationId xmlns:p14="http://schemas.microsoft.com/office/powerpoint/2010/main" val="239741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21D941A-0A40-4AEB-931E-779DA761E56B}" type="slidenum">
              <a:rPr kumimoji="1" lang="ja-JP" altLang="en-US" smtClean="0"/>
              <a:t>8</a:t>
            </a:fld>
            <a:endParaRPr kumimoji="1" lang="ja-JP" altLang="en-US"/>
          </a:p>
        </p:txBody>
      </p:sp>
      <p:sp>
        <p:nvSpPr>
          <p:cNvPr id="5" name="テキスト ボックス 4"/>
          <p:cNvSpPr txBox="1"/>
          <p:nvPr/>
        </p:nvSpPr>
        <p:spPr>
          <a:xfrm>
            <a:off x="970926" y="396505"/>
            <a:ext cx="7490320" cy="523220"/>
          </a:xfrm>
          <a:prstGeom prst="rect">
            <a:avLst/>
          </a:prstGeom>
          <a:noFill/>
        </p:spPr>
        <p:txBody>
          <a:bodyPr wrap="none" rtlCol="0">
            <a:spAutoFit/>
          </a:bodyPr>
          <a:lstStyle/>
          <a:p>
            <a:r>
              <a:rPr lang="ja-JP" altLang="en-US" sz="2800" dirty="0"/>
              <a:t>課題</a:t>
            </a:r>
            <a:r>
              <a:rPr lang="en-US" altLang="ja-JP" sz="2800" dirty="0">
                <a:latin typeface="+mn-ea"/>
              </a:rPr>
              <a:t>(A) </a:t>
            </a:r>
            <a:r>
              <a:rPr lang="en-US" altLang="ja-JP" sz="2800" dirty="0"/>
              <a:t>CAT(0)</a:t>
            </a:r>
            <a:r>
              <a:rPr lang="ja-JP" altLang="ja-JP" sz="2800" dirty="0"/>
              <a:t>空間上の最適化とアルゴリズム</a:t>
            </a:r>
            <a:endParaRPr kumimoji="1" lang="ja-JP" altLang="en-US" sz="2800" dirty="0"/>
          </a:p>
        </p:txBody>
      </p:sp>
      <p:sp>
        <p:nvSpPr>
          <p:cNvPr id="6" name="正方形/長方形 5"/>
          <p:cNvSpPr/>
          <p:nvPr/>
        </p:nvSpPr>
        <p:spPr>
          <a:xfrm>
            <a:off x="6323948" y="3582764"/>
            <a:ext cx="2820052" cy="830997"/>
          </a:xfrm>
          <a:prstGeom prst="rect">
            <a:avLst/>
          </a:prstGeom>
        </p:spPr>
        <p:txBody>
          <a:bodyPr wrap="square">
            <a:spAutoFit/>
          </a:bodyPr>
          <a:lstStyle/>
          <a:p>
            <a:r>
              <a:rPr lang="en-US" altLang="ja-JP" sz="1600" dirty="0">
                <a:latin typeface="+mn-ea"/>
              </a:rPr>
              <a:t>M. </a:t>
            </a:r>
            <a:r>
              <a:rPr lang="en-US" altLang="ja-JP" sz="1600" dirty="0" err="1">
                <a:latin typeface="+mn-ea"/>
              </a:rPr>
              <a:t>Bačák</a:t>
            </a:r>
            <a:r>
              <a:rPr lang="en-US" altLang="ja-JP" sz="1600" dirty="0">
                <a:latin typeface="+mn-ea"/>
              </a:rPr>
              <a:t>: </a:t>
            </a:r>
            <a:r>
              <a:rPr lang="en-US" altLang="ja-JP" sz="1600" i="1" dirty="0">
                <a:latin typeface="+mn-ea"/>
              </a:rPr>
              <a:t>Convex Analysis and</a:t>
            </a:r>
            <a:r>
              <a:rPr lang="ja-JP" altLang="en-US" sz="1600" i="1" dirty="0">
                <a:latin typeface="+mn-ea"/>
              </a:rPr>
              <a:t> </a:t>
            </a:r>
            <a:r>
              <a:rPr lang="en-US" altLang="ja-JP" sz="1600" i="1" dirty="0">
                <a:latin typeface="+mn-ea"/>
              </a:rPr>
              <a:t>Optimization in </a:t>
            </a:r>
            <a:r>
              <a:rPr lang="en-US" altLang="ja-JP" sz="1600" i="1" dirty="0" err="1">
                <a:latin typeface="+mn-ea"/>
              </a:rPr>
              <a:t>Hadamard</a:t>
            </a:r>
            <a:r>
              <a:rPr lang="en-US" altLang="ja-JP" sz="1600" i="1" dirty="0">
                <a:latin typeface="+mn-ea"/>
              </a:rPr>
              <a:t> Spaces</a:t>
            </a:r>
            <a:r>
              <a:rPr lang="en-US" altLang="ja-JP" sz="1600" dirty="0">
                <a:latin typeface="+mn-ea"/>
              </a:rPr>
              <a:t>, 2014.</a:t>
            </a:r>
            <a:endParaRPr lang="ja-JP" altLang="en-US" sz="1600" dirty="0">
              <a:latin typeface="+mn-ea"/>
            </a:endParaRPr>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4017" y="1361685"/>
            <a:ext cx="1484666" cy="2086896"/>
          </a:xfrm>
          <a:prstGeom prst="rect">
            <a:avLst/>
          </a:prstGeom>
        </p:spPr>
      </p:pic>
      <p:sp>
        <p:nvSpPr>
          <p:cNvPr id="9" name="テキスト ボックス 8"/>
          <p:cNvSpPr txBox="1"/>
          <p:nvPr/>
        </p:nvSpPr>
        <p:spPr>
          <a:xfrm>
            <a:off x="425529" y="1328902"/>
            <a:ext cx="6032421" cy="830997"/>
          </a:xfrm>
          <a:prstGeom prst="rect">
            <a:avLst/>
          </a:prstGeom>
          <a:noFill/>
        </p:spPr>
        <p:txBody>
          <a:bodyPr wrap="none" rtlCol="0">
            <a:spAutoFit/>
          </a:bodyPr>
          <a:lstStyle/>
          <a:p>
            <a:r>
              <a:rPr kumimoji="1" lang="ja-JP" altLang="en-US" sz="2400" dirty="0"/>
              <a:t>現状：プリミティブなアルゴリズムの研究</a:t>
            </a:r>
            <a:endParaRPr kumimoji="1" lang="en-US" altLang="ja-JP" sz="2400" dirty="0"/>
          </a:p>
          <a:p>
            <a:r>
              <a:rPr kumimoji="1" lang="ja-JP" altLang="en-US" sz="2400" dirty="0"/>
              <a:t>　　　が始まった段階</a:t>
            </a:r>
          </a:p>
        </p:txBody>
      </p:sp>
      <p:sp>
        <p:nvSpPr>
          <p:cNvPr id="10" name="テキスト ボックス 9"/>
          <p:cNvSpPr txBox="1"/>
          <p:nvPr/>
        </p:nvSpPr>
        <p:spPr>
          <a:xfrm>
            <a:off x="96552" y="4671211"/>
            <a:ext cx="9098563" cy="1754326"/>
          </a:xfrm>
          <a:prstGeom prst="rect">
            <a:avLst/>
          </a:prstGeom>
          <a:solidFill>
            <a:schemeClr val="accent6">
              <a:lumMod val="20000"/>
              <a:lumOff val="80000"/>
            </a:schemeClr>
          </a:solidFill>
          <a:ln>
            <a:noFill/>
          </a:ln>
        </p:spPr>
        <p:txBody>
          <a:bodyPr wrap="square" rtlCol="0">
            <a:spAutoFit/>
          </a:bodyPr>
          <a:lstStyle/>
          <a:p>
            <a:pPr>
              <a:lnSpc>
                <a:spcPct val="150000"/>
              </a:lnSpc>
            </a:pPr>
            <a:r>
              <a:rPr kumimoji="1" lang="ja-JP" altLang="en-US" sz="2400" dirty="0"/>
              <a:t>目標：</a:t>
            </a:r>
            <a:endParaRPr kumimoji="1" lang="en-US" altLang="ja-JP" sz="2400" dirty="0"/>
          </a:p>
          <a:p>
            <a:pPr marL="342900" indent="-342900">
              <a:lnSpc>
                <a:spcPct val="150000"/>
              </a:lnSpc>
              <a:buFont typeface="Arial" panose="020B0604020202020204" pitchFamily="34" charset="0"/>
              <a:buChar char="•"/>
            </a:pPr>
            <a:r>
              <a:rPr kumimoji="1" lang="ja-JP" altLang="en-US" sz="2400" dirty="0"/>
              <a:t>幾何計算（凸包 </a:t>
            </a:r>
            <a:r>
              <a:rPr kumimoji="1" lang="en-US" altLang="ja-JP" sz="2400" dirty="0" err="1"/>
              <a:t>etc</a:t>
            </a:r>
            <a:r>
              <a:rPr kumimoji="1" lang="ja-JP" altLang="en-US" sz="2400" dirty="0"/>
              <a:t>）のアルゴリズム設計と計算複雑度解析</a:t>
            </a:r>
            <a:endParaRPr kumimoji="1" lang="en-US" altLang="ja-JP" sz="2400" dirty="0"/>
          </a:p>
          <a:p>
            <a:pPr marL="342900" indent="-342900">
              <a:lnSpc>
                <a:spcPct val="150000"/>
              </a:lnSpc>
              <a:buFont typeface="Arial" panose="020B0604020202020204" pitchFamily="34" charset="0"/>
              <a:buChar char="•"/>
            </a:pPr>
            <a:r>
              <a:rPr kumimoji="1" lang="ja-JP" altLang="en-US" sz="2400" dirty="0"/>
              <a:t>単体法，内点法，楕円体法のような最適化アルゴリズムの開発</a:t>
            </a:r>
          </a:p>
        </p:txBody>
      </p:sp>
      <p:sp>
        <p:nvSpPr>
          <p:cNvPr id="11" name="テキスト ボックス 10"/>
          <p:cNvSpPr txBox="1"/>
          <p:nvPr/>
        </p:nvSpPr>
        <p:spPr>
          <a:xfrm>
            <a:off x="493221" y="2569076"/>
            <a:ext cx="5416868" cy="1754326"/>
          </a:xfrm>
          <a:prstGeom prst="rect">
            <a:avLst/>
          </a:prstGeom>
          <a:noFill/>
        </p:spPr>
        <p:txBody>
          <a:bodyPr wrap="none" rtlCol="0">
            <a:spAutoFit/>
          </a:bodyPr>
          <a:lstStyle/>
          <a:p>
            <a:pPr>
              <a:lnSpc>
                <a:spcPct val="150000"/>
              </a:lnSpc>
            </a:pPr>
            <a:r>
              <a:rPr kumimoji="1" lang="ja-JP" altLang="en-US" sz="2400" dirty="0"/>
              <a:t>多項式時間の測地線計算アルゴリズム</a:t>
            </a:r>
            <a:endParaRPr kumimoji="1" lang="en-US" altLang="ja-JP" sz="2400" dirty="0"/>
          </a:p>
          <a:p>
            <a:pPr marL="342900" indent="-342900">
              <a:lnSpc>
                <a:spcPct val="150000"/>
              </a:lnSpc>
              <a:buFont typeface="Arial" panose="020B0604020202020204" pitchFamily="34" charset="0"/>
              <a:buChar char="•"/>
            </a:pPr>
            <a:r>
              <a:rPr kumimoji="1" lang="en-US" altLang="ja-JP" sz="2400" dirty="0"/>
              <a:t>Owen-</a:t>
            </a:r>
            <a:r>
              <a:rPr kumimoji="1" lang="en-US" altLang="ja-JP" sz="2400" dirty="0" err="1"/>
              <a:t>Provan</a:t>
            </a:r>
            <a:r>
              <a:rPr kumimoji="1" lang="en-US" altLang="ja-JP" sz="2400" dirty="0"/>
              <a:t> 2011 (</a:t>
            </a:r>
            <a:r>
              <a:rPr kumimoji="1" lang="ja-JP" altLang="en-US" sz="2400" dirty="0"/>
              <a:t>系統樹空間</a:t>
            </a:r>
            <a:r>
              <a:rPr kumimoji="1" lang="en-US" altLang="ja-JP" sz="2400" dirty="0"/>
              <a:t>)</a:t>
            </a:r>
          </a:p>
          <a:p>
            <a:pPr marL="342900" indent="-342900">
              <a:lnSpc>
                <a:spcPct val="150000"/>
              </a:lnSpc>
              <a:buFont typeface="Arial" panose="020B0604020202020204" pitchFamily="34" charset="0"/>
              <a:buChar char="•"/>
            </a:pPr>
            <a:r>
              <a:rPr kumimoji="1" lang="en-US" altLang="ja-JP" sz="2400" dirty="0"/>
              <a:t>Hayashi 2018 (CAT(0)</a:t>
            </a:r>
            <a:r>
              <a:rPr kumimoji="1" lang="ja-JP" altLang="en-US" sz="2400" dirty="0"/>
              <a:t>立方複体</a:t>
            </a:r>
            <a:r>
              <a:rPr kumimoji="1" lang="en-US" altLang="ja-JP" sz="2400" dirty="0"/>
              <a:t>)</a:t>
            </a:r>
          </a:p>
        </p:txBody>
      </p:sp>
      <p:sp>
        <p:nvSpPr>
          <p:cNvPr id="2" name="テキスト ボックス 1"/>
          <p:cNvSpPr txBox="1"/>
          <p:nvPr/>
        </p:nvSpPr>
        <p:spPr>
          <a:xfrm>
            <a:off x="2417338" y="4273075"/>
            <a:ext cx="3305713" cy="307777"/>
          </a:xfrm>
          <a:prstGeom prst="rect">
            <a:avLst/>
          </a:prstGeom>
          <a:noFill/>
        </p:spPr>
        <p:txBody>
          <a:bodyPr wrap="none" rtlCol="0">
            <a:spAutoFit/>
          </a:bodyPr>
          <a:lstStyle/>
          <a:p>
            <a:r>
              <a:rPr kumimoji="1" lang="en-US" altLang="ja-JP" sz="1400" dirty="0"/>
              <a:t>※ </a:t>
            </a:r>
            <a:r>
              <a:rPr kumimoji="1" lang="ja-JP" altLang="en-US" sz="1400" dirty="0"/>
              <a:t>一般の空間では測地線計算は</a:t>
            </a:r>
            <a:r>
              <a:rPr kumimoji="1" lang="en-US" altLang="ja-JP" sz="1400" dirty="0"/>
              <a:t>NP</a:t>
            </a:r>
            <a:r>
              <a:rPr kumimoji="1" lang="ja-JP" altLang="en-US" sz="1400" dirty="0"/>
              <a:t>困難</a:t>
            </a:r>
          </a:p>
        </p:txBody>
      </p:sp>
    </p:spTree>
    <p:extLst>
      <p:ext uri="{BB962C8B-B14F-4D97-AF65-F5344CB8AC3E}">
        <p14:creationId xmlns:p14="http://schemas.microsoft.com/office/powerpoint/2010/main" val="198151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21D941A-0A40-4AEB-931E-779DA761E56B}" type="slidenum">
              <a:rPr kumimoji="1" lang="ja-JP" altLang="en-US" smtClean="0"/>
              <a:t>9</a:t>
            </a:fld>
            <a:endParaRPr kumimoji="1" lang="ja-JP" altLang="en-US"/>
          </a:p>
        </p:txBody>
      </p:sp>
      <p:sp>
        <p:nvSpPr>
          <p:cNvPr id="5" name="テキスト ボックス 4"/>
          <p:cNvSpPr txBox="1"/>
          <p:nvPr/>
        </p:nvSpPr>
        <p:spPr>
          <a:xfrm>
            <a:off x="1649796" y="339866"/>
            <a:ext cx="5836854" cy="523220"/>
          </a:xfrm>
          <a:prstGeom prst="rect">
            <a:avLst/>
          </a:prstGeom>
          <a:noFill/>
        </p:spPr>
        <p:txBody>
          <a:bodyPr wrap="none" rtlCol="0">
            <a:spAutoFit/>
          </a:bodyPr>
          <a:lstStyle/>
          <a:p>
            <a:r>
              <a:rPr kumimoji="1" lang="ja-JP" altLang="en-US" sz="2800" dirty="0"/>
              <a:t>課題</a:t>
            </a:r>
            <a:r>
              <a:rPr kumimoji="1" lang="en-US" altLang="ja-JP" sz="2800" dirty="0">
                <a:latin typeface="+mn-ea"/>
              </a:rPr>
              <a:t>(B) </a:t>
            </a:r>
            <a:r>
              <a:rPr kumimoji="1" lang="ja-JP" altLang="en-US" sz="2800" dirty="0"/>
              <a:t>離散構造による空間表現論</a:t>
            </a:r>
          </a:p>
        </p:txBody>
      </p:sp>
      <mc:AlternateContent xmlns:mc="http://schemas.openxmlformats.org/markup-compatibility/2006" xmlns:a14="http://schemas.microsoft.com/office/drawing/2010/main">
        <mc:Choice Requires="a14">
          <p:sp>
            <p:nvSpPr>
              <p:cNvPr id="6" name="テキスト ボックス 5"/>
              <p:cNvSpPr txBox="1"/>
              <p:nvPr/>
            </p:nvSpPr>
            <p:spPr>
              <a:xfrm>
                <a:off x="160861" y="1052001"/>
                <a:ext cx="9217139" cy="461665"/>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2400" dirty="0"/>
                  <a:t>CAT(0)</a:t>
                </a:r>
                <a:r>
                  <a:rPr kumimoji="1" lang="ja-JP" altLang="en-US" sz="2400" dirty="0"/>
                  <a:t>立方複体   </a:t>
                </a:r>
                <a14:m>
                  <m:oMath xmlns:m="http://schemas.openxmlformats.org/officeDocument/2006/math">
                    <m:r>
                      <a:rPr kumimoji="1" lang="ja-JP" altLang="en-US" sz="2400" i="1" smtClean="0">
                        <a:latin typeface="Cambria Math" panose="02040503050406030204" pitchFamily="18" charset="0"/>
                      </a:rPr>
                      <m:t>≈</m:t>
                    </m:r>
                  </m:oMath>
                </a14:m>
                <a:r>
                  <a:rPr kumimoji="1" lang="ja-JP" altLang="en-US" sz="2400" dirty="0"/>
                  <a:t>   メディアングラフ   </a:t>
                </a:r>
                <a14:m>
                  <m:oMath xmlns:m="http://schemas.openxmlformats.org/officeDocument/2006/math">
                    <m:r>
                      <a:rPr kumimoji="1" lang="ja-JP" altLang="en-US" sz="2400" i="1">
                        <a:latin typeface="Cambria Math" panose="02040503050406030204" pitchFamily="18" charset="0"/>
                      </a:rPr>
                      <m:t>≈</m:t>
                    </m:r>
                  </m:oMath>
                </a14:m>
                <a:r>
                  <a:rPr kumimoji="1" lang="ja-JP" altLang="en-US" sz="2400" dirty="0"/>
                  <a:t>   </a:t>
                </a:r>
                <a:r>
                  <a:rPr kumimoji="1" lang="en-US" altLang="ja-JP" sz="2400" dirty="0"/>
                  <a:t>PIP </a:t>
                </a:r>
                <a:r>
                  <a:rPr kumimoji="1" lang="en-US" altLang="ja-JP" sz="1400" dirty="0"/>
                  <a:t>(</a:t>
                </a:r>
                <a:r>
                  <a:rPr kumimoji="1" lang="en-US" altLang="ja-JP" sz="1400" dirty="0" err="1"/>
                  <a:t>Poset</a:t>
                </a:r>
                <a:r>
                  <a:rPr kumimoji="1" lang="en-US" altLang="ja-JP" sz="1400" dirty="0"/>
                  <a:t> with Inconsistent Pairs)</a:t>
                </a:r>
                <a:endParaRPr kumimoji="1" lang="ja-JP" altLang="en-US" sz="1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60861" y="1052001"/>
                <a:ext cx="9217139" cy="461665"/>
              </a:xfrm>
              <a:prstGeom prst="rect">
                <a:avLst/>
              </a:prstGeom>
              <a:blipFill>
                <a:blip r:embed="rId7"/>
                <a:stretch>
                  <a:fillRect l="-860" t="-12000" b="-30667"/>
                </a:stretch>
              </a:blipFill>
            </p:spPr>
            <p:txBody>
              <a:bodyPr/>
              <a:lstStyle/>
              <a:p>
                <a:r>
                  <a:rPr lang="ja-JP" altLang="en-US">
                    <a:noFill/>
                  </a:rPr>
                  <a:t> </a:t>
                </a:r>
              </a:p>
            </p:txBody>
          </p:sp>
        </mc:Fallback>
      </mc:AlternateContent>
      <p:sp>
        <p:nvSpPr>
          <p:cNvPr id="7" name="テキスト ボックス 6"/>
          <p:cNvSpPr txBox="1"/>
          <p:nvPr/>
        </p:nvSpPr>
        <p:spPr>
          <a:xfrm>
            <a:off x="179687" y="3487214"/>
            <a:ext cx="9119933" cy="1200329"/>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kumimoji="1" lang="en-US" altLang="ja-JP" sz="2400" dirty="0"/>
              <a:t>Brady-</a:t>
            </a:r>
            <a:r>
              <a:rPr kumimoji="1" lang="en-US" altLang="ja-JP" sz="2400" dirty="0" err="1"/>
              <a:t>McCammond</a:t>
            </a:r>
            <a:r>
              <a:rPr kumimoji="1" lang="ja-JP" altLang="en-US" sz="2400" dirty="0"/>
              <a:t>の問題</a:t>
            </a:r>
            <a:r>
              <a:rPr kumimoji="1" lang="ja-JP" altLang="en-US" sz="1600" dirty="0"/>
              <a:t>（幾何学的群論における未解決問題）</a:t>
            </a:r>
            <a:endParaRPr kumimoji="1" lang="en-US" altLang="ja-JP" sz="1600" dirty="0"/>
          </a:p>
          <a:p>
            <a:pPr>
              <a:lnSpc>
                <a:spcPct val="150000"/>
              </a:lnSpc>
            </a:pPr>
            <a:r>
              <a:rPr kumimoji="1" lang="ja-JP" altLang="en-US" sz="2400" dirty="0"/>
              <a:t>    </a:t>
            </a:r>
            <a:r>
              <a:rPr kumimoji="1" lang="en-US" altLang="ja-JP" sz="2400" dirty="0"/>
              <a:t>CAT(0)</a:t>
            </a:r>
            <a:r>
              <a:rPr kumimoji="1" lang="ja-JP" altLang="en-US" sz="2400" dirty="0"/>
              <a:t>なオーソスキーム複体が対応する半順序集合の特徴付け</a:t>
            </a:r>
          </a:p>
        </p:txBody>
      </p:sp>
      <mc:AlternateContent xmlns:mc="http://schemas.openxmlformats.org/markup-compatibility/2006" xmlns:a14="http://schemas.microsoft.com/office/drawing/2010/main">
        <mc:Choice Requires="a14">
          <p:sp>
            <p:nvSpPr>
              <p:cNvPr id="8" name="テキスト ボックス 7"/>
              <p:cNvSpPr txBox="1"/>
              <p:nvPr/>
            </p:nvSpPr>
            <p:spPr>
              <a:xfrm>
                <a:off x="566782" y="4784587"/>
                <a:ext cx="7640100" cy="1754326"/>
              </a:xfrm>
              <a:prstGeom prst="rect">
                <a:avLst/>
              </a:prstGeom>
              <a:solidFill>
                <a:schemeClr val="accent6">
                  <a:lumMod val="20000"/>
                  <a:lumOff val="80000"/>
                </a:schemeClr>
              </a:solidFill>
              <a:ln>
                <a:noFill/>
              </a:ln>
            </p:spPr>
            <p:txBody>
              <a:bodyPr wrap="square" rtlCol="0">
                <a:spAutoFit/>
              </a:bodyPr>
              <a:lstStyle/>
              <a:p>
                <a:pPr>
                  <a:lnSpc>
                    <a:spcPct val="150000"/>
                  </a:lnSpc>
                </a:pPr>
                <a:r>
                  <a:rPr kumimoji="1" lang="ja-JP" altLang="en-US" sz="2400" dirty="0"/>
                  <a:t>目標</a:t>
                </a:r>
                <a:endParaRPr kumimoji="1" lang="en-US" altLang="ja-JP" sz="2400" dirty="0"/>
              </a:p>
              <a:p>
                <a:pPr marL="285750" indent="-285750">
                  <a:lnSpc>
                    <a:spcPct val="150000"/>
                  </a:lnSpc>
                  <a:buFont typeface="Arial" panose="020B0604020202020204" pitchFamily="34" charset="0"/>
                  <a:buChar char="•"/>
                </a:pPr>
                <a:r>
                  <a:rPr kumimoji="1" lang="ja-JP" altLang="en-US" sz="2400" dirty="0"/>
                  <a:t>離散構造</a:t>
                </a:r>
                <a:r>
                  <a:rPr kumimoji="1" lang="en-US" altLang="ja-JP" sz="2400" dirty="0"/>
                  <a:t> </a:t>
                </a:r>
                <a14:m>
                  <m:oMath xmlns:m="http://schemas.openxmlformats.org/officeDocument/2006/math">
                    <m:r>
                      <a:rPr kumimoji="1" lang="ja-JP" altLang="en-US" sz="2400" i="1" smtClean="0">
                        <a:latin typeface="Cambria Math" panose="02040503050406030204" pitchFamily="18" charset="0"/>
                      </a:rPr>
                      <m:t>⇔</m:t>
                    </m:r>
                  </m:oMath>
                </a14:m>
                <a:r>
                  <a:rPr kumimoji="1" lang="en-US" altLang="ja-JP" sz="2400" dirty="0"/>
                  <a:t> CAT(0)</a:t>
                </a:r>
                <a:r>
                  <a:rPr kumimoji="1" lang="ja-JP" altLang="en-US" sz="2400" dirty="0"/>
                  <a:t>空間  の対応関係の解明</a:t>
                </a:r>
                <a:endParaRPr kumimoji="1" lang="en-US" altLang="ja-JP" sz="2400" dirty="0"/>
              </a:p>
              <a:p>
                <a:pPr marL="285750" indent="-285750">
                  <a:lnSpc>
                    <a:spcPct val="150000"/>
                  </a:lnSpc>
                  <a:buFont typeface="Arial" panose="020B0604020202020204" pitchFamily="34" charset="0"/>
                  <a:buChar char="•"/>
                </a:pPr>
                <a:r>
                  <a:rPr kumimoji="1" lang="ja-JP" altLang="en-US" sz="2400" dirty="0"/>
                  <a:t>計算機上で実現するためのコンパクト表現の開発</a:t>
                </a:r>
                <a:endParaRPr kumimoji="1" lang="en-US" altLang="ja-JP" sz="24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566782" y="4784587"/>
                <a:ext cx="7640100" cy="1754326"/>
              </a:xfrm>
              <a:prstGeom prst="rect">
                <a:avLst/>
              </a:prstGeom>
              <a:blipFill>
                <a:blip r:embed="rId8"/>
                <a:stretch>
                  <a:fillRect l="-1277" b="-4167"/>
                </a:stretch>
              </a:blipFill>
              <a:ln>
                <a:noFill/>
              </a:ln>
            </p:spPr>
            <p:txBody>
              <a:bodyPr/>
              <a:lstStyle/>
              <a:p>
                <a:r>
                  <a:rPr lang="ja-JP" altLang="en-US">
                    <a:noFill/>
                  </a:rPr>
                  <a:t> </a:t>
                </a:r>
              </a:p>
            </p:txBody>
          </p:sp>
        </mc:Fallback>
      </mc:AlternateContent>
      <p:cxnSp>
        <p:nvCxnSpPr>
          <p:cNvPr id="13" name="直線コネクタ 12"/>
          <p:cNvCxnSpPr/>
          <p:nvPr/>
        </p:nvCxnSpPr>
        <p:spPr>
          <a:xfrm flipV="1">
            <a:off x="1802205" y="2101077"/>
            <a:ext cx="753533" cy="1213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1923716" y="2630227"/>
            <a:ext cx="753533" cy="1213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V="1">
            <a:off x="1954993" y="3158947"/>
            <a:ext cx="753533" cy="1213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809964" y="2217778"/>
            <a:ext cx="118190" cy="5297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549081" y="2096087"/>
            <a:ext cx="118190" cy="5297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108694" y="1730760"/>
            <a:ext cx="118190" cy="5297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2546862" y="1735605"/>
            <a:ext cx="564051" cy="3663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2670594" y="2270407"/>
            <a:ext cx="564051" cy="3663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2708047" y="2785725"/>
            <a:ext cx="564051" cy="3663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flipV="1">
            <a:off x="1928533" y="2746004"/>
            <a:ext cx="34210" cy="532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flipV="1">
            <a:off x="2667816" y="2634847"/>
            <a:ext cx="34210" cy="532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flipV="1">
            <a:off x="3229103" y="2258677"/>
            <a:ext cx="34210" cy="532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677249" y="2630605"/>
            <a:ext cx="551854" cy="32885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3224343" y="2263682"/>
            <a:ext cx="551854" cy="32885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3216906" y="2589481"/>
            <a:ext cx="564051" cy="3663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H="1" flipV="1">
            <a:off x="3773454" y="2595023"/>
            <a:ext cx="34210" cy="532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257046" y="2787917"/>
            <a:ext cx="551854" cy="32885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flipV="1">
            <a:off x="3215546" y="2941344"/>
            <a:ext cx="34210" cy="532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3246509" y="3120898"/>
            <a:ext cx="564051" cy="3663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696484" y="3150521"/>
            <a:ext cx="551854" cy="32885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V="1">
            <a:off x="3780957" y="2499896"/>
            <a:ext cx="627586" cy="926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3807664" y="3030339"/>
            <a:ext cx="627586" cy="926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flipV="1">
            <a:off x="4401040" y="2506489"/>
            <a:ext cx="34210" cy="532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98" idx="6"/>
            <a:endCxn id="99" idx="2"/>
          </p:cNvCxnSpPr>
          <p:nvPr/>
        </p:nvCxnSpPr>
        <p:spPr>
          <a:xfrm flipV="1">
            <a:off x="5650408" y="3095477"/>
            <a:ext cx="630558" cy="11777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endCxn id="97" idx="0"/>
          </p:cNvCxnSpPr>
          <p:nvPr/>
        </p:nvCxnSpPr>
        <p:spPr>
          <a:xfrm>
            <a:off x="5448168" y="2152110"/>
            <a:ext cx="115668" cy="481251"/>
          </a:xfrm>
          <a:prstGeom prst="line">
            <a:avLst/>
          </a:prstGeom>
          <a:ln w="127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99" idx="7"/>
          </p:cNvCxnSpPr>
          <p:nvPr/>
        </p:nvCxnSpPr>
        <p:spPr>
          <a:xfrm flipV="1">
            <a:off x="6365401" y="2720057"/>
            <a:ext cx="544901" cy="340446"/>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98" idx="0"/>
          </p:cNvCxnSpPr>
          <p:nvPr/>
        </p:nvCxnSpPr>
        <p:spPr>
          <a:xfrm flipH="1" flipV="1">
            <a:off x="5566737" y="2680336"/>
            <a:ext cx="34210" cy="48345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99" idx="5"/>
          </p:cNvCxnSpPr>
          <p:nvPr/>
        </p:nvCxnSpPr>
        <p:spPr>
          <a:xfrm>
            <a:off x="6365401" y="3130451"/>
            <a:ext cx="521141" cy="283260"/>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a:endCxn id="101" idx="2"/>
          </p:cNvCxnSpPr>
          <p:nvPr/>
        </p:nvCxnSpPr>
        <p:spPr>
          <a:xfrm>
            <a:off x="6975587" y="2732283"/>
            <a:ext cx="1060830" cy="218228"/>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73" name="楕円 72"/>
          <p:cNvSpPr>
            <a:spLocks noChangeAspect="1"/>
          </p:cNvSpPr>
          <p:nvPr/>
        </p:nvSpPr>
        <p:spPr>
          <a:xfrm>
            <a:off x="5392609" y="2105817"/>
            <a:ext cx="98922" cy="9892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楕円 96"/>
          <p:cNvSpPr>
            <a:spLocks noChangeAspect="1"/>
          </p:cNvSpPr>
          <p:nvPr/>
        </p:nvSpPr>
        <p:spPr>
          <a:xfrm>
            <a:off x="5514375" y="2633361"/>
            <a:ext cx="98922" cy="9892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楕円 97"/>
          <p:cNvSpPr>
            <a:spLocks noChangeAspect="1"/>
          </p:cNvSpPr>
          <p:nvPr/>
        </p:nvSpPr>
        <p:spPr>
          <a:xfrm>
            <a:off x="5551486" y="3163791"/>
            <a:ext cx="98922" cy="9892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楕円 98"/>
          <p:cNvSpPr>
            <a:spLocks noChangeAspect="1"/>
          </p:cNvSpPr>
          <p:nvPr/>
        </p:nvSpPr>
        <p:spPr>
          <a:xfrm>
            <a:off x="6280966" y="3046016"/>
            <a:ext cx="98922" cy="9892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楕円 99"/>
          <p:cNvSpPr>
            <a:spLocks noChangeAspect="1"/>
          </p:cNvSpPr>
          <p:nvPr/>
        </p:nvSpPr>
        <p:spPr>
          <a:xfrm>
            <a:off x="6834951" y="3362433"/>
            <a:ext cx="98922" cy="9892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楕円 100"/>
          <p:cNvSpPr>
            <a:spLocks noChangeAspect="1"/>
          </p:cNvSpPr>
          <p:nvPr/>
        </p:nvSpPr>
        <p:spPr>
          <a:xfrm>
            <a:off x="8036417" y="2901050"/>
            <a:ext cx="98922" cy="9892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楕円 101"/>
          <p:cNvSpPr>
            <a:spLocks noChangeAspect="1"/>
          </p:cNvSpPr>
          <p:nvPr/>
        </p:nvSpPr>
        <p:spPr>
          <a:xfrm>
            <a:off x="6852056" y="2674605"/>
            <a:ext cx="98922" cy="9892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 name="直線コネクタ 105"/>
          <p:cNvCxnSpPr>
            <a:stCxn id="100" idx="6"/>
            <a:endCxn id="101" idx="3"/>
          </p:cNvCxnSpPr>
          <p:nvPr/>
        </p:nvCxnSpPr>
        <p:spPr>
          <a:xfrm flipV="1">
            <a:off x="6933873" y="2985485"/>
            <a:ext cx="1117031" cy="42640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15" name="フリーフォーム 114"/>
          <p:cNvSpPr/>
          <p:nvPr/>
        </p:nvSpPr>
        <p:spPr>
          <a:xfrm>
            <a:off x="5504658" y="2110604"/>
            <a:ext cx="1358218" cy="1244019"/>
          </a:xfrm>
          <a:custGeom>
            <a:avLst/>
            <a:gdLst>
              <a:gd name="connsiteX0" fmla="*/ 0 w 1358218"/>
              <a:gd name="connsiteY0" fmla="*/ 19615 h 1244019"/>
              <a:gd name="connsiteX1" fmla="*/ 312234 w 1358218"/>
              <a:gd name="connsiteY1" fmla="*/ 10694 h 1244019"/>
              <a:gd name="connsiteX2" fmla="*/ 713678 w 1358218"/>
              <a:gd name="connsiteY2" fmla="*/ 148969 h 1244019"/>
              <a:gd name="connsiteX3" fmla="*/ 1079438 w 1358218"/>
              <a:gd name="connsiteY3" fmla="*/ 532571 h 1244019"/>
              <a:gd name="connsiteX4" fmla="*/ 1298001 w 1358218"/>
              <a:gd name="connsiteY4" fmla="*/ 1007613 h 1244019"/>
              <a:gd name="connsiteX5" fmla="*/ 1358218 w 1358218"/>
              <a:gd name="connsiteY5" fmla="*/ 1244019 h 1244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8218" h="1244019">
                <a:moveTo>
                  <a:pt x="0" y="19615"/>
                </a:moveTo>
                <a:cubicBezTo>
                  <a:pt x="96644" y="4375"/>
                  <a:pt x="193288" y="-10865"/>
                  <a:pt x="312234" y="10694"/>
                </a:cubicBezTo>
                <a:cubicBezTo>
                  <a:pt x="431180" y="32253"/>
                  <a:pt x="585811" y="61990"/>
                  <a:pt x="713678" y="148969"/>
                </a:cubicBezTo>
                <a:cubicBezTo>
                  <a:pt x="841545" y="235949"/>
                  <a:pt x="982051" y="389464"/>
                  <a:pt x="1079438" y="532571"/>
                </a:cubicBezTo>
                <a:cubicBezTo>
                  <a:pt x="1176825" y="675678"/>
                  <a:pt x="1251538" y="889038"/>
                  <a:pt x="1298001" y="1007613"/>
                </a:cubicBezTo>
                <a:cubicBezTo>
                  <a:pt x="1344464" y="1126188"/>
                  <a:pt x="1351341" y="1185103"/>
                  <a:pt x="1358218" y="1244019"/>
                </a:cubicBezTo>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フリーフォーム 116"/>
          <p:cNvSpPr/>
          <p:nvPr/>
        </p:nvSpPr>
        <p:spPr>
          <a:xfrm>
            <a:off x="5480543" y="2001466"/>
            <a:ext cx="2600325" cy="894444"/>
          </a:xfrm>
          <a:custGeom>
            <a:avLst/>
            <a:gdLst>
              <a:gd name="connsiteX0" fmla="*/ 0 w 2600325"/>
              <a:gd name="connsiteY0" fmla="*/ 94344 h 894444"/>
              <a:gd name="connsiteX1" fmla="*/ 755196 w 2600325"/>
              <a:gd name="connsiteY1" fmla="*/ 4536 h 894444"/>
              <a:gd name="connsiteX2" fmla="*/ 1506311 w 2600325"/>
              <a:gd name="connsiteY2" fmla="*/ 65769 h 894444"/>
              <a:gd name="connsiteX3" fmla="*/ 2367643 w 2600325"/>
              <a:gd name="connsiteY3" fmla="*/ 498476 h 894444"/>
              <a:gd name="connsiteX4" fmla="*/ 2600325 w 2600325"/>
              <a:gd name="connsiteY4" fmla="*/ 894444 h 89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0325" h="894444">
                <a:moveTo>
                  <a:pt x="0" y="94344"/>
                </a:moveTo>
                <a:cubicBezTo>
                  <a:pt x="252072" y="51821"/>
                  <a:pt x="504144" y="9298"/>
                  <a:pt x="755196" y="4536"/>
                </a:cubicBezTo>
                <a:cubicBezTo>
                  <a:pt x="1006248" y="-226"/>
                  <a:pt x="1237570" y="-16554"/>
                  <a:pt x="1506311" y="65769"/>
                </a:cubicBezTo>
                <a:cubicBezTo>
                  <a:pt x="1775052" y="148092"/>
                  <a:pt x="2185307" y="360364"/>
                  <a:pt x="2367643" y="498476"/>
                </a:cubicBezTo>
                <a:cubicBezTo>
                  <a:pt x="2549979" y="636589"/>
                  <a:pt x="2575152" y="765516"/>
                  <a:pt x="2600325" y="894444"/>
                </a:cubicBezTo>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2397347" y="1362580"/>
            <a:ext cx="1101584" cy="307777"/>
          </a:xfrm>
          <a:prstGeom prst="rect">
            <a:avLst/>
          </a:prstGeom>
          <a:noFill/>
        </p:spPr>
        <p:txBody>
          <a:bodyPr wrap="none" rtlCol="0">
            <a:spAutoFit/>
          </a:bodyPr>
          <a:lstStyle/>
          <a:p>
            <a:r>
              <a:rPr kumimoji="1" lang="en-US" altLang="ja-JP" sz="1400" dirty="0" err="1"/>
              <a:t>Chepoi</a:t>
            </a:r>
            <a:r>
              <a:rPr kumimoji="1" lang="en-US" altLang="ja-JP" sz="1400" dirty="0"/>
              <a:t> 2000</a:t>
            </a:r>
            <a:endParaRPr kumimoji="1" lang="ja-JP" altLang="en-US" sz="1400" dirty="0"/>
          </a:p>
        </p:txBody>
      </p:sp>
      <p:sp>
        <p:nvSpPr>
          <p:cNvPr id="47" name="テキスト ボックス 46"/>
          <p:cNvSpPr txBox="1"/>
          <p:nvPr/>
        </p:nvSpPr>
        <p:spPr>
          <a:xfrm>
            <a:off x="5358713" y="1394815"/>
            <a:ext cx="1421992" cy="307777"/>
          </a:xfrm>
          <a:prstGeom prst="rect">
            <a:avLst/>
          </a:prstGeom>
          <a:noFill/>
        </p:spPr>
        <p:txBody>
          <a:bodyPr wrap="none" rtlCol="0">
            <a:spAutoFit/>
          </a:bodyPr>
          <a:lstStyle/>
          <a:p>
            <a:r>
              <a:rPr kumimoji="1" lang="en-US" altLang="ja-JP" sz="1400" dirty="0" err="1"/>
              <a:t>Ardila</a:t>
            </a:r>
            <a:r>
              <a:rPr kumimoji="1" lang="en-US" altLang="ja-JP" sz="1400" dirty="0"/>
              <a:t> et al. 2012</a:t>
            </a:r>
            <a:endParaRPr kumimoji="1" lang="ja-JP" altLang="en-US" sz="1400" dirty="0"/>
          </a:p>
        </p:txBody>
      </p:sp>
    </p:spTree>
    <p:extLst>
      <p:ext uri="{BB962C8B-B14F-4D97-AF65-F5344CB8AC3E}">
        <p14:creationId xmlns:p14="http://schemas.microsoft.com/office/powerpoint/2010/main" val="36508798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8044</TotalTime>
  <Words>2899</Words>
  <Application>Microsoft Office PowerPoint</Application>
  <PresentationFormat>画面に合わせる (4:3)</PresentationFormat>
  <Paragraphs>348</Paragraphs>
  <Slides>24</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小塚明朝 Pr6N R</vt:lpstr>
      <vt:lpstr>游ゴシック</vt:lpstr>
      <vt:lpstr>Arial</vt:lpstr>
      <vt:lpstr>Calibri</vt:lpstr>
      <vt:lpstr>Calibri Light</vt:lpstr>
      <vt:lpstr>Cambria Math</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系統樹</vt:lpstr>
      <vt:lpstr>系統樹空間 Billera-Holmes-Vogtman 2001</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平井 広志</dc:creator>
  <cp:lastModifiedBy>平井 広志</cp:lastModifiedBy>
  <cp:revision>108</cp:revision>
  <cp:lastPrinted>2019-08-06T03:14:22Z</cp:lastPrinted>
  <dcterms:created xsi:type="dcterms:W3CDTF">2019-07-26T00:19:52Z</dcterms:created>
  <dcterms:modified xsi:type="dcterms:W3CDTF">2020-02-10T23:42:15Z</dcterms:modified>
</cp:coreProperties>
</file>