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E6FC5-7F5A-4838-B442-1B63CB572534}" type="datetimeFigureOut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16403-45F0-4081-B20A-0B5D3E3F1D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1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302F-16F7-44C7-B6B7-3D517DAC506C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28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8A1B-4350-4849-91C1-6EADBAA8E389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24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CB8E8-135E-4A08-BAED-4ADD8E489231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95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92A5-873F-407B-B13B-FF3C84EC9A4A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89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22D9-3A08-431D-B8C2-0604C65C9AA1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76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4017-6216-4006-AF05-8446485543CD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84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E289-DC7A-4537-A8F9-E303B93BA713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36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47F6-7382-4C42-99BA-401AA51ABD13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69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559EE-C14E-4D62-AE15-B67DD0C6C914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01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694E-C482-4522-B149-D62D623DD8CD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28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91BB-AAA2-4EAD-A489-8B869C0D24F0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3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72B7D-10D7-4894-88E8-6CFA8198784F}" type="datetime1">
              <a:rPr kumimoji="1" lang="ja-JP" altLang="en-US" smtClean="0"/>
              <a:t>2018/9/3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0F5D-0754-42E2-8C1E-2CF41A7AA7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6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0.png"/><Relationship Id="rId7" Type="http://schemas.openxmlformats.org/officeDocument/2006/relationships/image" Target="../media/image84.png"/><Relationship Id="rId2" Type="http://schemas.openxmlformats.org/officeDocument/2006/relationships/image" Target="../media/image7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8" Type="http://schemas.openxmlformats.org/officeDocument/2006/relationships/image" Target="../media/image39.png"/><Relationship Id="rId3" Type="http://schemas.openxmlformats.org/officeDocument/2006/relationships/image" Target="../media/image30.png"/><Relationship Id="rId21" Type="http://schemas.openxmlformats.org/officeDocument/2006/relationships/image" Target="../media/image42.png"/><Relationship Id="rId7" Type="http://schemas.openxmlformats.org/officeDocument/2006/relationships/image" Target="../media/image34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23" Type="http://schemas.openxmlformats.org/officeDocument/2006/relationships/image" Target="../media/image45.png"/><Relationship Id="rId10" Type="http://schemas.openxmlformats.org/officeDocument/2006/relationships/image" Target="../media/image37.png"/><Relationship Id="rId19" Type="http://schemas.openxmlformats.org/officeDocument/2006/relationships/image" Target="../media/image40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22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3689" y="2897604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平井広志</a:t>
            </a:r>
            <a:endParaRPr kumimoji="1" lang="en-US" altLang="ja-JP" dirty="0" smtClean="0"/>
          </a:p>
          <a:p>
            <a:r>
              <a:rPr lang="ja-JP" altLang="en-US" dirty="0"/>
              <a:t>東京</a:t>
            </a:r>
            <a:r>
              <a:rPr lang="ja-JP" altLang="en-US" dirty="0" smtClean="0"/>
              <a:t>大学大学院情報理工学系研究科</a:t>
            </a:r>
            <a:endParaRPr lang="en-US" altLang="ja-JP" dirty="0" smtClean="0"/>
          </a:p>
          <a:p>
            <a:r>
              <a:rPr kumimoji="1" lang="ja-JP" altLang="en-US" dirty="0" smtClean="0"/>
              <a:t>数理情報学専攻</a:t>
            </a:r>
            <a:endParaRPr kumimoji="1" lang="en-US" altLang="ja-JP" dirty="0" smtClean="0"/>
          </a:p>
          <a:p>
            <a:r>
              <a:rPr lang="en-US" altLang="ja-JP" dirty="0" smtClean="0"/>
              <a:t>hirai@mist.i.u-tokyo.ac.jp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2459" y="1082566"/>
            <a:ext cx="78790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dirty="0" smtClean="0"/>
              <a:t>非可換な変数をもつ多項式行列の</a:t>
            </a:r>
            <a:endParaRPr kumimoji="1" lang="en-US" altLang="ja-JP" sz="4000" dirty="0" smtClean="0"/>
          </a:p>
          <a:p>
            <a:pPr algn="ctr"/>
            <a:r>
              <a:rPr kumimoji="1" lang="ja-JP" altLang="en-US" sz="4000" dirty="0" smtClean="0"/>
              <a:t>行列式の次数の計算について</a:t>
            </a:r>
            <a:endParaRPr kumimoji="1"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99071" y="5044965"/>
            <a:ext cx="58272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日本応用数理学会年会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/>
              <a:t>離散</a:t>
            </a:r>
            <a:r>
              <a:rPr kumimoji="1" lang="ja-JP" altLang="en-US" sz="2000" dirty="0" smtClean="0"/>
              <a:t>システム研究部会オーガナイズドセッション</a:t>
            </a:r>
            <a:endParaRPr kumimoji="1" lang="en-US" altLang="ja-JP" sz="2000" dirty="0" smtClean="0"/>
          </a:p>
          <a:p>
            <a:pPr algn="ctr"/>
            <a:r>
              <a:rPr kumimoji="1" lang="en-US" altLang="ja-JP" sz="2000" dirty="0" smtClean="0"/>
              <a:t>2018</a:t>
            </a:r>
            <a:r>
              <a:rPr kumimoji="1" lang="ja-JP" altLang="en-US" sz="2000" dirty="0" smtClean="0"/>
              <a:t>年</a:t>
            </a:r>
            <a:r>
              <a:rPr kumimoji="1" lang="en-US" altLang="ja-JP" sz="2000" dirty="0" smtClean="0"/>
              <a:t>9</a:t>
            </a:r>
            <a:r>
              <a:rPr kumimoji="1" lang="ja-JP" altLang="en-US" sz="2000" dirty="0" smtClean="0"/>
              <a:t>月</a:t>
            </a:r>
            <a:r>
              <a:rPr kumimoji="1" lang="en-US" altLang="ja-JP" sz="2000" dirty="0" smtClean="0"/>
              <a:t>4</a:t>
            </a:r>
            <a:r>
              <a:rPr kumimoji="1" lang="ja-JP" altLang="en-US" sz="2000" dirty="0" smtClean="0"/>
              <a:t>日 名古屋大学</a:t>
            </a:r>
            <a:endParaRPr kumimoji="1" lang="en-US" altLang="ja-JP" sz="20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1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81807" y="551793"/>
            <a:ext cx="5129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重み付き（可換）</a:t>
            </a:r>
            <a:r>
              <a:rPr kumimoji="1" lang="en-US" altLang="ja-JP" sz="2800" dirty="0" smtClean="0"/>
              <a:t>Edmonds</a:t>
            </a:r>
            <a:r>
              <a:rPr kumimoji="1" lang="ja-JP" altLang="en-US" sz="2800" dirty="0" smtClean="0"/>
              <a:t>問題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295547" y="1485346"/>
                <a:ext cx="6587509" cy="1938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2800" b="0" dirty="0" smtClean="0">
                    <a:latin typeface="Cambria Math" panose="02040503050406030204" pitchFamily="18" charset="0"/>
                  </a:rPr>
                  <a:t>変数付き多項式行列</a:t>
                </a:r>
                <a:endParaRPr kumimoji="1" lang="en-US" altLang="ja-JP" sz="2800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kumimoji="1" lang="en-US" altLang="ja-JP" sz="28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800" dirty="0" smtClean="0"/>
                  <a:t>の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det</m:t>
                    </m:r>
                  </m:oMath>
                </a14:m>
                <a:r>
                  <a:rPr kumimoji="1" lang="ja-JP" altLang="en-US" sz="2800" dirty="0" smtClean="0"/>
                  <a:t> は効率的に計算できるか？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547" y="1485346"/>
                <a:ext cx="6587509" cy="1938992"/>
              </a:xfrm>
              <a:prstGeom prst="rect">
                <a:avLst/>
              </a:prstGeom>
              <a:blipFill>
                <a:blip r:embed="rId2"/>
                <a:stretch>
                  <a:fillRect l="-3333" b="-72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643736" y="3548878"/>
                <a:ext cx="5237909" cy="16079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2400" b="0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kumimoji="1" lang="en-US" altLang="ja-JP" sz="2400" dirty="0" smtClean="0"/>
                  <a:t>: </a:t>
                </a:r>
                <a:r>
                  <a:rPr kumimoji="1" lang="ja-JP" altLang="en-US" sz="2400" dirty="0" smtClean="0"/>
                  <a:t>変数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b="0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):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行列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1" lang="ja-JP" altLang="en-US" sz="2400" i="1" smtClean="0">
                        <a:latin typeface="Cambria Math" panose="02040503050406030204" pitchFamily="18" charset="0"/>
                      </a:rPr>
                      <m:t>𝕂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r>
                  <a:rPr kumimoji="1" lang="ja-JP" altLang="en-US" sz="2400" i="1" dirty="0" smtClean="0">
                    <a:latin typeface="Cambria Math" panose="02040503050406030204" pitchFamily="18" charset="0"/>
                  </a:rPr>
                  <a:t>　</a:t>
                </a:r>
                <a:endParaRPr kumimoji="1" lang="en-US" altLang="ja-JP" sz="24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b="0" dirty="0" smtClean="0"/>
                  <a:t>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𝕂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736" y="3548878"/>
                <a:ext cx="5237909" cy="1607941"/>
              </a:xfrm>
              <a:prstGeom prst="rect">
                <a:avLst/>
              </a:prstGeom>
              <a:blipFill>
                <a:blip r:embed="rId3"/>
                <a:stretch>
                  <a:fillRect b="-7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1657726" y="5759668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本研究：これの非可換版を考える</a:t>
            </a:r>
          </a:p>
        </p:txBody>
      </p:sp>
    </p:spTree>
    <p:extLst>
      <p:ext uri="{BB962C8B-B14F-4D97-AF65-F5344CB8AC3E}">
        <p14:creationId xmlns:p14="http://schemas.microsoft.com/office/powerpoint/2010/main" val="328204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23941" y="42548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本研究の成果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070855" y="1382110"/>
                <a:ext cx="7295379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2400" dirty="0" smtClean="0"/>
                  <a:t>Ore</a:t>
                </a:r>
                <a:r>
                  <a:rPr kumimoji="1" lang="ja-JP" altLang="en-US" sz="2400" dirty="0" smtClean="0"/>
                  <a:t>商環，</a:t>
                </a:r>
                <a:r>
                  <a:rPr kumimoji="1" lang="en-US" altLang="ja-JP" sz="2400" dirty="0" err="1" smtClean="0"/>
                  <a:t>Dieudonne</a:t>
                </a:r>
                <a:r>
                  <a:rPr kumimoji="1" lang="ja-JP" altLang="en-US" sz="2400" dirty="0" smtClean="0"/>
                  <a:t>行列式</a:t>
                </a:r>
                <a:r>
                  <a:rPr kumimoji="1" lang="en-US" altLang="ja-JP" sz="2400" dirty="0" err="1" smtClean="0"/>
                  <a:t>Det</a:t>
                </a:r>
                <a:r>
                  <a:rPr kumimoji="1" lang="ja-JP" altLang="en-US" sz="2400" dirty="0" smtClean="0"/>
                  <a:t>を用いて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/>
                  <a:t>　</a:t>
                </a:r>
                <a:r>
                  <a:rPr kumimoji="1" lang="ja-JP" altLang="en-US" sz="2400" dirty="0" smtClean="0"/>
                  <a:t>重み付き非可換</a:t>
                </a:r>
                <a:r>
                  <a:rPr kumimoji="1" lang="en-US" altLang="ja-JP" sz="2400" dirty="0" smtClean="0"/>
                  <a:t>Edmonds</a:t>
                </a:r>
                <a:r>
                  <a:rPr kumimoji="1" lang="ja-JP" altLang="en-US" sz="2400" dirty="0" smtClean="0"/>
                  <a:t>問題を定式化</a:t>
                </a:r>
                <a:endParaRPr kumimoji="1" lang="en-US" altLang="ja-JP" sz="2400" dirty="0" smtClean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2400" dirty="0" err="1" smtClean="0"/>
                  <a:t>deg</a:t>
                </a:r>
                <a:r>
                  <a:rPr kumimoji="1" lang="en-US" altLang="ja-JP" sz="2400" dirty="0" smtClean="0"/>
                  <a:t> </a:t>
                </a:r>
                <a:r>
                  <a:rPr kumimoji="1" lang="en-US" altLang="ja-JP" sz="2400" dirty="0" err="1" smtClean="0"/>
                  <a:t>Det</a:t>
                </a:r>
                <a:r>
                  <a:rPr kumimoji="1" lang="ja-JP" altLang="en-US" sz="2400" dirty="0" smtClean="0"/>
                  <a:t>の最大最小定理を確立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 smtClean="0"/>
                  <a:t>　～「一様モジュラ束上の</a:t>
                </a:r>
                <a:r>
                  <a:rPr kumimoji="1" lang="en-US" altLang="ja-JP" sz="2400" dirty="0" smtClean="0"/>
                  <a:t>L</a:t>
                </a:r>
                <a:r>
                  <a:rPr kumimoji="1" lang="ja-JP" altLang="en-US" sz="2400" dirty="0" smtClean="0"/>
                  <a:t>凸関数」の最小化</a:t>
                </a:r>
                <a:endParaRPr kumimoji="1" lang="en-US" altLang="ja-JP" sz="2400" dirty="0" smtClean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/>
                  <a:t>最急降下法によるアルゴリズム ≒ 組合せ緩和法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 smtClean="0"/>
                  <a:t>　</a:t>
                </a:r>
                <a:r>
                  <a:rPr kumimoji="1" lang="ja-JP" altLang="en-US" sz="2400" dirty="0"/>
                  <a:t>～</a:t>
                </a:r>
                <a:r>
                  <a:rPr kumimoji="1" lang="ja-JP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𝑛𝑑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回の</m:t>
                    </m:r>
                  </m:oMath>
                </a14:m>
                <a:r>
                  <a:rPr kumimoji="1" lang="en-US" altLang="ja-JP" sz="2400" dirty="0" err="1" smtClean="0"/>
                  <a:t>nc</a:t>
                </a:r>
                <a:r>
                  <a:rPr kumimoji="1" lang="en-US" altLang="ja-JP" sz="2400" dirty="0" smtClean="0"/>
                  <a:t>-rank</a:t>
                </a:r>
                <a:r>
                  <a:rPr kumimoji="1" lang="ja-JP" altLang="en-US" sz="2400" dirty="0" smtClean="0"/>
                  <a:t>計算，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ja-JP" altLang="en-US" sz="2400" b="0" dirty="0" smtClean="0"/>
                  <a:t>最大次数</a:t>
                </a:r>
                <a:endParaRPr kumimoji="1" lang="en-US" altLang="ja-JP" sz="2400" b="0" dirty="0" smtClean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2400" dirty="0" err="1" smtClean="0"/>
                  <a:t>deg</a:t>
                </a:r>
                <a:r>
                  <a:rPr kumimoji="1" lang="en-US" altLang="ja-JP" sz="2400" dirty="0" smtClean="0"/>
                  <a:t> </a:t>
                </a:r>
                <a:r>
                  <a:rPr kumimoji="1" lang="en-US" altLang="ja-JP" sz="2400" dirty="0" err="1" smtClean="0"/>
                  <a:t>det</a:t>
                </a:r>
                <a:r>
                  <a:rPr kumimoji="1" lang="en-US" altLang="ja-JP" sz="2400" dirty="0" smtClean="0"/>
                  <a:t> = </a:t>
                </a:r>
                <a:r>
                  <a:rPr kumimoji="1" lang="en-US" altLang="ja-JP" sz="2400" dirty="0" err="1" smtClean="0"/>
                  <a:t>deg</a:t>
                </a:r>
                <a:r>
                  <a:rPr kumimoji="1" lang="en-US" altLang="ja-JP" sz="2400" dirty="0" smtClean="0"/>
                  <a:t> </a:t>
                </a:r>
                <a:r>
                  <a:rPr kumimoji="1" lang="en-US" altLang="ja-JP" sz="2400" dirty="0" err="1" smtClean="0"/>
                  <a:t>Det</a:t>
                </a:r>
                <a:r>
                  <a:rPr kumimoji="1" lang="ja-JP" altLang="en-US" sz="2400" dirty="0" smtClean="0"/>
                  <a:t>となるケース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/>
                  <a:t>　</a:t>
                </a:r>
                <a:r>
                  <a:rPr kumimoji="1" lang="ja-JP" altLang="en-US" sz="2400" dirty="0" smtClean="0"/>
                  <a:t>～ 重み付き線形マトロイド交差，混合多項式行列</a:t>
                </a:r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855" y="1382110"/>
                <a:ext cx="7295379" cy="4524315"/>
              </a:xfrm>
              <a:prstGeom prst="rect">
                <a:avLst/>
              </a:prstGeom>
              <a:blipFill>
                <a:blip r:embed="rId2"/>
                <a:stretch>
                  <a:fillRect l="-1171" r="-836" b="-10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9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12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501044" y="831163"/>
                <a:ext cx="8273419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600" i="1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6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altLang="ja-JP" sz="3600" dirty="0" smtClean="0"/>
              </a:p>
              <a:p>
                <a:pPr algn="ctr"/>
                <a:r>
                  <a:rPr lang="ja-JP" altLang="en-US" sz="3600" dirty="0" smtClean="0"/>
                  <a:t>をどうみるか</a:t>
                </a:r>
                <a:r>
                  <a:rPr lang="en-US" altLang="ja-JP" sz="3600" dirty="0" smtClean="0"/>
                  <a:t>?</a:t>
                </a:r>
                <a:endParaRPr lang="ja-JP" altLang="en-US" sz="36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044" y="831163"/>
                <a:ext cx="8273419" cy="1200329"/>
              </a:xfrm>
              <a:prstGeom prst="rect">
                <a:avLst/>
              </a:prstGeom>
              <a:blipFill>
                <a:blip r:embed="rId2"/>
                <a:stretch>
                  <a:fillRect b="-182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102336" y="2488532"/>
                <a:ext cx="55662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/>
                  <a:t>歪多項式環 </a:t>
                </a:r>
                <a14:m>
                  <m:oMath xmlns:m="http://schemas.openxmlformats.org/officeDocument/2006/math"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𝕂</m:t>
                    </m:r>
                    <m:d>
                      <m:dPr>
                        <m:ctrlPr>
                          <a:rPr kumimoji="1"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kumimoji="1" lang="ja-JP" altLang="en-US" sz="2400" dirty="0" smtClean="0"/>
                  <a:t> 上の行列とみる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336" y="2488532"/>
                <a:ext cx="5566204" cy="461665"/>
              </a:xfrm>
              <a:prstGeom prst="rect">
                <a:avLst/>
              </a:prstGeom>
              <a:blipFill>
                <a:blip r:embed="rId3"/>
                <a:stretch>
                  <a:fillRect l="-1533" t="-10526" r="-657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1102336" y="3549790"/>
                <a:ext cx="72363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/>
                  <a:t>有理関数斜体</a:t>
                </a:r>
                <a:r>
                  <a:rPr kumimoji="1" lang="en-US" altLang="ja-JP" sz="2400" dirty="0" smtClean="0"/>
                  <a:t>(Ore </a:t>
                </a:r>
                <a:r>
                  <a:rPr kumimoji="1" lang="ja-JP" altLang="en-US" sz="2400" dirty="0"/>
                  <a:t>商環 </a:t>
                </a:r>
                <a:r>
                  <a:rPr kumimoji="1" lang="en-US" altLang="ja-JP" sz="2400" dirty="0"/>
                  <a:t>)</a:t>
                </a:r>
                <a14:m>
                  <m:oMath xmlns:m="http://schemas.openxmlformats.org/officeDocument/2006/math"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𝕂</m:t>
                    </m:r>
                    <m:d>
                      <m:dPr>
                        <m:ctrlPr>
                          <a:rPr kumimoji="1"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kumimoji="1" lang="en-US" altLang="ja-JP" sz="240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t</m:t>
                    </m:r>
                    <m:r>
                      <a:rPr kumimoji="1" lang="en-US" altLang="ja-JP" sz="24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sz="2400" dirty="0"/>
                  <a:t>上の行列とみる </a:t>
                </a:r>
                <a:endParaRPr kumimoji="1" lang="en-US" altLang="ja-JP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336" y="3549790"/>
                <a:ext cx="7236372" cy="461665"/>
              </a:xfrm>
              <a:prstGeom prst="rect">
                <a:avLst/>
              </a:prstGeom>
              <a:blipFill>
                <a:blip r:embed="rId4"/>
                <a:stretch>
                  <a:fillRect l="-1179" t="-11842" b="-2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102336" y="4648537"/>
                <a:ext cx="47306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/>
                  <a:t>次数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deg</m:t>
                        </m:r>
                        <m:r>
                          <m:rPr>
                            <m:nor/>
                          </m:r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p</m:t>
                        </m:r>
                      </m:num>
                      <m:den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r>
                      <m:rPr>
                        <m:nor/>
                      </m:rP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nor/>
                      </m:rP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336" y="4648537"/>
                <a:ext cx="4730654" cy="461665"/>
              </a:xfrm>
              <a:prstGeom prst="rect">
                <a:avLst/>
              </a:prstGeom>
              <a:blipFill>
                <a:blip r:embed="rId5"/>
                <a:stretch>
                  <a:fillRect l="-1804" t="-128000" b="-19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589665" y="2950197"/>
            <a:ext cx="352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Ore </a:t>
            </a:r>
            <a:r>
              <a:rPr kumimoji="1" lang="ja-JP" altLang="en-US" sz="2000" dirty="0" smtClean="0"/>
              <a:t>環 </a:t>
            </a:r>
            <a:r>
              <a:rPr kumimoji="1" lang="en-US" altLang="ja-JP" sz="2000" dirty="0" smtClean="0"/>
              <a:t>---- </a:t>
            </a:r>
            <a:r>
              <a:rPr kumimoji="1" lang="ja-JP" altLang="en-US" sz="2000" dirty="0" smtClean="0"/>
              <a:t>右</a:t>
            </a:r>
            <a:r>
              <a:rPr kumimoji="1" lang="en-US" altLang="ja-JP" sz="2000" dirty="0" smtClean="0"/>
              <a:t>/</a:t>
            </a:r>
            <a:r>
              <a:rPr kumimoji="1" lang="ja-JP" altLang="en-US" sz="2000" dirty="0" smtClean="0"/>
              <a:t>左 公倍数が存在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3586894" y="4051612"/>
                <a:ext cx="483728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⇔∃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𝑝𝑢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𝑞𝑢</m:t>
                    </m:r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kumimoji="1"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kumimoji="1" lang="ja-JP" altLang="en-US" sz="2000" dirty="0" smtClean="0"/>
                  <a:t> </a:t>
                </a: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894" y="4051612"/>
                <a:ext cx="4837286" cy="400110"/>
              </a:xfrm>
              <a:prstGeom prst="rect">
                <a:avLst/>
              </a:prstGeom>
              <a:blipFill>
                <a:blip r:embed="rId6"/>
                <a:stretch>
                  <a:fillRect l="-4408" t="-118462" b="-1815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0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6594" y="477525"/>
            <a:ext cx="6926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err="1" smtClean="0"/>
              <a:t>Dieudonne</a:t>
            </a:r>
            <a:r>
              <a:rPr kumimoji="1" lang="ja-JP" altLang="en-US" sz="3200" dirty="0" smtClean="0"/>
              <a:t>行列式 ～ </a:t>
            </a:r>
            <a:r>
              <a:rPr kumimoji="1" lang="ja-JP" altLang="en-US" sz="2400" dirty="0" smtClean="0"/>
              <a:t>斜体上の行列の行列式</a:t>
            </a:r>
            <a:endParaRPr kumimoji="1" lang="ja-JP" altLang="en-US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856594" y="1376862"/>
                <a:ext cx="36624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ja-JP" altLang="en-US" sz="2800" i="1">
                        <a:latin typeface="Cambria Math" panose="02040503050406030204" pitchFamily="18" charset="0"/>
                      </a:rPr>
                      <m:t>斜体</m:t>
                    </m:r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𝔽</m:t>
                    </m:r>
                  </m:oMath>
                </a14:m>
                <a:r>
                  <a:rPr kumimoji="1" lang="ja-JP" altLang="en-US" sz="2800" dirty="0" smtClean="0"/>
                  <a:t>上の正則行列</a:t>
                </a: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594" y="1376862"/>
                <a:ext cx="3662413" cy="523220"/>
              </a:xfrm>
              <a:prstGeom prst="rect">
                <a:avLst/>
              </a:prstGeom>
              <a:blipFill>
                <a:blip r:embed="rId2"/>
                <a:stretch>
                  <a:fillRect t="-11628" r="-2167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330726" y="1428478"/>
                <a:ext cx="4001095" cy="4716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（</m:t>
                      </m:r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今の場合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𝔽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𝕂</m:t>
                      </m:r>
                      <m:d>
                        <m:d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kumimoji="1" lang="en-US" altLang="ja-JP" sz="240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kumimoji="1" lang="en-US" altLang="ja-JP" sz="240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）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726" y="1428478"/>
                <a:ext cx="4001095" cy="471604"/>
              </a:xfrm>
              <a:prstGeom prst="rect">
                <a:avLst/>
              </a:prstGeom>
              <a:blipFill>
                <a:blip r:embed="rId3"/>
                <a:stretch>
                  <a:fillRect r="-304" b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856594" y="2129630"/>
            <a:ext cx="4988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/>
              <a:t>Bruhat</a:t>
            </a:r>
            <a:r>
              <a:rPr kumimoji="1" lang="ja-JP" altLang="en-US" sz="2800" dirty="0" smtClean="0"/>
              <a:t>分解 ～ </a:t>
            </a:r>
            <a:r>
              <a:rPr kumimoji="1" lang="ja-JP" altLang="en-US" sz="2000" dirty="0"/>
              <a:t>斜体上の</a:t>
            </a:r>
            <a:r>
              <a:rPr kumimoji="1" lang="ja-JP" altLang="en-US" sz="2000" dirty="0" smtClean="0"/>
              <a:t>行列の</a:t>
            </a:r>
            <a:r>
              <a:rPr kumimoji="1" lang="en-US" altLang="ja-JP" sz="2000" dirty="0" smtClean="0"/>
              <a:t>LU</a:t>
            </a:r>
            <a:r>
              <a:rPr kumimoji="1" lang="ja-JP" altLang="en-US" sz="2000" dirty="0" smtClean="0"/>
              <a:t>分解</a:t>
            </a:r>
            <a:endParaRPr kumimoji="1" lang="en-US" altLang="ja-JP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377745" y="2628550"/>
                <a:ext cx="376712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kumimoji="1" lang="en-US" altLang="ja-JP" sz="4000" b="0" i="1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kumimoji="1" lang="ja-JP" altLang="en-US" sz="4000" dirty="0" smtClean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745" y="2628550"/>
                <a:ext cx="3767122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3057479" y="3337193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下三角</a:t>
            </a:r>
            <a:endParaRPr kumimoji="1" lang="en-US" altLang="ja-JP" dirty="0" smtClean="0"/>
          </a:p>
          <a:p>
            <a:r>
              <a:rPr kumimoji="1" lang="ja-JP" altLang="en-US" dirty="0" smtClean="0"/>
              <a:t>対角</a:t>
            </a:r>
            <a:r>
              <a:rPr kumimoji="1" lang="en-US" altLang="ja-JP" dirty="0" smtClean="0"/>
              <a:t>1</a:t>
            </a:r>
            <a:endParaRPr kumimoji="1" lang="ja-JP" altLang="en-US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65687" y="331404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対角行列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75091" y="331137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置換行列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47438" y="3261158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上</a:t>
            </a:r>
            <a:r>
              <a:rPr kumimoji="1" lang="ja-JP" altLang="en-US" dirty="0" smtClean="0"/>
              <a:t>三角</a:t>
            </a:r>
            <a:endParaRPr kumimoji="1" lang="en-US" altLang="ja-JP" dirty="0" smtClean="0"/>
          </a:p>
          <a:p>
            <a:r>
              <a:rPr kumimoji="1" lang="ja-JP" altLang="en-US" dirty="0" smtClean="0"/>
              <a:t>対角</a:t>
            </a:r>
            <a:r>
              <a:rPr kumimoji="1" lang="en-US" altLang="ja-JP" dirty="0" smtClean="0"/>
              <a:t>1</a:t>
            </a:r>
            <a:endParaRPr kumimoji="1" lang="ja-JP" altLang="en-US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87042" y="38114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ユニーク</a:t>
            </a:r>
            <a:endParaRPr kumimoji="1" lang="ja-JP" altLang="en-US" dirty="0" smtClean="0"/>
          </a:p>
        </p:txBody>
      </p:sp>
      <p:cxnSp>
        <p:nvCxnSpPr>
          <p:cNvPr id="14" name="直線矢印コネクタ 13"/>
          <p:cNvCxnSpPr/>
          <p:nvPr/>
        </p:nvCxnSpPr>
        <p:spPr>
          <a:xfrm flipH="1" flipV="1">
            <a:off x="4469563" y="3683373"/>
            <a:ext cx="246910" cy="128074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5079579" y="3660359"/>
            <a:ext cx="174065" cy="186841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12"/>
          <p:cNvGrpSpPr/>
          <p:nvPr/>
        </p:nvGrpSpPr>
        <p:grpSpPr>
          <a:xfrm>
            <a:off x="856594" y="4130582"/>
            <a:ext cx="7433580" cy="2125552"/>
            <a:chOff x="856594" y="4130582"/>
            <a:chExt cx="7433580" cy="21255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856594" y="4130582"/>
                  <a:ext cx="595009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err="1" smtClean="0"/>
                    <a:t>Dieudonne</a:t>
                  </a:r>
                  <a:r>
                    <a:rPr kumimoji="1" lang="ja-JP" altLang="en-US" sz="2800" dirty="0" smtClean="0"/>
                    <a:t>行列式   </a:t>
                  </a:r>
                  <a14:m>
                    <m:oMath xmlns:m="http://schemas.openxmlformats.org/officeDocument/2006/math">
                      <m:r>
                        <a:rPr kumimoji="1" lang="ja-JP" altLang="en-US" sz="2000" i="1" smtClean="0">
                          <a:latin typeface="Cambria Math" panose="02040503050406030204" pitchFamily="18" charset="0"/>
                        </a:rPr>
                        <m:t>←</m:t>
                      </m:r>
                    </m:oMath>
                  </a14:m>
                  <a:r>
                    <a:rPr kumimoji="1" lang="ja-JP" altLang="en-US" sz="2000" dirty="0" smtClean="0">
                      <a:sym typeface="Wingdings" panose="05000000000000000000" pitchFamily="2" charset="2"/>
                    </a:rPr>
                    <a:t> 乗法群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ja-JP" altLang="en-US" sz="2000" i="1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p>
                          <m:r>
                            <a:rPr kumimoji="1" lang="en-US" altLang="ja-JP" sz="20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a14:m>
                  <a:r>
                    <a:rPr kumimoji="1" lang="ja-JP" altLang="en-US" sz="2000" dirty="0" smtClean="0">
                      <a:sym typeface="Wingdings" panose="05000000000000000000" pitchFamily="2" charset="2"/>
                    </a:rPr>
                    <a:t>の可換化の元</a:t>
                  </a:r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6594" y="4130582"/>
                  <a:ext cx="5950090" cy="523220"/>
                </a:xfrm>
                <a:prstGeom prst="rect">
                  <a:avLst/>
                </a:prstGeom>
                <a:blipFill>
                  <a:blip r:embed="rId5"/>
                  <a:stretch>
                    <a:fillRect l="-2152" t="-12941" r="-410" b="-341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1336476" y="4850979"/>
                  <a:ext cx="69536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≔ 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</a:rPr>
                          <m:t>sgn</m:t>
                        </m:r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𝑛𝑛</m:t>
                            </m:r>
                          </m:sub>
                        </m:s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 [</m:t>
                        </m:r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ja-JP" altLang="en-US" sz="2800" b="0" i="1" smtClean="0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ja-JP" altLang="en-US" sz="2800" b="0" i="1" smtClean="0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6476" y="4850979"/>
                  <a:ext cx="6953698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テキスト ボックス 21"/>
            <p:cNvSpPr txBox="1"/>
            <p:nvPr/>
          </p:nvSpPr>
          <p:spPr>
            <a:xfrm>
              <a:off x="7136524" y="5363582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交換子群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856594" y="5732914"/>
                  <a:ext cx="428873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800" dirty="0" smtClean="0"/>
                    <a:t>Lem: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80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8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kumimoji="1" lang="en-US" altLang="ja-JP" sz="2800" dirty="0" smtClean="0"/>
                    <a:t>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80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8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80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23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6594" y="5732914"/>
                  <a:ext cx="4288738" cy="523220"/>
                </a:xfrm>
                <a:prstGeom prst="rect">
                  <a:avLst/>
                </a:prstGeom>
                <a:blipFill>
                  <a:blip r:embed="rId7"/>
                  <a:stretch>
                    <a:fillRect l="-2987" t="-10465" b="-3255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8513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30909" y="329375"/>
            <a:ext cx="6247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重み付き</a:t>
            </a:r>
            <a:r>
              <a:rPr kumimoji="1" lang="ja-JP" altLang="en-US" sz="3200" dirty="0"/>
              <a:t>「</a:t>
            </a:r>
            <a:r>
              <a:rPr kumimoji="1" lang="ja-JP" altLang="en-US" sz="3200" dirty="0" smtClean="0"/>
              <a:t>非可換」</a:t>
            </a:r>
            <a:r>
              <a:rPr kumimoji="1" lang="en-US" altLang="ja-JP" sz="3200" dirty="0" smtClean="0"/>
              <a:t>Edmonds</a:t>
            </a:r>
            <a:r>
              <a:rPr kumimoji="1" lang="ja-JP" altLang="en-US" sz="3200" dirty="0" smtClean="0"/>
              <a:t>問題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221975" y="1233098"/>
                <a:ext cx="6587509" cy="1938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2800" b="0" dirty="0" smtClean="0">
                    <a:latin typeface="Cambria Math" panose="02040503050406030204" pitchFamily="18" charset="0"/>
                  </a:rPr>
                  <a:t>変数付き多項式行列</a:t>
                </a:r>
                <a:endParaRPr kumimoji="1" lang="en-US" altLang="ja-JP" sz="2800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kumimoji="1" lang="en-US" altLang="ja-JP" sz="28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800" dirty="0" smtClean="0"/>
                  <a:t>の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Det</m:t>
                    </m:r>
                  </m:oMath>
                </a14:m>
                <a:r>
                  <a:rPr kumimoji="1" lang="ja-JP" altLang="en-US" sz="2800" dirty="0" smtClean="0"/>
                  <a:t>は効率的に計算できるか？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975" y="1233098"/>
                <a:ext cx="6587509" cy="1938992"/>
              </a:xfrm>
              <a:prstGeom prst="rect">
                <a:avLst/>
              </a:prstGeom>
              <a:blipFill>
                <a:blip r:embed="rId2"/>
                <a:stretch>
                  <a:fillRect l="-3238" b="-75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571575" y="3331897"/>
                <a:ext cx="5237909" cy="16619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2400" b="0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kumimoji="1" lang="en-US" altLang="ja-JP" sz="2400" dirty="0" smtClean="0"/>
                  <a:t>: </a:t>
                </a:r>
                <a:r>
                  <a:rPr kumimoji="1" lang="ja-JP" altLang="en-US" sz="2400" dirty="0" smtClean="0"/>
                  <a:t>変数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b="0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):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行列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kumimoji="1" lang="ja-JP" altLang="en-US" sz="2400" i="1" smtClean="0">
                        <a:latin typeface="Cambria Math" panose="02040503050406030204" pitchFamily="18" charset="0"/>
                      </a:rPr>
                      <m:t>𝕂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r>
                  <a:rPr kumimoji="1" lang="ja-JP" altLang="en-US" sz="2400" i="1" dirty="0" smtClean="0">
                    <a:latin typeface="Cambria Math" panose="02040503050406030204" pitchFamily="18" charset="0"/>
                  </a:rPr>
                  <a:t>　</a:t>
                </a:r>
                <a:endParaRPr kumimoji="1" lang="en-US" altLang="ja-JP" sz="24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b="0" dirty="0" smtClean="0"/>
                  <a:t>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𝕂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⟨"/>
                        <m:endChr m:val="⟩"/>
                        <m:ctrlPr>
                          <a:rPr kumimoji="1" lang="en-US" altLang="ja-JP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24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)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575" y="3331897"/>
                <a:ext cx="5237909" cy="1661993"/>
              </a:xfrm>
              <a:prstGeom prst="rect">
                <a:avLst/>
              </a:prstGeom>
              <a:blipFill>
                <a:blip r:embed="rId3"/>
                <a:stretch>
                  <a:fillRect b="-36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5462069" y="3441162"/>
                <a:ext cx="1506823" cy="3990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69" y="3441162"/>
                <a:ext cx="1506823" cy="399084"/>
              </a:xfrm>
              <a:prstGeom prst="rect">
                <a:avLst/>
              </a:prstGeom>
              <a:blipFill>
                <a:blip r:embed="rId4"/>
                <a:stretch>
                  <a:fillRect l="-2024" r="-1619" b="-242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216940" y="5579031"/>
                <a:ext cx="66755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/>
                  <a:t>※ </a:t>
                </a:r>
                <a:r>
                  <a:rPr kumimoji="1" lang="ja-JP" altLang="en-US" sz="2000" dirty="0" smtClean="0"/>
                  <a:t>交換子上では，</a:t>
                </a:r>
                <a:r>
                  <a:rPr kumimoji="1" lang="en-US" altLang="ja-JP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000">
                        <a:latin typeface="Cambria Math" panose="02040503050406030204" pitchFamily="18" charset="0"/>
                      </a:rPr>
                      <m:t>deg</m:t>
                    </m:r>
                  </m:oMath>
                </a14:m>
                <a:r>
                  <a:rPr kumimoji="1" lang="ja-JP" altLang="en-US" sz="2000" dirty="0" smtClean="0"/>
                  <a:t>はゼロなので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000">
                        <a:latin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0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000">
                        <a:latin typeface="Cambria Math" panose="02040503050406030204" pitchFamily="18" charset="0"/>
                      </a:rPr>
                      <m:t>Det</m:t>
                    </m:r>
                  </m:oMath>
                </a14:m>
                <a:r>
                  <a:rPr kumimoji="1" lang="ja-JP" altLang="en-US" sz="2000" dirty="0" smtClean="0"/>
                  <a:t>は</a:t>
                </a:r>
                <a:r>
                  <a:rPr kumimoji="1" lang="en-US" altLang="ja-JP" sz="2000" dirty="0" smtClean="0"/>
                  <a:t>well-defined</a:t>
                </a:r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940" y="5579031"/>
                <a:ext cx="6675545" cy="400110"/>
              </a:xfrm>
              <a:prstGeom prst="rect">
                <a:avLst/>
              </a:prstGeom>
              <a:blipFill>
                <a:blip r:embed="rId5"/>
                <a:stretch>
                  <a:fillRect l="-1005" t="-13636" r="-183" b="-27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4144312" y="6002041"/>
                <a:ext cx="24759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m:rPr>
                          <m:nor/>
                        </m:rPr>
                        <a:rPr kumimoji="1" lang="en-US" altLang="ja-JP" sz="20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𝑝𝑞</m:t>
                      </m:r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312" y="6002041"/>
                <a:ext cx="2475934" cy="400110"/>
              </a:xfrm>
              <a:prstGeom prst="rect">
                <a:avLst/>
              </a:prstGeom>
              <a:blipFill>
                <a:blip r:embed="rId6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7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74124" y="409904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最大最小定理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746235" y="1455682"/>
                <a:ext cx="24731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35" y="1455682"/>
                <a:ext cx="247317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3111062" y="1443820"/>
                <a:ext cx="53844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. −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3200" b="0" i="0" smtClean="0">
                          <a:latin typeface="Cambria Math" panose="02040503050406030204" pitchFamily="18" charset="0"/>
                        </a:rPr>
                        <m:t>Q</m:t>
                      </m:r>
                    </m:oMath>
                  </m:oMathPara>
                </a14:m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062" y="1443820"/>
                <a:ext cx="5384423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175900" y="2146025"/>
                <a:ext cx="5700087" cy="624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s.t.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3200" b="0" i="0" smtClean="0">
                        <a:latin typeface="Cambria Math" panose="02040503050406030204" pitchFamily="18" charset="0"/>
                      </a:rPr>
                      <m:t>deg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sSub>
                              <m:sSubPr>
                                <m:ctrlP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d>
                      </m:e>
                      <m: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  (∀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,∀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𝑖𝑗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00" y="2146025"/>
                <a:ext cx="5700087" cy="624338"/>
              </a:xfrm>
              <a:prstGeom prst="rect">
                <a:avLst/>
              </a:prstGeom>
              <a:blipFill>
                <a:blip r:embed="rId4"/>
                <a:stretch>
                  <a:fillRect l="-2781" t="-11765" b="-264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068185" y="2975711"/>
                <a:ext cx="332232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ja-JP" altLang="en-US" sz="3200" i="1">
                        <a:latin typeface="Cambria Math" panose="02040503050406030204" pitchFamily="18" charset="0"/>
                      </a:rPr>
                      <m:t>正則</m:t>
                    </m:r>
                  </m:oMath>
                </a14:m>
                <a:r>
                  <a:rPr kumimoji="1" lang="en-US" altLang="ja-JP" sz="3200" dirty="0" smtClean="0"/>
                  <a:t>, </a:t>
                </a:r>
                <a14:m>
                  <m:oMath xmlns:m="http://schemas.openxmlformats.org/officeDocument/2006/math">
                    <m:r>
                      <a:rPr kumimoji="1" lang="ja-JP" altLang="en-US" sz="3200" i="1" smtClean="0">
                        <a:latin typeface="Cambria Math" panose="02040503050406030204" pitchFamily="18" charset="0"/>
                      </a:rPr>
                      <m:t>𝕂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sz="3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kumimoji="1" lang="ja-JP" altLang="en-US" sz="3200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endParaRPr kumimoji="1" lang="ja-JP" altLang="en-US" sz="3200" dirty="0" smtClean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185" y="2975711"/>
                <a:ext cx="3322320" cy="584775"/>
              </a:xfrm>
              <a:prstGeom prst="rect">
                <a:avLst/>
              </a:prstGeom>
              <a:blipFill>
                <a:blip r:embed="rId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グループ化 12"/>
          <p:cNvGrpSpPr/>
          <p:nvPr/>
        </p:nvGrpSpPr>
        <p:grpSpPr>
          <a:xfrm>
            <a:off x="1889734" y="4085142"/>
            <a:ext cx="6070681" cy="1033396"/>
            <a:chOff x="1889734" y="4085142"/>
            <a:chExt cx="6070681" cy="1033396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036999" y="4204429"/>
              <a:ext cx="592341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/>
                <a:t>フルランク自由加群のなす</a:t>
              </a:r>
              <a:endParaRPr kumimoji="1" lang="en-US" altLang="ja-JP" sz="2400" dirty="0" smtClean="0"/>
            </a:p>
            <a:p>
              <a:r>
                <a:rPr kumimoji="1" lang="ja-JP" altLang="en-US" sz="2400" dirty="0" smtClean="0"/>
                <a:t>一様モジュラ束上の</a:t>
              </a:r>
              <a:r>
                <a:rPr kumimoji="1" lang="en-US" altLang="ja-JP" sz="2400" dirty="0" smtClean="0"/>
                <a:t> L</a:t>
              </a:r>
              <a:r>
                <a:rPr kumimoji="1" lang="ja-JP" altLang="en-US" sz="2400" dirty="0" smtClean="0"/>
                <a:t>凸関数の最小化問題</a:t>
              </a:r>
            </a:p>
          </p:txBody>
        </p:sp>
        <p:sp>
          <p:nvSpPr>
            <p:cNvPr id="9" name="角丸四角形吹き出し 8"/>
            <p:cNvSpPr/>
            <p:nvPr/>
          </p:nvSpPr>
          <p:spPr>
            <a:xfrm>
              <a:off x="1889734" y="4085142"/>
              <a:ext cx="6070681" cy="1033396"/>
            </a:xfrm>
            <a:prstGeom prst="wedgeRoundRectCallout">
              <a:avLst>
                <a:gd name="adj1" fmla="val 26009"/>
                <a:gd name="adj2" fmla="val -86686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110813" y="5456154"/>
            <a:ext cx="7425558" cy="1192078"/>
            <a:chOff x="721485" y="5556002"/>
            <a:chExt cx="7425558" cy="119207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721485" y="5556002"/>
                  <a:ext cx="7425558" cy="4265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000" dirty="0" smtClean="0"/>
                    <a:t>一様モジュラ束</a:t>
                  </a:r>
                  <a:r>
                    <a:rPr kumimoji="1" lang="en-US" altLang="ja-JP" sz="2000" dirty="0" smtClean="0"/>
                    <a:t>: </a:t>
                  </a:r>
                  <a:r>
                    <a:rPr kumimoji="1" lang="ja-JP" altLang="en-US" sz="2000" dirty="0" smtClean="0"/>
                    <a:t>モジュラ束，</a:t>
                  </a:r>
                  <a14:m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⟼</m:t>
                      </m:r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≔ </m:t>
                      </m:r>
                      <m:nary>
                        <m:naryPr>
                          <m:chr m:val="⋁"/>
                          <m:supHide m:val="on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:≻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nary>
                      <m:r>
                        <a:rPr kumimoji="1" lang="ja-JP" altLang="en-US" sz="2000" i="1">
                          <a:latin typeface="Cambria Math" panose="02040503050406030204" pitchFamily="18" charset="0"/>
                        </a:rPr>
                        <m:t>が</m:t>
                      </m:r>
                    </m:oMath>
                  </a14:m>
                  <a:r>
                    <a:rPr kumimoji="1" lang="ja-JP" altLang="en-US" sz="2000" dirty="0" smtClean="0"/>
                    <a:t>自己同型</a:t>
                  </a:r>
                  <a:endParaRPr kumimoji="1" lang="en-US" altLang="ja-JP" sz="2000" dirty="0" smtClean="0"/>
                </a:p>
              </p:txBody>
            </p:sp>
          </mc:Choice>
          <mc:Fallback>
            <p:sp>
              <p:nvSpPr>
                <p:cNvPr id="10" name="テキスト ボックス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485" y="5556002"/>
                  <a:ext cx="7425558" cy="426592"/>
                </a:xfrm>
                <a:prstGeom prst="rect">
                  <a:avLst/>
                </a:prstGeom>
                <a:blipFill>
                  <a:blip r:embed="rId6"/>
                  <a:stretch>
                    <a:fillRect l="-821" t="-82857" b="-12857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1647671" y="6000568"/>
                  <a:ext cx="4985147" cy="74751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000" dirty="0" smtClean="0"/>
                    <a:t>L</a:t>
                  </a:r>
                  <a:r>
                    <a:rPr kumimoji="1" lang="ja-JP" altLang="en-US" sz="2000" dirty="0" smtClean="0"/>
                    <a:t>凸関数</a:t>
                  </a:r>
                  <a:r>
                    <a:rPr kumimoji="1" lang="en-US" altLang="ja-JP" sz="2000" dirty="0" smtClean="0"/>
                    <a:t>: </a:t>
                  </a:r>
                  <a14:m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</m:oMath>
                  </a14:m>
                  <a:endParaRPr kumimoji="1" lang="en-US" altLang="ja-JP" sz="2000" b="0" dirty="0" smtClean="0">
                    <a:ea typeface="Cambria Math" panose="02040503050406030204" pitchFamily="18" charset="0"/>
                  </a:endParaRPr>
                </a:p>
                <a:p>
                  <a:r>
                    <a:rPr kumimoji="1" lang="en-US" altLang="ja-JP" sz="2000" dirty="0" smtClean="0"/>
                    <a:t>                  </a:t>
                  </a:r>
                  <a14:m>
                    <m:oMath xmlns:m="http://schemas.openxmlformats.org/officeDocument/2006/math">
                      <m:r>
                        <a:rPr kumimoji="1" lang="en-US" altLang="ja-JP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kumimoji="1" lang="ja-JP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kumimoji="1" lang="ja-JP" alt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a14:m>
                  <a:endParaRPr kumimoji="1" lang="ja-JP" altLang="en-US" sz="2000" dirty="0" smtClean="0"/>
                </a:p>
              </p:txBody>
            </p:sp>
          </mc:Choice>
          <mc:Fallback>
            <p:sp>
              <p:nvSpPr>
                <p:cNvPr id="11" name="テキスト ボックス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7671" y="6000568"/>
                  <a:ext cx="4985147" cy="747512"/>
                </a:xfrm>
                <a:prstGeom prst="rect">
                  <a:avLst/>
                </a:prstGeom>
                <a:blipFill>
                  <a:blip r:embed="rId7"/>
                  <a:stretch>
                    <a:fillRect l="-1222" t="-4878" b="-487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8490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90345" y="24350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弱双対性の証明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352308" y="1057766"/>
                <a:ext cx="3879715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deg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sSub>
                                <m:sSubPr>
                                  <m:ctrlP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kumimoji="1" lang="en-US" altLang="ja-JP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d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  (∀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,∀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𝑖𝑗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2308" y="1057766"/>
                <a:ext cx="3879715" cy="491417"/>
              </a:xfrm>
              <a:prstGeom prst="rect">
                <a:avLst/>
              </a:prstGeom>
              <a:blipFill>
                <a:blip r:embed="rId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2111537" y="1708843"/>
                <a:ext cx="3581430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kumimoji="1" lang="en-US" altLang="ja-JP" sz="240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d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  (∀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𝑖𝑗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537" y="1708843"/>
                <a:ext cx="3581430" cy="491417"/>
              </a:xfrm>
              <a:prstGeom prst="rect">
                <a:avLst/>
              </a:prstGeom>
              <a:blipFill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2111537" y="2452105"/>
                <a:ext cx="29155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kumimoji="1" lang="en-US" altLang="ja-JP" sz="240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𝑃𝐴𝑄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 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537" y="2452105"/>
                <a:ext cx="2915542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2111537" y="3220332"/>
                <a:ext cx="43612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kumimoji="1" lang="en-US" altLang="ja-JP" sz="240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Det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)≤0 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537" y="3220332"/>
                <a:ext cx="4361259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2111537" y="4024036"/>
                <a:ext cx="57912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nor/>
                        </m:rPr>
                        <a:rPr kumimoji="1" lang="en-US" altLang="ja-JP" sz="240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Det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≤0 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1537" y="4024036"/>
                <a:ext cx="5791201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2148618" y="4737546"/>
                <a:ext cx="54096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deg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Det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≤− 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deg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Det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kumimoji="1" lang="en-US" altLang="ja-JP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deg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Det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618" y="4737546"/>
                <a:ext cx="5409622" cy="461665"/>
              </a:xfrm>
              <a:prstGeom prst="rect">
                <a:avLst/>
              </a:prstGeom>
              <a:blipFill>
                <a:blip r:embed="rId7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4388211" y="5399360"/>
                <a:ext cx="14873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et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8211" y="5399360"/>
                <a:ext cx="1487395" cy="461665"/>
              </a:xfrm>
              <a:prstGeom prst="rect">
                <a:avLst/>
              </a:prstGeom>
              <a:blipFill>
                <a:blip r:embed="rId8"/>
                <a:stretch>
                  <a:fillRect l="-820" b="-18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6010937" y="5384937"/>
                <a:ext cx="15065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m:rPr>
                          <m:nor/>
                        </m:rP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40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m:rPr>
                          <m:nor/>
                        </m:rPr>
                        <a:rPr kumimoji="1" lang="en-US" altLang="ja-JP" sz="2400">
                          <a:latin typeface="Cambria Math" panose="02040503050406030204" pitchFamily="18" charset="0"/>
                        </a:rPr>
                        <m:t>et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937" y="5384937"/>
                <a:ext cx="1506566" cy="461665"/>
              </a:xfrm>
              <a:prstGeom prst="rect">
                <a:avLst/>
              </a:prstGeom>
              <a:blipFill>
                <a:blip r:embed="rId9"/>
                <a:stretch>
                  <a:fillRect l="-405"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 rot="5400000">
                <a:off x="4927384" y="5163625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927384" y="5163625"/>
                <a:ext cx="298159" cy="369332"/>
              </a:xfrm>
              <a:prstGeom prst="rect">
                <a:avLst/>
              </a:prstGeom>
              <a:blipFill>
                <a:blip r:embed="rId10"/>
                <a:stretch>
                  <a:fillRect t="-10204" b="-102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 rot="5400000">
                <a:off x="6430474" y="5146907"/>
                <a:ext cx="298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430474" y="5146907"/>
                <a:ext cx="298159" cy="369332"/>
              </a:xfrm>
              <a:prstGeom prst="rect">
                <a:avLst/>
              </a:prstGeom>
              <a:blipFill>
                <a:blip r:embed="rId11"/>
                <a:stretch>
                  <a:fillRect t="-10204" b="-102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5692967" y="285439"/>
            <a:ext cx="198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c.f. </a:t>
            </a:r>
            <a:r>
              <a:rPr kumimoji="1" lang="en-US" altLang="ja-JP" sz="2400" dirty="0" err="1" smtClean="0"/>
              <a:t>Murota</a:t>
            </a:r>
            <a:r>
              <a:rPr kumimoji="1" lang="en-US" altLang="ja-JP" sz="2400" dirty="0" smtClean="0"/>
              <a:t> 95 </a:t>
            </a:r>
            <a:endParaRPr kumimoji="1"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6946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33714" y="383439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まとめ</a:t>
            </a:r>
            <a:endParaRPr kumimoji="1" lang="ja-JP" altLang="en-US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070854" y="1122312"/>
                <a:ext cx="7295379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/>
                  <a:t>重み付き非可換</a:t>
                </a:r>
                <a:r>
                  <a:rPr kumimoji="1" lang="en-US" altLang="ja-JP" sz="2400" dirty="0" smtClean="0"/>
                  <a:t>Edmonds</a:t>
                </a:r>
                <a:r>
                  <a:rPr kumimoji="1" lang="ja-JP" altLang="en-US" sz="2400" dirty="0" smtClean="0"/>
                  <a:t>問題を定式化</a:t>
                </a:r>
                <a:endParaRPr kumimoji="1" lang="en-US" altLang="ja-JP" sz="2400" dirty="0" smtClean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2400" dirty="0" err="1" smtClean="0"/>
                  <a:t>deg</a:t>
                </a:r>
                <a:r>
                  <a:rPr kumimoji="1" lang="en-US" altLang="ja-JP" sz="2400" dirty="0" smtClean="0"/>
                  <a:t> </a:t>
                </a:r>
                <a:r>
                  <a:rPr kumimoji="1" lang="en-US" altLang="ja-JP" sz="2400" dirty="0" err="1" smtClean="0"/>
                  <a:t>Det</a:t>
                </a:r>
                <a:r>
                  <a:rPr kumimoji="1" lang="ja-JP" altLang="en-US" sz="2400" dirty="0" smtClean="0"/>
                  <a:t>の最大最小定理を確立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 smtClean="0"/>
                  <a:t>　～「一様モジュラ束上の</a:t>
                </a:r>
                <a:r>
                  <a:rPr kumimoji="1" lang="en-US" altLang="ja-JP" sz="2400" dirty="0" smtClean="0"/>
                  <a:t>L</a:t>
                </a:r>
                <a:r>
                  <a:rPr kumimoji="1" lang="ja-JP" altLang="en-US" sz="2400" dirty="0" smtClean="0"/>
                  <a:t>凸関数」の最小化</a:t>
                </a:r>
                <a:endParaRPr kumimoji="1" lang="en-US" altLang="ja-JP" sz="2400" dirty="0" smtClean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ja-JP" altLang="en-US" sz="2400" dirty="0" smtClean="0"/>
                  <a:t>最急降下法によるアルゴリズム ≒ 組合せ緩和法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 smtClean="0"/>
                  <a:t>　</a:t>
                </a:r>
                <a:r>
                  <a:rPr kumimoji="1" lang="ja-JP" altLang="en-US" sz="2400" dirty="0"/>
                  <a:t>～</a:t>
                </a:r>
                <a:r>
                  <a:rPr kumimoji="1" lang="ja-JP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𝑛𝑑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回の</m:t>
                    </m:r>
                  </m:oMath>
                </a14:m>
                <a:r>
                  <a:rPr kumimoji="1" lang="en-US" altLang="ja-JP" sz="2400" dirty="0" err="1" smtClean="0"/>
                  <a:t>nc</a:t>
                </a:r>
                <a:r>
                  <a:rPr kumimoji="1" lang="en-US" altLang="ja-JP" sz="2400" dirty="0" smtClean="0"/>
                  <a:t>-rank</a:t>
                </a:r>
                <a:r>
                  <a:rPr kumimoji="1" lang="ja-JP" altLang="en-US" sz="2400" dirty="0" smtClean="0"/>
                  <a:t>計算，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ja-JP" altLang="en-US" sz="2400" b="0" dirty="0" smtClean="0"/>
                  <a:t>最大次数</a:t>
                </a:r>
                <a:endParaRPr kumimoji="1" lang="en-US" altLang="ja-JP" sz="2400" b="0" dirty="0" smtClean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2400" dirty="0" err="1" smtClean="0"/>
                  <a:t>deg</a:t>
                </a:r>
                <a:r>
                  <a:rPr kumimoji="1" lang="en-US" altLang="ja-JP" sz="2400" dirty="0" smtClean="0"/>
                  <a:t> </a:t>
                </a:r>
                <a:r>
                  <a:rPr kumimoji="1" lang="en-US" altLang="ja-JP" sz="2400" dirty="0" err="1" smtClean="0"/>
                  <a:t>det</a:t>
                </a:r>
                <a:r>
                  <a:rPr kumimoji="1" lang="en-US" altLang="ja-JP" sz="2400" dirty="0" smtClean="0"/>
                  <a:t> = </a:t>
                </a:r>
                <a:r>
                  <a:rPr kumimoji="1" lang="en-US" altLang="ja-JP" sz="2400" dirty="0" err="1" smtClean="0"/>
                  <a:t>deg</a:t>
                </a:r>
                <a:r>
                  <a:rPr kumimoji="1" lang="en-US" altLang="ja-JP" sz="2400" dirty="0" smtClean="0"/>
                  <a:t> </a:t>
                </a:r>
                <a:r>
                  <a:rPr kumimoji="1" lang="en-US" altLang="ja-JP" sz="2400" dirty="0" err="1" smtClean="0"/>
                  <a:t>Det</a:t>
                </a:r>
                <a:r>
                  <a:rPr kumimoji="1" lang="ja-JP" altLang="en-US" sz="2400" dirty="0" smtClean="0"/>
                  <a:t>となるケース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dirty="0"/>
                  <a:t>　</a:t>
                </a:r>
                <a:r>
                  <a:rPr kumimoji="1" lang="ja-JP" altLang="en-US" sz="2400" dirty="0" smtClean="0"/>
                  <a:t>～ 重み付き線形マトロイド交差，混合多項式行列</a:t>
                </a:r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854" y="1122312"/>
                <a:ext cx="7295379" cy="3970318"/>
              </a:xfrm>
              <a:prstGeom prst="rect">
                <a:avLst/>
              </a:prstGeom>
              <a:blipFill>
                <a:blip r:embed="rId2"/>
                <a:stretch>
                  <a:fillRect l="-1171" r="-836" b="-13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/>
          <p:cNvSpPr/>
          <p:nvPr/>
        </p:nvSpPr>
        <p:spPr>
          <a:xfrm>
            <a:off x="645716" y="5432812"/>
            <a:ext cx="80100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H. Hirai: Computing </a:t>
            </a:r>
            <a:r>
              <a:rPr lang="en-US" altLang="ja-JP" sz="2400" dirty="0"/>
              <a:t>degree of determinant via discrete convex optimization on Euclidean </a:t>
            </a:r>
            <a:r>
              <a:rPr lang="en-US" altLang="ja-JP" sz="2400" dirty="0" smtClean="0"/>
              <a:t>building,</a:t>
            </a:r>
            <a:r>
              <a:rPr lang="ja-JP" altLang="en-US" sz="2400" dirty="0"/>
              <a:t> </a:t>
            </a:r>
            <a:r>
              <a:rPr lang="en-US" altLang="ja-JP" sz="2400" dirty="0" err="1" smtClean="0"/>
              <a:t>arXiv</a:t>
            </a:r>
            <a:r>
              <a:rPr lang="en-US" altLang="ja-JP" sz="2400" dirty="0" smtClean="0"/>
              <a:t>, 2018.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4472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78925" y="557047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今後の課題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429676" y="1510544"/>
                <a:ext cx="64812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kumimoji="1" lang="en-US" altLang="ja-JP" sz="280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80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sSub>
                          <m:sSub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800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p>
                      <m:sSup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sSub>
                          <m:sSub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p>
                    </m:sSup>
                    <m:sSub>
                      <m:sSubPr>
                        <m:ctrlPr>
                          <a:rPr kumimoji="1" lang="en-US" altLang="ja-JP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76" y="1510544"/>
                <a:ext cx="6481262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6820399" y="1515076"/>
                <a:ext cx="16949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kumimoji="1" lang="ja-JP" altLang="en-US" sz="2800" b="0" i="1" smtClean="0">
                          <a:latin typeface="Cambria Math" panose="02040503050406030204" pitchFamily="18" charset="0"/>
                        </a:rPr>
                        <m:t>𝕂</m:t>
                      </m:r>
                      <m:r>
                        <a:rPr kumimoji="1" lang="ja-JP" altLang="en-US" sz="2800" i="1" dirty="0">
                          <a:latin typeface="Cambria Math" panose="02040503050406030204" pitchFamily="18" charset="0"/>
                        </a:rPr>
                        <m:t>上</m:t>
                      </m:r>
                      <m:r>
                        <a:rPr kumimoji="1" lang="en-US" altLang="ja-JP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399" y="1515076"/>
                <a:ext cx="169495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857637" y="2171279"/>
                <a:ext cx="570957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/>
                  <a:t>のとき，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1" lang="en-US" altLang="ja-JP" sz="2400">
                        <a:latin typeface="Cambria Math" panose="02040503050406030204" pitchFamily="18" charset="0"/>
                      </a:rPr>
                      <m:t>d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eg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Det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の</m:t>
                    </m:r>
                    <m:r>
                      <a:rPr kumimoji="1" lang="ja-JP" altLang="en-US" sz="2400" i="1" smtClean="0">
                        <a:latin typeface="Cambria Math" panose="02040503050406030204" pitchFamily="18" charset="0"/>
                      </a:rPr>
                      <m:t>計算を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m:rPr>
                        <m:nor/>
                      </m:rP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の</m:t>
                    </m:r>
                  </m:oMath>
                </a14:m>
                <a:endParaRPr kumimoji="1" lang="en-US" altLang="ja-JP" sz="2400" dirty="0" smtClean="0"/>
              </a:p>
              <a:p>
                <a:r>
                  <a:rPr kumimoji="1" lang="ja-JP" altLang="en-US" sz="2400" dirty="0" smtClean="0"/>
                  <a:t>多項式オーダーに改善できるか？</a:t>
                </a: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637" y="2171279"/>
                <a:ext cx="5709576" cy="830997"/>
              </a:xfrm>
              <a:prstGeom prst="rect">
                <a:avLst/>
              </a:prstGeom>
              <a:blipFill>
                <a:blip r:embed="rId4"/>
                <a:stretch>
                  <a:fillRect l="-1709" t="-5147" b="-161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1288618" y="4104682"/>
            <a:ext cx="69685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非２部グラフのマッチング </a:t>
            </a:r>
            <a:r>
              <a:rPr kumimoji="1" lang="en-US" altLang="ja-JP" sz="2000" dirty="0" smtClean="0"/>
              <a:t>Edmonds 1965</a:t>
            </a:r>
          </a:p>
          <a:p>
            <a:r>
              <a:rPr kumimoji="1" lang="ja-JP" altLang="en-US" sz="2000" dirty="0"/>
              <a:t>マッチング森 </a:t>
            </a:r>
            <a:r>
              <a:rPr kumimoji="1" lang="en-US" altLang="ja-JP" sz="2000" dirty="0" smtClean="0"/>
              <a:t>Giles 1982</a:t>
            </a:r>
          </a:p>
          <a:p>
            <a:r>
              <a:rPr kumimoji="1" lang="ja-JP" altLang="en-US" sz="2000" dirty="0" smtClean="0"/>
              <a:t>パスマッチング </a:t>
            </a:r>
            <a:r>
              <a:rPr kumimoji="1" lang="en-US" altLang="ja-JP" sz="2000" dirty="0" smtClean="0"/>
              <a:t>Cunningham-</a:t>
            </a:r>
            <a:r>
              <a:rPr kumimoji="1" lang="en-US" altLang="ja-JP" sz="2000" dirty="0" err="1" smtClean="0"/>
              <a:t>Geelen</a:t>
            </a:r>
            <a:r>
              <a:rPr kumimoji="1" lang="ja-JP" altLang="en-US" sz="2000" dirty="0"/>
              <a:t> </a:t>
            </a:r>
            <a:r>
              <a:rPr kumimoji="1" lang="en-US" altLang="ja-JP" sz="2000" dirty="0" smtClean="0"/>
              <a:t>1997</a:t>
            </a:r>
          </a:p>
          <a:p>
            <a:r>
              <a:rPr kumimoji="1" lang="ja-JP" altLang="en-US" sz="2000" dirty="0" smtClean="0"/>
              <a:t>線形マトロイドマッチング </a:t>
            </a:r>
            <a:r>
              <a:rPr kumimoji="1" lang="en-US" altLang="ja-JP" sz="2000" dirty="0" err="1" smtClean="0"/>
              <a:t>Lovasz</a:t>
            </a:r>
            <a:r>
              <a:rPr kumimoji="1" lang="en-US" altLang="ja-JP" sz="2000" dirty="0" smtClean="0"/>
              <a:t> 1980, Iwata-Kobayashi 2017</a:t>
            </a:r>
            <a:endParaRPr kumimoji="1" lang="en-US" altLang="ja-JP" sz="2400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429676" y="3528368"/>
            <a:ext cx="8335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err="1"/>
              <a:t>deg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/>
              <a:t>det</a:t>
            </a:r>
            <a:r>
              <a:rPr kumimoji="1" lang="ja-JP" altLang="en-US" sz="2400" dirty="0"/>
              <a:t>で表現</a:t>
            </a:r>
            <a:r>
              <a:rPr kumimoji="1" lang="ja-JP" altLang="en-US" sz="2400" dirty="0" smtClean="0"/>
              <a:t>できるけど </a:t>
            </a:r>
            <a:r>
              <a:rPr kumimoji="1" lang="en-US" altLang="ja-JP" sz="2400" dirty="0" err="1" smtClean="0"/>
              <a:t>deg</a:t>
            </a:r>
            <a:r>
              <a:rPr kumimoji="1" lang="en-US" altLang="ja-JP" sz="2400" dirty="0" smtClean="0"/>
              <a:t> </a:t>
            </a:r>
            <a:r>
              <a:rPr kumimoji="1" lang="en-US" altLang="ja-JP" sz="2400" dirty="0" err="1" smtClean="0"/>
              <a:t>det</a:t>
            </a:r>
            <a:r>
              <a:rPr kumimoji="1" lang="en-US" altLang="ja-JP" sz="2400" dirty="0" smtClean="0"/>
              <a:t> &lt; </a:t>
            </a:r>
            <a:r>
              <a:rPr kumimoji="1" lang="en-US" altLang="ja-JP" sz="2400" dirty="0" err="1"/>
              <a:t>deg</a:t>
            </a:r>
            <a:r>
              <a:rPr kumimoji="1" lang="en-US" altLang="ja-JP" sz="2400" dirty="0"/>
              <a:t> </a:t>
            </a:r>
            <a:r>
              <a:rPr kumimoji="1" lang="en-US" altLang="ja-JP" sz="2400" dirty="0" err="1" smtClean="0"/>
              <a:t>Det</a:t>
            </a:r>
            <a:r>
              <a:rPr kumimoji="1" lang="en-US" altLang="ja-JP" sz="2400" dirty="0" smtClean="0"/>
              <a:t> </a:t>
            </a:r>
            <a:r>
              <a:rPr kumimoji="1" lang="ja-JP" altLang="en-US" sz="2400" dirty="0" smtClean="0"/>
              <a:t>な</a:t>
            </a:r>
            <a:r>
              <a:rPr kumimoji="1" lang="ja-JP" altLang="en-US" sz="2400" dirty="0"/>
              <a:t>問題クラス</a:t>
            </a:r>
            <a:endParaRPr kumimoji="1" lang="en-US" altLang="ja-JP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66198" y="5591946"/>
            <a:ext cx="7101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これらを統一的に説明できる理論をつくれるか？</a:t>
            </a:r>
          </a:p>
        </p:txBody>
      </p:sp>
    </p:spTree>
    <p:extLst>
      <p:ext uri="{BB962C8B-B14F-4D97-AF65-F5344CB8AC3E}">
        <p14:creationId xmlns:p14="http://schemas.microsoft.com/office/powerpoint/2010/main" val="119634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942895" y="415158"/>
            <a:ext cx="2951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Edmonds</a:t>
            </a:r>
            <a:r>
              <a:rPr kumimoji="1" lang="ja-JP" altLang="en-US" sz="3600" dirty="0" smtClean="0"/>
              <a:t>問題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54263" y="593834"/>
            <a:ext cx="163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Edmonds 1967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374374" y="1363717"/>
                <a:ext cx="6565900" cy="2215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3200" b="0" dirty="0" smtClean="0">
                    <a:latin typeface="Cambria Math" panose="02040503050406030204" pitchFamily="18" charset="0"/>
                  </a:rPr>
                  <a:t>変数付き行列</a:t>
                </a:r>
                <a:endParaRPr kumimoji="1" lang="en-US" altLang="ja-JP" sz="3200" b="0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kumimoji="1" lang="en-US" altLang="ja-JP" sz="32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3200" dirty="0" smtClean="0"/>
                  <a:t>のランクは効率的に計算できるか？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374" y="1363717"/>
                <a:ext cx="6565900" cy="2215991"/>
              </a:xfrm>
              <a:prstGeom prst="rect">
                <a:avLst/>
              </a:prstGeom>
              <a:blipFill>
                <a:blip r:embed="rId2"/>
                <a:stretch>
                  <a:fillRect l="-3711" r="-3061" b="-71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421646" y="3925364"/>
                <a:ext cx="4805546" cy="1608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2400" b="0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kumimoji="1" lang="en-US" altLang="ja-JP" sz="2400" dirty="0" smtClean="0"/>
                  <a:t>: </a:t>
                </a:r>
                <a:r>
                  <a:rPr kumimoji="1" lang="ja-JP" altLang="en-US" sz="2400" dirty="0" smtClean="0"/>
                  <a:t>変数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b="0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行列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kumimoji="1" lang="ja-JP" altLang="en-US" sz="2400" dirty="0" smtClean="0"/>
                  <a:t>体</a:t>
                </a:r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</a:rPr>
                      <m:t>𝕂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r>
                  <a:rPr kumimoji="1" lang="en-US" altLang="ja-JP" sz="2400" dirty="0" smtClean="0">
                    <a:latin typeface="Cambria Math" panose="02040503050406030204" pitchFamily="18" charset="0"/>
                  </a:rPr>
                  <a:t>, </a:t>
                </a:r>
                <a:r>
                  <a:rPr kumimoji="1" lang="ja-JP" altLang="en-US" sz="2400" dirty="0" smtClean="0">
                    <a:latin typeface="Cambria Math" panose="02040503050406030204" pitchFamily="18" charset="0"/>
                  </a:rPr>
                  <a:t>正方</a:t>
                </a:r>
                <a:r>
                  <a:rPr kumimoji="1" lang="ja-JP" altLang="en-US" sz="2400" i="1" dirty="0" smtClean="0">
                    <a:latin typeface="Cambria Math" panose="02040503050406030204" pitchFamily="18" charset="0"/>
                  </a:rPr>
                  <a:t>　</a:t>
                </a:r>
                <a:endParaRPr kumimoji="1" lang="en-US" altLang="ja-JP" sz="2400" i="1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400" b="0" dirty="0" smtClean="0"/>
                  <a:t>　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多項式環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𝕂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646" y="3925364"/>
                <a:ext cx="4805546" cy="1608774"/>
              </a:xfrm>
              <a:prstGeom prst="rect">
                <a:avLst/>
              </a:prstGeom>
              <a:blipFill>
                <a:blip r:embed="rId3"/>
                <a:stretch>
                  <a:fillRect b="-681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2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969584" y="5987019"/>
                <a:ext cx="37096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>
                          <a:latin typeface="Cambria Math" panose="02040503050406030204" pitchFamily="18" charset="0"/>
                        </a:rPr>
                        <m:t>有理関数体</m:t>
                      </m:r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𝕂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584" y="5987019"/>
                <a:ext cx="3709670" cy="369332"/>
              </a:xfrm>
              <a:prstGeom prst="rect">
                <a:avLst/>
              </a:prstGeom>
              <a:blipFill>
                <a:blip r:embed="rId4"/>
                <a:stretch>
                  <a:fillRect l="-2463" t="-11475" r="-2627" b="-34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 rot="5400000">
                <a:off x="4805343" y="5505098"/>
                <a:ext cx="56137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800" i="1">
                          <a:latin typeface="Cambria Math" panose="02040503050406030204" pitchFamily="18" charset="0"/>
                        </a:rPr>
                        <m:t>↪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805343" y="5505098"/>
                <a:ext cx="56137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1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95222" y="452129"/>
            <a:ext cx="798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２部グラフの最大マッチングの代数的解釈</a:t>
            </a:r>
            <a:endParaRPr kumimoji="1" lang="ja-JP" altLang="en-US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4" name="楕円 3"/>
          <p:cNvSpPr>
            <a:spLocks noChangeAspect="1"/>
          </p:cNvSpPr>
          <p:nvPr/>
        </p:nvSpPr>
        <p:spPr>
          <a:xfrm>
            <a:off x="1618217" y="1585374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/>
          <p:cNvSpPr>
            <a:spLocks noChangeAspect="1"/>
          </p:cNvSpPr>
          <p:nvPr/>
        </p:nvSpPr>
        <p:spPr>
          <a:xfrm>
            <a:off x="1618217" y="2194831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>
            <a:spLocks noChangeAspect="1"/>
          </p:cNvSpPr>
          <p:nvPr/>
        </p:nvSpPr>
        <p:spPr>
          <a:xfrm>
            <a:off x="1618217" y="2774824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>
            <a:spLocks noChangeAspect="1"/>
          </p:cNvSpPr>
          <p:nvPr/>
        </p:nvSpPr>
        <p:spPr>
          <a:xfrm>
            <a:off x="1618217" y="3406712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>
            <a:spLocks noChangeAspect="1"/>
          </p:cNvSpPr>
          <p:nvPr/>
        </p:nvSpPr>
        <p:spPr>
          <a:xfrm>
            <a:off x="3066017" y="1585374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>
            <a:spLocks noChangeAspect="1"/>
          </p:cNvSpPr>
          <p:nvPr/>
        </p:nvSpPr>
        <p:spPr>
          <a:xfrm>
            <a:off x="3066017" y="2194831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/>
          <p:cNvSpPr>
            <a:spLocks noChangeAspect="1"/>
          </p:cNvSpPr>
          <p:nvPr/>
        </p:nvSpPr>
        <p:spPr>
          <a:xfrm>
            <a:off x="3066017" y="2774824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>
            <a:spLocks noChangeAspect="1"/>
          </p:cNvSpPr>
          <p:nvPr/>
        </p:nvSpPr>
        <p:spPr>
          <a:xfrm>
            <a:off x="3066017" y="3406712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4" idx="6"/>
            <a:endCxn id="9" idx="1"/>
          </p:cNvCxnSpPr>
          <p:nvPr/>
        </p:nvCxnSpPr>
        <p:spPr>
          <a:xfrm>
            <a:off x="1774371" y="1663451"/>
            <a:ext cx="1314514" cy="554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5" idx="7"/>
            <a:endCxn id="8" idx="2"/>
          </p:cNvCxnSpPr>
          <p:nvPr/>
        </p:nvCxnSpPr>
        <p:spPr>
          <a:xfrm flipV="1">
            <a:off x="1751503" y="1663451"/>
            <a:ext cx="1314514" cy="554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5" idx="6"/>
          </p:cNvCxnSpPr>
          <p:nvPr/>
        </p:nvCxnSpPr>
        <p:spPr>
          <a:xfrm>
            <a:off x="1774371" y="2272908"/>
            <a:ext cx="1314514" cy="530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6" idx="7"/>
            <a:endCxn id="9" idx="2"/>
          </p:cNvCxnSpPr>
          <p:nvPr/>
        </p:nvCxnSpPr>
        <p:spPr>
          <a:xfrm flipV="1">
            <a:off x="1751503" y="2272908"/>
            <a:ext cx="1314514" cy="5247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7" idx="7"/>
            <a:endCxn id="8" idx="3"/>
          </p:cNvCxnSpPr>
          <p:nvPr/>
        </p:nvCxnSpPr>
        <p:spPr>
          <a:xfrm flipV="1">
            <a:off x="1751503" y="1718660"/>
            <a:ext cx="1337382" cy="17109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5" idx="5"/>
            <a:endCxn id="11" idx="1"/>
          </p:cNvCxnSpPr>
          <p:nvPr/>
        </p:nvCxnSpPr>
        <p:spPr>
          <a:xfrm>
            <a:off x="1751503" y="2328117"/>
            <a:ext cx="1337382" cy="11014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1232331" y="14397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32331" y="20456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32331" y="2651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10850" y="3300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46683" y="14397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46683" y="20456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246683" y="26516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225202" y="330012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4413579" y="1601694"/>
                <a:ext cx="3984424" cy="1753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   </m:t>
                      </m:r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21</m:t>
                                          </m:r>
                                        </m:sub>
                                      </m:sSub>
                                    </m:e>
                                    <m:e/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/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/>
                                    <m:e/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/>
                                  </m:m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41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579" y="1601694"/>
                <a:ext cx="3984424" cy="17534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テキスト ボックス 45"/>
          <p:cNvSpPr txBox="1"/>
          <p:nvPr/>
        </p:nvSpPr>
        <p:spPr>
          <a:xfrm>
            <a:off x="5026124" y="16702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01733" y="24997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023631" y="29032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10656" y="20961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516354" y="1347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209058" y="1347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001844" y="1347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699923" y="13472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/>
              <p:cNvSpPr txBox="1"/>
              <p:nvPr/>
            </p:nvSpPr>
            <p:spPr>
              <a:xfrm>
                <a:off x="1593442" y="3713437"/>
                <a:ext cx="18040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5" name="テキスト ボックス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42" y="3713437"/>
                <a:ext cx="1804084" cy="369332"/>
              </a:xfrm>
              <a:prstGeom prst="rect">
                <a:avLst/>
              </a:prstGeom>
              <a:blipFill>
                <a:blip r:embed="rId3"/>
                <a:stretch>
                  <a:fillRect l="-3378" r="-5743" b="-34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5818040" y="3609602"/>
                <a:ext cx="2073388" cy="7245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040" y="3609602"/>
                <a:ext cx="2073388" cy="7245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グループ化 11"/>
          <p:cNvGrpSpPr/>
          <p:nvPr/>
        </p:nvGrpSpPr>
        <p:grpSpPr>
          <a:xfrm>
            <a:off x="1512536" y="4529584"/>
            <a:ext cx="7376881" cy="1955653"/>
            <a:chOff x="1512536" y="4529584"/>
            <a:chExt cx="7376881" cy="19556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正方形/長方形 57"/>
                <p:cNvSpPr/>
                <p:nvPr/>
              </p:nvSpPr>
              <p:spPr>
                <a:xfrm>
                  <a:off x="1512536" y="4529584"/>
                  <a:ext cx="5580823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457200" indent="-457200">
                    <a:buFont typeface="Arial" panose="020B0604020202020204" pitchFamily="34" charset="0"/>
                    <a:buChar char="•"/>
                  </a:pPr>
                  <a14:m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a14:m>
                  <a:r>
                    <a:rPr lang="ja-JP" altLang="en-US" sz="2800" dirty="0" smtClean="0"/>
                    <a:t>の最大マッチング数</a:t>
                  </a:r>
                  <a14:m>
                    <m:oMath xmlns:m="http://schemas.openxmlformats.org/officeDocument/2006/math">
                      <m:r>
                        <a:rPr lang="en-US" altLang="ja-JP" sz="2800" b="0" i="0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m:rPr>
                          <m:nor/>
                        </m:rPr>
                        <a:rPr lang="en-US" altLang="ja-JP" sz="2800">
                          <a:latin typeface="Cambria Math" panose="02040503050406030204" pitchFamily="18" charset="0"/>
                        </a:rPr>
                        <m:t>rank</m:t>
                      </m:r>
                      <m:r>
                        <m:rPr>
                          <m:nor/>
                        </m:rPr>
                        <a:rPr lang="en-US" altLang="ja-JP" sz="28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a14:m>
                  <a:endParaRPr lang="ja-JP" altLang="en-US" sz="2800" dirty="0"/>
                </a:p>
              </p:txBody>
            </p:sp>
          </mc:Choice>
          <mc:Fallback xmlns="">
            <p:sp>
              <p:nvSpPr>
                <p:cNvPr id="58" name="正方形/長方形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2536" y="4529584"/>
                  <a:ext cx="5580823" cy="523220"/>
                </a:xfrm>
                <a:prstGeom prst="rect">
                  <a:avLst/>
                </a:prstGeom>
                <a:blipFill>
                  <a:blip r:embed="rId5"/>
                  <a:stretch>
                    <a:fillRect t="-10465" b="-3255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テキスト ボックス 58"/>
                <p:cNvSpPr txBox="1"/>
                <p:nvPr/>
              </p:nvSpPr>
              <p:spPr>
                <a:xfrm>
                  <a:off x="6249335" y="4862628"/>
                  <a:ext cx="2640082" cy="78175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∵</m:t>
                        </m:r>
                        <m:r>
                          <m:rPr>
                            <m:nor/>
                          </m:rPr>
                          <a:rPr kumimoji="1" lang="en-US" altLang="ja-JP" sz="20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m:rPr>
                            <m:nor/>
                          </m:rPr>
                          <a:rPr kumimoji="1" lang="en-US" altLang="ja-JP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kumimoji="1" lang="en-US" altLang="ja-JP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/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nary>
                              <m:naryPr>
                                <m:chr m:val="∏"/>
                                <m:supHide m:val="on"/>
                                <m:ctrlP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∈</m:t>
                                </m:r>
                                <m:r>
                                  <a:rPr kumimoji="1" lang="en-US" altLang="ja-JP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nary>
                          </m:e>
                        </m:nary>
                      </m:oMath>
                    </m:oMathPara>
                  </a14:m>
                  <a:endParaRPr kumimoji="1" lang="ja-JP" altLang="en-US" sz="2000" dirty="0"/>
                </a:p>
              </p:txBody>
            </p:sp>
          </mc:Choice>
          <mc:Fallback xmlns="">
            <p:sp>
              <p:nvSpPr>
                <p:cNvPr id="59" name="テキスト ボックス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9335" y="4862628"/>
                  <a:ext cx="2640082" cy="78175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テキスト ボックス 61"/>
            <p:cNvSpPr txBox="1"/>
            <p:nvPr/>
          </p:nvSpPr>
          <p:spPr>
            <a:xfrm>
              <a:off x="1512536" y="5531130"/>
              <a:ext cx="57458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kumimoji="1" lang="ja-JP" altLang="en-US" sz="2800" dirty="0" smtClean="0"/>
                <a:t>最大最小定理</a:t>
              </a:r>
              <a:r>
                <a:rPr kumimoji="1" lang="en-US" altLang="ja-JP" sz="2800" dirty="0" smtClean="0"/>
                <a:t>( </a:t>
              </a:r>
              <a:r>
                <a:rPr kumimoji="1" lang="en-US" altLang="ja-JP" sz="2800" dirty="0" err="1" smtClean="0"/>
                <a:t>Konig-Egervary</a:t>
              </a:r>
              <a:r>
                <a:rPr kumimoji="1" lang="en-US" altLang="ja-JP" sz="2800" dirty="0" smtClean="0"/>
                <a:t> )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kumimoji="1" lang="ja-JP" altLang="en-US" sz="2800" dirty="0"/>
                <a:t>多項式</a:t>
              </a:r>
              <a:r>
                <a:rPr kumimoji="1" lang="ja-JP" altLang="en-US" sz="2800" dirty="0" smtClean="0"/>
                <a:t>時間</a:t>
              </a:r>
              <a:r>
                <a:rPr kumimoji="1" lang="ja-JP" altLang="en-US" sz="2800" dirty="0"/>
                <a:t>アルゴリズム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430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78430" y="387953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線形マトロイド交差    </a:t>
            </a:r>
            <a:r>
              <a:rPr kumimoji="1" lang="en-US" altLang="ja-JP" sz="2400" dirty="0" smtClean="0"/>
              <a:t>-----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5336521" y="160840"/>
                <a:ext cx="2242858" cy="1100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Sup>
                            <m:sSubSup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521" y="160840"/>
                <a:ext cx="2242858" cy="11005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5336521" y="1351051"/>
                <a:ext cx="3406510" cy="1100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Sup>
                            <m:sSubSupPr>
                              <m:ctrlP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kumimoji="1" lang="en-US" altLang="ja-JP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e>
                      </m:nary>
                      <m:r>
                        <a:rPr kumimoji="1" lang="en-US" altLang="ja-JP" sz="240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Sup>
                        <m:sSubSup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kumimoji="1" lang="en-US" altLang="ja-JP" sz="2400" i="1">
                          <a:latin typeface="Cambria Math" panose="02040503050406030204" pitchFamily="18" charset="0"/>
                        </a:rPr>
                        <m:t>) </m:t>
                      </m:r>
                      <m:sSub>
                        <m:sSubPr>
                          <m:ctrlP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521" y="1351051"/>
                <a:ext cx="3406510" cy="11005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821872" y="1532009"/>
            <a:ext cx="4859022" cy="593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線形マトロイドマッチング  </a:t>
            </a:r>
            <a:r>
              <a:rPr kumimoji="1" lang="en-US" altLang="ja-JP" sz="2400" dirty="0" smtClean="0"/>
              <a:t>-----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    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77885" y="2500998"/>
            <a:ext cx="6340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最大最小定理</a:t>
            </a:r>
            <a:r>
              <a:rPr kumimoji="1" lang="ja-JP" altLang="en-US" sz="2400" dirty="0"/>
              <a:t>＋</a:t>
            </a:r>
            <a:r>
              <a:rPr kumimoji="1" lang="ja-JP" altLang="en-US" sz="2400" dirty="0" smtClean="0"/>
              <a:t>多項式時間アルゴリズムあり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675139" y="3477639"/>
            <a:ext cx="7775783" cy="2420685"/>
            <a:chOff x="675139" y="3477639"/>
            <a:chExt cx="7775783" cy="24206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テキスト ボックス 7"/>
                <p:cNvSpPr txBox="1"/>
                <p:nvPr/>
              </p:nvSpPr>
              <p:spPr>
                <a:xfrm>
                  <a:off x="675139" y="3802205"/>
                  <a:ext cx="7775783" cy="5246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2800" dirty="0" smtClean="0"/>
                    <a:t>未解決：一般の</a:t>
                  </a:r>
                  <a14:m>
                    <m:oMath xmlns:m="http://schemas.openxmlformats.org/officeDocument/2006/math"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kumimoji="1" lang="en-US" altLang="ja-JP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a14:m>
                  <a:r>
                    <a:rPr kumimoji="1" lang="ja-JP" altLang="en-US" sz="2800" dirty="0" smtClean="0"/>
                    <a:t>のランク計算</a:t>
                  </a:r>
                  <a:endParaRPr kumimoji="1" lang="en-US" altLang="ja-JP" sz="2800" dirty="0" smtClean="0"/>
                </a:p>
              </p:txBody>
            </p:sp>
          </mc:Choice>
          <mc:Fallback xmlns="">
            <p:sp>
              <p:nvSpPr>
                <p:cNvPr id="8" name="テキスト ボックス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139" y="3802205"/>
                  <a:ext cx="7775783" cy="524631"/>
                </a:xfrm>
                <a:prstGeom prst="rect">
                  <a:avLst/>
                </a:prstGeom>
                <a:blipFill>
                  <a:blip r:embed="rId4"/>
                  <a:stretch>
                    <a:fillRect l="-1647" t="-11628" r="-314" b="-3255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テキスト ボックス 8"/>
            <p:cNvSpPr txBox="1"/>
            <p:nvPr/>
          </p:nvSpPr>
          <p:spPr>
            <a:xfrm>
              <a:off x="821872" y="4697995"/>
              <a:ext cx="702237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2400" dirty="0" smtClean="0"/>
                <a:t>乱択多項式時間アルゴリズム </a:t>
              </a:r>
              <a:r>
                <a:rPr kumimoji="1" lang="en-US" altLang="ja-JP" sz="2400" dirty="0" smtClean="0"/>
                <a:t>(</a:t>
              </a:r>
              <a:r>
                <a:rPr kumimoji="1" lang="en-US" altLang="ja-JP" sz="2400" dirty="0" err="1" smtClean="0"/>
                <a:t>Lovasz</a:t>
              </a:r>
              <a:r>
                <a:rPr kumimoji="1" lang="en-US" altLang="ja-JP" sz="2400" dirty="0" smtClean="0"/>
                <a:t> 1979)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kumimoji="1" lang="ja-JP" altLang="en-US" sz="2400" dirty="0"/>
                <a:t>回路</a:t>
              </a:r>
              <a:r>
                <a:rPr kumimoji="1" lang="ja-JP" altLang="en-US" sz="2400" dirty="0" smtClean="0"/>
                <a:t>計算量との関連 </a:t>
              </a:r>
              <a:r>
                <a:rPr kumimoji="1" lang="en-US" altLang="ja-JP" sz="2400" dirty="0"/>
                <a:t>(</a:t>
              </a:r>
              <a:r>
                <a:rPr kumimoji="1" lang="en-US" altLang="ja-JP" sz="2400" dirty="0" err="1" smtClean="0"/>
                <a:t>Kabanets-Impagliazzo</a:t>
              </a:r>
              <a:r>
                <a:rPr kumimoji="1" lang="en-US" altLang="ja-JP" sz="2400" dirty="0" smtClean="0"/>
                <a:t> 2004)</a:t>
              </a:r>
              <a:r>
                <a:rPr kumimoji="1" lang="ja-JP" altLang="en-US" sz="2400" dirty="0" smtClean="0"/>
                <a:t> 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163669" y="3477639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決定性多項式時間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724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1366" y="429404"/>
            <a:ext cx="2951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Edmonds</a:t>
            </a:r>
            <a:r>
              <a:rPr kumimoji="1" lang="ja-JP" altLang="en-US" sz="3600" dirty="0" smtClean="0"/>
              <a:t>問題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374374" y="1363717"/>
                <a:ext cx="6565900" cy="2215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3200" b="0" dirty="0" smtClean="0">
                    <a:latin typeface="Cambria Math" panose="02040503050406030204" pitchFamily="18" charset="0"/>
                  </a:rPr>
                  <a:t>変数付き行列</a:t>
                </a:r>
                <a:endParaRPr kumimoji="1" lang="en-US" altLang="ja-JP" sz="3200" b="0" dirty="0" smtClean="0"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kumimoji="1" lang="en-US" altLang="ja-JP" sz="3200" dirty="0" smtClean="0"/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3200" dirty="0" smtClean="0"/>
                  <a:t>のランクは効率的に計算できるか？</a:t>
                </a:r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374" y="1363717"/>
                <a:ext cx="6565900" cy="2215991"/>
              </a:xfrm>
              <a:prstGeom prst="rect">
                <a:avLst/>
              </a:prstGeom>
              <a:blipFill>
                <a:blip r:embed="rId2"/>
                <a:stretch>
                  <a:fillRect l="-3711" r="-3061" b="-71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3727240" y="3637273"/>
                <a:ext cx="3444597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kumimoji="1" lang="en-US" altLang="ja-JP" sz="2400" dirty="0" smtClean="0"/>
                  <a:t>: </a:t>
                </a:r>
                <a:r>
                  <a:rPr kumimoji="1" lang="ja-JP" altLang="en-US" sz="2400" dirty="0" smtClean="0"/>
                  <a:t>変数</a:t>
                </a:r>
                <a:endParaRPr kumimoji="1" lang="en-US" altLang="ja-JP" sz="2400" dirty="0" smtClean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行列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kumimoji="1" lang="ja-JP" altLang="en-US" sz="2400" dirty="0" smtClean="0"/>
                  <a:t>体</a:t>
                </a:r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 panose="02040503050406030204" pitchFamily="18" charset="0"/>
                      </a:rPr>
                      <m:t>𝕂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上</m:t>
                    </m:r>
                  </m:oMath>
                </a14:m>
                <a:endParaRPr kumimoji="1" lang="en-US" altLang="ja-JP" sz="240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240" y="3637273"/>
                <a:ext cx="3444597" cy="1107996"/>
              </a:xfrm>
              <a:prstGeom prst="rect">
                <a:avLst/>
              </a:prstGeom>
              <a:blipFill>
                <a:blip r:embed="rId3"/>
                <a:stretch>
                  <a:fillRect l="-3009" r="-2655" b="-116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1856014" y="463164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非可換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756535" y="3725390"/>
                <a:ext cx="1506823" cy="3990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535" y="3725390"/>
                <a:ext cx="1506823" cy="399084"/>
              </a:xfrm>
              <a:prstGeom prst="rect">
                <a:avLst/>
              </a:prstGeom>
              <a:blipFill>
                <a:blip r:embed="rId4"/>
                <a:stretch>
                  <a:fillRect l="-2016" r="-1210" b="-2424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3763578" y="5114109"/>
                <a:ext cx="4071756" cy="3697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非可換環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ja-JP" altLang="en-US" sz="2400" i="1">
                        <a:latin typeface="Cambria Math" panose="02040503050406030204" pitchFamily="18" charset="0"/>
                      </a:rPr>
                      <m:t>𝕂</m:t>
                    </m:r>
                    <m:d>
                      <m:dPr>
                        <m:begChr m:val="⟨"/>
                        <m:endChr m:val="⟩"/>
                        <m:ctrlPr>
                          <a:rPr kumimoji="1" lang="en-US" altLang="ja-JP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ja-JP" altLang="en-US" sz="2400" dirty="0" smtClean="0"/>
                  <a:t>上</a:t>
                </a: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578" y="5114109"/>
                <a:ext cx="4071756" cy="369781"/>
              </a:xfrm>
              <a:prstGeom prst="rect">
                <a:avLst/>
              </a:prstGeom>
              <a:blipFill>
                <a:blip r:embed="rId5"/>
                <a:stretch>
                  <a:fillRect l="-2545" t="-24590" r="-3593" b="-491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グループ化 16"/>
          <p:cNvGrpSpPr/>
          <p:nvPr/>
        </p:nvGrpSpPr>
        <p:grpSpPr>
          <a:xfrm>
            <a:off x="4073143" y="5495274"/>
            <a:ext cx="3690433" cy="861077"/>
            <a:chOff x="4073143" y="5495274"/>
            <a:chExt cx="3690433" cy="8610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テキスト ボックス 9"/>
                <p:cNvSpPr txBox="1"/>
                <p:nvPr/>
              </p:nvSpPr>
              <p:spPr>
                <a:xfrm>
                  <a:off x="4073143" y="5984454"/>
                  <a:ext cx="3690433" cy="3718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自由斜体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𝕂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kumimoji="1"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kumimoji="1" lang="en-US" altLang="ja-JP" sz="2400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kumimoji="1" lang="en-US" altLang="ja-JP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kumimoji="1" lang="en-US" altLang="ja-JP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10" name="テキスト ボックス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3143" y="5984454"/>
                  <a:ext cx="3690433" cy="371897"/>
                </a:xfrm>
                <a:prstGeom prst="rect">
                  <a:avLst/>
                </a:prstGeom>
                <a:blipFill>
                  <a:blip r:embed="rId6"/>
                  <a:stretch>
                    <a:fillRect l="-2475" t="-9836" r="-2640" b="-3442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正方形/長方形 10"/>
                <p:cNvSpPr/>
                <p:nvPr/>
              </p:nvSpPr>
              <p:spPr>
                <a:xfrm rot="5400000">
                  <a:off x="5499599" y="5514350"/>
                  <a:ext cx="561372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2800" i="1">
                            <a:latin typeface="Cambria Math" panose="02040503050406030204" pitchFamily="18" charset="0"/>
                          </a:rPr>
                          <m:t>↪</m:t>
                        </m:r>
                      </m:oMath>
                    </m:oMathPara>
                  </a14:m>
                  <a:endParaRPr lang="ja-JP" altLang="en-US" sz="2800" dirty="0"/>
                </a:p>
              </p:txBody>
            </p:sp>
          </mc:Choice>
          <mc:Fallback xmlns="">
            <p:sp>
              <p:nvSpPr>
                <p:cNvPr id="11" name="正方形/長方形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5499599" y="5514350"/>
                  <a:ext cx="561372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正方形/長方形 11"/>
            <p:cNvSpPr/>
            <p:nvPr/>
          </p:nvSpPr>
          <p:spPr>
            <a:xfrm>
              <a:off x="6072673" y="5596515"/>
              <a:ext cx="13051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dirty="0" err="1" smtClean="0"/>
                <a:t>Amitsur</a:t>
              </a:r>
              <a:r>
                <a:rPr lang="ja-JP" altLang="en-US" sz="1600" dirty="0"/>
                <a:t> </a:t>
              </a:r>
              <a:r>
                <a:rPr lang="en-US" altLang="ja-JP" sz="1600" dirty="0" smtClean="0"/>
                <a:t>1966</a:t>
              </a:r>
              <a:endParaRPr lang="ja-JP" altLang="en-US" sz="1600" dirty="0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459974" y="3779520"/>
            <a:ext cx="2643444" cy="1961804"/>
            <a:chOff x="459974" y="3779520"/>
            <a:chExt cx="2643444" cy="1961804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12752" y="3867690"/>
              <a:ext cx="233910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非可換ランク</a:t>
              </a:r>
              <a:endParaRPr kumimoji="1" lang="en-US" altLang="ja-JP" sz="2800" dirty="0" smtClean="0"/>
            </a:p>
            <a:p>
              <a:r>
                <a:rPr kumimoji="1" lang="ja-JP" altLang="en-US" sz="2800" dirty="0" smtClean="0"/>
                <a:t> </a:t>
              </a:r>
              <a:r>
                <a:rPr kumimoji="1" lang="ja-JP" altLang="en-US" sz="2800" dirty="0"/>
                <a:t>　</a:t>
              </a:r>
              <a:r>
                <a:rPr kumimoji="1" lang="en-US" altLang="ja-JP" sz="2800" dirty="0" err="1" smtClean="0"/>
                <a:t>nc</a:t>
              </a:r>
              <a:r>
                <a:rPr kumimoji="1" lang="en-US" altLang="ja-JP" sz="2800" dirty="0" smtClean="0"/>
                <a:t>-rank</a:t>
              </a:r>
              <a:endParaRPr kumimoji="1" lang="ja-JP" altLang="en-US" sz="2800" dirty="0" smtClean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285464" y="5109779"/>
              <a:ext cx="8265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rank</a:t>
              </a:r>
              <a:endParaRPr kumimoji="1" lang="ja-JP" altLang="en-US" sz="2800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テキスト ボックス 13"/>
                <p:cNvSpPr txBox="1"/>
                <p:nvPr/>
              </p:nvSpPr>
              <p:spPr>
                <a:xfrm rot="16200000">
                  <a:off x="1521467" y="4834326"/>
                  <a:ext cx="29976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≤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14" name="テキスト ボックス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1521467" y="4834326"/>
                  <a:ext cx="299762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24490" r="-11667" b="-22449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角丸四角形吹き出し 14"/>
            <p:cNvSpPr/>
            <p:nvPr/>
          </p:nvSpPr>
          <p:spPr>
            <a:xfrm>
              <a:off x="459974" y="3779520"/>
              <a:ext cx="2643444" cy="1961804"/>
            </a:xfrm>
            <a:prstGeom prst="wedgeRoundRectCallout">
              <a:avLst>
                <a:gd name="adj1" fmla="val 31997"/>
                <a:gd name="adj2" fmla="val -63705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284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37793" y="367863"/>
            <a:ext cx="3709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err="1" smtClean="0">
                <a:latin typeface="+mn-ea"/>
              </a:rPr>
              <a:t>nc</a:t>
            </a:r>
            <a:r>
              <a:rPr kumimoji="1" lang="en-US" altLang="ja-JP" sz="4000" dirty="0" smtClean="0">
                <a:latin typeface="+mn-ea"/>
              </a:rPr>
              <a:t>-rank in </a:t>
            </a:r>
            <a:r>
              <a:rPr kumimoji="1" lang="en-US" altLang="ja-JP" sz="4000" b="1" dirty="0" smtClean="0">
                <a:latin typeface="+mn-ea"/>
              </a:rPr>
              <a:t>P</a:t>
            </a:r>
            <a:r>
              <a:rPr kumimoji="1" lang="ja-JP" altLang="en-US" sz="4000" dirty="0">
                <a:latin typeface="+mn-ea"/>
              </a:rPr>
              <a:t> </a:t>
            </a:r>
            <a:r>
              <a:rPr kumimoji="1" lang="en-US" altLang="ja-JP" sz="4000" dirty="0" smtClean="0">
                <a:latin typeface="+mn-ea"/>
              </a:rPr>
              <a:t>!! </a:t>
            </a:r>
            <a:endParaRPr kumimoji="1" lang="ja-JP" altLang="en-US" sz="4000" dirty="0" smtClean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830977" y="1219200"/>
                <a:ext cx="7364132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2800" dirty="0" smtClean="0"/>
                  <a:t>Garg-</a:t>
                </a:r>
                <a:r>
                  <a:rPr kumimoji="1" lang="en-US" altLang="ja-JP" sz="2800" dirty="0" err="1" smtClean="0"/>
                  <a:t>Gurvits</a:t>
                </a:r>
                <a:r>
                  <a:rPr kumimoji="1" lang="en-US" altLang="ja-JP" sz="2800" dirty="0" smtClean="0"/>
                  <a:t>-Oliveira-</a:t>
                </a:r>
                <a:r>
                  <a:rPr kumimoji="1" lang="en-US" altLang="ja-JP" sz="2800" dirty="0" err="1" smtClean="0"/>
                  <a:t>Wigderson</a:t>
                </a:r>
                <a:r>
                  <a:rPr kumimoji="1" lang="en-US" altLang="ja-JP" sz="2800" dirty="0" smtClean="0"/>
                  <a:t> 2015: </a:t>
                </a:r>
                <a14:m>
                  <m:oMath xmlns:m="http://schemas.openxmlformats.org/officeDocument/2006/math">
                    <m:r>
                      <a:rPr kumimoji="1" lang="ja-JP" altLang="en-US" sz="2800" i="1" smtClean="0">
                        <a:latin typeface="Cambria Math" panose="02040503050406030204" pitchFamily="18" charset="0"/>
                      </a:rPr>
                      <m:t>𝕂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kumimoji="1" lang="en-US" altLang="ja-JP" sz="2800" dirty="0" smtClean="0"/>
                  <a:t> 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kumimoji="1" lang="en-US" altLang="ja-JP" sz="2800" dirty="0" err="1" smtClean="0"/>
                  <a:t>Ivanyos-Qiao-Subrahmanyam</a:t>
                </a:r>
                <a:r>
                  <a:rPr kumimoji="1" lang="en-US" altLang="ja-JP" sz="2800" dirty="0" smtClean="0"/>
                  <a:t> 2015:</a:t>
                </a:r>
                <a14:m>
                  <m:oMath xmlns:m="http://schemas.openxmlformats.org/officeDocument/2006/math">
                    <m:r>
                      <a:rPr kumimoji="1" lang="en-US" altLang="ja-JP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ja-JP" altLang="en-US" sz="2800" i="1">
                        <a:latin typeface="Cambria Math" panose="02040503050406030204" pitchFamily="18" charset="0"/>
                      </a:rPr>
                      <m:t>𝕂</m:t>
                    </m:r>
                    <m:r>
                      <a:rPr kumimoji="1" lang="en-US" altLang="ja-JP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2800" dirty="0" smtClean="0"/>
                  <a:t>任意</a:t>
                </a:r>
                <a:endParaRPr kumimoji="1" lang="en-US" altLang="ja-JP" sz="2800" dirty="0" smtClean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977" y="1219200"/>
                <a:ext cx="7364132" cy="1384995"/>
              </a:xfrm>
              <a:prstGeom prst="rect">
                <a:avLst/>
              </a:prstGeom>
              <a:blipFill>
                <a:blip r:embed="rId2"/>
                <a:stretch>
                  <a:fillRect l="-1490" b="-74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834725" y="2606473"/>
            <a:ext cx="625940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2800" dirty="0" smtClean="0"/>
              <a:t>最大最小定理 </a:t>
            </a:r>
            <a:r>
              <a:rPr kumimoji="1" lang="en-US" altLang="ja-JP" sz="2800" dirty="0" smtClean="0"/>
              <a:t>Fortin-</a:t>
            </a:r>
            <a:r>
              <a:rPr kumimoji="1" lang="en-US" altLang="ja-JP" sz="2800" dirty="0" err="1" smtClean="0"/>
              <a:t>Reutenauer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/>
              <a:t>2004</a:t>
            </a:r>
            <a:endParaRPr kumimoji="1" lang="ja-JP" altLang="en-US" sz="2800" dirty="0"/>
          </a:p>
        </p:txBody>
      </p:sp>
      <p:grpSp>
        <p:nvGrpSpPr>
          <p:cNvPr id="49" name="グループ化 48"/>
          <p:cNvGrpSpPr/>
          <p:nvPr/>
        </p:nvGrpSpPr>
        <p:grpSpPr>
          <a:xfrm>
            <a:off x="1956976" y="3324672"/>
            <a:ext cx="6928285" cy="2787915"/>
            <a:chOff x="1956976" y="3324672"/>
            <a:chExt cx="6928285" cy="27879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テキスト ボックス 7"/>
                <p:cNvSpPr txBox="1"/>
                <p:nvPr/>
              </p:nvSpPr>
              <p:spPr>
                <a:xfrm>
                  <a:off x="1956976" y="3324672"/>
                  <a:ext cx="4860754" cy="6707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en-US" altLang="ja-JP" sz="2400" b="0" dirty="0" smtClean="0"/>
                    <a:t>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nc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rank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 − 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Max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. 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8" name="テキスト ボックス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6976" y="3324672"/>
                  <a:ext cx="4860754" cy="67076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テキスト ボックス 21"/>
            <p:cNvSpPr txBox="1"/>
            <p:nvPr/>
          </p:nvSpPr>
          <p:spPr>
            <a:xfrm>
              <a:off x="4752605" y="4224723"/>
              <a:ext cx="7027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err="1" smtClean="0"/>
                <a:t>s.t.</a:t>
              </a:r>
              <a:r>
                <a:rPr kumimoji="1" lang="en-US" altLang="ja-JP" sz="2800" dirty="0" smtClean="0"/>
                <a:t> </a:t>
              </a:r>
              <a:endParaRPr kumimoji="1" lang="en-US" altLang="ja-JP" sz="2800" b="0" i="1" dirty="0" smtClean="0"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8258358" y="4330850"/>
                  <a:ext cx="62690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3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58358" y="4330850"/>
                  <a:ext cx="626903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7476" r="-16505" b="-3442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5588836" y="5681700"/>
                  <a:ext cx="2294987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kumimoji="1" lang="ja-JP" altLang="en-US" sz="2800" i="1">
                          <a:latin typeface="Cambria Math" panose="02040503050406030204" pitchFamily="18" charset="0"/>
                        </a:rPr>
                        <m:t>正則</m:t>
                      </m:r>
                    </m:oMath>
                  </a14:m>
                  <a:r>
                    <a:rPr kumimoji="1" lang="en-US" altLang="ja-JP" sz="2800" dirty="0" smtClean="0"/>
                    <a:t>, </a:t>
                  </a:r>
                  <a14:m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 panose="02040503050406030204" pitchFamily="18" charset="0"/>
                        </a:rPr>
                        <m:t>𝕂</m:t>
                      </m:r>
                      <m:r>
                        <a:rPr kumimoji="1" lang="ja-JP" altLang="en-US" sz="2800" i="1">
                          <a:latin typeface="Cambria Math" panose="02040503050406030204" pitchFamily="18" charset="0"/>
                        </a:rPr>
                        <m:t>上</m:t>
                      </m:r>
                    </m:oMath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24" name="テキスト ボックス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8836" y="5681700"/>
                  <a:ext cx="2294987" cy="430887"/>
                </a:xfrm>
                <a:prstGeom prst="rect">
                  <a:avLst/>
                </a:prstGeom>
                <a:blipFill>
                  <a:blip r:embed="rId5"/>
                  <a:stretch>
                    <a:fillRect t="-23944" b="-5070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正方形/長方形 24"/>
            <p:cNvSpPr/>
            <p:nvPr/>
          </p:nvSpPr>
          <p:spPr>
            <a:xfrm>
              <a:off x="6965008" y="4198164"/>
              <a:ext cx="1151540" cy="103526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6965008" y="4705413"/>
              <a:ext cx="731852" cy="5216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テキスト ボックス 26"/>
                <p:cNvSpPr txBox="1"/>
                <p:nvPr/>
              </p:nvSpPr>
              <p:spPr>
                <a:xfrm>
                  <a:off x="7225836" y="4752640"/>
                  <a:ext cx="280525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27" name="テキスト ボックス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25836" y="4752640"/>
                  <a:ext cx="280525" cy="43088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テキスト ボックス 27"/>
                <p:cNvSpPr txBox="1"/>
                <p:nvPr/>
              </p:nvSpPr>
              <p:spPr>
                <a:xfrm>
                  <a:off x="6985733" y="4187780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28" name="テキスト ボックス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5733" y="4187780"/>
                  <a:ext cx="218008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6667" r="-1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/>
                <p:cNvSpPr txBox="1"/>
                <p:nvPr/>
              </p:nvSpPr>
              <p:spPr>
                <a:xfrm>
                  <a:off x="7737071" y="4115633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41" name="テキスト ボックス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7071" y="4115633"/>
                  <a:ext cx="21800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6667" r="-1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7345551" y="4346466"/>
                  <a:ext cx="215617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42" name="テキスト ボックス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5551" y="4346466"/>
                  <a:ext cx="215617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0000" r="-17143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テキスト ボックス 42"/>
                <p:cNvSpPr txBox="1"/>
                <p:nvPr/>
              </p:nvSpPr>
              <p:spPr>
                <a:xfrm>
                  <a:off x="7797700" y="4897110"/>
                  <a:ext cx="2180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∗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43" name="テキスト ボックス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7700" y="4897110"/>
                  <a:ext cx="218008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16667" r="-1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6706962" y="4666861"/>
                  <a:ext cx="22153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44" name="テキスト ボックス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6962" y="4666861"/>
                  <a:ext cx="221536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16216" r="-1621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テキスト ボックス 44"/>
                <p:cNvSpPr txBox="1"/>
                <p:nvPr/>
              </p:nvSpPr>
              <p:spPr>
                <a:xfrm>
                  <a:off x="7243126" y="5197068"/>
                  <a:ext cx="217880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kumimoji="1" lang="ja-JP" altLang="en-US" sz="2400" i="1" dirty="0" smtClean="0"/>
                </a:p>
              </p:txBody>
            </p:sp>
          </mc:Choice>
          <mc:Fallback xmlns="">
            <p:sp>
              <p:nvSpPr>
                <p:cNvPr id="45" name="テキスト ボックス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43126" y="5197068"/>
                  <a:ext cx="217880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16667" r="-1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正方形/長方形 45"/>
                <p:cNvSpPr/>
                <p:nvPr/>
              </p:nvSpPr>
              <p:spPr>
                <a:xfrm>
                  <a:off x="5416267" y="4247968"/>
                  <a:ext cx="1460849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sSub>
                          <m:sSub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kumimoji="1" lang="en-US" altLang="ja-JP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sz="2800" dirty="0"/>
                </a:p>
              </p:txBody>
            </p:sp>
          </mc:Choice>
          <mc:Fallback xmlns="">
            <p:sp>
              <p:nvSpPr>
                <p:cNvPr id="46" name="正方形/長方形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6267" y="4247968"/>
                  <a:ext cx="1460849" cy="52322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グループ化 46"/>
          <p:cNvGrpSpPr/>
          <p:nvPr/>
        </p:nvGrpSpPr>
        <p:grpSpPr>
          <a:xfrm>
            <a:off x="229972" y="4367779"/>
            <a:ext cx="3809313" cy="2233732"/>
            <a:chOff x="229972" y="4367779"/>
            <a:chExt cx="3809313" cy="2233732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229972" y="4367779"/>
              <a:ext cx="38093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rank = </a:t>
              </a:r>
              <a:r>
                <a:rPr kumimoji="1" lang="en-US" altLang="ja-JP" sz="2400" dirty="0" err="1" smtClean="0"/>
                <a:t>nc</a:t>
              </a:r>
              <a:r>
                <a:rPr kumimoji="1" lang="en-US" altLang="ja-JP" sz="2400" dirty="0" smtClean="0"/>
                <a:t>-rank</a:t>
              </a:r>
              <a:r>
                <a:rPr kumimoji="1" lang="ja-JP" altLang="en-US" sz="2400" dirty="0" smtClean="0"/>
                <a:t>となるケース</a:t>
              </a:r>
              <a:endParaRPr kumimoji="1" lang="en-US" altLang="ja-JP" sz="2400" dirty="0" smtClean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719958" y="4845561"/>
              <a:ext cx="22621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2</a:t>
              </a:r>
              <a:r>
                <a:rPr kumimoji="1" lang="ja-JP" altLang="en-US" dirty="0" smtClean="0"/>
                <a:t>部マッチング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線形マトロイド交差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29972" y="5599270"/>
              <a:ext cx="19800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ならないケース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19958" y="5955180"/>
              <a:ext cx="29546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非２部マッチング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線形マトロイドマッチング</a:t>
              </a: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3318810" y="5072053"/>
            <a:ext cx="2024743" cy="435227"/>
            <a:chOff x="6654033" y="4978200"/>
            <a:chExt cx="2024743" cy="435227"/>
          </a:xfrm>
        </p:grpSpPr>
        <p:cxnSp>
          <p:nvCxnSpPr>
            <p:cNvPr id="14" name="直線矢印コネクタ 13"/>
            <p:cNvCxnSpPr/>
            <p:nvPr/>
          </p:nvCxnSpPr>
          <p:spPr>
            <a:xfrm>
              <a:off x="6654033" y="4978200"/>
              <a:ext cx="2024743" cy="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6958518" y="5074873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/>
                <a:t>最大最小定理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924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15677" y="408470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劣モジュラ最適化アプローチ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39672" y="1919832"/>
            <a:ext cx="702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err="1" smtClean="0"/>
              <a:t>s.t.</a:t>
            </a:r>
            <a:r>
              <a:rPr kumimoji="1" lang="en-US" altLang="ja-JP" sz="2800" dirty="0" smtClean="0"/>
              <a:t> </a:t>
            </a:r>
            <a:endParaRPr kumimoji="1" lang="en-US" altLang="ja-JP" sz="2800" b="0" i="1" dirty="0" smtClean="0"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6095427" y="2062940"/>
                <a:ext cx="6269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ja-JP" alt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427" y="2062940"/>
                <a:ext cx="626903" cy="369332"/>
              </a:xfrm>
              <a:prstGeom prst="rect">
                <a:avLst/>
              </a:prstGeom>
              <a:blipFill>
                <a:blip r:embed="rId2"/>
                <a:stretch>
                  <a:fillRect l="-17476" r="-16505" b="-34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3378739" y="3065148"/>
                <a:ext cx="157203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kumimoji="1" lang="ja-JP" altLang="en-US" sz="2800" i="1">
                          <a:latin typeface="Cambria Math" panose="02040503050406030204" pitchFamily="18" charset="0"/>
                        </a:rPr>
                        <m:t>正則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739" y="3065148"/>
                <a:ext cx="1572033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正方形/長方形 27"/>
          <p:cNvSpPr/>
          <p:nvPr/>
        </p:nvSpPr>
        <p:spPr>
          <a:xfrm>
            <a:off x="4803749" y="1862917"/>
            <a:ext cx="1151540" cy="10352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803749" y="2375421"/>
            <a:ext cx="731852" cy="5216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5064577" y="2417393"/>
                <a:ext cx="2805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kumimoji="1" lang="ja-JP" altLang="en-US" sz="2800" dirty="0" smtClean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577" y="2417393"/>
                <a:ext cx="28052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4824474" y="1852533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474" y="1852533"/>
                <a:ext cx="218008" cy="369332"/>
              </a:xfrm>
              <a:prstGeom prst="rect">
                <a:avLst/>
              </a:prstGeom>
              <a:blipFill>
                <a:blip r:embed="rId5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5575812" y="1780386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5812" y="1780386"/>
                <a:ext cx="218008" cy="369332"/>
              </a:xfrm>
              <a:prstGeom prst="rect">
                <a:avLst/>
              </a:prstGeom>
              <a:blipFill>
                <a:blip r:embed="rId6"/>
                <a:stretch>
                  <a:fillRect l="-17143" r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5184292" y="2011219"/>
                <a:ext cx="21561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292" y="2011219"/>
                <a:ext cx="215617" cy="369332"/>
              </a:xfrm>
              <a:prstGeom prst="rect">
                <a:avLst/>
              </a:prstGeom>
              <a:blipFill>
                <a:blip r:embed="rId7"/>
                <a:stretch>
                  <a:fillRect l="-19444" r="-1388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5636441" y="2561863"/>
                <a:ext cx="218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6441" y="2561863"/>
                <a:ext cx="218008" cy="369332"/>
              </a:xfrm>
              <a:prstGeom prst="rect">
                <a:avLst/>
              </a:prstGeom>
              <a:blipFill>
                <a:blip r:embed="rId8"/>
                <a:stretch>
                  <a:fillRect l="-17143" r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4545703" y="2331614"/>
                <a:ext cx="2215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kumimoji="1" lang="ja-JP" altLang="en-US" sz="2400" dirty="0" smtClean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703" y="2331614"/>
                <a:ext cx="221536" cy="369332"/>
              </a:xfrm>
              <a:prstGeom prst="rect">
                <a:avLst/>
              </a:prstGeom>
              <a:blipFill>
                <a:blip r:embed="rId9"/>
                <a:stretch>
                  <a:fillRect l="-19444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5097796" y="2848280"/>
                <a:ext cx="2178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kumimoji="1" lang="ja-JP" altLang="en-US" sz="2400" i="1" dirty="0" smtClean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796" y="2848280"/>
                <a:ext cx="217880" cy="369332"/>
              </a:xfrm>
              <a:prstGeom prst="rect">
                <a:avLst/>
              </a:prstGeom>
              <a:blipFill>
                <a:blip r:embed="rId10"/>
                <a:stretch>
                  <a:fillRect l="-16667" r="-1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正方形/長方形 36"/>
              <p:cNvSpPr/>
              <p:nvPr/>
            </p:nvSpPr>
            <p:spPr>
              <a:xfrm>
                <a:off x="3282037" y="1953973"/>
                <a:ext cx="14608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sSub>
                        <m:sSubPr>
                          <m:ctrlP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37" name="正方形/長方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037" y="1953973"/>
                <a:ext cx="1460849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/>
              <p:cNvSpPr/>
              <p:nvPr/>
            </p:nvSpPr>
            <p:spPr>
              <a:xfrm>
                <a:off x="2362960" y="1068002"/>
                <a:ext cx="1917576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ja-JP" sz="280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m:rPr>
                          <m:nor/>
                        </m:rPr>
                        <a:rPr kumimoji="1" lang="en-US" altLang="ja-JP" sz="2800">
                          <a:latin typeface="Cambria Math" panose="02040503050406030204" pitchFamily="18" charset="0"/>
                        </a:rPr>
                        <m:t>ax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1" lang="en-US" altLang="ja-JP" sz="280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2800" i="1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38" name="正方形/長方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960" y="1068002"/>
                <a:ext cx="1917576" cy="73866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/>
          <p:cNvSpPr txBox="1"/>
          <p:nvPr/>
        </p:nvSpPr>
        <p:spPr>
          <a:xfrm>
            <a:off x="5538462" y="932117"/>
            <a:ext cx="2594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Hamada-Hirai 2017</a:t>
            </a:r>
            <a:endParaRPr kumimoji="1" lang="ja-JP" altLang="en-US" sz="2400" dirty="0" smtClean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828519" y="4010970"/>
            <a:ext cx="5153578" cy="2281929"/>
            <a:chOff x="1828519" y="4010970"/>
            <a:chExt cx="5153578" cy="22819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2336915" y="4010970"/>
                  <a:ext cx="3350276" cy="43088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Max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.  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dim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 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𝑋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dim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Y</m:t>
                        </m:r>
                      </m:oMath>
                    </m:oMathPara>
                  </a14:m>
                  <a:endParaRPr kumimoji="1" lang="ja-JP" altLang="en-US" sz="28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19" name="テキスト ボックス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6915" y="4010970"/>
                  <a:ext cx="3350276" cy="43088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2662607" y="4601553"/>
                  <a:ext cx="3438837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s</m:t>
                        </m:r>
                        <m: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. </m:t>
                        </m:r>
                        <m:r>
                          <m:rPr>
                            <m:sty m:val="p"/>
                          </m:rP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t</m:t>
                        </m:r>
                        <m:r>
                          <a:rPr kumimoji="1" lang="en-US" altLang="ja-JP" sz="2800" b="0" i="0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.    </m:t>
                        </m:r>
                        <m:sSub>
                          <m:sSub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𝐴</m:t>
                            </m:r>
                          </m:e>
                          <m:sub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ctrlP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𝑋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,</m:t>
                            </m:r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  <m:t>𝑌</m:t>
                            </m:r>
                          </m:e>
                        </m:d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=0</m:t>
                        </m:r>
                      </m:oMath>
                    </m:oMathPara>
                  </a14:m>
                  <a:endParaRPr kumimoji="1" lang="ja-JP" altLang="en-US" sz="28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2607" y="4601553"/>
                  <a:ext cx="3438837" cy="43088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正方形/長方形 20"/>
                <p:cNvSpPr/>
                <p:nvPr/>
              </p:nvSpPr>
              <p:spPr>
                <a:xfrm>
                  <a:off x="3260072" y="5205147"/>
                  <a:ext cx="1795428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80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𝑋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,</m:t>
                        </m:r>
                        <m:r>
                          <a:rPr kumimoji="1" lang="en-US" altLang="ja-JP" sz="2800" b="0" i="1" smtClean="0">
                            <a:latin typeface="Cambria Math" panose="02040503050406030204" pitchFamily="18" charset="0"/>
                            <a:ea typeface="小塚明朝 Pr6N R" panose="02020400000000000000" pitchFamily="18" charset="-128"/>
                          </a:rPr>
                          <m:t>𝑌</m:t>
                        </m:r>
                        <m:r>
                          <a:rPr kumimoji="1"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sSup>
                          <m:sSupPr>
                            <m:ctrlPr>
                              <a:rPr kumimoji="1" lang="en-US" altLang="ja-JP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ja-JP" alt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𝕂</m:t>
                            </m:r>
                          </m:e>
                          <m:sup>
                            <m:r>
                              <a:rPr kumimoji="1" lang="en-US" altLang="ja-JP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ja-JP" altLang="en-US" sz="2800" dirty="0"/>
                </a:p>
              </p:txBody>
            </p:sp>
          </mc:Choice>
          <mc:Fallback xmlns="">
            <p:sp>
              <p:nvSpPr>
                <p:cNvPr id="21" name="正方形/長方形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0072" y="5205147"/>
                  <a:ext cx="1795428" cy="523220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テキスト ボックス 21"/>
            <p:cNvSpPr txBox="1"/>
            <p:nvPr/>
          </p:nvSpPr>
          <p:spPr>
            <a:xfrm>
              <a:off x="4950772" y="5331007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+mn-ea"/>
                </a:rPr>
                <a:t>ベクトル</a:t>
              </a:r>
              <a:r>
                <a:rPr kumimoji="1" lang="ja-JP" altLang="en-US" dirty="0">
                  <a:latin typeface="+mn-ea"/>
                </a:rPr>
                <a:t>部分空間</a:t>
              </a:r>
              <a:endParaRPr kumimoji="1" lang="ja-JP" altLang="en-US" dirty="0" smtClean="0">
                <a:latin typeface="+mn-ea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2126678" y="5831234"/>
                  <a:ext cx="378270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2400" dirty="0" smtClean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ここで，</a:t>
                  </a:r>
                  <a:r>
                    <a:rPr kumimoji="1" lang="en-US" altLang="ja-JP" sz="2400" dirty="0" smtClean="0">
                      <a:latin typeface="小塚明朝 Pr6N R" panose="02020400000000000000" pitchFamily="18" charset="-128"/>
                      <a:ea typeface="小塚明朝 Pr6N R" panose="02020400000000000000" pitchFamily="18" charset="-128"/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,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𝑦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≔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𝑥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𝐴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小塚明朝 Pr6N R" panose="02020400000000000000" pitchFamily="18" charset="-128"/>
                            </a:rPr>
                            <m:t>𝑖</m:t>
                          </m:r>
                        </m:sub>
                      </m:sSub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小塚明朝 Pr6N R" panose="02020400000000000000" pitchFamily="18" charset="-128"/>
                        </a:rPr>
                        <m:t>𝑦</m:t>
                      </m:r>
                    </m:oMath>
                  </a14:m>
                  <a:endParaRPr kumimoji="1" lang="ja-JP" altLang="en-US" sz="2400" dirty="0" smtClean="0">
                    <a:latin typeface="小塚明朝 Pr6N R" panose="02020400000000000000" pitchFamily="18" charset="-128"/>
                    <a:ea typeface="小塚明朝 Pr6N R" panose="02020400000000000000" pitchFamily="18" charset="-128"/>
                  </a:endParaRPr>
                </a:p>
              </p:txBody>
            </p:sp>
          </mc:Choice>
          <mc:Fallback xmlns="">
            <p:sp>
              <p:nvSpPr>
                <p:cNvPr id="23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6678" y="5831234"/>
                  <a:ext cx="3782702" cy="461665"/>
                </a:xfrm>
                <a:prstGeom prst="rect">
                  <a:avLst/>
                </a:prstGeom>
                <a:blipFill>
                  <a:blip r:embed="rId21"/>
                  <a:stretch>
                    <a:fillRect l="-2581" t="-10667" b="-30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正方形/長方形 23"/>
                <p:cNvSpPr/>
                <p:nvPr/>
              </p:nvSpPr>
              <p:spPr>
                <a:xfrm>
                  <a:off x="5383927" y="4610421"/>
                  <a:ext cx="81054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kumimoji="1" lang="en-US" altLang="ja-JP" sz="2400" i="1" smtClean="0">
                                <a:latin typeface="Cambria Math" panose="02040503050406030204" pitchFamily="18" charset="0"/>
                                <a:ea typeface="小塚明朝 Pr6N R" panose="02020400000000000000" pitchFamily="18" charset="-128"/>
                              </a:rPr>
                            </m:ctrlPr>
                          </m:dPr>
                          <m:e>
                            <m:r>
                              <a:rPr kumimoji="1" lang="en-US" altLang="ja-JP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∀</m:t>
                            </m:r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oMath>
                    </m:oMathPara>
                  </a14:m>
                  <a:endParaRPr lang="ja-JP" altLang="en-US" sz="2400" dirty="0"/>
                </a:p>
              </p:txBody>
            </p:sp>
          </mc:Choice>
          <mc:Fallback xmlns="">
            <p:sp>
              <p:nvSpPr>
                <p:cNvPr id="24" name="正方形/長方形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83927" y="4610421"/>
                  <a:ext cx="810543" cy="461665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テキスト ボックス 39"/>
                <p:cNvSpPr txBox="1"/>
                <p:nvPr/>
              </p:nvSpPr>
              <p:spPr>
                <a:xfrm>
                  <a:off x="1828519" y="4041747"/>
                  <a:ext cx="29815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40" name="テキスト ボックス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519" y="4041747"/>
                  <a:ext cx="298159" cy="369332"/>
                </a:xfrm>
                <a:prstGeom prst="rect">
                  <a:avLst/>
                </a:prstGeom>
                <a:blipFill>
                  <a:blip r:embed="rId23"/>
                  <a:stretch>
                    <a:fillRect l="-10204" r="-1020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グループ化 5"/>
          <p:cNvGrpSpPr/>
          <p:nvPr/>
        </p:nvGrpSpPr>
        <p:grpSpPr>
          <a:xfrm>
            <a:off x="6067697" y="3563063"/>
            <a:ext cx="3076303" cy="1111932"/>
            <a:chOff x="6067697" y="3563063"/>
            <a:chExt cx="3076303" cy="1111932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6138049" y="3611794"/>
              <a:ext cx="300595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 smtClean="0"/>
                <a:t>ベクトル部分空間のなす</a:t>
              </a:r>
              <a:endParaRPr kumimoji="1" lang="en-US" altLang="ja-JP" sz="2000" dirty="0" smtClean="0"/>
            </a:p>
            <a:p>
              <a:r>
                <a:rPr kumimoji="1" lang="ja-JP" altLang="en-US" sz="2000" dirty="0" smtClean="0"/>
                <a:t>モジュラ束上の</a:t>
              </a:r>
              <a:endParaRPr kumimoji="1" lang="en-US" altLang="ja-JP" sz="2000" dirty="0" smtClean="0"/>
            </a:p>
            <a:p>
              <a:r>
                <a:rPr kumimoji="1" lang="ja-JP" altLang="en-US" sz="2000" dirty="0" smtClean="0"/>
                <a:t>劣モジュラ最適化</a:t>
              </a:r>
            </a:p>
          </p:txBody>
        </p:sp>
        <p:sp>
          <p:nvSpPr>
            <p:cNvPr id="5" name="角丸四角形吹き出し 4"/>
            <p:cNvSpPr/>
            <p:nvPr/>
          </p:nvSpPr>
          <p:spPr>
            <a:xfrm>
              <a:off x="6067697" y="3563063"/>
              <a:ext cx="3020885" cy="1111932"/>
            </a:xfrm>
            <a:prstGeom prst="wedgeRoundRectCallout">
              <a:avLst>
                <a:gd name="adj1" fmla="val -59821"/>
                <a:gd name="adj2" fmla="val 3209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9434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99385" y="331094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本研究の問題意識</a:t>
            </a:r>
            <a:endParaRPr kumimoji="1" lang="en-US" altLang="ja-JP" sz="32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8076" y="1077130"/>
            <a:ext cx="88024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重み付き２部マッチングなどの「重み付き」の問題を</a:t>
            </a:r>
            <a:endParaRPr kumimoji="1" lang="en-US" altLang="ja-JP" sz="2400" dirty="0" smtClean="0"/>
          </a:p>
          <a:p>
            <a:pPr>
              <a:lnSpc>
                <a:spcPct val="150000"/>
              </a:lnSpc>
            </a:pPr>
            <a:r>
              <a:rPr kumimoji="1" lang="ja-JP" altLang="en-US" sz="2400" dirty="0" smtClean="0"/>
              <a:t>このように「非可換」線形代数的にとらえることできるか？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578076" y="2410573"/>
            <a:ext cx="7722850" cy="4261937"/>
            <a:chOff x="578076" y="2410573"/>
            <a:chExt cx="7722850" cy="4261937"/>
          </a:xfrm>
        </p:grpSpPr>
        <p:sp>
          <p:nvSpPr>
            <p:cNvPr id="6" name="楕円 5"/>
            <p:cNvSpPr>
              <a:spLocks noChangeAspect="1"/>
            </p:cNvSpPr>
            <p:nvPr/>
          </p:nvSpPr>
          <p:spPr>
            <a:xfrm>
              <a:off x="3947761" y="3161755"/>
              <a:ext cx="156154" cy="1561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/>
            <p:cNvSpPr>
              <a:spLocks noChangeAspect="1"/>
            </p:cNvSpPr>
            <p:nvPr/>
          </p:nvSpPr>
          <p:spPr>
            <a:xfrm>
              <a:off x="3947761" y="3771212"/>
              <a:ext cx="156154" cy="1561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/>
            <p:cNvSpPr>
              <a:spLocks noChangeAspect="1"/>
            </p:cNvSpPr>
            <p:nvPr/>
          </p:nvSpPr>
          <p:spPr>
            <a:xfrm>
              <a:off x="3947761" y="4351205"/>
              <a:ext cx="156154" cy="1561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/>
            <p:cNvSpPr>
              <a:spLocks noChangeAspect="1"/>
            </p:cNvSpPr>
            <p:nvPr/>
          </p:nvSpPr>
          <p:spPr>
            <a:xfrm>
              <a:off x="3947761" y="4983093"/>
              <a:ext cx="156154" cy="1561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/>
            <p:cNvSpPr>
              <a:spLocks noChangeAspect="1"/>
            </p:cNvSpPr>
            <p:nvPr/>
          </p:nvSpPr>
          <p:spPr>
            <a:xfrm>
              <a:off x="5395561" y="3161755"/>
              <a:ext cx="156154" cy="1561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/>
            <p:cNvSpPr>
              <a:spLocks noChangeAspect="1"/>
            </p:cNvSpPr>
            <p:nvPr/>
          </p:nvSpPr>
          <p:spPr>
            <a:xfrm>
              <a:off x="5395561" y="3771212"/>
              <a:ext cx="156154" cy="1561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/>
            <p:cNvSpPr>
              <a:spLocks noChangeAspect="1"/>
            </p:cNvSpPr>
            <p:nvPr/>
          </p:nvSpPr>
          <p:spPr>
            <a:xfrm>
              <a:off x="5395561" y="4351205"/>
              <a:ext cx="156154" cy="1561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/>
            <p:cNvSpPr>
              <a:spLocks noChangeAspect="1"/>
            </p:cNvSpPr>
            <p:nvPr/>
          </p:nvSpPr>
          <p:spPr>
            <a:xfrm>
              <a:off x="5395561" y="4983093"/>
              <a:ext cx="156154" cy="15615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コネクタ 13"/>
            <p:cNvCxnSpPr>
              <a:stCxn id="6" idx="6"/>
              <a:endCxn id="11" idx="1"/>
            </p:cNvCxnSpPr>
            <p:nvPr/>
          </p:nvCxnSpPr>
          <p:spPr>
            <a:xfrm>
              <a:off x="4103915" y="3239832"/>
              <a:ext cx="1314514" cy="554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>
              <a:stCxn id="7" idx="7"/>
              <a:endCxn id="10" idx="2"/>
            </p:cNvCxnSpPr>
            <p:nvPr/>
          </p:nvCxnSpPr>
          <p:spPr>
            <a:xfrm flipV="1">
              <a:off x="4081047" y="3239832"/>
              <a:ext cx="1314514" cy="5542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>
              <a:stCxn id="7" idx="6"/>
            </p:cNvCxnSpPr>
            <p:nvPr/>
          </p:nvCxnSpPr>
          <p:spPr>
            <a:xfrm>
              <a:off x="4103915" y="3849289"/>
              <a:ext cx="1314514" cy="53094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8" idx="7"/>
              <a:endCxn id="11" idx="2"/>
            </p:cNvCxnSpPr>
            <p:nvPr/>
          </p:nvCxnSpPr>
          <p:spPr>
            <a:xfrm flipV="1">
              <a:off x="4081047" y="3849289"/>
              <a:ext cx="1314514" cy="5247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9" idx="7"/>
              <a:endCxn id="10" idx="3"/>
            </p:cNvCxnSpPr>
            <p:nvPr/>
          </p:nvCxnSpPr>
          <p:spPr>
            <a:xfrm flipV="1">
              <a:off x="4081047" y="3295041"/>
              <a:ext cx="1337382" cy="17109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6" idx="5"/>
              <a:endCxn id="13" idx="1"/>
            </p:cNvCxnSpPr>
            <p:nvPr/>
          </p:nvCxnSpPr>
          <p:spPr>
            <a:xfrm>
              <a:off x="4081047" y="3295041"/>
              <a:ext cx="1337382" cy="17109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3561875" y="301612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1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561875" y="3622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561875" y="42280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540394" y="48765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4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576227" y="301612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1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5576227" y="36220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576227" y="422800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554746" y="487650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4</a:t>
              </a:r>
              <a:endParaRPr kumimoji="1" lang="ja-JP" altLang="en-US" dirty="0"/>
            </a:p>
          </p:txBody>
        </p:sp>
        <p:cxnSp>
          <p:nvCxnSpPr>
            <p:cNvPr id="29" name="直線コネクタ 28"/>
            <p:cNvCxnSpPr>
              <a:stCxn id="9" idx="6"/>
              <a:endCxn id="12" idx="2"/>
            </p:cNvCxnSpPr>
            <p:nvPr/>
          </p:nvCxnSpPr>
          <p:spPr>
            <a:xfrm flipV="1">
              <a:off x="4103915" y="4429282"/>
              <a:ext cx="1291646" cy="6318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4236825" y="3018110"/>
                  <a:ext cx="39273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34" name="テキスト ボックス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6825" y="3018110"/>
                  <a:ext cx="392736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7813" r="-7813" b="-1568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テキスト ボックス 34"/>
                <p:cNvSpPr txBox="1"/>
                <p:nvPr/>
              </p:nvSpPr>
              <p:spPr>
                <a:xfrm>
                  <a:off x="4533126" y="4758745"/>
                  <a:ext cx="398699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 panose="02040503050406030204" pitchFamily="18" charset="0"/>
                              </a:rPr>
                              <m:t>43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000" dirty="0" smtClean="0"/>
                </a:p>
              </p:txBody>
            </p:sp>
          </mc:Choice>
          <mc:Fallback xmlns="">
            <p:sp>
              <p:nvSpPr>
                <p:cNvPr id="35" name="テキスト ボックス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33126" y="4758745"/>
                  <a:ext cx="398699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9231" r="-6154" b="-1600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テキスト ボックス 36"/>
            <p:cNvSpPr txBox="1"/>
            <p:nvPr/>
          </p:nvSpPr>
          <p:spPr>
            <a:xfrm>
              <a:off x="578076" y="2410573"/>
              <a:ext cx="48013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/>
                <a:t>例</a:t>
              </a:r>
              <a:r>
                <a:rPr kumimoji="1" lang="ja-JP" altLang="en-US" sz="2400" dirty="0" smtClean="0"/>
                <a:t>：最大重み完全マッチング問題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テキスト ボックス 37"/>
                <p:cNvSpPr txBox="1"/>
                <p:nvPr/>
              </p:nvSpPr>
              <p:spPr>
                <a:xfrm>
                  <a:off x="2729611" y="5276872"/>
                  <a:ext cx="3871060" cy="13956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en-US" altLang="ja-JP" sz="2800" dirty="0" smtClean="0"/>
                    <a:t>Max. </a:t>
                  </a:r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∑"/>
                          <m:supHide m:val="on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a14:m>
                  <a:r>
                    <a:rPr kumimoji="1" lang="ja-JP" altLang="en-US" sz="2800" dirty="0" smtClean="0"/>
                    <a:t> </a:t>
                  </a:r>
                  <a:endParaRPr kumimoji="1" lang="en-US" altLang="ja-JP" sz="2800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kumimoji="1" lang="en-US" altLang="ja-JP" sz="2800" dirty="0" smtClean="0"/>
                    <a:t>   </a:t>
                  </a:r>
                  <a:r>
                    <a:rPr kumimoji="1" lang="en-US" altLang="ja-JP" sz="2800" dirty="0" err="1" smtClean="0"/>
                    <a:t>s.t.</a:t>
                  </a:r>
                  <a:r>
                    <a:rPr kumimoji="1" lang="en-US" altLang="ja-JP" sz="2800" dirty="0" smtClean="0"/>
                    <a:t> </a:t>
                  </a:r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a14:m>
                  <a:r>
                    <a:rPr kumimoji="1" lang="ja-JP" altLang="en-US" sz="2800" dirty="0" smtClean="0"/>
                    <a:t>完全マッチング</a:t>
                  </a:r>
                </a:p>
              </p:txBody>
            </p:sp>
          </mc:Choice>
          <mc:Fallback xmlns="">
            <p:sp>
              <p:nvSpPr>
                <p:cNvPr id="38" name="テキスト ボックス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9611" y="5276872"/>
                  <a:ext cx="3871060" cy="1395638"/>
                </a:xfrm>
                <a:prstGeom prst="rect">
                  <a:avLst/>
                </a:prstGeom>
                <a:blipFill>
                  <a:blip r:embed="rId4"/>
                  <a:stretch>
                    <a:fillRect l="-3307" r="-1890" b="-11790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6111737" y="3908548"/>
                  <a:ext cx="2189189" cy="4062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kumimoji="1" lang="ja-JP" altLang="en-US" sz="2400" i="1">
                            <a:latin typeface="Cambria Math" panose="02040503050406030204" pitchFamily="18" charset="0"/>
                          </a:rPr>
                          <m:t>枝重み</m:t>
                        </m:r>
                      </m:oMath>
                    </m:oMathPara>
                  </a14:m>
                  <a:endParaRPr kumimoji="1" lang="ja-JP" altLang="en-US" sz="2400" dirty="0" smtClean="0"/>
                </a:p>
              </p:txBody>
            </p:sp>
          </mc:Choice>
          <mc:Fallback xmlns="">
            <p:sp>
              <p:nvSpPr>
                <p:cNvPr id="39" name="テキスト ボックス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1737" y="3908548"/>
                  <a:ext cx="2189189" cy="406265"/>
                </a:xfrm>
                <a:prstGeom prst="rect">
                  <a:avLst/>
                </a:prstGeom>
                <a:blipFill>
                  <a:blip r:embed="rId5"/>
                  <a:stretch>
                    <a:fillRect l="-1671" t="-4478" r="-4178" b="-2388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7249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0F5D-0754-42E2-8C1E-2CF41A7AA702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96936" y="429583"/>
            <a:ext cx="7160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重み付き２部マッチングの代数的解釈</a:t>
            </a:r>
          </a:p>
        </p:txBody>
      </p:sp>
      <p:sp>
        <p:nvSpPr>
          <p:cNvPr id="14" name="楕円 13"/>
          <p:cNvSpPr>
            <a:spLocks noChangeAspect="1"/>
          </p:cNvSpPr>
          <p:nvPr/>
        </p:nvSpPr>
        <p:spPr>
          <a:xfrm>
            <a:off x="1440634" y="1679085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>
            <a:spLocks noChangeAspect="1"/>
          </p:cNvSpPr>
          <p:nvPr/>
        </p:nvSpPr>
        <p:spPr>
          <a:xfrm>
            <a:off x="1440634" y="2288542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>
            <a:spLocks noChangeAspect="1"/>
          </p:cNvSpPr>
          <p:nvPr/>
        </p:nvSpPr>
        <p:spPr>
          <a:xfrm>
            <a:off x="1440634" y="2868535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>
            <a:spLocks noChangeAspect="1"/>
          </p:cNvSpPr>
          <p:nvPr/>
        </p:nvSpPr>
        <p:spPr>
          <a:xfrm>
            <a:off x="1440634" y="3500423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>
            <a:spLocks noChangeAspect="1"/>
          </p:cNvSpPr>
          <p:nvPr/>
        </p:nvSpPr>
        <p:spPr>
          <a:xfrm>
            <a:off x="2888434" y="1679085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>
            <a:spLocks noChangeAspect="1"/>
          </p:cNvSpPr>
          <p:nvPr/>
        </p:nvSpPr>
        <p:spPr>
          <a:xfrm>
            <a:off x="2888434" y="2288542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>
            <a:spLocks noChangeAspect="1"/>
          </p:cNvSpPr>
          <p:nvPr/>
        </p:nvSpPr>
        <p:spPr>
          <a:xfrm>
            <a:off x="2888434" y="2868535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>
            <a:spLocks noChangeAspect="1"/>
          </p:cNvSpPr>
          <p:nvPr/>
        </p:nvSpPr>
        <p:spPr>
          <a:xfrm>
            <a:off x="2888434" y="3500423"/>
            <a:ext cx="156154" cy="156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>
            <a:stCxn id="14" idx="6"/>
            <a:endCxn id="19" idx="1"/>
          </p:cNvCxnSpPr>
          <p:nvPr/>
        </p:nvCxnSpPr>
        <p:spPr>
          <a:xfrm>
            <a:off x="1596788" y="1757162"/>
            <a:ext cx="1314514" cy="554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15" idx="7"/>
            <a:endCxn id="18" idx="2"/>
          </p:cNvCxnSpPr>
          <p:nvPr/>
        </p:nvCxnSpPr>
        <p:spPr>
          <a:xfrm flipV="1">
            <a:off x="1573920" y="1757162"/>
            <a:ext cx="1314514" cy="554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5" idx="6"/>
          </p:cNvCxnSpPr>
          <p:nvPr/>
        </p:nvCxnSpPr>
        <p:spPr>
          <a:xfrm>
            <a:off x="1596788" y="2366619"/>
            <a:ext cx="1314514" cy="530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16" idx="7"/>
            <a:endCxn id="19" idx="2"/>
          </p:cNvCxnSpPr>
          <p:nvPr/>
        </p:nvCxnSpPr>
        <p:spPr>
          <a:xfrm flipV="1">
            <a:off x="1573920" y="2366619"/>
            <a:ext cx="1314514" cy="5247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14" idx="5"/>
            <a:endCxn id="21" idx="1"/>
          </p:cNvCxnSpPr>
          <p:nvPr/>
        </p:nvCxnSpPr>
        <p:spPr>
          <a:xfrm>
            <a:off x="1573920" y="1812371"/>
            <a:ext cx="1337382" cy="17109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054748" y="15334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54748" y="21393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054748" y="27453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33267" y="33938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69100" y="15334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069100" y="21393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069100" y="27453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047619" y="33938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cxnSp>
        <p:nvCxnSpPr>
          <p:cNvPr id="36" name="直線コネクタ 35"/>
          <p:cNvCxnSpPr>
            <a:stCxn id="17" idx="7"/>
            <a:endCxn id="20" idx="2"/>
          </p:cNvCxnSpPr>
          <p:nvPr/>
        </p:nvCxnSpPr>
        <p:spPr>
          <a:xfrm flipV="1">
            <a:off x="1573920" y="2946612"/>
            <a:ext cx="1314514" cy="5766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1739286" y="1532410"/>
                <a:ext cx="3927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286" y="1532410"/>
                <a:ext cx="392736" cy="307777"/>
              </a:xfrm>
              <a:prstGeom prst="rect">
                <a:avLst/>
              </a:prstGeom>
              <a:blipFill>
                <a:blip r:embed="rId2"/>
                <a:stretch>
                  <a:fillRect l="-7692" r="-6154" b="-156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2231177" y="3155873"/>
                <a:ext cx="3986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43</m:t>
                          </m:r>
                        </m:sub>
                      </m:sSub>
                    </m:oMath>
                  </m:oMathPara>
                </a14:m>
                <a:endParaRPr kumimoji="1" lang="ja-JP" altLang="en-US" sz="2000" dirty="0" smtClean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77" y="3155873"/>
                <a:ext cx="398699" cy="307777"/>
              </a:xfrm>
              <a:prstGeom prst="rect">
                <a:avLst/>
              </a:prstGeom>
              <a:blipFill>
                <a:blip r:embed="rId3"/>
                <a:stretch>
                  <a:fillRect l="-7692" r="-7692" b="-1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テキスト ボックス 39"/>
          <p:cNvSpPr txBox="1"/>
          <p:nvPr/>
        </p:nvSpPr>
        <p:spPr>
          <a:xfrm>
            <a:off x="8057654" y="14877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3642109" y="1829793"/>
                <a:ext cx="5278496" cy="146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)=   </m:t>
                      </m:r>
                      <m:d>
                        <m: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sSup>
                                        <m:sSup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12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p>
                                            <m:sSupPr>
                                              <m:ctrlP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kumimoji="1" lang="en-US" altLang="ja-JP" sz="20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kumimoji="1" lang="en-US" altLang="ja-JP" sz="20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𝑐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kumimoji="1" lang="en-US" altLang="ja-JP" sz="20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21</m:t>
                                                  </m:r>
                                                </m:sub>
                                              </m:sSub>
                                            </m:sup>
                                          </m:sSup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21</m:t>
                                          </m:r>
                                        </m:sub>
                                      </m:sSub>
                                    </m:e>
                                    <m:e/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sSup>
                                        <m:sSup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14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14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p>
                                            <m:sSupPr>
                                              <m:ctrlP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kumimoji="1" lang="en-US" altLang="ja-JP" sz="20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kumimoji="1" lang="en-US" altLang="ja-JP" sz="20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𝑐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kumimoji="1" lang="en-US" altLang="ja-JP" sz="20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23</m:t>
                                                  </m:r>
                                                </m:sub>
                                              </m:sSub>
                                            </m:sup>
                                          </m:sSup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23</m:t>
                                          </m:r>
                                        </m:sub>
                                      </m:sSub>
                                    </m:e>
                                    <m:e/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p>
                                            <m:sSupPr>
                                              <m:ctrlP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p>
                                              <m:sSub>
                                                <m:sSubPr>
                                                  <m:ctrlPr>
                                                    <a:rPr kumimoji="1" lang="en-US" altLang="ja-JP" sz="20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kumimoji="1" lang="en-US" altLang="ja-JP" sz="20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𝑐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kumimoji="1" lang="en-US" altLang="ja-JP" sz="20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32</m:t>
                                                  </m:r>
                                                </m:sub>
                                              </m:sSub>
                                            </m:sup>
                                          </m:sSup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32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41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41</m:t>
                                          </m:r>
                                        </m:sub>
                                      </m:sSub>
                                    </m:e>
                                    <m:e/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kumimoji="1" lang="en-US" altLang="ja-JP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/>
                                  </m:m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43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43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p>
                                        <m:sSup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e>
                                            <m:sub>
                                              <m:r>
                                                <a:rPr kumimoji="1" lang="en-US" altLang="ja-JP" sz="20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44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  <m:sSub>
                                        <m:sSubPr>
                                          <m:ctrlP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44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109" y="1829793"/>
                <a:ext cx="5278496" cy="14611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/>
          <p:cNvSpPr txBox="1"/>
          <p:nvPr/>
        </p:nvSpPr>
        <p:spPr>
          <a:xfrm>
            <a:off x="4432973" y="182979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417505" y="256797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3</a:t>
            </a:r>
            <a:endParaRPr kumimoji="1" lang="ja-JP" altLang="en-US" sz="1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5822" y="290228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4</a:t>
            </a:r>
            <a:endParaRPr kumimoji="1" lang="ja-JP" altLang="en-US" sz="1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417505" y="221208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2</a:t>
            </a:r>
            <a:endParaRPr kumimoji="1" lang="ja-JP" altLang="en-US" sz="16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70458" y="150318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</a:t>
            </a:r>
            <a:endParaRPr kumimoji="1" lang="ja-JP" altLang="en-US" sz="16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046659" y="151914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2</a:t>
            </a:r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5334189" y="3515525"/>
                <a:ext cx="2092560" cy="6038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sup>
                          </m:sSup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189" y="3515525"/>
                <a:ext cx="2092560" cy="6038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テキスト ボックス 48"/>
          <p:cNvSpPr txBox="1"/>
          <p:nvPr/>
        </p:nvSpPr>
        <p:spPr>
          <a:xfrm>
            <a:off x="7137887" y="1519143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3</a:t>
            </a:r>
            <a:endParaRPr kumimoji="1" lang="ja-JP" altLang="en-US" sz="1600" dirty="0"/>
          </a:p>
        </p:txBody>
      </p:sp>
      <p:cxnSp>
        <p:nvCxnSpPr>
          <p:cNvPr id="50" name="直線コネクタ 49"/>
          <p:cNvCxnSpPr>
            <a:stCxn id="17" idx="0"/>
            <a:endCxn id="18" idx="3"/>
          </p:cNvCxnSpPr>
          <p:nvPr/>
        </p:nvCxnSpPr>
        <p:spPr>
          <a:xfrm flipV="1">
            <a:off x="1518711" y="1812371"/>
            <a:ext cx="1392591" cy="16880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17" idx="6"/>
            <a:endCxn id="21" idx="2"/>
          </p:cNvCxnSpPr>
          <p:nvPr/>
        </p:nvCxnSpPr>
        <p:spPr>
          <a:xfrm>
            <a:off x="1596788" y="3578500"/>
            <a:ext cx="12916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582324" y="4289199"/>
            <a:ext cx="7878598" cy="1821185"/>
            <a:chOff x="582324" y="4289199"/>
            <a:chExt cx="7878598" cy="18211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テキスト ボックス 60"/>
                <p:cNvSpPr txBox="1"/>
                <p:nvPr/>
              </p:nvSpPr>
              <p:spPr>
                <a:xfrm>
                  <a:off x="582324" y="4289199"/>
                  <a:ext cx="690432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2800" dirty="0" smtClean="0"/>
                    <a:t>完全マッチングの最大重み </a:t>
                  </a:r>
                  <a14:m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deg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det</m:t>
                      </m:r>
                      <m:r>
                        <m:rPr>
                          <m:nor/>
                        </m:rPr>
                        <a:rPr kumimoji="1" lang="en-US" altLang="ja-JP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kumimoji="1" lang="ja-JP" altLang="en-US" sz="2800" dirty="0" smtClean="0"/>
                </a:p>
              </p:txBody>
            </p:sp>
          </mc:Choice>
          <mc:Fallback xmlns="">
            <p:sp>
              <p:nvSpPr>
                <p:cNvPr id="61" name="テキスト ボックス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324" y="4289199"/>
                  <a:ext cx="6904326" cy="523220"/>
                </a:xfrm>
                <a:prstGeom prst="rect">
                  <a:avLst/>
                </a:prstGeom>
                <a:blipFill>
                  <a:blip r:embed="rId6"/>
                  <a:stretch>
                    <a:fillRect l="-1855" t="-11765" b="-3411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テキスト ボックス 62"/>
                <p:cNvSpPr txBox="1"/>
                <p:nvPr/>
              </p:nvSpPr>
              <p:spPr>
                <a:xfrm>
                  <a:off x="1801407" y="4965048"/>
                  <a:ext cx="6659515" cy="9380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∵</m:t>
                        </m:r>
                        <m:r>
                          <m:rPr>
                            <m:nor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deg</m:t>
                        </m:r>
                        <m:r>
                          <m:rPr>
                            <m:nor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m:rPr>
                            <m:nor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deg</m:t>
                        </m:r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kumimoji="1" lang="en-US" altLang="ja-JP" sz="24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/>
                          <m:e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sSup>
                              <m:sSupPr>
                                <m:ctrl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  <m:nary>
                              <m:naryPr>
                                <m:chr m:val="∏"/>
                                <m:supHide m:val="on"/>
                                <m:ctrl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∈</m:t>
                                </m:r>
                                <m:r>
                                  <a:rPr kumimoji="1" lang="en-US" altLang="ja-JP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kumimoji="1" lang="en-US" altLang="ja-JP" sz="24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nary>
                          </m:e>
                        </m:nary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limLow>
                          <m:limLowPr>
                            <m:ctrlP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kumimoji="1" lang="en-US" altLang="ja-JP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kumimoji="1" lang="en-US" altLang="ja-JP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lim>
                        </m:limLow>
                        <m:r>
                          <a:rPr kumimoji="1" lang="en-US" altLang="ja-JP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kumimoji="1" lang="ja-JP" altLang="en-US" sz="2400" dirty="0"/>
                </a:p>
              </p:txBody>
            </p:sp>
          </mc:Choice>
          <mc:Fallback xmlns="">
            <p:sp>
              <p:nvSpPr>
                <p:cNvPr id="63" name="テキスト ボックス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1407" y="4965048"/>
                  <a:ext cx="6659515" cy="93801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5" name="テキスト ボックス 64"/>
            <p:cNvSpPr txBox="1"/>
            <p:nvPr/>
          </p:nvSpPr>
          <p:spPr>
            <a:xfrm>
              <a:off x="6380469" y="5771830"/>
              <a:ext cx="14157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/>
                <a:t>トロピカル化</a:t>
              </a:r>
              <a:endParaRPr kumimoji="1" lang="ja-JP" altLang="en-US" sz="16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07046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5239</TotalTime>
  <Words>862</Words>
  <Application>Microsoft Office PowerPoint</Application>
  <PresentationFormat>画面に合わせる (4:3)</PresentationFormat>
  <Paragraphs>266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7" baseType="lpstr">
      <vt:lpstr>小塚明朝 Pr6N R</vt:lpstr>
      <vt:lpstr>游ゴシック</vt:lpstr>
      <vt:lpstr>游ゴシック Light</vt:lpstr>
      <vt:lpstr>Arial</vt:lpstr>
      <vt:lpstr>Calibri</vt:lpstr>
      <vt:lpstr>Calibri Light</vt:lpstr>
      <vt:lpstr>Cambria Math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平井 広志</dc:creator>
  <cp:lastModifiedBy>平井 広志</cp:lastModifiedBy>
  <cp:revision>72</cp:revision>
  <dcterms:created xsi:type="dcterms:W3CDTF">2018-08-29T09:35:53Z</dcterms:created>
  <dcterms:modified xsi:type="dcterms:W3CDTF">2018-09-03T04:23:32Z</dcterms:modified>
</cp:coreProperties>
</file>