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72" r:id="rId9"/>
    <p:sldId id="261" r:id="rId10"/>
    <p:sldId id="273" r:id="rId11"/>
    <p:sldId id="274" r:id="rId12"/>
    <p:sldId id="275" r:id="rId13"/>
    <p:sldId id="276" r:id="rId14"/>
    <p:sldId id="277" r:id="rId15"/>
    <p:sldId id="278" r:id="rId16"/>
    <p:sldId id="282" r:id="rId17"/>
    <p:sldId id="279" r:id="rId18"/>
    <p:sldId id="280" r:id="rId19"/>
    <p:sldId id="284" r:id="rId20"/>
    <p:sldId id="281" r:id="rId21"/>
    <p:sldId id="285" r:id="rId22"/>
    <p:sldId id="286" r:id="rId23"/>
    <p:sldId id="287" r:id="rId24"/>
    <p:sldId id="288" r:id="rId25"/>
    <p:sldId id="289" r:id="rId26"/>
    <p:sldId id="271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>
        <p:scale>
          <a:sx n="91" d="100"/>
          <a:sy n="91" d="100"/>
        </p:scale>
        <p:origin x="615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9E919-AF91-4EA6-ACE8-3A2911995851}" type="datetimeFigureOut">
              <a:rPr kumimoji="1" lang="ja-JP" altLang="en-US" smtClean="0"/>
              <a:t>2017/5/21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32F04F-0A8C-40F7-8551-6C112E7DE4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9407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783BE-2655-49C7-9767-5F499B7426AB}" type="datetime1">
              <a:rPr kumimoji="1" lang="ja-JP" altLang="en-US" smtClean="0"/>
              <a:t>2017/5/21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BA0DF-4ECC-4D2F-925C-BFE91B2BD0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1528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64C47-DEED-46F1-BC37-589249F697F2}" type="datetime1">
              <a:rPr kumimoji="1" lang="ja-JP" altLang="en-US" smtClean="0"/>
              <a:t>2017/5/21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BA0DF-4ECC-4D2F-925C-BFE91B2BD0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4452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90413-E357-4AB7-AD0B-C21F5E389858}" type="datetime1">
              <a:rPr kumimoji="1" lang="ja-JP" altLang="en-US" smtClean="0"/>
              <a:t>2017/5/21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BA0DF-4ECC-4D2F-925C-BFE91B2BD0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0411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D49A-D8DC-4926-AD34-7717932C731E}" type="datetime1">
              <a:rPr kumimoji="1" lang="ja-JP" altLang="en-US" smtClean="0"/>
              <a:t>2017/5/21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BA0DF-4ECC-4D2F-925C-BFE91B2BD0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8241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ADEE4-C49D-49A3-BB46-0FB5021C5C3F}" type="datetime1">
              <a:rPr kumimoji="1" lang="ja-JP" altLang="en-US" smtClean="0"/>
              <a:t>2017/5/21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BA0DF-4ECC-4D2F-925C-BFE91B2BD0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1055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6FC73-5A5F-447A-880A-5C29DAE0F485}" type="datetime1">
              <a:rPr kumimoji="1" lang="ja-JP" altLang="en-US" smtClean="0"/>
              <a:t>2017/5/21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BA0DF-4ECC-4D2F-925C-BFE91B2BD0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1349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E1AD0-CA4E-4596-BFB9-66CADA771934}" type="datetime1">
              <a:rPr kumimoji="1" lang="ja-JP" altLang="en-US" smtClean="0"/>
              <a:t>2017/5/21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BA0DF-4ECC-4D2F-925C-BFE91B2BD0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1691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F1E4D-71B6-428F-8E64-8746DEEC335C}" type="datetime1">
              <a:rPr kumimoji="1" lang="ja-JP" altLang="en-US" smtClean="0"/>
              <a:t>2017/5/21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BA0DF-4ECC-4D2F-925C-BFE91B2BD0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3745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7A74-C8C8-45D6-BFD0-B8D57DF6BB7C}" type="datetime1">
              <a:rPr kumimoji="1" lang="ja-JP" altLang="en-US" smtClean="0"/>
              <a:t>2017/5/21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BA0DF-4ECC-4D2F-925C-BFE91B2BD0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3539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70B66-47EF-48F0-8DA0-1C978D1A511B}" type="datetime1">
              <a:rPr kumimoji="1" lang="ja-JP" altLang="en-US" smtClean="0"/>
              <a:t>2017/5/21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BA0DF-4ECC-4D2F-925C-BFE91B2BD0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4163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CE109-FB66-488F-9C3B-AAE325FEC2EA}" type="datetime1">
              <a:rPr kumimoji="1" lang="ja-JP" altLang="en-US" smtClean="0"/>
              <a:t>2017/5/21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BA0DF-4ECC-4D2F-925C-BFE91B2BD0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2353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F2499-4F45-478C-820E-4888D5D9A6D8}" type="datetime1">
              <a:rPr kumimoji="1" lang="ja-JP" altLang="en-US" smtClean="0"/>
              <a:t>2017/5/21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BA0DF-4ECC-4D2F-925C-BFE91B2BD0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61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0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png"/><Relationship Id="rId4" Type="http://schemas.openxmlformats.org/officeDocument/2006/relationships/image" Target="../media/image6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1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86.png"/><Relationship Id="rId3" Type="http://schemas.openxmlformats.org/officeDocument/2006/relationships/image" Target="../media/image81.png"/><Relationship Id="rId21" Type="http://schemas.openxmlformats.org/officeDocument/2006/relationships/image" Target="../media/image91.png"/><Relationship Id="rId12" Type="http://schemas.openxmlformats.org/officeDocument/2006/relationships/image" Target="../media/image88.png"/><Relationship Id="rId17" Type="http://schemas.openxmlformats.org/officeDocument/2006/relationships/image" Target="../media/image85.png"/><Relationship Id="rId2" Type="http://schemas.openxmlformats.org/officeDocument/2006/relationships/image" Target="../media/image80.png"/><Relationship Id="rId16" Type="http://schemas.openxmlformats.org/officeDocument/2006/relationships/image" Target="../media/image84.png"/><Relationship Id="rId20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5" Type="http://schemas.openxmlformats.org/officeDocument/2006/relationships/image" Target="../media/image810.png"/><Relationship Id="rId15" Type="http://schemas.openxmlformats.org/officeDocument/2006/relationships/image" Target="../media/image83.png"/><Relationship Id="rId19" Type="http://schemas.openxmlformats.org/officeDocument/2006/relationships/image" Target="../media/image87.png"/><Relationship Id="rId4" Type="http://schemas.openxmlformats.org/officeDocument/2006/relationships/image" Target="../media/image800.png"/><Relationship Id="rId14" Type="http://schemas.openxmlformats.org/officeDocument/2006/relationships/image" Target="../media/image9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103.png"/><Relationship Id="rId3" Type="http://schemas.openxmlformats.org/officeDocument/2006/relationships/image" Target="../media/image77.png"/><Relationship Id="rId7" Type="http://schemas.openxmlformats.org/officeDocument/2006/relationships/image" Target="../media/image97.png"/><Relationship Id="rId12" Type="http://schemas.openxmlformats.org/officeDocument/2006/relationships/image" Target="../media/image102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6.png"/><Relationship Id="rId11" Type="http://schemas.openxmlformats.org/officeDocument/2006/relationships/image" Target="../media/image101.png"/><Relationship Id="rId5" Type="http://schemas.openxmlformats.org/officeDocument/2006/relationships/image" Target="../media/image95.png"/><Relationship Id="rId15" Type="http://schemas.openxmlformats.org/officeDocument/2006/relationships/image" Target="../media/image105.png"/><Relationship Id="rId10" Type="http://schemas.openxmlformats.org/officeDocument/2006/relationships/image" Target="../media/image100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Relationship Id="rId14" Type="http://schemas.openxmlformats.org/officeDocument/2006/relationships/image" Target="../media/image10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7" Type="http://schemas.openxmlformats.org/officeDocument/2006/relationships/image" Target="../media/image111.png"/><Relationship Id="rId2" Type="http://schemas.openxmlformats.org/officeDocument/2006/relationships/image" Target="../media/image106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0.png"/><Relationship Id="rId5" Type="http://schemas.openxmlformats.org/officeDocument/2006/relationships/image" Target="../media/image1090.png"/><Relationship Id="rId4" Type="http://schemas.openxmlformats.org/officeDocument/2006/relationships/image" Target="../media/image108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7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0.png"/><Relationship Id="rId11" Type="http://schemas.openxmlformats.org/officeDocument/2006/relationships/image" Target="../media/image118.png"/><Relationship Id="rId10" Type="http://schemas.openxmlformats.org/officeDocument/2006/relationships/image" Target="../media/image124.png"/><Relationship Id="rId9" Type="http://schemas.openxmlformats.org/officeDocument/2006/relationships/image" Target="../media/image1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5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0.png"/><Relationship Id="rId7" Type="http://schemas.openxmlformats.org/officeDocument/2006/relationships/image" Target="../media/image133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9.png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3" Type="http://schemas.openxmlformats.org/officeDocument/2006/relationships/image" Target="../media/image138.png"/><Relationship Id="rId7" Type="http://schemas.openxmlformats.org/officeDocument/2006/relationships/image" Target="../media/image142.png"/><Relationship Id="rId12" Type="http://schemas.openxmlformats.org/officeDocument/2006/relationships/image" Target="../media/image147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1.png"/><Relationship Id="rId11" Type="http://schemas.openxmlformats.org/officeDocument/2006/relationships/image" Target="../media/image146.png"/><Relationship Id="rId5" Type="http://schemas.openxmlformats.org/officeDocument/2006/relationships/image" Target="../media/image140.png"/><Relationship Id="rId10" Type="http://schemas.openxmlformats.org/officeDocument/2006/relationships/image" Target="../media/image145.png"/><Relationship Id="rId4" Type="http://schemas.openxmlformats.org/officeDocument/2006/relationships/image" Target="../media/image139.png"/><Relationship Id="rId9" Type="http://schemas.openxmlformats.org/officeDocument/2006/relationships/image" Target="../media/image1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12" Type="http://schemas.openxmlformats.org/officeDocument/2006/relationships/image" Target="../media/image152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7.png"/><Relationship Id="rId11" Type="http://schemas.openxmlformats.org/officeDocument/2006/relationships/image" Target="../media/image149.png"/><Relationship Id="rId5" Type="http://schemas.openxmlformats.org/officeDocument/2006/relationships/image" Target="../media/image151.png"/><Relationship Id="rId10" Type="http://schemas.openxmlformats.org/officeDocument/2006/relationships/image" Target="../media/image148.png"/><Relationship Id="rId4" Type="http://schemas.openxmlformats.org/officeDocument/2006/relationships/image" Target="../media/image150.png"/><Relationship Id="rId9" Type="http://schemas.openxmlformats.org/officeDocument/2006/relationships/image" Target="../media/image15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5.png"/><Relationship Id="rId3" Type="http://schemas.openxmlformats.org/officeDocument/2006/relationships/image" Target="../media/image14.png"/><Relationship Id="rId21" Type="http://schemas.openxmlformats.org/officeDocument/2006/relationships/image" Target="../media/image27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4.png"/><Relationship Id="rId2" Type="http://schemas.openxmlformats.org/officeDocument/2006/relationships/image" Target="../media/image13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3.png"/><Relationship Id="rId15" Type="http://schemas.openxmlformats.org/officeDocument/2006/relationships/image" Target="../media/image25.png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16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13" Type="http://schemas.openxmlformats.org/officeDocument/2006/relationships/image" Target="../media/image42.png"/><Relationship Id="rId3" Type="http://schemas.openxmlformats.org/officeDocument/2006/relationships/image" Target="../media/image320.png"/><Relationship Id="rId7" Type="http://schemas.openxmlformats.org/officeDocument/2006/relationships/image" Target="../media/image360.png"/><Relationship Id="rId12" Type="http://schemas.openxmlformats.org/officeDocument/2006/relationships/image" Target="../media/image41.png"/><Relationship Id="rId2" Type="http://schemas.openxmlformats.org/officeDocument/2006/relationships/image" Target="../media/image310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0.png"/><Relationship Id="rId11" Type="http://schemas.openxmlformats.org/officeDocument/2006/relationships/image" Target="../media/image40.png"/><Relationship Id="rId5" Type="http://schemas.openxmlformats.org/officeDocument/2006/relationships/image" Target="../media/image340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330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3.png"/><Relationship Id="rId4" Type="http://schemas.openxmlformats.org/officeDocument/2006/relationships/image" Target="../media/image55.png"/><Relationship Id="rId9" Type="http://schemas.openxmlformats.org/officeDocument/2006/relationships/image" Target="../media/image5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61.png"/><Relationship Id="rId7" Type="http://schemas.openxmlformats.org/officeDocument/2006/relationships/image" Target="../media/image50.png"/><Relationship Id="rId12" Type="http://schemas.openxmlformats.org/officeDocument/2006/relationships/image" Target="../media/image7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openxmlformats.org/officeDocument/2006/relationships/image" Target="../media/image65.png"/><Relationship Id="rId5" Type="http://schemas.openxmlformats.org/officeDocument/2006/relationships/image" Target="../media/image63.png"/><Relationship Id="rId10" Type="http://schemas.openxmlformats.org/officeDocument/2006/relationships/image" Target="../media/image60.png"/><Relationship Id="rId4" Type="http://schemas.openxmlformats.org/officeDocument/2006/relationships/image" Target="../media/image62.png"/><Relationship Id="rId9" Type="http://schemas.openxmlformats.org/officeDocument/2006/relationships/image" Target="../media/image5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0.png"/><Relationship Id="rId4" Type="http://schemas.openxmlformats.org/officeDocument/2006/relationships/image" Target="../media/image5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50429" y="737432"/>
            <a:ext cx="8364532" cy="177235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ja-JP" sz="3600" dirty="0" smtClean="0"/>
              <a:t>Maximum vanishing subspace problem, </a:t>
            </a:r>
            <a:br>
              <a:rPr lang="en-US" altLang="ja-JP" sz="3600" dirty="0" smtClean="0"/>
            </a:br>
            <a:r>
              <a:rPr lang="en-US" altLang="ja-JP" sz="3600" dirty="0" smtClean="0"/>
              <a:t>CAT(0)-space relaxation, and </a:t>
            </a:r>
            <a:br>
              <a:rPr lang="en-US" altLang="ja-JP" sz="3600" dirty="0" smtClean="0"/>
            </a:br>
            <a:r>
              <a:rPr lang="en-US" altLang="ja-JP" sz="3600" dirty="0" smtClean="0"/>
              <a:t>block-</a:t>
            </a:r>
            <a:r>
              <a:rPr lang="en-US" altLang="ja-JP" sz="3600" dirty="0" err="1" smtClean="0"/>
              <a:t>triangularization</a:t>
            </a:r>
            <a:r>
              <a:rPr lang="en-US" altLang="ja-JP" sz="3600" dirty="0" smtClean="0"/>
              <a:t> of partitioned matrix</a:t>
            </a:r>
            <a:endParaRPr kumimoji="1" lang="ja-JP" altLang="en-US" sz="3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BA0DF-4ECC-4D2F-925C-BFE91B2BD055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822369" y="5204829"/>
            <a:ext cx="54206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>
                <a:latin typeface="+mj-lt"/>
              </a:rPr>
              <a:t>10th Japanese-Hungarian </a:t>
            </a:r>
            <a:r>
              <a:rPr kumimoji="1" lang="en-US" altLang="ja-JP" sz="2400" dirty="0" smtClean="0">
                <a:latin typeface="+mj-lt"/>
              </a:rPr>
              <a:t>Symposium on </a:t>
            </a:r>
          </a:p>
          <a:p>
            <a:pPr algn="ctr"/>
            <a:r>
              <a:rPr kumimoji="1" lang="en-US" altLang="ja-JP" sz="2400" dirty="0" smtClean="0">
                <a:latin typeface="+mj-lt"/>
              </a:rPr>
              <a:t>Discrete </a:t>
            </a:r>
            <a:r>
              <a:rPr kumimoji="1" lang="en-US" altLang="ja-JP" sz="2400" dirty="0">
                <a:latin typeface="+mj-lt"/>
              </a:rPr>
              <a:t>Mathematics and Its </a:t>
            </a:r>
            <a:r>
              <a:rPr kumimoji="1" lang="en-US" altLang="ja-JP" sz="2400" dirty="0" smtClean="0">
                <a:latin typeface="+mj-lt"/>
              </a:rPr>
              <a:t>Applications</a:t>
            </a:r>
            <a:endParaRPr kumimoji="1" lang="en-US" altLang="ja-JP" sz="2400" dirty="0">
              <a:latin typeface="+mj-lt"/>
            </a:endParaRPr>
          </a:p>
          <a:p>
            <a:pPr algn="ctr"/>
            <a:r>
              <a:rPr kumimoji="1" lang="en-US" altLang="ja-JP" sz="2400" dirty="0">
                <a:latin typeface="+mj-lt"/>
              </a:rPr>
              <a:t>May </a:t>
            </a:r>
            <a:r>
              <a:rPr kumimoji="1" lang="en-US" altLang="ja-JP" sz="2400" dirty="0" smtClean="0">
                <a:latin typeface="+mj-lt"/>
              </a:rPr>
              <a:t>23, 2017,  Budapest</a:t>
            </a:r>
            <a:r>
              <a:rPr kumimoji="1" lang="en-US" altLang="ja-JP" sz="2400" dirty="0">
                <a:latin typeface="+mj-lt"/>
              </a:rPr>
              <a:t>, Hungary</a:t>
            </a:r>
            <a:endParaRPr kumimoji="1" lang="ja-JP" altLang="en-US" sz="2400" dirty="0" smtClean="0">
              <a:latin typeface="+mj-lt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414343" y="2860690"/>
            <a:ext cx="404360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>
                <a:latin typeface="+mj-lt"/>
              </a:rPr>
              <a:t>Hiroshi Hirai</a:t>
            </a:r>
          </a:p>
          <a:p>
            <a:pPr algn="ctr"/>
            <a:r>
              <a:rPr kumimoji="1" lang="en-US" altLang="ja-JP" sz="2800" dirty="0" smtClean="0">
                <a:latin typeface="+mj-lt"/>
              </a:rPr>
              <a:t>University of Tokyo</a:t>
            </a:r>
          </a:p>
          <a:p>
            <a:pPr algn="ctr"/>
            <a:r>
              <a:rPr kumimoji="1" lang="en-US" altLang="ja-JP" sz="2800" dirty="0" smtClean="0">
                <a:latin typeface="+mj-lt"/>
              </a:rPr>
              <a:t>hirai@mist.i.u-tokyo.ac.jp </a:t>
            </a:r>
            <a:endParaRPr kumimoji="1" lang="ja-JP" altLang="en-US" sz="2800" dirty="0" smtClean="0">
              <a:latin typeface="+mj-lt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261993" y="4428056"/>
            <a:ext cx="4097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+mj-lt"/>
              </a:rPr>
              <a:t>Joint </a:t>
            </a:r>
            <a:r>
              <a:rPr kumimoji="1" lang="en-US" altLang="ja-JP" sz="2400" dirty="0" smtClean="0">
                <a:latin typeface="+mj-lt"/>
              </a:rPr>
              <a:t>work with Masaki </a:t>
            </a:r>
            <a:r>
              <a:rPr kumimoji="1" lang="en-US" altLang="ja-JP" sz="2400" dirty="0" smtClean="0">
                <a:latin typeface="+mj-lt"/>
              </a:rPr>
              <a:t>Hamada</a:t>
            </a:r>
            <a:endParaRPr kumimoji="1" lang="ja-JP" altLang="en-US" sz="2400" dirty="0" smtClean="0">
              <a:latin typeface="+mj-lt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114800" y="2971800"/>
            <a:ext cx="65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kumimoji="1" lang="ja-JP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3869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BA0DF-4ECC-4D2F-925C-BFE91B2BD055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62728" y="70144"/>
            <a:ext cx="89938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 smtClean="0">
                <a:latin typeface="+mj-lt"/>
              </a:rPr>
              <a:t>Result </a:t>
            </a:r>
            <a:r>
              <a:rPr kumimoji="1" lang="en-US" altLang="ja-JP" sz="2800" dirty="0" smtClean="0">
                <a:latin typeface="+mj-lt"/>
              </a:rPr>
              <a:t>(answering the problem of Ito-Iwata-</a:t>
            </a:r>
            <a:r>
              <a:rPr kumimoji="1" lang="en-US" altLang="ja-JP" sz="2800" dirty="0" err="1" smtClean="0">
                <a:latin typeface="+mj-lt"/>
              </a:rPr>
              <a:t>Murota</a:t>
            </a:r>
            <a:r>
              <a:rPr kumimoji="1" lang="en-US" altLang="ja-JP" sz="2800" dirty="0" smtClean="0">
                <a:latin typeface="+mj-lt"/>
              </a:rPr>
              <a:t> 1994)</a:t>
            </a:r>
            <a:endParaRPr kumimoji="1" lang="ja-JP" altLang="en-US" sz="2800" dirty="0" smtClean="0">
              <a:latin typeface="+mj-lt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41053" y="879439"/>
            <a:ext cx="62799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Q1. </a:t>
            </a:r>
            <a:r>
              <a:rPr kumimoji="1" lang="en-US" altLang="ja-JP" sz="2800" i="1" dirty="0" smtClean="0"/>
              <a:t>Is MVSP solvable in polynomial time ?</a:t>
            </a:r>
            <a:endParaRPr kumimoji="1" lang="ja-JP" altLang="en-US" sz="2800" i="1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41053" y="2358254"/>
            <a:ext cx="7474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Q2. </a:t>
            </a:r>
            <a:r>
              <a:rPr kumimoji="1" lang="en-US" altLang="ja-JP" sz="2800" i="1" dirty="0" smtClean="0"/>
              <a:t>Is DM-decom. obtained in polynomial time ?</a:t>
            </a:r>
            <a:endParaRPr kumimoji="1" lang="ja-JP" altLang="en-US" sz="2800" i="1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318465" y="1541967"/>
            <a:ext cx="43720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>
                <a:solidFill>
                  <a:srgbClr val="FF0000"/>
                </a:solidFill>
              </a:rPr>
              <a:t>YES (Hamada-H. 2017)</a:t>
            </a:r>
            <a:endParaRPr kumimoji="1" lang="ja-JP" altLang="en-US" sz="3600" dirty="0" smtClean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84995" y="2951469"/>
            <a:ext cx="7238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Still we do not know the complete answer but... </a:t>
            </a:r>
            <a:endParaRPr kumimoji="1" lang="ja-JP" altLang="en-US" sz="2800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テキスト ボックス 7"/>
              <p:cNvSpPr txBox="1"/>
              <p:nvPr/>
            </p:nvSpPr>
            <p:spPr>
              <a:xfrm>
                <a:off x="841053" y="3597028"/>
                <a:ext cx="7877278" cy="2246769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kumimoji="1" lang="en-US" altLang="ja-JP" sz="2800" dirty="0" smtClean="0"/>
                  <a:t>DM-decom.  </a:t>
                </a:r>
                <a14:m>
                  <m:oMath xmlns:m="http://schemas.openxmlformats.org/officeDocument/2006/math">
                    <m:r>
                      <a:rPr kumimoji="1" lang="en-US" altLang="ja-JP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⊇</m:t>
                    </m:r>
                  </m:oMath>
                </a14:m>
                <a:r>
                  <a:rPr kumimoji="1" lang="en-US" altLang="ja-JP" sz="2800" dirty="0" smtClean="0"/>
                  <a:t> eigenvalue problem, </a:t>
                </a:r>
              </a:p>
              <a:p>
                <a:r>
                  <a:rPr kumimoji="1" lang="en-US" altLang="ja-JP" sz="2800" dirty="0" smtClean="0"/>
                  <a:t>                               more difficult numerical problem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kumimoji="1" lang="en-US" altLang="ja-JP" sz="2800" dirty="0" smtClean="0"/>
                  <a:t>A reasonable </a:t>
                </a:r>
                <a:r>
                  <a:rPr kumimoji="1" lang="en-US" altLang="ja-JP" sz="2800" i="1" dirty="0" smtClean="0"/>
                  <a:t>coarse</a:t>
                </a:r>
                <a:r>
                  <a:rPr kumimoji="1" lang="en-US" altLang="ja-JP" sz="2800" dirty="0" smtClean="0"/>
                  <a:t> decomposition</a:t>
                </a:r>
              </a:p>
              <a:p>
                <a:r>
                  <a:rPr kumimoji="1" lang="en-US" altLang="ja-JP" sz="2800" dirty="0"/>
                  <a:t> </a:t>
                </a:r>
                <a:r>
                  <a:rPr kumimoji="1" lang="en-US" altLang="ja-JP" sz="2800" dirty="0" smtClean="0"/>
                  <a:t>                 --- </a:t>
                </a:r>
                <a:r>
                  <a:rPr kumimoji="1" lang="en-US" altLang="ja-JP" sz="2800" dirty="0" smtClean="0">
                    <a:solidFill>
                      <a:srgbClr val="FF0000"/>
                    </a:solidFill>
                  </a:rPr>
                  <a:t>quasi DM-decomposition </a:t>
                </a:r>
                <a:r>
                  <a:rPr kumimoji="1" lang="en-US" altLang="ja-JP" sz="2800" dirty="0" smtClean="0"/>
                  <a:t>--- </a:t>
                </a:r>
              </a:p>
              <a:p>
                <a:r>
                  <a:rPr kumimoji="1" lang="en-US" altLang="ja-JP" sz="2800" dirty="0"/>
                  <a:t> </a:t>
                </a:r>
                <a:r>
                  <a:rPr kumimoji="1" lang="en-US" altLang="ja-JP" sz="2800" dirty="0" smtClean="0"/>
                  <a:t>   is obtained in </a:t>
                </a:r>
                <a:r>
                  <a:rPr kumimoji="1" lang="en-US" altLang="ja-JP" sz="2800" dirty="0" err="1" smtClean="0"/>
                  <a:t>polytime</a:t>
                </a:r>
                <a:r>
                  <a:rPr kumimoji="1" lang="en-US" altLang="ja-JP" sz="2800" dirty="0" smtClean="0"/>
                  <a:t> by solving weighted-MVSP.</a:t>
                </a:r>
              </a:p>
            </p:txBody>
          </p:sp>
        </mc:Choice>
        <mc:Fallback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053" y="3597028"/>
                <a:ext cx="7877278" cy="2246769"/>
              </a:xfrm>
              <a:prstGeom prst="rect">
                <a:avLst/>
              </a:prstGeom>
              <a:blipFill>
                <a:blip r:embed="rId2"/>
                <a:stretch>
                  <a:fillRect l="-1393" t="-2439" b="-67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グループ化 10"/>
          <p:cNvGrpSpPr/>
          <p:nvPr/>
        </p:nvGrpSpPr>
        <p:grpSpPr>
          <a:xfrm>
            <a:off x="3304252" y="5859673"/>
            <a:ext cx="4762437" cy="588424"/>
            <a:chOff x="3416061" y="5707916"/>
            <a:chExt cx="4357191" cy="885118"/>
          </a:xfrm>
        </p:grpSpPr>
        <p:sp>
          <p:nvSpPr>
            <p:cNvPr id="9" name="角丸四角形吹き出し 8"/>
            <p:cNvSpPr/>
            <p:nvPr/>
          </p:nvSpPr>
          <p:spPr>
            <a:xfrm>
              <a:off x="3416061" y="5717628"/>
              <a:ext cx="4304772" cy="875406"/>
            </a:xfrm>
            <a:prstGeom prst="wedgeRoundRectCallout">
              <a:avLst>
                <a:gd name="adj1" fmla="val 6347"/>
                <a:gd name="adj2" fmla="val -100832"/>
                <a:gd name="adj3" fmla="val 16667"/>
              </a:avLst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3479833" y="5707916"/>
              <a:ext cx="429341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--- </a:t>
              </a:r>
              <a:r>
                <a:rPr kumimoji="1" lang="en-US" altLang="ja-JP" sz="2400" dirty="0" smtClean="0"/>
                <a:t>generalizes </a:t>
              </a:r>
              <a:r>
                <a:rPr kumimoji="1" lang="en-US" altLang="ja-JP" sz="2400" dirty="0" smtClean="0"/>
                <a:t>original-DM &amp; CCF</a:t>
              </a:r>
              <a:endParaRPr kumimoji="1" lang="ja-JP" altLang="en-US" sz="24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37357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BA0DF-4ECC-4D2F-925C-BFE91B2BD055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50641" y="296634"/>
            <a:ext cx="8740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i="1" dirty="0" smtClean="0"/>
              <a:t>In the rest of the talk, we describe the outline of the proof </a:t>
            </a:r>
            <a:endParaRPr kumimoji="1" lang="ja-JP" altLang="en-US" sz="2800" i="1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416624" y="866964"/>
            <a:ext cx="6151316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Theorem (Hamada-H. 2017)</a:t>
            </a:r>
          </a:p>
          <a:p>
            <a:r>
              <a:rPr kumimoji="1" lang="en-US" altLang="ja-JP" sz="3200" i="1" dirty="0" smtClean="0"/>
              <a:t>MVSP is solvable in polynomial time</a:t>
            </a:r>
            <a:endParaRPr kumimoji="1" lang="ja-JP" altLang="en-US" sz="3200" i="1" dirty="0" smtClean="0"/>
          </a:p>
        </p:txBody>
      </p:sp>
      <p:sp>
        <p:nvSpPr>
          <p:cNvPr id="21" name="正方形/長方形 20"/>
          <p:cNvSpPr/>
          <p:nvPr/>
        </p:nvSpPr>
        <p:spPr>
          <a:xfrm>
            <a:off x="1297261" y="2819379"/>
            <a:ext cx="6501017" cy="2302914"/>
          </a:xfrm>
          <a:prstGeom prst="rect">
            <a:avLst/>
          </a:prstGeom>
          <a:solidFill>
            <a:schemeClr val="accent6">
              <a:lumMod val="60000"/>
              <a:lumOff val="4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2" name="グループ化 21"/>
          <p:cNvGrpSpPr/>
          <p:nvPr/>
        </p:nvGrpSpPr>
        <p:grpSpPr>
          <a:xfrm>
            <a:off x="1741689" y="2946262"/>
            <a:ext cx="5623101" cy="2093491"/>
            <a:chOff x="1748146" y="2654810"/>
            <a:chExt cx="5421076" cy="20934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テキスト ボックス 22"/>
                <p:cNvSpPr txBox="1"/>
                <p:nvPr/>
              </p:nvSpPr>
              <p:spPr>
                <a:xfrm>
                  <a:off x="1748146" y="2654810"/>
                  <a:ext cx="4682949" cy="5791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800" dirty="0" smtClean="0"/>
                    <a:t>Max.  </a:t>
                  </a:r>
                  <a14:m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kumimoji="1"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ja-JP" altLang="en-US" sz="280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  <m:sup/>
                        <m:e>
                          <m:r>
                            <m:rPr>
                              <m:nor/>
                            </m:rPr>
                            <a:rPr kumimoji="1" lang="en-US" altLang="ja-JP" sz="2800" b="0" i="0" smtClean="0">
                              <a:latin typeface="Cambria Math" panose="02040503050406030204" pitchFamily="18" charset="0"/>
                            </a:rPr>
                            <m:t>dim</m:t>
                          </m:r>
                        </m:e>
                      </m:nary>
                    </m:oMath>
                  </a14:m>
                  <a:r>
                    <a:rPr kumimoji="1" lang="ja-JP" altLang="en-US" sz="2800" dirty="0" smtClean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kumimoji="1" lang="ja-JP" altLang="en-US" sz="280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kumimoji="1" lang="en-US" altLang="ja-JP" sz="2800" b="0" i="1" dirty="0" smtClean="0">
                          <a:latin typeface="Cambria Math" panose="02040503050406030204" pitchFamily="18" charset="0"/>
                        </a:rPr>
                        <m:t>+ 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1" lang="en-US" altLang="ja-JP" sz="28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ja-JP" altLang="en-US" sz="2800" b="0" i="1" dirty="0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sub>
                        <m:sup/>
                        <m:e>
                          <m:r>
                            <m:rPr>
                              <m:nor/>
                            </m:rPr>
                            <a:rPr kumimoji="1" lang="en-US" altLang="ja-JP" sz="2800" b="0" i="0" dirty="0" smtClean="0">
                              <a:latin typeface="Cambria Math" panose="02040503050406030204" pitchFamily="18" charset="0"/>
                            </a:rPr>
                            <m:t>dim</m:t>
                          </m:r>
                          <m:r>
                            <m:rPr>
                              <m:nor/>
                            </m:rPr>
                            <a:rPr kumimoji="1" lang="en-US" altLang="ja-JP" sz="2800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kumimoji="1" lang="en-US" altLang="ja-JP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dirty="0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kumimoji="1" lang="ja-JP" altLang="en-US" sz="2800" b="0" i="1" dirty="0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sub>
                          </m:sSub>
                        </m:e>
                      </m:nary>
                    </m:oMath>
                  </a14:m>
                  <a:endParaRPr kumimoji="1" lang="ja-JP" altLang="en-US" sz="2800" dirty="0"/>
                </a:p>
              </p:txBody>
            </p:sp>
          </mc:Choice>
          <mc:Fallback xmlns="">
            <p:sp>
              <p:nvSpPr>
                <p:cNvPr id="23" name="テキスト ボックス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8146" y="2654810"/>
                  <a:ext cx="4682949" cy="579198"/>
                </a:xfrm>
                <a:prstGeom prst="rect">
                  <a:avLst/>
                </a:prstGeom>
                <a:blipFill>
                  <a:blip r:embed="rId2"/>
                  <a:stretch>
                    <a:fillRect l="-2635" t="-10526" b="-20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テキスト ボックス 23"/>
            <p:cNvSpPr txBox="1"/>
            <p:nvPr/>
          </p:nvSpPr>
          <p:spPr>
            <a:xfrm>
              <a:off x="1822450" y="3384119"/>
              <a:ext cx="7027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err="1" smtClean="0"/>
                <a:t>s.t.</a:t>
              </a:r>
              <a:r>
                <a:rPr kumimoji="1" lang="en-US" altLang="ja-JP" sz="2800" dirty="0" smtClean="0"/>
                <a:t> </a:t>
              </a:r>
              <a:endParaRPr kumimoji="1" lang="ja-JP" alt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テキスト ボックス 24"/>
                <p:cNvSpPr txBox="1"/>
                <p:nvPr/>
              </p:nvSpPr>
              <p:spPr>
                <a:xfrm>
                  <a:off x="2807340" y="3384119"/>
                  <a:ext cx="3620959" cy="5616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kumimoji="1" lang="ja-JP" altLang="en-US" sz="280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ja-JP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⊆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sSup>
                          <m:sSupPr>
                            <m:ctrlPr>
                              <a:rPr kumimoji="1" lang="en-US" altLang="ja-JP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ja-JP" alt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𝔽</m:t>
                            </m:r>
                          </m:e>
                          <m:sup>
                            <m:sSub>
                              <m:sSubPr>
                                <m:ctrlPr>
                                  <a:rPr kumimoji="1" lang="en-US" altLang="ja-JP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kumimoji="1" lang="ja-JP" altLang="en-US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sub>
                            </m:sSub>
                          </m:sup>
                        </m:sSup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,</m:t>
                        </m:r>
                        <m:sSub>
                          <m:sSubPr>
                            <m:ctrlPr>
                              <a:rPr kumimoji="1"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kumimoji="1" lang="ja-JP" altLang="en-US" sz="28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sub>
                        </m:sSub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⊆</m:t>
                        </m:r>
                        <m:sSup>
                          <m:sSupPr>
                            <m:ctrlPr>
                              <a:rPr kumimoji="1" lang="en-US" altLang="ja-JP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nor/>
                              </m:rPr>
                              <a:rPr kumimoji="1" lang="en-US" altLang="ja-JP" sz="28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𝔽</m:t>
                            </m:r>
                          </m:e>
                          <m:sup>
                            <m:sSub>
                              <m:sSubPr>
                                <m:ctrlPr>
                                  <a:rPr kumimoji="1" lang="en-US" altLang="ja-JP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kumimoji="1" lang="ja-JP" alt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sub>
                            </m:sSub>
                          </m:sup>
                        </m:sSup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25" name="テキスト ボックス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7340" y="3384119"/>
                  <a:ext cx="3620959" cy="56162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正方形/長方形 25"/>
                <p:cNvSpPr/>
                <p:nvPr/>
              </p:nvSpPr>
              <p:spPr>
                <a:xfrm>
                  <a:off x="2876813" y="4155831"/>
                  <a:ext cx="4292409" cy="59247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kumimoji="1" lang="ja-JP" altLang="en-US" sz="2800" i="1" smtClean="0">
                                <a:latin typeface="Cambria Math" panose="02040503050406030204" pitchFamily="18" charset="0"/>
                              </a:rPr>
                              <m:t>𝛼𝛽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kumimoji="1" lang="ja-JP" altLang="en-US" sz="2800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sub>
                            </m:sSub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kumimoji="1" lang="ja-JP" altLang="en-US" sz="2800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sub>
                            </m:sSub>
                          </m:e>
                        </m:d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}"/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d>
                          <m:d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∀</m:t>
                            </m:r>
                            <m:r>
                              <a:rPr kumimoji="1" lang="ja-JP" alt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ja-JP" alt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d>
                      </m:oMath>
                    </m:oMathPara>
                  </a14:m>
                  <a:endParaRPr lang="ja-JP" altLang="en-US" sz="2800" dirty="0"/>
                </a:p>
              </p:txBody>
            </p:sp>
          </mc:Choice>
          <mc:Fallback xmlns="">
            <p:sp>
              <p:nvSpPr>
                <p:cNvPr id="26" name="正方形/長方形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76813" y="4155831"/>
                  <a:ext cx="4292409" cy="59247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テキスト ボックス 26"/>
            <p:cNvSpPr txBox="1"/>
            <p:nvPr/>
          </p:nvSpPr>
          <p:spPr>
            <a:xfrm>
              <a:off x="3406520" y="3715196"/>
              <a:ext cx="7862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subsp.</a:t>
              </a:r>
              <a:endParaRPr kumimoji="1" lang="ja-JP" altLang="en-US" dirty="0" smtClean="0"/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5230501" y="3698027"/>
              <a:ext cx="7862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subsp.</a:t>
              </a:r>
              <a:endParaRPr kumimoji="1" lang="ja-JP" altLang="en-US" dirty="0" smtClean="0"/>
            </a:p>
          </p:txBody>
        </p:sp>
      </p:grpSp>
      <p:sp>
        <p:nvSpPr>
          <p:cNvPr id="5" name="テキスト ボックス 4"/>
          <p:cNvSpPr txBox="1"/>
          <p:nvPr/>
        </p:nvSpPr>
        <p:spPr>
          <a:xfrm>
            <a:off x="1048070" y="5305268"/>
            <a:ext cx="68884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Difficulty:</a:t>
            </a:r>
          </a:p>
          <a:p>
            <a:r>
              <a:rPr kumimoji="1" lang="en-US" altLang="ja-JP" sz="2800" dirty="0"/>
              <a:t>D</a:t>
            </a:r>
            <a:r>
              <a:rPr kumimoji="1" lang="en-US" altLang="ja-JP" sz="2800" dirty="0" smtClean="0"/>
              <a:t>uality &amp; LP/convex relaxation are not known</a:t>
            </a:r>
            <a:endParaRPr kumimoji="1" lang="ja-JP" altLang="en-US" sz="2800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テキスト ボックス 5"/>
              <p:cNvSpPr txBox="1"/>
              <p:nvPr/>
            </p:nvSpPr>
            <p:spPr>
              <a:xfrm>
                <a:off x="4290881" y="1816784"/>
                <a:ext cx="4610749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⊇</m:t>
                    </m:r>
                  </m:oMath>
                </a14:m>
                <a:r>
                  <a:rPr kumimoji="1" lang="en-US" altLang="ja-JP" sz="2800" dirty="0" smtClean="0"/>
                  <a:t> polynomial number </a:t>
                </a:r>
              </a:p>
              <a:p>
                <a:r>
                  <a:rPr kumimoji="1" lang="en-US" altLang="ja-JP" sz="2800" dirty="0"/>
                  <a:t> </a:t>
                </a:r>
                <a:r>
                  <a:rPr kumimoji="1" lang="en-US" altLang="ja-JP" sz="2800" dirty="0" smtClean="0"/>
                  <a:t>  </a:t>
                </a:r>
                <a:r>
                  <a:rPr kumimoji="1" lang="en-US" altLang="ja-JP" sz="2800" dirty="0" smtClean="0"/>
                  <a:t>of arithmetic operations in</a:t>
                </a:r>
                <a14:m>
                  <m:oMath xmlns:m="http://schemas.openxmlformats.org/officeDocument/2006/math">
                    <m:r>
                      <a:rPr kumimoji="1" lang="en-US" altLang="ja-JP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kumimoji="1" lang="ja-JP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endParaRPr kumimoji="1" lang="ja-JP" altLang="en-US" sz="2800" dirty="0" smtClean="0"/>
              </a:p>
            </p:txBody>
          </p:sp>
        </mc:Choice>
        <mc:Fallback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0881" y="1816784"/>
                <a:ext cx="4610749" cy="954107"/>
              </a:xfrm>
              <a:prstGeom prst="rect">
                <a:avLst/>
              </a:prstGeom>
              <a:blipFill>
                <a:blip r:embed="rId5"/>
                <a:stretch>
                  <a:fillRect t="-5732" b="-171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070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正方形/長方形 24"/>
          <p:cNvSpPr/>
          <p:nvPr/>
        </p:nvSpPr>
        <p:spPr>
          <a:xfrm>
            <a:off x="141792" y="1391731"/>
            <a:ext cx="8801703" cy="1966822"/>
          </a:xfrm>
          <a:prstGeom prst="rect">
            <a:avLst/>
          </a:prstGeom>
          <a:solidFill>
            <a:schemeClr val="accent6">
              <a:lumMod val="60000"/>
              <a:lumOff val="4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BA0DF-4ECC-4D2F-925C-BFE91B2BD055}" type="slidenum">
              <a:rPr kumimoji="1" lang="ja-JP" altLang="en-US" smtClean="0"/>
              <a:t>12</a:t>
            </a:fld>
            <a:endParaRPr kumimoji="1" lang="ja-JP" altLang="en-US"/>
          </a:p>
        </p:txBody>
      </p:sp>
      <p:grpSp>
        <p:nvGrpSpPr>
          <p:cNvPr id="23" name="グループ化 22"/>
          <p:cNvGrpSpPr/>
          <p:nvPr/>
        </p:nvGrpSpPr>
        <p:grpSpPr>
          <a:xfrm>
            <a:off x="141792" y="1466533"/>
            <a:ext cx="8927446" cy="1850821"/>
            <a:chOff x="254194" y="770025"/>
            <a:chExt cx="8927446" cy="18508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テキスト ボックス 5"/>
                <p:cNvSpPr txBox="1"/>
                <p:nvPr/>
              </p:nvSpPr>
              <p:spPr>
                <a:xfrm>
                  <a:off x="254194" y="770025"/>
                  <a:ext cx="8927446" cy="6106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280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m:rPr>
                          <m:sty m:val="p"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in</m:t>
                      </m:r>
                      <m:r>
                        <a:rPr kumimoji="1" lang="en-US" altLang="ja-JP" sz="2800" b="0" i="0" smtClean="0">
                          <a:latin typeface="Cambria Math" panose="02040503050406030204" pitchFamily="18" charset="0"/>
                        </a:rPr>
                        <m:t>.  −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1"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ja-JP" altLang="en-US" sz="280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  <m:sup/>
                        <m:e>
                          <m:r>
                            <m:rPr>
                              <m:nor/>
                            </m:rPr>
                            <a:rPr kumimoji="1" lang="en-US" altLang="ja-JP" sz="2800" b="0" i="0" smtClean="0">
                              <a:latin typeface="Cambria Math" panose="02040503050406030204" pitchFamily="18" charset="0"/>
                            </a:rPr>
                            <m:t>dim</m:t>
                          </m:r>
                        </m:e>
                      </m:nary>
                    </m:oMath>
                  </a14:m>
                  <a:r>
                    <a:rPr kumimoji="1" lang="ja-JP" altLang="en-US" sz="2800" dirty="0" smtClean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kumimoji="1" lang="ja-JP" altLang="en-US" sz="280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kumimoji="1" lang="en-US" altLang="ja-JP" sz="2800" b="0" i="1" dirty="0" smtClean="0">
                          <a:latin typeface="Cambria Math" panose="02040503050406030204" pitchFamily="18" charset="0"/>
                        </a:rPr>
                        <m:t>− 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1" lang="en-US" altLang="ja-JP" sz="28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ja-JP" altLang="en-US" sz="2800" b="0" i="1" dirty="0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sub>
                        <m:sup/>
                        <m:e>
                          <m:r>
                            <m:rPr>
                              <m:nor/>
                            </m:rPr>
                            <a:rPr kumimoji="1" lang="en-US" altLang="ja-JP" sz="2800" b="0" i="0" dirty="0" smtClean="0">
                              <a:latin typeface="Cambria Math" panose="02040503050406030204" pitchFamily="18" charset="0"/>
                            </a:rPr>
                            <m:t>dim</m:t>
                          </m:r>
                          <m:r>
                            <m:rPr>
                              <m:nor/>
                            </m:rPr>
                            <a:rPr kumimoji="1" lang="en-US" altLang="ja-JP" sz="2800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kumimoji="1" lang="en-US" altLang="ja-JP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dirty="0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kumimoji="1" lang="ja-JP" altLang="en-US" sz="2800" b="0" i="1" dirty="0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sub>
                          </m:sSub>
                        </m:e>
                      </m:nary>
                      <m:r>
                        <a:rPr kumimoji="1" lang="en-US" altLang="ja-JP" sz="2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800" b="0" i="1" dirty="0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kumimoji="1" lang="en-US" altLang="ja-JP" sz="28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kumimoji="1" lang="en-US" altLang="ja-JP" sz="28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kumimoji="1" lang="ja-JP" altLang="en-US" sz="2800" b="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kumimoji="1" lang="en-US" altLang="ja-JP" sz="28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ja-JP" altLang="en-US" sz="2800" b="0" i="1" dirty="0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sub>
                        <m:sup/>
                        <m:e>
                          <m:r>
                            <m:rPr>
                              <m:nor/>
                            </m:rPr>
                            <a:rPr kumimoji="1" lang="en-US" altLang="ja-JP" sz="2800" b="0" i="0" dirty="0" smtClean="0">
                              <a:latin typeface="Cambria Math" panose="02040503050406030204" pitchFamily="18" charset="0"/>
                            </a:rPr>
                            <m:t>rank</m:t>
                          </m:r>
                          <m:r>
                            <a:rPr kumimoji="1" lang="en-US" altLang="ja-JP" sz="28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kumimoji="1" lang="en-US" altLang="ja-JP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dirty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kumimoji="1" lang="ja-JP" altLang="en-US" sz="2800" b="0" i="1" dirty="0" smtClean="0">
                                  <a:latin typeface="Cambria Math" panose="02040503050406030204" pitchFamily="18" charset="0"/>
                                </a:rPr>
                                <m:t>𝛼𝛽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dirty="0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kumimoji="1" lang="en-US" altLang="ja-JP" sz="2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800" b="0" i="1" dirty="0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1" lang="ja-JP" altLang="en-US" sz="2800" b="0" i="1" dirty="0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sub>
                              </m:sSub>
                              <m:r>
                                <a:rPr kumimoji="1" lang="en-US" altLang="ja-JP" sz="2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kumimoji="1" lang="en-US" altLang="ja-JP" sz="28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8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kumimoji="1" lang="ja-JP" altLang="en-US" sz="28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sub>
                              </m:sSub>
                            </m:sub>
                          </m:sSub>
                          <m:r>
                            <a:rPr kumimoji="1" lang="en-US" altLang="ja-JP" sz="28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a14:m>
                  <a:endParaRPr kumimoji="1" lang="ja-JP" altLang="en-US" sz="2800" dirty="0"/>
                </a:p>
              </p:txBody>
            </p:sp>
          </mc:Choice>
          <mc:Fallback xmlns="">
            <p:sp>
              <p:nvSpPr>
                <p:cNvPr id="6" name="テキスト ボックス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194" y="770025"/>
                  <a:ext cx="8927446" cy="61068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テキスト ボックス 6"/>
            <p:cNvSpPr txBox="1"/>
            <p:nvPr/>
          </p:nvSpPr>
          <p:spPr>
            <a:xfrm>
              <a:off x="422495" y="1429423"/>
              <a:ext cx="7027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err="1" smtClean="0"/>
                <a:t>s.t.</a:t>
              </a:r>
              <a:r>
                <a:rPr kumimoji="1" lang="en-US" altLang="ja-JP" sz="2800" dirty="0" smtClean="0"/>
                <a:t> </a:t>
              </a:r>
              <a:endParaRPr kumimoji="1" lang="ja-JP" alt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テキスト ボックス 7"/>
                <p:cNvSpPr txBox="1"/>
                <p:nvPr/>
              </p:nvSpPr>
              <p:spPr>
                <a:xfrm>
                  <a:off x="1501951" y="1422145"/>
                  <a:ext cx="4278543" cy="5579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kumimoji="1" lang="ja-JP" alt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kumimoji="1" lang="ja-JP" alt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sub>
                        </m:s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kumimoji="1" lang="ja-JP" altLang="en-US" sz="2800" dirty="0"/>
                </a:p>
              </p:txBody>
            </p:sp>
          </mc:Choice>
          <mc:Fallback xmlns="">
            <p:sp>
              <p:nvSpPr>
                <p:cNvPr id="8" name="テキスト ボックス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1951" y="1422145"/>
                  <a:ext cx="4278543" cy="5579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テキスト ボックス 11"/>
                <p:cNvSpPr txBox="1"/>
                <p:nvPr/>
              </p:nvSpPr>
              <p:spPr>
                <a:xfrm>
                  <a:off x="2248535" y="2062936"/>
                  <a:ext cx="6824111" cy="5579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kumimoji="1" lang="en-US" altLang="ja-JP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ℒ</m:t>
                            </m:r>
                          </m:e>
                          <m:sub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kumimoji="1" lang="en-US" altLang="ja-JP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ℒ</m:t>
                            </m:r>
                          </m:e>
                          <m:sub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ja-JP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…×</m:t>
                        </m:r>
                        <m:sSub>
                          <m:sSub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ℒ</m:t>
                            </m:r>
                          </m:e>
                          <m:sub>
                            <m:r>
                              <a:rPr kumimoji="1" lang="ja-JP" alt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ℳ</m:t>
                            </m:r>
                          </m:e>
                          <m:sub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ℳ</m:t>
                            </m:r>
                          </m:e>
                          <m:sub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×…×</m:t>
                        </m:r>
                        <m:sSub>
                          <m:sSub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ℳ</m:t>
                            </m:r>
                          </m:e>
                          <m:sub>
                            <m:r>
                              <a:rPr kumimoji="1" lang="ja-JP" alt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800" dirty="0" smtClean="0"/>
                </a:p>
              </p:txBody>
            </p:sp>
          </mc:Choice>
          <mc:Fallback xmlns="">
            <p:sp>
              <p:nvSpPr>
                <p:cNvPr id="12" name="テキスト ボックス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8535" y="2062936"/>
                  <a:ext cx="6824111" cy="5579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テキスト ボックス 17"/>
          <p:cNvSpPr txBox="1"/>
          <p:nvPr/>
        </p:nvSpPr>
        <p:spPr>
          <a:xfrm>
            <a:off x="1432553" y="3897196"/>
            <a:ext cx="15729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w.r.t. reverse </a:t>
            </a:r>
          </a:p>
          <a:p>
            <a:r>
              <a:rPr kumimoji="1" lang="en-US" altLang="ja-JP" sz="2000" dirty="0"/>
              <a:t> </a:t>
            </a:r>
            <a:r>
              <a:rPr kumimoji="1" lang="en-US" altLang="ja-JP" sz="2000" dirty="0" smtClean="0"/>
              <a:t>     inclusion</a:t>
            </a:r>
            <a:endParaRPr kumimoji="1" lang="ja-JP" altLang="en-US" sz="20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768645" y="3487418"/>
                <a:ext cx="8300593" cy="4692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kumimoji="1" lang="ja-JP" altLang="en-US" sz="280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kumimoji="1" lang="en-US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ℳ</m:t>
                        </m:r>
                      </m:e>
                      <m:sub>
                        <m:r>
                          <a:rPr kumimoji="1" lang="ja-JP" altLang="en-US" sz="2800" i="1">
                            <a:latin typeface="Cambria Math" panose="02040503050406030204" pitchFamily="18" charset="0"/>
                          </a:rPr>
                          <m:t>𝛽</m:t>
                        </m:r>
                      </m:sub>
                    </m:sSub>
                  </m:oMath>
                </a14:m>
                <a:r>
                  <a:rPr kumimoji="1" lang="en-US" altLang="ja-JP" sz="2800" dirty="0" smtClean="0"/>
                  <a:t>:  modular lattice of all vector subsp. in</a:t>
                </a:r>
                <a14:m>
                  <m:oMath xmlns:m="http://schemas.openxmlformats.org/officeDocument/2006/math">
                    <m:r>
                      <a:rPr kumimoji="1" lang="en-US" altLang="ja-JP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kumimoji="1"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ja-JP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sSub>
                          <m:sSubPr>
                            <m:ctrlPr>
                              <a:rPr kumimoji="1" lang="en-US" altLang="ja-JP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kumimoji="1" lang="ja-JP" alt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</m:sup>
                    </m:sSup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kumimoji="1"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ja-JP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sSub>
                          <m:sSubPr>
                            <m:ctrlPr>
                              <a:rPr kumimoji="1" lang="en-US" altLang="ja-JP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kumimoji="1" lang="ja-JP" alt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sub>
                        </m:sSub>
                      </m:sup>
                    </m:sSup>
                  </m:oMath>
                </a14:m>
                <a:r>
                  <a:rPr kumimoji="1" lang="en-US" altLang="ja-JP" sz="2800" dirty="0"/>
                  <a:t> </a:t>
                </a:r>
                <a:endParaRPr kumimoji="1" lang="ja-JP" altLang="en-US" sz="2800" dirty="0" smtClean="0"/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645" y="3487418"/>
                <a:ext cx="8300593" cy="469296"/>
              </a:xfrm>
              <a:prstGeom prst="rect">
                <a:avLst/>
              </a:prstGeom>
              <a:blipFill>
                <a:blip r:embed="rId5"/>
                <a:stretch>
                  <a:fillRect t="-22078" b="-389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テキスト ボックス 18"/>
          <p:cNvSpPr txBox="1"/>
          <p:nvPr/>
        </p:nvSpPr>
        <p:spPr>
          <a:xfrm>
            <a:off x="141792" y="3897196"/>
            <a:ext cx="11500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       w.r.t. </a:t>
            </a:r>
          </a:p>
          <a:p>
            <a:r>
              <a:rPr kumimoji="1" lang="en-US" altLang="ja-JP" sz="2000" dirty="0" smtClean="0"/>
              <a:t>inclusion</a:t>
            </a:r>
            <a:endParaRPr kumimoji="1" lang="ja-JP" altLang="en-US" sz="2000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テキスト ボックス 21"/>
              <p:cNvSpPr txBox="1"/>
              <p:nvPr/>
            </p:nvSpPr>
            <p:spPr>
              <a:xfrm>
                <a:off x="359043" y="5051889"/>
                <a:ext cx="8601201" cy="10415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dirty="0" smtClean="0"/>
                  <a:t>Lemma (</a:t>
                </a:r>
                <a:r>
                  <a:rPr kumimoji="1" lang="en-US" altLang="ja-JP" sz="2800" dirty="0" smtClean="0"/>
                  <a:t>cf. </a:t>
                </a:r>
                <a:r>
                  <a:rPr kumimoji="1" lang="en-US" altLang="ja-JP" sz="2400" dirty="0" smtClean="0"/>
                  <a:t>Iwata-</a:t>
                </a:r>
                <a:r>
                  <a:rPr kumimoji="1" lang="en-US" altLang="ja-JP" sz="2400" dirty="0" err="1" smtClean="0"/>
                  <a:t>Murota</a:t>
                </a:r>
                <a:r>
                  <a:rPr kumimoji="1" lang="en-US" altLang="ja-JP" sz="2400" dirty="0" smtClean="0"/>
                  <a:t> 1995</a:t>
                </a:r>
                <a:r>
                  <a:rPr kumimoji="1" lang="en-US" altLang="ja-JP" sz="2800" dirty="0" smtClean="0"/>
                  <a:t>)  </a:t>
                </a:r>
                <a:endParaRPr kumimoji="1" lang="en-US" altLang="ja-JP" sz="2800" b="0" i="0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kumimoji="1" lang="en-US" altLang="ja-JP" sz="2800" b="0" i="0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kumimoji="1" lang="en-US" altLang="ja-JP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kumimoji="1" lang="ja-JP" altLang="en-US" sz="2800" i="1" dirty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kumimoji="1" lang="en-US" altLang="ja-JP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kumimoji="1" lang="en-US" altLang="ja-JP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kumimoji="1" lang="ja-JP" alt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sub>
                    </m:sSub>
                    <m:r>
                      <a:rPr kumimoji="1" lang="en-US" altLang="ja-JP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⟼</m:t>
                    </m:r>
                    <m:r>
                      <m:rPr>
                        <m:nor/>
                      </m:rPr>
                      <a:rPr kumimoji="1" lang="en-US" altLang="ja-JP" sz="2800" dirty="0">
                        <a:latin typeface="Cambria Math" panose="02040503050406030204" pitchFamily="18" charset="0"/>
                      </a:rPr>
                      <m:t>rank</m:t>
                    </m:r>
                    <m:r>
                      <a:rPr kumimoji="1" lang="en-US" altLang="ja-JP" sz="2800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kumimoji="1" lang="en-US" altLang="ja-JP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1" lang="ja-JP" altLang="en-US" sz="2800" i="1" dirty="0">
                            <a:latin typeface="Cambria Math" panose="02040503050406030204" pitchFamily="18" charset="0"/>
                          </a:rPr>
                          <m:t>𝛼𝛽</m:t>
                        </m:r>
                      </m:sub>
                    </m:sSub>
                    <m:sSub>
                      <m:sSubPr>
                        <m:ctrlPr>
                          <a:rPr kumimoji="1" lang="en-US" altLang="ja-JP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i="1" dirty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sSub>
                          <m:sSubPr>
                            <m:ctrlPr>
                              <a:rPr kumimoji="1" lang="en-US" altLang="ja-JP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kumimoji="1" lang="ja-JP" altLang="en-US" sz="2800" i="1" dirty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  <m:r>
                          <a:rPr kumimoji="1" lang="en-US" altLang="ja-JP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kumimoji="1" lang="en-US" altLang="ja-JP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kumimoji="1" lang="ja-JP" alt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sub>
                        </m:sSub>
                      </m:sub>
                    </m:sSub>
                  </m:oMath>
                </a14:m>
                <a:r>
                  <a:rPr kumimoji="1" lang="ja-JP" altLang="en-US" sz="2800" dirty="0" smtClean="0"/>
                  <a:t> </a:t>
                </a:r>
                <a:r>
                  <a:rPr kumimoji="1" lang="en-US" altLang="ja-JP" sz="2800" dirty="0" smtClean="0"/>
                  <a:t>is submodular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kumimoji="1" lang="ja-JP" alt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kumimoji="1"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kumimoji="1"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ℳ</m:t>
                        </m:r>
                      </m:e>
                      <m:sub>
                        <m:r>
                          <a:rPr kumimoji="1" lang="en-US" altLang="ja-JP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sub>
                    </m:sSub>
                  </m:oMath>
                </a14:m>
                <a:endParaRPr kumimoji="1" lang="ja-JP" altLang="en-US" sz="2800" dirty="0" smtClean="0"/>
              </a:p>
            </p:txBody>
          </p:sp>
        </mc:Choice>
        <mc:Fallback>
          <p:sp>
            <p:nvSpPr>
              <p:cNvPr id="22" name="テキスト ボックス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043" y="5051889"/>
                <a:ext cx="8601201" cy="1041567"/>
              </a:xfrm>
              <a:prstGeom prst="rect">
                <a:avLst/>
              </a:prstGeom>
              <a:blipFill>
                <a:blip r:embed="rId6"/>
                <a:stretch>
                  <a:fillRect l="-1488" t="-5848" b="-760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テキスト ボックス 23"/>
          <p:cNvSpPr txBox="1"/>
          <p:nvPr/>
        </p:nvSpPr>
        <p:spPr>
          <a:xfrm>
            <a:off x="644588" y="82774"/>
            <a:ext cx="77961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 smtClean="0">
                <a:latin typeface="+mj-lt"/>
              </a:rPr>
              <a:t>MVSP is submodular optimization</a:t>
            </a:r>
            <a:endParaRPr kumimoji="1" lang="ja-JP" altLang="en-US" sz="4400" dirty="0" smtClean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4581154" y="4195374"/>
                <a:ext cx="3753592" cy="4868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sz="2800" b="0" dirty="0" smtClean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≔</m:t>
                    </m:r>
                    <m:nary>
                      <m:naryPr>
                        <m:chr m:val="∑"/>
                        <m:supHide m:val="on"/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kumimoji="1" lang="ja-JP" altLang="en-US" sz="28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kumimoji="1" lang="en-US" altLang="ja-JP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</m:e>
                    </m:nary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ja-JP" sz="2800" i="1" smtClean="0">
                        <a:latin typeface="Cambria Math" panose="02040503050406030204" pitchFamily="18" charset="0"/>
                      </a:rPr>
                      <m:t>≔</m:t>
                    </m:r>
                    <m:nary>
                      <m:naryPr>
                        <m:chr m:val="∑"/>
                        <m:supHide m:val="on"/>
                        <m:ctrlPr>
                          <a:rPr kumimoji="1" lang="en-US" altLang="ja-JP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kumimoji="1" lang="ja-JP" altLang="en-US" sz="2800" i="1" smtClean="0">
                            <a:latin typeface="Cambria Math" panose="02040503050406030204" pitchFamily="18" charset="0"/>
                          </a:rPr>
                          <m:t>𝛽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1"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kumimoji="1" lang="ja-JP" altLang="en-US" sz="280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sub>
                        </m:sSub>
                      </m:e>
                    </m:nary>
                  </m:oMath>
                </a14:m>
                <a:endParaRPr kumimoji="1" lang="ja-JP" altLang="en-US" sz="2800" dirty="0" smtClean="0"/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154" y="4195374"/>
                <a:ext cx="3753592" cy="4868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/>
          <p:cNvSpPr txBox="1"/>
          <p:nvPr/>
        </p:nvSpPr>
        <p:spPr>
          <a:xfrm>
            <a:off x="4114800" y="2944483"/>
            <a:ext cx="65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kumimoji="1" lang="ja-JP" altLang="en-US" sz="2800" dirty="0" smtClean="0"/>
          </a:p>
        </p:txBody>
      </p:sp>
      <p:grpSp>
        <p:nvGrpSpPr>
          <p:cNvPr id="10" name="グループ化 9"/>
          <p:cNvGrpSpPr/>
          <p:nvPr/>
        </p:nvGrpSpPr>
        <p:grpSpPr>
          <a:xfrm>
            <a:off x="4784426" y="926966"/>
            <a:ext cx="1673524" cy="405647"/>
            <a:chOff x="4687019" y="937367"/>
            <a:chExt cx="1673524" cy="4056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テキスト ボックス 4"/>
                <p:cNvSpPr txBox="1"/>
                <p:nvPr/>
              </p:nvSpPr>
              <p:spPr>
                <a:xfrm>
                  <a:off x="4840238" y="937367"/>
                  <a:ext cx="1415900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oMath>
                    </m:oMathPara>
                  </a14:m>
                  <a:endParaRPr kumimoji="1" lang="ja-JP" altLang="en-US" sz="2800" dirty="0" smtClean="0"/>
                </a:p>
              </p:txBody>
            </p:sp>
          </mc:Choice>
          <mc:Fallback xmlns="">
            <p:sp>
              <p:nvSpPr>
                <p:cNvPr id="5" name="テキスト ボックス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0238" y="937367"/>
                  <a:ext cx="1415900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2586" r="-4741" b="-655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角丸四角形吹き出し 8"/>
            <p:cNvSpPr/>
            <p:nvPr/>
          </p:nvSpPr>
          <p:spPr>
            <a:xfrm>
              <a:off x="4687019" y="955136"/>
              <a:ext cx="1673524" cy="387878"/>
            </a:xfrm>
            <a:prstGeom prst="wedgeRoundRectCallout">
              <a:avLst>
                <a:gd name="adj1" fmla="val -4988"/>
                <a:gd name="adj2" fmla="val 101311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5545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32848" y="176539"/>
            <a:ext cx="8582577" cy="1325563"/>
          </a:xfrm>
        </p:spPr>
        <p:txBody>
          <a:bodyPr>
            <a:normAutofit/>
          </a:bodyPr>
          <a:lstStyle/>
          <a:p>
            <a:r>
              <a:rPr kumimoji="1" lang="en-US" altLang="ja-JP" sz="3600" dirty="0" smtClean="0"/>
              <a:t>Outline : </a:t>
            </a:r>
            <a:r>
              <a:rPr kumimoji="1" lang="en-US" altLang="ja-JP" sz="3600" i="1" dirty="0" smtClean="0"/>
              <a:t>Beyond Euclidean convex relaxation</a:t>
            </a:r>
            <a:endParaRPr kumimoji="1" lang="ja-JP" altLang="en-US" sz="3600" i="1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BA0DF-4ECC-4D2F-925C-BFE91B2BD055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74865" y="4557080"/>
            <a:ext cx="778482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ja-JP" sz="2400" dirty="0" smtClean="0">
                <a:solidFill>
                  <a:srgbClr val="0070C0"/>
                </a:solidFill>
              </a:rPr>
              <a:t>S</a:t>
            </a:r>
            <a:r>
              <a:rPr kumimoji="1" lang="en-US" altLang="ja-JP" sz="2400" dirty="0" smtClean="0"/>
              <a:t>plitting </a:t>
            </a:r>
            <a:r>
              <a:rPr kumimoji="1" lang="en-US" altLang="ja-JP" sz="2400" dirty="0" smtClean="0">
                <a:solidFill>
                  <a:srgbClr val="0070C0"/>
                </a:solidFill>
              </a:rPr>
              <a:t>P</a:t>
            </a:r>
            <a:r>
              <a:rPr kumimoji="1" lang="en-US" altLang="ja-JP" sz="2400" dirty="0" smtClean="0"/>
              <a:t>roximal </a:t>
            </a:r>
            <a:r>
              <a:rPr kumimoji="1" lang="en-US" altLang="ja-JP" sz="2400" dirty="0" smtClean="0">
                <a:solidFill>
                  <a:srgbClr val="0070C0"/>
                </a:solidFill>
              </a:rPr>
              <a:t>P</a:t>
            </a:r>
            <a:r>
              <a:rPr kumimoji="1" lang="en-US" altLang="ja-JP" sz="2400" dirty="0" smtClean="0"/>
              <a:t>oint </a:t>
            </a:r>
            <a:r>
              <a:rPr kumimoji="1" lang="en-US" altLang="ja-JP" sz="2400" dirty="0" smtClean="0">
                <a:solidFill>
                  <a:srgbClr val="0070C0"/>
                </a:solidFill>
              </a:rPr>
              <a:t>A</a:t>
            </a:r>
            <a:r>
              <a:rPr kumimoji="1" lang="en-US" altLang="ja-JP" sz="2400" dirty="0" smtClean="0"/>
              <a:t>lgorithm (</a:t>
            </a:r>
            <a:r>
              <a:rPr kumimoji="1" lang="en-US" altLang="ja-JP" sz="2400" dirty="0" err="1" smtClean="0"/>
              <a:t>Bačák</a:t>
            </a:r>
            <a:r>
              <a:rPr kumimoji="1" lang="en-US" altLang="ja-JP" sz="2400" dirty="0" smtClean="0"/>
              <a:t>, </a:t>
            </a:r>
            <a:r>
              <a:rPr kumimoji="1" lang="en-US" altLang="ja-JP" sz="2400" dirty="0" err="1" smtClean="0"/>
              <a:t>Ohta-Pálfia</a:t>
            </a:r>
            <a:r>
              <a:rPr kumimoji="1" lang="en-US" altLang="ja-JP" sz="2400" dirty="0" smtClean="0"/>
              <a:t>)</a:t>
            </a:r>
          </a:p>
          <a:p>
            <a:pPr>
              <a:lnSpc>
                <a:spcPct val="150000"/>
              </a:lnSpc>
            </a:pPr>
            <a:r>
              <a:rPr kumimoji="1" lang="en-US" altLang="ja-JP" sz="2400" dirty="0"/>
              <a:t> </a:t>
            </a:r>
            <a:r>
              <a:rPr kumimoji="1" lang="en-US" altLang="ja-JP" sz="2400" dirty="0" smtClean="0"/>
              <a:t>               to minimize sum of convex function in CAT(0)-space.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Apply </a:t>
            </a:r>
            <a:r>
              <a:rPr kumimoji="1" lang="en-US" altLang="ja-JP" sz="2400" dirty="0" smtClean="0">
                <a:solidFill>
                  <a:srgbClr val="0070C0"/>
                </a:solidFill>
              </a:rPr>
              <a:t>SPPA</a:t>
            </a:r>
            <a:r>
              <a:rPr kumimoji="1" lang="en-US" altLang="ja-JP" sz="2400" dirty="0" smtClean="0"/>
              <a:t> to CAT(0)-space relaxation of MVSP.</a:t>
            </a:r>
            <a:endParaRPr kumimoji="1" lang="ja-JP" altLang="en-US" sz="24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97327" y="1515105"/>
            <a:ext cx="4415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Submodular optimization on </a:t>
            </a:r>
            <a:endParaRPr kumimoji="1" lang="ja-JP" altLang="en-US" sz="28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71613" y="2763512"/>
            <a:ext cx="3688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Convex optimization on </a:t>
            </a:r>
            <a:endParaRPr kumimoji="1" lang="ja-JP" altLang="en-US" sz="28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114767" y="1512849"/>
            <a:ext cx="28152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distributive lattice</a:t>
            </a:r>
            <a:endParaRPr kumimoji="1" lang="ja-JP" altLang="en-US" sz="28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259737" y="2786963"/>
            <a:ext cx="2505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Euclidean space</a:t>
            </a:r>
            <a:endParaRPr kumimoji="1" lang="ja-JP" altLang="en-US" sz="2800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259737" y="1507523"/>
            <a:ext cx="23964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modular lattice</a:t>
            </a:r>
            <a:endParaRPr kumimoji="1" lang="ja-JP" altLang="en-US" sz="2800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485509" y="2808457"/>
            <a:ext cx="2073773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CAT(0)-space</a:t>
            </a:r>
            <a:endParaRPr kumimoji="1" lang="ja-JP" altLang="en-US" sz="2800" dirty="0" smtClean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311438" y="2151051"/>
            <a:ext cx="2625399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 smtClean="0"/>
              <a:t>Lovász</a:t>
            </a:r>
            <a:r>
              <a:rPr kumimoji="1" lang="en-US" altLang="ja-JP" sz="2800" dirty="0" smtClean="0"/>
              <a:t> extension</a:t>
            </a:r>
            <a:endParaRPr kumimoji="1" lang="ja-JP" altLang="en-US" sz="28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 rot="5400000">
                <a:off x="2133056" y="2111778"/>
                <a:ext cx="53700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4000" i="1" smtClean="0">
                          <a:latin typeface="Cambria Math" panose="02040503050406030204" pitchFamily="18" charset="0"/>
                        </a:rPr>
                        <m:t>↪</m:t>
                      </m:r>
                    </m:oMath>
                  </m:oMathPara>
                </a14:m>
                <a:endParaRPr kumimoji="1" lang="ja-JP" altLang="en-US" sz="3600" dirty="0" smtClean="0"/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2133056" y="2111778"/>
                <a:ext cx="537006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 rot="5400000">
                <a:off x="6244141" y="2111779"/>
                <a:ext cx="53700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4000" i="1" smtClean="0">
                          <a:latin typeface="Cambria Math" panose="02040503050406030204" pitchFamily="18" charset="0"/>
                        </a:rPr>
                        <m:t>↪</m:t>
                      </m:r>
                    </m:oMath>
                  </m:oMathPara>
                </a14:m>
                <a:endParaRPr kumimoji="1" lang="ja-JP" altLang="en-US" sz="3600" dirty="0" smtClean="0"/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6244141" y="2111779"/>
                <a:ext cx="537006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正方形/長方形 16"/>
          <p:cNvSpPr/>
          <p:nvPr/>
        </p:nvSpPr>
        <p:spPr>
          <a:xfrm>
            <a:off x="874866" y="3766541"/>
            <a:ext cx="722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MVSP is submodular optimization on modular lattice.</a:t>
            </a:r>
          </a:p>
        </p:txBody>
      </p:sp>
    </p:spTree>
    <p:extLst>
      <p:ext uri="{BB962C8B-B14F-4D97-AF65-F5344CB8AC3E}">
        <p14:creationId xmlns:p14="http://schemas.microsoft.com/office/powerpoint/2010/main" val="88432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 animBg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BA0DF-4ECC-4D2F-925C-BFE91B2BD055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933367" y="587074"/>
            <a:ext cx="49436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 smtClean="0">
                <a:latin typeface="+mj-lt"/>
              </a:rPr>
              <a:t>CAT(0)-space </a:t>
            </a:r>
            <a:r>
              <a:rPr kumimoji="1" lang="en-US" altLang="ja-JP" sz="2400" dirty="0" smtClean="0">
                <a:latin typeface="+mj-lt"/>
              </a:rPr>
              <a:t>(</a:t>
            </a:r>
            <a:r>
              <a:rPr kumimoji="1" lang="en-US" altLang="ja-JP" sz="2400" dirty="0" err="1" smtClean="0">
                <a:latin typeface="+mj-lt"/>
              </a:rPr>
              <a:t>Gromov</a:t>
            </a:r>
            <a:r>
              <a:rPr kumimoji="1" lang="en-US" altLang="ja-JP" sz="2400" dirty="0" smtClean="0">
                <a:latin typeface="+mj-lt"/>
              </a:rPr>
              <a:t> 87)</a:t>
            </a:r>
            <a:endParaRPr kumimoji="1" lang="ja-JP" altLang="en-US" sz="2400" dirty="0" smtClean="0">
              <a:latin typeface="+mj-lt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04800" y="186964"/>
            <a:ext cx="3341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Cartan-Alexandrov-Topogonov</a:t>
            </a:r>
            <a:endParaRPr kumimoji="1" lang="ja-JP" altLang="en-US" sz="20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592199" y="5661638"/>
            <a:ext cx="59488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FACT: CAT(0)-space is uniquely geodesic</a:t>
            </a:r>
          </a:p>
          <a:p>
            <a:r>
              <a:rPr kumimoji="1" lang="en-US" altLang="ja-JP" sz="2800" dirty="0" smtClean="0"/>
              <a:t>            ---&gt; </a:t>
            </a:r>
            <a:r>
              <a:rPr kumimoji="1" lang="en-US" altLang="ja-JP" sz="2800" dirty="0"/>
              <a:t>c</a:t>
            </a:r>
            <a:r>
              <a:rPr kumimoji="1" lang="en-US" altLang="ja-JP" sz="2800" dirty="0" smtClean="0"/>
              <a:t>onvex function</a:t>
            </a:r>
            <a:endParaRPr kumimoji="1" lang="ja-JP" altLang="en-US" sz="28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4089102" y="186964"/>
                <a:ext cx="165295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 smtClean="0"/>
                  <a:t>curvature </a:t>
                </a:r>
                <a14:m>
                  <m:oMath xmlns:m="http://schemas.openxmlformats.org/officeDocument/2006/math">
                    <m:r>
                      <a:rPr kumimoji="1" lang="en-US" altLang="ja-JP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kumimoji="1" lang="ja-JP" altLang="en-US" sz="2000" dirty="0" smtClean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102" y="186964"/>
                <a:ext cx="1652953" cy="400110"/>
              </a:xfrm>
              <a:prstGeom prst="rect">
                <a:avLst/>
              </a:prstGeom>
              <a:blipFill>
                <a:blip r:embed="rId2"/>
                <a:stretch>
                  <a:fillRect l="-4059" t="-9231" b="-276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1507517" y="1343192"/>
                <a:ext cx="6166688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dirty="0" smtClean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kumimoji="1" lang="en-US" altLang="ja-JP" sz="2800" dirty="0" smtClean="0"/>
                  <a:t> geodesic metric space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sz="2800" dirty="0" smtClean="0"/>
                  <a:t> in which</a:t>
                </a:r>
              </a:p>
              <a:p>
                <a:r>
                  <a:rPr kumimoji="1" lang="en-US" altLang="ja-JP" sz="2800" dirty="0" smtClean="0"/>
                  <a:t>      every triangle is “slimmer”</a:t>
                </a:r>
                <a:endParaRPr kumimoji="1" lang="ja-JP" altLang="en-US" sz="2800" dirty="0" smtClean="0"/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517" y="1343192"/>
                <a:ext cx="6166688" cy="954107"/>
              </a:xfrm>
              <a:prstGeom prst="rect">
                <a:avLst/>
              </a:prstGeom>
              <a:blipFill>
                <a:blip r:embed="rId3"/>
                <a:stretch>
                  <a:fillRect t="-5732" r="-791" b="-171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フリーフォーム 12"/>
          <p:cNvSpPr/>
          <p:nvPr/>
        </p:nvSpPr>
        <p:spPr>
          <a:xfrm>
            <a:off x="3306793" y="2806458"/>
            <a:ext cx="1063925" cy="1466490"/>
          </a:xfrm>
          <a:custGeom>
            <a:avLst/>
            <a:gdLst>
              <a:gd name="connsiteX0" fmla="*/ 1063925 w 1063925"/>
              <a:gd name="connsiteY0" fmla="*/ 0 h 1466490"/>
              <a:gd name="connsiteX1" fmla="*/ 632604 w 1063925"/>
              <a:gd name="connsiteY1" fmla="*/ 845388 h 1466490"/>
              <a:gd name="connsiteX2" fmla="*/ 0 w 1063925"/>
              <a:gd name="connsiteY2" fmla="*/ 1466490 h 1466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3925" h="1466490">
                <a:moveTo>
                  <a:pt x="1063925" y="0"/>
                </a:moveTo>
                <a:cubicBezTo>
                  <a:pt x="936925" y="300486"/>
                  <a:pt x="809925" y="600973"/>
                  <a:pt x="632604" y="845388"/>
                </a:cubicBezTo>
                <a:cubicBezTo>
                  <a:pt x="455283" y="1089803"/>
                  <a:pt x="227641" y="1278146"/>
                  <a:pt x="0" y="146649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/>
          <p:cNvSpPr/>
          <p:nvPr/>
        </p:nvSpPr>
        <p:spPr>
          <a:xfrm>
            <a:off x="3306793" y="4170973"/>
            <a:ext cx="1794295" cy="188239"/>
          </a:xfrm>
          <a:custGeom>
            <a:avLst/>
            <a:gdLst>
              <a:gd name="connsiteX0" fmla="*/ 0 w 1794295"/>
              <a:gd name="connsiteY0" fmla="*/ 130730 h 188239"/>
              <a:gd name="connsiteX1" fmla="*/ 672861 w 1794295"/>
              <a:gd name="connsiteY1" fmla="*/ 9960 h 188239"/>
              <a:gd name="connsiteX2" fmla="*/ 1380227 w 1794295"/>
              <a:gd name="connsiteY2" fmla="*/ 27213 h 188239"/>
              <a:gd name="connsiteX3" fmla="*/ 1794295 w 1794295"/>
              <a:gd name="connsiteY3" fmla="*/ 188239 h 188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4295" h="188239">
                <a:moveTo>
                  <a:pt x="0" y="130730"/>
                </a:moveTo>
                <a:cubicBezTo>
                  <a:pt x="221411" y="78971"/>
                  <a:pt x="442823" y="27213"/>
                  <a:pt x="672861" y="9960"/>
                </a:cubicBezTo>
                <a:cubicBezTo>
                  <a:pt x="902899" y="-7293"/>
                  <a:pt x="1193321" y="-2500"/>
                  <a:pt x="1380227" y="27213"/>
                </a:cubicBezTo>
                <a:cubicBezTo>
                  <a:pt x="1567133" y="56926"/>
                  <a:pt x="1680714" y="122582"/>
                  <a:pt x="1794295" y="18823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/>
          <p:cNvSpPr>
            <a:spLocks noChangeAspect="1"/>
          </p:cNvSpPr>
          <p:nvPr/>
        </p:nvSpPr>
        <p:spPr>
          <a:xfrm>
            <a:off x="3230305" y="4193620"/>
            <a:ext cx="166778" cy="16677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/>
          <p:cNvSpPr/>
          <p:nvPr/>
        </p:nvSpPr>
        <p:spPr>
          <a:xfrm>
            <a:off x="4405223" y="2789208"/>
            <a:ext cx="672860" cy="1518249"/>
          </a:xfrm>
          <a:custGeom>
            <a:avLst/>
            <a:gdLst>
              <a:gd name="connsiteX0" fmla="*/ 0 w 672860"/>
              <a:gd name="connsiteY0" fmla="*/ 0 h 1518249"/>
              <a:gd name="connsiteX1" fmla="*/ 126520 w 672860"/>
              <a:gd name="connsiteY1" fmla="*/ 684362 h 1518249"/>
              <a:gd name="connsiteX2" fmla="*/ 465826 w 672860"/>
              <a:gd name="connsiteY2" fmla="*/ 1253705 h 1518249"/>
              <a:gd name="connsiteX3" fmla="*/ 672860 w 672860"/>
              <a:gd name="connsiteY3" fmla="*/ 1518249 h 1518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2860" h="1518249">
                <a:moveTo>
                  <a:pt x="0" y="0"/>
                </a:moveTo>
                <a:cubicBezTo>
                  <a:pt x="24441" y="237705"/>
                  <a:pt x="48882" y="475411"/>
                  <a:pt x="126520" y="684362"/>
                </a:cubicBezTo>
                <a:cubicBezTo>
                  <a:pt x="204158" y="893313"/>
                  <a:pt x="374769" y="1114724"/>
                  <a:pt x="465826" y="1253705"/>
                </a:cubicBezTo>
                <a:cubicBezTo>
                  <a:pt x="556883" y="1392686"/>
                  <a:pt x="614871" y="1455467"/>
                  <a:pt x="672860" y="151824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/>
          <p:cNvSpPr>
            <a:spLocks noChangeAspect="1"/>
          </p:cNvSpPr>
          <p:nvPr/>
        </p:nvSpPr>
        <p:spPr>
          <a:xfrm>
            <a:off x="4316469" y="2701769"/>
            <a:ext cx="166778" cy="16677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/>
          <p:cNvSpPr>
            <a:spLocks noChangeAspect="1"/>
          </p:cNvSpPr>
          <p:nvPr/>
        </p:nvSpPr>
        <p:spPr>
          <a:xfrm>
            <a:off x="5003514" y="4248254"/>
            <a:ext cx="166778" cy="16677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4033058" y="2486325"/>
                <a:ext cx="2834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kumimoji="1" lang="ja-JP" altLang="en-US" sz="2800" dirty="0" smtClean="0"/>
              </a:p>
            </p:txBody>
          </p:sp>
        </mc:Choice>
        <mc:Fallback xmlns=""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058" y="2486325"/>
                <a:ext cx="283411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/>
              <p:cNvSpPr txBox="1"/>
              <p:nvPr/>
            </p:nvSpPr>
            <p:spPr>
              <a:xfrm>
                <a:off x="3105434" y="4249944"/>
                <a:ext cx="28828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kumimoji="1" lang="ja-JP" altLang="en-US" sz="2800" dirty="0" smtClean="0"/>
              </a:p>
            </p:txBody>
          </p:sp>
        </mc:Choice>
        <mc:Fallback xmlns=""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434" y="4249944"/>
                <a:ext cx="288284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/>
              <p:cNvSpPr txBox="1"/>
              <p:nvPr/>
            </p:nvSpPr>
            <p:spPr>
              <a:xfrm>
                <a:off x="4947566" y="4359212"/>
                <a:ext cx="26103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kumimoji="1" lang="ja-JP" altLang="en-US" sz="2800" dirty="0" smtClean="0"/>
              </a:p>
            </p:txBody>
          </p:sp>
        </mc:Choice>
        <mc:Fallback xmlns="">
          <p:sp>
            <p:nvSpPr>
              <p:cNvPr id="19" name="テキスト ボックス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7566" y="4359212"/>
                <a:ext cx="261034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楕円 50"/>
          <p:cNvSpPr>
            <a:spLocks noChangeAspect="1"/>
          </p:cNvSpPr>
          <p:nvPr/>
        </p:nvSpPr>
        <p:spPr>
          <a:xfrm>
            <a:off x="4160485" y="4099987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テキスト ボックス 51"/>
              <p:cNvSpPr txBox="1"/>
              <p:nvPr/>
            </p:nvSpPr>
            <p:spPr>
              <a:xfrm>
                <a:off x="4060695" y="4143768"/>
                <a:ext cx="28648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kumimoji="1" lang="ja-JP" altLang="en-US" sz="2800" dirty="0" smtClean="0"/>
              </a:p>
            </p:txBody>
          </p:sp>
        </mc:Choice>
        <mc:Fallback xmlns="">
          <p:sp>
            <p:nvSpPr>
              <p:cNvPr id="52" name="テキスト ボックス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0695" y="4143768"/>
                <a:ext cx="286489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正方形/長方形 53"/>
              <p:cNvSpPr/>
              <p:nvPr/>
            </p:nvSpPr>
            <p:spPr>
              <a:xfrm>
                <a:off x="2999381" y="4886427"/>
                <a:ext cx="27426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kumimoji="1" lang="en-US" altLang="ja-JP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</m:d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54" name="正方形/長方形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9381" y="4886427"/>
                <a:ext cx="2742674" cy="461665"/>
              </a:xfrm>
              <a:prstGeom prst="rect">
                <a:avLst/>
              </a:prstGeom>
              <a:blipFill>
                <a:blip r:embed="rId14"/>
                <a:stretch>
                  <a:fillRect r="-1111" b="-10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グループ化 3"/>
          <p:cNvGrpSpPr/>
          <p:nvPr/>
        </p:nvGrpSpPr>
        <p:grpSpPr>
          <a:xfrm>
            <a:off x="6457949" y="1840302"/>
            <a:ext cx="2603112" cy="3588589"/>
            <a:chOff x="6457949" y="1840302"/>
            <a:chExt cx="2603112" cy="3588589"/>
          </a:xfrm>
        </p:grpSpPr>
        <p:sp>
          <p:nvSpPr>
            <p:cNvPr id="25" name="楕円 24"/>
            <p:cNvSpPr>
              <a:spLocks noChangeAspect="1"/>
            </p:cNvSpPr>
            <p:nvPr/>
          </p:nvSpPr>
          <p:spPr>
            <a:xfrm>
              <a:off x="6809385" y="3623020"/>
              <a:ext cx="166778" cy="1667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楕円 26"/>
            <p:cNvSpPr>
              <a:spLocks noChangeAspect="1"/>
            </p:cNvSpPr>
            <p:nvPr/>
          </p:nvSpPr>
          <p:spPr>
            <a:xfrm>
              <a:off x="7889798" y="2159924"/>
              <a:ext cx="166778" cy="1667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楕円 27"/>
            <p:cNvSpPr>
              <a:spLocks noChangeAspect="1"/>
            </p:cNvSpPr>
            <p:nvPr/>
          </p:nvSpPr>
          <p:spPr>
            <a:xfrm>
              <a:off x="8576843" y="3706409"/>
              <a:ext cx="166778" cy="1667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テキスト ボックス 28"/>
                <p:cNvSpPr txBox="1"/>
                <p:nvPr/>
              </p:nvSpPr>
              <p:spPr>
                <a:xfrm>
                  <a:off x="7606387" y="1944480"/>
                  <a:ext cx="283411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kumimoji="1" lang="ja-JP" altLang="en-US" sz="2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oMath>
                    </m:oMathPara>
                  </a14:m>
                  <a:endParaRPr kumimoji="1" lang="ja-JP" altLang="en-US" sz="2800" dirty="0" smtClean="0"/>
                </a:p>
              </p:txBody>
            </p:sp>
          </mc:Choice>
          <mc:Fallback xmlns="">
            <p:sp>
              <p:nvSpPr>
                <p:cNvPr id="29" name="テキスト ボックス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06387" y="1944480"/>
                  <a:ext cx="283411" cy="430887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テキスト ボックス 29"/>
                <p:cNvSpPr txBox="1"/>
                <p:nvPr/>
              </p:nvSpPr>
              <p:spPr>
                <a:xfrm>
                  <a:off x="6615229" y="3751157"/>
                  <a:ext cx="288284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kumimoji="1" lang="ja-JP" altLang="en-US" sz="2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oMath>
                    </m:oMathPara>
                  </a14:m>
                  <a:endParaRPr kumimoji="1" lang="ja-JP" altLang="en-US" sz="2800" dirty="0" smtClean="0"/>
                </a:p>
              </p:txBody>
            </p:sp>
          </mc:Choice>
          <mc:Fallback xmlns="">
            <p:sp>
              <p:nvSpPr>
                <p:cNvPr id="30" name="テキスト ボックス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5229" y="3751157"/>
                  <a:ext cx="288284" cy="430887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テキスト ボックス 30"/>
                <p:cNvSpPr txBox="1"/>
                <p:nvPr/>
              </p:nvSpPr>
              <p:spPr>
                <a:xfrm>
                  <a:off x="8581905" y="3880008"/>
                  <a:ext cx="261032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kumimoji="1" lang="ja-JP" altLang="en-US" sz="2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</m:oMath>
                    </m:oMathPara>
                  </a14:m>
                  <a:endParaRPr kumimoji="1" lang="ja-JP" altLang="en-US" sz="2800" dirty="0" smtClean="0"/>
                </a:p>
              </p:txBody>
            </p:sp>
          </mc:Choice>
          <mc:Fallback xmlns="">
            <p:sp>
              <p:nvSpPr>
                <p:cNvPr id="31" name="テキスト ボックス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81905" y="3880008"/>
                  <a:ext cx="261032" cy="430887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直線コネクタ 32"/>
            <p:cNvCxnSpPr>
              <a:stCxn id="27" idx="3"/>
              <a:endCxn id="25" idx="7"/>
            </p:cNvCxnSpPr>
            <p:nvPr/>
          </p:nvCxnSpPr>
          <p:spPr>
            <a:xfrm flipH="1">
              <a:off x="6951739" y="2302278"/>
              <a:ext cx="962483" cy="1345166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/>
            <p:cNvCxnSpPr>
              <a:stCxn id="27" idx="5"/>
              <a:endCxn id="28" idx="0"/>
            </p:cNvCxnSpPr>
            <p:nvPr/>
          </p:nvCxnSpPr>
          <p:spPr>
            <a:xfrm>
              <a:off x="8032152" y="2302278"/>
              <a:ext cx="628080" cy="1404131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コネクタ 42"/>
            <p:cNvCxnSpPr>
              <a:stCxn id="25" idx="6"/>
              <a:endCxn id="28" idx="2"/>
            </p:cNvCxnSpPr>
            <p:nvPr/>
          </p:nvCxnSpPr>
          <p:spPr>
            <a:xfrm>
              <a:off x="6976163" y="3706409"/>
              <a:ext cx="1600680" cy="83389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テキスト ボックス 44"/>
                <p:cNvSpPr txBox="1"/>
                <p:nvPr/>
              </p:nvSpPr>
              <p:spPr>
                <a:xfrm>
                  <a:off x="8309164" y="2027869"/>
                  <a:ext cx="516615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ja-JP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kumimoji="1" lang="ja-JP" altLang="en-US" sz="2800" dirty="0" smtClean="0"/>
                </a:p>
              </p:txBody>
            </p:sp>
          </mc:Choice>
          <mc:Fallback xmlns="">
            <p:sp>
              <p:nvSpPr>
                <p:cNvPr id="45" name="テキスト ボックス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9164" y="2027869"/>
                  <a:ext cx="516615" cy="430887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テキスト ボックス 45"/>
                <p:cNvSpPr txBox="1"/>
                <p:nvPr/>
              </p:nvSpPr>
              <p:spPr>
                <a:xfrm>
                  <a:off x="6757406" y="4307624"/>
                  <a:ext cx="2140842" cy="92333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</m:d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en-US" altLang="ja-JP" sz="200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kumimoji="1" lang="en-US" altLang="ja-JP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kumimoji="1" lang="en-US" altLang="ja-JP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r>
                                  <a:rPr kumimoji="1" lang="en-US" altLang="ja-JP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kumimoji="1" lang="en-US" altLang="ja-JP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acc>
                              </m:e>
                            </m:d>
                          </m:e>
                          <m:sub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en-US" altLang="ja-JP" sz="200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kumimoji="1" lang="en-US" altLang="ja-JP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kumimoji="1" lang="en-US" altLang="ja-JP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acc>
                                <m:r>
                                  <a:rPr kumimoji="1" lang="en-US" altLang="ja-JP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kumimoji="1" lang="en-US" altLang="ja-JP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d>
                          </m:e>
                          <m:sub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000" dirty="0" smtClean="0"/>
                </a:p>
              </p:txBody>
            </p:sp>
          </mc:Choice>
          <mc:Fallback xmlns="">
            <p:sp>
              <p:nvSpPr>
                <p:cNvPr id="46" name="テキスト ボックス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7406" y="4307624"/>
                  <a:ext cx="2140842" cy="923330"/>
                </a:xfrm>
                <a:prstGeom prst="rect">
                  <a:avLst/>
                </a:prstGeom>
                <a:blipFill>
                  <a:blip r:embed="rId19"/>
                  <a:stretch>
                    <a:fillRect l="-2557" r="-3693" b="-463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" name="楕円 49"/>
            <p:cNvSpPr>
              <a:spLocks noChangeAspect="1"/>
            </p:cNvSpPr>
            <p:nvPr/>
          </p:nvSpPr>
          <p:spPr>
            <a:xfrm>
              <a:off x="7735345" y="3700059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テキスト ボックス 52"/>
                <p:cNvSpPr txBox="1"/>
                <p:nvPr/>
              </p:nvSpPr>
              <p:spPr>
                <a:xfrm>
                  <a:off x="7627733" y="3781822"/>
                  <a:ext cx="286489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kumimoji="1" lang="ja-JP" altLang="en-US" sz="2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oMath>
                    </m:oMathPara>
                  </a14:m>
                  <a:endParaRPr kumimoji="1" lang="ja-JP" altLang="en-US" sz="2800" dirty="0" smtClean="0"/>
                </a:p>
              </p:txBody>
            </p:sp>
          </mc:Choice>
          <mc:Fallback xmlns="">
            <p:sp>
              <p:nvSpPr>
                <p:cNvPr id="53" name="テキスト ボックス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7733" y="3781822"/>
                  <a:ext cx="286489" cy="430887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角丸四角形吹き出し 54"/>
            <p:cNvSpPr/>
            <p:nvPr/>
          </p:nvSpPr>
          <p:spPr>
            <a:xfrm>
              <a:off x="6457949" y="1840302"/>
              <a:ext cx="2603112" cy="3588589"/>
            </a:xfrm>
            <a:prstGeom prst="wedgeRoundRectCallout">
              <a:avLst>
                <a:gd name="adj1" fmla="val -85343"/>
                <a:gd name="adj2" fmla="val -6814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/>
              <p:cNvSpPr txBox="1"/>
              <p:nvPr/>
            </p:nvSpPr>
            <p:spPr>
              <a:xfrm>
                <a:off x="4884570" y="2599129"/>
                <a:ext cx="27950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kumimoji="1" lang="ja-JP" altLang="en-US" sz="2800" dirty="0" smtClean="0"/>
              </a:p>
            </p:txBody>
          </p:sp>
        </mc:Choice>
        <mc:Fallback xmlns="">
          <p:sp>
            <p:nvSpPr>
              <p:cNvPr id="56" name="テキスト ボックス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4570" y="2599129"/>
                <a:ext cx="279500" cy="43088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線コネクタ 13"/>
          <p:cNvCxnSpPr>
            <a:endCxn id="52" idx="0"/>
          </p:cNvCxnSpPr>
          <p:nvPr/>
        </p:nvCxnSpPr>
        <p:spPr>
          <a:xfrm flipH="1">
            <a:off x="4203940" y="2868547"/>
            <a:ext cx="166778" cy="1275221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>
            <a:endCxn id="50" idx="0"/>
          </p:cNvCxnSpPr>
          <p:nvPr/>
        </p:nvCxnSpPr>
        <p:spPr>
          <a:xfrm flipH="1">
            <a:off x="7789345" y="2216173"/>
            <a:ext cx="209057" cy="1483886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7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フリーフォーム 27"/>
          <p:cNvSpPr/>
          <p:nvPr/>
        </p:nvSpPr>
        <p:spPr>
          <a:xfrm>
            <a:off x="2918604" y="3279797"/>
            <a:ext cx="393625" cy="2089338"/>
          </a:xfrm>
          <a:custGeom>
            <a:avLst/>
            <a:gdLst>
              <a:gd name="connsiteX0" fmla="*/ 14632 w 371191"/>
              <a:gd name="connsiteY0" fmla="*/ 0 h 1949570"/>
              <a:gd name="connsiteX1" fmla="*/ 348187 w 371191"/>
              <a:gd name="connsiteY1" fmla="*/ 580846 h 1949570"/>
              <a:gd name="connsiteX2" fmla="*/ 371191 w 371191"/>
              <a:gd name="connsiteY2" fmla="*/ 1265208 h 1949570"/>
              <a:gd name="connsiteX3" fmla="*/ 3130 w 371191"/>
              <a:gd name="connsiteY3" fmla="*/ 1949570 h 1949570"/>
              <a:gd name="connsiteX4" fmla="*/ 14632 w 371191"/>
              <a:gd name="connsiteY4" fmla="*/ 0 h 194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191" h="1949570">
                <a:moveTo>
                  <a:pt x="14632" y="0"/>
                </a:moveTo>
                <a:lnTo>
                  <a:pt x="348187" y="580846"/>
                </a:lnTo>
                <a:lnTo>
                  <a:pt x="371191" y="1265208"/>
                </a:lnTo>
                <a:lnTo>
                  <a:pt x="3130" y="1949570"/>
                </a:lnTo>
                <a:cubicBezTo>
                  <a:pt x="-704" y="1303547"/>
                  <a:pt x="-4537" y="657525"/>
                  <a:pt x="14632" y="0"/>
                </a:cubicBezTo>
                <a:close/>
              </a:path>
            </a:pathLst>
          </a:custGeom>
          <a:solidFill>
            <a:schemeClr val="accent6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4998"/>
                <a:ext cx="7886700" cy="1325563"/>
              </a:xfrm>
            </p:spPr>
            <p:txBody>
              <a:bodyPr/>
              <a:lstStyle/>
              <a:p>
                <a:r>
                  <a:rPr kumimoji="1" lang="en-US" altLang="ja-JP" dirty="0" smtClean="0"/>
                  <a:t>Modular lattice  </a:t>
                </a:r>
                <a14:m>
                  <m:oMath xmlns:m="http://schemas.openxmlformats.org/officeDocument/2006/math">
                    <m:r>
                      <a:rPr kumimoji="1"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↪</m:t>
                    </m:r>
                  </m:oMath>
                </a14:m>
                <a:r>
                  <a:rPr kumimoji="1" lang="ja-JP" altLang="en-US" dirty="0" smtClean="0"/>
                  <a:t>  </a:t>
                </a:r>
                <a:r>
                  <a:rPr kumimoji="1" lang="en-US" altLang="ja-JP" dirty="0" smtClean="0"/>
                  <a:t>CAT(0)-space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4998"/>
                <a:ext cx="7886700" cy="1325563"/>
              </a:xfrm>
              <a:blipFill>
                <a:blip r:embed="rId2"/>
                <a:stretch>
                  <a:fillRect l="-30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BA0DF-4ECC-4D2F-925C-BFE91B2BD055}" type="slidenum">
              <a:rPr kumimoji="1" lang="ja-JP" altLang="en-US" smtClean="0"/>
              <a:t>15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417551" y="1269868"/>
                <a:ext cx="455393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kumimoji="1" lang="en-US" altLang="ja-JP" sz="2800" dirty="0" smtClean="0"/>
                  <a:t>: modular lattice of finite rank</a:t>
                </a:r>
                <a:endParaRPr kumimoji="1" lang="ja-JP" altLang="en-US" sz="2800" dirty="0" smtClean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551" y="1269868"/>
                <a:ext cx="4553939" cy="430887"/>
              </a:xfrm>
              <a:prstGeom prst="rect">
                <a:avLst/>
              </a:prstGeom>
              <a:blipFill>
                <a:blip r:embed="rId3"/>
                <a:stretch>
                  <a:fillRect t="-23944" r="-3476" b="-507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196552" y="1819974"/>
                <a:ext cx="8789266" cy="9073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</m:d>
                  </m:oMath>
                </a14:m>
                <a:r>
                  <a:rPr kumimoji="1" lang="en-US" altLang="ja-JP" sz="2800" b="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:= the set of convex combinations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kumimoji="1"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kumimoji="1"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kumimoji="1"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kumimoji="1"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sub>
                      <m:sup/>
                      <m:e>
                        <m:r>
                          <a:rPr kumimoji="1" lang="ja-JP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d>
                          <m:dPr>
                            <m:ctrlPr>
                              <a:rPr kumimoji="1" lang="en-US" altLang="ja-JP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kumimoji="1"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nary>
                  </m:oMath>
                </a14:m>
                <a:r>
                  <a:rPr kumimoji="1" lang="en-US" altLang="ja-JP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of </a:t>
                </a:r>
                <a14:m>
                  <m:oMath xmlns:m="http://schemas.openxmlformats.org/officeDocument/2006/math">
                    <m:r>
                      <a:rPr kumimoji="1"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kumimoji="1"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kumimoji="1" lang="en-US" altLang="ja-JP" sz="28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kumimoji="1" lang="en-US" altLang="ja-JP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                  </a:t>
                </a:r>
                <a:r>
                  <a:rPr kumimoji="1" lang="en-US" altLang="ja-JP" sz="28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kumimoji="1" lang="en-US" altLang="ja-JP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supp</m:t>
                    </m:r>
                    <m:r>
                      <m:rPr>
                        <m:nor/>
                      </m:rPr>
                      <a:rPr kumimoji="1"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1" lang="el-GR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m:rPr>
                        <m:nor/>
                      </m:rPr>
                      <a:rPr kumimoji="1" lang="en-US" altLang="ja-JP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ja-JP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is a chain </a:t>
                </a: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552" y="1819974"/>
                <a:ext cx="8789266" cy="907364"/>
              </a:xfrm>
              <a:prstGeom prst="rect">
                <a:avLst/>
              </a:prstGeom>
              <a:blipFill>
                <a:blip r:embed="rId4"/>
                <a:stretch>
                  <a:fillRect t="-12838" b="-216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楕円 7"/>
          <p:cNvSpPr/>
          <p:nvPr/>
        </p:nvSpPr>
        <p:spPr>
          <a:xfrm>
            <a:off x="1974946" y="3225317"/>
            <a:ext cx="1915064" cy="218152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/>
          <p:cNvSpPr>
            <a:spLocks noChangeAspect="1"/>
          </p:cNvSpPr>
          <p:nvPr/>
        </p:nvSpPr>
        <p:spPr>
          <a:xfrm>
            <a:off x="2864604" y="5369135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/>
          <p:cNvSpPr>
            <a:spLocks noChangeAspect="1"/>
          </p:cNvSpPr>
          <p:nvPr/>
        </p:nvSpPr>
        <p:spPr>
          <a:xfrm>
            <a:off x="2864604" y="318761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/>
          <p:cNvSpPr>
            <a:spLocks noChangeAspect="1"/>
          </p:cNvSpPr>
          <p:nvPr/>
        </p:nvSpPr>
        <p:spPr>
          <a:xfrm>
            <a:off x="3258543" y="4674232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/>
          <p:cNvSpPr>
            <a:spLocks noChangeAspect="1"/>
          </p:cNvSpPr>
          <p:nvPr/>
        </p:nvSpPr>
        <p:spPr>
          <a:xfrm>
            <a:off x="3258543" y="384992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コネクタ 13"/>
          <p:cNvCxnSpPr>
            <a:stCxn id="9" idx="0"/>
            <a:endCxn id="11" idx="3"/>
          </p:cNvCxnSpPr>
          <p:nvPr/>
        </p:nvCxnSpPr>
        <p:spPr>
          <a:xfrm flipV="1">
            <a:off x="2918604" y="4766416"/>
            <a:ext cx="355755" cy="60271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>
            <a:stCxn id="11" idx="0"/>
            <a:endCxn id="12" idx="4"/>
          </p:cNvCxnSpPr>
          <p:nvPr/>
        </p:nvCxnSpPr>
        <p:spPr>
          <a:xfrm flipV="1">
            <a:off x="3312543" y="3957923"/>
            <a:ext cx="0" cy="71630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>
            <a:stCxn id="12" idx="1"/>
            <a:endCxn id="10" idx="5"/>
          </p:cNvCxnSpPr>
          <p:nvPr/>
        </p:nvCxnSpPr>
        <p:spPr>
          <a:xfrm flipH="1" flipV="1">
            <a:off x="2956788" y="3279797"/>
            <a:ext cx="317571" cy="58594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正方形/長方形 22"/>
              <p:cNvSpPr/>
              <p:nvPr/>
            </p:nvSpPr>
            <p:spPr>
              <a:xfrm>
                <a:off x="2104098" y="3903923"/>
                <a:ext cx="53271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</m:oMath>
                  </m:oMathPara>
                </a14:m>
                <a:endParaRPr lang="ja-JP" altLang="en-US" sz="3200" dirty="0"/>
              </a:p>
            </p:txBody>
          </p:sp>
        </mc:Choice>
        <mc:Fallback xmlns="">
          <p:sp>
            <p:nvSpPr>
              <p:cNvPr id="23" name="正方形/長方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4098" y="3903923"/>
                <a:ext cx="532710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/>
              <p:cNvSpPr txBox="1"/>
              <p:nvPr/>
            </p:nvSpPr>
            <p:spPr>
              <a:xfrm>
                <a:off x="3013939" y="5091988"/>
                <a:ext cx="3733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 smtClean="0"/>
              </a:p>
            </p:txBody>
          </p:sp>
        </mc:Choice>
        <mc:Fallback xmlns="">
          <p:sp>
            <p:nvSpPr>
              <p:cNvPr id="24" name="テキスト ボックス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3939" y="5091988"/>
                <a:ext cx="373307" cy="369332"/>
              </a:xfrm>
              <a:prstGeom prst="rect">
                <a:avLst/>
              </a:prstGeom>
              <a:blipFill>
                <a:blip r:embed="rId6"/>
                <a:stretch>
                  <a:fillRect l="-19355" r="-4839" b="-245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/>
              <p:cNvSpPr txBox="1"/>
              <p:nvPr/>
            </p:nvSpPr>
            <p:spPr>
              <a:xfrm>
                <a:off x="3397371" y="4482474"/>
                <a:ext cx="3661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 smtClean="0"/>
              </a:p>
            </p:txBody>
          </p:sp>
        </mc:Choice>
        <mc:Fallback xmlns="">
          <p:sp>
            <p:nvSpPr>
              <p:cNvPr id="25" name="テキスト ボックス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7371" y="4482474"/>
                <a:ext cx="366189" cy="369332"/>
              </a:xfrm>
              <a:prstGeom prst="rect">
                <a:avLst/>
              </a:prstGeom>
              <a:blipFill>
                <a:blip r:embed="rId7"/>
                <a:stretch>
                  <a:fillRect l="-20000" r="-6667" b="-245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/>
              <p:cNvSpPr txBox="1"/>
              <p:nvPr/>
            </p:nvSpPr>
            <p:spPr>
              <a:xfrm>
                <a:off x="3367170" y="3714571"/>
                <a:ext cx="3733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 smtClean="0"/>
              </a:p>
            </p:txBody>
          </p:sp>
        </mc:Choice>
        <mc:Fallback xmlns="">
          <p:sp>
            <p:nvSpPr>
              <p:cNvPr id="26" name="テキスト ボックス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7170" y="3714571"/>
                <a:ext cx="373307" cy="369332"/>
              </a:xfrm>
              <a:prstGeom prst="rect">
                <a:avLst/>
              </a:prstGeom>
              <a:blipFill>
                <a:blip r:embed="rId8"/>
                <a:stretch>
                  <a:fillRect l="-19355" r="-4839" b="-245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/>
              <p:cNvSpPr txBox="1"/>
              <p:nvPr/>
            </p:nvSpPr>
            <p:spPr>
              <a:xfrm>
                <a:off x="2988829" y="2953587"/>
                <a:ext cx="3733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 smtClean="0"/>
              </a:p>
            </p:txBody>
          </p:sp>
        </mc:Choice>
        <mc:Fallback xmlns="">
          <p:sp>
            <p:nvSpPr>
              <p:cNvPr id="27" name="テキスト ボックス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8829" y="2953587"/>
                <a:ext cx="373307" cy="369332"/>
              </a:xfrm>
              <a:prstGeom prst="rect">
                <a:avLst/>
              </a:prstGeom>
              <a:blipFill>
                <a:blip r:embed="rId9"/>
                <a:stretch>
                  <a:fillRect l="-19355" r="-4839" b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グループ化 28"/>
          <p:cNvGrpSpPr/>
          <p:nvPr/>
        </p:nvGrpSpPr>
        <p:grpSpPr>
          <a:xfrm>
            <a:off x="4932950" y="3134092"/>
            <a:ext cx="3845058" cy="2467547"/>
            <a:chOff x="4942428" y="3157225"/>
            <a:chExt cx="3845058" cy="2467547"/>
          </a:xfrm>
        </p:grpSpPr>
        <p:cxnSp>
          <p:nvCxnSpPr>
            <p:cNvPr id="30" name="直線コネクタ 29"/>
            <p:cNvCxnSpPr/>
            <p:nvPr/>
          </p:nvCxnSpPr>
          <p:spPr>
            <a:xfrm>
              <a:off x="5302365" y="5285114"/>
              <a:ext cx="1178944" cy="1150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 flipV="1">
              <a:off x="6481309" y="4479981"/>
              <a:ext cx="770626" cy="8051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/>
          </p:nvCxnSpPr>
          <p:spPr>
            <a:xfrm flipV="1">
              <a:off x="7251935" y="3304874"/>
              <a:ext cx="0" cy="117510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/>
            <p:cNvCxnSpPr/>
            <p:nvPr/>
          </p:nvCxnSpPr>
          <p:spPr>
            <a:xfrm flipV="1">
              <a:off x="6458305" y="3288580"/>
              <a:ext cx="793630" cy="200228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/>
            <p:cNvCxnSpPr>
              <a:endCxn id="55" idx="1"/>
            </p:cNvCxnSpPr>
            <p:nvPr/>
          </p:nvCxnSpPr>
          <p:spPr>
            <a:xfrm flipV="1">
              <a:off x="5301287" y="3311114"/>
              <a:ext cx="1955286" cy="1974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コネクタ 46"/>
            <p:cNvCxnSpPr/>
            <p:nvPr/>
          </p:nvCxnSpPr>
          <p:spPr>
            <a:xfrm flipV="1">
              <a:off x="5342622" y="4479981"/>
              <a:ext cx="1909313" cy="793632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テキスト ボックス 50"/>
                <p:cNvSpPr txBox="1"/>
                <p:nvPr/>
              </p:nvSpPr>
              <p:spPr>
                <a:xfrm>
                  <a:off x="7536053" y="3753020"/>
                  <a:ext cx="1251433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ja-JP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kumimoji="1" lang="en-US" altLang="ja-JP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kumimoji="1" lang="ja-JP" altLang="en-US" sz="2800" dirty="0" smtClean="0"/>
                </a:p>
              </p:txBody>
            </p:sp>
          </mc:Choice>
          <mc:Fallback xmlns="">
            <p:sp>
              <p:nvSpPr>
                <p:cNvPr id="51" name="テキスト ボックス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36053" y="3753020"/>
                  <a:ext cx="1251433" cy="43088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テキスト ボックス 51"/>
                <p:cNvSpPr txBox="1"/>
                <p:nvPr/>
              </p:nvSpPr>
              <p:spPr>
                <a:xfrm>
                  <a:off x="4942428" y="5291625"/>
                  <a:ext cx="485710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000</m:t>
                        </m:r>
                      </m:oMath>
                    </m:oMathPara>
                  </a14:m>
                  <a:endParaRPr kumimoji="1" lang="ja-JP" altLang="en-US" sz="2000" dirty="0" smtClean="0"/>
                </a:p>
              </p:txBody>
            </p:sp>
          </mc:Choice>
          <mc:Fallback xmlns="">
            <p:sp>
              <p:nvSpPr>
                <p:cNvPr id="52" name="テキスト ボックス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2428" y="5291625"/>
                  <a:ext cx="485710" cy="307777"/>
                </a:xfrm>
                <a:prstGeom prst="rect">
                  <a:avLst/>
                </a:prstGeom>
                <a:blipFill>
                  <a:blip r:embed="rId11"/>
                  <a:stretch>
                    <a:fillRect l="-11250" r="-11250" b="-588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テキスト ボックス 52"/>
                <p:cNvSpPr txBox="1"/>
                <p:nvPr/>
              </p:nvSpPr>
              <p:spPr>
                <a:xfrm>
                  <a:off x="6297278" y="5316995"/>
                  <a:ext cx="485710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00</m:t>
                        </m:r>
                      </m:oMath>
                    </m:oMathPara>
                  </a14:m>
                  <a:endParaRPr kumimoji="1" lang="ja-JP" altLang="en-US" sz="2000" dirty="0" smtClean="0"/>
                </a:p>
              </p:txBody>
            </p:sp>
          </mc:Choice>
          <mc:Fallback xmlns="">
            <p:sp>
              <p:nvSpPr>
                <p:cNvPr id="53" name="テキスト ボックス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97278" y="5316995"/>
                  <a:ext cx="485710" cy="307777"/>
                </a:xfrm>
                <a:prstGeom prst="rect">
                  <a:avLst/>
                </a:prstGeom>
                <a:blipFill>
                  <a:blip r:embed="rId12"/>
                  <a:stretch>
                    <a:fillRect l="-11250" r="-11250" b="-588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テキスト ボックス 53"/>
                <p:cNvSpPr txBox="1"/>
                <p:nvPr/>
              </p:nvSpPr>
              <p:spPr>
                <a:xfrm>
                  <a:off x="7256573" y="4371983"/>
                  <a:ext cx="485710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oMath>
                    </m:oMathPara>
                  </a14:m>
                  <a:endParaRPr kumimoji="1" lang="ja-JP" altLang="en-US" sz="2000" dirty="0" smtClean="0"/>
                </a:p>
              </p:txBody>
            </p:sp>
          </mc:Choice>
          <mc:Fallback xmlns="">
            <p:sp>
              <p:nvSpPr>
                <p:cNvPr id="54" name="テキスト ボックス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6573" y="4371983"/>
                  <a:ext cx="485710" cy="307777"/>
                </a:xfrm>
                <a:prstGeom prst="rect">
                  <a:avLst/>
                </a:prstGeom>
                <a:blipFill>
                  <a:blip r:embed="rId13"/>
                  <a:stretch>
                    <a:fillRect l="-12500" r="-10000" b="-588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テキスト ボックス 54"/>
                <p:cNvSpPr txBox="1"/>
                <p:nvPr/>
              </p:nvSpPr>
              <p:spPr>
                <a:xfrm>
                  <a:off x="7256573" y="3157225"/>
                  <a:ext cx="485710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oMath>
                    </m:oMathPara>
                  </a14:m>
                  <a:endParaRPr kumimoji="1" lang="ja-JP" altLang="en-US" sz="2000" dirty="0" smtClean="0"/>
                </a:p>
              </p:txBody>
            </p:sp>
          </mc:Choice>
          <mc:Fallback xmlns="">
            <p:sp>
              <p:nvSpPr>
                <p:cNvPr id="55" name="テキスト ボックス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6573" y="3157225"/>
                  <a:ext cx="485710" cy="307777"/>
                </a:xfrm>
                <a:prstGeom prst="rect">
                  <a:avLst/>
                </a:prstGeom>
                <a:blipFill>
                  <a:blip r:embed="rId14"/>
                  <a:stretch>
                    <a:fillRect l="-12500" r="-10000" b="-588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8" name="フリーフォーム 57"/>
          <p:cNvSpPr/>
          <p:nvPr/>
        </p:nvSpPr>
        <p:spPr>
          <a:xfrm>
            <a:off x="3709358" y="4691505"/>
            <a:ext cx="2622431" cy="507348"/>
          </a:xfrm>
          <a:custGeom>
            <a:avLst/>
            <a:gdLst>
              <a:gd name="connsiteX0" fmla="*/ 0 w 2622431"/>
              <a:gd name="connsiteY0" fmla="*/ 18518 h 507348"/>
              <a:gd name="connsiteX1" fmla="*/ 1259457 w 2622431"/>
              <a:gd name="connsiteY1" fmla="*/ 58774 h 507348"/>
              <a:gd name="connsiteX2" fmla="*/ 2622431 w 2622431"/>
              <a:gd name="connsiteY2" fmla="*/ 507348 h 50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22431" h="507348">
                <a:moveTo>
                  <a:pt x="0" y="18518"/>
                </a:moveTo>
                <a:cubicBezTo>
                  <a:pt x="411192" y="-2090"/>
                  <a:pt x="822385" y="-22698"/>
                  <a:pt x="1259457" y="58774"/>
                </a:cubicBezTo>
                <a:cubicBezTo>
                  <a:pt x="1696529" y="140246"/>
                  <a:pt x="2159480" y="323797"/>
                  <a:pt x="2622431" y="507348"/>
                </a:cubicBezTo>
              </a:path>
            </a:pathLst>
          </a:custGeom>
          <a:noFill/>
          <a:ln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/>
          <p:cNvSpPr/>
          <p:nvPr/>
        </p:nvSpPr>
        <p:spPr>
          <a:xfrm>
            <a:off x="3410309" y="5198095"/>
            <a:ext cx="1834551" cy="196290"/>
          </a:xfrm>
          <a:custGeom>
            <a:avLst/>
            <a:gdLst>
              <a:gd name="connsiteX0" fmla="*/ 0 w 1834551"/>
              <a:gd name="connsiteY0" fmla="*/ 196290 h 196290"/>
              <a:gd name="connsiteX1" fmla="*/ 592348 w 1834551"/>
              <a:gd name="connsiteY1" fmla="*/ 46765 h 196290"/>
              <a:gd name="connsiteX2" fmla="*/ 1357223 w 1834551"/>
              <a:gd name="connsiteY2" fmla="*/ 758 h 196290"/>
              <a:gd name="connsiteX3" fmla="*/ 1834551 w 1834551"/>
              <a:gd name="connsiteY3" fmla="*/ 75520 h 196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4551" h="196290">
                <a:moveTo>
                  <a:pt x="0" y="196290"/>
                </a:moveTo>
                <a:cubicBezTo>
                  <a:pt x="183072" y="137822"/>
                  <a:pt x="366144" y="79354"/>
                  <a:pt x="592348" y="46765"/>
                </a:cubicBezTo>
                <a:cubicBezTo>
                  <a:pt x="818552" y="14176"/>
                  <a:pt x="1150189" y="-4034"/>
                  <a:pt x="1357223" y="758"/>
                </a:cubicBezTo>
                <a:cubicBezTo>
                  <a:pt x="1564257" y="5550"/>
                  <a:pt x="1699404" y="40535"/>
                  <a:pt x="1834551" y="75520"/>
                </a:cubicBezTo>
              </a:path>
            </a:pathLst>
          </a:custGeom>
          <a:noFill/>
          <a:ln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/>
          <p:cNvSpPr/>
          <p:nvPr/>
        </p:nvSpPr>
        <p:spPr>
          <a:xfrm>
            <a:off x="3749615" y="3969550"/>
            <a:ext cx="3358551" cy="504684"/>
          </a:xfrm>
          <a:custGeom>
            <a:avLst/>
            <a:gdLst>
              <a:gd name="connsiteX0" fmla="*/ 0 w 3358551"/>
              <a:gd name="connsiteY0" fmla="*/ 10103 h 504684"/>
              <a:gd name="connsiteX1" fmla="*/ 937404 w 3358551"/>
              <a:gd name="connsiteY1" fmla="*/ 15854 h 504684"/>
              <a:gd name="connsiteX2" fmla="*/ 1840302 w 3358551"/>
              <a:gd name="connsiteY2" fmla="*/ 159627 h 504684"/>
              <a:gd name="connsiteX3" fmla="*/ 2852468 w 3358551"/>
              <a:gd name="connsiteY3" fmla="*/ 389665 h 504684"/>
              <a:gd name="connsiteX4" fmla="*/ 3358551 w 3358551"/>
              <a:gd name="connsiteY4" fmla="*/ 504684 h 504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8551" h="504684">
                <a:moveTo>
                  <a:pt x="0" y="10103"/>
                </a:moveTo>
                <a:cubicBezTo>
                  <a:pt x="315343" y="518"/>
                  <a:pt x="630687" y="-9067"/>
                  <a:pt x="937404" y="15854"/>
                </a:cubicBezTo>
                <a:cubicBezTo>
                  <a:pt x="1244121" y="40775"/>
                  <a:pt x="1521125" y="97325"/>
                  <a:pt x="1840302" y="159627"/>
                </a:cubicBezTo>
                <a:cubicBezTo>
                  <a:pt x="2159479" y="221929"/>
                  <a:pt x="2852468" y="389665"/>
                  <a:pt x="2852468" y="389665"/>
                </a:cubicBezTo>
                <a:lnTo>
                  <a:pt x="3358551" y="504684"/>
                </a:lnTo>
              </a:path>
            </a:pathLst>
          </a:custGeom>
          <a:noFill/>
          <a:ln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/>
          <p:cNvSpPr/>
          <p:nvPr/>
        </p:nvSpPr>
        <p:spPr>
          <a:xfrm>
            <a:off x="3435290" y="3134092"/>
            <a:ext cx="3724635" cy="184202"/>
          </a:xfrm>
          <a:custGeom>
            <a:avLst/>
            <a:gdLst>
              <a:gd name="connsiteX0" fmla="*/ 26778 w 3724635"/>
              <a:gd name="connsiteY0" fmla="*/ 40429 h 184202"/>
              <a:gd name="connsiteX1" fmla="*/ 78536 w 3724635"/>
              <a:gd name="connsiteY1" fmla="*/ 40429 h 184202"/>
              <a:gd name="connsiteX2" fmla="*/ 1326491 w 3724635"/>
              <a:gd name="connsiteY2" fmla="*/ 172 h 184202"/>
              <a:gd name="connsiteX3" fmla="*/ 2189133 w 3724635"/>
              <a:gd name="connsiteY3" fmla="*/ 28927 h 184202"/>
              <a:gd name="connsiteX4" fmla="*/ 2919502 w 3724635"/>
              <a:gd name="connsiteY4" fmla="*/ 97938 h 184202"/>
              <a:gd name="connsiteX5" fmla="*/ 3724635 w 3724635"/>
              <a:gd name="connsiteY5" fmla="*/ 184202 h 184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24635" h="184202">
                <a:moveTo>
                  <a:pt x="26778" y="40429"/>
                </a:moveTo>
                <a:cubicBezTo>
                  <a:pt x="-55653" y="43783"/>
                  <a:pt x="78536" y="40429"/>
                  <a:pt x="78536" y="40429"/>
                </a:cubicBezTo>
                <a:cubicBezTo>
                  <a:pt x="295155" y="33720"/>
                  <a:pt x="974725" y="2089"/>
                  <a:pt x="1326491" y="172"/>
                </a:cubicBezTo>
                <a:cubicBezTo>
                  <a:pt x="1678257" y="-1745"/>
                  <a:pt x="1923631" y="12633"/>
                  <a:pt x="2189133" y="28927"/>
                </a:cubicBezTo>
                <a:cubicBezTo>
                  <a:pt x="2454635" y="45221"/>
                  <a:pt x="2919502" y="97938"/>
                  <a:pt x="2919502" y="97938"/>
                </a:cubicBezTo>
                <a:lnTo>
                  <a:pt x="3724635" y="184202"/>
                </a:lnTo>
              </a:path>
            </a:pathLst>
          </a:custGeom>
          <a:noFill/>
          <a:ln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テキスト ボックス 61"/>
              <p:cNvSpPr txBox="1"/>
              <p:nvPr/>
            </p:nvSpPr>
            <p:spPr>
              <a:xfrm>
                <a:off x="496378" y="5590536"/>
                <a:ext cx="8189614" cy="954107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  <a:alpha val="41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dirty="0" smtClean="0"/>
                  <a:t>Theorem (</a:t>
                </a:r>
                <a:r>
                  <a:rPr kumimoji="1" lang="en-US" altLang="ja-JP" sz="2000" dirty="0" err="1" smtClean="0"/>
                  <a:t>Haettel-Kielak-Schwer</a:t>
                </a:r>
                <a:r>
                  <a:rPr kumimoji="1" lang="en-US" altLang="ja-JP" sz="2000" dirty="0" smtClean="0"/>
                  <a:t> 2017,  </a:t>
                </a:r>
                <a:r>
                  <a:rPr kumimoji="1" lang="en-US" altLang="ja-JP" sz="2000" dirty="0" err="1" smtClean="0"/>
                  <a:t>Chalopin</a:t>
                </a:r>
                <a:r>
                  <a:rPr kumimoji="1" lang="en-US" altLang="ja-JP" sz="2000" dirty="0" smtClean="0"/>
                  <a:t>-</a:t>
                </a:r>
                <a:r>
                  <a:rPr kumimoji="1" lang="en-US" altLang="ja-JP" sz="2000" dirty="0" err="1" smtClean="0"/>
                  <a:t>Chepoi</a:t>
                </a:r>
                <a:r>
                  <a:rPr kumimoji="1" lang="en-US" altLang="ja-JP" sz="2000" dirty="0" smtClean="0"/>
                  <a:t>-H-</a:t>
                </a:r>
                <a:r>
                  <a:rPr kumimoji="1" lang="en-US" altLang="ja-JP" sz="2000" dirty="0" err="1" smtClean="0"/>
                  <a:t>Osajda</a:t>
                </a:r>
                <a:r>
                  <a:rPr kumimoji="1" lang="en-US" altLang="ja-JP" sz="2000" dirty="0" smtClean="0"/>
                  <a:t> 2014</a:t>
                </a:r>
                <a:r>
                  <a:rPr kumimoji="1" lang="en-US" altLang="ja-JP" sz="2800" dirty="0" smtClean="0"/>
                  <a:t>)</a:t>
                </a:r>
              </a:p>
              <a:p>
                <a14:m>
                  <m:oMath xmlns:m="http://schemas.openxmlformats.org/officeDocument/2006/math">
                    <m:r>
                      <a:rPr kumimoji="1" lang="en-US" altLang="ja-JP" sz="2800" i="1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kumimoji="1" lang="en-US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</m:d>
                  </m:oMath>
                </a14:m>
                <a:r>
                  <a:rPr kumimoji="1" lang="ja-JP" altLang="en-US" sz="2800" dirty="0" smtClean="0"/>
                  <a:t> </a:t>
                </a:r>
                <a:r>
                  <a:rPr kumimoji="1" lang="en-US" altLang="ja-JP" sz="2800" dirty="0" smtClean="0"/>
                  <a:t>is a complete CAT(0)-space.</a:t>
                </a:r>
                <a:endParaRPr kumimoji="1" lang="ja-JP" altLang="en-US" sz="2800" dirty="0" smtClean="0"/>
              </a:p>
            </p:txBody>
          </p:sp>
        </mc:Choice>
        <mc:Fallback xmlns="">
          <p:sp>
            <p:nvSpPr>
              <p:cNvPr id="62" name="テキスト ボックス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378" y="5590536"/>
                <a:ext cx="8189614" cy="954107"/>
              </a:xfrm>
              <a:prstGeom prst="rect">
                <a:avLst/>
              </a:prstGeom>
              <a:blipFill>
                <a:blip r:embed="rId15"/>
                <a:stretch>
                  <a:fillRect l="-1488" t="-5732" r="-521" b="-171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線コネクタ 6"/>
          <p:cNvCxnSpPr>
            <a:stCxn id="12" idx="2"/>
            <a:endCxn id="9" idx="0"/>
          </p:cNvCxnSpPr>
          <p:nvPr/>
        </p:nvCxnSpPr>
        <p:spPr>
          <a:xfrm flipH="1">
            <a:off x="2918604" y="3903923"/>
            <a:ext cx="339939" cy="14652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>
            <a:stCxn id="10" idx="0"/>
            <a:endCxn id="11" idx="2"/>
          </p:cNvCxnSpPr>
          <p:nvPr/>
        </p:nvCxnSpPr>
        <p:spPr>
          <a:xfrm>
            <a:off x="2918604" y="3187613"/>
            <a:ext cx="339939" cy="15406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>
            <a:stCxn id="10" idx="0"/>
            <a:endCxn id="28" idx="3"/>
          </p:cNvCxnSpPr>
          <p:nvPr/>
        </p:nvCxnSpPr>
        <p:spPr>
          <a:xfrm>
            <a:off x="2918604" y="3187613"/>
            <a:ext cx="3319" cy="21815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正方形/長方形 5"/>
          <p:cNvSpPr/>
          <p:nvPr/>
        </p:nvSpPr>
        <p:spPr>
          <a:xfrm>
            <a:off x="3709358" y="820815"/>
            <a:ext cx="2192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dirty="0" err="1" smtClean="0">
                <a:ea typeface="Cambria Math" panose="02040503050406030204" pitchFamily="18" charset="0"/>
              </a:rPr>
              <a:t>othoscheme</a:t>
            </a:r>
            <a:r>
              <a:rPr kumimoji="1" lang="en-US" altLang="ja-JP" dirty="0" smtClean="0">
                <a:ea typeface="Cambria Math" panose="02040503050406030204" pitchFamily="18" charset="0"/>
              </a:rPr>
              <a:t> complex</a:t>
            </a:r>
            <a:endParaRPr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6269452" y="2362126"/>
            <a:ext cx="2717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dirty="0" smtClean="0">
                <a:ea typeface="Cambria Math" panose="02040503050406030204" pitchFamily="18" charset="0"/>
              </a:rPr>
              <a:t>(Brady-</a:t>
            </a:r>
            <a:r>
              <a:rPr kumimoji="1" lang="en-US" altLang="ja-JP" dirty="0" err="1" smtClean="0">
                <a:ea typeface="Cambria Math" panose="02040503050406030204" pitchFamily="18" charset="0"/>
              </a:rPr>
              <a:t>McCammond</a:t>
            </a:r>
            <a:r>
              <a:rPr kumimoji="1" lang="en-US" altLang="ja-JP" dirty="0" smtClean="0">
                <a:ea typeface="Cambria Math" panose="02040503050406030204" pitchFamily="18" charset="0"/>
              </a:rPr>
              <a:t> </a:t>
            </a:r>
            <a:r>
              <a:rPr kumimoji="1" lang="en-US" altLang="ja-JP" dirty="0">
                <a:ea typeface="Cambria Math" panose="02040503050406030204" pitchFamily="18" charset="0"/>
              </a:rPr>
              <a:t>2012)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463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0843" y="105102"/>
            <a:ext cx="7886700" cy="698939"/>
          </a:xfrm>
        </p:spPr>
        <p:txBody>
          <a:bodyPr/>
          <a:lstStyle/>
          <a:p>
            <a:pPr algn="ctr"/>
            <a:r>
              <a:rPr kumimoji="1" lang="en-US" altLang="ja-JP" dirty="0" smtClean="0"/>
              <a:t>Example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BA0DF-4ECC-4D2F-925C-BFE91B2BD055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4" name="楕円 3"/>
          <p:cNvSpPr>
            <a:spLocks noChangeAspect="1"/>
          </p:cNvSpPr>
          <p:nvPr/>
        </p:nvSpPr>
        <p:spPr>
          <a:xfrm>
            <a:off x="2595664" y="1350329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楕円 4"/>
          <p:cNvSpPr>
            <a:spLocks noChangeAspect="1"/>
          </p:cNvSpPr>
          <p:nvPr/>
        </p:nvSpPr>
        <p:spPr>
          <a:xfrm>
            <a:off x="2168546" y="215582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/>
          <p:cNvSpPr>
            <a:spLocks noChangeAspect="1"/>
          </p:cNvSpPr>
          <p:nvPr/>
        </p:nvSpPr>
        <p:spPr>
          <a:xfrm>
            <a:off x="2541664" y="215582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楕円 6"/>
          <p:cNvSpPr>
            <a:spLocks noChangeAspect="1"/>
          </p:cNvSpPr>
          <p:nvPr/>
        </p:nvSpPr>
        <p:spPr>
          <a:xfrm>
            <a:off x="2897194" y="215582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/>
          <p:cNvSpPr>
            <a:spLocks noChangeAspect="1"/>
          </p:cNvSpPr>
          <p:nvPr/>
        </p:nvSpPr>
        <p:spPr>
          <a:xfrm>
            <a:off x="3454241" y="215582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/>
          <p:cNvSpPr>
            <a:spLocks noChangeAspect="1"/>
          </p:cNvSpPr>
          <p:nvPr/>
        </p:nvSpPr>
        <p:spPr>
          <a:xfrm>
            <a:off x="1795428" y="215582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/>
          <p:cNvSpPr>
            <a:spLocks noChangeAspect="1"/>
          </p:cNvSpPr>
          <p:nvPr/>
        </p:nvSpPr>
        <p:spPr>
          <a:xfrm>
            <a:off x="2635883" y="2979432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コネクタ 11"/>
          <p:cNvCxnSpPr>
            <a:stCxn id="4" idx="3"/>
            <a:endCxn id="9" idx="7"/>
          </p:cNvCxnSpPr>
          <p:nvPr/>
        </p:nvCxnSpPr>
        <p:spPr>
          <a:xfrm flipH="1">
            <a:off x="1887612" y="1442513"/>
            <a:ext cx="723868" cy="7291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>
            <a:stCxn id="4" idx="3"/>
            <a:endCxn id="5" idx="7"/>
          </p:cNvCxnSpPr>
          <p:nvPr/>
        </p:nvCxnSpPr>
        <p:spPr>
          <a:xfrm flipH="1">
            <a:off x="2260730" y="1442513"/>
            <a:ext cx="350750" cy="7291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>
            <a:stCxn id="6" idx="0"/>
            <a:endCxn id="4" idx="4"/>
          </p:cNvCxnSpPr>
          <p:nvPr/>
        </p:nvCxnSpPr>
        <p:spPr>
          <a:xfrm flipV="1">
            <a:off x="2595664" y="1458329"/>
            <a:ext cx="54000" cy="6974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>
            <a:stCxn id="4" idx="5"/>
            <a:endCxn id="7" idx="5"/>
          </p:cNvCxnSpPr>
          <p:nvPr/>
        </p:nvCxnSpPr>
        <p:spPr>
          <a:xfrm>
            <a:off x="2687848" y="1442513"/>
            <a:ext cx="301530" cy="8054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>
            <a:stCxn id="4" idx="5"/>
            <a:endCxn id="8" idx="1"/>
          </p:cNvCxnSpPr>
          <p:nvPr/>
        </p:nvCxnSpPr>
        <p:spPr>
          <a:xfrm>
            <a:off x="2687848" y="1442513"/>
            <a:ext cx="782209" cy="7291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>
            <a:stCxn id="9" idx="4"/>
            <a:endCxn id="10" idx="1"/>
          </p:cNvCxnSpPr>
          <p:nvPr/>
        </p:nvCxnSpPr>
        <p:spPr>
          <a:xfrm>
            <a:off x="1849428" y="2263820"/>
            <a:ext cx="802271" cy="7314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>
            <a:stCxn id="10" idx="1"/>
            <a:endCxn id="5" idx="5"/>
          </p:cNvCxnSpPr>
          <p:nvPr/>
        </p:nvCxnSpPr>
        <p:spPr>
          <a:xfrm flipH="1" flipV="1">
            <a:off x="2260730" y="2248004"/>
            <a:ext cx="390969" cy="74724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>
            <a:stCxn id="10" idx="0"/>
            <a:endCxn id="6" idx="4"/>
          </p:cNvCxnSpPr>
          <p:nvPr/>
        </p:nvCxnSpPr>
        <p:spPr>
          <a:xfrm flipH="1" flipV="1">
            <a:off x="2595664" y="2263820"/>
            <a:ext cx="94219" cy="7156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>
            <a:stCxn id="7" idx="4"/>
            <a:endCxn id="10" idx="7"/>
          </p:cNvCxnSpPr>
          <p:nvPr/>
        </p:nvCxnSpPr>
        <p:spPr>
          <a:xfrm flipH="1">
            <a:off x="2728067" y="2263820"/>
            <a:ext cx="223127" cy="7314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>
            <a:stCxn id="8" idx="4"/>
            <a:endCxn id="10" idx="7"/>
          </p:cNvCxnSpPr>
          <p:nvPr/>
        </p:nvCxnSpPr>
        <p:spPr>
          <a:xfrm flipH="1">
            <a:off x="2728067" y="2263820"/>
            <a:ext cx="780174" cy="7314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/>
          <p:cNvSpPr txBox="1"/>
          <p:nvPr/>
        </p:nvSpPr>
        <p:spPr>
          <a:xfrm>
            <a:off x="3092660" y="1894935"/>
            <a:ext cx="274114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2800" dirty="0" smtClean="0"/>
              <a:t>...</a:t>
            </a:r>
            <a:endParaRPr kumimoji="1" lang="ja-JP" altLang="en-US" sz="28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テキスト ボックス 62"/>
              <p:cNvSpPr txBox="1"/>
              <p:nvPr/>
            </p:nvSpPr>
            <p:spPr>
              <a:xfrm>
                <a:off x="3407969" y="2805578"/>
                <a:ext cx="30476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</m:oMath>
                  </m:oMathPara>
                </a14:m>
                <a:endParaRPr kumimoji="1" lang="ja-JP" altLang="en-US" sz="2800" dirty="0" smtClean="0"/>
              </a:p>
            </p:txBody>
          </p:sp>
        </mc:Choice>
        <mc:Fallback xmlns="">
          <p:sp>
            <p:nvSpPr>
              <p:cNvPr id="63" name="テキスト ボックス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7969" y="2805578"/>
                <a:ext cx="304762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直線コネクタ 75"/>
          <p:cNvCxnSpPr/>
          <p:nvPr/>
        </p:nvCxnSpPr>
        <p:spPr>
          <a:xfrm flipH="1">
            <a:off x="5455833" y="1381467"/>
            <a:ext cx="410850" cy="696928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/>
          <p:cNvCxnSpPr/>
          <p:nvPr/>
        </p:nvCxnSpPr>
        <p:spPr>
          <a:xfrm flipH="1">
            <a:off x="5589060" y="1381468"/>
            <a:ext cx="280269" cy="219917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/>
          <p:cNvCxnSpPr/>
          <p:nvPr/>
        </p:nvCxnSpPr>
        <p:spPr>
          <a:xfrm>
            <a:off x="5437235" y="1370037"/>
            <a:ext cx="432092" cy="114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/>
          <p:cNvCxnSpPr/>
          <p:nvPr/>
        </p:nvCxnSpPr>
        <p:spPr>
          <a:xfrm flipV="1">
            <a:off x="5869327" y="1150124"/>
            <a:ext cx="413495" cy="23134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コネクタ 79"/>
          <p:cNvCxnSpPr/>
          <p:nvPr/>
        </p:nvCxnSpPr>
        <p:spPr>
          <a:xfrm>
            <a:off x="5859987" y="1381469"/>
            <a:ext cx="476671" cy="208486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コネクタ 80"/>
          <p:cNvCxnSpPr/>
          <p:nvPr/>
        </p:nvCxnSpPr>
        <p:spPr>
          <a:xfrm>
            <a:off x="5203915" y="2503556"/>
            <a:ext cx="1291930" cy="68554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コネクタ 81"/>
          <p:cNvCxnSpPr/>
          <p:nvPr/>
        </p:nvCxnSpPr>
        <p:spPr>
          <a:xfrm flipH="1" flipV="1">
            <a:off x="5230531" y="1869909"/>
            <a:ext cx="1256997" cy="13167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コネクタ 82"/>
          <p:cNvCxnSpPr/>
          <p:nvPr/>
        </p:nvCxnSpPr>
        <p:spPr>
          <a:xfrm flipH="1" flipV="1">
            <a:off x="5430475" y="1358610"/>
            <a:ext cx="1066489" cy="182339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コネクタ 83"/>
          <p:cNvCxnSpPr/>
          <p:nvPr/>
        </p:nvCxnSpPr>
        <p:spPr>
          <a:xfrm>
            <a:off x="6282822" y="1150124"/>
            <a:ext cx="214046" cy="20090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コネクタ 84"/>
          <p:cNvCxnSpPr/>
          <p:nvPr/>
        </p:nvCxnSpPr>
        <p:spPr>
          <a:xfrm flipH="1">
            <a:off x="6496066" y="1915368"/>
            <a:ext cx="579689" cy="12666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テキスト ボックス 86"/>
              <p:cNvSpPr txBox="1"/>
              <p:nvPr/>
            </p:nvSpPr>
            <p:spPr>
              <a:xfrm>
                <a:off x="6932052" y="2751121"/>
                <a:ext cx="86376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</m:d>
                    </m:oMath>
                  </m:oMathPara>
                </a14:m>
                <a:endParaRPr kumimoji="1" lang="ja-JP" altLang="en-US" sz="2800" dirty="0" smtClean="0"/>
              </a:p>
            </p:txBody>
          </p:sp>
        </mc:Choice>
        <mc:Fallback xmlns="">
          <p:sp>
            <p:nvSpPr>
              <p:cNvPr id="87" name="テキスト ボックス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2052" y="2751121"/>
                <a:ext cx="863762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8" name="直線コネクタ 187"/>
          <p:cNvCxnSpPr/>
          <p:nvPr/>
        </p:nvCxnSpPr>
        <p:spPr>
          <a:xfrm>
            <a:off x="5866682" y="1401715"/>
            <a:ext cx="620846" cy="175743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直線コネクタ 190"/>
          <p:cNvCxnSpPr/>
          <p:nvPr/>
        </p:nvCxnSpPr>
        <p:spPr>
          <a:xfrm flipV="1">
            <a:off x="5203915" y="2113524"/>
            <a:ext cx="233320" cy="39003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直線コネクタ 196"/>
          <p:cNvCxnSpPr/>
          <p:nvPr/>
        </p:nvCxnSpPr>
        <p:spPr>
          <a:xfrm flipV="1">
            <a:off x="5230531" y="1625083"/>
            <a:ext cx="334413" cy="24482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直線コネクタ 199"/>
          <p:cNvCxnSpPr/>
          <p:nvPr/>
        </p:nvCxnSpPr>
        <p:spPr>
          <a:xfrm flipH="1" flipV="1">
            <a:off x="6336263" y="1585915"/>
            <a:ext cx="739492" cy="3294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テキスト ボックス 214"/>
          <p:cNvSpPr txBox="1"/>
          <p:nvPr/>
        </p:nvSpPr>
        <p:spPr>
          <a:xfrm rot="2325597">
            <a:off x="6572852" y="1166024"/>
            <a:ext cx="365485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2800" dirty="0" smtClean="0"/>
              <a:t>....</a:t>
            </a:r>
            <a:endParaRPr kumimoji="1" lang="ja-JP" altLang="en-US" sz="2800" dirty="0" smtClean="0"/>
          </a:p>
        </p:txBody>
      </p:sp>
      <p:sp>
        <p:nvSpPr>
          <p:cNvPr id="216" name="楕円 215"/>
          <p:cNvSpPr>
            <a:spLocks noChangeAspect="1"/>
          </p:cNvSpPr>
          <p:nvPr/>
        </p:nvSpPr>
        <p:spPr>
          <a:xfrm>
            <a:off x="2677355" y="3774054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楕円 216"/>
          <p:cNvSpPr>
            <a:spLocks noChangeAspect="1"/>
          </p:cNvSpPr>
          <p:nvPr/>
        </p:nvSpPr>
        <p:spPr>
          <a:xfrm>
            <a:off x="2649664" y="4346189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楕円 218"/>
          <p:cNvSpPr>
            <a:spLocks noChangeAspect="1"/>
          </p:cNvSpPr>
          <p:nvPr/>
        </p:nvSpPr>
        <p:spPr>
          <a:xfrm>
            <a:off x="3373077" y="434795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楕円 220"/>
          <p:cNvSpPr>
            <a:spLocks noChangeAspect="1"/>
          </p:cNvSpPr>
          <p:nvPr/>
        </p:nvSpPr>
        <p:spPr>
          <a:xfrm>
            <a:off x="1889411" y="4329566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" name="楕円 221"/>
          <p:cNvSpPr>
            <a:spLocks noChangeAspect="1"/>
          </p:cNvSpPr>
          <p:nvPr/>
        </p:nvSpPr>
        <p:spPr>
          <a:xfrm>
            <a:off x="1889411" y="5096776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3" name="直線コネクタ 222"/>
          <p:cNvCxnSpPr>
            <a:stCxn id="216" idx="3"/>
            <a:endCxn id="221" idx="7"/>
          </p:cNvCxnSpPr>
          <p:nvPr/>
        </p:nvCxnSpPr>
        <p:spPr>
          <a:xfrm flipH="1">
            <a:off x="1981595" y="3866238"/>
            <a:ext cx="711576" cy="47914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直線コネクタ 223"/>
          <p:cNvCxnSpPr>
            <a:stCxn id="216" idx="4"/>
            <a:endCxn id="217" idx="0"/>
          </p:cNvCxnSpPr>
          <p:nvPr/>
        </p:nvCxnSpPr>
        <p:spPr>
          <a:xfrm flipH="1">
            <a:off x="2703664" y="3882054"/>
            <a:ext cx="27691" cy="4641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直線コネクタ 225"/>
          <p:cNvCxnSpPr>
            <a:stCxn id="216" idx="5"/>
            <a:endCxn id="219" idx="0"/>
          </p:cNvCxnSpPr>
          <p:nvPr/>
        </p:nvCxnSpPr>
        <p:spPr>
          <a:xfrm>
            <a:off x="2769539" y="3866238"/>
            <a:ext cx="657538" cy="4817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直線コネクタ 227"/>
          <p:cNvCxnSpPr>
            <a:stCxn id="221" idx="4"/>
            <a:endCxn id="222" idx="0"/>
          </p:cNvCxnSpPr>
          <p:nvPr/>
        </p:nvCxnSpPr>
        <p:spPr>
          <a:xfrm>
            <a:off x="1943411" y="4437566"/>
            <a:ext cx="0" cy="65921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3" name="楕円 252"/>
          <p:cNvSpPr>
            <a:spLocks noChangeAspect="1"/>
          </p:cNvSpPr>
          <p:nvPr/>
        </p:nvSpPr>
        <p:spPr>
          <a:xfrm>
            <a:off x="2642773" y="5096776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" name="楕円 253"/>
          <p:cNvSpPr>
            <a:spLocks noChangeAspect="1"/>
          </p:cNvSpPr>
          <p:nvPr/>
        </p:nvSpPr>
        <p:spPr>
          <a:xfrm>
            <a:off x="3418679" y="5053812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5" name="直線コネクタ 254"/>
          <p:cNvCxnSpPr>
            <a:stCxn id="221" idx="5"/>
            <a:endCxn id="253" idx="1"/>
          </p:cNvCxnSpPr>
          <p:nvPr/>
        </p:nvCxnSpPr>
        <p:spPr>
          <a:xfrm>
            <a:off x="1981595" y="4421750"/>
            <a:ext cx="676994" cy="6908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直線コネクタ 263"/>
          <p:cNvCxnSpPr>
            <a:stCxn id="217" idx="5"/>
            <a:endCxn id="254" idx="0"/>
          </p:cNvCxnSpPr>
          <p:nvPr/>
        </p:nvCxnSpPr>
        <p:spPr>
          <a:xfrm>
            <a:off x="2741848" y="4438373"/>
            <a:ext cx="730831" cy="61543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直線コネクタ 266"/>
          <p:cNvCxnSpPr>
            <a:stCxn id="219" idx="3"/>
            <a:endCxn id="253" idx="7"/>
          </p:cNvCxnSpPr>
          <p:nvPr/>
        </p:nvCxnSpPr>
        <p:spPr>
          <a:xfrm flipH="1">
            <a:off x="2734957" y="4440134"/>
            <a:ext cx="653936" cy="67245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直線コネクタ 269"/>
          <p:cNvCxnSpPr>
            <a:stCxn id="217" idx="3"/>
            <a:endCxn id="222" idx="7"/>
          </p:cNvCxnSpPr>
          <p:nvPr/>
        </p:nvCxnSpPr>
        <p:spPr>
          <a:xfrm flipH="1">
            <a:off x="1981595" y="4438373"/>
            <a:ext cx="683885" cy="6742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直線コネクタ 272"/>
          <p:cNvCxnSpPr>
            <a:stCxn id="219" idx="5"/>
            <a:endCxn id="254" idx="0"/>
          </p:cNvCxnSpPr>
          <p:nvPr/>
        </p:nvCxnSpPr>
        <p:spPr>
          <a:xfrm>
            <a:off x="3465261" y="4440134"/>
            <a:ext cx="7418" cy="61367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9" name="楕円 278"/>
          <p:cNvSpPr>
            <a:spLocks noChangeAspect="1"/>
          </p:cNvSpPr>
          <p:nvPr/>
        </p:nvSpPr>
        <p:spPr>
          <a:xfrm>
            <a:off x="2690670" y="563124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80" name="直線コネクタ 279"/>
          <p:cNvCxnSpPr>
            <a:stCxn id="254" idx="3"/>
            <a:endCxn id="279" idx="7"/>
          </p:cNvCxnSpPr>
          <p:nvPr/>
        </p:nvCxnSpPr>
        <p:spPr>
          <a:xfrm flipH="1">
            <a:off x="2782854" y="5145996"/>
            <a:ext cx="651641" cy="50106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直線コネクタ 282"/>
          <p:cNvCxnSpPr>
            <a:stCxn id="253" idx="4"/>
            <a:endCxn id="279" idx="0"/>
          </p:cNvCxnSpPr>
          <p:nvPr/>
        </p:nvCxnSpPr>
        <p:spPr>
          <a:xfrm>
            <a:off x="2696773" y="5204776"/>
            <a:ext cx="47897" cy="4264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直線コネクタ 285"/>
          <p:cNvCxnSpPr>
            <a:stCxn id="222" idx="5"/>
            <a:endCxn id="279" idx="1"/>
          </p:cNvCxnSpPr>
          <p:nvPr/>
        </p:nvCxnSpPr>
        <p:spPr>
          <a:xfrm>
            <a:off x="1981595" y="5188960"/>
            <a:ext cx="724891" cy="4580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3" name="テキスト ボックス 292"/>
              <p:cNvSpPr txBox="1"/>
              <p:nvPr/>
            </p:nvSpPr>
            <p:spPr>
              <a:xfrm>
                <a:off x="2249546" y="5764454"/>
                <a:ext cx="2027286" cy="4492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{1,2,…,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}</m:t>
                          </m:r>
                        </m:sup>
                      </m:sSup>
                    </m:oMath>
                  </m:oMathPara>
                </a14:m>
                <a:endParaRPr kumimoji="1" lang="ja-JP" altLang="en-US" sz="2800" dirty="0" smtClean="0"/>
              </a:p>
            </p:txBody>
          </p:sp>
        </mc:Choice>
        <mc:Fallback xmlns="">
          <p:sp>
            <p:nvSpPr>
              <p:cNvPr id="293" name="テキスト ボックス 2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546" y="5764454"/>
                <a:ext cx="2027286" cy="4492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2" name="直方体 331"/>
          <p:cNvSpPr>
            <a:spLocks/>
          </p:cNvSpPr>
          <p:nvPr/>
        </p:nvSpPr>
        <p:spPr>
          <a:xfrm>
            <a:off x="5577015" y="3876646"/>
            <a:ext cx="1549301" cy="1557699"/>
          </a:xfrm>
          <a:prstGeom prst="cube">
            <a:avLst>
              <a:gd name="adj" fmla="val 246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3" name="テキスト ボックス 332"/>
              <p:cNvSpPr txBox="1"/>
              <p:nvPr/>
            </p:nvSpPr>
            <p:spPr>
              <a:xfrm>
                <a:off x="5346356" y="5764454"/>
                <a:ext cx="224305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</m:d>
                      <m:r>
                        <a:rPr kumimoji="1" lang="en-US" altLang="ja-JP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≃</m:t>
                      </m:r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kumimoji="1" lang="ja-JP" altLang="en-US" sz="2800" dirty="0" smtClean="0"/>
              </a:p>
            </p:txBody>
          </p:sp>
        </mc:Choice>
        <mc:Fallback xmlns="">
          <p:sp>
            <p:nvSpPr>
              <p:cNvPr id="333" name="テキスト ボックス 3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6356" y="5764454"/>
                <a:ext cx="2243050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285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kumimoji="1" lang="en-US" altLang="ja-JP" dirty="0" smtClean="0"/>
                  <a:t>Submodular function </a:t>
                </a:r>
                <a:br>
                  <a:rPr kumimoji="1" lang="en-US" altLang="ja-JP" dirty="0" smtClean="0"/>
                </a:br>
                <a:r>
                  <a:rPr lang="en-US" altLang="ja-JP" dirty="0"/>
                  <a:t> </a:t>
                </a:r>
                <a:r>
                  <a:rPr lang="en-US" altLang="ja-JP" dirty="0" smtClean="0"/>
                  <a:t>                   </a:t>
                </a:r>
                <a14:m>
                  <m:oMath xmlns:m="http://schemas.openxmlformats.org/officeDocument/2006/math">
                    <m:r>
                      <a:rPr kumimoji="1"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↪</m:t>
                    </m:r>
                  </m:oMath>
                </a14:m>
                <a:r>
                  <a:rPr kumimoji="1" lang="ja-JP" altLang="en-US" dirty="0" smtClean="0"/>
                  <a:t> </a:t>
                </a:r>
                <a:r>
                  <a:rPr kumimoji="1" lang="en-US" altLang="ja-JP" dirty="0" smtClean="0"/>
                  <a:t>convex function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091" t="-13364" b="-2119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BA0DF-4ECC-4D2F-925C-BFE91B2BD055}" type="slidenum">
              <a:rPr kumimoji="1" lang="ja-JP" altLang="en-US" smtClean="0"/>
              <a:t>17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628650" y="1733748"/>
                <a:ext cx="455393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kumimoji="1" lang="en-US" altLang="ja-JP" sz="2800" dirty="0" smtClean="0"/>
                  <a:t>: modular lattice of finite rank</a:t>
                </a:r>
                <a:endParaRPr kumimoji="1" lang="ja-JP" altLang="en-US" sz="2800" dirty="0" smtClean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733748"/>
                <a:ext cx="4553939" cy="430887"/>
              </a:xfrm>
              <a:prstGeom prst="rect">
                <a:avLst/>
              </a:prstGeom>
              <a:blipFill>
                <a:blip r:embed="rId3"/>
                <a:stretch>
                  <a:fillRect t="-23944" r="-3614" b="-507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540588" y="2438121"/>
                <a:ext cx="6435351" cy="533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dirty="0" smtClean="0"/>
                  <a:t>Lovasz extension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1" lang="en-US" altLang="ja-JP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kumimoji="1"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)→</m:t>
                    </m:r>
                    <m:r>
                      <a:rPr kumimoji="1"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kumimoji="1" lang="ja-JP" altLang="en-US" sz="2800" dirty="0" smtClean="0"/>
                  <a:t> </a:t>
                </a:r>
                <a:r>
                  <a:rPr kumimoji="1" lang="en-US" altLang="ja-JP" sz="2800" dirty="0" smtClean="0"/>
                  <a:t>of </a:t>
                </a:r>
                <a14:m>
                  <m:oMath xmlns:m="http://schemas.openxmlformats.org/officeDocument/2006/math">
                    <m:r>
                      <a:rPr kumimoji="1" lang="en-US" altLang="ja-JP" sz="28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kumimoji="1" lang="en-US" altLang="ja-JP" sz="2800" i="1">
                        <a:latin typeface="Cambria Math" panose="02040503050406030204" pitchFamily="18" charset="0"/>
                      </a:rPr>
                      <m:t>:</m:t>
                    </m:r>
                    <m:r>
                      <a:rPr kumimoji="1"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kumimoji="1"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kumimoji="1"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588" y="2438121"/>
                <a:ext cx="6435351" cy="533800"/>
              </a:xfrm>
              <a:prstGeom prst="rect">
                <a:avLst/>
              </a:prstGeom>
              <a:blipFill>
                <a:blip r:embed="rId4"/>
                <a:stretch>
                  <a:fillRect l="-1991" t="-9091" b="-318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1808671" y="3147413"/>
                <a:ext cx="6529544" cy="451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ja-JP" altLang="en-US" sz="28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1" lang="ja-JP" alt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d>
                      <m:d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≔ </m:t>
                    </m:r>
                    <m:nary>
                      <m:naryPr>
                        <m:chr m:val="∑"/>
                        <m:supHide m:val="on"/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ja-JP" altLang="en-US" sz="28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kumimoji="1" lang="ja-JP" altLang="en-US" sz="2800" dirty="0" smtClean="0"/>
                  <a:t>     </a:t>
                </a:r>
                <a14:m>
                  <m:oMath xmlns:m="http://schemas.openxmlformats.org/officeDocument/2006/math">
                    <m:r>
                      <a:rPr kumimoji="1" lang="en-US" altLang="ja-JP" sz="28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8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ja-JP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kumimoji="1" lang="en-US" altLang="ja-JP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1"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ja-JP" altLang="en-US" sz="28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kumimoji="1" lang="en-US" altLang="ja-JP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kumimoji="1"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kumimoji="1" lang="en-US" altLang="ja-JP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kumimoji="1" lang="en-US" altLang="ja-JP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kumimoji="1" lang="en-US" altLang="ja-JP" sz="2800" i="1">
                        <a:latin typeface="Cambria Math" panose="02040503050406030204" pitchFamily="18" charset="0"/>
                      </a:rPr>
                      <m:t>𝐾</m:t>
                    </m:r>
                    <m:r>
                      <a:rPr kumimoji="1" lang="en-US" altLang="ja-JP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kumimoji="1"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))</m:t>
                    </m:r>
                  </m:oMath>
                </a14:m>
                <a:endParaRPr kumimoji="1" lang="ja-JP" altLang="en-US" sz="2800" dirty="0" smtClean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671" y="3147413"/>
                <a:ext cx="6529544" cy="4517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540588" y="4028526"/>
                <a:ext cx="6750887" cy="139557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  <a:alpha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dirty="0" smtClean="0"/>
                  <a:t>Theorem (H. 2016)  </a:t>
                </a:r>
              </a:p>
              <a:p>
                <a:r>
                  <a:rPr kumimoji="1" lang="en-US" altLang="ja-JP" sz="2800" b="0" dirty="0" smtClean="0"/>
                  <a:t>  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kumimoji="1" lang="en-US" altLang="ja-JP" sz="2800" dirty="0" smtClean="0"/>
                  <a:t> is submodular on </a:t>
                </a:r>
                <a14:m>
                  <m:oMath xmlns:m="http://schemas.openxmlformats.org/officeDocument/2006/math">
                    <m:r>
                      <a:rPr kumimoji="1"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kumimoji="1" lang="en-US" altLang="ja-JP" sz="2800" dirty="0" smtClean="0"/>
                  <a:t> </a:t>
                </a:r>
              </a:p>
              <a:p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acc>
                      <m:accPr>
                        <m:chr m:val="̅"/>
                        <m:ctrlPr>
                          <a:rPr kumimoji="1" lang="en-US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kumimoji="1" lang="ja-JP" altLang="en-US" sz="2800" dirty="0" smtClean="0"/>
                  <a:t> </a:t>
                </a:r>
                <a:r>
                  <a:rPr kumimoji="1" lang="en-US" altLang="ja-JP" sz="2800" dirty="0" smtClean="0"/>
                  <a:t>is convex on </a:t>
                </a:r>
                <a14:m>
                  <m:oMath xmlns:m="http://schemas.openxmlformats.org/officeDocument/2006/math">
                    <m:r>
                      <a:rPr kumimoji="1" lang="en-US" altLang="ja-JP" sz="2800" i="1">
                        <a:latin typeface="Cambria Math" panose="02040503050406030204" pitchFamily="18" charset="0"/>
                      </a:rPr>
                      <m:t>𝐾</m:t>
                    </m:r>
                    <m:r>
                      <a:rPr kumimoji="1" lang="en-US" altLang="ja-JP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kumimoji="1"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ja-JP" altLang="en-US" sz="2800" dirty="0" smtClean="0"/>
                  <a:t> </a:t>
                </a:r>
                <a:r>
                  <a:rPr kumimoji="1" lang="en-US" altLang="ja-JP" sz="2800" dirty="0" smtClean="0"/>
                  <a:t>(w.r.t. CAT(0)-metric)</a:t>
                </a:r>
                <a:endParaRPr kumimoji="1" lang="ja-JP" altLang="en-US" sz="2800" dirty="0" smtClean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588" y="4028526"/>
                <a:ext cx="6750887" cy="1395575"/>
              </a:xfrm>
              <a:prstGeom prst="rect">
                <a:avLst/>
              </a:prstGeom>
              <a:blipFill>
                <a:blip r:embed="rId6"/>
                <a:stretch>
                  <a:fillRect l="-1897" t="-4367" r="-723" b="-117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672860" y="5802930"/>
                <a:ext cx="7452681" cy="553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dirty="0" smtClean="0"/>
                  <a:t>The original version: </a:t>
                </a:r>
                <a14:m>
                  <m:oMath xmlns:m="http://schemas.openxmlformats.org/officeDocument/2006/math">
                    <m:r>
                      <a:rPr kumimoji="1"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begChr m:val="{"/>
                            <m:endChr m:val="}"/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1,2,…,</m:t>
                            </m:r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</m:d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≃</m:t>
                    </m:r>
                    <m:sSup>
                      <m:sSup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[0,1]</m:t>
                        </m:r>
                      </m:e>
                      <m:sup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kumimoji="1" lang="ja-JP" altLang="en-US" sz="2800" dirty="0" smtClean="0"/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860" y="5802930"/>
                <a:ext cx="7452681" cy="553421"/>
              </a:xfrm>
              <a:prstGeom prst="rect">
                <a:avLst/>
              </a:prstGeom>
              <a:blipFill>
                <a:blip r:embed="rId7"/>
                <a:stretch>
                  <a:fillRect l="-1635" t="-5495" b="-307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452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204810"/>
                <a:ext cx="7886700" cy="1325563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ja-JP" dirty="0" smtClean="0"/>
                  <a:t>MVSP </a:t>
                </a:r>
                <a14:m>
                  <m:oMath xmlns:m="http://schemas.openxmlformats.org/officeDocument/2006/math">
                    <m:r>
                      <a:rPr kumimoji="1" lang="en-US" altLang="ja-JP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↪</m:t>
                    </m:r>
                  </m:oMath>
                </a14:m>
                <a:r>
                  <a:rPr kumimoji="1" lang="en-US" altLang="ja-JP" dirty="0" smtClean="0"/>
                  <a:t> convex optimization on</a:t>
                </a:r>
                <a:br>
                  <a:rPr kumimoji="1" lang="en-US" altLang="ja-JP" dirty="0" smtClean="0"/>
                </a:br>
                <a:r>
                  <a:rPr lang="en-US" altLang="ja-JP" dirty="0"/>
                  <a:t> </a:t>
                </a:r>
                <a:r>
                  <a:rPr lang="en-US" altLang="ja-JP" dirty="0" smtClean="0"/>
                  <a:t>                            </a:t>
                </a:r>
                <a:r>
                  <a:rPr kumimoji="1" lang="en-US" altLang="ja-JP" dirty="0" smtClean="0"/>
                  <a:t> CAT(0)-space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204810"/>
                <a:ext cx="7886700" cy="1325563"/>
              </a:xfrm>
              <a:blipFill>
                <a:blip r:embed="rId2"/>
                <a:stretch>
                  <a:fillRect l="-3091" t="-13825" b="-2119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BA0DF-4ECC-4D2F-925C-BFE91B2BD055}" type="slidenum">
              <a:rPr kumimoji="1" lang="ja-JP" altLang="en-US" smtClean="0"/>
              <a:t>18</a:t>
            </a:fld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193550" y="1637447"/>
            <a:ext cx="8898692" cy="1913226"/>
          </a:xfrm>
          <a:prstGeom prst="rect">
            <a:avLst/>
          </a:prstGeom>
          <a:solidFill>
            <a:schemeClr val="accent6">
              <a:lumMod val="60000"/>
              <a:lumOff val="4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0" name="グループ化 19"/>
          <p:cNvGrpSpPr/>
          <p:nvPr/>
        </p:nvGrpSpPr>
        <p:grpSpPr>
          <a:xfrm>
            <a:off x="193550" y="1759128"/>
            <a:ext cx="8950450" cy="2523327"/>
            <a:chOff x="141793" y="4023710"/>
            <a:chExt cx="8950450" cy="2523327"/>
          </a:xfrm>
        </p:grpSpPr>
        <p:grpSp>
          <p:nvGrpSpPr>
            <p:cNvPr id="12" name="グループ化 11"/>
            <p:cNvGrpSpPr/>
            <p:nvPr/>
          </p:nvGrpSpPr>
          <p:grpSpPr>
            <a:xfrm>
              <a:off x="141793" y="4023710"/>
              <a:ext cx="8950450" cy="1791545"/>
              <a:chOff x="254195" y="770025"/>
              <a:chExt cx="8950450" cy="179154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テキスト ボックス 12"/>
                  <p:cNvSpPr txBox="1"/>
                  <p:nvPr/>
                </p:nvSpPr>
                <p:spPr>
                  <a:xfrm>
                    <a:off x="254195" y="770025"/>
                    <a:ext cx="8950450" cy="59881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en-US" altLang="ja-JP" sz="2800" dirty="0" smtClean="0"/>
                      <a:t> </a:t>
                    </a:r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kumimoji="1" lang="en-US" altLang="ja-JP" sz="280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kumimoji="1" lang="en-US" altLang="ja-JP" sz="2800" b="0" i="0" smtClean="0">
                            <a:latin typeface="Cambria Math" panose="02040503050406030204" pitchFamily="18" charset="0"/>
                          </a:rPr>
                          <m:t>in</m:t>
                        </m:r>
                        <m:r>
                          <a:rPr kumimoji="1" lang="en-US" altLang="ja-JP" sz="2800" b="0" i="0" smtClean="0">
                            <a:latin typeface="Cambria Math" panose="02040503050406030204" pitchFamily="18" charset="0"/>
                          </a:rPr>
                          <m:t>.  −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kumimoji="1" lang="en-US" altLang="ja-JP" sz="28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kumimoji="1" lang="ja-JP" altLang="en-US" sz="280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b>
                          <m:sup/>
                          <m:e>
                            <m:acc>
                              <m:accPr>
                                <m:chr m:val="̅"/>
                                <m:ctrlPr>
                                  <a:rPr kumimoji="1" lang="ja-JP" alt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nor/>
                                  </m:rPr>
                                  <a:rPr kumimoji="1" lang="en-US" altLang="ja-JP" sz="2800" dirty="0">
                                    <a:latin typeface="Cambria Math" panose="02040503050406030204" pitchFamily="18" charset="0"/>
                                  </a:rPr>
                                  <m:t>dim</m:t>
                                </m:r>
                              </m:e>
                            </m:acc>
                          </m:e>
                        </m:nary>
                        <m:r>
                          <a:rPr kumimoji="1" lang="en-US" altLang="ja-JP" sz="2800" b="0" i="0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1" lang="en-US" altLang="ja-JP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ja-JP" altLang="en-US" sz="2800" i="1" dirty="0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  <m:r>
                          <a:rPr kumimoji="1" lang="en-US" altLang="ja-JP" sz="2800" b="0" i="1" dirty="0" smtClean="0">
                            <a:latin typeface="Cambria Math" panose="02040503050406030204" pitchFamily="18" charset="0"/>
                          </a:rPr>
                          <m:t>)− 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kumimoji="1" lang="en-US" altLang="ja-JP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kumimoji="1" lang="ja-JP" altLang="en-US" sz="2800" b="0" i="1" dirty="0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sub>
                          <m:sup/>
                          <m:e>
                            <m:acc>
                              <m:accPr>
                                <m:chr m:val="̅"/>
                                <m:ctrlPr>
                                  <a:rPr kumimoji="1" lang="ja-JP" altLang="en-US" sz="28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nor/>
                                  </m:rPr>
                                  <a:rPr kumimoji="1" lang="en-US" altLang="ja-JP" sz="2800" b="0" i="0" dirty="0" smtClean="0">
                                    <a:latin typeface="Cambria Math" panose="02040503050406030204" pitchFamily="18" charset="0"/>
                                  </a:rPr>
                                  <m:t>dim</m:t>
                                </m:r>
                              </m:e>
                            </m:acc>
                            <m:r>
                              <m:rPr>
                                <m:nor/>
                              </m:rPr>
                              <a:rPr kumimoji="1" lang="en-US" altLang="ja-JP" sz="2800" b="0" i="0" dirty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kumimoji="1" lang="en-US" altLang="ja-JP" sz="28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800" b="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kumimoji="1" lang="ja-JP" altLang="en-US" sz="2800" b="0" i="1" dirty="0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sub>
                            </m:sSub>
                            <m:r>
                              <a:rPr kumimoji="1" lang="en-US" altLang="ja-JP" sz="2800" b="0" i="1" dirty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  <m:r>
                          <a:rPr kumimoji="1" lang="en-US" altLang="ja-JP" sz="28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1" lang="en-US" altLang="ja-JP" sz="2800" b="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kumimoji="1" lang="en-US" altLang="ja-JP" sz="28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kumimoji="1" lang="en-US" altLang="ja-JP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kumimoji="1" lang="ja-JP" altLang="en-US" sz="2800" b="0" i="1" dirty="0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kumimoji="1" lang="en-US" altLang="ja-JP" sz="2800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ja-JP" altLang="en-US" sz="2800" b="0" i="1" dirty="0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sub>
                          <m:sup/>
                          <m:e>
                            <m:acc>
                              <m:accPr>
                                <m:chr m:val="̅"/>
                                <m:ctrlPr>
                                  <a:rPr kumimoji="1" lang="en-US" altLang="ja-JP" sz="28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kumimoji="1" lang="en-US" altLang="ja-JP" sz="28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800" b="0" i="1" dirty="0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kumimoji="1" lang="ja-JP" alt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𝛼𝛽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kumimoji="1" lang="en-US" altLang="ja-JP" sz="2800" b="0" i="1" dirty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kumimoji="1" lang="en-US" altLang="ja-JP" sz="28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8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1" lang="ja-JP" altLang="en-US" sz="2800" b="0" i="1" dirty="0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sub>
                            </m:sSub>
                            <m:r>
                              <a:rPr kumimoji="1" lang="en-US" altLang="ja-JP" sz="2800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kumimoji="1" lang="en-US" altLang="ja-JP" sz="28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800" b="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kumimoji="1" lang="ja-JP" altLang="en-US" sz="2800" b="0" i="1" dirty="0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sub>
                            </m:sSub>
                            <m:r>
                              <a:rPr kumimoji="1" lang="en-US" altLang="ja-JP" sz="2800" b="0" i="1" dirty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oMath>
                    </a14:m>
                    <a:endParaRPr kumimoji="1" lang="ja-JP" altLang="en-US" sz="2800" dirty="0"/>
                  </a:p>
                </p:txBody>
              </p:sp>
            </mc:Choice>
            <mc:Fallback xmlns="">
              <p:sp>
                <p:nvSpPr>
                  <p:cNvPr id="13" name="テキスト ボックス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4195" y="770025"/>
                    <a:ext cx="8950450" cy="598818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4" name="テキスト ボックス 13"/>
              <p:cNvSpPr txBox="1"/>
              <p:nvPr/>
            </p:nvSpPr>
            <p:spPr>
              <a:xfrm>
                <a:off x="422495" y="1429423"/>
                <a:ext cx="70275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dirty="0" err="1" smtClean="0"/>
                  <a:t>s.t.</a:t>
                </a:r>
                <a:r>
                  <a:rPr kumimoji="1" lang="en-US" altLang="ja-JP" sz="2800" dirty="0" smtClean="0"/>
                  <a:t> </a:t>
                </a:r>
                <a:endParaRPr kumimoji="1" lang="ja-JP" altLang="en-US" sz="28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テキスト ボックス 14"/>
                  <p:cNvSpPr txBox="1"/>
                  <p:nvPr/>
                </p:nvSpPr>
                <p:spPr>
                  <a:xfrm>
                    <a:off x="1168397" y="1451050"/>
                    <a:ext cx="4399794" cy="5579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ja-JP" alt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1" lang="ja-JP" alt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kumimoji="1" lang="ja-JP" altLang="en-US" sz="2800" dirty="0"/>
                  </a:p>
                </p:txBody>
              </p:sp>
            </mc:Choice>
            <mc:Fallback xmlns="">
              <p:sp>
                <p:nvSpPr>
                  <p:cNvPr id="15" name="テキスト ボックス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68397" y="1451050"/>
                    <a:ext cx="4399794" cy="55791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テキスト ボックス 15"/>
                  <p:cNvSpPr txBox="1"/>
                  <p:nvPr/>
                </p:nvSpPr>
                <p:spPr>
                  <a:xfrm>
                    <a:off x="1666906" y="2003660"/>
                    <a:ext cx="7383240" cy="5579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kumimoji="1" lang="en-US" altLang="ja-JP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ja-JP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ℒ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kumimoji="1" lang="en-US" altLang="ja-JP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kumimoji="1" lang="en-US" altLang="ja-JP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ℒ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kumimoji="1" lang="en-US" altLang="ja-JP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…×</m:t>
                          </m:r>
                          <m:sSub>
                            <m:sSub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ℒ</m:t>
                              </m:r>
                            </m:e>
                            <m:sub>
                              <m:r>
                                <a:rPr kumimoji="1" lang="ja-JP" alt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ℳ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ℳ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×…×</m:t>
                          </m:r>
                          <m:sSub>
                            <m:sSub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ℳ</m:t>
                              </m:r>
                            </m:e>
                            <m:sub>
                              <m:r>
                                <a:rPr kumimoji="1" lang="ja-JP" alt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kumimoji="1" lang="ja-JP" altLang="en-US" sz="2800" dirty="0" smtClean="0"/>
                  </a:p>
                </p:txBody>
              </p:sp>
            </mc:Choice>
            <mc:Fallback xmlns="">
              <p:sp>
                <p:nvSpPr>
                  <p:cNvPr id="16" name="テキスト ボックス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66906" y="2003660"/>
                    <a:ext cx="7383240" cy="55791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正方形/長方形 17"/>
                <p:cNvSpPr/>
                <p:nvPr/>
              </p:nvSpPr>
              <p:spPr>
                <a:xfrm>
                  <a:off x="1681009" y="6122241"/>
                  <a:ext cx="7097520" cy="42479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ℒ</m:t>
                            </m:r>
                          </m:e>
                          <m:sub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kumimoji="1"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1" lang="en-US" altLang="ja-JP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ℒ</m:t>
                            </m:r>
                          </m:e>
                          <m:sub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kumimoji="1"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×…×</m:t>
                        </m:r>
                        <m:sSub>
                          <m:sSubPr>
                            <m:ctrlPr>
                              <a:rPr kumimoji="1" lang="en-US" altLang="ja-JP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ℒ</m:t>
                            </m:r>
                          </m:e>
                          <m:sub>
                            <m:r>
                              <a:rPr kumimoji="1" lang="ja-JP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kumimoji="1"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kumimoji="1" lang="en-US" altLang="ja-JP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ℳ</m:t>
                            </m:r>
                          </m:e>
                          <m:sub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kumimoji="1"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kumimoji="1" lang="en-US" altLang="ja-JP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ℳ</m:t>
                            </m:r>
                          </m:e>
                          <m:sub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kumimoji="1"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×…×</m:t>
                        </m:r>
                        <m:sSub>
                          <m:sSubPr>
                            <m:ctrlPr>
                              <a:rPr kumimoji="1" lang="en-US" altLang="ja-JP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ℳ</m:t>
                            </m:r>
                          </m:e>
                          <m:sub>
                            <m:r>
                              <a:rPr kumimoji="1" lang="ja-JP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sub>
                        </m:sSub>
                        <m:r>
                          <a:rPr kumimoji="1"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kumimoji="1" lang="ja-JP" altLang="en-US" sz="2000" dirty="0"/>
                </a:p>
              </p:txBody>
            </p:sp>
          </mc:Choice>
          <mc:Fallback xmlns="">
            <p:sp>
              <p:nvSpPr>
                <p:cNvPr id="18" name="正方形/長方形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1009" y="6122241"/>
                  <a:ext cx="7097520" cy="424796"/>
                </a:xfrm>
                <a:prstGeom prst="rect">
                  <a:avLst/>
                </a:prstGeom>
                <a:blipFill>
                  <a:blip r:embed="rId9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テキスト ボックス 18"/>
                <p:cNvSpPr txBox="1"/>
                <p:nvPr/>
              </p:nvSpPr>
              <p:spPr>
                <a:xfrm rot="5400000">
                  <a:off x="4643355" y="5774539"/>
                  <a:ext cx="349455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ja-JP" altLang="en-US" sz="2800" i="1" smtClean="0">
                            <a:latin typeface="Cambria Math" panose="02040503050406030204" pitchFamily="18" charset="0"/>
                          </a:rPr>
                          <m:t>≅</m:t>
                        </m:r>
                      </m:oMath>
                    </m:oMathPara>
                  </a14:m>
                  <a:endParaRPr kumimoji="1" lang="ja-JP" altLang="en-US" sz="2800" dirty="0" smtClean="0"/>
                </a:p>
              </p:txBody>
            </p:sp>
          </mc:Choice>
          <mc:Fallback xmlns="">
            <p:sp>
              <p:nvSpPr>
                <p:cNvPr id="19" name="テキスト ボックス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4643355" y="5774539"/>
                  <a:ext cx="349455" cy="43088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1107752" y="4452738"/>
                <a:ext cx="5065297" cy="6415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kumimoji="1" lang="en-US" altLang="ja-JP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kumimoji="1" lang="ja-JP" altLang="en-US" sz="28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8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dirty="0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1" lang="ja-JP" altLang="en-US" sz="2800" b="0" i="1" dirty="0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  <m:r>
                            <a:rPr kumimoji="1" lang="en-US" altLang="ja-JP" sz="2800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1" lang="en-US" altLang="ja-JP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dirty="0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kumimoji="1" lang="ja-JP" altLang="en-US" sz="2800" b="0" i="1" dirty="0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2800" b="0" i="1" dirty="0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m:rPr>
                          <m:nor/>
                        </m:rPr>
                        <a:rPr kumimoji="1" lang="en-US" altLang="ja-JP" sz="28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ja-JP" sz="2800" dirty="0">
                          <a:latin typeface="Cambria Math" panose="02040503050406030204" pitchFamily="18" charset="0"/>
                        </a:rPr>
                        <m:t>rank</m:t>
                      </m:r>
                      <m:r>
                        <a:rPr kumimoji="1" lang="en-US" altLang="ja-JP" sz="2800" i="1" dirty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kumimoji="1" lang="en-US" altLang="ja-JP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ja-JP" altLang="en-US" sz="2800" i="1" dirty="0">
                              <a:latin typeface="Cambria Math" panose="02040503050406030204" pitchFamily="18" charset="0"/>
                            </a:rPr>
                            <m:t>𝛼𝛽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i="1" dirty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sSub>
                            <m:sSubPr>
                              <m:ctrlPr>
                                <a:rPr kumimoji="1" lang="en-US" altLang="ja-JP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i="1" dirty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1" lang="ja-JP" altLang="en-US" sz="2800" i="1" dirty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  <m:r>
                            <a:rPr kumimoji="1" lang="en-US" altLang="ja-JP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kumimoji="1" lang="en-US" altLang="ja-JP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kumimoji="1" lang="ja-JP" altLang="en-US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752" y="4452738"/>
                <a:ext cx="5065297" cy="64152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テキスト ボックス 16"/>
          <p:cNvSpPr txBox="1"/>
          <p:nvPr/>
        </p:nvSpPr>
        <p:spPr>
          <a:xfrm>
            <a:off x="1385976" y="5624569"/>
            <a:ext cx="66552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i="1" dirty="0" smtClean="0"/>
              <a:t>We apply continuous optimization algorithm</a:t>
            </a:r>
          </a:p>
          <a:p>
            <a:r>
              <a:rPr kumimoji="1" lang="en-US" altLang="ja-JP" sz="2800" i="1" dirty="0"/>
              <a:t> </a:t>
            </a:r>
            <a:r>
              <a:rPr kumimoji="1" lang="en-US" altLang="ja-JP" sz="2800" i="1" dirty="0" smtClean="0"/>
              <a:t>                                          to this problem</a:t>
            </a:r>
            <a:endParaRPr kumimoji="1" lang="ja-JP" altLang="en-US" sz="2800" i="1" dirty="0" smtClean="0"/>
          </a:p>
        </p:txBody>
      </p:sp>
    </p:spTree>
    <p:extLst>
      <p:ext uri="{BB962C8B-B14F-4D97-AF65-F5344CB8AC3E}">
        <p14:creationId xmlns:p14="http://schemas.microsoft.com/office/powerpoint/2010/main" val="165568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BA0DF-4ECC-4D2F-925C-BFE91B2BD055}" type="slidenum">
              <a:rPr kumimoji="1" lang="ja-JP" altLang="en-US" smtClean="0"/>
              <a:t>19</a:t>
            </a:fld>
            <a:endParaRPr kumimoji="1" lang="ja-JP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テキスト ボックス 2"/>
              <p:cNvSpPr txBox="1"/>
              <p:nvPr/>
            </p:nvSpPr>
            <p:spPr>
              <a:xfrm>
                <a:off x="787879" y="2610929"/>
                <a:ext cx="7462742" cy="204722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ja-JP" sz="2800" dirty="0" smtClean="0"/>
                  <a:t>Lemma  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kumimoji="1"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kumimoji="1"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kumimoji="1" lang="en-US" altLang="ja-JP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kumimoji="1" lang="en-US" altLang="ja-JP" sz="2800" dirty="0" smtClean="0"/>
                  <a:t>, </a:t>
                </a:r>
                <a14:m>
                  <m:oMath xmlns:m="http://schemas.openxmlformats.org/officeDocument/2006/math">
                    <m:r>
                      <a:rPr kumimoji="1"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ja-JP" sz="28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kumimoji="1" lang="en-US" altLang="ja-JP" sz="28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kumimoji="1"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ja-JP" altLang="en-US" sz="28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kumimoji="1" lang="en-US" altLang="ja-JP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kumimoji="1" lang="en-US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kumimoji="1"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kumimoji="1"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</m:d>
                    <m:r>
                      <a:rPr kumimoji="1"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kumimoji="1" lang="en-US" altLang="ja-JP" sz="2800" dirty="0" smtClean="0"/>
              </a:p>
              <a:p>
                <a:pPr>
                  <a:lnSpc>
                    <a:spcPct val="150000"/>
                  </a:lnSpc>
                </a:pPr>
                <a:r>
                  <a:rPr kumimoji="1" lang="en-US" altLang="ja-JP" sz="2800" dirty="0" smtClean="0"/>
                  <a:t>              </a:t>
                </a:r>
                <a:r>
                  <a:rPr kumimoji="1" lang="en-US" altLang="ja-JP" sz="2800" dirty="0" smtClean="0"/>
                  <a:t>If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1" lang="en-US" altLang="ja-JP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d>
                      <m:d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min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kumimoji="1"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kumimoji="1" lang="en-US" altLang="ja-JP" sz="2800" b="0" i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1" lang="en-US" altLang="ja-JP" sz="2800" b="0" dirty="0" smtClean="0">
                    <a:ea typeface="Cambria Math" panose="02040503050406030204" pitchFamily="18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kumimoji="1" lang="en-US" altLang="ja-JP" sz="2800" dirty="0" smtClean="0"/>
                  <a:t> some</a:t>
                </a:r>
                <a:r>
                  <a:rPr kumimoji="1" lang="ja-JP" altLang="en-US" sz="2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ja-JP" sz="2800" dirty="0" smtClean="0"/>
                  <a:t> is a minimizer of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kumimoji="1" lang="ja-JP" altLang="en-US" sz="2800" dirty="0" smtClean="0"/>
              </a:p>
            </p:txBody>
          </p:sp>
        </mc:Choice>
        <mc:Fallback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879" y="2610929"/>
                <a:ext cx="7462742" cy="2047227"/>
              </a:xfrm>
              <a:prstGeom prst="rect">
                <a:avLst/>
              </a:prstGeom>
              <a:blipFill>
                <a:blip r:embed="rId2"/>
                <a:stretch>
                  <a:fillRect l="-1634" b="-41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テキスト ボックス 8"/>
              <p:cNvSpPr txBox="1"/>
              <p:nvPr/>
            </p:nvSpPr>
            <p:spPr>
              <a:xfrm>
                <a:off x="713296" y="948938"/>
                <a:ext cx="7342075" cy="5969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3200" i="1" dirty="0" smtClean="0"/>
                  <a:t>To recover a minimizer</a:t>
                </a:r>
                <a:r>
                  <a:rPr kumimoji="1" lang="en-US" altLang="ja-JP" sz="3200" i="1" dirty="0" smtClean="0"/>
                  <a:t> of f from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1" lang="en-US" altLang="ja-JP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kumimoji="1" lang="en-US" altLang="ja-JP" sz="3200" i="1" dirty="0" smtClean="0"/>
                  <a:t>, we use:</a:t>
                </a:r>
                <a:r>
                  <a:rPr kumimoji="1" lang="ja-JP" altLang="en-US" sz="3200" i="1" dirty="0" smtClean="0"/>
                  <a:t> </a:t>
                </a:r>
                <a:endParaRPr kumimoji="1" lang="ja-JP" altLang="en-US" sz="3200" i="1" dirty="0" smtClean="0"/>
              </a:p>
            </p:txBody>
          </p:sp>
        </mc:Choice>
        <mc:Fallback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296" y="948938"/>
                <a:ext cx="7342075" cy="596958"/>
              </a:xfrm>
              <a:prstGeom prst="rect">
                <a:avLst/>
              </a:prstGeom>
              <a:blipFill>
                <a:blip r:embed="rId3"/>
                <a:stretch>
                  <a:fillRect l="-2076" t="-10204" b="-336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341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DM-decomposition of matrix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267868"/>
          </a:xfrm>
        </p:spPr>
        <p:txBody>
          <a:bodyPr/>
          <a:lstStyle/>
          <a:p>
            <a:r>
              <a:rPr lang="en-US" altLang="ja-JP" dirty="0" smtClean="0"/>
              <a:t>A canonical form under row/column permutation</a:t>
            </a:r>
            <a:endParaRPr kumimoji="1" lang="en-US" altLang="ja-JP" dirty="0" smtClean="0"/>
          </a:p>
          <a:p>
            <a:r>
              <a:rPr lang="en-US" altLang="ja-JP" dirty="0"/>
              <a:t>M</a:t>
            </a:r>
            <a:r>
              <a:rPr kumimoji="1" lang="en-US" altLang="ja-JP" dirty="0" smtClean="0"/>
              <a:t>atching/stable set problem in bipartite graph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1286730" y="4145063"/>
                <a:ext cx="2853897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kumimoji="1" lang="en-US" altLang="ja-JP" sz="3600" b="0" i="1" smtClean="0">
                          <a:latin typeface="Cambria Math" panose="02040503050406030204" pitchFamily="18" charset="0"/>
                        </a:rPr>
                        <m:t> ↦</m:t>
                      </m:r>
                      <m:r>
                        <a:rPr kumimoji="1" lang="en-US" altLang="ja-JP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𝑃𝐴</m:t>
                      </m:r>
                      <m:r>
                        <a:rPr kumimoji="1" lang="en-US" altLang="ja-JP" sz="36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kumimoji="1" lang="en-US" altLang="ja-JP" sz="3600" b="0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kumimoji="1" lang="ja-JP" altLang="en-US" sz="3600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730" y="4145063"/>
                <a:ext cx="2853897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1002360" y="4947218"/>
                <a:ext cx="30542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kumimoji="1" lang="en-US" altLang="ja-JP" sz="2400" dirty="0" smtClean="0"/>
                  <a:t>permutation matrix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360" y="4947218"/>
                <a:ext cx="3054298" cy="369332"/>
              </a:xfrm>
              <a:prstGeom prst="rect">
                <a:avLst/>
              </a:prstGeom>
              <a:blipFill>
                <a:blip r:embed="rId3"/>
                <a:stretch>
                  <a:fillRect l="-3393" t="-26667" r="-5190" b="-5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/>
          <p:cNvSpPr/>
          <p:nvPr/>
        </p:nvSpPr>
        <p:spPr>
          <a:xfrm>
            <a:off x="4263591" y="3451303"/>
            <a:ext cx="2899491" cy="23883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4263591" y="3451303"/>
            <a:ext cx="1366596" cy="5793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6810657" y="5211120"/>
            <a:ext cx="352425" cy="6285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>
            <a:spLocks noChangeAspect="1"/>
          </p:cNvSpPr>
          <p:nvPr/>
        </p:nvSpPr>
        <p:spPr>
          <a:xfrm>
            <a:off x="5630187" y="4030650"/>
            <a:ext cx="468000" cy="46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>
            <a:spLocks noChangeAspect="1"/>
          </p:cNvSpPr>
          <p:nvPr/>
        </p:nvSpPr>
        <p:spPr>
          <a:xfrm>
            <a:off x="6098187" y="4498650"/>
            <a:ext cx="356235" cy="356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>
            <a:spLocks noChangeAspect="1"/>
          </p:cNvSpPr>
          <p:nvPr/>
        </p:nvSpPr>
        <p:spPr>
          <a:xfrm>
            <a:off x="6454422" y="4854885"/>
            <a:ext cx="356235" cy="356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4946889" y="4854885"/>
                <a:ext cx="35907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6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kumimoji="1" lang="ja-JP" altLang="en-US" sz="3600" dirty="0"/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6889" y="4854885"/>
                <a:ext cx="359073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6084883" y="4422062"/>
                <a:ext cx="2180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883" y="4422062"/>
                <a:ext cx="218008" cy="369332"/>
              </a:xfrm>
              <a:prstGeom prst="rect">
                <a:avLst/>
              </a:prstGeom>
              <a:blipFill>
                <a:blip r:embed="rId5"/>
                <a:stretch>
                  <a:fillRect l="-16667" r="-1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4331802" y="3371644"/>
                <a:ext cx="2180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1802" y="3371644"/>
                <a:ext cx="218008" cy="369332"/>
              </a:xfrm>
              <a:prstGeom prst="rect">
                <a:avLst/>
              </a:prstGeom>
              <a:blipFill>
                <a:blip r:embed="rId6"/>
                <a:stretch>
                  <a:fillRect l="-17143" r="-2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/>
              <p:cNvSpPr txBox="1"/>
              <p:nvPr/>
            </p:nvSpPr>
            <p:spPr>
              <a:xfrm>
                <a:off x="4864249" y="3678936"/>
                <a:ext cx="2180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4249" y="3678936"/>
                <a:ext cx="218008" cy="369332"/>
              </a:xfrm>
              <a:prstGeom prst="rect">
                <a:avLst/>
              </a:prstGeom>
              <a:blipFill>
                <a:blip r:embed="rId7"/>
                <a:stretch>
                  <a:fillRect l="-16667" r="-1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/>
              <p:cNvSpPr txBox="1"/>
              <p:nvPr/>
            </p:nvSpPr>
            <p:spPr>
              <a:xfrm>
                <a:off x="6565397" y="3742171"/>
                <a:ext cx="2180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9" name="テキスト ボックス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5397" y="3742171"/>
                <a:ext cx="218008" cy="369332"/>
              </a:xfrm>
              <a:prstGeom prst="rect">
                <a:avLst/>
              </a:prstGeom>
              <a:blipFill>
                <a:blip r:embed="rId8"/>
                <a:stretch>
                  <a:fillRect l="-16667" r="-1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/>
              <p:cNvSpPr txBox="1"/>
              <p:nvPr/>
            </p:nvSpPr>
            <p:spPr>
              <a:xfrm>
                <a:off x="6799582" y="5132762"/>
                <a:ext cx="2180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0" name="テキスト ボックス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9582" y="5132762"/>
                <a:ext cx="218008" cy="369332"/>
              </a:xfrm>
              <a:prstGeom prst="rect">
                <a:avLst/>
              </a:prstGeom>
              <a:blipFill>
                <a:blip r:embed="rId9"/>
                <a:stretch>
                  <a:fillRect l="-16667" r="-1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/>
              <p:cNvSpPr txBox="1"/>
              <p:nvPr/>
            </p:nvSpPr>
            <p:spPr>
              <a:xfrm>
                <a:off x="5602869" y="4175297"/>
                <a:ext cx="2180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1" name="テキスト ボックス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2869" y="4175297"/>
                <a:ext cx="218008" cy="369332"/>
              </a:xfrm>
              <a:prstGeom prst="rect">
                <a:avLst/>
              </a:prstGeom>
              <a:blipFill>
                <a:blip r:embed="rId10"/>
                <a:stretch>
                  <a:fillRect l="-16667" r="-1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/>
              <p:cNvSpPr txBox="1"/>
              <p:nvPr/>
            </p:nvSpPr>
            <p:spPr>
              <a:xfrm>
                <a:off x="6788627" y="5562287"/>
                <a:ext cx="2180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2" name="テキスト ボックス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8627" y="5562287"/>
                <a:ext cx="218008" cy="369332"/>
              </a:xfrm>
              <a:prstGeom prst="rect">
                <a:avLst/>
              </a:prstGeom>
              <a:blipFill>
                <a:blip r:embed="rId11"/>
                <a:stretch>
                  <a:fillRect l="-17143" r="-2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/>
              <p:cNvSpPr txBox="1"/>
              <p:nvPr/>
            </p:nvSpPr>
            <p:spPr>
              <a:xfrm>
                <a:off x="6481740" y="4784469"/>
                <a:ext cx="2180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3" name="テキスト ボックス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1740" y="4784469"/>
                <a:ext cx="218008" cy="369332"/>
              </a:xfrm>
              <a:prstGeom prst="rect">
                <a:avLst/>
              </a:prstGeom>
              <a:blipFill>
                <a:blip r:embed="rId12"/>
                <a:stretch>
                  <a:fillRect l="-16667" r="-1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/>
              <p:cNvSpPr txBox="1"/>
              <p:nvPr/>
            </p:nvSpPr>
            <p:spPr>
              <a:xfrm>
                <a:off x="6897631" y="4506795"/>
                <a:ext cx="2180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4" name="テキスト ボックス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7631" y="4506795"/>
                <a:ext cx="218008" cy="369332"/>
              </a:xfrm>
              <a:prstGeom prst="rect">
                <a:avLst/>
              </a:prstGeom>
              <a:blipFill>
                <a:blip r:embed="rId13"/>
                <a:stretch>
                  <a:fillRect l="-17143" r="-2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テキスト ボックス 15"/>
          <p:cNvSpPr txBox="1"/>
          <p:nvPr/>
        </p:nvSpPr>
        <p:spPr>
          <a:xfrm>
            <a:off x="5711873" y="1284724"/>
            <a:ext cx="2931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</a:t>
            </a:r>
            <a:r>
              <a:rPr kumimoji="1" lang="en-US" altLang="ja-JP" dirty="0" err="1" smtClean="0"/>
              <a:t>Dulmage</a:t>
            </a:r>
            <a:r>
              <a:rPr kumimoji="1" lang="en-US" altLang="ja-JP" dirty="0" smtClean="0"/>
              <a:t>-Mendelsohn 1958)</a:t>
            </a:r>
            <a:endParaRPr kumimoji="1" lang="ja-JP" altLang="en-US" dirty="0"/>
          </a:p>
        </p:txBody>
      </p:sp>
      <p:sp>
        <p:nvSpPr>
          <p:cNvPr id="27" name="スライド番号プレースホルダー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BA0DF-4ECC-4D2F-925C-BFE91B2BD055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628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テキスト ボックス 7"/>
              <p:cNvSpPr txBox="1"/>
              <p:nvPr/>
            </p:nvSpPr>
            <p:spPr>
              <a:xfrm>
                <a:off x="586596" y="4271037"/>
                <a:ext cx="7354386" cy="2085314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dirty="0" smtClean="0"/>
                  <a:t>Theorem (</a:t>
                </a:r>
                <a:r>
                  <a:rPr kumimoji="1" lang="en-US" altLang="ja-JP" sz="2800" dirty="0" err="1" smtClean="0"/>
                  <a:t>Ohta-Pálfia</a:t>
                </a:r>
                <a:r>
                  <a:rPr kumimoji="1" lang="en-US" altLang="ja-JP" sz="2800" dirty="0" smtClean="0"/>
                  <a:t> 15)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kumimoji="1" lang="en-US" altLang="ja-JP" sz="2800" dirty="0" smtClean="0"/>
                  <a:t>-Lipschitz,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kumimoji="1" lang="ja-JP" altLang="en-US" sz="28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kumimoji="1" lang="en-US" altLang="ja-JP" sz="2800" dirty="0" smtClean="0"/>
                  <a:t>-strongly-convex,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ja-JP" altLang="en-US" sz="280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≔</m:t>
                    </m:r>
                    <m:f>
                      <m:f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kumimoji="1" lang="ja-JP" altLang="en-US" sz="28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d>
                          <m:d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den>
                    </m:f>
                  </m:oMath>
                </a14:m>
                <a:endParaRPr kumimoji="1" lang="en-US" altLang="ja-JP" sz="2800" b="0" dirty="0" smtClean="0"/>
              </a:p>
              <a:p>
                <a:endParaRPr kumimoji="1" lang="en-US" altLang="ja-JP" sz="1400" dirty="0" smtClean="0"/>
              </a:p>
              <a:p>
                <a:r>
                  <a:rPr kumimoji="1" lang="en-US" altLang="ja-JP" sz="2800" dirty="0"/>
                  <a:t> </a:t>
                </a:r>
                <a:r>
                  <a:rPr kumimoji="1" lang="en-US" altLang="ja-JP" sz="2800" dirty="0" smtClean="0"/>
                  <a:t>  </a:t>
                </a:r>
                <a14:m>
                  <m:oMath xmlns:m="http://schemas.openxmlformats.org/officeDocument/2006/math">
                    <m:r>
                      <a:rPr kumimoji="1" lang="en-US" altLang="ja-JP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kumimoji="1" lang="en-US" altLang="ja-JP" sz="2800" dirty="0" smtClean="0"/>
                  <a:t>      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min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kumimoji="1" lang="en-US" altLang="ja-JP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poly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  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  </m:t>
                        </m:r>
                        <m:sSup>
                          <m:sSup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ja-JP" alt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</m:t>
                        </m:r>
                        <m:r>
                          <m:rPr>
                            <m:sty m:val="p"/>
                          </m:rPr>
                          <a:rPr kumimoji="1" lang="en-US" altLang="ja-JP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diam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</m:rad>
                      </m:den>
                    </m:f>
                  </m:oMath>
                </a14:m>
                <a:r>
                  <a:rPr kumimoji="1" lang="en-US" altLang="ja-JP" sz="2800" dirty="0" smtClean="0"/>
                  <a:t> </a:t>
                </a:r>
                <a:endParaRPr kumimoji="1" lang="en-US" altLang="ja-JP" sz="2800" dirty="0"/>
              </a:p>
            </p:txBody>
          </p:sp>
        </mc:Choice>
        <mc:Fallback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596" y="4271037"/>
                <a:ext cx="7354386" cy="2085314"/>
              </a:xfrm>
              <a:prstGeom prst="rect">
                <a:avLst/>
              </a:prstGeom>
              <a:blipFill>
                <a:blip r:embed="rId2"/>
                <a:stretch>
                  <a:fillRect l="-1657" t="-29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129337"/>
            <a:ext cx="7886700" cy="1325563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chemeClr val="accent5"/>
                </a:solidFill>
              </a:rPr>
              <a:t>S</a:t>
            </a:r>
            <a:r>
              <a:rPr kumimoji="1" lang="en-US" altLang="ja-JP" dirty="0" smtClean="0"/>
              <a:t>plitting </a:t>
            </a:r>
            <a:r>
              <a:rPr kumimoji="1" lang="en-US" altLang="ja-JP" dirty="0" smtClean="0">
                <a:solidFill>
                  <a:schemeClr val="accent5"/>
                </a:solidFill>
              </a:rPr>
              <a:t>P</a:t>
            </a:r>
            <a:r>
              <a:rPr kumimoji="1" lang="en-US" altLang="ja-JP" dirty="0" smtClean="0"/>
              <a:t>roximal </a:t>
            </a:r>
            <a:r>
              <a:rPr kumimoji="1" lang="en-US" altLang="ja-JP" dirty="0" smtClean="0">
                <a:solidFill>
                  <a:schemeClr val="accent5"/>
                </a:solidFill>
              </a:rPr>
              <a:t>P</a:t>
            </a:r>
            <a:r>
              <a:rPr kumimoji="1" lang="en-US" altLang="ja-JP" dirty="0" smtClean="0"/>
              <a:t>oint </a:t>
            </a:r>
            <a:r>
              <a:rPr kumimoji="1" lang="en-US" altLang="ja-JP" dirty="0" smtClean="0">
                <a:solidFill>
                  <a:schemeClr val="accent5"/>
                </a:solidFill>
              </a:rPr>
              <a:t>A</a:t>
            </a:r>
            <a:r>
              <a:rPr kumimoji="1" lang="en-US" altLang="ja-JP" dirty="0" smtClean="0"/>
              <a:t>lgorithm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BA0DF-4ECC-4D2F-925C-BFE91B2BD055}" type="slidenum">
              <a:rPr kumimoji="1" lang="ja-JP" altLang="en-US" smtClean="0"/>
              <a:t>20</a:t>
            </a:fld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713117" y="1305384"/>
                <a:ext cx="436298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kumimoji="1" lang="en-US" altLang="ja-JP" sz="2800" dirty="0" smtClean="0"/>
                  <a:t> complete CAT(0)-space</a:t>
                </a:r>
                <a:endParaRPr kumimoji="1" lang="ja-JP" altLang="en-US" sz="2800" dirty="0" smtClean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117" y="1305384"/>
                <a:ext cx="4362989" cy="430887"/>
              </a:xfrm>
              <a:prstGeom prst="rect">
                <a:avLst/>
              </a:prstGeom>
              <a:blipFill>
                <a:blip r:embed="rId3"/>
                <a:stretch>
                  <a:fillRect t="-23944" r="-3771" b="-507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713117" y="1886485"/>
                <a:ext cx="500464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ja-JP" sz="2800" dirty="0" smtClean="0"/>
                  <a:t>,...,</a:t>
                </a:r>
                <a:r>
                  <a:rPr kumimoji="1" lang="en-US" altLang="ja-JP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kumimoji="1" lang="ja-JP" altLang="en-US" sz="2800" dirty="0" smtClean="0"/>
                  <a:t> </a:t>
                </a:r>
                <a:r>
                  <a:rPr kumimoji="1" lang="en-US" altLang="ja-JP" sz="2800" dirty="0" smtClean="0"/>
                  <a:t>convex functions on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kumimoji="1" lang="ja-JP" altLang="en-US" sz="2800" dirty="0" smtClean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117" y="1886485"/>
                <a:ext cx="5004640" cy="430887"/>
              </a:xfrm>
              <a:prstGeom prst="rect">
                <a:avLst/>
              </a:prstGeom>
              <a:blipFill>
                <a:blip r:embed="rId4"/>
                <a:stretch>
                  <a:fillRect l="-122" t="-23944" b="-507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586596" y="2490254"/>
                <a:ext cx="4188070" cy="5467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dirty="0" smtClean="0"/>
                  <a:t>Goal: minimize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≔</m:t>
                    </m:r>
                    <m:nary>
                      <m:naryPr>
                        <m:chr m:val="∑"/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kumimoji="1" lang="ja-JP" altLang="en-US" sz="2800" dirty="0" smtClean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596" y="2490254"/>
                <a:ext cx="4188070" cy="546753"/>
              </a:xfrm>
              <a:prstGeom prst="rect">
                <a:avLst/>
              </a:prstGeom>
              <a:blipFill>
                <a:blip r:embed="rId5"/>
                <a:stretch>
                  <a:fillRect l="-2911" t="-6742" b="-3258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テキスト ボックス 6"/>
              <p:cNvSpPr txBox="1"/>
              <p:nvPr/>
            </p:nvSpPr>
            <p:spPr>
              <a:xfrm>
                <a:off x="586596" y="3211429"/>
                <a:ext cx="8283421" cy="757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dirty="0" smtClean="0">
                    <a:solidFill>
                      <a:schemeClr val="accent5"/>
                    </a:solidFill>
                  </a:rPr>
                  <a:t>SPPA</a:t>
                </a:r>
                <a:r>
                  <a:rPr kumimoji="1" lang="en-US" altLang="ja-JP" sz="280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kumimoji="1" lang="en-US" altLang="ja-JP" sz="2800" b="0" i="0" smtClean="0">
                            <a:latin typeface="Cambria Math" panose="02040503050406030204" pitchFamily="18" charset="0"/>
                          </a:rPr>
                          <m:t>argmin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 ∈ 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m:rPr>
                        <m:nor/>
                      </m:rP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kumimoji="1" lang="en-US" altLang="ja-JP" sz="2800" b="0" i="0" smtClean="0"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m:rPr>
                            <m:nor/>
                          </m:rPr>
                          <a:rPr kumimoji="1" lang="en-US" altLang="ja-JP" sz="2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ja-JP" altLang="en-US" sz="28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den>
                    </m:f>
                    <m:sSup>
                      <m:sSupPr>
                        <m:ctrlPr>
                          <a:rPr kumimoji="1" lang="en-US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kumimoji="1" lang="en-US" altLang="ja-JP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kumimoji="1" lang="ja-JP" altLang="en-US" sz="2800" dirty="0" smtClean="0"/>
              </a:p>
            </p:txBody>
          </p:sp>
        </mc:Choice>
        <mc:Fallback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596" y="3211429"/>
                <a:ext cx="8283421" cy="757515"/>
              </a:xfrm>
              <a:prstGeom prst="rect">
                <a:avLst/>
              </a:prstGeom>
              <a:blipFill>
                <a:blip r:embed="rId6"/>
                <a:stretch>
                  <a:fillRect l="-1472" b="-403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/>
          <p:cNvSpPr txBox="1"/>
          <p:nvPr/>
        </p:nvSpPr>
        <p:spPr>
          <a:xfrm>
            <a:off x="6457950" y="997607"/>
            <a:ext cx="1701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(</a:t>
            </a:r>
            <a:r>
              <a:rPr kumimoji="1" lang="en-US" altLang="ja-JP" sz="2800" dirty="0" err="1" smtClean="0"/>
              <a:t>Bačák</a:t>
            </a:r>
            <a:r>
              <a:rPr kumimoji="1" lang="en-US" altLang="ja-JP" sz="2800" dirty="0" smtClean="0"/>
              <a:t> 14)</a:t>
            </a:r>
            <a:endParaRPr kumimoji="1" lang="ja-JP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86918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BA0DF-4ECC-4D2F-925C-BFE91B2BD055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52355" y="368060"/>
            <a:ext cx="5182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Apply </a:t>
            </a:r>
            <a:r>
              <a:rPr kumimoji="1" lang="en-US" altLang="ja-JP" sz="2800" dirty="0" smtClean="0"/>
              <a:t>SPPA </a:t>
            </a:r>
            <a:r>
              <a:rPr kumimoji="1" lang="en-US" altLang="ja-JP" sz="2800" dirty="0" smtClean="0"/>
              <a:t>to perturbed objective</a:t>
            </a:r>
            <a:endParaRPr kumimoji="1" lang="ja-JP" altLang="en-US" sz="28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1648190" y="806893"/>
                <a:ext cx="4628575" cy="21934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ja-JP" sz="2800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kumimoji="1" lang="en-US" altLang="ja-JP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kumimoji="1" lang="ja-JP" altLang="en-US" sz="2800" i="1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  <m:sup/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− </m:t>
                        </m:r>
                        <m:acc>
                          <m:accPr>
                            <m:chr m:val="̅"/>
                            <m:ctrlPr>
                              <a:rPr kumimoji="1" lang="ja-JP" alt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kumimoji="1" lang="en-US" altLang="ja-JP" sz="2800" dirty="0">
                                <a:latin typeface="Cambria Math" panose="02040503050406030204" pitchFamily="18" charset="0"/>
                              </a:rPr>
                              <m:t>dim</m:t>
                            </m:r>
                          </m:e>
                        </m:acc>
                      </m:e>
                    </m:nary>
                    <m:d>
                      <m:dPr>
                        <m:ctrlPr>
                          <a:rPr kumimoji="1" lang="en-US" altLang="ja-JP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ja-JP" altLang="en-US" sz="2800" i="1" dirty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</m:e>
                    </m:d>
                    <m:r>
                      <a:rPr kumimoji="1" lang="en-US" altLang="ja-JP" sz="28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ja-JP" altLang="en-US" sz="2800" b="0" i="1" dirty="0" smtClean="0">
                        <a:latin typeface="Cambria Math" panose="02040503050406030204" pitchFamily="18" charset="0"/>
                      </a:rPr>
                      <m:t>𝜖</m:t>
                    </m:r>
                    <m:sSup>
                      <m:sSupPr>
                        <m:ctrlPr>
                          <a:rPr kumimoji="1" lang="en-US" altLang="ja-JP" sz="2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800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kumimoji="1" lang="en-US" altLang="ja-JP" sz="2800" i="1" dirty="0">
                            <a:latin typeface="Cambria Math" panose="02040503050406030204" pitchFamily="18" charset="0"/>
                          </a:rPr>
                          <m:t>(0, </m:t>
                        </m:r>
                        <m:sSub>
                          <m:sSubPr>
                            <m:ctrlPr>
                              <a:rPr kumimoji="1" lang="en-US" altLang="ja-JP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ja-JP" altLang="en-US" sz="2800" i="1" dirty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  <m:r>
                          <a:rPr kumimoji="1" lang="en-US" altLang="ja-JP" sz="2800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kumimoji="1" lang="en-US" altLang="ja-JP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kumimoji="1" lang="en-US" altLang="ja-JP" sz="2800" b="0" i="1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1" lang="en-US" altLang="ja-JP" sz="2800" b="0" dirty="0" smtClean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2800" b="0" i="1" dirty="0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kumimoji="1" lang="en-US" altLang="ja-JP" sz="2800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kumimoji="1" lang="ja-JP" altLang="en-US" sz="2800" i="1" dirty="0">
                            <a:latin typeface="Cambria Math" panose="02040503050406030204" pitchFamily="18" charset="0"/>
                          </a:rPr>
                          <m:t>𝛽</m:t>
                        </m:r>
                      </m:sub>
                      <m:sup/>
                      <m:e>
                        <m:r>
                          <a:rPr kumimoji="1" lang="en-US" altLang="ja-JP" sz="28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kumimoji="1" lang="ja-JP" altLang="en-US" sz="28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kumimoji="1" lang="en-US" altLang="ja-JP" sz="2800" dirty="0">
                                <a:latin typeface="Cambria Math" panose="02040503050406030204" pitchFamily="18" charset="0"/>
                              </a:rPr>
                              <m:t>dim</m:t>
                            </m:r>
                          </m:e>
                        </m:acc>
                        <m:r>
                          <m:rPr>
                            <m:nor/>
                          </m:rPr>
                          <a:rPr kumimoji="1" lang="en-US" altLang="ja-JP" sz="2800" dirty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1" lang="en-US" altLang="ja-JP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kumimoji="1" lang="ja-JP" altLang="en-US" sz="2800" i="1" dirty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sub>
                        </m:sSub>
                        <m:r>
                          <a:rPr kumimoji="1" lang="en-US" altLang="ja-JP" sz="2800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kumimoji="1" lang="en-US" altLang="ja-JP" sz="28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ja-JP" altLang="en-US" sz="2800" i="1" dirty="0">
                        <a:latin typeface="Cambria Math" panose="02040503050406030204" pitchFamily="18" charset="0"/>
                      </a:rPr>
                      <m:t>𝜖</m:t>
                    </m:r>
                    <m:sSup>
                      <m:sSupPr>
                        <m:ctrlPr>
                          <a:rPr kumimoji="1" lang="en-US" altLang="ja-JP" sz="2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800" i="1" dirty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kumimoji="1" lang="en-US" altLang="ja-JP" sz="2800" i="1" dirty="0">
                            <a:latin typeface="Cambria Math" panose="02040503050406030204" pitchFamily="18" charset="0"/>
                          </a:rPr>
                          <m:t>(0, </m:t>
                        </m:r>
                        <m:sSub>
                          <m:sSubPr>
                            <m:ctrlPr>
                              <a:rPr kumimoji="1" lang="en-US" altLang="ja-JP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kumimoji="1" lang="ja-JP" altLang="en-US" sz="2800" i="1" dirty="0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sub>
                        </m:sSub>
                        <m:r>
                          <a:rPr kumimoji="1" lang="en-US" altLang="ja-JP" sz="2800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kumimoji="1" lang="en-US" altLang="ja-JP" sz="28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ja-JP" sz="2800" dirty="0" smtClean="0"/>
              </a:p>
              <a:p>
                <a:pPr>
                  <a:lnSpc>
                    <a:spcPct val="150000"/>
                  </a:lnSpc>
                </a:pPr>
                <a:r>
                  <a:rPr lang="en-US" altLang="ja-JP" sz="2800" b="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en-US" altLang="ja-JP" sz="2800" i="1" dirty="0"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kumimoji="1" lang="en-US" altLang="ja-JP" sz="2800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kumimoji="1" lang="ja-JP" altLang="en-US" sz="2800" i="1" dirty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kumimoji="1" lang="en-US" altLang="ja-JP" sz="28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ja-JP" altLang="en-US" sz="2800" i="1" dirty="0">
                            <a:latin typeface="Cambria Math" panose="02040503050406030204" pitchFamily="18" charset="0"/>
                          </a:rPr>
                          <m:t>𝛽</m:t>
                        </m:r>
                      </m:sub>
                      <m:sup/>
                      <m:e>
                        <m:r>
                          <a:rPr kumimoji="1" lang="en-US" altLang="ja-JP" sz="2800" b="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  <m:acc>
                          <m:accPr>
                            <m:chr m:val="̅"/>
                            <m:ctrlPr>
                              <a:rPr kumimoji="1" lang="en-US" altLang="ja-JP" sz="28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kumimoji="1" lang="en-US" altLang="ja-JP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800" i="1" dirty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kumimoji="1" lang="ja-JP" altLang="en-US" sz="2800" i="1" dirty="0">
                                    <a:latin typeface="Cambria Math" panose="02040503050406030204" pitchFamily="18" charset="0"/>
                                  </a:rPr>
                                  <m:t>𝛼𝛽</m:t>
                                </m:r>
                              </m:sub>
                            </m:sSub>
                          </m:e>
                        </m:acc>
                        <m:r>
                          <a:rPr kumimoji="1" lang="en-US" altLang="ja-JP" sz="2800" i="1" dirty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1" lang="en-US" altLang="ja-JP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ja-JP" altLang="en-US" sz="2800" i="1" dirty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  <m:r>
                          <a:rPr kumimoji="1" lang="en-US" altLang="ja-JP" sz="2800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kumimoji="1" lang="ja-JP" altLang="en-US" sz="2800" i="1" dirty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sub>
                        </m:sSub>
                        <m:r>
                          <a:rPr kumimoji="1" lang="en-US" altLang="ja-JP" sz="2800" i="1" dirty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190" y="806893"/>
                <a:ext cx="4628575" cy="21934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角丸四角形吹き出し 5"/>
          <p:cNvSpPr/>
          <p:nvPr/>
        </p:nvSpPr>
        <p:spPr>
          <a:xfrm>
            <a:off x="6619337" y="1017802"/>
            <a:ext cx="2484406" cy="1541368"/>
          </a:xfrm>
          <a:prstGeom prst="wedgeRoundRectCallout">
            <a:avLst>
              <a:gd name="adj1" fmla="val -72730"/>
              <a:gd name="adj2" fmla="val -1362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6644266" y="1074744"/>
                <a:ext cx="249337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 smtClean="0"/>
                  <a:t>ensure</a:t>
                </a:r>
              </a:p>
              <a:p>
                <a14:m>
                  <m:oMath xmlns:m="http://schemas.openxmlformats.org/officeDocument/2006/math">
                    <m:r>
                      <a:rPr kumimoji="1" lang="ja-JP" altLang="en-US" sz="240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kumimoji="1" lang="en-US" altLang="ja-JP" sz="2400" dirty="0" smtClean="0"/>
                  <a:t>-strong-convexity</a:t>
                </a:r>
                <a:endParaRPr kumimoji="1" lang="ja-JP" altLang="en-US" sz="2400" dirty="0" smtClean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4266" y="1074744"/>
                <a:ext cx="2493375" cy="830997"/>
              </a:xfrm>
              <a:prstGeom prst="rect">
                <a:avLst/>
              </a:prstGeom>
              <a:blipFill>
                <a:blip r:embed="rId3"/>
                <a:stretch>
                  <a:fillRect l="-3912" t="-5839" r="-2689" b="-1532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6814701" y="1958547"/>
                <a:ext cx="222003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ja-JP" altLang="en-US" sz="24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 smtClean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4701" y="1958547"/>
                <a:ext cx="2220031" cy="369332"/>
              </a:xfrm>
              <a:prstGeom prst="rect">
                <a:avLst/>
              </a:prstGeom>
              <a:blipFill>
                <a:blip r:embed="rId4"/>
                <a:stretch>
                  <a:fillRect l="-1648" r="-4396" b="-344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952355" y="3124606"/>
                <a:ext cx="6063198" cy="14650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acc>
                      <m:accPr>
                        <m:chr m:val="̃"/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kumimoji="1" lang="en-US" altLang="ja-JP" sz="2800" b="0" i="0" smtClean="0">
                            <a:latin typeface="Cambria Math" panose="02040503050406030204" pitchFamily="18" charset="0"/>
                          </a:rPr>
                          <m:t>obj</m:t>
                        </m:r>
                      </m:e>
                    </m:acc>
                    <m:d>
                      <m:d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obj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)≤1/2</m:t>
                    </m:r>
                  </m:oMath>
                </a14:m>
                <a:endParaRPr kumimoji="1" lang="en-US" altLang="ja-JP" sz="28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kumimoji="1" lang="en-US" altLang="ja-JP" sz="2800" dirty="0" smtClean="0"/>
                  <a:t>each term is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kumimoji="1" lang="en-US" altLang="ja-JP" sz="2800" b="0" i="0" smtClean="0">
                            <a:latin typeface="Cambria Math" panose="02040503050406030204" pitchFamily="18" charset="0"/>
                          </a:rPr>
                          <m:t>poly</m:t>
                        </m:r>
                        <m:d>
                          <m:d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kumimoji="1" lang="en-US" altLang="ja-JP" sz="2800" dirty="0" smtClean="0"/>
                  <a:t>-Lipschitz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𝑚𝑛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ja-JP" sz="2800" dirty="0" smtClean="0"/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355" y="3124606"/>
                <a:ext cx="6063198" cy="1465016"/>
              </a:xfrm>
              <a:prstGeom prst="rect">
                <a:avLst/>
              </a:prstGeom>
              <a:blipFill>
                <a:blip r:embed="rId5"/>
                <a:stretch>
                  <a:fillRect l="-1809" r="-9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1265207" y="4648088"/>
                <a:ext cx="6856044" cy="2073388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  <a:alpha val="5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kumimoji="1" lang="en-US" altLang="ja-JP" sz="2800" dirty="0" smtClean="0"/>
                  <a:t>generated by SPPA for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kumimoji="1" lang="en-US" altLang="ja-JP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kumimoji="1" lang="en-US" altLang="ja-JP" sz="2800" b="0" i="0" smtClean="0">
                            <a:latin typeface="Cambria Math" panose="02040503050406030204" pitchFamily="18" charset="0"/>
                          </a:rPr>
                          <m:t>obj</m:t>
                        </m:r>
                      </m:e>
                    </m:acc>
                  </m:oMath>
                </a14:m>
                <a:r>
                  <a:rPr kumimoji="1" lang="en-US" altLang="ja-JP" sz="2800" i="1" dirty="0" smtClean="0">
                    <a:latin typeface="Cambria Math" panose="02040503050406030204" pitchFamily="18" charset="0"/>
                  </a:rPr>
                  <a:t>  </a:t>
                </a:r>
              </a:p>
              <a:p>
                <a:r>
                  <a:rPr kumimoji="1" lang="en-US" altLang="ja-JP" sz="2800" i="1" dirty="0" smtClean="0">
                    <a:latin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kumimoji="1" lang="el-GR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kumimoji="1" lang="en-US" altLang="ja-JP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poly</m:t>
                        </m:r>
                        <m:d>
                          <m:d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endParaRPr kumimoji="1" lang="en-US" altLang="ja-JP" sz="28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kumimoji="1" lang="en-US" altLang="ja-JP" sz="2800" b="0" dirty="0" smtClean="0">
                    <a:ea typeface="Cambria Math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m:rPr>
                        <m:nor/>
                      </m:rPr>
                      <a:rPr kumimoji="1" lang="en-US" altLang="ja-JP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obj</m:t>
                    </m:r>
                    <m:d>
                      <m:d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kumimoji="1" lang="en-US" altLang="ja-JP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opt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acc>
                      <m:accPr>
                        <m:chr m:val="̃"/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kumimoji="1" lang="en-US" altLang="ja-JP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obj</m:t>
                        </m:r>
                      </m:e>
                    </m:acc>
                    <m:d>
                      <m:d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kumimoji="1" lang="en-US" altLang="ja-JP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̃"/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kumimoji="1" lang="en-US" altLang="ja-JP" sz="2800" b="0" i="0" smtClean="0">
                            <a:latin typeface="Cambria Math" panose="02040503050406030204" pitchFamily="18" charset="0"/>
                          </a:rPr>
                          <m:t>opt</m:t>
                        </m:r>
                      </m:e>
                    </m:acc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endParaRPr kumimoji="1" lang="en-US" altLang="ja-JP" sz="2800" b="0" dirty="0" smtClean="0"/>
              </a:p>
              <a:p>
                <a:r>
                  <a:rPr kumimoji="1" lang="en-US" altLang="ja-JP" sz="2800" dirty="0" smtClean="0"/>
                  <a:t>     </a:t>
                </a:r>
                <a14:m>
                  <m:oMath xmlns:m="http://schemas.openxmlformats.org/officeDocument/2006/math">
                    <m:r>
                      <a:rPr kumimoji="1"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m:rPr>
                        <m:nor/>
                      </m:rPr>
                      <a:rPr kumimoji="1" lang="en-US" altLang="ja-JP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supp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kumimoji="1" lang="ja-JP" altLang="en-US" sz="2800" dirty="0">
                        <a:latin typeface="Cambria Math" panose="02040503050406030204" pitchFamily="18" charset="0"/>
                      </a:rPr>
                      <m:t>∋</m:t>
                    </m:r>
                  </m:oMath>
                </a14:m>
                <a:r>
                  <a:rPr kumimoji="1" lang="en-US" altLang="ja-JP" sz="2800" dirty="0" smtClean="0"/>
                  <a:t> minimizer</a:t>
                </a:r>
                <a:endParaRPr kumimoji="1" lang="ja-JP" altLang="en-US" sz="2800" dirty="0" smtClean="0"/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207" y="4648088"/>
                <a:ext cx="6856044" cy="2073388"/>
              </a:xfrm>
              <a:prstGeom prst="rect">
                <a:avLst/>
              </a:prstGeom>
              <a:blipFill>
                <a:blip r:embed="rId6"/>
                <a:stretch>
                  <a:fillRect t="-1466" b="-733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正方形/長方形 3"/>
          <p:cNvSpPr/>
          <p:nvPr/>
        </p:nvSpPr>
        <p:spPr>
          <a:xfrm>
            <a:off x="4054416" y="949746"/>
            <a:ext cx="1966822" cy="553704"/>
          </a:xfrm>
          <a:prstGeom prst="rect">
            <a:avLst/>
          </a:prstGeom>
          <a:solidFill>
            <a:schemeClr val="accent6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4226943" y="1681695"/>
            <a:ext cx="1930811" cy="553704"/>
          </a:xfrm>
          <a:prstGeom prst="rect">
            <a:avLst/>
          </a:prstGeom>
          <a:solidFill>
            <a:schemeClr val="accent6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/>
              <p:cNvSpPr/>
              <p:nvPr/>
            </p:nvSpPr>
            <p:spPr>
              <a:xfrm>
                <a:off x="5898806" y="2920202"/>
                <a:ext cx="3238835" cy="391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kumimoji="1"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kumimoji="1"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ja-JP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kumimoji="1"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kumimoji="1"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ja-JP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kumimoji="1"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2" name="正方形/長方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8806" y="2920202"/>
                <a:ext cx="3238835" cy="391646"/>
              </a:xfrm>
              <a:prstGeom prst="rect">
                <a:avLst/>
              </a:prstGeom>
              <a:blipFill>
                <a:blip r:embed="rId7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865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BA0DF-4ECC-4D2F-925C-BFE91B2BD055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05951" y="244714"/>
            <a:ext cx="8161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>
                <a:latin typeface="+mj-lt"/>
              </a:rPr>
              <a:t>In each iteration of SPPA, we need to solve:</a:t>
            </a:r>
            <a:endParaRPr kumimoji="1" lang="ja-JP" altLang="en-US" sz="3600" dirty="0" smtClean="0"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テキスト ボックス 3"/>
              <p:cNvSpPr txBox="1"/>
              <p:nvPr/>
            </p:nvSpPr>
            <p:spPr>
              <a:xfrm>
                <a:off x="844794" y="1019824"/>
                <a:ext cx="7120347" cy="137864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dirty="0" smtClean="0"/>
                  <a:t>P1:  Min. 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kumimoji="1" lang="en-US" altLang="ja-JP" sz="2800" b="0" i="0" smtClean="0">
                            <a:latin typeface="Cambria Math" panose="02040503050406030204" pitchFamily="18" charset="0"/>
                          </a:rPr>
                          <m:t>dim</m:t>
                        </m:r>
                      </m:e>
                    </m:acc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ja-JP" altLang="en-US" sz="28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0,</m:t>
                            </m:r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kumimoji="1" lang="ja-JP" altLang="en-US" sz="28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kumimoji="1" lang="en-US" altLang="ja-JP" sz="2800" dirty="0" smtClean="0"/>
              </a:p>
              <a:p>
                <a:pPr>
                  <a:lnSpc>
                    <a:spcPct val="150000"/>
                  </a:lnSpc>
                </a:pPr>
                <a:r>
                  <a:rPr kumimoji="1" lang="en-US" altLang="ja-JP" sz="2800" dirty="0" smtClean="0"/>
                  <a:t>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ja-JP" sz="2800">
                        <a:latin typeface="Cambria Math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kumimoji="1" lang="en-US" altLang="ja-JP" sz="280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kumimoji="1" lang="en-US" altLang="ja-JP" sz="2800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kumimoji="1" lang="en-US" altLang="ja-JP" sz="2800">
                        <a:latin typeface="Cambria Math" panose="02040503050406030204" pitchFamily="18" charset="0"/>
                      </a:rPr>
                      <m:t>.    </m:t>
                    </m:r>
                    <m:r>
                      <a:rPr kumimoji="1"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ja-JP" sz="2800" i="1">
                        <a:latin typeface="Cambria Math" panose="02040503050406030204" pitchFamily="18" charset="0"/>
                      </a:rPr>
                      <m:t> ∈ </m:t>
                    </m:r>
                    <m:r>
                      <a:rPr kumimoji="1" lang="en-US" altLang="ja-JP" sz="2800" i="1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kumimoji="1" lang="en-US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</m:d>
                  </m:oMath>
                </a14:m>
                <a:endParaRPr kumimoji="1" lang="ja-JP" altLang="en-US" sz="2800" dirty="0"/>
              </a:p>
            </p:txBody>
          </p:sp>
        </mc:Choice>
        <mc:Fallback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794" y="1019824"/>
                <a:ext cx="7120347" cy="1378647"/>
              </a:xfrm>
              <a:prstGeom prst="rect">
                <a:avLst/>
              </a:prstGeom>
              <a:blipFill>
                <a:blip r:embed="rId2"/>
                <a:stretch>
                  <a:fillRect l="-179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テキスト ボックス 5"/>
              <p:cNvSpPr txBox="1"/>
              <p:nvPr/>
            </p:nvSpPr>
            <p:spPr>
              <a:xfrm>
                <a:off x="902601" y="2632534"/>
                <a:ext cx="7267054" cy="135665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dirty="0" smtClean="0"/>
                  <a:t>P2:  Min.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1" lang="en-US" altLang="ja-JP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kumimoji="1" lang="ja-JP" altLang="en-US" sz="28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  <m:d>
                      <m:dPr>
                        <m:begChr m:val="{"/>
                        <m:endChr m:val="}"/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kumimoji="1" lang="en-US" altLang="ja-JP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kumimoji="1" lang="en-US" altLang="ja-JP" sz="28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kumimoji="1" lang="en-US" altLang="ja-JP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28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kumimoji="1" lang="en-US" altLang="ja-JP" sz="28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  <m:sup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kumimoji="1" lang="en-US" altLang="ja-JP" sz="2800" b="0" dirty="0" smtClean="0"/>
              </a:p>
              <a:p>
                <a:endParaRPr kumimoji="1" lang="en-US" altLang="ja-JP" sz="1200" b="0" dirty="0" smtClean="0"/>
              </a:p>
              <a:p>
                <a:r>
                  <a:rPr kumimoji="1" lang="en-US" altLang="ja-JP" sz="2800" dirty="0" smtClean="0"/>
                  <a:t>        </a:t>
                </a:r>
                <a:r>
                  <a:rPr kumimoji="1" lang="en-US" altLang="ja-JP" sz="2800" dirty="0" err="1" smtClean="0"/>
                  <a:t>s.t.</a:t>
                </a:r>
                <a:r>
                  <a:rPr kumimoji="1" lang="en-US" altLang="ja-JP" sz="2800" dirty="0" smtClean="0"/>
                  <a:t>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ℳ</m:t>
                        </m:r>
                      </m:e>
                    </m:d>
                    <m:r>
                      <a:rPr kumimoji="1" lang="en-US" altLang="ja-JP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kumimoji="1"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kumimoji="1"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kumimoji="1"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ℳ</m:t>
                        </m:r>
                      </m:e>
                    </m:d>
                  </m:oMath>
                </a14:m>
                <a:endParaRPr kumimoji="1" lang="ja-JP" altLang="en-US" sz="2800" dirty="0" smtClean="0"/>
              </a:p>
            </p:txBody>
          </p:sp>
        </mc:Choice>
        <mc:Fallback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601" y="2632534"/>
                <a:ext cx="7267054" cy="1356653"/>
              </a:xfrm>
              <a:prstGeom prst="rect">
                <a:avLst/>
              </a:prstGeom>
              <a:blipFill>
                <a:blip r:embed="rId3"/>
                <a:stretch>
                  <a:fillRect l="-1678" b="-1216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/>
          <p:cNvSpPr txBox="1"/>
          <p:nvPr/>
        </p:nvSpPr>
        <p:spPr>
          <a:xfrm>
            <a:off x="1523180" y="4241745"/>
            <a:ext cx="15407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rev. inclusion</a:t>
            </a:r>
            <a:endParaRPr kumimoji="1" lang="ja-JP" altLang="en-US" sz="20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1020619" y="4441800"/>
                <a:ext cx="6861864" cy="16619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/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kumimoji="1" lang="en-US" altLang="ja-JP" sz="2400" dirty="0" smtClean="0"/>
                  <a:t>:  modular lattice of all vector subsp. in</a:t>
                </a:r>
                <a14:m>
                  <m:oMath xmlns:m="http://schemas.openxmlformats.org/officeDocument/2006/math">
                    <m:r>
                      <a:rPr kumimoji="1" lang="en-US" altLang="ja-JP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ja-JP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 </m:t>
                    </m:r>
                    <m:sSup>
                      <m:sSupPr>
                        <m:ctrlP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ja-JP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kumimoji="1" lang="en-US" altLang="ja-JP" sz="2400" dirty="0" smtClean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kumimoji="1" lang="en-US" altLang="ja-JP" sz="24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ja-JP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kumimoji="1" lang="en-US" altLang="ja-JP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ja-JP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𝔽</m:t>
                        </m:r>
                      </m:e>
                      <m:sup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kumimoji="1" lang="en-US" altLang="ja-JP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kumimoji="1" lang="ja-JP" alt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𝔽</m:t>
                    </m:r>
                  </m:oMath>
                </a14:m>
                <a:r>
                  <a:rPr kumimoji="1" lang="en-US" altLang="ja-JP" sz="2400" dirty="0" smtClean="0"/>
                  <a:t>: bilinear form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m:rPr>
                        <m:nor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rank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kumimoji="1" lang="ja-JP" altLang="en-US" sz="2400" dirty="0" smtClean="0"/>
                  <a:t> </a:t>
                </a:r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619" y="4441800"/>
                <a:ext cx="6861864" cy="1661993"/>
              </a:xfrm>
              <a:prstGeom prst="rect">
                <a:avLst/>
              </a:prstGeom>
              <a:blipFill>
                <a:blip r:embed="rId4"/>
                <a:stretch>
                  <a:fillRect l="-1510" b="-533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テキスト ボックス 10"/>
          <p:cNvSpPr txBox="1"/>
          <p:nvPr/>
        </p:nvSpPr>
        <p:spPr>
          <a:xfrm>
            <a:off x="5180195" y="5153086"/>
            <a:ext cx="2555508" cy="1384995"/>
          </a:xfrm>
          <a:prstGeom prst="rect">
            <a:avLst/>
          </a:prstGeom>
          <a:solidFill>
            <a:schemeClr val="accent4">
              <a:lumMod val="60000"/>
              <a:lumOff val="40000"/>
              <a:alpha val="47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P1 and P2</a:t>
            </a:r>
          </a:p>
          <a:p>
            <a:r>
              <a:rPr kumimoji="1" lang="en-US" altLang="ja-JP" sz="2800" dirty="0" smtClean="0"/>
              <a:t>are solvable in</a:t>
            </a:r>
          </a:p>
          <a:p>
            <a:r>
              <a:rPr kumimoji="1" lang="en-US" altLang="ja-JP" sz="2800" dirty="0" smtClean="0"/>
              <a:t>polynomial time</a:t>
            </a:r>
            <a:endParaRPr kumimoji="1" lang="ja-JP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61293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BA0DF-4ECC-4D2F-925C-BFE91B2BD055}" type="slidenum">
              <a:rPr kumimoji="1" lang="ja-JP" altLang="en-US" smtClean="0"/>
              <a:t>23</a:t>
            </a:fld>
            <a:endParaRPr kumimoji="1" lang="ja-JP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テキスト ボックス 2"/>
              <p:cNvSpPr txBox="1"/>
              <p:nvPr/>
            </p:nvSpPr>
            <p:spPr>
              <a:xfrm>
                <a:off x="836647" y="1465064"/>
                <a:ext cx="7120347" cy="134786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dirty="0" smtClean="0"/>
                  <a:t>P1:  Min. 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kumimoji="1" lang="en-US" altLang="ja-JP" sz="2800" b="0" i="0" smtClean="0">
                            <a:latin typeface="Cambria Math" panose="02040503050406030204" pitchFamily="18" charset="0"/>
                          </a:rPr>
                          <m:t>dim</m:t>
                        </m:r>
                      </m:e>
                    </m:acc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ja-JP" altLang="en-US" sz="28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0,</m:t>
                            </m:r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1" lang="en-US" altLang="ja-JP" sz="2800" b="0" i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kumimoji="1" lang="ja-JP" altLang="en-US" sz="28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kumimoji="1" lang="en-US" altLang="ja-JP" sz="2800" dirty="0" smtClean="0"/>
              </a:p>
              <a:p>
                <a:endParaRPr kumimoji="1" lang="en-US" altLang="ja-JP" sz="1200" dirty="0" smtClean="0"/>
              </a:p>
              <a:p>
                <a:r>
                  <a:rPr kumimoji="1" lang="en-US" altLang="ja-JP" sz="2800" dirty="0" smtClean="0"/>
                  <a:t>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ja-JP" sz="2800">
                        <a:latin typeface="Cambria Math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kumimoji="1" lang="en-US" altLang="ja-JP" sz="280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kumimoji="1" lang="en-US" altLang="ja-JP" sz="2800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kumimoji="1" lang="en-US" altLang="ja-JP" sz="2800">
                        <a:latin typeface="Cambria Math" panose="02040503050406030204" pitchFamily="18" charset="0"/>
                      </a:rPr>
                      <m:t>.    </m:t>
                    </m:r>
                    <m:r>
                      <a:rPr kumimoji="1" lang="en-US" altLang="ja-JP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ja-JP" sz="2800" i="1">
                        <a:latin typeface="Cambria Math" panose="02040503050406030204" pitchFamily="18" charset="0"/>
                      </a:rPr>
                      <m:t> ∈ </m:t>
                    </m:r>
                    <m:r>
                      <a:rPr kumimoji="1" lang="en-US" altLang="ja-JP" sz="2800" i="1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kumimoji="1" lang="en-US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</m:d>
                  </m:oMath>
                </a14:m>
                <a:endParaRPr kumimoji="1" lang="ja-JP" altLang="en-US" sz="2800" dirty="0"/>
              </a:p>
            </p:txBody>
          </p:sp>
        </mc:Choice>
        <mc:Fallback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647" y="1465064"/>
                <a:ext cx="7120347" cy="1347869"/>
              </a:xfrm>
              <a:prstGeom prst="rect">
                <a:avLst/>
              </a:prstGeom>
              <a:blipFill>
                <a:blip r:embed="rId2"/>
                <a:stretch>
                  <a:fillRect l="-171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線コネクタ 3"/>
          <p:cNvCxnSpPr/>
          <p:nvPr/>
        </p:nvCxnSpPr>
        <p:spPr>
          <a:xfrm>
            <a:off x="3273861" y="4948784"/>
            <a:ext cx="1178944" cy="1150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/>
          <p:cNvCxnSpPr/>
          <p:nvPr/>
        </p:nvCxnSpPr>
        <p:spPr>
          <a:xfrm flipV="1">
            <a:off x="4452805" y="4143651"/>
            <a:ext cx="770626" cy="8051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 flipV="1">
            <a:off x="5223431" y="2968544"/>
            <a:ext cx="0" cy="117510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 flipV="1">
            <a:off x="4429801" y="2952250"/>
            <a:ext cx="793630" cy="200228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 flipV="1">
            <a:off x="3272783" y="2974784"/>
            <a:ext cx="1955286" cy="1974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flipV="1">
            <a:off x="3314118" y="4143651"/>
            <a:ext cx="1909313" cy="793632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/>
              <p:cNvSpPr txBox="1"/>
              <p:nvPr/>
            </p:nvSpPr>
            <p:spPr>
              <a:xfrm>
                <a:off x="3086669" y="4918007"/>
                <a:ext cx="3733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 smtClean="0"/>
              </a:p>
            </p:txBody>
          </p:sp>
        </mc:Choice>
        <mc:Fallback xmlns="">
          <p:sp>
            <p:nvSpPr>
              <p:cNvPr id="24" name="テキスト ボックス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6669" y="4918007"/>
                <a:ext cx="373307" cy="369332"/>
              </a:xfrm>
              <a:prstGeom prst="rect">
                <a:avLst/>
              </a:prstGeom>
              <a:blipFill>
                <a:blip r:embed="rId3"/>
                <a:stretch>
                  <a:fillRect l="-19355" r="-4839" b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/>
              <p:cNvSpPr txBox="1"/>
              <p:nvPr/>
            </p:nvSpPr>
            <p:spPr>
              <a:xfrm>
                <a:off x="4379894" y="4929724"/>
                <a:ext cx="3661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 smtClean="0"/>
              </a:p>
            </p:txBody>
          </p:sp>
        </mc:Choice>
        <mc:Fallback xmlns="">
          <p:sp>
            <p:nvSpPr>
              <p:cNvPr id="25" name="テキスト ボックス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9894" y="4929724"/>
                <a:ext cx="366189" cy="369332"/>
              </a:xfrm>
              <a:prstGeom prst="rect">
                <a:avLst/>
              </a:prstGeom>
              <a:blipFill>
                <a:blip r:embed="rId4"/>
                <a:stretch>
                  <a:fillRect l="-19672" r="-4918" b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/>
              <p:cNvSpPr txBox="1"/>
              <p:nvPr/>
            </p:nvSpPr>
            <p:spPr>
              <a:xfrm>
                <a:off x="5275600" y="3956347"/>
                <a:ext cx="3733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 smtClean="0"/>
              </a:p>
            </p:txBody>
          </p:sp>
        </mc:Choice>
        <mc:Fallback xmlns="">
          <p:sp>
            <p:nvSpPr>
              <p:cNvPr id="26" name="テキスト ボックス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5600" y="3956347"/>
                <a:ext cx="373307" cy="369332"/>
              </a:xfrm>
              <a:prstGeom prst="rect">
                <a:avLst/>
              </a:prstGeom>
              <a:blipFill>
                <a:blip r:embed="rId5"/>
                <a:stretch>
                  <a:fillRect l="-19355" r="-4839" b="-245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/>
              <p:cNvSpPr txBox="1"/>
              <p:nvPr/>
            </p:nvSpPr>
            <p:spPr>
              <a:xfrm>
                <a:off x="5322627" y="2655262"/>
                <a:ext cx="3733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 smtClean="0"/>
              </a:p>
            </p:txBody>
          </p:sp>
        </mc:Choice>
        <mc:Fallback xmlns="">
          <p:sp>
            <p:nvSpPr>
              <p:cNvPr id="27" name="テキスト ボックス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2627" y="2655262"/>
                <a:ext cx="373307" cy="369332"/>
              </a:xfrm>
              <a:prstGeom prst="rect">
                <a:avLst/>
              </a:prstGeom>
              <a:blipFill>
                <a:blip r:embed="rId6"/>
                <a:stretch>
                  <a:fillRect l="-19672" r="-6557" b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楕円 28"/>
          <p:cNvSpPr>
            <a:spLocks noChangeAspect="1"/>
          </p:cNvSpPr>
          <p:nvPr/>
        </p:nvSpPr>
        <p:spPr>
          <a:xfrm>
            <a:off x="4482922" y="4107447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0" name="グループ化 9"/>
          <p:cNvGrpSpPr/>
          <p:nvPr/>
        </p:nvGrpSpPr>
        <p:grpSpPr>
          <a:xfrm>
            <a:off x="3988364" y="4000003"/>
            <a:ext cx="433708" cy="508477"/>
            <a:chOff x="3988364" y="4000003"/>
            <a:chExt cx="433708" cy="5084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テキスト ボックス 29"/>
                <p:cNvSpPr txBox="1"/>
                <p:nvPr/>
              </p:nvSpPr>
              <p:spPr>
                <a:xfrm>
                  <a:off x="3988364" y="4000003"/>
                  <a:ext cx="433708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kumimoji="1" lang="ja-JP" altLang="en-US" sz="2800" dirty="0" smtClean="0"/>
                </a:p>
              </p:txBody>
            </p:sp>
          </mc:Choice>
          <mc:Fallback xmlns="">
            <p:sp>
              <p:nvSpPr>
                <p:cNvPr id="30" name="テキスト ボックス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88364" y="4000003"/>
                  <a:ext cx="433708" cy="43088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楕円 30"/>
            <p:cNvSpPr>
              <a:spLocks noChangeAspect="1"/>
            </p:cNvSpPr>
            <p:nvPr/>
          </p:nvSpPr>
          <p:spPr>
            <a:xfrm>
              <a:off x="4009956" y="4400480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/>
              <p:cNvSpPr txBox="1"/>
              <p:nvPr/>
            </p:nvSpPr>
            <p:spPr>
              <a:xfrm>
                <a:off x="2314447" y="830476"/>
                <a:ext cx="108972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800" dirty="0" smtClean="0"/>
              </a:p>
            </p:txBody>
          </p:sp>
        </mc:Choice>
        <mc:Fallback xmlns="">
          <p:sp>
            <p:nvSpPr>
              <p:cNvPr id="32" name="テキスト ボックス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447" y="830476"/>
                <a:ext cx="1089721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/>
              <p:cNvSpPr txBox="1"/>
              <p:nvPr/>
            </p:nvSpPr>
            <p:spPr>
              <a:xfrm>
                <a:off x="1643341" y="5538475"/>
                <a:ext cx="5787162" cy="95410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dirty="0" smtClean="0"/>
                  <a:t>Minimizer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kumimoji="1" lang="en-US" altLang="ja-JP" sz="2800" dirty="0" smtClean="0"/>
                  <a:t>exists in the simplex </a:t>
                </a:r>
                <a14:m>
                  <m:oMath xmlns:m="http://schemas.openxmlformats.org/officeDocument/2006/math">
                    <m:r>
                      <a:rPr kumimoji="1" lang="en-US" altLang="ja-JP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∋</m:t>
                    </m:r>
                    <m:sSup>
                      <m:sSup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kumimoji="1" lang="en-US" altLang="ja-JP" sz="2800" dirty="0" smtClean="0"/>
              </a:p>
              <a:p>
                <a:r>
                  <a:rPr kumimoji="1" lang="en-US" altLang="ja-JP" sz="2800" dirty="0" smtClean="0">
                    <a:sym typeface="Wingdings" panose="05000000000000000000" pitchFamily="2" charset="2"/>
                  </a:rPr>
                  <a:t> ---&gt; easy convex quadratic program</a:t>
                </a:r>
                <a:endParaRPr kumimoji="1" lang="ja-JP" altLang="en-US" sz="2800" dirty="0" smtClean="0"/>
              </a:p>
            </p:txBody>
          </p:sp>
        </mc:Choice>
        <mc:Fallback xmlns="">
          <p:sp>
            <p:nvSpPr>
              <p:cNvPr id="33" name="テキスト ボックス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341" y="5538475"/>
                <a:ext cx="5787162" cy="954107"/>
              </a:xfrm>
              <a:prstGeom prst="rect">
                <a:avLst/>
              </a:prstGeom>
              <a:blipFill>
                <a:blip r:embed="rId9"/>
                <a:stretch>
                  <a:fillRect l="-2213" t="-6410" b="-1794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/>
              <p:cNvSpPr txBox="1"/>
              <p:nvPr/>
            </p:nvSpPr>
            <p:spPr>
              <a:xfrm>
                <a:off x="4485164" y="813708"/>
                <a:ext cx="1008418" cy="4366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800" i="1" smtClean="0">
                          <a:latin typeface="Cambria Math" panose="02040503050406030204" pitchFamily="18" charset="0"/>
                        </a:rPr>
                        <m:t>𝜖</m:t>
                      </m:r>
                      <m:sSubSup>
                        <m:sSub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kumimoji="1" lang="en-US" altLang="ja-JP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kumimoji="1" lang="ja-JP" altLang="en-US" sz="2800" dirty="0" smtClean="0"/>
              </a:p>
            </p:txBody>
          </p:sp>
        </mc:Choice>
        <mc:Fallback xmlns="">
          <p:sp>
            <p:nvSpPr>
              <p:cNvPr id="34" name="テキスト ボックス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5164" y="813708"/>
                <a:ext cx="1008418" cy="43665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正方形/長方形 34"/>
              <p:cNvSpPr/>
              <p:nvPr/>
            </p:nvSpPr>
            <p:spPr>
              <a:xfrm>
                <a:off x="6192813" y="665879"/>
                <a:ext cx="2188676" cy="7323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kumimoji="1" lang="en-US" altLang="ja-JP" sz="28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kumimoji="1" lang="ja-JP" altLang="en-US" sz="2800" i="1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  <m:sSubSup>
                      <m:sSubSup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kumimoji="1" lang="en-US" altLang="ja-JP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35" name="正方形/長方形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2813" y="665879"/>
                <a:ext cx="2188676" cy="73231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/>
              <p:cNvSpPr txBox="1"/>
              <p:nvPr/>
            </p:nvSpPr>
            <p:spPr>
              <a:xfrm>
                <a:off x="5540283" y="3318626"/>
                <a:ext cx="1946367" cy="4398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sz="2800" b="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ja-JP" altLang="en-US" sz="28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kumimoji="1" lang="ja-JP" altLang="en-US" sz="2800" dirty="0" smtClean="0"/>
              </a:p>
            </p:txBody>
          </p:sp>
        </mc:Choice>
        <mc:Fallback xmlns="">
          <p:sp>
            <p:nvSpPr>
              <p:cNvPr id="36" name="テキスト ボックス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0283" y="3318626"/>
                <a:ext cx="1946367" cy="43986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フリーフォーム 37"/>
          <p:cNvSpPr/>
          <p:nvPr/>
        </p:nvSpPr>
        <p:spPr>
          <a:xfrm>
            <a:off x="4590922" y="3577087"/>
            <a:ext cx="1004746" cy="476372"/>
          </a:xfrm>
          <a:custGeom>
            <a:avLst/>
            <a:gdLst>
              <a:gd name="connsiteX0" fmla="*/ 1006415 w 1006415"/>
              <a:gd name="connsiteY0" fmla="*/ 0 h 419819"/>
              <a:gd name="connsiteX1" fmla="*/ 253041 w 1006415"/>
              <a:gd name="connsiteY1" fmla="*/ 120770 h 419819"/>
              <a:gd name="connsiteX2" fmla="*/ 0 w 1006415"/>
              <a:gd name="connsiteY2" fmla="*/ 419819 h 41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6415" h="419819">
                <a:moveTo>
                  <a:pt x="1006415" y="0"/>
                </a:moveTo>
                <a:cubicBezTo>
                  <a:pt x="713596" y="25400"/>
                  <a:pt x="420777" y="50800"/>
                  <a:pt x="253041" y="120770"/>
                </a:cubicBezTo>
                <a:cubicBezTo>
                  <a:pt x="85305" y="190740"/>
                  <a:pt x="42652" y="305279"/>
                  <a:pt x="0" y="419819"/>
                </a:cubicBezTo>
              </a:path>
            </a:pathLst>
          </a:custGeom>
          <a:noFill/>
          <a:ln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893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  <p:bldP spid="34" grpId="0"/>
      <p:bldP spid="3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楕円 59"/>
          <p:cNvSpPr>
            <a:spLocks noChangeAspect="1"/>
          </p:cNvSpPr>
          <p:nvPr/>
        </p:nvSpPr>
        <p:spPr>
          <a:xfrm>
            <a:off x="2552594" y="3794330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9" name="テキスト ボックス 98"/>
              <p:cNvSpPr txBox="1"/>
              <p:nvPr/>
            </p:nvSpPr>
            <p:spPr>
              <a:xfrm>
                <a:off x="3149943" y="2788198"/>
                <a:ext cx="51879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kumimoji="1" lang="en-US" altLang="ja-JP" sz="2000" dirty="0">
                              <a:latin typeface="Lucida Calligraphy" panose="03010101010101010101" pitchFamily="66" charset="0"/>
                            </a:rPr>
                            <m:t>Y</m:t>
                          </m:r>
                        </m:e>
                        <m:sup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p>
                      </m:sSup>
                    </m:oMath>
                  </m:oMathPara>
                </a14:m>
                <a:endParaRPr kumimoji="1" lang="ja-JP" altLang="en-US" sz="2400" dirty="0" smtClean="0"/>
              </a:p>
            </p:txBody>
          </p:sp>
        </mc:Choice>
        <mc:Fallback>
          <p:sp>
            <p:nvSpPr>
              <p:cNvPr id="99" name="テキスト ボックス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943" y="2788198"/>
                <a:ext cx="518796" cy="307777"/>
              </a:xfrm>
              <a:prstGeom prst="rect">
                <a:avLst/>
              </a:prstGeom>
              <a:blipFill>
                <a:blip r:embed="rId2"/>
                <a:stretch>
                  <a:fillRect l="-18824" t="-3922" r="-4706" b="-3529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BA0DF-4ECC-4D2F-925C-BFE91B2BD055}" type="slidenum">
              <a:rPr kumimoji="1" lang="ja-JP" altLang="en-US" smtClean="0"/>
              <a:t>24</a:t>
            </a:fld>
            <a:endParaRPr kumimoji="1" lang="ja-JP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テキスト ボックス 2"/>
              <p:cNvSpPr txBox="1"/>
              <p:nvPr/>
            </p:nvSpPr>
            <p:spPr>
              <a:xfrm>
                <a:off x="994320" y="220729"/>
                <a:ext cx="7267054" cy="141820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dirty="0" smtClean="0"/>
                  <a:t>P2:  Min.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1" lang="en-US" altLang="ja-JP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kumimoji="1" lang="ja-JP" altLang="en-US" sz="28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  <m:d>
                      <m:dPr>
                        <m:begChr m:val="{"/>
                        <m:endChr m:val="}"/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kumimoji="1" lang="en-US" altLang="ja-JP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kumimoji="1" lang="en-US" altLang="ja-JP" sz="28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kumimoji="1" lang="en-US" altLang="ja-JP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28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kumimoji="1" lang="en-US" altLang="ja-JP" sz="28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  <m:sup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kumimoji="1" lang="en-US" altLang="ja-JP" sz="2800" b="0" dirty="0" smtClean="0"/>
              </a:p>
              <a:p>
                <a:endParaRPr kumimoji="1" lang="en-US" altLang="ja-JP" sz="1400" dirty="0" smtClean="0"/>
              </a:p>
              <a:p>
                <a:r>
                  <a:rPr kumimoji="1" lang="en-US" altLang="ja-JP" sz="2800" dirty="0" smtClean="0"/>
                  <a:t>        </a:t>
                </a:r>
                <a:r>
                  <a:rPr kumimoji="1" lang="en-US" altLang="ja-JP" sz="2800" dirty="0" err="1" smtClean="0"/>
                  <a:t>s.t.</a:t>
                </a:r>
                <a:r>
                  <a:rPr kumimoji="1" lang="en-US" altLang="ja-JP" sz="2800" dirty="0" smtClean="0"/>
                  <a:t>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ℳ</m:t>
                        </m:r>
                      </m:e>
                    </m:d>
                  </m:oMath>
                </a14:m>
                <a:endParaRPr kumimoji="1" lang="ja-JP" altLang="en-US" sz="2800" dirty="0" smtClean="0"/>
              </a:p>
            </p:txBody>
          </p:sp>
        </mc:Choice>
        <mc:Fallback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320" y="220729"/>
                <a:ext cx="7267054" cy="1418209"/>
              </a:xfrm>
              <a:prstGeom prst="rect">
                <a:avLst/>
              </a:prstGeom>
              <a:blipFill>
                <a:blip r:embed="rId3"/>
                <a:stretch>
                  <a:fillRect l="-1678" b="-90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楕円 3"/>
          <p:cNvSpPr/>
          <p:nvPr/>
        </p:nvSpPr>
        <p:spPr>
          <a:xfrm>
            <a:off x="1969691" y="1905693"/>
            <a:ext cx="1915064" cy="218152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楕円 4"/>
          <p:cNvSpPr>
            <a:spLocks noChangeAspect="1"/>
          </p:cNvSpPr>
          <p:nvPr/>
        </p:nvSpPr>
        <p:spPr>
          <a:xfrm>
            <a:off x="2859349" y="4049511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/>
          <p:cNvSpPr>
            <a:spLocks noChangeAspect="1"/>
          </p:cNvSpPr>
          <p:nvPr/>
        </p:nvSpPr>
        <p:spPr>
          <a:xfrm>
            <a:off x="2859349" y="1867989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楕円 6"/>
          <p:cNvSpPr>
            <a:spLocks noChangeAspect="1"/>
          </p:cNvSpPr>
          <p:nvPr/>
        </p:nvSpPr>
        <p:spPr>
          <a:xfrm>
            <a:off x="2341369" y="3275669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/>
          <p:cNvSpPr>
            <a:spLocks noChangeAspect="1"/>
          </p:cNvSpPr>
          <p:nvPr/>
        </p:nvSpPr>
        <p:spPr>
          <a:xfrm>
            <a:off x="2519709" y="2233108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/>
          <p:cNvCxnSpPr>
            <a:stCxn id="5" idx="1"/>
            <a:endCxn id="60" idx="5"/>
          </p:cNvCxnSpPr>
          <p:nvPr/>
        </p:nvCxnSpPr>
        <p:spPr>
          <a:xfrm flipH="1" flipV="1">
            <a:off x="2614050" y="3855786"/>
            <a:ext cx="255843" cy="2042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>
            <a:stCxn id="21" idx="0"/>
            <a:endCxn id="8" idx="4"/>
          </p:cNvCxnSpPr>
          <p:nvPr/>
        </p:nvCxnSpPr>
        <p:spPr>
          <a:xfrm flipV="1">
            <a:off x="2377369" y="2305108"/>
            <a:ext cx="178340" cy="3884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>
            <a:stCxn id="8" idx="7"/>
            <a:endCxn id="6" idx="3"/>
          </p:cNvCxnSpPr>
          <p:nvPr/>
        </p:nvCxnSpPr>
        <p:spPr>
          <a:xfrm flipV="1">
            <a:off x="2581165" y="1929445"/>
            <a:ext cx="288728" cy="31420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/>
              <p:cNvSpPr/>
              <p:nvPr/>
            </p:nvSpPr>
            <p:spPr>
              <a:xfrm>
                <a:off x="1416889" y="2212423"/>
                <a:ext cx="53271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</m:oMath>
                  </m:oMathPara>
                </a14:m>
                <a:endParaRPr lang="ja-JP" altLang="en-US" sz="3200" dirty="0"/>
              </a:p>
            </p:txBody>
          </p:sp>
        </mc:Choice>
        <mc:Fallback xmlns="">
          <p:sp>
            <p:nvSpPr>
              <p:cNvPr id="12" name="正方形/長方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6889" y="2212423"/>
                <a:ext cx="532710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楕円 20"/>
          <p:cNvSpPr>
            <a:spLocks noChangeAspect="1"/>
          </p:cNvSpPr>
          <p:nvPr/>
        </p:nvSpPr>
        <p:spPr>
          <a:xfrm>
            <a:off x="2341369" y="2693531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4" name="直線コネクタ 23"/>
          <p:cNvCxnSpPr>
            <a:stCxn id="7" idx="0"/>
            <a:endCxn id="21" idx="4"/>
          </p:cNvCxnSpPr>
          <p:nvPr/>
        </p:nvCxnSpPr>
        <p:spPr>
          <a:xfrm flipV="1">
            <a:off x="2377369" y="2765531"/>
            <a:ext cx="0" cy="5101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>
            <a:stCxn id="60" idx="0"/>
            <a:endCxn id="7" idx="4"/>
          </p:cNvCxnSpPr>
          <p:nvPr/>
        </p:nvCxnSpPr>
        <p:spPr>
          <a:xfrm flipH="1" flipV="1">
            <a:off x="2377369" y="3347669"/>
            <a:ext cx="211225" cy="44666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正方形/長方形 50"/>
              <p:cNvSpPr/>
              <p:nvPr/>
            </p:nvSpPr>
            <p:spPr>
              <a:xfrm>
                <a:off x="4390693" y="2267025"/>
                <a:ext cx="74732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ℳ</m:t>
                      </m:r>
                    </m:oMath>
                  </m:oMathPara>
                </a14:m>
                <a:endParaRPr lang="ja-JP" altLang="en-US" sz="3200" dirty="0"/>
              </a:p>
            </p:txBody>
          </p:sp>
        </mc:Choice>
        <mc:Fallback xmlns="">
          <p:sp>
            <p:nvSpPr>
              <p:cNvPr id="51" name="正方形/長方形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0693" y="2267025"/>
                <a:ext cx="747320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楕円 42"/>
          <p:cNvSpPr/>
          <p:nvPr/>
        </p:nvSpPr>
        <p:spPr>
          <a:xfrm rot="10800000">
            <a:off x="5007181" y="1900581"/>
            <a:ext cx="1915064" cy="218152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楕円 43"/>
          <p:cNvSpPr>
            <a:spLocks noChangeAspect="1"/>
          </p:cNvSpPr>
          <p:nvPr/>
        </p:nvSpPr>
        <p:spPr>
          <a:xfrm rot="10800000">
            <a:off x="5960587" y="1877787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楕円 44"/>
          <p:cNvSpPr>
            <a:spLocks noChangeAspect="1"/>
          </p:cNvSpPr>
          <p:nvPr/>
        </p:nvSpPr>
        <p:spPr>
          <a:xfrm rot="10800000">
            <a:off x="5960587" y="4047807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楕円 45"/>
          <p:cNvSpPr>
            <a:spLocks noChangeAspect="1"/>
          </p:cNvSpPr>
          <p:nvPr/>
        </p:nvSpPr>
        <p:spPr>
          <a:xfrm rot="10800000">
            <a:off x="6478567" y="2640127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楕円 46"/>
          <p:cNvSpPr>
            <a:spLocks noChangeAspect="1"/>
          </p:cNvSpPr>
          <p:nvPr/>
        </p:nvSpPr>
        <p:spPr>
          <a:xfrm rot="10800000">
            <a:off x="6300227" y="3682688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8" name="直線コネクタ 47"/>
          <p:cNvCxnSpPr>
            <a:stCxn id="44" idx="1"/>
            <a:endCxn id="77" idx="1"/>
          </p:cNvCxnSpPr>
          <p:nvPr/>
        </p:nvCxnSpPr>
        <p:spPr>
          <a:xfrm>
            <a:off x="6022043" y="1939243"/>
            <a:ext cx="225301" cy="1757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>
            <a:stCxn id="52" idx="0"/>
            <a:endCxn id="47" idx="4"/>
          </p:cNvCxnSpPr>
          <p:nvPr/>
        </p:nvCxnSpPr>
        <p:spPr>
          <a:xfrm flipH="1">
            <a:off x="6336227" y="3294265"/>
            <a:ext cx="178340" cy="3884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>
            <a:stCxn id="47" idx="7"/>
            <a:endCxn id="45" idx="3"/>
          </p:cNvCxnSpPr>
          <p:nvPr/>
        </p:nvCxnSpPr>
        <p:spPr>
          <a:xfrm flipH="1">
            <a:off x="6022043" y="3744144"/>
            <a:ext cx="288728" cy="31420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楕円 51"/>
          <p:cNvSpPr>
            <a:spLocks noChangeAspect="1"/>
          </p:cNvSpPr>
          <p:nvPr/>
        </p:nvSpPr>
        <p:spPr>
          <a:xfrm rot="10800000">
            <a:off x="6478567" y="3222265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3" name="直線コネクタ 52"/>
          <p:cNvCxnSpPr>
            <a:stCxn id="46" idx="0"/>
            <a:endCxn id="52" idx="4"/>
          </p:cNvCxnSpPr>
          <p:nvPr/>
        </p:nvCxnSpPr>
        <p:spPr>
          <a:xfrm>
            <a:off x="6514567" y="2712127"/>
            <a:ext cx="0" cy="5101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>
            <a:stCxn id="77" idx="5"/>
            <a:endCxn id="46" idx="4"/>
          </p:cNvCxnSpPr>
          <p:nvPr/>
        </p:nvCxnSpPr>
        <p:spPr>
          <a:xfrm>
            <a:off x="6298256" y="2165879"/>
            <a:ext cx="216311" cy="4742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正方形/長方形 55"/>
              <p:cNvSpPr/>
              <p:nvPr/>
            </p:nvSpPr>
            <p:spPr>
              <a:xfrm>
                <a:off x="1922972" y="2785991"/>
                <a:ext cx="55919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kumimoji="1" lang="en-US" altLang="ja-JP" sz="2000" dirty="0">
                              <a:latin typeface="Lucida Calligraphy" panose="03010101010101010101" pitchFamily="66" charset="0"/>
                            </a:rPr>
                            <m:t>X</m:t>
                          </m:r>
                        </m:e>
                        <m:sup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ja-JP" altLang="en-US" sz="2000" dirty="0"/>
              </a:p>
            </p:txBody>
          </p:sp>
        </mc:Choice>
        <mc:Fallback>
          <p:sp>
            <p:nvSpPr>
              <p:cNvPr id="56" name="正方形/長方形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972" y="2785991"/>
                <a:ext cx="559192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楕円 68"/>
          <p:cNvSpPr>
            <a:spLocks noChangeAspect="1"/>
          </p:cNvSpPr>
          <p:nvPr/>
        </p:nvSpPr>
        <p:spPr>
          <a:xfrm>
            <a:off x="3284519" y="2176423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楕円 69"/>
          <p:cNvSpPr>
            <a:spLocks noChangeAspect="1"/>
          </p:cNvSpPr>
          <p:nvPr/>
        </p:nvSpPr>
        <p:spPr>
          <a:xfrm>
            <a:off x="3557362" y="2618446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楕円 70"/>
          <p:cNvSpPr>
            <a:spLocks noChangeAspect="1"/>
          </p:cNvSpPr>
          <p:nvPr/>
        </p:nvSpPr>
        <p:spPr>
          <a:xfrm>
            <a:off x="3632739" y="3116216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楕円 71"/>
          <p:cNvSpPr>
            <a:spLocks noChangeAspect="1"/>
          </p:cNvSpPr>
          <p:nvPr/>
        </p:nvSpPr>
        <p:spPr>
          <a:xfrm>
            <a:off x="5287604" y="3135581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楕円 72"/>
          <p:cNvSpPr>
            <a:spLocks noChangeAspect="1"/>
          </p:cNvSpPr>
          <p:nvPr/>
        </p:nvSpPr>
        <p:spPr>
          <a:xfrm>
            <a:off x="5308791" y="2613990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5" name="直線コネクタ 74"/>
          <p:cNvCxnSpPr>
            <a:stCxn id="6" idx="5"/>
            <a:endCxn id="69" idx="1"/>
          </p:cNvCxnSpPr>
          <p:nvPr/>
        </p:nvCxnSpPr>
        <p:spPr>
          <a:xfrm>
            <a:off x="2920805" y="1929445"/>
            <a:ext cx="374258" cy="2575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/>
          <p:cNvCxnSpPr>
            <a:stCxn id="70" idx="1"/>
            <a:endCxn id="69" idx="5"/>
          </p:cNvCxnSpPr>
          <p:nvPr/>
        </p:nvCxnSpPr>
        <p:spPr>
          <a:xfrm flipH="1" flipV="1">
            <a:off x="3345975" y="2237879"/>
            <a:ext cx="221931" cy="3911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コネクタ 80"/>
          <p:cNvCxnSpPr>
            <a:stCxn id="71" idx="0"/>
            <a:endCxn id="70" idx="4"/>
          </p:cNvCxnSpPr>
          <p:nvPr/>
        </p:nvCxnSpPr>
        <p:spPr>
          <a:xfrm flipH="1" flipV="1">
            <a:off x="3593362" y="2690446"/>
            <a:ext cx="75377" cy="42577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コネクタ 86"/>
          <p:cNvCxnSpPr>
            <a:stCxn id="72" idx="0"/>
            <a:endCxn id="73" idx="4"/>
          </p:cNvCxnSpPr>
          <p:nvPr/>
        </p:nvCxnSpPr>
        <p:spPr>
          <a:xfrm flipV="1">
            <a:off x="5323604" y="2685990"/>
            <a:ext cx="21187" cy="4495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コネクタ 89"/>
          <p:cNvCxnSpPr>
            <a:stCxn id="76" idx="3"/>
            <a:endCxn id="73" idx="0"/>
          </p:cNvCxnSpPr>
          <p:nvPr/>
        </p:nvCxnSpPr>
        <p:spPr>
          <a:xfrm flipH="1">
            <a:off x="5344791" y="2190871"/>
            <a:ext cx="237450" cy="4231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コネクタ 93"/>
          <p:cNvCxnSpPr>
            <a:stCxn id="76" idx="0"/>
            <a:endCxn id="44" idx="7"/>
          </p:cNvCxnSpPr>
          <p:nvPr/>
        </p:nvCxnSpPr>
        <p:spPr>
          <a:xfrm flipV="1">
            <a:off x="5607697" y="1939243"/>
            <a:ext cx="363434" cy="1901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正方形/長方形 120"/>
              <p:cNvSpPr/>
              <p:nvPr/>
            </p:nvSpPr>
            <p:spPr>
              <a:xfrm>
                <a:off x="2652659" y="4160288"/>
                <a:ext cx="395037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</m:e>
                        </m:d>
                      </m:e>
                      <m:sup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sup>
                    </m:sSup>
                  </m:oMath>
                </a14:m>
                <a:r>
                  <a:rPr lang="en-US" altLang="ja-JP" sz="2400" dirty="0" smtClean="0"/>
                  <a:t>: orthogonal space w.r.t.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21" name="正方形/長方形 1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659" y="4160288"/>
                <a:ext cx="3950377" cy="461665"/>
              </a:xfrm>
              <a:prstGeom prst="rect">
                <a:avLst/>
              </a:prstGeom>
              <a:blipFill>
                <a:blip r:embed="rId9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6" name="テキスト ボックス 135"/>
              <p:cNvSpPr txBox="1"/>
              <p:nvPr/>
            </p:nvSpPr>
            <p:spPr>
              <a:xfrm>
                <a:off x="1493295" y="5228787"/>
                <a:ext cx="6438879" cy="124784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 smtClean="0"/>
                  <a:t>Minimizer</a:t>
                </a:r>
                <a14:m>
                  <m:oMath xmlns:m="http://schemas.openxmlformats.org/officeDocument/2006/math">
                    <m: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ja-JP" altLang="en-US" sz="2400" dirty="0" smtClean="0"/>
                  <a:t> </a:t>
                </a:r>
                <a:r>
                  <a:rPr kumimoji="1" lang="en-US" altLang="ja-JP" sz="2400" dirty="0" smtClean="0"/>
                  <a:t>exists</a:t>
                </a:r>
                <a:endParaRPr kumimoji="1" lang="en-US" altLang="ja-JP" sz="2400" dirty="0" smtClean="0">
                  <a:latin typeface="Lucida Calligraphy" panose="03010101010101010101" pitchFamily="66" charset="0"/>
                </a:endParaRPr>
              </a:p>
              <a:p>
                <a:r>
                  <a:rPr kumimoji="1" lang="en-US" altLang="ja-JP" sz="2400" dirty="0"/>
                  <a:t> </a:t>
                </a:r>
                <a:r>
                  <a:rPr kumimoji="1" lang="en-US" altLang="ja-JP" sz="2400" dirty="0" smtClean="0"/>
                  <a:t>     in </a:t>
                </a:r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kumimoji="1" lang="en-US" altLang="ja-JP" sz="2400" dirty="0">
                                    <a:latin typeface="Lucida Calligraphy" panose="03010101010101010101" pitchFamily="66" charset="0"/>
                                  </a:rPr>
                                  <m:t>X</m:t>
                                </m:r>
                              </m:e>
                              <m:sup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kumimoji="1" lang="en-US" altLang="ja-JP" sz="2400" dirty="0">
                                    <a:latin typeface="Lucida Calligraphy" panose="03010101010101010101" pitchFamily="66" charset="0"/>
                                  </a:rPr>
                                  <m:t>Y</m:t>
                                </m:r>
                              </m:e>
                              <m:sup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kumimoji="1" lang="en-US" altLang="ja-JP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⊥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1"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kumimoji="1" lang="en-US" altLang="ja-JP" sz="2400" dirty="0">
                                    <a:latin typeface="Lucida Calligraphy" panose="03010101010101010101" pitchFamily="66" charset="0"/>
                                  </a:rPr>
                                  <m:t>X</m:t>
                                </m:r>
                              </m:e>
                              <m:sup>
                                <m:r>
                                  <a:rPr kumimoji="1" lang="en-US" altLang="ja-JP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kumimoji="1" lang="en-US" altLang="ja-JP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⊥</m:t>
                                </m:r>
                              </m:sup>
                            </m:sSup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kumimoji="1"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kumimoji="1" lang="en-US" altLang="ja-JP" sz="2400" dirty="0">
                                    <a:latin typeface="Lucida Calligraphy" panose="03010101010101010101" pitchFamily="66" charset="0"/>
                                  </a:rPr>
                                  <m:t>Y</m:t>
                                </m:r>
                              </m:e>
                              <m:sup>
                                <m:r>
                                  <a:rPr kumimoji="1" lang="en-US" altLang="ja-JP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↪</m:t>
                    </m:r>
                    <m:sSup>
                      <m:s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kumimoji="1" lang="en-US" altLang="ja-JP" sz="2400" dirty="0" smtClean="0"/>
              </a:p>
              <a:p>
                <a:r>
                  <a:rPr kumimoji="1" lang="en-US" altLang="ja-JP" sz="2400" dirty="0" smtClean="0">
                    <a:sym typeface="Wingdings" panose="05000000000000000000" pitchFamily="2" charset="2"/>
                  </a:rPr>
                  <a:t>           ---&gt; easy convex quadratic program</a:t>
                </a:r>
                <a:endParaRPr kumimoji="1" lang="ja-JP" altLang="en-US" sz="2400" dirty="0" smtClean="0"/>
              </a:p>
            </p:txBody>
          </p:sp>
        </mc:Choice>
        <mc:Fallback>
          <p:sp>
            <p:nvSpPr>
              <p:cNvPr id="136" name="テキスト ボックス 1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295" y="5228787"/>
                <a:ext cx="6438879" cy="1247842"/>
              </a:xfrm>
              <a:prstGeom prst="rect">
                <a:avLst/>
              </a:prstGeom>
              <a:blipFill>
                <a:blip r:embed="rId10"/>
                <a:stretch>
                  <a:fillRect l="-1515" t="-4902" b="-1078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楕円 75"/>
          <p:cNvSpPr>
            <a:spLocks noChangeAspect="1"/>
          </p:cNvSpPr>
          <p:nvPr/>
        </p:nvSpPr>
        <p:spPr>
          <a:xfrm>
            <a:off x="5571697" y="2129415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楕円 76"/>
          <p:cNvSpPr>
            <a:spLocks noChangeAspect="1"/>
          </p:cNvSpPr>
          <p:nvPr/>
        </p:nvSpPr>
        <p:spPr>
          <a:xfrm>
            <a:off x="6236800" y="2104423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3" name="正方形/長方形 62"/>
              <p:cNvSpPr/>
              <p:nvPr/>
            </p:nvSpPr>
            <p:spPr>
              <a:xfrm>
                <a:off x="5248428" y="2719655"/>
                <a:ext cx="69063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kumimoji="1" lang="en-US" altLang="ja-JP" sz="2000" dirty="0">
                              <a:latin typeface="Lucida Calligraphy" panose="03010101010101010101" pitchFamily="66" charset="0"/>
                            </a:rPr>
                            <m:t>X</m:t>
                          </m:r>
                        </m:e>
                        <m:sup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p>
                      </m:sSup>
                    </m:oMath>
                  </m:oMathPara>
                </a14:m>
                <a:endParaRPr lang="ja-JP" altLang="en-US" sz="2000" dirty="0"/>
              </a:p>
            </p:txBody>
          </p:sp>
        </mc:Choice>
        <mc:Fallback>
          <p:sp>
            <p:nvSpPr>
              <p:cNvPr id="63" name="正方形/長方形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8428" y="2719655"/>
                <a:ext cx="690637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正方形/長方形 13"/>
              <p:cNvSpPr/>
              <p:nvPr/>
            </p:nvSpPr>
            <p:spPr>
              <a:xfrm>
                <a:off x="6372227" y="2813164"/>
                <a:ext cx="57201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kumimoji="1" lang="en-US" altLang="ja-JP" sz="2000" dirty="0">
                              <a:latin typeface="Lucida Calligraphy" panose="03010101010101010101" pitchFamily="66" charset="0"/>
                            </a:rPr>
                            <m:t>Y</m:t>
                          </m:r>
                        </m:e>
                        <m:sup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ja-JP" altLang="en-US" sz="2000" dirty="0"/>
              </a:p>
            </p:txBody>
          </p:sp>
        </mc:Choice>
        <mc:Fallback>
          <p:sp>
            <p:nvSpPr>
              <p:cNvPr id="14" name="正方形/長方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27" y="2813164"/>
                <a:ext cx="572015" cy="400110"/>
              </a:xfrm>
              <a:prstGeom prst="rect">
                <a:avLst/>
              </a:prstGeom>
              <a:blipFill>
                <a:blip r:embed="rId12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グループ化 16"/>
          <p:cNvGrpSpPr/>
          <p:nvPr/>
        </p:nvGrpSpPr>
        <p:grpSpPr>
          <a:xfrm>
            <a:off x="5971132" y="4635131"/>
            <a:ext cx="2642096" cy="526346"/>
            <a:chOff x="5971132" y="4635131"/>
            <a:chExt cx="2642096" cy="526346"/>
          </a:xfrm>
        </p:grpSpPr>
        <p:sp>
          <p:nvSpPr>
            <p:cNvPr id="15" name="テキスト ボックス 14"/>
            <p:cNvSpPr txBox="1"/>
            <p:nvPr/>
          </p:nvSpPr>
          <p:spPr>
            <a:xfrm>
              <a:off x="6074554" y="4635131"/>
              <a:ext cx="24407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/>
                <a:t>distributive lattice</a:t>
              </a:r>
              <a:endParaRPr kumimoji="1" lang="ja-JP" altLang="en-US" sz="2400" dirty="0" smtClean="0"/>
            </a:p>
          </p:txBody>
        </p:sp>
        <p:sp>
          <p:nvSpPr>
            <p:cNvPr id="16" name="四角形吹き出し 15"/>
            <p:cNvSpPr/>
            <p:nvPr/>
          </p:nvSpPr>
          <p:spPr>
            <a:xfrm>
              <a:off x="5971132" y="4635131"/>
              <a:ext cx="2642096" cy="526346"/>
            </a:xfrm>
            <a:prstGeom prst="wedgeRectCallout">
              <a:avLst>
                <a:gd name="adj1" fmla="val -69425"/>
                <a:gd name="adj2" fmla="val 11741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447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BA0DF-4ECC-4D2F-925C-BFE91B2BD055}" type="slidenum">
              <a:rPr kumimoji="1" lang="ja-JP" altLang="en-US" smtClean="0"/>
              <a:t>25</a:t>
            </a:fld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339625" y="75158"/>
            <a:ext cx="47971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 smtClean="0">
                <a:latin typeface="+mj-lt"/>
              </a:rPr>
              <a:t>Concluding remarks</a:t>
            </a:r>
            <a:endParaRPr kumimoji="1" lang="ja-JP" altLang="en-US" sz="4400" dirty="0" smtClean="0"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テキスト ボックス 3"/>
              <p:cNvSpPr txBox="1"/>
              <p:nvPr/>
            </p:nvSpPr>
            <p:spPr>
              <a:xfrm>
                <a:off x="153269" y="1100724"/>
                <a:ext cx="8990731" cy="53189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kumimoji="1" lang="en-US" altLang="ja-JP" sz="2800" dirty="0" smtClean="0"/>
                  <a:t>Weighted-MVSP: </a:t>
                </a:r>
                <a:r>
                  <a:rPr kumimoji="1" lang="en-US" altLang="ja-JP" sz="2800" dirty="0"/>
                  <a:t>Max.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kumimoji="1" lang="en-US" altLang="ja-JP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kumimoji="1" lang="ja-JP" altLang="en-US" sz="2800" i="1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kumimoji="1" lang="ja-JP" altLang="en-US" sz="28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kumimoji="1" lang="en-US" altLang="ja-JP" sz="2800">
                            <a:latin typeface="Cambria Math" panose="02040503050406030204" pitchFamily="18" charset="0"/>
                          </a:rPr>
                          <m:t>dim</m:t>
                        </m:r>
                      </m:e>
                    </m:nary>
                  </m:oMath>
                </a14:m>
                <a:r>
                  <a:rPr kumimoji="1" lang="ja-JP" alt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kumimoji="1" lang="ja-JP" altLang="en-US" sz="2800" i="1" dirty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kumimoji="1" lang="en-US" altLang="ja-JP" sz="2800" i="1" dirty="0">
                        <a:latin typeface="Cambria Math" panose="02040503050406030204" pitchFamily="18" charset="0"/>
                      </a:rPr>
                      <m:t>+ </m:t>
                    </m:r>
                    <m:nary>
                      <m:naryPr>
                        <m:chr m:val="∑"/>
                        <m:supHide m:val="on"/>
                        <m:ctrlPr>
                          <a:rPr kumimoji="1" lang="en-US" altLang="ja-JP" sz="2800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kumimoji="1" lang="ja-JP" altLang="en-US" sz="2800" i="1" dirty="0">
                            <a:latin typeface="Cambria Math" panose="02040503050406030204" pitchFamily="18" charset="0"/>
                          </a:rPr>
                          <m:t>𝛽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1" lang="en-US" altLang="ja-JP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dirty="0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kumimoji="1" lang="ja-JP" altLang="en-US" sz="2800" b="0" i="1" dirty="0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kumimoji="1" lang="en-US" altLang="ja-JP" sz="2800" dirty="0">
                            <a:latin typeface="Cambria Math" panose="02040503050406030204" pitchFamily="18" charset="0"/>
                          </a:rPr>
                          <m:t>dim</m:t>
                        </m:r>
                        <m:r>
                          <m:rPr>
                            <m:nor/>
                          </m:rPr>
                          <a:rPr kumimoji="1" lang="en-US" altLang="ja-JP" sz="2800" dirty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kumimoji="1" lang="en-US" altLang="ja-JP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i="1" dirty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kumimoji="1" lang="ja-JP" altLang="en-US" sz="2800" i="1" dirty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sub>
                        </m:sSub>
                      </m:e>
                    </m:nary>
                  </m:oMath>
                </a14:m>
                <a:endParaRPr kumimoji="1" lang="en-US" altLang="ja-JP" sz="2800" dirty="0" smtClean="0"/>
              </a:p>
              <a:p>
                <a:r>
                  <a:rPr kumimoji="1" lang="en-US" altLang="ja-JP" sz="2800" dirty="0" smtClean="0"/>
                  <a:t>      is solvable in pseudo-polynomial time</a:t>
                </a:r>
              </a:p>
              <a:p>
                <a:endParaRPr kumimoji="1" lang="ja-JP" alt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kumimoji="1" lang="en-US" altLang="ja-JP" sz="2800" dirty="0" smtClean="0"/>
                  <a:t>Quasi DM-decomposition</a:t>
                </a:r>
              </a:p>
              <a:p>
                <a:r>
                  <a:rPr kumimoji="1" lang="en-US" altLang="ja-JP" sz="2800" dirty="0"/>
                  <a:t> </a:t>
                </a:r>
                <a:r>
                  <a:rPr kumimoji="1" lang="en-US" altLang="ja-JP" sz="2800" dirty="0" smtClean="0"/>
                  <a:t>   </a:t>
                </a:r>
                <a14:m>
                  <m:oMath xmlns:m="http://schemas.openxmlformats.org/officeDocument/2006/math">
                    <m:r>
                      <a:rPr kumimoji="1" lang="en-US" altLang="ja-JP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kumimoji="1" lang="en-US" altLang="ja-JP" sz="2800" dirty="0" smtClean="0"/>
                  <a:t> a chain of max. vanishing subsp. </a:t>
                </a:r>
                <a:r>
                  <a:rPr kumimoji="1" lang="en-US" altLang="ja-JP" sz="2800" i="1" dirty="0" smtClean="0"/>
                  <a:t>detectable</a:t>
                </a:r>
                <a:r>
                  <a:rPr kumimoji="1" lang="en-US" altLang="ja-JP" sz="2800" dirty="0" smtClean="0"/>
                  <a:t> by WMVSP</a:t>
                </a:r>
              </a:p>
              <a:p>
                <a:endParaRPr kumimoji="1" lang="en-US" altLang="ja-JP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kumimoji="1" lang="en-US" altLang="ja-JP" sz="2800" dirty="0" smtClean="0"/>
                  <a:t>Duality theory +</a:t>
                </a:r>
                <a:r>
                  <a:rPr kumimoji="1" lang="en-US" altLang="ja-JP" sz="2800" dirty="0"/>
                  <a:t> </a:t>
                </a:r>
                <a:r>
                  <a:rPr kumimoji="1" lang="en-US" altLang="ja-JP" sz="2800" dirty="0" smtClean="0"/>
                  <a:t>better algorithm for MVSP ? </a:t>
                </a:r>
              </a:p>
              <a:p>
                <a:endParaRPr kumimoji="1" lang="en-US" altLang="ja-JP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kumimoji="1" lang="en-US" altLang="ja-JP" sz="2800" dirty="0" smtClean="0"/>
                  <a:t>Vector-space generalization </a:t>
                </a:r>
                <a:r>
                  <a:rPr kumimoji="1" lang="en-US" altLang="ja-JP" sz="2800" dirty="0" smtClean="0"/>
                  <a:t>of other problems </a:t>
                </a:r>
                <a:r>
                  <a:rPr kumimoji="1" lang="en-US" altLang="ja-JP" sz="2800" dirty="0" smtClean="0"/>
                  <a:t>? </a:t>
                </a:r>
                <a:endParaRPr kumimoji="1" lang="en-US" altLang="ja-JP" sz="2800" dirty="0" smtClean="0"/>
              </a:p>
              <a:p>
                <a:endParaRPr kumimoji="1" lang="en-US" altLang="ja-JP" sz="28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kumimoji="1" lang="en-US" altLang="ja-JP" sz="2800" dirty="0" smtClean="0"/>
                  <a:t>CAT(0)-space relaxation ---&gt; new paradigm </a:t>
                </a:r>
              </a:p>
              <a:p>
                <a:r>
                  <a:rPr kumimoji="1" lang="en-US" altLang="ja-JP" sz="2800" dirty="0"/>
                  <a:t> </a:t>
                </a:r>
                <a:r>
                  <a:rPr kumimoji="1" lang="en-US" altLang="ja-JP" sz="2800" dirty="0" smtClean="0"/>
                  <a:t>                                                 </a:t>
                </a:r>
                <a:r>
                  <a:rPr kumimoji="1" lang="en-US" altLang="ja-JP" sz="2800" dirty="0" smtClean="0"/>
                  <a:t>in combinatorial optimization ?</a:t>
                </a:r>
                <a:endParaRPr kumimoji="1" lang="ja-JP" altLang="en-US" sz="2800" dirty="0" smtClean="0"/>
              </a:p>
            </p:txBody>
          </p:sp>
        </mc:Choice>
        <mc:Fallback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69" y="1100724"/>
                <a:ext cx="8990731" cy="5318957"/>
              </a:xfrm>
              <a:prstGeom prst="rect">
                <a:avLst/>
              </a:prstGeom>
              <a:blipFill>
                <a:blip r:embed="rId2"/>
                <a:stretch>
                  <a:fillRect l="-1220" t="-1147" r="-475" b="-24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45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BA0DF-4ECC-4D2F-925C-BFE91B2BD055}" type="slidenum">
              <a:rPr kumimoji="1" lang="ja-JP" altLang="en-US" smtClean="0"/>
              <a:t>26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13433" y="813365"/>
            <a:ext cx="5587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>
                <a:latin typeface="+mj-lt"/>
              </a:rPr>
              <a:t>Thank you for your attention!</a:t>
            </a:r>
            <a:endParaRPr kumimoji="1" lang="en-US" altLang="ja-JP" sz="3600" dirty="0">
              <a:latin typeface="+mj-lt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13433" y="2995340"/>
            <a:ext cx="81867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M. Hamada and H. Hirai: </a:t>
            </a:r>
          </a:p>
          <a:p>
            <a:r>
              <a:rPr kumimoji="1" lang="en-US" altLang="ja-JP" sz="2400" dirty="0" smtClean="0"/>
              <a:t>Maximum vanishing subspace problem, CAT(0)-space relaxation, and block-</a:t>
            </a:r>
            <a:r>
              <a:rPr kumimoji="1" lang="en-US" altLang="ja-JP" sz="2400" dirty="0" err="1" smtClean="0"/>
              <a:t>triangularization</a:t>
            </a:r>
            <a:r>
              <a:rPr kumimoji="1" lang="en-US" altLang="ja-JP" sz="2400" dirty="0" smtClean="0"/>
              <a:t> of partitioned matrix, 2017, </a:t>
            </a:r>
            <a:r>
              <a:rPr kumimoji="1" lang="en-US" altLang="ja-JP" sz="2400" dirty="0" err="1" smtClean="0"/>
              <a:t>arXiv</a:t>
            </a:r>
            <a:r>
              <a:rPr kumimoji="1" lang="en-US" altLang="ja-JP" sz="2400" dirty="0" smtClean="0"/>
              <a:t>.</a:t>
            </a:r>
            <a:endParaRPr kumimoji="1" lang="ja-JP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83529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961896" y="816609"/>
            <a:ext cx="2651902" cy="20679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/>
              <p:cNvSpPr/>
              <p:nvPr/>
            </p:nvSpPr>
            <p:spPr>
              <a:xfrm>
                <a:off x="1233484" y="3243762"/>
                <a:ext cx="1701940" cy="5579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3" name="正方形/長方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484" y="3243762"/>
                <a:ext cx="1701940" cy="5579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正方形/長方形 3"/>
          <p:cNvSpPr/>
          <p:nvPr/>
        </p:nvSpPr>
        <p:spPr>
          <a:xfrm>
            <a:off x="5391509" y="3241322"/>
            <a:ext cx="23551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 smtClean="0"/>
              <a:t>bipartite graph</a:t>
            </a:r>
            <a:endParaRPr lang="ja-JP" altLang="en-US" sz="2800" dirty="0"/>
          </a:p>
        </p:txBody>
      </p:sp>
      <p:sp>
        <p:nvSpPr>
          <p:cNvPr id="5" name="楕円 4"/>
          <p:cNvSpPr>
            <a:spLocks noChangeAspect="1"/>
          </p:cNvSpPr>
          <p:nvPr/>
        </p:nvSpPr>
        <p:spPr>
          <a:xfrm>
            <a:off x="5269890" y="705225"/>
            <a:ext cx="117952" cy="1179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/>
          <p:cNvSpPr>
            <a:spLocks noChangeAspect="1"/>
          </p:cNvSpPr>
          <p:nvPr/>
        </p:nvSpPr>
        <p:spPr>
          <a:xfrm>
            <a:off x="5269890" y="1147824"/>
            <a:ext cx="117952" cy="1179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楕円 6"/>
          <p:cNvSpPr>
            <a:spLocks noChangeAspect="1"/>
          </p:cNvSpPr>
          <p:nvPr/>
        </p:nvSpPr>
        <p:spPr>
          <a:xfrm>
            <a:off x="5276579" y="1531447"/>
            <a:ext cx="117952" cy="1179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/>
          <p:cNvSpPr>
            <a:spLocks noChangeAspect="1"/>
          </p:cNvSpPr>
          <p:nvPr/>
        </p:nvSpPr>
        <p:spPr>
          <a:xfrm>
            <a:off x="5269890" y="1915070"/>
            <a:ext cx="117952" cy="1179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/>
          <p:cNvSpPr>
            <a:spLocks noChangeAspect="1"/>
          </p:cNvSpPr>
          <p:nvPr/>
        </p:nvSpPr>
        <p:spPr>
          <a:xfrm>
            <a:off x="5269890" y="2298693"/>
            <a:ext cx="117952" cy="1179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/>
          <p:cNvSpPr>
            <a:spLocks noChangeAspect="1"/>
          </p:cNvSpPr>
          <p:nvPr/>
        </p:nvSpPr>
        <p:spPr>
          <a:xfrm>
            <a:off x="5269890" y="2725569"/>
            <a:ext cx="117952" cy="1179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/>
          <p:cNvSpPr>
            <a:spLocks noChangeAspect="1"/>
          </p:cNvSpPr>
          <p:nvPr/>
        </p:nvSpPr>
        <p:spPr>
          <a:xfrm>
            <a:off x="7185188" y="380578"/>
            <a:ext cx="117952" cy="1179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/>
          <p:cNvSpPr>
            <a:spLocks noChangeAspect="1"/>
          </p:cNvSpPr>
          <p:nvPr/>
        </p:nvSpPr>
        <p:spPr>
          <a:xfrm>
            <a:off x="7185188" y="823177"/>
            <a:ext cx="117952" cy="1179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/>
          <p:cNvSpPr>
            <a:spLocks noChangeAspect="1"/>
          </p:cNvSpPr>
          <p:nvPr/>
        </p:nvSpPr>
        <p:spPr>
          <a:xfrm>
            <a:off x="7191877" y="1206800"/>
            <a:ext cx="117952" cy="1179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/>
          <p:cNvSpPr>
            <a:spLocks noChangeAspect="1"/>
          </p:cNvSpPr>
          <p:nvPr/>
        </p:nvSpPr>
        <p:spPr>
          <a:xfrm>
            <a:off x="7185188" y="1590423"/>
            <a:ext cx="117952" cy="1179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/>
          <p:cNvSpPr>
            <a:spLocks noChangeAspect="1"/>
          </p:cNvSpPr>
          <p:nvPr/>
        </p:nvSpPr>
        <p:spPr>
          <a:xfrm>
            <a:off x="7185188" y="1974046"/>
            <a:ext cx="117952" cy="1179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/>
          <p:cNvSpPr>
            <a:spLocks noChangeAspect="1"/>
          </p:cNvSpPr>
          <p:nvPr/>
        </p:nvSpPr>
        <p:spPr>
          <a:xfrm>
            <a:off x="7185188" y="2400922"/>
            <a:ext cx="117952" cy="1179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/>
          <p:cNvSpPr>
            <a:spLocks noChangeAspect="1"/>
          </p:cNvSpPr>
          <p:nvPr/>
        </p:nvSpPr>
        <p:spPr>
          <a:xfrm>
            <a:off x="7191877" y="2784545"/>
            <a:ext cx="117952" cy="1179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/>
              <p:cNvSpPr txBox="1"/>
              <p:nvPr/>
            </p:nvSpPr>
            <p:spPr>
              <a:xfrm>
                <a:off x="750450" y="736112"/>
                <a:ext cx="1811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kumimoji="1" lang="en-US" altLang="ja-JP" b="0" dirty="0" smtClean="0"/>
              </a:p>
            </p:txBody>
          </p:sp>
        </mc:Choice>
        <mc:Fallback xmlns="">
          <p:sp>
            <p:nvSpPr>
              <p:cNvPr id="19" name="テキスト ボックス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450" y="736112"/>
                <a:ext cx="181139" cy="276999"/>
              </a:xfrm>
              <a:prstGeom prst="rect">
                <a:avLst/>
              </a:prstGeom>
              <a:blipFill>
                <a:blip r:embed="rId3"/>
                <a:stretch>
                  <a:fillRect l="-30000" r="-30000" b="-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/>
              <p:cNvSpPr txBox="1"/>
              <p:nvPr/>
            </p:nvSpPr>
            <p:spPr>
              <a:xfrm>
                <a:off x="755705" y="987659"/>
                <a:ext cx="1811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kumimoji="1" lang="en-US" altLang="ja-JP" b="0" dirty="0" smtClean="0"/>
              </a:p>
            </p:txBody>
          </p:sp>
        </mc:Choice>
        <mc:Fallback xmlns="">
          <p:sp>
            <p:nvSpPr>
              <p:cNvPr id="21" name="テキスト ボックス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705" y="987659"/>
                <a:ext cx="181140" cy="276999"/>
              </a:xfrm>
              <a:prstGeom prst="rect">
                <a:avLst/>
              </a:prstGeom>
              <a:blipFill>
                <a:blip r:embed="rId4"/>
                <a:stretch>
                  <a:fillRect l="-33333" r="-26667" b="-88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/>
              <p:cNvSpPr txBox="1"/>
              <p:nvPr/>
            </p:nvSpPr>
            <p:spPr>
              <a:xfrm>
                <a:off x="1047621" y="477153"/>
                <a:ext cx="79810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kumimoji="1" lang="en-US" altLang="ja-JP" b="0" dirty="0" smtClean="0"/>
              </a:p>
            </p:txBody>
          </p:sp>
        </mc:Choice>
        <mc:Fallback xmlns="">
          <p:sp>
            <p:nvSpPr>
              <p:cNvPr id="23" name="テキスト ボックス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621" y="477153"/>
                <a:ext cx="798104" cy="276999"/>
              </a:xfrm>
              <a:prstGeom prst="rect">
                <a:avLst/>
              </a:prstGeom>
              <a:blipFill>
                <a:blip r:embed="rId6"/>
                <a:stretch>
                  <a:fillRect l="-6870" b="-65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/>
              <p:cNvSpPr txBox="1"/>
              <p:nvPr/>
            </p:nvSpPr>
            <p:spPr>
              <a:xfrm>
                <a:off x="5019365" y="625701"/>
                <a:ext cx="1811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kumimoji="1" lang="en-US" altLang="ja-JP" b="0" dirty="0" smtClean="0"/>
              </a:p>
            </p:txBody>
          </p:sp>
        </mc:Choice>
        <mc:Fallback xmlns="">
          <p:sp>
            <p:nvSpPr>
              <p:cNvPr id="24" name="テキスト ボックス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365" y="625701"/>
                <a:ext cx="181139" cy="276999"/>
              </a:xfrm>
              <a:prstGeom prst="rect">
                <a:avLst/>
              </a:prstGeom>
              <a:blipFill>
                <a:blip r:embed="rId7"/>
                <a:stretch>
                  <a:fillRect l="-30000" r="-30000" b="-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/>
              <p:cNvSpPr txBox="1"/>
              <p:nvPr/>
            </p:nvSpPr>
            <p:spPr>
              <a:xfrm>
                <a:off x="5026520" y="1098478"/>
                <a:ext cx="1811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kumimoji="1" lang="en-US" altLang="ja-JP" b="0" dirty="0" smtClean="0"/>
              </a:p>
            </p:txBody>
          </p:sp>
        </mc:Choice>
        <mc:Fallback xmlns="">
          <p:sp>
            <p:nvSpPr>
              <p:cNvPr id="25" name="テキスト ボックス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6520" y="1098478"/>
                <a:ext cx="181140" cy="276999"/>
              </a:xfrm>
              <a:prstGeom prst="rect">
                <a:avLst/>
              </a:prstGeom>
              <a:blipFill>
                <a:blip r:embed="rId8"/>
                <a:stretch>
                  <a:fillRect l="-34483" r="-31034" b="-65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/>
              <p:cNvSpPr txBox="1"/>
              <p:nvPr/>
            </p:nvSpPr>
            <p:spPr>
              <a:xfrm>
                <a:off x="5040579" y="1473571"/>
                <a:ext cx="1811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kumimoji="1" lang="en-US" altLang="ja-JP" b="0" dirty="0" smtClean="0"/>
              </a:p>
            </p:txBody>
          </p:sp>
        </mc:Choice>
        <mc:Fallback xmlns="">
          <p:sp>
            <p:nvSpPr>
              <p:cNvPr id="26" name="テキスト ボックス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0579" y="1473571"/>
                <a:ext cx="181140" cy="276999"/>
              </a:xfrm>
              <a:prstGeom prst="rect">
                <a:avLst/>
              </a:prstGeom>
              <a:blipFill>
                <a:blip r:embed="rId9"/>
                <a:stretch>
                  <a:fillRect l="-33333" r="-26667" b="-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/>
              <p:cNvSpPr txBox="1"/>
              <p:nvPr/>
            </p:nvSpPr>
            <p:spPr>
              <a:xfrm>
                <a:off x="7309829" y="248162"/>
                <a:ext cx="24045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1′</m:t>
                      </m:r>
                    </m:oMath>
                  </m:oMathPara>
                </a14:m>
                <a:endParaRPr kumimoji="1" lang="en-US" altLang="ja-JP" b="0" dirty="0" smtClean="0"/>
              </a:p>
            </p:txBody>
          </p:sp>
        </mc:Choice>
        <mc:Fallback xmlns="">
          <p:sp>
            <p:nvSpPr>
              <p:cNvPr id="27" name="テキスト ボックス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9829" y="248162"/>
                <a:ext cx="240450" cy="276999"/>
              </a:xfrm>
              <a:prstGeom prst="rect">
                <a:avLst/>
              </a:prstGeom>
              <a:blipFill>
                <a:blip r:embed="rId10"/>
                <a:stretch>
                  <a:fillRect l="-27500" t="-4444" r="-25000" b="-111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/>
              <p:cNvSpPr txBox="1"/>
              <p:nvPr/>
            </p:nvSpPr>
            <p:spPr>
              <a:xfrm>
                <a:off x="7322253" y="720313"/>
                <a:ext cx="24045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2′</m:t>
                      </m:r>
                    </m:oMath>
                  </m:oMathPara>
                </a14:m>
                <a:endParaRPr kumimoji="1" lang="en-US" altLang="ja-JP" b="0" dirty="0" smtClean="0"/>
              </a:p>
            </p:txBody>
          </p:sp>
        </mc:Choice>
        <mc:Fallback xmlns="">
          <p:sp>
            <p:nvSpPr>
              <p:cNvPr id="28" name="テキスト ボックス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2253" y="720313"/>
                <a:ext cx="240450" cy="276999"/>
              </a:xfrm>
              <a:prstGeom prst="rect">
                <a:avLst/>
              </a:prstGeom>
              <a:blipFill>
                <a:blip r:embed="rId11"/>
                <a:stretch>
                  <a:fillRect l="-27500" t="-4348" r="-25000" b="-869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/>
              <p:cNvSpPr txBox="1"/>
              <p:nvPr/>
            </p:nvSpPr>
            <p:spPr>
              <a:xfrm>
                <a:off x="7324818" y="1146578"/>
                <a:ext cx="24045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3′</m:t>
                      </m:r>
                    </m:oMath>
                  </m:oMathPara>
                </a14:m>
                <a:endParaRPr kumimoji="1" lang="en-US" altLang="ja-JP" b="0" dirty="0" smtClean="0"/>
              </a:p>
            </p:txBody>
          </p:sp>
        </mc:Choice>
        <mc:Fallback xmlns="">
          <p:sp>
            <p:nvSpPr>
              <p:cNvPr id="29" name="テキスト ボックス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4818" y="1146578"/>
                <a:ext cx="240450" cy="276999"/>
              </a:xfrm>
              <a:prstGeom prst="rect">
                <a:avLst/>
              </a:prstGeom>
              <a:blipFill>
                <a:blip r:embed="rId12"/>
                <a:stretch>
                  <a:fillRect l="-28205" t="-4348" r="-28205" b="-869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直線コネクタ 30"/>
          <p:cNvCxnSpPr>
            <a:stCxn id="5" idx="6"/>
            <a:endCxn id="13" idx="1"/>
          </p:cNvCxnSpPr>
          <p:nvPr/>
        </p:nvCxnSpPr>
        <p:spPr>
          <a:xfrm>
            <a:off x="5387842" y="764201"/>
            <a:ext cx="1821309" cy="459873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直線コネクタ 35"/>
          <p:cNvCxnSpPr>
            <a:stCxn id="6" idx="6"/>
            <a:endCxn id="11" idx="3"/>
          </p:cNvCxnSpPr>
          <p:nvPr/>
        </p:nvCxnSpPr>
        <p:spPr>
          <a:xfrm flipV="1">
            <a:off x="5387842" y="481256"/>
            <a:ext cx="1814620" cy="725544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線コネクタ 38"/>
          <p:cNvCxnSpPr>
            <a:endCxn id="14" idx="1"/>
          </p:cNvCxnSpPr>
          <p:nvPr/>
        </p:nvCxnSpPr>
        <p:spPr>
          <a:xfrm>
            <a:off x="5343202" y="789107"/>
            <a:ext cx="1859260" cy="81859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線コネクタ 40"/>
          <p:cNvCxnSpPr>
            <a:stCxn id="5" idx="6"/>
            <a:endCxn id="12" idx="2"/>
          </p:cNvCxnSpPr>
          <p:nvPr/>
        </p:nvCxnSpPr>
        <p:spPr>
          <a:xfrm>
            <a:off x="5387842" y="764201"/>
            <a:ext cx="1797346" cy="117952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線コネクタ 43"/>
          <p:cNvCxnSpPr>
            <a:endCxn id="16" idx="5"/>
          </p:cNvCxnSpPr>
          <p:nvPr/>
        </p:nvCxnSpPr>
        <p:spPr>
          <a:xfrm>
            <a:off x="5303432" y="1223308"/>
            <a:ext cx="1982434" cy="1278292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直線コネクタ 45"/>
          <p:cNvCxnSpPr>
            <a:endCxn id="17" idx="6"/>
          </p:cNvCxnSpPr>
          <p:nvPr/>
        </p:nvCxnSpPr>
        <p:spPr>
          <a:xfrm>
            <a:off x="5342555" y="2767628"/>
            <a:ext cx="1967274" cy="75893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線コネクタ 47"/>
          <p:cNvCxnSpPr>
            <a:stCxn id="7" idx="6"/>
            <a:endCxn id="13" idx="3"/>
          </p:cNvCxnSpPr>
          <p:nvPr/>
        </p:nvCxnSpPr>
        <p:spPr>
          <a:xfrm flipV="1">
            <a:off x="5394531" y="1307478"/>
            <a:ext cx="1814620" cy="282945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直線コネクタ 50"/>
          <p:cNvCxnSpPr>
            <a:endCxn id="15" idx="2"/>
          </p:cNvCxnSpPr>
          <p:nvPr/>
        </p:nvCxnSpPr>
        <p:spPr>
          <a:xfrm flipV="1">
            <a:off x="5349244" y="2033022"/>
            <a:ext cx="1835944" cy="324648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直線コネクタ 53"/>
          <p:cNvCxnSpPr/>
          <p:nvPr/>
        </p:nvCxnSpPr>
        <p:spPr>
          <a:xfrm>
            <a:off x="5363729" y="1215845"/>
            <a:ext cx="1859260" cy="81859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直線コネクタ 54"/>
          <p:cNvCxnSpPr>
            <a:endCxn id="17" idx="1"/>
          </p:cNvCxnSpPr>
          <p:nvPr/>
        </p:nvCxnSpPr>
        <p:spPr>
          <a:xfrm>
            <a:off x="5327395" y="1598337"/>
            <a:ext cx="1881756" cy="1203482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テキスト ボックス 58"/>
              <p:cNvSpPr txBox="1"/>
              <p:nvPr/>
            </p:nvSpPr>
            <p:spPr>
              <a:xfrm>
                <a:off x="4721364" y="78794"/>
                <a:ext cx="2289601" cy="424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2000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m:rPr>
                          <m:sty m:val="p"/>
                        </m:rPr>
                        <a:rPr kumimoji="1" lang="en-US" altLang="ja-JP" sz="2000" b="0" i="0" smtClean="0">
                          <a:latin typeface="Cambria Math" panose="02040503050406030204" pitchFamily="18" charset="0"/>
                        </a:rPr>
                        <m:t>dge</m:t>
                      </m:r>
                      <m:r>
                        <a:rPr kumimoji="1" lang="en-US" altLang="ja-JP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𝑖𝑗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 ⟺</m:t>
                      </m:r>
                      <m:sSub>
                        <m:sSub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kumimoji="1" lang="en-US" altLang="ja-JP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59" name="テキスト ボックス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1364" y="78794"/>
                <a:ext cx="2289601" cy="424796"/>
              </a:xfrm>
              <a:prstGeom prst="rect">
                <a:avLst/>
              </a:prstGeom>
              <a:blipFill>
                <a:blip r:embed="rId13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テキスト ボックス 61"/>
          <p:cNvSpPr txBox="1"/>
          <p:nvPr/>
        </p:nvSpPr>
        <p:spPr>
          <a:xfrm>
            <a:off x="1365700" y="3862994"/>
            <a:ext cx="2034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zero submatrix</a:t>
            </a:r>
            <a:endParaRPr kumimoji="1" lang="ja-JP" altLang="en-US" sz="2400" dirty="0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5567288" y="3862711"/>
            <a:ext cx="1378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stable set</a:t>
            </a:r>
            <a:endParaRPr kumimoji="1" lang="ja-JP" altLang="en-US" sz="2400" dirty="0"/>
          </a:p>
        </p:txBody>
      </p:sp>
      <p:cxnSp>
        <p:nvCxnSpPr>
          <p:cNvPr id="72" name="直線コネクタ 71"/>
          <p:cNvCxnSpPr>
            <a:endCxn id="16" idx="2"/>
          </p:cNvCxnSpPr>
          <p:nvPr/>
        </p:nvCxnSpPr>
        <p:spPr>
          <a:xfrm>
            <a:off x="5327395" y="1998489"/>
            <a:ext cx="1857793" cy="461409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直線コネクタ 75"/>
          <p:cNvCxnSpPr>
            <a:endCxn id="15" idx="7"/>
          </p:cNvCxnSpPr>
          <p:nvPr/>
        </p:nvCxnSpPr>
        <p:spPr>
          <a:xfrm flipV="1">
            <a:off x="5334084" y="1991320"/>
            <a:ext cx="1951782" cy="783908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正方形/長方形 63"/>
          <p:cNvSpPr>
            <a:spLocks noChangeAspect="1"/>
          </p:cNvSpPr>
          <p:nvPr/>
        </p:nvSpPr>
        <p:spPr>
          <a:xfrm>
            <a:off x="968434" y="1708481"/>
            <a:ext cx="1628631" cy="1178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テキスト ボックス 82"/>
              <p:cNvSpPr txBox="1"/>
              <p:nvPr/>
            </p:nvSpPr>
            <p:spPr>
              <a:xfrm>
                <a:off x="1603212" y="2854323"/>
                <a:ext cx="30694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83" name="テキスト ボックス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3212" y="2854323"/>
                <a:ext cx="306944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テキスト ボックス 83"/>
              <p:cNvSpPr txBox="1"/>
              <p:nvPr/>
            </p:nvSpPr>
            <p:spPr>
              <a:xfrm>
                <a:off x="538990" y="2034486"/>
                <a:ext cx="33654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84" name="テキスト ボックス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990" y="2034486"/>
                <a:ext cx="336541" cy="43088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3" name="グループ化 92"/>
          <p:cNvGrpSpPr/>
          <p:nvPr/>
        </p:nvGrpSpPr>
        <p:grpSpPr>
          <a:xfrm>
            <a:off x="4688276" y="183941"/>
            <a:ext cx="3491267" cy="2809086"/>
            <a:chOff x="7352580" y="978731"/>
            <a:chExt cx="3491267" cy="2809086"/>
          </a:xfrm>
        </p:grpSpPr>
        <p:sp>
          <p:nvSpPr>
            <p:cNvPr id="81" name="フリーフォーム 80"/>
            <p:cNvSpPr/>
            <p:nvPr/>
          </p:nvSpPr>
          <p:spPr>
            <a:xfrm>
              <a:off x="7703700" y="978731"/>
              <a:ext cx="2686103" cy="2809086"/>
            </a:xfrm>
            <a:custGeom>
              <a:avLst/>
              <a:gdLst>
                <a:gd name="connsiteX0" fmla="*/ 73240 w 2686103"/>
                <a:gd name="connsiteY0" fmla="*/ 2748067 h 2809086"/>
                <a:gd name="connsiteX1" fmla="*/ 11327 w 2686103"/>
                <a:gd name="connsiteY1" fmla="*/ 2152755 h 2809086"/>
                <a:gd name="connsiteX2" fmla="*/ 139915 w 2686103"/>
                <a:gd name="connsiteY2" fmla="*/ 1671742 h 2809086"/>
                <a:gd name="connsiteX3" fmla="*/ 1278152 w 2686103"/>
                <a:gd name="connsiteY3" fmla="*/ 904980 h 2809086"/>
                <a:gd name="connsiteX4" fmla="*/ 1944902 w 2686103"/>
                <a:gd name="connsiteY4" fmla="*/ 228705 h 2809086"/>
                <a:gd name="connsiteX5" fmla="*/ 2454490 w 2686103"/>
                <a:gd name="connsiteY5" fmla="*/ 105 h 2809086"/>
                <a:gd name="connsiteX6" fmla="*/ 2640227 w 2686103"/>
                <a:gd name="connsiteY6" fmla="*/ 209655 h 2809086"/>
                <a:gd name="connsiteX7" fmla="*/ 2664040 w 2686103"/>
                <a:gd name="connsiteY7" fmla="*/ 866880 h 2809086"/>
                <a:gd name="connsiteX8" fmla="*/ 2364002 w 2686103"/>
                <a:gd name="connsiteY8" fmla="*/ 1257405 h 2809086"/>
                <a:gd name="connsiteX9" fmla="*/ 1554377 w 2686103"/>
                <a:gd name="connsiteY9" fmla="*/ 1609830 h 2809086"/>
                <a:gd name="connsiteX10" fmla="*/ 1130515 w 2686103"/>
                <a:gd name="connsiteY10" fmla="*/ 1895580 h 2809086"/>
                <a:gd name="connsiteX11" fmla="*/ 768565 w 2686103"/>
                <a:gd name="connsiteY11" fmla="*/ 2586142 h 2809086"/>
                <a:gd name="connsiteX12" fmla="*/ 463765 w 2686103"/>
                <a:gd name="connsiteY12" fmla="*/ 2771880 h 2809086"/>
                <a:gd name="connsiteX13" fmla="*/ 73240 w 2686103"/>
                <a:gd name="connsiteY13" fmla="*/ 2748067 h 280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86103" h="2809086">
                  <a:moveTo>
                    <a:pt x="73240" y="2748067"/>
                  </a:moveTo>
                  <a:cubicBezTo>
                    <a:pt x="-2166" y="2644880"/>
                    <a:pt x="215" y="2332142"/>
                    <a:pt x="11327" y="2152755"/>
                  </a:cubicBezTo>
                  <a:cubicBezTo>
                    <a:pt x="22439" y="1973368"/>
                    <a:pt x="-71223" y="1879704"/>
                    <a:pt x="139915" y="1671742"/>
                  </a:cubicBezTo>
                  <a:cubicBezTo>
                    <a:pt x="351053" y="1463779"/>
                    <a:pt x="977321" y="1145486"/>
                    <a:pt x="1278152" y="904980"/>
                  </a:cubicBezTo>
                  <a:cubicBezTo>
                    <a:pt x="1578983" y="664474"/>
                    <a:pt x="1748846" y="379517"/>
                    <a:pt x="1944902" y="228705"/>
                  </a:cubicBezTo>
                  <a:cubicBezTo>
                    <a:pt x="2140958" y="77892"/>
                    <a:pt x="2338603" y="3280"/>
                    <a:pt x="2454490" y="105"/>
                  </a:cubicBezTo>
                  <a:cubicBezTo>
                    <a:pt x="2570377" y="-3070"/>
                    <a:pt x="2605302" y="65193"/>
                    <a:pt x="2640227" y="209655"/>
                  </a:cubicBezTo>
                  <a:cubicBezTo>
                    <a:pt x="2675152" y="354117"/>
                    <a:pt x="2710077" y="692255"/>
                    <a:pt x="2664040" y="866880"/>
                  </a:cubicBezTo>
                  <a:cubicBezTo>
                    <a:pt x="2618003" y="1041505"/>
                    <a:pt x="2548946" y="1133580"/>
                    <a:pt x="2364002" y="1257405"/>
                  </a:cubicBezTo>
                  <a:cubicBezTo>
                    <a:pt x="2179058" y="1381230"/>
                    <a:pt x="1759958" y="1503467"/>
                    <a:pt x="1554377" y="1609830"/>
                  </a:cubicBezTo>
                  <a:cubicBezTo>
                    <a:pt x="1348796" y="1716193"/>
                    <a:pt x="1261484" y="1732861"/>
                    <a:pt x="1130515" y="1895580"/>
                  </a:cubicBezTo>
                  <a:cubicBezTo>
                    <a:pt x="999546" y="2058299"/>
                    <a:pt x="879690" y="2440092"/>
                    <a:pt x="768565" y="2586142"/>
                  </a:cubicBezTo>
                  <a:cubicBezTo>
                    <a:pt x="657440" y="2732192"/>
                    <a:pt x="579652" y="2745686"/>
                    <a:pt x="463765" y="2771880"/>
                  </a:cubicBezTo>
                  <a:cubicBezTo>
                    <a:pt x="347878" y="2798074"/>
                    <a:pt x="148646" y="2851254"/>
                    <a:pt x="73240" y="2748067"/>
                  </a:cubicBez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テキスト ボックス 81"/>
                <p:cNvSpPr txBox="1"/>
                <p:nvPr/>
              </p:nvSpPr>
              <p:spPr>
                <a:xfrm>
                  <a:off x="7352580" y="3041232"/>
                  <a:ext cx="336541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kumimoji="1" lang="ja-JP" altLang="en-US" sz="2800" dirty="0"/>
                </a:p>
              </p:txBody>
            </p:sp>
          </mc:Choice>
          <mc:Fallback xmlns="">
            <p:sp>
              <p:nvSpPr>
                <p:cNvPr id="82" name="テキスト ボックス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52580" y="3041232"/>
                  <a:ext cx="336541" cy="430887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テキスト ボックス 84"/>
                <p:cNvSpPr txBox="1"/>
                <p:nvPr/>
              </p:nvSpPr>
              <p:spPr>
                <a:xfrm>
                  <a:off x="10536903" y="1289555"/>
                  <a:ext cx="306944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85" name="テキスト ボックス 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36903" y="1289555"/>
                  <a:ext cx="306944" cy="430887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7" name="正方形/長方形 86"/>
          <p:cNvSpPr>
            <a:spLocks noChangeAspect="1"/>
          </p:cNvSpPr>
          <p:nvPr/>
        </p:nvSpPr>
        <p:spPr>
          <a:xfrm>
            <a:off x="968434" y="2069220"/>
            <a:ext cx="2040754" cy="8153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正方形/長方形 87"/>
          <p:cNvSpPr>
            <a:spLocks noChangeAspect="1"/>
          </p:cNvSpPr>
          <p:nvPr/>
        </p:nvSpPr>
        <p:spPr>
          <a:xfrm>
            <a:off x="967220" y="1265776"/>
            <a:ext cx="1190193" cy="16187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スライド番号プレースホルダー 8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BA0DF-4ECC-4D2F-925C-BFE91B2BD055}" type="slidenum">
              <a:rPr kumimoji="1" lang="ja-JP" altLang="en-US" smtClean="0"/>
              <a:t>3</a:t>
            </a:fld>
            <a:endParaRPr kumimoji="1" lang="ja-JP" altLang="en-US"/>
          </a:p>
        </p:txBody>
      </p:sp>
      <p:grpSp>
        <p:nvGrpSpPr>
          <p:cNvPr id="92" name="グループ化 91"/>
          <p:cNvGrpSpPr/>
          <p:nvPr/>
        </p:nvGrpSpPr>
        <p:grpSpPr>
          <a:xfrm>
            <a:off x="267161" y="4494145"/>
            <a:ext cx="8842229" cy="1979459"/>
            <a:chOff x="470041" y="4442158"/>
            <a:chExt cx="8842229" cy="19794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テキスト ボックス 85"/>
                <p:cNvSpPr txBox="1"/>
                <p:nvPr/>
              </p:nvSpPr>
              <p:spPr>
                <a:xfrm>
                  <a:off x="470041" y="4687809"/>
                  <a:ext cx="8842229" cy="17338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285750" indent="-285750">
                    <a:lnSpc>
                      <a:spcPts val="3200"/>
                    </a:lnSpc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stable</m:t>
                      </m:r>
                      <m:r>
                        <a:rPr kumimoji="1" lang="ja-JP" altLang="en-US" sz="2400" i="1" smtClean="0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sSup>
                            <m:sSup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sSup>
                            <m:sSup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sSup>
                            <m:sSup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sSup>
                            <m:sSup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stable</m:t>
                      </m:r>
                    </m:oMath>
                  </a14:m>
                  <a:endParaRPr kumimoji="1" lang="en-US" altLang="ja-JP" sz="2400" dirty="0" smtClean="0"/>
                </a:p>
                <a:p>
                  <a:pPr marL="285750" indent="-285750">
                    <a:lnSpc>
                      <a:spcPts val="3200"/>
                    </a:lnSpc>
                    <a:buFont typeface="Arial" panose="020B0604020202020204" pitchFamily="34" charset="0"/>
                    <a:buChar char="•"/>
                  </a:pPr>
                  <a:r>
                    <a:rPr kumimoji="1" lang="en-US" altLang="ja-JP" sz="2400" dirty="0" smtClean="0"/>
                    <a:t>The family of maximum stable sets</a:t>
                  </a:r>
                  <a14:m>
                    <m:oMath xmlns:m="http://schemas.openxmlformats.org/officeDocument/2006/math">
                      <m: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ja-JP" altLang="en-US" sz="2400" i="1">
                          <a:latin typeface="Cambria Math" panose="02040503050406030204" pitchFamily="18" charset="0"/>
                        </a:rPr>
                        <m:t>⇒</m:t>
                      </m:r>
                    </m:oMath>
                  </a14:m>
                  <a:r>
                    <a:rPr kumimoji="1" lang="ja-JP" altLang="en-US" sz="2400" dirty="0" smtClean="0"/>
                    <a:t> </a:t>
                  </a:r>
                  <a:r>
                    <a:rPr kumimoji="1" lang="en-US" altLang="ja-JP" sz="2400" dirty="0" smtClean="0"/>
                    <a:t>distributive lattice</a:t>
                  </a:r>
                </a:p>
                <a:p>
                  <a:pPr marL="285750" indent="-285750">
                    <a:lnSpc>
                      <a:spcPts val="3200"/>
                    </a:lnSpc>
                    <a:buFont typeface="Arial" panose="020B0604020202020204" pitchFamily="34" charset="0"/>
                    <a:buChar char="•"/>
                  </a:pPr>
                  <a:r>
                    <a:rPr kumimoji="1" lang="en-US" altLang="ja-JP" sz="2400" dirty="0" smtClean="0"/>
                    <a:t>A maximal chain</a:t>
                  </a:r>
                  <a:r>
                    <a:rPr kumimoji="1" lang="ja-JP" altLang="en-US" sz="2400" dirty="0" smtClean="0"/>
                    <a:t> </a:t>
                  </a:r>
                  <a14:m>
                    <m:oMath xmlns:m="http://schemas.openxmlformats.org/officeDocument/2006/math">
                      <m:r>
                        <a:rPr kumimoji="1" lang="ja-JP" altLang="en-US" sz="2400" i="1">
                          <a:latin typeface="Cambria Math" panose="02040503050406030204" pitchFamily="18" charset="0"/>
                        </a:rPr>
                        <m:t>⇒</m:t>
                      </m:r>
                    </m:oMath>
                  </a14:m>
                  <a:r>
                    <a:rPr kumimoji="1" lang="ja-JP" altLang="en-US" sz="2400" dirty="0" smtClean="0"/>
                    <a:t> </a:t>
                  </a:r>
                  <a:r>
                    <a:rPr kumimoji="1" lang="en-US" altLang="ja-JP" sz="2400" b="1" dirty="0" smtClean="0"/>
                    <a:t>DM-decomposition</a:t>
                  </a:r>
                </a:p>
                <a:p>
                  <a:pPr marL="285750" indent="-285750">
                    <a:lnSpc>
                      <a:spcPts val="3200"/>
                    </a:lnSpc>
                    <a:buFont typeface="Arial" panose="020B0604020202020204" pitchFamily="34" charset="0"/>
                    <a:buChar char="•"/>
                  </a:pPr>
                  <a:r>
                    <a:rPr kumimoji="1" lang="en-US" altLang="ja-JP" sz="2400" dirty="0" smtClean="0"/>
                    <a:t>A polynomial time algorithm via bipartite matching </a:t>
                  </a:r>
                  <a:endParaRPr kumimoji="1" lang="en-US" altLang="ja-JP" sz="2400" b="1" dirty="0" smtClean="0"/>
                </a:p>
              </p:txBody>
            </p:sp>
          </mc:Choice>
          <mc:Fallback xmlns="">
            <p:sp>
              <p:nvSpPr>
                <p:cNvPr id="86" name="テキスト ボックス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041" y="4687809"/>
                  <a:ext cx="8842229" cy="1733808"/>
                </a:xfrm>
                <a:prstGeom prst="rect">
                  <a:avLst/>
                </a:prstGeom>
                <a:blipFill>
                  <a:blip r:embed="rId19"/>
                  <a:stretch>
                    <a:fillRect l="-966" t="-704" b="-598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0" name="テキスト ボックス 89"/>
            <p:cNvSpPr txBox="1"/>
            <p:nvPr/>
          </p:nvSpPr>
          <p:spPr>
            <a:xfrm>
              <a:off x="2489217" y="4442158"/>
              <a:ext cx="8427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(max.)</a:t>
              </a:r>
              <a:endParaRPr kumimoji="1" lang="ja-JP" altLang="en-US" sz="2000" dirty="0" smtClean="0"/>
            </a:p>
          </p:txBody>
        </p:sp>
        <p:sp>
          <p:nvSpPr>
            <p:cNvPr id="91" name="テキスト ボックス 90"/>
            <p:cNvSpPr txBox="1"/>
            <p:nvPr/>
          </p:nvSpPr>
          <p:spPr>
            <a:xfrm>
              <a:off x="8089270" y="4442158"/>
              <a:ext cx="8427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(max.)</a:t>
              </a:r>
              <a:endParaRPr kumimoji="1" lang="ja-JP" altLang="en-US" sz="2000" dirty="0" smtClean="0"/>
            </a:p>
          </p:txBody>
        </p:sp>
      </p:grpSp>
      <p:sp>
        <p:nvSpPr>
          <p:cNvPr id="98" name="左右矢印 97"/>
          <p:cNvSpPr/>
          <p:nvPr/>
        </p:nvSpPr>
        <p:spPr>
          <a:xfrm>
            <a:off x="4024801" y="3429453"/>
            <a:ext cx="834803" cy="18652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テキスト ボックス 99"/>
          <p:cNvSpPr txBox="1"/>
          <p:nvPr/>
        </p:nvSpPr>
        <p:spPr>
          <a:xfrm>
            <a:off x="967220" y="945190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*</a:t>
            </a:r>
            <a:endParaRPr kumimoji="1" lang="ja-JP" altLang="en-US" sz="2800" dirty="0" smtClean="0"/>
          </a:p>
        </p:txBody>
      </p:sp>
      <p:sp>
        <p:nvSpPr>
          <p:cNvPr id="102" name="テキスト ボックス 101"/>
          <p:cNvSpPr txBox="1"/>
          <p:nvPr/>
        </p:nvSpPr>
        <p:spPr>
          <a:xfrm>
            <a:off x="1240234" y="728865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*</a:t>
            </a:r>
            <a:endParaRPr kumimoji="1" lang="ja-JP" altLang="en-US" sz="2800" dirty="0" smtClean="0"/>
          </a:p>
        </p:txBody>
      </p:sp>
      <p:sp>
        <p:nvSpPr>
          <p:cNvPr id="103" name="テキスト ボックス 102"/>
          <p:cNvSpPr txBox="1"/>
          <p:nvPr/>
        </p:nvSpPr>
        <p:spPr>
          <a:xfrm>
            <a:off x="2159737" y="1359547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*</a:t>
            </a:r>
            <a:endParaRPr kumimoji="1" lang="ja-JP" altLang="en-US" sz="2800" dirty="0" smtClean="0"/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2799476" y="95343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*</a:t>
            </a:r>
            <a:endParaRPr kumimoji="1" lang="ja-JP" altLang="en-US" sz="2800" dirty="0" smtClean="0"/>
          </a:p>
        </p:txBody>
      </p:sp>
      <p:sp>
        <p:nvSpPr>
          <p:cNvPr id="105" name="テキスト ボックス 104"/>
          <p:cNvSpPr txBox="1"/>
          <p:nvPr/>
        </p:nvSpPr>
        <p:spPr>
          <a:xfrm>
            <a:off x="3328461" y="249373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*</a:t>
            </a:r>
            <a:endParaRPr kumimoji="1" lang="ja-JP" altLang="en-US" sz="2800" dirty="0" smtClean="0"/>
          </a:p>
        </p:txBody>
      </p:sp>
      <p:sp>
        <p:nvSpPr>
          <p:cNvPr id="106" name="テキスト ボックス 105"/>
          <p:cNvSpPr txBox="1"/>
          <p:nvPr/>
        </p:nvSpPr>
        <p:spPr>
          <a:xfrm>
            <a:off x="2572005" y="1775473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*</a:t>
            </a:r>
            <a:endParaRPr kumimoji="1" lang="ja-JP" altLang="en-US" sz="2800" dirty="0" smtClean="0"/>
          </a:p>
        </p:txBody>
      </p:sp>
      <p:sp>
        <p:nvSpPr>
          <p:cNvPr id="107" name="テキスト ボックス 106"/>
          <p:cNvSpPr txBox="1"/>
          <p:nvPr/>
        </p:nvSpPr>
        <p:spPr>
          <a:xfrm>
            <a:off x="3027955" y="205674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*</a:t>
            </a:r>
            <a:endParaRPr kumimoji="1" lang="ja-JP" altLang="en-US" sz="2800" dirty="0" smtClean="0"/>
          </a:p>
        </p:txBody>
      </p:sp>
      <p:sp>
        <p:nvSpPr>
          <p:cNvPr id="108" name="テキスト ボックス 107"/>
          <p:cNvSpPr txBox="1"/>
          <p:nvPr/>
        </p:nvSpPr>
        <p:spPr>
          <a:xfrm>
            <a:off x="3090171" y="1432183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*</a:t>
            </a:r>
            <a:endParaRPr kumimoji="1" lang="ja-JP" altLang="en-US" sz="2800" dirty="0" smtClean="0"/>
          </a:p>
        </p:txBody>
      </p:sp>
      <p:sp>
        <p:nvSpPr>
          <p:cNvPr id="68" name="正方形/長方形 67"/>
          <p:cNvSpPr>
            <a:spLocks noChangeAspect="1"/>
          </p:cNvSpPr>
          <p:nvPr/>
        </p:nvSpPr>
        <p:spPr>
          <a:xfrm>
            <a:off x="971301" y="2440981"/>
            <a:ext cx="2428609" cy="433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0" name="グループ化 19"/>
          <p:cNvGrpSpPr/>
          <p:nvPr/>
        </p:nvGrpSpPr>
        <p:grpSpPr>
          <a:xfrm>
            <a:off x="2012096" y="2893149"/>
            <a:ext cx="1510303" cy="317088"/>
            <a:chOff x="2012096" y="2893149"/>
            <a:chExt cx="1510303" cy="3170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テキスト ボックス 17"/>
                <p:cNvSpPr txBox="1"/>
                <p:nvPr/>
              </p:nvSpPr>
              <p:spPr>
                <a:xfrm>
                  <a:off x="3233217" y="2902460"/>
                  <a:ext cx="289182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kumimoji="1" lang="en-US" altLang="ja-JP" sz="2000" b="0" dirty="0" smtClean="0"/>
                </a:p>
              </p:txBody>
            </p:sp>
          </mc:Choice>
          <mc:Fallback xmlns="">
            <p:sp>
              <p:nvSpPr>
                <p:cNvPr id="18" name="テキスト ボックス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3217" y="2902460"/>
                  <a:ext cx="289182" cy="307777"/>
                </a:xfrm>
                <a:prstGeom prst="rect">
                  <a:avLst/>
                </a:prstGeom>
                <a:blipFill>
                  <a:blip r:embed="rId20"/>
                  <a:stretch>
                    <a:fillRect l="-18750" r="-8333" b="-1568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テキスト ボックス 69"/>
                <p:cNvSpPr txBox="1"/>
                <p:nvPr/>
              </p:nvSpPr>
              <p:spPr>
                <a:xfrm>
                  <a:off x="2852865" y="2902460"/>
                  <a:ext cx="283219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en-US" altLang="ja-JP" sz="2000" b="0" dirty="0" smtClean="0"/>
                </a:p>
              </p:txBody>
            </p:sp>
          </mc:Choice>
          <mc:Fallback xmlns="">
            <p:sp>
              <p:nvSpPr>
                <p:cNvPr id="70" name="テキスト ボックス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2865" y="2902460"/>
                  <a:ext cx="283219" cy="307777"/>
                </a:xfrm>
                <a:prstGeom prst="rect">
                  <a:avLst/>
                </a:prstGeom>
                <a:blipFill>
                  <a:blip r:embed="rId21"/>
                  <a:stretch>
                    <a:fillRect l="-21739" r="-8696" b="-1372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テキスト ボックス 70"/>
                <p:cNvSpPr txBox="1"/>
                <p:nvPr/>
              </p:nvSpPr>
              <p:spPr>
                <a:xfrm>
                  <a:off x="2424842" y="2898217"/>
                  <a:ext cx="289182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en-US" altLang="ja-JP" sz="2000" b="0" dirty="0" smtClean="0"/>
                </a:p>
              </p:txBody>
            </p:sp>
          </mc:Choice>
          <mc:Fallback xmlns="">
            <p:sp>
              <p:nvSpPr>
                <p:cNvPr id="71" name="テキスト ボックス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4842" y="2898217"/>
                  <a:ext cx="289182" cy="307777"/>
                </a:xfrm>
                <a:prstGeom prst="rect">
                  <a:avLst/>
                </a:prstGeom>
                <a:blipFill>
                  <a:blip r:embed="rId22"/>
                  <a:stretch>
                    <a:fillRect l="-21277" r="-8511" b="-1568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テキスト ボックス 72"/>
                <p:cNvSpPr txBox="1"/>
                <p:nvPr/>
              </p:nvSpPr>
              <p:spPr>
                <a:xfrm>
                  <a:off x="2012096" y="2893149"/>
                  <a:ext cx="289182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1" lang="en-US" altLang="ja-JP" sz="2000" b="0" dirty="0" smtClean="0"/>
                </a:p>
              </p:txBody>
            </p:sp>
          </mc:Choice>
          <mc:Fallback xmlns="">
            <p:sp>
              <p:nvSpPr>
                <p:cNvPr id="73" name="テキスト ボックス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2096" y="2893149"/>
                  <a:ext cx="289182" cy="307777"/>
                </a:xfrm>
                <a:prstGeom prst="rect">
                  <a:avLst/>
                </a:prstGeom>
                <a:blipFill>
                  <a:blip r:embed="rId23"/>
                  <a:stretch>
                    <a:fillRect l="-18750" r="-8333" b="-16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グループ化 29"/>
          <p:cNvGrpSpPr/>
          <p:nvPr/>
        </p:nvGrpSpPr>
        <p:grpSpPr>
          <a:xfrm>
            <a:off x="593169" y="1174578"/>
            <a:ext cx="351731" cy="1409265"/>
            <a:chOff x="565865" y="1151678"/>
            <a:chExt cx="351731" cy="14092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テキスト ボックス 73"/>
                <p:cNvSpPr txBox="1"/>
                <p:nvPr/>
              </p:nvSpPr>
              <p:spPr>
                <a:xfrm>
                  <a:off x="586415" y="2253166"/>
                  <a:ext cx="33118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kumimoji="1" lang="en-US" altLang="ja-JP" sz="2000" b="0" dirty="0" smtClean="0"/>
                </a:p>
              </p:txBody>
            </p:sp>
          </mc:Choice>
          <mc:Fallback xmlns="">
            <p:sp>
              <p:nvSpPr>
                <p:cNvPr id="74" name="テキスト ボックス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415" y="2253166"/>
                  <a:ext cx="331181" cy="307777"/>
                </a:xfrm>
                <a:prstGeom prst="rect">
                  <a:avLst/>
                </a:prstGeom>
                <a:blipFill>
                  <a:blip r:embed="rId24"/>
                  <a:stretch>
                    <a:fillRect l="-18519" r="-7407" b="-1568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テキスト ボックス 74"/>
                <p:cNvSpPr txBox="1"/>
                <p:nvPr/>
              </p:nvSpPr>
              <p:spPr>
                <a:xfrm>
                  <a:off x="585865" y="1880597"/>
                  <a:ext cx="325217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en-US" altLang="ja-JP" sz="2000" b="0" dirty="0" smtClean="0"/>
                </a:p>
              </p:txBody>
            </p:sp>
          </mc:Choice>
          <mc:Fallback xmlns="">
            <p:sp>
              <p:nvSpPr>
                <p:cNvPr id="75" name="テキスト ボックス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865" y="1880597"/>
                  <a:ext cx="325217" cy="307777"/>
                </a:xfrm>
                <a:prstGeom prst="rect">
                  <a:avLst/>
                </a:prstGeom>
                <a:blipFill>
                  <a:blip r:embed="rId25"/>
                  <a:stretch>
                    <a:fillRect l="-18868" r="-7547" b="-1372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テキスト ボックス 76"/>
                <p:cNvSpPr txBox="1"/>
                <p:nvPr/>
              </p:nvSpPr>
              <p:spPr>
                <a:xfrm>
                  <a:off x="566174" y="1485815"/>
                  <a:ext cx="33118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en-US" altLang="ja-JP" sz="2000" b="0" dirty="0" smtClean="0"/>
                </a:p>
              </p:txBody>
            </p:sp>
          </mc:Choice>
          <mc:Fallback xmlns="">
            <p:sp>
              <p:nvSpPr>
                <p:cNvPr id="77" name="テキスト ボックス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6174" y="1485815"/>
                  <a:ext cx="331181" cy="307777"/>
                </a:xfrm>
                <a:prstGeom prst="rect">
                  <a:avLst/>
                </a:prstGeom>
                <a:blipFill>
                  <a:blip r:embed="rId26"/>
                  <a:stretch>
                    <a:fillRect l="-16364" r="-7273" b="-1568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テキスト ボックス 77"/>
                <p:cNvSpPr txBox="1"/>
                <p:nvPr/>
              </p:nvSpPr>
              <p:spPr>
                <a:xfrm>
                  <a:off x="565865" y="1151678"/>
                  <a:ext cx="33118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1" lang="en-US" altLang="ja-JP" sz="2000" b="0" dirty="0" smtClean="0"/>
                </a:p>
              </p:txBody>
            </p:sp>
          </mc:Choice>
          <mc:Fallback xmlns="">
            <p:sp>
              <p:nvSpPr>
                <p:cNvPr id="78" name="テキスト ボックス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865" y="1151678"/>
                  <a:ext cx="331181" cy="307777"/>
                </a:xfrm>
                <a:prstGeom prst="rect">
                  <a:avLst/>
                </a:prstGeom>
                <a:blipFill>
                  <a:blip r:embed="rId27"/>
                  <a:stretch>
                    <a:fillRect l="-16364" r="-7273" b="-16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/>
              <p:cNvSpPr txBox="1"/>
              <p:nvPr/>
            </p:nvSpPr>
            <p:spPr>
              <a:xfrm>
                <a:off x="1517436" y="2027623"/>
                <a:ext cx="28052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kumimoji="1" lang="ja-JP" altLang="en-US" sz="2800" dirty="0" smtClean="0"/>
              </a:p>
            </p:txBody>
          </p:sp>
        </mc:Choice>
        <mc:Fallback xmlns="">
          <p:sp>
            <p:nvSpPr>
              <p:cNvPr id="32" name="テキスト ボックス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7436" y="2027623"/>
                <a:ext cx="280526" cy="430887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18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4" grpId="0" animBg="1"/>
      <p:bldP spid="83" grpId="0"/>
      <p:bldP spid="83" grpId="1"/>
      <p:bldP spid="84" grpId="0"/>
      <p:bldP spid="84" grpId="1"/>
      <p:bldP spid="87" grpId="0" animBg="1"/>
      <p:bldP spid="88" grpId="0" animBg="1"/>
      <p:bldP spid="68" grpId="0" animBg="1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77964" y="274615"/>
            <a:ext cx="7052091" cy="1054224"/>
          </a:xfrm>
        </p:spPr>
        <p:txBody>
          <a:bodyPr>
            <a:normAutofit fontScale="90000"/>
          </a:bodyPr>
          <a:lstStyle/>
          <a:p>
            <a:r>
              <a:rPr kumimoji="1" lang="en-US" altLang="ja-JP" sz="3600" dirty="0" smtClean="0"/>
              <a:t>DM-decomposition of </a:t>
            </a:r>
            <a:r>
              <a:rPr kumimoji="1" lang="en-US" altLang="ja-JP" sz="3600" dirty="0" smtClean="0">
                <a:solidFill>
                  <a:srgbClr val="0070C0"/>
                </a:solidFill>
              </a:rPr>
              <a:t>partitioned</a:t>
            </a:r>
            <a:r>
              <a:rPr kumimoji="1" lang="en-US" altLang="ja-JP" sz="3600" dirty="0" smtClean="0"/>
              <a:t>  matrix</a:t>
            </a:r>
            <a:endParaRPr kumimoji="1" lang="ja-JP" altLang="en-US" sz="36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255483" y="1041022"/>
            <a:ext cx="27120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(Ito-Iwata-</a:t>
            </a:r>
            <a:r>
              <a:rPr kumimoji="1" lang="en-US" altLang="ja-JP" sz="2000" dirty="0" err="1" smtClean="0"/>
              <a:t>Murota</a:t>
            </a:r>
            <a:r>
              <a:rPr kumimoji="1" lang="en-US" altLang="ja-JP" sz="2000" dirty="0" smtClean="0"/>
              <a:t> 1994)</a:t>
            </a:r>
            <a:endParaRPr kumimoji="1" lang="ja-JP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2370249" y="1315066"/>
                <a:ext cx="3743269" cy="14492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1" lang="en-US" altLang="ja-JP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ja-JP" sz="24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11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ja-JP" sz="24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12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ja-JP" sz="24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ja-JP" sz="24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r>
                                  <a:rPr kumimoji="1" lang="en-US" altLang="ja-JP" sz="240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1" lang="en-US" altLang="ja-JP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ja-JP" sz="24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kumimoji="1" lang="ja-JP" alt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𝜈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ja-JP" sz="24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kumimoji="1" lang="ja-JP" alt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𝜈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kumimoji="1" lang="en-US" altLang="ja-JP" sz="240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kumimoji="1" lang="en-US" altLang="ja-JP" sz="2400" i="1" smtClean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kumimoji="1" lang="en-US" altLang="ja-JP" sz="240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1" lang="en-US" altLang="ja-JP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ja-JP" sz="24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kumimoji="1" lang="ja-JP" altLang="en-US" sz="2400" i="1" smtClean="0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  <m: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ja-JP" sz="24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kumimoji="1" lang="ja-JP" altLang="en-US" sz="2400" i="1" smtClean="0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  <m:r>
                                            <a:rPr kumimoji="1" lang="en-US" altLang="ja-JP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r>
                                  <a:rPr kumimoji="1" lang="en-US" altLang="ja-JP" sz="240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kumimoji="1" lang="en-US" altLang="ja-JP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kumimoji="1" lang="ja-JP" altLang="en-US" sz="2400" i="1" smtClean="0">
                                        <a:latin typeface="Cambria Math" panose="02040503050406030204" pitchFamily="18" charset="0"/>
                                      </a:rPr>
                                      <m:t>𝜇𝜈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249" y="1315066"/>
                <a:ext cx="3743269" cy="14492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6379780" y="2092534"/>
                <a:ext cx="2203808" cy="3350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1" lang="ja-JP" altLang="en-US" sz="2000" i="1" smtClean="0">
                            <a:latin typeface="Cambria Math" panose="02040503050406030204" pitchFamily="18" charset="0"/>
                          </a:rPr>
                          <m:t>𝛼𝛽</m:t>
                        </m:r>
                      </m:sub>
                    </m:sSub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1" lang="ja-JP" altLang="en-US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kumimoji="1" lang="ja-JP" alt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sub>
                    </m:sSub>
                  </m:oMath>
                </a14:m>
                <a:r>
                  <a:rPr kumimoji="1" lang="en-US" altLang="ja-JP" sz="2000" dirty="0" smtClean="0"/>
                  <a:t> matrix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780" y="2092534"/>
                <a:ext cx="2203808" cy="335092"/>
              </a:xfrm>
              <a:prstGeom prst="rect">
                <a:avLst/>
              </a:prstGeom>
              <a:blipFill>
                <a:blip r:embed="rId3"/>
                <a:stretch>
                  <a:fillRect l="-4155" t="-21818" r="-6371" b="-4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817794" y="3094643"/>
                <a:ext cx="7697556" cy="12075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↦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kumimoji="1" lang="ja-JP" alt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1" lang="en-US" altLang="ja-JP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ja-JP" sz="20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ja-JP" sz="20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ja-JP" sz="20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21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ja-JP" sz="20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22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r>
                                  <a:rPr kumimoji="1" lang="en-US" altLang="ja-JP" sz="200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1" lang="en-US" altLang="ja-JP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ja-JP" sz="20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kumimoji="1" lang="ja-JP" alt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𝜈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ja-JP" sz="20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kumimoji="1" lang="ja-JP" alt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𝜈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kumimoji="1" lang="en-US" altLang="ja-JP" sz="200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kumimoji="1" lang="en-US" altLang="ja-JP" sz="2000" i="1" smtClean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kumimoji="1" lang="en-US" altLang="ja-JP" sz="200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1" lang="en-US" altLang="ja-JP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ja-JP" sz="20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kumimoji="1" lang="ja-JP" altLang="en-US" sz="2000" i="1" smtClean="0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ja-JP" sz="20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kumimoji="1" lang="ja-JP" altLang="en-US" sz="2000" i="1" smtClean="0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r>
                                  <a:rPr kumimoji="1" lang="en-US" altLang="ja-JP" sz="200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kumimoji="1" lang="en-US" altLang="ja-JP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kumimoji="1" lang="ja-JP" altLang="en-US" sz="2000" i="1" smtClean="0">
                                        <a:latin typeface="Cambria Math" panose="02040503050406030204" pitchFamily="18" charset="0"/>
                                      </a:rPr>
                                      <m:t>𝜇𝜈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1" lang="en-US" altLang="ja-JP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ja-JP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𝐹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kumimoji="1" lang="en-US" altLang="ja-JP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kumimoji="1" lang="en-US" altLang="ja-JP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ja-JP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𝐹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r>
                                  <a:rPr kumimoji="1" lang="en-US" altLang="ja-JP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1" lang="en-US" altLang="ja-JP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kumimoji="1" lang="en-US" altLang="ja-JP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kumimoji="1" lang="en-US" altLang="ja-JP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kumimoji="1" lang="en-US" altLang="ja-JP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kumimoji="1" lang="en-US" altLang="ja-JP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kumimoji="1" lang="en-US" altLang="ja-JP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1" lang="en-US" altLang="ja-JP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kumimoji="1" lang="en-US" altLang="ja-JP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kumimoji="1" lang="en-US" altLang="ja-JP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r>
                                  <a:rPr kumimoji="1" lang="en-US" altLang="ja-JP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kumimoji="1" lang="en-US" altLang="ja-JP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kumimoji="1" lang="ja-JP" altLang="en-US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𝜈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794" y="3094643"/>
                <a:ext cx="7697556" cy="12075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1326079" y="4822578"/>
                <a:ext cx="1993879" cy="642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kumimoji="1" lang="en-US" altLang="ja-JP" sz="2000" dirty="0" smtClean="0"/>
                  <a:t>  permutation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ja-JP" altLang="en-US" sz="2000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kumimoji="1" lang="en-US" altLang="ja-JP" sz="2000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kumimoji="1" lang="ja-JP" altLang="en-US" sz="2000" b="0" i="1" dirty="0" smtClean="0">
                            <a:latin typeface="Cambria Math" panose="02040503050406030204" pitchFamily="18" charset="0"/>
                          </a:rPr>
                          <m:t>𝛽</m:t>
                        </m:r>
                      </m:sub>
                    </m:sSub>
                    <m:r>
                      <a:rPr kumimoji="1" lang="en-US" altLang="ja-JP" sz="2000" b="0" i="1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kumimoji="1" lang="en-US" altLang="ja-JP" sz="2000" dirty="0" smtClean="0"/>
                  <a:t>nonsingular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079" y="4822578"/>
                <a:ext cx="1993879" cy="642868"/>
              </a:xfrm>
              <a:prstGeom prst="rect">
                <a:avLst/>
              </a:prstGeom>
              <a:blipFill>
                <a:blip r:embed="rId5"/>
                <a:stretch>
                  <a:fillRect l="-4587" t="-12264" r="-6728" b="-198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グループ化 24"/>
          <p:cNvGrpSpPr/>
          <p:nvPr/>
        </p:nvGrpSpPr>
        <p:grpSpPr>
          <a:xfrm>
            <a:off x="4380474" y="4568729"/>
            <a:ext cx="2791259" cy="2038792"/>
            <a:chOff x="4263591" y="3371644"/>
            <a:chExt cx="2899491" cy="2468018"/>
          </a:xfrm>
        </p:grpSpPr>
        <p:sp>
          <p:nvSpPr>
            <p:cNvPr id="9" name="正方形/長方形 8"/>
            <p:cNvSpPr/>
            <p:nvPr/>
          </p:nvSpPr>
          <p:spPr>
            <a:xfrm>
              <a:off x="4263591" y="3451303"/>
              <a:ext cx="2899491" cy="238835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4263591" y="3451303"/>
              <a:ext cx="1366596" cy="57934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6810657" y="5211120"/>
              <a:ext cx="352425" cy="62854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/>
            <p:cNvSpPr>
              <a:spLocks noChangeAspect="1"/>
            </p:cNvSpPr>
            <p:nvPr/>
          </p:nvSpPr>
          <p:spPr>
            <a:xfrm>
              <a:off x="5630187" y="4030650"/>
              <a:ext cx="468000" cy="468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/>
            <p:cNvSpPr>
              <a:spLocks noChangeAspect="1"/>
            </p:cNvSpPr>
            <p:nvPr/>
          </p:nvSpPr>
          <p:spPr>
            <a:xfrm>
              <a:off x="6098187" y="4498650"/>
              <a:ext cx="356235" cy="35623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/>
            <p:cNvSpPr>
              <a:spLocks noChangeAspect="1"/>
            </p:cNvSpPr>
            <p:nvPr/>
          </p:nvSpPr>
          <p:spPr>
            <a:xfrm>
              <a:off x="6454422" y="4854885"/>
              <a:ext cx="356235" cy="35623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テキスト ボックス 14"/>
                <p:cNvSpPr txBox="1"/>
                <p:nvPr/>
              </p:nvSpPr>
              <p:spPr>
                <a:xfrm>
                  <a:off x="4946889" y="4854885"/>
                  <a:ext cx="359073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3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kumimoji="1" lang="ja-JP" altLang="en-US" sz="3600" dirty="0"/>
                </a:p>
              </p:txBody>
            </p:sp>
          </mc:Choice>
          <mc:Fallback xmlns="">
            <p:sp>
              <p:nvSpPr>
                <p:cNvPr id="15" name="テキスト ボックス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6889" y="4854885"/>
                  <a:ext cx="359073" cy="55399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テキスト ボックス 15"/>
                <p:cNvSpPr txBox="1"/>
                <p:nvPr/>
              </p:nvSpPr>
              <p:spPr>
                <a:xfrm>
                  <a:off x="6084883" y="4422062"/>
                  <a:ext cx="21800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16" name="テキスト ボックス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4883" y="4422062"/>
                  <a:ext cx="218008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20000" r="-17143" b="-18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テキスト ボックス 16"/>
                <p:cNvSpPr txBox="1"/>
                <p:nvPr/>
              </p:nvSpPr>
              <p:spPr>
                <a:xfrm>
                  <a:off x="4331802" y="3371644"/>
                  <a:ext cx="21800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17" name="テキスト ボックス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1802" y="3371644"/>
                  <a:ext cx="218008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20588" r="-20588" b="-18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テキスト ボックス 17"/>
                <p:cNvSpPr txBox="1"/>
                <p:nvPr/>
              </p:nvSpPr>
              <p:spPr>
                <a:xfrm>
                  <a:off x="4864249" y="3678936"/>
                  <a:ext cx="21800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18" name="テキスト ボックス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4249" y="3678936"/>
                  <a:ext cx="218008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20588" r="-20588" b="-18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テキスト ボックス 18"/>
                <p:cNvSpPr txBox="1"/>
                <p:nvPr/>
              </p:nvSpPr>
              <p:spPr>
                <a:xfrm>
                  <a:off x="6565397" y="3742171"/>
                  <a:ext cx="21800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19" name="テキスト ボックス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5397" y="3742171"/>
                  <a:ext cx="218008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20000" r="-17143" b="-18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テキスト ボックス 19"/>
                <p:cNvSpPr txBox="1"/>
                <p:nvPr/>
              </p:nvSpPr>
              <p:spPr>
                <a:xfrm>
                  <a:off x="6799582" y="5132762"/>
                  <a:ext cx="21800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20" name="テキスト ボックス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99582" y="5132762"/>
                  <a:ext cx="218008" cy="369332"/>
                </a:xfrm>
                <a:prstGeom prst="rect">
                  <a:avLst/>
                </a:prstGeom>
                <a:blipFill>
                  <a:blip r:embed="rId11"/>
                  <a:stretch>
                    <a:fillRect l="-20000" r="-17143" b="-18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テキスト ボックス 20"/>
                <p:cNvSpPr txBox="1"/>
                <p:nvPr/>
              </p:nvSpPr>
              <p:spPr>
                <a:xfrm>
                  <a:off x="5602869" y="4175297"/>
                  <a:ext cx="21800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21" name="テキスト ボックス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2869" y="4175297"/>
                  <a:ext cx="218008" cy="369332"/>
                </a:xfrm>
                <a:prstGeom prst="rect">
                  <a:avLst/>
                </a:prstGeom>
                <a:blipFill>
                  <a:blip r:embed="rId12"/>
                  <a:stretch>
                    <a:fillRect l="-20000" r="-17143" b="-18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テキスト ボックス 21"/>
                <p:cNvSpPr txBox="1"/>
                <p:nvPr/>
              </p:nvSpPr>
              <p:spPr>
                <a:xfrm>
                  <a:off x="6783404" y="5470330"/>
                  <a:ext cx="218008" cy="36933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22" name="テキスト ボックス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3404" y="5470330"/>
                  <a:ext cx="218008" cy="369331"/>
                </a:xfrm>
                <a:prstGeom prst="rect">
                  <a:avLst/>
                </a:prstGeom>
                <a:blipFill>
                  <a:blip r:embed="rId13"/>
                  <a:stretch>
                    <a:fillRect l="-20588" r="-20588" b="-18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テキスト ボックス 22"/>
                <p:cNvSpPr txBox="1"/>
                <p:nvPr/>
              </p:nvSpPr>
              <p:spPr>
                <a:xfrm>
                  <a:off x="6481740" y="4784469"/>
                  <a:ext cx="21800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23" name="テキスト ボックス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81740" y="4784469"/>
                  <a:ext cx="218008" cy="369332"/>
                </a:xfrm>
                <a:prstGeom prst="rect">
                  <a:avLst/>
                </a:prstGeom>
                <a:blipFill>
                  <a:blip r:embed="rId14"/>
                  <a:stretch>
                    <a:fillRect l="-20588" r="-20588" b="-18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テキスト ボックス 23"/>
                <p:cNvSpPr txBox="1"/>
                <p:nvPr/>
              </p:nvSpPr>
              <p:spPr>
                <a:xfrm>
                  <a:off x="6897631" y="4506795"/>
                  <a:ext cx="21800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24" name="テキスト ボックス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97631" y="4506795"/>
                  <a:ext cx="218008" cy="369332"/>
                </a:xfrm>
                <a:prstGeom prst="rect">
                  <a:avLst/>
                </a:prstGeom>
                <a:blipFill>
                  <a:blip r:embed="rId15"/>
                  <a:stretch>
                    <a:fillRect l="-20588" r="-20588" b="-18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正方形/長方形 25"/>
              <p:cNvSpPr/>
              <p:nvPr/>
            </p:nvSpPr>
            <p:spPr>
              <a:xfrm>
                <a:off x="3812160" y="5238239"/>
                <a:ext cx="4828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26" name="正方形/長方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2160" y="5238239"/>
                <a:ext cx="482824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スライド番号プレースホルダー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BA0DF-4ECC-4D2F-925C-BFE91B2BD055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127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131420" y="1365250"/>
                <a:ext cx="8930030" cy="20092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kumimoji="1" lang="en-US" altLang="ja-JP" sz="20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1"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kumimoji="1" lang="en-US" altLang="ja-JP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  <m:e>
                                          <m:r>
                                            <a:rPr kumimoji="1" lang="en-US" altLang="ja-JP" sz="20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kumimoji="1" lang="en-US" altLang="ja-JP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/>
                                        <m:e/>
                                      </m:mr>
                                      <m:mr>
                                        <m:e/>
                                        <m:e/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kumimoji="1" lang="en-US" altLang="ja-JP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/>
                                        <m:e/>
                                      </m:mr>
                                      <m:mr>
                                        <m:e/>
                                        <m:e/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kumimoji="1" lang="en-US" altLang="ja-JP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kumimoji="1" lang="en-US" altLang="ja-JP" sz="20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  <m:e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kumimoji="1" lang="en-US" altLang="ja-JP" sz="20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1"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kumimoji="1" lang="en-US" altLang="ja-JP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/>
                                        <m:e/>
                                      </m:mr>
                                      <m:mr>
                                        <m:e/>
                                        <m:e/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kumimoji="1" lang="en-US" altLang="ja-JP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/>
                                        <m:e/>
                                      </m:mr>
                                      <m:mr>
                                        <m:e/>
                                        <m:e/>
                                      </m:mr>
                                    </m:m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1"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kumimoji="1" lang="en-US" altLang="ja-JP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/>
                                        <m:e/>
                                      </m:mr>
                                      <m:mr>
                                        <m:e/>
                                        <m:e/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kumimoji="1" lang="en-US" altLang="ja-JP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/>
                                        <m:e/>
                                      </m:mr>
                                      <m:mr>
                                        <m:e/>
                                        <m:e/>
                                      </m:mr>
                                    </m:m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1"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kumimoji="1" lang="en-US" altLang="ja-JP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kumimoji="1" lang="en-US" altLang="ja-JP" sz="20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1" lang="en-US" altLang="ja-JP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kumimoji="1" lang="en-US" altLang="ja-JP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  <m:e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kumimoji="1" lang="en-US" altLang="ja-JP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  <m:e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  <m:e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kumimoji="1" lang="en-US" altLang="ja-JP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  <m:e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kumimoji="1" lang="en-US" altLang="ja-JP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  <m:e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1" lang="en-US" altLang="ja-JP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kumimoji="1" lang="en-US" altLang="ja-JP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  <m:e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kumimoji="1" lang="en-US" altLang="ja-JP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  <m:e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  <m:e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1" lang="en-US" altLang="ja-JP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kumimoji="1" lang="en-US" altLang="ja-JP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  <m:e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  <m:e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kumimoji="1" lang="en-US" altLang="ja-JP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  <m:e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  <m:e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1" lang="en-US" altLang="ja-JP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kumimoji="1"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1"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kumimoji="1" lang="en-US" altLang="ja-JP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kumimoji="1" lang="en-US" altLang="ja-JP" sz="20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kumimoji="1" lang="en-US" altLang="ja-JP" sz="20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kumimoji="1" lang="en-US" altLang="ja-JP" sz="20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  <m:e>
                                          <m:r>
                                            <a:rPr kumimoji="1" lang="en-US" altLang="ja-JP" sz="20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kumimoji="1" lang="en-US" altLang="ja-JP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/>
                                        <m:e/>
                                      </m:mr>
                                      <m:mr>
                                        <m:e/>
                                        <m:e/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kumimoji="1" lang="en-US" altLang="ja-JP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/>
                                        <m:e/>
                                      </m:mr>
                                      <m:mr>
                                        <m:e/>
                                        <m:e/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kumimoji="1" lang="en-US" altLang="ja-JP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kumimoji="1" lang="en-US" altLang="ja-JP" sz="20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  <m:e>
                                          <m:r>
                                            <a:rPr kumimoji="1" lang="en-US" altLang="ja-JP" sz="20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  <m:e>
                                          <m:r>
                                            <a:rPr kumimoji="1" lang="en-US" altLang="ja-JP" sz="20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1"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kumimoji="1" lang="en-US" altLang="ja-JP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/>
                                        <m:e/>
                                      </m:mr>
                                      <m:mr>
                                        <m:e/>
                                        <m:e/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kumimoji="1" lang="en-US" altLang="ja-JP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/>
                                        <m:e/>
                                      </m:mr>
                                      <m:mr>
                                        <m:e/>
                                        <m:e/>
                                      </m:mr>
                                    </m:m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1"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kumimoji="1" lang="en-US" altLang="ja-JP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/>
                                        <m:e/>
                                      </m:mr>
                                      <m:mr>
                                        <m:e/>
                                        <m:e/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kumimoji="1" lang="en-US" altLang="ja-JP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/>
                                        <m:e/>
                                      </m:mr>
                                      <m:mr>
                                        <m:e/>
                                        <m:e/>
                                      </m:mr>
                                    </m:m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1"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kumimoji="1" lang="en-US" altLang="ja-JP" sz="20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kumimoji="1" lang="ja-JP" altLang="en-US" sz="2000" dirty="0"/>
              </a:p>
              <a:p>
                <a:endParaRPr kumimoji="1" lang="ja-JP" altLang="en-US" sz="2000" dirty="0"/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20" y="1365250"/>
                <a:ext cx="8930030" cy="200926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1004967" y="3786835"/>
                <a:ext cx="2831865" cy="15815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kumimoji="1"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1"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kumimoji="1" lang="en-US" altLang="ja-JP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kumimoji="1" lang="en-US" altLang="ja-JP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kumimoji="1" lang="en-US" altLang="ja-JP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kumimoji="1" lang="en-US" altLang="ja-JP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kumimoji="1" lang="en-US" altLang="ja-JP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kumimoji="1" lang="en-US" altLang="ja-JP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kumimoji="1" lang="en-US" altLang="ja-JP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kumimoji="1" lang="en-US" altLang="ja-JP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kumimoji="1" lang="en-US" altLang="ja-JP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kumimoji="1" lang="en-US" altLang="ja-JP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kumimoji="1" lang="en-US" altLang="ja-JP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kumimoji="1" lang="en-US" altLang="ja-JP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kumimoji="1" lang="en-US" altLang="ja-JP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kumimoji="1" lang="en-US" altLang="ja-JP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kumimoji="1" lang="en-US" altLang="ja-JP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kumimoji="1" lang="en-US" altLang="ja-JP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kumimoji="1" lang="en-US" altLang="ja-JP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kumimoji="1" lang="en-US" altLang="ja-JP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kumimoji="1" lang="en-US" altLang="ja-JP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kumimoji="1" lang="en-US" altLang="ja-JP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1"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kumimoji="1" lang="en-US" altLang="ja-JP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kumimoji="1" lang="en-US" altLang="ja-JP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kumimoji="1" lang="en-US" altLang="ja-JP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kumimoji="1" lang="en-US" altLang="ja-JP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kumimoji="1" lang="en-US" altLang="ja-JP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kumimoji="1" lang="en-US" altLang="ja-JP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kumimoji="1" lang="en-US" altLang="ja-JP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kumimoji="1" lang="en-US" altLang="ja-JP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kumimoji="1" lang="en-US" altLang="ja-JP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kumimoji="1" lang="en-US" altLang="ja-JP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1"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kumimoji="1" lang="en-US" altLang="ja-JP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kumimoji="1" lang="en-US" altLang="ja-JP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kumimoji="1" lang="en-US" altLang="ja-JP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kumimoji="1" lang="en-US" altLang="ja-JP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kumimoji="1" lang="en-US" altLang="ja-JP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kumimoji="1" lang="en-US" altLang="ja-JP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kumimoji="1" lang="en-US" altLang="ja-JP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kumimoji="1" lang="en-US" altLang="ja-JP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kumimoji="1" lang="en-US" altLang="ja-JP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kumimoji="1" lang="en-US" altLang="ja-JP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1"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kumimoji="1" lang="en-US" altLang="ja-JP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kumimoji="1" lang="en-US" altLang="ja-JP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967" y="3786835"/>
                <a:ext cx="2831865" cy="15815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5037217" y="3710583"/>
                <a:ext cx="3011402" cy="16239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1"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kumimoji="1" lang="en-US" altLang="ja-JP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/>
                                          <m:e>
                                            <m:r>
                                              <a:rPr kumimoji="1" lang="en-US" altLang="ja-JP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/>
                                          <m:e/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kumimoji="1" lang="en-US" altLang="ja-JP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kumimoji="1" lang="en-US" altLang="ja-JP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kumimoji="1" lang="en-US" altLang="ja-JP" b="0" i="1" smtClean="0"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  <m:r>
                                              <a:rPr kumimoji="1" lang="en-US" altLang="ja-JP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kumimoji="1" lang="en-US" altLang="ja-JP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kumimoji="1" lang="en-US" altLang="ja-JP" b="0" i="1" smtClean="0"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  <m:r>
                                              <a:rPr kumimoji="1" lang="en-US" altLang="ja-JP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kumimoji="1" lang="en-US" altLang="ja-JP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/>
                                          <m:e/>
                                        </m:mr>
                                        <m:mr>
                                          <m:e/>
                                          <m:e/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kumimoji="1" lang="en-US" altLang="ja-JP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/>
                                          <m:e>
                                            <m:r>
                                              <a:rPr kumimoji="1" lang="en-US" altLang="ja-JP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/>
                                          <m:e>
                                            <m:r>
                                              <a:rPr kumimoji="1" lang="en-US" altLang="ja-JP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1"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kumimoji="1" lang="en-US" altLang="ja-JP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kumimoji="1" lang="en-US" altLang="ja-JP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kumimoji="1" lang="en-US" altLang="ja-JP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kumimoji="1" lang="en-US" altLang="ja-JP" b="0" i="1" smtClean="0">
                                                <a:latin typeface="Cambria Math" panose="02040503050406030204" pitchFamily="18" charset="0"/>
                                              </a:rPr>
                                              <m:t> 1</m:t>
                                            </m:r>
                                          </m:e>
                                          <m:e>
                                            <m:r>
                                              <a:rPr kumimoji="1" lang="en-US" altLang="ja-JP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kumimoji="1" lang="en-US" altLang="ja-JP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kumimoji="1" lang="en-US" altLang="ja-JP" b="0" i="1" smtClean="0"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  <m:r>
                                              <a:rPr kumimoji="1" lang="en-US" altLang="ja-JP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kumimoji="1" lang="en-US" altLang="ja-JP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kumimoji="1" lang="en-US" altLang="ja-JP" b="0" i="1" smtClean="0">
                                                <a:latin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  <m:r>
                                              <a:rPr kumimoji="1" lang="en-US" altLang="ja-JP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kumimoji="1" lang="en-US" altLang="ja-JP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1"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kumimoji="1" lang="en-US" altLang="ja-JP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/>
                                          <m:e/>
                                        </m:mr>
                                        <m:mr>
                                          <m:e/>
                                          <m:e/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kumimoji="1" lang="en-US" altLang="ja-JP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/>
                                          <m:e/>
                                        </m:mr>
                                        <m:mr>
                                          <m:e/>
                                          <m:e/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1" lang="en-US" altLang="ja-JP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>
                                      <m: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/>
                                    <m:e>
                                      <m:r>
                                        <a:rPr kumimoji="1" lang="en-US" altLang="ja-JP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7217" y="3710583"/>
                <a:ext cx="3011402" cy="16239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線矢印コネクタ 6"/>
          <p:cNvCxnSpPr/>
          <p:nvPr/>
        </p:nvCxnSpPr>
        <p:spPr>
          <a:xfrm>
            <a:off x="4095750" y="4522536"/>
            <a:ext cx="736600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3781876" y="4688158"/>
            <a:ext cx="1364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row/column</a:t>
            </a:r>
          </a:p>
          <a:p>
            <a:r>
              <a:rPr kumimoji="1" lang="en-US" altLang="ja-JP" dirty="0" smtClean="0"/>
              <a:t>permutation</a:t>
            </a:r>
          </a:p>
        </p:txBody>
      </p:sp>
      <p:cxnSp>
        <p:nvCxnSpPr>
          <p:cNvPr id="15" name="直線コネクタ 14"/>
          <p:cNvCxnSpPr/>
          <p:nvPr/>
        </p:nvCxnSpPr>
        <p:spPr>
          <a:xfrm>
            <a:off x="3409950" y="1949450"/>
            <a:ext cx="22987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3390900" y="2489200"/>
            <a:ext cx="22987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4140200" y="1422400"/>
            <a:ext cx="0" cy="170630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4908550" y="1416050"/>
            <a:ext cx="0" cy="170630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スライド番号プレースホルダー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BA0DF-4ECC-4D2F-925C-BFE91B2BD055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62787" y="219983"/>
            <a:ext cx="67549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latin typeface="+mj-lt"/>
              </a:rPr>
              <a:t>Example: (2,2,2;2,2,2) matrix over GF(2)</a:t>
            </a:r>
            <a:endParaRPr kumimoji="1" lang="ja-JP" altLang="en-US" sz="3200" dirty="0" smtClean="0">
              <a:latin typeface="+mj-lt"/>
            </a:endParaRPr>
          </a:p>
        </p:txBody>
      </p:sp>
      <p:cxnSp>
        <p:nvCxnSpPr>
          <p:cNvPr id="14" name="カギ線コネクタ 13"/>
          <p:cNvCxnSpPr/>
          <p:nvPr/>
        </p:nvCxnSpPr>
        <p:spPr>
          <a:xfrm>
            <a:off x="5399600" y="3786835"/>
            <a:ext cx="740621" cy="256430"/>
          </a:xfrm>
          <a:prstGeom prst="bentConnector3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カギ線コネクタ 20"/>
          <p:cNvCxnSpPr/>
          <p:nvPr/>
        </p:nvCxnSpPr>
        <p:spPr>
          <a:xfrm>
            <a:off x="5887902" y="4043265"/>
            <a:ext cx="740621" cy="256430"/>
          </a:xfrm>
          <a:prstGeom prst="bentConnector3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カギ線コネクタ 21"/>
          <p:cNvCxnSpPr/>
          <p:nvPr/>
        </p:nvCxnSpPr>
        <p:spPr>
          <a:xfrm>
            <a:off x="6258212" y="4299833"/>
            <a:ext cx="1175176" cy="520983"/>
          </a:xfrm>
          <a:prstGeom prst="bentConnector3">
            <a:avLst>
              <a:gd name="adj1" fmla="val 32532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カギ線コネクタ 26"/>
          <p:cNvCxnSpPr/>
          <p:nvPr/>
        </p:nvCxnSpPr>
        <p:spPr>
          <a:xfrm>
            <a:off x="7139535" y="4820816"/>
            <a:ext cx="579992" cy="510018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41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78809" y="144513"/>
            <a:ext cx="7886700" cy="825180"/>
          </a:xfrm>
        </p:spPr>
        <p:txBody>
          <a:bodyPr>
            <a:normAutofit/>
          </a:bodyPr>
          <a:lstStyle/>
          <a:p>
            <a:r>
              <a:rPr lang="en-US" altLang="ja-JP" sz="3600" dirty="0" smtClean="0">
                <a:solidFill>
                  <a:srgbClr val="0070C0"/>
                </a:solidFill>
              </a:rPr>
              <a:t>M</a:t>
            </a:r>
            <a:r>
              <a:rPr lang="en-US" altLang="ja-JP" sz="3600" dirty="0" smtClean="0"/>
              <a:t>aximum </a:t>
            </a:r>
            <a:r>
              <a:rPr lang="en-US" altLang="ja-JP" sz="3600" dirty="0" smtClean="0">
                <a:solidFill>
                  <a:srgbClr val="0070C0"/>
                </a:solidFill>
              </a:rPr>
              <a:t>V</a:t>
            </a:r>
            <a:r>
              <a:rPr lang="en-US" altLang="ja-JP" sz="3600" dirty="0" smtClean="0"/>
              <a:t>anishing </a:t>
            </a:r>
            <a:r>
              <a:rPr lang="en-US" altLang="ja-JP" sz="3600" dirty="0">
                <a:solidFill>
                  <a:srgbClr val="0070C0"/>
                </a:solidFill>
              </a:rPr>
              <a:t>S</a:t>
            </a:r>
            <a:r>
              <a:rPr lang="en-US" altLang="ja-JP" sz="3600" dirty="0" smtClean="0"/>
              <a:t>ubspace </a:t>
            </a:r>
            <a:r>
              <a:rPr lang="en-US" altLang="ja-JP" sz="3600" dirty="0">
                <a:solidFill>
                  <a:srgbClr val="0070C0"/>
                </a:solidFill>
              </a:rPr>
              <a:t>P</a:t>
            </a:r>
            <a:r>
              <a:rPr lang="en-US" altLang="ja-JP" sz="3600" dirty="0" smtClean="0"/>
              <a:t>roblem</a:t>
            </a:r>
            <a:endParaRPr kumimoji="1" lang="ja-JP" altLang="en-US" sz="3600" dirty="0"/>
          </a:p>
        </p:txBody>
      </p:sp>
      <p:grpSp>
        <p:nvGrpSpPr>
          <p:cNvPr id="14" name="グループ化 13"/>
          <p:cNvGrpSpPr/>
          <p:nvPr/>
        </p:nvGrpSpPr>
        <p:grpSpPr>
          <a:xfrm>
            <a:off x="1534616" y="5033016"/>
            <a:ext cx="5443887" cy="1021524"/>
            <a:chOff x="2210120" y="5295215"/>
            <a:chExt cx="5443887" cy="10215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テキスト ボックス 10"/>
                <p:cNvSpPr txBox="1"/>
                <p:nvPr/>
              </p:nvSpPr>
              <p:spPr>
                <a:xfrm>
                  <a:off x="2210120" y="5295215"/>
                  <a:ext cx="4457759" cy="5616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800" dirty="0" smtClean="0"/>
                    <a:t>where</a:t>
                  </a:r>
                  <a:r>
                    <a:rPr kumimoji="1" lang="ja-JP" altLang="en-US" sz="2800" dirty="0" smtClean="0"/>
                    <a:t>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ja-JP" altLang="en-US" sz="2800" i="1">
                              <a:latin typeface="Cambria Math" panose="02040503050406030204" pitchFamily="18" charset="0"/>
                            </a:rPr>
                            <m:t>𝛼𝛽</m:t>
                          </m:r>
                        </m:sub>
                      </m:sSub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kumimoji="1" lang="en-US" altLang="ja-JP" sz="28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kumimoji="1" lang="ja-JP" altLang="en-US" sz="28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</m:sup>
                      </m:sSup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kumimoji="1" lang="en-US" altLang="ja-JP" sz="28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𝔽</m:t>
                          </m:r>
                        </m:e>
                        <m:sup>
                          <m:sSub>
                            <m:sSub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kumimoji="1" lang="ja-JP" alt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sub>
                          </m:sSub>
                        </m:sup>
                      </m:sSup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m:rPr>
                          <m:nor/>
                        </m:rPr>
                        <a:rPr kumimoji="1" lang="en-US" altLang="ja-JP" sz="28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𝔽</m:t>
                      </m:r>
                    </m:oMath>
                  </a14:m>
                  <a:endParaRPr kumimoji="1" lang="ja-JP" altLang="en-US" sz="2800" b="1" dirty="0"/>
                </a:p>
              </p:txBody>
            </p:sp>
          </mc:Choice>
          <mc:Fallback xmlns="">
            <p:sp>
              <p:nvSpPr>
                <p:cNvPr id="11" name="テキスト ボックス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10120" y="5295215"/>
                  <a:ext cx="4457759" cy="561629"/>
                </a:xfrm>
                <a:prstGeom prst="rect">
                  <a:avLst/>
                </a:prstGeom>
                <a:blipFill>
                  <a:blip r:embed="rId2"/>
                  <a:stretch>
                    <a:fillRect l="-2873" t="-10870" b="-2391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テキスト ボックス 11"/>
                <p:cNvSpPr txBox="1"/>
                <p:nvPr/>
              </p:nvSpPr>
              <p:spPr>
                <a:xfrm>
                  <a:off x="4525458" y="5838531"/>
                  <a:ext cx="3128549" cy="47820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     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↦ </m:t>
                        </m:r>
                        <m:sSup>
                          <m:sSup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b>
                          <m:sSub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kumimoji="1" lang="ja-JP" alt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𝛼𝛽</m:t>
                            </m:r>
                          </m:sub>
                        </m:s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kumimoji="1" lang="ja-JP" altLang="en-US" sz="2800" dirty="0" smtClean="0"/>
                </a:p>
              </p:txBody>
            </p:sp>
          </mc:Choice>
          <mc:Fallback xmlns="">
            <p:sp>
              <p:nvSpPr>
                <p:cNvPr id="12" name="テキスト ボックス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25458" y="5838531"/>
                  <a:ext cx="3128549" cy="47820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1334607" y="1152206"/>
                <a:ext cx="3118803" cy="12075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1" lang="en-US" altLang="ja-JP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ja-JP" sz="20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ja-JP" sz="20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ja-JP" sz="20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21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ja-JP" sz="20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22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r>
                                  <a:rPr kumimoji="1" lang="en-US" altLang="ja-JP" sz="200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1" lang="en-US" altLang="ja-JP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ja-JP" sz="20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kumimoji="1" lang="ja-JP" alt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𝜈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ja-JP" sz="20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kumimoji="1" lang="ja-JP" alt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𝜈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kumimoji="1" lang="en-US" altLang="ja-JP" sz="200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kumimoji="1" lang="en-US" altLang="ja-JP" sz="2000" i="1" smtClean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kumimoji="1" lang="en-US" altLang="ja-JP" sz="200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1" lang="en-US" altLang="ja-JP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ja-JP" sz="20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kumimoji="1" lang="ja-JP" altLang="en-US" sz="2000" i="1" smtClean="0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ja-JP" sz="20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kumimoji="1" lang="ja-JP" altLang="en-US" sz="2000" i="1" smtClean="0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r>
                                  <a:rPr kumimoji="1" lang="en-US" altLang="ja-JP" sz="200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kumimoji="1" lang="en-US" altLang="ja-JP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kumimoji="1" lang="ja-JP" altLang="en-US" sz="2000" i="1" smtClean="0">
                                        <a:latin typeface="Cambria Math" panose="02040503050406030204" pitchFamily="18" charset="0"/>
                                      </a:rPr>
                                      <m:t>𝜇𝜈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607" y="1152206"/>
                <a:ext cx="3118803" cy="12075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/>
              <p:cNvSpPr txBox="1"/>
              <p:nvPr/>
            </p:nvSpPr>
            <p:spPr>
              <a:xfrm>
                <a:off x="4797018" y="1407266"/>
                <a:ext cx="3618426" cy="3350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ja-JP" altLang="en-US" sz="2000" i="1" smtClean="0">
                              <a:latin typeface="Cambria Math" panose="02040503050406030204" pitchFamily="18" charset="0"/>
                            </a:rPr>
                            <m:t>𝛼𝛽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: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kumimoji="1" lang="ja-JP" altLang="en-US" sz="20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kumimoji="1" lang="ja-JP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ja-JP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matrix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ja-JP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over</m:t>
                      </m:r>
                      <m:r>
                        <m:rPr>
                          <m:nor/>
                        </m:rPr>
                        <a:rPr kumimoji="1" lang="en-US" altLang="ja-JP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ja-JP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field</m:t>
                      </m:r>
                      <m:r>
                        <m:rPr>
                          <m:nor/>
                        </m:rPr>
                        <a:rPr kumimoji="1" lang="en-US" altLang="ja-JP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kumimoji="1" lang="ja-JP" altLang="en-US" sz="2000" i="1" dirty="0" smtClean="0">
                          <a:latin typeface="Cambria Math" panose="02040503050406030204" pitchFamily="18" charset="0"/>
                        </a:rPr>
                        <m:t>𝔽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018" y="1407266"/>
                <a:ext cx="3618426" cy="335092"/>
              </a:xfrm>
              <a:prstGeom prst="rect">
                <a:avLst/>
              </a:prstGeom>
              <a:blipFill>
                <a:blip r:embed="rId5"/>
                <a:stretch>
                  <a:fillRect l="-1180" r="-1349" b="-2545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テキスト ボックス 18"/>
          <p:cNvSpPr txBox="1"/>
          <p:nvPr/>
        </p:nvSpPr>
        <p:spPr>
          <a:xfrm>
            <a:off x="4589886" y="767552"/>
            <a:ext cx="4664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(H.2016, Implicit in Ito-Iwata-</a:t>
            </a:r>
            <a:r>
              <a:rPr kumimoji="1" lang="en-US" altLang="ja-JP" sz="2000" dirty="0" err="1" smtClean="0"/>
              <a:t>Murota</a:t>
            </a:r>
            <a:r>
              <a:rPr kumimoji="1" lang="en-US" altLang="ja-JP" sz="2000" dirty="0" smtClean="0"/>
              <a:t> 1994)</a:t>
            </a:r>
            <a:endParaRPr kumimoji="1" lang="ja-JP" altLang="en-US" sz="2000" dirty="0" smtClean="0"/>
          </a:p>
        </p:txBody>
      </p:sp>
      <p:sp>
        <p:nvSpPr>
          <p:cNvPr id="21" name="正方形/長方形 20"/>
          <p:cNvSpPr/>
          <p:nvPr/>
        </p:nvSpPr>
        <p:spPr>
          <a:xfrm>
            <a:off x="1319685" y="2575711"/>
            <a:ext cx="6267450" cy="2302914"/>
          </a:xfrm>
          <a:prstGeom prst="rect">
            <a:avLst/>
          </a:prstGeom>
          <a:solidFill>
            <a:schemeClr val="accent6">
              <a:lumMod val="60000"/>
              <a:lumOff val="4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0" name="グループ化 19"/>
          <p:cNvGrpSpPr/>
          <p:nvPr/>
        </p:nvGrpSpPr>
        <p:grpSpPr>
          <a:xfrm>
            <a:off x="1748146" y="2654810"/>
            <a:ext cx="5654778" cy="2093491"/>
            <a:chOff x="1748146" y="2654810"/>
            <a:chExt cx="5654778" cy="20934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テキスト ボックス 3"/>
                <p:cNvSpPr txBox="1"/>
                <p:nvPr/>
              </p:nvSpPr>
              <p:spPr>
                <a:xfrm>
                  <a:off x="1748146" y="2654810"/>
                  <a:ext cx="4682949" cy="5791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800" dirty="0" smtClean="0"/>
                    <a:t>Max.  </a:t>
                  </a:r>
                  <a14:m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kumimoji="1" lang="en-US" altLang="ja-JP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ja-JP" altLang="en-US" sz="280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  <m:sup/>
                        <m:e>
                          <m:r>
                            <m:rPr>
                              <m:nor/>
                            </m:rPr>
                            <a:rPr kumimoji="1" lang="en-US" altLang="ja-JP" sz="2800" b="0" i="0" smtClean="0">
                              <a:latin typeface="Cambria Math" panose="02040503050406030204" pitchFamily="18" charset="0"/>
                            </a:rPr>
                            <m:t>dim</m:t>
                          </m:r>
                        </m:e>
                      </m:nary>
                    </m:oMath>
                  </a14:m>
                  <a:r>
                    <a:rPr kumimoji="1" lang="ja-JP" altLang="en-US" sz="2800" dirty="0" smtClean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kumimoji="1" lang="ja-JP" altLang="en-US" sz="2800" i="1" dirty="0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kumimoji="1" lang="en-US" altLang="ja-JP" sz="2800" b="0" i="1" dirty="0" smtClean="0">
                          <a:latin typeface="Cambria Math" panose="02040503050406030204" pitchFamily="18" charset="0"/>
                        </a:rPr>
                        <m:t>+ 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1" lang="en-US" altLang="ja-JP" sz="28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ja-JP" altLang="en-US" sz="2800" b="0" i="1" dirty="0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sub>
                        <m:sup/>
                        <m:e>
                          <m:r>
                            <m:rPr>
                              <m:nor/>
                            </m:rPr>
                            <a:rPr kumimoji="1" lang="en-US" altLang="ja-JP" sz="2800" b="0" i="0" dirty="0" smtClean="0">
                              <a:latin typeface="Cambria Math" panose="02040503050406030204" pitchFamily="18" charset="0"/>
                            </a:rPr>
                            <m:t>dim</m:t>
                          </m:r>
                          <m:r>
                            <m:rPr>
                              <m:nor/>
                            </m:rPr>
                            <a:rPr kumimoji="1" lang="en-US" altLang="ja-JP" sz="2800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kumimoji="1" lang="en-US" altLang="ja-JP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dirty="0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kumimoji="1" lang="ja-JP" altLang="en-US" sz="2800" b="0" i="1" dirty="0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sub>
                          </m:sSub>
                        </m:e>
                      </m:nary>
                    </m:oMath>
                  </a14:m>
                  <a:endParaRPr kumimoji="1" lang="ja-JP" altLang="en-US" sz="2800" dirty="0"/>
                </a:p>
              </p:txBody>
            </p:sp>
          </mc:Choice>
          <mc:Fallback xmlns="">
            <p:sp>
              <p:nvSpPr>
                <p:cNvPr id="4" name="テキスト ボックス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8146" y="2654810"/>
                  <a:ext cx="4682949" cy="579198"/>
                </a:xfrm>
                <a:prstGeom prst="rect">
                  <a:avLst/>
                </a:prstGeom>
                <a:blipFill>
                  <a:blip r:embed="rId6"/>
                  <a:stretch>
                    <a:fillRect l="-2734" t="-10526" b="-1894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テキスト ボックス 4"/>
            <p:cNvSpPr txBox="1"/>
            <p:nvPr/>
          </p:nvSpPr>
          <p:spPr>
            <a:xfrm>
              <a:off x="1822450" y="3384119"/>
              <a:ext cx="7027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err="1" smtClean="0"/>
                <a:t>s.t.</a:t>
              </a:r>
              <a:r>
                <a:rPr kumimoji="1" lang="en-US" altLang="ja-JP" sz="2800" dirty="0" smtClean="0"/>
                <a:t> </a:t>
              </a:r>
              <a:endParaRPr kumimoji="1" lang="ja-JP" alt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テキスト ボックス 5"/>
                <p:cNvSpPr txBox="1"/>
                <p:nvPr/>
              </p:nvSpPr>
              <p:spPr>
                <a:xfrm>
                  <a:off x="2807340" y="3384119"/>
                  <a:ext cx="3829638" cy="5616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kumimoji="1" lang="ja-JP" altLang="en-US" sz="280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ja-JP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⊆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sSup>
                          <m:sSupPr>
                            <m:ctrlPr>
                              <a:rPr kumimoji="1" lang="en-US" altLang="ja-JP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ja-JP" alt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𝔽</m:t>
                            </m:r>
                          </m:e>
                          <m:sup>
                            <m:sSub>
                              <m:sSubPr>
                                <m:ctrlPr>
                                  <a:rPr kumimoji="1" lang="en-US" altLang="ja-JP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kumimoji="1" lang="ja-JP" altLang="en-US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sub>
                            </m:sSub>
                          </m:sup>
                        </m:sSup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,</m:t>
                        </m:r>
                        <m:sSub>
                          <m:sSubPr>
                            <m:ctrlPr>
                              <a:rPr kumimoji="1"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kumimoji="1" lang="ja-JP" altLang="en-US" sz="28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sub>
                        </m:sSub>
                        <m:r>
                          <a:rPr kumimoji="1" lang="en-US" altLang="ja-JP" sz="2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⊆</m:t>
                        </m:r>
                        <m:sSup>
                          <m:sSupPr>
                            <m:ctrlPr>
                              <a:rPr kumimoji="1" lang="en-US" altLang="ja-JP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nor/>
                              </m:rPr>
                              <a:rPr kumimoji="1" lang="en-US" altLang="ja-JP" sz="28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𝔽</m:t>
                            </m:r>
                          </m:e>
                          <m:sup>
                            <m:sSub>
                              <m:sSubPr>
                                <m:ctrlPr>
                                  <a:rPr kumimoji="1" lang="en-US" altLang="ja-JP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kumimoji="1" lang="ja-JP" alt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sub>
                            </m:sSub>
                          </m:sup>
                        </m:sSup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6" name="テキスト ボックス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7340" y="3384119"/>
                  <a:ext cx="3829638" cy="56162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正方形/長方形 8"/>
                <p:cNvSpPr/>
                <p:nvPr/>
              </p:nvSpPr>
              <p:spPr>
                <a:xfrm>
                  <a:off x="2876813" y="4155831"/>
                  <a:ext cx="4526111" cy="59247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kumimoji="1" lang="ja-JP" altLang="en-US" sz="2800" i="1" smtClean="0">
                                <a:latin typeface="Cambria Math" panose="02040503050406030204" pitchFamily="18" charset="0"/>
                              </a:rPr>
                              <m:t>𝛼𝛽</m:t>
                            </m:r>
                          </m:sub>
                        </m:sSub>
                        <m:d>
                          <m:d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kumimoji="1" lang="ja-JP" altLang="en-US" sz="2800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sub>
                            </m:sSub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800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kumimoji="1" lang="ja-JP" altLang="en-US" sz="2800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sub>
                            </m:sSub>
                          </m:e>
                        </m:d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}"/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d>
                          <m:d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∀</m:t>
                            </m:r>
                            <m:r>
                              <a:rPr kumimoji="1" lang="ja-JP" alt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ja-JP" alt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</m:d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</m:oMath>
                    </m:oMathPara>
                  </a14:m>
                  <a:endParaRPr lang="ja-JP" altLang="en-US" sz="2800" dirty="0"/>
                </a:p>
              </p:txBody>
            </p:sp>
          </mc:Choice>
          <mc:Fallback xmlns="">
            <p:sp>
              <p:nvSpPr>
                <p:cNvPr id="9" name="正方形/長方形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76813" y="4155831"/>
                  <a:ext cx="4526111" cy="59247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テキスト ボックス 14"/>
            <p:cNvSpPr txBox="1"/>
            <p:nvPr/>
          </p:nvSpPr>
          <p:spPr>
            <a:xfrm>
              <a:off x="3295633" y="3689279"/>
              <a:ext cx="7862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subsp.</a:t>
              </a:r>
              <a:endParaRPr kumimoji="1" lang="ja-JP" altLang="en-US" dirty="0" smtClean="0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5230501" y="3698027"/>
              <a:ext cx="7862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subsp.</a:t>
              </a:r>
              <a:endParaRPr kumimoji="1" lang="ja-JP" altLang="en-US" dirty="0" smtClean="0"/>
            </a:p>
          </p:txBody>
        </p:sp>
      </p:grpSp>
      <p:sp>
        <p:nvSpPr>
          <p:cNvPr id="23" name="スライド番号プレースホルダー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BA0DF-4ECC-4D2F-925C-BFE91B2BD055}" type="slidenum">
              <a:rPr kumimoji="1" lang="ja-JP" altLang="en-US" smtClean="0"/>
              <a:t>6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938951" y="6203828"/>
                <a:ext cx="7301871" cy="5616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dirty="0" smtClean="0"/>
                  <a:t>Rem: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1" lang="ja-JP" altLang="en-US" sz="280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kumimoji="1" lang="ja-JP" altLang="en-US" sz="28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sub>
                    </m:sSub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kumimoji="1" lang="ja-JP" altLang="en-US" sz="2800" dirty="0" smtClean="0"/>
                  <a:t> </a:t>
                </a:r>
                <a:r>
                  <a:rPr kumimoji="1" lang="en-US" altLang="ja-JP" sz="2800" dirty="0" smtClean="0"/>
                  <a:t>---&gt; bipartite stable set prob.</a:t>
                </a:r>
                <a:endParaRPr kumimoji="1" lang="ja-JP" altLang="en-US" sz="2800" dirty="0" smtClean="0"/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951" y="6203828"/>
                <a:ext cx="7301871" cy="561629"/>
              </a:xfrm>
              <a:prstGeom prst="rect">
                <a:avLst/>
              </a:prstGeom>
              <a:blipFill>
                <a:blip r:embed="rId9"/>
                <a:stretch>
                  <a:fillRect l="-1669" t="-10870" r="-668" b="-239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525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/>
              <p:cNvSpPr txBox="1"/>
              <p:nvPr/>
            </p:nvSpPr>
            <p:spPr>
              <a:xfrm>
                <a:off x="3488445" y="4043464"/>
                <a:ext cx="15124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i="1" smtClean="0">
                          <a:latin typeface="Cambria Math" panose="02040503050406030204" pitchFamily="18" charset="0"/>
                        </a:rPr>
                        <m:t>⟵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kumimoji="1" lang="en-US" altLang="ja-JP" b="0" i="0" smtClean="0">
                          <a:latin typeface="Cambria Math" panose="02040503050406030204" pitchFamily="18" charset="0"/>
                        </a:rPr>
                        <m:t>dim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 ⟶</m:t>
                      </m:r>
                    </m:oMath>
                  </m:oMathPara>
                </a14:m>
                <a:endParaRPr kumimoji="1" lang="ja-JP" altLang="en-US" dirty="0" smtClean="0"/>
              </a:p>
            </p:txBody>
          </p:sp>
        </mc:Choice>
        <mc:Fallback xmlns=""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8445" y="4043464"/>
                <a:ext cx="1512465" cy="276999"/>
              </a:xfrm>
              <a:prstGeom prst="rect">
                <a:avLst/>
              </a:prstGeom>
              <a:blipFill>
                <a:blip r:embed="rId2"/>
                <a:stretch>
                  <a:fillRect r="-403" b="-65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/>
              <p:cNvSpPr txBox="1"/>
              <p:nvPr/>
            </p:nvSpPr>
            <p:spPr>
              <a:xfrm>
                <a:off x="111935" y="623311"/>
                <a:ext cx="44614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dirty="0" smtClean="0"/>
                  <a:t>Vanishing subspace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)⇔</m:t>
                    </m:r>
                  </m:oMath>
                </a14:m>
                <a:endParaRPr kumimoji="1" lang="en-US" altLang="ja-JP" sz="2800" dirty="0" smtClean="0"/>
              </a:p>
            </p:txBody>
          </p:sp>
        </mc:Choice>
        <mc:Fallback xmlns="">
          <p:sp>
            <p:nvSpPr>
              <p:cNvPr id="2" name="テキスト ボックス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35" y="623311"/>
                <a:ext cx="4461414" cy="523220"/>
              </a:xfrm>
              <a:prstGeom prst="rect">
                <a:avLst/>
              </a:prstGeom>
              <a:blipFill>
                <a:blip r:embed="rId3"/>
                <a:stretch>
                  <a:fillRect l="-2732" t="-10465" b="-325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/>
              <p:cNvSpPr/>
              <p:nvPr/>
            </p:nvSpPr>
            <p:spPr>
              <a:xfrm>
                <a:off x="4512517" y="264366"/>
                <a:ext cx="3421258" cy="4914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⊕⋯⊕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kumimoji="1" lang="ja-JP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3" name="正方形/長方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2517" y="264366"/>
                <a:ext cx="3421258" cy="491417"/>
              </a:xfrm>
              <a:prstGeom prst="rect">
                <a:avLst/>
              </a:prstGeom>
              <a:blipFill>
                <a:blip r:embed="rId4"/>
                <a:stretch>
                  <a:fillRect b="-61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4512517" y="755783"/>
                <a:ext cx="325576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⊕⋯⊕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kumimoji="1" lang="ja-JP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2517" y="755783"/>
                <a:ext cx="3255763" cy="461665"/>
              </a:xfrm>
              <a:prstGeom prst="rect">
                <a:avLst/>
              </a:prstGeom>
              <a:blipFill>
                <a:blip r:embed="rId5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4512517" y="1217448"/>
                <a:ext cx="3839384" cy="5209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ja-JP" altLang="en-US" sz="2400" i="1">
                              <a:latin typeface="Cambria Math" panose="02040503050406030204" pitchFamily="18" charset="0"/>
                            </a:rPr>
                            <m:t>𝛼𝛽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1" lang="ja-JP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kumimoji="1" lang="ja-JP" altLang="en-US" sz="24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kumimoji="1" lang="en-US" altLang="ja-JP" sz="2400" i="1">
                          <a:latin typeface="Cambria Math" panose="02040503050406030204" pitchFamily="18" charset="0"/>
                        </a:rPr>
                        <m:t>    </m:t>
                      </m:r>
                      <m:d>
                        <m:d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</m:t>
                          </m:r>
                          <m:r>
                            <a:rPr kumimoji="1" lang="ja-JP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ja-JP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2517" y="1217448"/>
                <a:ext cx="3839384" cy="5209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正方形/長方形 5"/>
          <p:cNvSpPr/>
          <p:nvPr/>
        </p:nvSpPr>
        <p:spPr>
          <a:xfrm>
            <a:off x="3423825" y="1978368"/>
            <a:ext cx="2948222" cy="20679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>
            <a:spLocks noChangeAspect="1"/>
          </p:cNvSpPr>
          <p:nvPr/>
        </p:nvSpPr>
        <p:spPr>
          <a:xfrm>
            <a:off x="3430363" y="2705627"/>
            <a:ext cx="1628631" cy="13372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4070616" y="3092833"/>
                <a:ext cx="35907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6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kumimoji="1" lang="ja-JP" altLang="en-US" sz="3600" dirty="0"/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0616" y="3092833"/>
                <a:ext cx="359073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2729853" y="3248646"/>
                <a:ext cx="33654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9853" y="3248646"/>
                <a:ext cx="336541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正方形/長方形 13"/>
          <p:cNvSpPr>
            <a:spLocks noChangeAspect="1"/>
          </p:cNvSpPr>
          <p:nvPr/>
        </p:nvSpPr>
        <p:spPr>
          <a:xfrm>
            <a:off x="3431074" y="3071770"/>
            <a:ext cx="1975871" cy="9683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正方形/長方形 14"/>
          <p:cNvSpPr>
            <a:spLocks noChangeAspect="1"/>
          </p:cNvSpPr>
          <p:nvPr/>
        </p:nvSpPr>
        <p:spPr>
          <a:xfrm>
            <a:off x="3429149" y="2363385"/>
            <a:ext cx="1238645" cy="16829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4183213" y="4329655"/>
                <a:ext cx="30694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3213" y="4329655"/>
                <a:ext cx="306944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1658522" y="2760133"/>
                <a:ext cx="73821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 ~</m:t>
                      </m:r>
                    </m:oMath>
                  </m:oMathPara>
                </a14:m>
                <a:endParaRPr kumimoji="1" lang="ja-JP" altLang="en-US" sz="3200" dirty="0" smtClean="0"/>
              </a:p>
            </p:txBody>
          </p:sp>
        </mc:Choice>
        <mc:Fallback xmlns=""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8522" y="2760133"/>
                <a:ext cx="738215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/>
              <p:cNvSpPr txBox="1"/>
              <p:nvPr/>
            </p:nvSpPr>
            <p:spPr>
              <a:xfrm rot="5400000">
                <a:off x="2551466" y="3181448"/>
                <a:ext cx="1416174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m:rPr>
                          <m:nor/>
                        </m:rPr>
                        <a:rPr kumimoji="1" lang="en-US" altLang="ja-JP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kumimoji="1" lang="en-US" altLang="ja-JP" b="0" i="0" smtClean="0">
                          <a:latin typeface="Cambria Math" panose="02040503050406030204" pitchFamily="18" charset="0"/>
                        </a:rPr>
                        <m:t>dim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kumimoji="1" lang="ja-JP" altLang="en-US" i="1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kumimoji="1" lang="ja-JP" altLang="en-US" dirty="0" smtClean="0"/>
              </a:p>
            </p:txBody>
          </p:sp>
        </mc:Choice>
        <mc:Fallback xmlns="">
          <p:sp>
            <p:nvSpPr>
              <p:cNvPr id="19" name="テキスト ボックス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2551466" y="3181448"/>
                <a:ext cx="1416174" cy="276999"/>
              </a:xfrm>
              <a:prstGeom prst="rect">
                <a:avLst/>
              </a:prstGeom>
              <a:blipFill>
                <a:blip r:embed="rId11"/>
                <a:stretch>
                  <a:fillRect l="-88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グループ化 23"/>
          <p:cNvGrpSpPr/>
          <p:nvPr/>
        </p:nvGrpSpPr>
        <p:grpSpPr>
          <a:xfrm>
            <a:off x="268223" y="4500613"/>
            <a:ext cx="8767721" cy="2153812"/>
            <a:chOff x="111935" y="4801069"/>
            <a:chExt cx="8767721" cy="21538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テキスト ボックス 19"/>
                <p:cNvSpPr txBox="1"/>
                <p:nvPr/>
              </p:nvSpPr>
              <p:spPr>
                <a:xfrm>
                  <a:off x="111935" y="5067185"/>
                  <a:ext cx="8767721" cy="18876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285750" indent="-285750">
                    <a:lnSpc>
                      <a:spcPts val="3500"/>
                    </a:lnSpc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vanishing</m:t>
                      </m:r>
                    </m:oMath>
                  </a14:m>
                  <a:endParaRPr kumimoji="1" lang="en-US" altLang="ja-JP" sz="2400" b="0" i="0" dirty="0" smtClean="0">
                    <a:latin typeface="Cambria Math" panose="02040503050406030204" pitchFamily="18" charset="0"/>
                  </a:endParaRPr>
                </a:p>
                <a:p>
                  <a:pPr>
                    <a:lnSpc>
                      <a:spcPts val="3500"/>
                    </a:lnSpc>
                  </a:pPr>
                  <a:r>
                    <a:rPr kumimoji="1" lang="ja-JP" altLang="en-US" sz="2400" dirty="0" smtClean="0"/>
                    <a:t>                                     </a:t>
                  </a:r>
                  <a14:m>
                    <m:oMath xmlns:m="http://schemas.openxmlformats.org/officeDocument/2006/math">
                      <m:r>
                        <a:rPr kumimoji="1" lang="ja-JP" altLang="en-US" sz="2400" i="1" smtClean="0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sSup>
                            <m:sSup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∩</m:t>
                          </m:r>
                          <m:sSup>
                            <m:sSup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vanishing</m:t>
                      </m:r>
                    </m:oMath>
                  </a14:m>
                  <a:endParaRPr kumimoji="1" lang="en-US" altLang="ja-JP" sz="2400" dirty="0" smtClean="0"/>
                </a:p>
                <a:p>
                  <a:pPr marL="285750" indent="-285750">
                    <a:lnSpc>
                      <a:spcPts val="3500"/>
                    </a:lnSpc>
                    <a:buFont typeface="Arial" panose="020B0604020202020204" pitchFamily="34" charset="0"/>
                    <a:buChar char="•"/>
                  </a:pPr>
                  <a:r>
                    <a:rPr kumimoji="1" lang="en-US" altLang="ja-JP" sz="2400" dirty="0"/>
                    <a:t>T</a:t>
                  </a:r>
                  <a:r>
                    <a:rPr kumimoji="1" lang="en-US" altLang="ja-JP" sz="2400" dirty="0" smtClean="0"/>
                    <a:t>he family of max. vanishing subspace </a:t>
                  </a:r>
                  <a14:m>
                    <m:oMath xmlns:m="http://schemas.openxmlformats.org/officeDocument/2006/math">
                      <m: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1" lang="ja-JP" altLang="en-US" sz="2400" i="1">
                          <a:latin typeface="Cambria Math" panose="02040503050406030204" pitchFamily="18" charset="0"/>
                        </a:rPr>
                        <m:t>⇒</m:t>
                      </m:r>
                    </m:oMath>
                  </a14:m>
                  <a:r>
                    <a:rPr kumimoji="1" lang="ja-JP" altLang="en-US" sz="2400" dirty="0" smtClean="0"/>
                    <a:t> </a:t>
                  </a:r>
                  <a:r>
                    <a:rPr kumimoji="1" lang="en-US" altLang="ja-JP" sz="2400" dirty="0" smtClean="0"/>
                    <a:t>modular lattice</a:t>
                  </a:r>
                </a:p>
                <a:p>
                  <a:pPr marL="285750" indent="-285750">
                    <a:lnSpc>
                      <a:spcPts val="3500"/>
                    </a:lnSpc>
                    <a:buFont typeface="Arial" panose="020B0604020202020204" pitchFamily="34" charset="0"/>
                    <a:buChar char="•"/>
                  </a:pPr>
                  <a:r>
                    <a:rPr kumimoji="1" lang="en-US" altLang="ja-JP" sz="2400" dirty="0" smtClean="0"/>
                    <a:t>A maximal chain</a:t>
                  </a:r>
                  <a:r>
                    <a:rPr kumimoji="1" lang="ja-JP" altLang="en-US" sz="2400" dirty="0" smtClean="0"/>
                    <a:t> </a:t>
                  </a:r>
                  <a14:m>
                    <m:oMath xmlns:m="http://schemas.openxmlformats.org/officeDocument/2006/math">
                      <m:r>
                        <a:rPr kumimoji="1" lang="ja-JP" altLang="en-US" sz="2400" i="1">
                          <a:latin typeface="Cambria Math" panose="02040503050406030204" pitchFamily="18" charset="0"/>
                        </a:rPr>
                        <m:t>⇒</m:t>
                      </m:r>
                    </m:oMath>
                  </a14:m>
                  <a:r>
                    <a:rPr kumimoji="1" lang="ja-JP" altLang="en-US" sz="2400" dirty="0" smtClean="0"/>
                    <a:t> </a:t>
                  </a:r>
                  <a:r>
                    <a:rPr kumimoji="1" lang="en-US" altLang="ja-JP" sz="2400" b="1" dirty="0" smtClean="0"/>
                    <a:t>DM-decomposition</a:t>
                  </a:r>
                </a:p>
              </p:txBody>
            </p:sp>
          </mc:Choice>
          <mc:Fallback xmlns="">
            <p:sp>
              <p:nvSpPr>
                <p:cNvPr id="20" name="テキスト ボックス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935" y="5067185"/>
                  <a:ext cx="8767721" cy="1887696"/>
                </a:xfrm>
                <a:prstGeom prst="rect">
                  <a:avLst/>
                </a:prstGeom>
                <a:blipFill>
                  <a:blip r:embed="rId12"/>
                  <a:stretch>
                    <a:fillRect l="-904" b="-451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テキスト ボックス 20"/>
            <p:cNvSpPr txBox="1"/>
            <p:nvPr/>
          </p:nvSpPr>
          <p:spPr>
            <a:xfrm>
              <a:off x="7289217" y="5196531"/>
              <a:ext cx="8427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(max.)</a:t>
              </a:r>
              <a:endParaRPr kumimoji="1" lang="ja-JP" altLang="en-US" sz="2000" dirty="0" smtClean="0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2269529" y="4801069"/>
              <a:ext cx="8427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(max.)</a:t>
              </a:r>
              <a:endParaRPr kumimoji="1" lang="ja-JP" altLang="en-US" sz="2000" dirty="0" smtClean="0"/>
            </a:p>
          </p:txBody>
        </p:sp>
      </p:grpSp>
      <p:sp>
        <p:nvSpPr>
          <p:cNvPr id="23" name="スライド番号プレースホルダー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BA0DF-4ECC-4D2F-925C-BFE91B2BD055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25" name="正方形/長方形 24"/>
          <p:cNvSpPr>
            <a:spLocks noChangeAspect="1"/>
          </p:cNvSpPr>
          <p:nvPr/>
        </p:nvSpPr>
        <p:spPr>
          <a:xfrm>
            <a:off x="3430064" y="3622342"/>
            <a:ext cx="2539417" cy="4239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729" y="1874423"/>
            <a:ext cx="3348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row/col operation “within blocks”</a:t>
            </a:r>
          </a:p>
          <a:p>
            <a:r>
              <a:rPr kumimoji="1" lang="en-US" altLang="ja-JP" dirty="0" smtClean="0"/>
              <a:t>+ row/col permutation</a:t>
            </a:r>
            <a:endParaRPr kumimoji="1" lang="ja-JP" altLang="en-US" dirty="0" smtClean="0"/>
          </a:p>
        </p:txBody>
      </p:sp>
      <p:sp>
        <p:nvSpPr>
          <p:cNvPr id="8" name="角丸四角形吹き出し 7"/>
          <p:cNvSpPr/>
          <p:nvPr/>
        </p:nvSpPr>
        <p:spPr>
          <a:xfrm>
            <a:off x="86704" y="1875486"/>
            <a:ext cx="3194653" cy="669323"/>
          </a:xfrm>
          <a:prstGeom prst="wedgeRoundRectCallout">
            <a:avLst>
              <a:gd name="adj1" fmla="val 20085"/>
              <a:gd name="adj2" fmla="val 83147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735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580398" y="4538634"/>
                <a:ext cx="8658461" cy="21828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kumimoji="1" lang="en-US" altLang="ja-JP" sz="28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kumimoji="1" lang="en-US" altLang="ja-JP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kumimoji="1" lang="ja-JP" altLang="en-US" sz="2800" b="0" i="1" smtClean="0">
                            <a:latin typeface="Cambria Math" panose="02040503050406030204" pitchFamily="18" charset="0"/>
                          </a:rPr>
                          <m:t>𝛼𝛽</m:t>
                        </m:r>
                      </m:sub>
                    </m:sSub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kumimoji="1" lang="en-US" altLang="ja-JP" sz="2800" dirty="0" smtClean="0"/>
                  <a:t> nonsingular</a:t>
                </a:r>
                <a:r>
                  <a:rPr kumimoji="1" lang="ja-JP" altLang="en-US" sz="2800" dirty="0" smtClean="0"/>
                  <a:t> </a:t>
                </a:r>
                <a:r>
                  <a:rPr kumimoji="1" lang="en-US" altLang="ja-JP" sz="2800" dirty="0" smtClean="0">
                    <a:sym typeface="Wingdings" panose="05000000000000000000" pitchFamily="2" charset="2"/>
                  </a:rPr>
                  <a:t>---&gt; eigenvalue comp.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kumimoji="1" lang="en-US" altLang="ja-JP" sz="2800" dirty="0" smtClean="0">
                  <a:sym typeface="Wingdings" panose="05000000000000000000" pitchFamily="2" charset="2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kumimoji="1" lang="en-US" altLang="ja-JP" sz="2800" dirty="0" smtClean="0">
                    <a:sym typeface="Wingdings" panose="05000000000000000000" pitchFamily="2" charset="2"/>
                  </a:rPr>
                  <a:t>sizes of submatrices &amp; base field are fixed </a:t>
                </a:r>
              </a:p>
              <a:p>
                <a:r>
                  <a:rPr kumimoji="1" lang="en-US" altLang="ja-JP" sz="2800" dirty="0">
                    <a:sym typeface="Wingdings" panose="05000000000000000000" pitchFamily="2" charset="2"/>
                  </a:rPr>
                  <a:t> </a:t>
                </a:r>
                <a:r>
                  <a:rPr kumimoji="1" lang="en-US" altLang="ja-JP" sz="2800" dirty="0" smtClean="0">
                    <a:sym typeface="Wingdings" panose="05000000000000000000" pitchFamily="2" charset="2"/>
                  </a:rPr>
                  <a:t>                                          </a:t>
                </a:r>
                <a:r>
                  <a:rPr kumimoji="1" lang="en-US" altLang="ja-JP" sz="2800" dirty="0">
                    <a:sym typeface="Wingdings" panose="05000000000000000000" pitchFamily="2" charset="2"/>
                  </a:rPr>
                  <a:t> </a:t>
                </a:r>
                <a:r>
                  <a:rPr kumimoji="1" lang="en-US" altLang="ja-JP" sz="2800" dirty="0" smtClean="0">
                    <a:sym typeface="Wingdings" panose="05000000000000000000" pitchFamily="2" charset="2"/>
                  </a:rPr>
                  <a:t>    </a:t>
                </a:r>
                <a:r>
                  <a:rPr kumimoji="1" lang="en-US" altLang="ja-JP" sz="2400" dirty="0" smtClean="0">
                    <a:sym typeface="Wingdings" panose="05000000000000000000" pitchFamily="2" charset="2"/>
                  </a:rPr>
                  <a:t>(H-Nakashima 2017)</a:t>
                </a:r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398" y="4538634"/>
                <a:ext cx="8658461" cy="2182842"/>
              </a:xfrm>
              <a:prstGeom prst="rect">
                <a:avLst/>
              </a:prstGeom>
              <a:blipFill>
                <a:blip r:embed="rId2"/>
                <a:stretch>
                  <a:fillRect l="-1267" b="-474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BA0DF-4ECC-4D2F-925C-BFE91B2BD055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25886" y="189057"/>
            <a:ext cx="81849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err="1">
                <a:latin typeface="+mj-lt"/>
              </a:rPr>
              <a:t>P</a:t>
            </a:r>
            <a:r>
              <a:rPr kumimoji="1" lang="en-US" altLang="ja-JP" sz="4000" dirty="0" err="1" smtClean="0">
                <a:latin typeface="+mj-lt"/>
              </a:rPr>
              <a:t>olytime</a:t>
            </a:r>
            <a:r>
              <a:rPr kumimoji="1" lang="en-US" altLang="ja-JP" sz="4000" dirty="0" smtClean="0">
                <a:latin typeface="+mj-lt"/>
              </a:rPr>
              <a:t> algorithm for DM-decom. </a:t>
            </a:r>
          </a:p>
          <a:p>
            <a:r>
              <a:rPr kumimoji="1" lang="en-US" altLang="ja-JP" sz="4000" dirty="0">
                <a:latin typeface="+mj-lt"/>
              </a:rPr>
              <a:t> </a:t>
            </a:r>
            <a:r>
              <a:rPr kumimoji="1" lang="en-US" altLang="ja-JP" sz="4000" dirty="0" smtClean="0">
                <a:latin typeface="+mj-lt"/>
              </a:rPr>
              <a:t>                          is </a:t>
            </a:r>
            <a:r>
              <a:rPr kumimoji="1" lang="en-US" altLang="ja-JP" sz="4000" i="1" dirty="0" smtClean="0">
                <a:latin typeface="+mj-lt"/>
              </a:rPr>
              <a:t>not</a:t>
            </a:r>
            <a:r>
              <a:rPr kumimoji="1" lang="en-US" altLang="ja-JP" sz="4000" dirty="0" smtClean="0">
                <a:latin typeface="+mj-lt"/>
              </a:rPr>
              <a:t> known in general 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80398" y="1449063"/>
            <a:ext cx="8188332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Special cases: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ja-JP" sz="2800" dirty="0" smtClean="0"/>
              <a:t>one submatrix</a:t>
            </a:r>
            <a:r>
              <a:rPr kumimoji="1" lang="ja-JP" altLang="en-US" sz="2800" dirty="0" smtClean="0"/>
              <a:t>                    </a:t>
            </a:r>
            <a:r>
              <a:rPr kumimoji="1" lang="en-US" altLang="ja-JP" sz="2800" dirty="0"/>
              <a:t> </a:t>
            </a:r>
            <a:r>
              <a:rPr kumimoji="1" lang="en-US" altLang="ja-JP" sz="2800" dirty="0" smtClean="0"/>
              <a:t>---&gt;</a:t>
            </a:r>
            <a:r>
              <a:rPr kumimoji="1" lang="en-US" altLang="ja-JP" sz="2800" dirty="0" smtClean="0">
                <a:sym typeface="Wingdings" panose="05000000000000000000" pitchFamily="2" charset="2"/>
              </a:rPr>
              <a:t> Gaussian elimination</a:t>
            </a:r>
            <a:endParaRPr kumimoji="1" lang="en-US" altLang="ja-JP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 smtClean="0"/>
              <a:t>each submatrix is  1x1</a:t>
            </a:r>
            <a:r>
              <a:rPr kumimoji="1" lang="ja-JP" altLang="en-US" sz="2800" dirty="0" smtClean="0"/>
              <a:t>       </a:t>
            </a:r>
            <a:r>
              <a:rPr kumimoji="1" lang="en-US" altLang="ja-JP" sz="2800" dirty="0" smtClean="0">
                <a:sym typeface="Wingdings" panose="05000000000000000000" pitchFamily="2" charset="2"/>
              </a:rPr>
              <a:t>---&gt;  original DM-decom.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 smtClean="0"/>
              <a:t>each submatrix is  *x1       ---&gt;</a:t>
            </a:r>
            <a:r>
              <a:rPr kumimoji="1" lang="en-US" altLang="ja-JP" sz="2800" dirty="0" smtClean="0">
                <a:sym typeface="Wingdings" panose="05000000000000000000" pitchFamily="2" charset="2"/>
              </a:rPr>
              <a:t>  CCF of mixed matrix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kumimoji="1" lang="en-US" altLang="ja-JP" sz="2800" dirty="0" smtClean="0">
              <a:sym typeface="Wingdings" panose="05000000000000000000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ja-JP" sz="2800" dirty="0" smtClean="0">
                <a:sym typeface="Wingdings" panose="05000000000000000000" pitchFamily="2" charset="2"/>
              </a:rPr>
              <a:t>each submatrix is rank-1   (H. 16)</a:t>
            </a:r>
            <a:endParaRPr kumimoji="1" lang="en-US" altLang="ja-JP" sz="2800" dirty="0" smtClean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238629" y="3279667"/>
            <a:ext cx="26957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Murota</a:t>
            </a:r>
            <a:r>
              <a:rPr kumimoji="1" lang="en-US" altLang="ja-JP" sz="2000" dirty="0" smtClean="0"/>
              <a:t>-</a:t>
            </a:r>
            <a:r>
              <a:rPr kumimoji="1" lang="en-US" altLang="ja-JP" sz="2000" dirty="0" err="1" smtClean="0"/>
              <a:t>Iri</a:t>
            </a:r>
            <a:r>
              <a:rPr kumimoji="1" lang="en-US" altLang="ja-JP" sz="2000" dirty="0" smtClean="0"/>
              <a:t>-Nakamura</a:t>
            </a:r>
            <a:r>
              <a:rPr kumimoji="1" lang="en-US" altLang="ja-JP" dirty="0" smtClean="0"/>
              <a:t> 87</a:t>
            </a:r>
            <a:endParaRPr kumimoji="1" lang="ja-JP" altLang="en-US" dirty="0"/>
          </a:p>
        </p:txBody>
      </p:sp>
      <p:sp>
        <p:nvSpPr>
          <p:cNvPr id="31" name="楕円 30"/>
          <p:cNvSpPr/>
          <p:nvPr/>
        </p:nvSpPr>
        <p:spPr>
          <a:xfrm>
            <a:off x="6395048" y="3679777"/>
            <a:ext cx="2202611" cy="1099257"/>
          </a:xfrm>
          <a:prstGeom prst="ellipse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752934" y="3761846"/>
            <a:ext cx="16703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matroid</a:t>
            </a:r>
            <a:r>
              <a:rPr kumimoji="1" lang="en-US" altLang="ja-JP" sz="2400" dirty="0" smtClean="0"/>
              <a:t> </a:t>
            </a:r>
          </a:p>
          <a:p>
            <a:r>
              <a:rPr kumimoji="1" lang="en-US" altLang="ja-JP" sz="2400" dirty="0" smtClean="0"/>
              <a:t>intersection</a:t>
            </a:r>
            <a:endParaRPr kumimoji="1" lang="ja-JP" altLang="en-US" sz="2400" dirty="0" smtClean="0"/>
          </a:p>
        </p:txBody>
      </p:sp>
      <p:sp>
        <p:nvSpPr>
          <p:cNvPr id="9" name="楕円 8"/>
          <p:cNvSpPr/>
          <p:nvPr/>
        </p:nvSpPr>
        <p:spPr>
          <a:xfrm>
            <a:off x="7343439" y="5594556"/>
            <a:ext cx="1311731" cy="761796"/>
          </a:xfrm>
          <a:prstGeom prst="ellipse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586498" y="5754987"/>
            <a:ext cx="819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VCSP</a:t>
            </a:r>
            <a:endParaRPr kumimoji="1" lang="ja-JP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54574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59893" y="310434"/>
            <a:ext cx="78797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>
                <a:latin typeface="+mj-lt"/>
              </a:rPr>
              <a:t>Why </a:t>
            </a:r>
            <a:r>
              <a:rPr kumimoji="1" lang="en-US" altLang="ja-JP" sz="4000" dirty="0" smtClean="0">
                <a:latin typeface="+mj-lt"/>
              </a:rPr>
              <a:t>are</a:t>
            </a:r>
            <a:r>
              <a:rPr kumimoji="1" lang="en-US" altLang="ja-JP" sz="4000" dirty="0" smtClean="0">
                <a:latin typeface="+mj-lt"/>
              </a:rPr>
              <a:t> MVSP &amp; DM-decomposition </a:t>
            </a:r>
            <a:endParaRPr kumimoji="1" lang="en-US" altLang="ja-JP" sz="4000" dirty="0" smtClean="0">
              <a:latin typeface="+mj-lt"/>
            </a:endParaRPr>
          </a:p>
          <a:p>
            <a:r>
              <a:rPr kumimoji="1" lang="en-US" altLang="ja-JP" sz="4000" dirty="0">
                <a:latin typeface="+mj-lt"/>
              </a:rPr>
              <a:t> </a:t>
            </a:r>
            <a:r>
              <a:rPr kumimoji="1" lang="en-US" altLang="ja-JP" sz="4000" dirty="0" smtClean="0">
                <a:latin typeface="+mj-lt"/>
              </a:rPr>
              <a:t>                     interesting?</a:t>
            </a: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BA0DF-4ECC-4D2F-925C-BFE91B2BD055}" type="slidenum">
              <a:rPr kumimoji="1" lang="ja-JP" altLang="en-US" smtClean="0"/>
              <a:t>9</a:t>
            </a:fld>
            <a:endParaRPr kumimoji="1" lang="ja-JP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306899" y="1792338"/>
                <a:ext cx="8644098" cy="30469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ja-JP" sz="2800" dirty="0" smtClean="0"/>
                  <a:t>Numerical computation </a:t>
                </a:r>
                <a:r>
                  <a:rPr kumimoji="1" lang="en-US" altLang="ja-JP" sz="2800" dirty="0" smtClean="0"/>
                  <a:t>vs</a:t>
                </a:r>
                <a:r>
                  <a:rPr kumimoji="1" lang="en-US" altLang="ja-JP" sz="2800" dirty="0" smtClean="0"/>
                  <a:t>. combinatorial optimization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ja-JP" sz="2800" dirty="0" smtClean="0"/>
                  <a:t>Submodular optimization on (infinite) modular lattice</a:t>
                </a:r>
              </a:p>
              <a:p>
                <a:r>
                  <a:rPr kumimoji="1" lang="ja-JP" altLang="en-US" sz="2800" dirty="0"/>
                  <a:t>　 </a:t>
                </a:r>
                <a:r>
                  <a:rPr kumimoji="1" lang="ja-JP" altLang="en-US" sz="2800" dirty="0" smtClean="0"/>
                  <a:t>  </a:t>
                </a:r>
                <a:r>
                  <a:rPr kumimoji="1" lang="en-US" altLang="ja-JP" sz="2400" dirty="0"/>
                  <a:t>F</a:t>
                </a:r>
                <a:r>
                  <a:rPr kumimoji="1" lang="en-US" altLang="ja-JP" sz="2400" dirty="0" smtClean="0"/>
                  <a:t>inite </a:t>
                </a:r>
                <a:r>
                  <a:rPr kumimoji="1" lang="en-US" altLang="ja-JP" sz="2400" dirty="0" smtClean="0"/>
                  <a:t>case: </a:t>
                </a:r>
                <a:r>
                  <a:rPr kumimoji="1" lang="en-US" altLang="ja-JP" sz="2400" dirty="0" err="1" smtClean="0"/>
                  <a:t>Kuivinen</a:t>
                </a:r>
                <a:r>
                  <a:rPr kumimoji="1" lang="en-US" altLang="ja-JP" sz="2400" dirty="0" smtClean="0"/>
                  <a:t> 2009,2011, </a:t>
                </a:r>
                <a:r>
                  <a:rPr kumimoji="1" lang="en-US" altLang="ja-JP" sz="2400" dirty="0" err="1" smtClean="0"/>
                  <a:t>Fujishige</a:t>
                </a:r>
                <a:r>
                  <a:rPr kumimoji="1" lang="en-US" altLang="ja-JP" sz="2400" dirty="0" smtClean="0"/>
                  <a:t> et al. 2015, </a:t>
                </a:r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         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kumimoji="1" lang="en-US" altLang="ja-JP" sz="2400" dirty="0" smtClean="0"/>
              </a:p>
              <a:p>
                <a:endParaRPr kumimoji="1" lang="en-US" altLang="ja-JP" sz="24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kumimoji="1" lang="en-US" altLang="ja-JP" sz="2800" dirty="0" smtClean="0"/>
                  <a:t>Suggest “vector-space version” </a:t>
                </a:r>
              </a:p>
              <a:p>
                <a:r>
                  <a:rPr kumimoji="1" lang="en-US" altLang="ja-JP" sz="2800" dirty="0" smtClean="0"/>
                  <a:t>                                       of combinatorial optimization ??</a:t>
                </a:r>
                <a:endParaRPr kumimoji="1" lang="ja-JP" altLang="en-US" sz="2800" dirty="0" smtClean="0"/>
              </a:p>
            </p:txBody>
          </p:sp>
        </mc:Choice>
        <mc:Fallback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899" y="1792338"/>
                <a:ext cx="8644098" cy="3046988"/>
              </a:xfrm>
              <a:prstGeom prst="rect">
                <a:avLst/>
              </a:prstGeom>
              <a:blipFill>
                <a:blip r:embed="rId2"/>
                <a:stretch>
                  <a:fillRect l="-1269" b="-48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3330455" y="4745490"/>
                <a:ext cx="217264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32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kumimoji="1" lang="en-US" altLang="ja-JP" sz="3200" b="0" i="1" smtClean="0">
                        <a:latin typeface="Cambria Math" panose="02040503050406030204" pitchFamily="18" charset="0"/>
                      </a:rPr>
                      <m:t> ⊆</m:t>
                    </m:r>
                    <m:r>
                      <a:rPr kumimoji="1" lang="en-US" altLang="ja-JP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kumimoji="1" lang="en-US" altLang="ja-JP" sz="3200" dirty="0" smtClean="0"/>
                  <a:t>,  </a:t>
                </a:r>
                <a:r>
                  <a:rPr kumimoji="1" lang="ja-JP" altLang="en-US" sz="3200" dirty="0"/>
                  <a:t> </a:t>
                </a:r>
                <a:r>
                  <a:rPr kumimoji="1" lang="ja-JP" altLang="en-US" sz="3200" dirty="0" smtClean="0"/>
                  <a:t> </a:t>
                </a:r>
                <a:r>
                  <a:rPr kumimoji="1" lang="en-US" altLang="ja-JP" sz="3200" dirty="0" smtClean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32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kumimoji="1" lang="en-US" altLang="ja-JP" sz="32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kumimoji="1" lang="en-US" altLang="ja-JP" sz="32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kumimoji="1" lang="ja-JP" altLang="en-US" sz="3200" dirty="0" smtClean="0"/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455" y="4745490"/>
                <a:ext cx="2172646" cy="492443"/>
              </a:xfrm>
              <a:prstGeom prst="rect">
                <a:avLst/>
              </a:prstGeom>
              <a:blipFill>
                <a:blip r:embed="rId3"/>
                <a:stretch>
                  <a:fillRect t="-23457" b="-506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テキスト ボックス 15"/>
          <p:cNvSpPr txBox="1"/>
          <p:nvPr/>
        </p:nvSpPr>
        <p:spPr>
          <a:xfrm>
            <a:off x="3751055" y="5157486"/>
            <a:ext cx="10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finite set</a:t>
            </a:r>
            <a:endParaRPr kumimoji="1" lang="ja-JP" altLang="en-US" dirty="0" smtClean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796137" y="5157486"/>
            <a:ext cx="797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subset</a:t>
            </a:r>
            <a:endParaRPr kumimoji="1" lang="ja-JP" altLang="en-US" dirty="0" smtClean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847463" y="5223700"/>
            <a:ext cx="1162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cardinality</a:t>
            </a:r>
            <a:endParaRPr kumimoji="1" lang="ja-JP" altLang="en-US" dirty="0" smtClean="0"/>
          </a:p>
        </p:txBody>
      </p:sp>
      <p:grpSp>
        <p:nvGrpSpPr>
          <p:cNvPr id="33" name="グループ化 32"/>
          <p:cNvGrpSpPr/>
          <p:nvPr/>
        </p:nvGrpSpPr>
        <p:grpSpPr>
          <a:xfrm>
            <a:off x="2656552" y="5612190"/>
            <a:ext cx="4266191" cy="977580"/>
            <a:chOff x="2656552" y="5770557"/>
            <a:chExt cx="4266191" cy="977580"/>
          </a:xfrm>
        </p:grpSpPr>
        <p:grpSp>
          <p:nvGrpSpPr>
            <p:cNvPr id="31" name="グループ化 30"/>
            <p:cNvGrpSpPr/>
            <p:nvPr/>
          </p:nvGrpSpPr>
          <p:grpSpPr>
            <a:xfrm>
              <a:off x="2656552" y="5934767"/>
              <a:ext cx="4266191" cy="813370"/>
              <a:chOff x="2656396" y="5899715"/>
              <a:chExt cx="4266191" cy="813370"/>
            </a:xfrm>
          </p:grpSpPr>
          <p:sp>
            <p:nvSpPr>
              <p:cNvPr id="25" name="テキスト ボックス 24"/>
              <p:cNvSpPr txBox="1"/>
              <p:nvPr/>
            </p:nvSpPr>
            <p:spPr>
              <a:xfrm>
                <a:off x="3796142" y="6066754"/>
                <a:ext cx="18717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finite-dimensional</a:t>
                </a:r>
              </a:p>
              <a:p>
                <a:r>
                  <a:rPr kumimoji="1" lang="en-US" altLang="ja-JP" dirty="0" smtClean="0"/>
                  <a:t>vector space </a:t>
                </a:r>
              </a:p>
            </p:txBody>
          </p:sp>
          <p:sp>
            <p:nvSpPr>
              <p:cNvPr id="26" name="テキスト ボックス 25"/>
              <p:cNvSpPr txBox="1"/>
              <p:nvPr/>
            </p:nvSpPr>
            <p:spPr>
              <a:xfrm>
                <a:off x="2656396" y="6066754"/>
                <a:ext cx="10523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subspace</a:t>
                </a:r>
                <a:endParaRPr kumimoji="1" lang="ja-JP" altLang="en-US" dirty="0" smtClean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テキスト ボックス 28"/>
                  <p:cNvSpPr txBox="1"/>
                  <p:nvPr/>
                </p:nvSpPr>
                <p:spPr>
                  <a:xfrm>
                    <a:off x="5714123" y="5899715"/>
                    <a:ext cx="934551" cy="43088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kumimoji="1" lang="en-US" altLang="ja-JP" sz="2800" b="0" i="0" smtClean="0">
                              <a:latin typeface="Cambria Math" panose="02040503050406030204" pitchFamily="18" charset="0"/>
                            </a:rPr>
                            <m:t>dim</m:t>
                          </m:r>
                          <m:r>
                            <m:rPr>
                              <m:nor/>
                            </m:rPr>
                            <a:rPr kumimoji="1" lang="en-US" altLang="ja-JP" sz="28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1" lang="en-US" altLang="ja-JP" sz="28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oMath>
                      </m:oMathPara>
                    </a14:m>
                    <a:endParaRPr kumimoji="1" lang="ja-JP" altLang="en-US" sz="2800" dirty="0" smtClean="0"/>
                  </a:p>
                </p:txBody>
              </p:sp>
            </mc:Choice>
            <mc:Fallback xmlns="">
              <p:sp>
                <p:nvSpPr>
                  <p:cNvPr id="29" name="テキスト ボックス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14123" y="5899715"/>
                    <a:ext cx="934551" cy="43088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0" name="テキスト ボックス 29"/>
              <p:cNvSpPr txBox="1"/>
              <p:nvPr/>
            </p:nvSpPr>
            <p:spPr>
              <a:xfrm>
                <a:off x="5755280" y="6330602"/>
                <a:ext cx="11673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/>
                  <a:t>dimension</a:t>
                </a:r>
                <a:endParaRPr kumimoji="1" lang="ja-JP" altLang="en-US" dirty="0" smtClean="0"/>
              </a:p>
            </p:txBody>
          </p:sp>
        </p:grpSp>
        <p:sp>
          <p:nvSpPr>
            <p:cNvPr id="32" name="下矢印 31"/>
            <p:cNvSpPr/>
            <p:nvPr/>
          </p:nvSpPr>
          <p:spPr>
            <a:xfrm>
              <a:off x="4172689" y="5770557"/>
              <a:ext cx="484632" cy="25328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4" name="グループ化 63"/>
          <p:cNvGrpSpPr/>
          <p:nvPr/>
        </p:nvGrpSpPr>
        <p:grpSpPr>
          <a:xfrm>
            <a:off x="7762545" y="3070275"/>
            <a:ext cx="553320" cy="575823"/>
            <a:chOff x="501023" y="4869237"/>
            <a:chExt cx="1041151" cy="1056181"/>
          </a:xfrm>
        </p:grpSpPr>
        <p:sp>
          <p:nvSpPr>
            <p:cNvPr id="34" name="楕円 33"/>
            <p:cNvSpPr>
              <a:spLocks noChangeAspect="1"/>
            </p:cNvSpPr>
            <p:nvPr/>
          </p:nvSpPr>
          <p:spPr>
            <a:xfrm>
              <a:off x="930278" y="4869237"/>
              <a:ext cx="158750" cy="1587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楕円 34"/>
            <p:cNvSpPr>
              <a:spLocks noChangeAspect="1"/>
            </p:cNvSpPr>
            <p:nvPr/>
          </p:nvSpPr>
          <p:spPr>
            <a:xfrm>
              <a:off x="501023" y="5307393"/>
              <a:ext cx="158750" cy="1587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楕円 35"/>
            <p:cNvSpPr>
              <a:spLocks noChangeAspect="1"/>
            </p:cNvSpPr>
            <p:nvPr/>
          </p:nvSpPr>
          <p:spPr>
            <a:xfrm>
              <a:off x="780982" y="5307393"/>
              <a:ext cx="158750" cy="1587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楕円 37"/>
            <p:cNvSpPr>
              <a:spLocks noChangeAspect="1"/>
            </p:cNvSpPr>
            <p:nvPr/>
          </p:nvSpPr>
          <p:spPr>
            <a:xfrm>
              <a:off x="1383424" y="5307393"/>
              <a:ext cx="158750" cy="1587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楕円 38"/>
            <p:cNvSpPr>
              <a:spLocks noChangeAspect="1"/>
            </p:cNvSpPr>
            <p:nvPr/>
          </p:nvSpPr>
          <p:spPr>
            <a:xfrm>
              <a:off x="923925" y="5766668"/>
              <a:ext cx="158750" cy="1587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テキスト ボックス 39"/>
                <p:cNvSpPr txBox="1"/>
                <p:nvPr/>
              </p:nvSpPr>
              <p:spPr>
                <a:xfrm>
                  <a:off x="919450" y="5015345"/>
                  <a:ext cx="484258" cy="47184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ja-JP" altLang="en-US" sz="240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kumimoji="1" lang="ja-JP" altLang="en-US" sz="2400" dirty="0" smtClean="0"/>
                </a:p>
              </p:txBody>
            </p:sp>
          </mc:Choice>
          <mc:Fallback xmlns="">
            <p:sp>
              <p:nvSpPr>
                <p:cNvPr id="40" name="テキスト ボックス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9450" y="5015345"/>
                  <a:ext cx="484258" cy="471845"/>
                </a:xfrm>
                <a:prstGeom prst="rect">
                  <a:avLst/>
                </a:prstGeom>
                <a:blipFill>
                  <a:blip r:embed="rId5"/>
                  <a:stretch>
                    <a:fillRect l="-21429" r="-23810" b="-3333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2" name="直線コネクタ 41"/>
            <p:cNvCxnSpPr>
              <a:stCxn id="35" idx="5"/>
              <a:endCxn id="39" idx="1"/>
            </p:cNvCxnSpPr>
            <p:nvPr/>
          </p:nvCxnSpPr>
          <p:spPr>
            <a:xfrm>
              <a:off x="636525" y="5442895"/>
              <a:ext cx="310648" cy="34702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コネクタ 45"/>
            <p:cNvCxnSpPr>
              <a:stCxn id="36" idx="4"/>
              <a:endCxn id="39" idx="0"/>
            </p:cNvCxnSpPr>
            <p:nvPr/>
          </p:nvCxnSpPr>
          <p:spPr>
            <a:xfrm>
              <a:off x="860357" y="5466143"/>
              <a:ext cx="142943" cy="30052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コネクタ 47"/>
            <p:cNvCxnSpPr>
              <a:endCxn id="39" idx="7"/>
            </p:cNvCxnSpPr>
            <p:nvPr/>
          </p:nvCxnSpPr>
          <p:spPr>
            <a:xfrm flipH="1">
              <a:off x="1059427" y="5457737"/>
              <a:ext cx="401653" cy="33217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コネクタ 49"/>
            <p:cNvCxnSpPr>
              <a:stCxn id="38" idx="1"/>
              <a:endCxn id="34" idx="5"/>
            </p:cNvCxnSpPr>
            <p:nvPr/>
          </p:nvCxnSpPr>
          <p:spPr>
            <a:xfrm flipH="1" flipV="1">
              <a:off x="1065780" y="5004739"/>
              <a:ext cx="340892" cy="32590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コネクタ 52"/>
            <p:cNvCxnSpPr>
              <a:stCxn id="36" idx="0"/>
              <a:endCxn id="34" idx="4"/>
            </p:cNvCxnSpPr>
            <p:nvPr/>
          </p:nvCxnSpPr>
          <p:spPr>
            <a:xfrm flipV="1">
              <a:off x="860357" y="5027987"/>
              <a:ext cx="149296" cy="2794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コネクタ 56"/>
            <p:cNvCxnSpPr>
              <a:stCxn id="35" idx="0"/>
              <a:endCxn id="34" idx="3"/>
            </p:cNvCxnSpPr>
            <p:nvPr/>
          </p:nvCxnSpPr>
          <p:spPr>
            <a:xfrm flipV="1">
              <a:off x="580398" y="5004739"/>
              <a:ext cx="373128" cy="3026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2868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kumimoji="1" sz="28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13408</TotalTime>
  <Words>895</Words>
  <Application>Microsoft Office PowerPoint</Application>
  <PresentationFormat>画面に合わせる (4:3)</PresentationFormat>
  <Paragraphs>382</Paragraphs>
  <Slides>26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35" baseType="lpstr">
      <vt:lpstr>游ゴシック</vt:lpstr>
      <vt:lpstr>游ゴシック Light</vt:lpstr>
      <vt:lpstr>Arial</vt:lpstr>
      <vt:lpstr>Calibri</vt:lpstr>
      <vt:lpstr>Calibri Light</vt:lpstr>
      <vt:lpstr>Cambria Math</vt:lpstr>
      <vt:lpstr>Lucida Calligraphy</vt:lpstr>
      <vt:lpstr>Wingdings</vt:lpstr>
      <vt:lpstr>Office テーマ</vt:lpstr>
      <vt:lpstr>Maximum vanishing subspace problem,  CAT(0)-space relaxation, and  block-triangularization of partitioned matrix</vt:lpstr>
      <vt:lpstr>DM-decomposition of matrix</vt:lpstr>
      <vt:lpstr>PowerPoint プレゼンテーション</vt:lpstr>
      <vt:lpstr>DM-decomposition of partitioned  matrix</vt:lpstr>
      <vt:lpstr>PowerPoint プレゼンテーション</vt:lpstr>
      <vt:lpstr>Maximum Vanishing Subspace Problem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Outline : Beyond Euclidean convex relaxation</vt:lpstr>
      <vt:lpstr>PowerPoint プレゼンテーション</vt:lpstr>
      <vt:lpstr>Modular lattice  ↪  CAT(0)-space</vt:lpstr>
      <vt:lpstr>Example</vt:lpstr>
      <vt:lpstr>Submodular function                      ↪ convex function</vt:lpstr>
      <vt:lpstr>MVSP ↪ convex optimization on                               CAT(0)-space</vt:lpstr>
      <vt:lpstr>PowerPoint プレゼンテーション</vt:lpstr>
      <vt:lpstr>Splitting Proximal Point Algorithm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ブロック行列の DM分解について</dc:title>
  <dc:creator>平井広志</dc:creator>
  <cp:lastModifiedBy>平井広志</cp:lastModifiedBy>
  <cp:revision>218</cp:revision>
  <dcterms:created xsi:type="dcterms:W3CDTF">2017-02-28T03:38:36Z</dcterms:created>
  <dcterms:modified xsi:type="dcterms:W3CDTF">2017-05-24T06:55:37Z</dcterms:modified>
</cp:coreProperties>
</file>