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1" r:id="rId3"/>
    <p:sldId id="257" r:id="rId4"/>
    <p:sldId id="258" r:id="rId5"/>
    <p:sldId id="259" r:id="rId6"/>
    <p:sldId id="260" r:id="rId7"/>
    <p:sldId id="274" r:id="rId8"/>
    <p:sldId id="261" r:id="rId9"/>
    <p:sldId id="275" r:id="rId10"/>
    <p:sldId id="28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  <p:sldId id="279" r:id="rId23"/>
    <p:sldId id="280" r:id="rId24"/>
    <p:sldId id="287" r:id="rId25"/>
    <p:sldId id="289" r:id="rId26"/>
    <p:sldId id="281" r:id="rId27"/>
    <p:sldId id="282" r:id="rId28"/>
    <p:sldId id="283" r:id="rId29"/>
    <p:sldId id="284" r:id="rId30"/>
    <p:sldId id="285" r:id="rId31"/>
    <p:sldId id="286" r:id="rId32"/>
    <p:sldId id="290" r:id="rId33"/>
    <p:sldId id="272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1T03:11:38.0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D3014A-35E6-4D49-A54D-EB4E08F6918B}" emma:medium="tactile" emma:mode="ink">
          <msink:context xmlns:msink="http://schemas.microsoft.com/ink/2010/main" type="inkDrawing" rotatedBoundingBox="1767,11117 6928,10987 6945,11680 1784,11810" semanticType="callout" shapeName="Other">
            <msink:sourceLink direction="with" ref="{8B1AF539-8E4C-472B-A39A-DD2D5FFB045B}"/>
          </msink:context>
        </emma:interpretation>
      </emma:emma>
    </inkml:annotationXML>
    <inkml:trace contextRef="#ctx0" brushRef="#br0">2 130 148 0,'0'0'55'0,"0"4"-43"0,0-4 10 0,0 0 3 16,0 0-10-16,0 0-1 15,0 8-6-15,0 3-3 16,0 9-2-16,0 3-5 0,0 5 1 15,0-1 1-15,0 0 2 16,0 1-1-16,0-5-1 16,0-4 1-16,5 1-1 0,-5-1-3 15,4 1 2-15,1-4 1 16,-1-1 0-16,0 1 0 16,5-1 0-16,0 1 0 15,0 0 2-15,4-1-3 16,4 5 0-16,1-5 1 15,4-3 0-15,4 0-3 16,-8-1 0-16,8-3 2 16,0 0 2-16,5-4 4 15,0 0 4-15,0 0-6 16,-1 0-4-16,-3-4 2 0,-1 0 1 16,0 3-3-16,-4-3 1 15,4 0 0-15,-4 0 2 16,0 0 1-16,0 0 3 15,5 0-3-15,3 0 0 16,5 0-1-16,5-3-2 16,8-1-2-16,5 0 1 15,-1-4 1-15,-3 0 2 16,-1 0-1-16,-4 1 2 16,-5 3-4-16,-4 0 0 15,-4 0-1-15,9-4 0 16,-5 4 2-16,0 0 2 15,0 0-1-15,0 4-1 16,4 0 1-16,1-4-1 0,4 1 2 16,0-5 1-16,0-4-1 15,-1 8-2-15,-3 0-2 16,-1 4 1-16,1 0 1 16,-5 4 0-16,-4-4 0 15,-1 0 0-15,-3-4 0 16,-5 0 0-16,-5-3-3 15,1-1 2-15,-1 0 1 16,1-4 0-16,-5 4 2 16,0 1 1-16,0 3-1 15,1 4-2-15,-1 0-2 16,0 0-1-16,4 0 2 16,1-4 0-16,0 4 1 0,3 0 2 15,1 0-6-15,0 0 1 16,5 0-4-16,-1 0 2 15,0 0 3-15,-4 4 3 16,0-4 0-16,0 4-1 16,0 0 1-16,0-4-1 15,0 0-3-15,0 0 2 16,0 0 1-16,0 0 2 16,4 0-1-16,-4 0 2 15,0 0-4-15,0 0-2 16,-5 0-3-16,1 0 1 15,0-4 1-15,-5 0 2 16,0 0 1-16,0-4 1 0,0 4 0 16,0 0 0-16,0 4-3 15,1 0 2-15,-1 4 1 16,0 0 2-16,0 0-1 16,0-4-1-16,0 0 1 15,1 0-1-15,-1-4-3 16,0 0 2-16,0 0 1 15,0 0 2-15,0 0-1 16,5 4-1-16,0 0-2 16,-1-3 1-16,1-1 1 15,8 0 0-15,-9 4 0 16,1 0 2-16,0 0-1 16,-1 0 2-16,1 4-4 0,-1 3 0 15,1 5 1-15,-5-4 0 16,0 4 0-16,0-1 2 15,0 1-1-15,1 0-1 16,-1-1 1-16,-4 1-1 16,-1 4-3-16,1-5 2 15,0 5 1-15,0 0 2 16,-1-1-1-16,1 1-1 16,0-1 1-16,0 1-1 15,-1 0 0-15,1-1 2 16,-4-3-3-16,-1 4 0 15,0-5 1-15,1 1 2 16,-5-4-3-16,4 0 0 0,-4-8 1 16,5 3 0-1,-5-3 0-15,0 0 2 0,8 4-3 16,-8-4 0-16,5-4 1 16,4 1 0-16,-5-5 0 15,0 0 0-15,1 0-3 16,3 0 2-16,-3-3 1 15,-1 3 2-15,5-4-3 16,-5 0 0-16,1 1 1 16,-1-1 2-16,1 0-3 15,-1 1 0-15,0-1 1 16,5 4 2-16,-4 0-3 0,3 1 0 16,-3-1 3-16,3 0 1 15,-3 4-1-15,-1-4 1 16,5 4 2-16,-5 0 4 15,1 1-4-15,-1 3-3 16,5 0-1-16,0 0-1 16,-1 0 0-16,1 0 0 15,0 0 0-15,0 0 0 16,0 0 0-16,-9 0 2 16,8 3-3-16,1 5 0 15,0 0 3-15,4 0 1 16,0-4-1-16,5 0 1 15,-1-4-4-15,1 0-2 0,-1 4 2 16,1-4 0-16,4 0 1 16,0 3 0-16,0 1-3 15,0 0 2-15,4-4 1 16,0 0 2-16,1-4-1 16,-1 0-1-16,0-3 1 15,1 3-1-15,-1 0 0 16,-4 0 0-16,0 0-3 15,-5 0 2-15,1 0 1 16,-1 0 2-16,1 0-1 16,-5-3-1-16,0-5 1 15,1 0 1-15,3 1-1 16,1 3-1-16,8 0 1 0,-4 0-1 16,0 4 0-16,4 0 0 15,0 0 0-15,1 4 2 16,-1-3-3-16,0-1 0 15,1 0 1-15,-1 4 2 16,-4-4-1-16,4 4-1 16,-4 0 1-16,0 0 1 15,0 0-1-15,0 0-1 16,0 4 1-16,0 0-1 0,-4-4 0 16,-1 4 0-16,1-4 0 15,-5 0 2-15,0 3-3 16,0-3-2-16,0 4 4 15,0-4 1-15,-4 4 0 16,0 0-2-16,0 0-2 16,0 0-1-16,-1 0 2 15,1 0 2-15,4 0-2 16,-4 0 0-16,0-1 1 16,4 1 0-16,0 0 0 15,0 0 2-15,0 0-1 16,1 0 2-16,-1-4-4 15,4 0 0-15,1 0 1 16,-1 0 2-16,1 0-3 0,-1-4-2 16,5 0 2-16,0 4 2 15,-4 0 0-15,-1 0-1 16,1 0 1-16,0 0-1 16,-1 0 0-16,1-4 0 15,-1 0 0-15,1-3 0 16,-5-5 0-16,0 0 2 15,0 0-1-15,0-3-1 16,1-1 1-16,-1 1-1 16,0-1-3-16,-4 0 2 15,-1 1 1-15,1-5 2 16,0 1-1-16,0-1 2 16,0 1 0-16,-1-5 1 15,1 5-5-15,-5-1 1 16,-4 1 2-16,5-1 1 15,4 1-1-15,-5 3-2 16,0 1 1-16,1 3-1 0,-1 0-3 16,1 1 2-16,-1-1 1 15,0 0 0-15,1 1 0 16,-1 3 2-16,-4 0-1 16,5 0 2-16,-1 0-2 15,-4 1-1-15,0-1 1 16,4 0-1-16,-4 4 0 15,5 0 2-15,-5 0-3 16,0 4 0-16,0 0 1 16,0 0 2-16,0 0-1 15,0 0-1-15,0 0-50 16,8-4-24-16,-8 0-15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1T03:11:41.9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1AF539-8E4C-472B-A39A-DD2D5FFB045B}" emma:medium="tactile" emma:mode="ink">
          <msink:context xmlns:msink="http://schemas.microsoft.com/ink/2010/main" type="inkDrawing" rotatedBoundingBox="7863,10962 14905,11159 14884,11930 7842,11734" shapeName="Other">
            <msink:destinationLink direction="with" ref="{6CD3014A-35E6-4D49-A54D-EB4E08F6918B}"/>
          </msink:context>
        </emma:interpretation>
      </emma:emma>
    </inkml:annotationXML>
    <inkml:trace contextRef="#ctx0" brushRef="#br0">-1 2 28 0,'-4'-4'13'0,"4"4"-10"0,0 0 0 0,0 0-2 16,0 0-1-16,0 0 0 15,0 0-3-15,0 0 0 16,0 0 6-1,0 0 3-15,4 0-3 0,5 0 0 16,-5 0 10-16,-4 0 3 16,4 4 19-16,-4-4 7 15,0 0-4-15,5 4 0 16,-5-4-13-16,0 0-3 16,0 0-11-16,0 0-4 15,0 0-4-15,4 4 2 0,-4-4 4 16,5 7-3-16,-5 1 2 15,4 0-5-15,0 4 0 0,1 3 1 16,-1 5 0-16,1-1 0 16,-1 5 0-16,5 3 0 15,0 4 0-15,-1 0-2 16,1-3-2-16,0-1 1 16,0-4-1-16,-1 1 0 15,1-5 2-15,0 1-1 16,0-5-1-16,4 1 1 15,-4 0 1-15,-1-5 1 16,1 1 3-16,0 0-5 16,4-5-1-16,5 1 0 15,-1 0 2-15,1 0-3 16,-1-4-2-16,5 0 4 0,0 0 1 16,0-1-3-16,-4 1 1 15,-1 4 0-15,1-4 2 16,-1 0-1-16,5 0-1 15,0 0 1-15,0 0-1 16,0 0-3-16,4-1 2 16,5 1 1-16,4 0 0 15,5 0 0-15,4 0 0 16,4-4 0-16,0 0 2 16,0 0-1-16,-4 4-1 15,0-4 1-15,-4 4 1 16,-5 0 10-16,-5-4 4 15,1 0-5-15,-5 0-4 16,5 0-4-16,0 0 0 0,0 0-4 16,-1 0 0-16,1-4 1 15,0 0 2-15,-1 0-1 16,6 0-1-16,-6 4 5 16,5-4 4-1,0 0-5-15,1 0-2 16,-1 1-1-16,0-1-1 0,0 0 2 15,-4 0 1-15,-5-4-4 16,0 0 1-16,-4 0-2 16,0 1 0-16,0 3 2 15,-4 0 2-15,-1 0-1 16,1 0-1-16,-1 0 1 0,1 0-1 16,-1 0 0-16,1 4 2 15,-1-4-3-15,1 4 0 16,-1-3 1-16,1-1 2 15,0 0-1-15,-1 0-1 16,1 0-2-16,-1 0 1 16,1 4 1-16,4 0 0 15,-5-4 2-15,1 4 1 16,-1 0-4-16,-3 0 1 16,-1-4 6-16,0 0 6 15,0 0-2-15,0 1 0 16,0-1-6-16,0 0-1 15,1 4-1-15,-1 0-2 16,0 0 1-16,0 0-1 0,-4 0 0 16,0 0 0-16,-1 0 0 15,1 4 0-15,-9-4 2 16,5 0 1-16,-1 4-4 16,5-1 1-16,-5 1 0 15,1 4 0-15,-1 0 0 16,0 0 2-16,1 3-3 15,-1-3 0-15,0 4 1 16,1 0 2-16,-1-1-3 16,1 5 0-16,-1 0-1 15,0 3 0-15,1 1-7 16,-1-1-2-16,1-3 1 16,-1-1 4-16,-4-3 3 15,0 0 4-15,0-5 0 16,4 1-1-16,-4-8 1 0,0 0-1 15,0 0 0-15,5-4 0 16,4 0 0-16,-1 1 0 16,1-5 0-16,0 0 0 15,0 0-3-15,-1 0 2 16,1-3 1-16,0-1 2 16,0-4 3-1,-1 1-2-15,1 3 0 16,0 0-3-16,0 1-1 15,0 3 1-15,4 0 0 16,-4 0 2-16,-1 4 1 0,1 0-1 16,4 1-2-16,-4-1-2 15,4 4 1-15,0 0 1 16,5 0 2-16,-1 0-3 16,1 0 0-16,4 0 1 15,0 4 2-15,4-4-3 16,1 3 0-16,3 1 1 15,5 0 2-15,0-4-1 16,1 0-1-16,-1 0-2 16,0 0 1-16,-5-4 1 15,1 0 2-15,-5 1-3 16,1 3 0-16,-5 0 1 16,0 0 0-16,-5 0 2 0,1 0 1 15,-1 0-4-15,5 0 1 16,0 3 0-16,0-3 0 15,0 0-3-15,0 0 2 16,4 0 1-16,1 0 2 16,-1 4-1-16,5 0-1 15,-1 0-2-15,1 0 1 16,4 4 1-16,0-4 0 16,-4 0 0-16,0 0 2 15,-5-4-3-15,0 0 0 16,1 0 1-16,3 0 0 15,-8 0 0-15,0 0 2 0,0 3-3 16,-4 1 0-16,-1 0 1 16,1 0 2-16,-1 0-3 15,1-4-2-15,-1 4 4 16,1-4 1-16,4 0 0 16,0 0-2-16,0 0 1 15,0 0 1-15,4 4-3 16,0-4 0-16,5 0 7 15,0 0 4-15,0 0-1 16,4 0 2-16,0 0-6 16,-5 0-1-16,1 0-2 0,0 0-2 15,0 4 1-15,-5 0 1 16,0 0-1-16,1-1 2 16,-5 1 0-16,-1 0 3 15,1-4-1-15,-4 0 0 16,-1 0-3-16,5 4-2 15,-4 0 1-15,4 0-1 16,0 0 0-16,4 0 2 16,5 0-3-16,4 0 0 15,4-4 10-15,5 3 3 16,0-3 1-16,0 0 0 16,4 4-10-16,-8 0-1 15,4-4-2-15,0 4 0 0,-9-4 0 16,0 0 2-16,-5 4-1 15,-3 0-1-15,-1 0 1 16,5 0-1-16,0 4 0 16,4-1 2-16,0 1-1 15,4 0-1-15,5 0 1 16,4-4 1-16,-4 0-1 16,0-1-1-16,-4 1 1 15,-5 0-1-15,0 0 2 16,-5 0 1-1,1 0-4-15,0 0-1 16,-5 4 1-16,1-1 2 0,-6 1-2 16,1 0 0-16,-4-4 1 15,0 0 0-15,-1-4 0 16,1 0 0-16,4 0 0 0,-1 4 2 16,6 0-3-16,4 3-2 15,4-3 2-15,-5 4 2 16,1-4 0-16,0 0 2 15,-1-4-2-15,1 0-1 16,0-4-2-16,0 0-1 16,-1 0 2-16,1 0 0 15,0 0 1-15,-5 1 2 16,0 3-3-16,-4 0 0 16,0 0 1-16,0-4 2 15,-4 0-3-15,-1-4 0 16,1-4 1-16,-1-3 0 15,1-1 0-15,-5 4 0 0,5 1 0 16,-1-1 2-16,1 4-6 16,-1 0 1-16,1-3 5 15,-1 3 4-15,5 0-6 16,0-4 1-16,0 1-3 16,0-1 0-16,0-4 2 15,0 5 2-15,-4-5-1 16,-1 0 2-16,1 1 0 15,-1 3 1-15,1 0-2 16,-1-3-2-16,1 3-2 16,-5-3 1-16,0-1 3 15,-4-4 1-15,0-7-1 16,0 0-2-16,-1-4 1 16,5-4-1-16,1-1 0 0,-6-3 2 15,6 4 5-15,-1 4 6 16,0 4-7-16,-4 3-1 15,-1 5-5 1,1 3-1-16,0 5 1 16,-5 3 2-16,1 4-1 0,-1 0-1 15,-4 4-13-15,0 0-4 16,5 8-46-16,-5 4-21 16,-9 7-81-1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9T01:41:07.6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E559BD6-B2C8-4513-8D53-F2D7F8226926}" emma:medium="tactile" emma:mode="ink">
          <msink:context xmlns:msink="http://schemas.microsoft.com/ink/2010/main" type="inkDrawing" rotatedBoundingBox="20969,17479 21148,10784 22891,10831 22712,17526" shapeName="Other">
            <msink:destinationLink direction="with" ref="{6BFC87B3-1C57-456D-8652-726B0FE815BD}"/>
          </msink:context>
        </emma:interpretation>
      </emma:emma>
    </inkml:annotationXML>
    <inkml:trace contextRef="#ctx0" brushRef="#br0">0-1 172 0,'-4'-7'66'0,"4"7"-52"0,0-4 23 0,0 4 9 0,0 0-20 16,0 0-6-16,0 0-6 16,0 0-2-16,8 8-6 15,-3-1 3-15,8 1 1 0,-4 0 1 16,13 0 1-16,-5-1-4 16,19-3-3-16,-6 0 0 15,19 4 1-15,-10-4 3 16,10 0 2-16,-10 0-5 15,5 4-2-15,-9-1 0 16,5 5 0-16,-5-4 0 16,5 4 2-16,-9-1-5 15,8 1-1-15,-4-4 0 0,9 3 2 16,-4-3-1-16,8 4 2 16,-4-4-2-16,0 3-1 15,-4 1 3-15,-1 4 0 16,-3-5-1-16,-1 9-2 15,-4-5 1-15,-1 17 1 16,-3-5-1-16,-1 20-1 16,-4-8 3-16,0 19 0 15,-4-7-4-15,-1 3 1 16,-4-7-2-16,1 4 0 16,-1-8 2-16,0 4 2 15,-4-9-3-15,4 13 0 16,-4-8-1-16,0 19 0 15,-1-7 0-15,6 15 0 0,-6-11 2 16,1 3 0-16,0-11 0 16,4-1 2-16,-4-7-1 15,4 4-1-15,-4-4 1 16,4 8-1-16,-4-12 0 16,0 27 0-16,0-12 2 15,-1 20 1-15,1-15 1 16,0 3 2-16,-5-11-3 15,5 0 0-15,0-8 1 16,0-1 0-16,0-7-2 16,-1 12 1-16,1-12 7 15,0 16 3-15,0-12 0 0,0 23 0 16,-1-11-5-16,1 11 0 16,0-7-7-16,0 0-1 15,-1-9 2-15,1 1 3 16,0-8 2-16,0 4 1 15,0-4-4-15,-1 16-3 16,-3-13 0-16,-1 29-1 16,1-13 2-16,-1 16 1 15,0-12-1-15,1 1 1 16,-5-9 0-16,0 1 3 16,0-8-1-16,0 7 2 15,0-11-4-15,0 31-2 16,0-19 0-16,0 27 1 15,0-16-1-15,0 4 2 16,0-11-2-16,0-1-1 0,0-11 1 16,-5 4 1-16,5-9-1 15,-4 13 2-15,0-8 0 16,-1 27 1-16,5-16 0 16,-4 20 2-16,4-15-1 15,0 3 0-15,0-12-3 16,0-3 1-16,0-8-2 15,0 0-1-15,0-8 1 16,0 8-1-16,0-8 0 16,0 27 2-16,0-15 3 15,0 23 4-15,0-11-2 16,0 7-2-16,0-11-5 0,0-1 0 16,0-11 0-16,-5 0 0 15,1-8 0-15,0 0 0 16,-1-4 0-16,1 0 2 15,-1-3-1-15,-3 3-1 16,3 0 1-16,-4 4 1 16,1-4-1-16,-1 8 2 15,0-8 0-15,-4 8 1 16,0-7-2-16,0 7 1 16,-1-8-4-16,1 4 0 15,0-8 3-15,0 0 1 16,0-3-1-16,-1-1 1 15,1-3-4-15,0-1 0 16,4 1 1-16,-4-1 2 0,4-3-3 16,-4-1 0-16,4 1 1 15,-4 0 2-15,4-5-3 16,0 5 0-16,1-4 1 16,-1-1 0-16,0-3-3 15,0 0 2-15,0 0 3 16,1-1 1-16,-1 1-1 15,0 4 1-15,0-4-2 16,0 0-1-16,1-1-2 16,-6 1 1-16,6-4 1 15,-6 8 2-15,6-4-1 16,-6-1-1-16,1 1 1 16,-4 0-1-16,3 0 0 15,-3-1 2-15,4-3-3 0,-5 4-2 16,5-4 2-16,-5 0 2 15,5 0 0-15,-4 4-1 16,3-4 1-16,-3 3 1 16,4 1-1-16,-5 0-1 15,0 0-2-15,1 0 1 16,4-1-1-16,-5-3 0 16,5 8 4-16,-5-4 1 15,5 0-4-15,-5-1 1 16,5-3 0-16,-4 4 0 15,3 0 0-15,1 4 0 16,4-5-3-16,-4 9 2 0,4-4 1 16,-4 7 2-16,4-3-1 15,-4-1-1-15,4-3 1 16,-4 4-1-16,4-5 0 16,1-3 0-16,-1 0 0 15,0 0 2-15,0-4-3 16,1 3-2-16,-1-3 2 15,0 4 2-15,5-4-2 16,-5 0 0-16,0 0 3 16,0-4 1-16,5 8-4 15,-1-8-1-15,1 0 1 16,-5 3 0-16,0-3 1 16,-4 0 2-16,4 0-3 0,-4 4 0 15,4-4-1-15,-4 4 0 16,4-4 2-16,-4 0 0 15,0 8 2-15,0-4 1 16,0 0-4-16,-5 0 1 16,5 3-2-16,-5 1-2 15,5-4 5-15,-5 8 1 16,1-4 0-16,-1-1-2 16,1 1 1-16,-1-4-1 15,0 0-3-15,1 0 2 16,-1 0 1-16,1 0 0 15,4 0 0-15,-5-4 0 16,0 0 0-16,1 4 2 16,-1-4-3-16,1 0 0 0,3 0 3 15,1 3 1-15,4-3-4 16,1 0-1-16,-1 0-4 16,4 0-1-16,1 0-36 15,4-3-16-15,0-1-69 16,18-8-31-16,-5 4 4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9T01:41:08.8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FC87B3-1C57-456D-8652-726B0FE815BD}" emma:medium="tactile" emma:mode="ink">
          <msink:context xmlns:msink="http://schemas.microsoft.com/ink/2010/main" type="inkDrawing" rotatedBoundingBox="21361,17021 21664,17643 21290,17826 20987,17204" semanticType="callout" shapeName="Other">
            <msink:sourceLink direction="with" ref="{7E559BD6-B2C8-4513-8D53-F2D7F8226926}"/>
          </msink:context>
        </emma:interpretation>
      </emma:emma>
    </inkml:annotationXML>
    <inkml:trace contextRef="#ctx0" brushRef="#br0">203 6 212 0,'4'-8'82'0,"-4"8"-64"0,5 0 18 15,-5 0 2-15,0 0-7 16,0 0 2-16,4 4-2 0,-4-4 1 15,0 8-17-15,0 0 6 16,0 3 3-16,0-3 1 0,-4 12 2 16,-1-5-6-16,-3 9-1 15,-1-5-9-15,-4 9-4 16,0-5-4-16,-5 4-3 16,5-3 1-16,-5 3 1 15,5-4-1-15,0 1-1 16,0-5 1-16,0 1-1 15,4-5-3-15,0 1 2 16,0-4 1-16,1 3 0 16,3-3 0-16,1-4 2 15,-1 0-1-15,1-1-1 0,0 1 1 16,-1-4 1-16,5 0-3 16,0 0-2-16,0 0 2 15,0 0 2-15,0 0 0 16,0 3 2-16,0-3-2 15,0 0-1-15,0 0 1 16,0 0-1-16,0-4 0 16,0 8 0-16,0-4 4 15,0 0 2-15,0-4 0 16,5 3-1-16,-5-3-3 16,0 0 1-16,0 0 0 15,4 8 1-15,-4-8 0 16,0 0 0-16,0 0 0 15,0 0 2-15,0 0-5 0,0 0-1 16,0 0 0-16,0 0 2 16,0 0-1-16,4 0-1 15,1 0 1-15,-1 0-1 16,1 0 0-16,3 4 0 16,-3-4 0-16,3 0 2 15,1 0-3-15,4 4 0 16,1 0 1-16,8-4 0 15,-5 8-3-15,9-4 2 16,-4 0 1-16,5-1 0 16,-5-3 0-16,8 12 2 15,-8-8-1-15,9 4-1 16,-9-4 1-16,4 4-1 0,-4-1 0 16,0 1 0-16,-4-4 0 15,-1 4 0-15,1-4 0 16,-5 0 0-16,0 0 0 15,0-1 0-15,-4-3 0 16,0 0 2-16,0 0-1 16,-5 0 2-16,0 0-7 15,-4 0 1-15,0 0-54 16,0 0-24-16,0 0-109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9T01:40:49.9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FFF6A2-77F4-4612-B21D-9B3264E4CBC8}" emma:medium="tactile" emma:mode="ink">
          <msink:context xmlns:msink="http://schemas.microsoft.com/ink/2010/main" type="inkDrawing" rotatedBoundingBox="2111,9569 2164,8270 2440,8282 2387,9580" semanticType="callout" shapeName="Other"/>
        </emma:interpretation>
      </emma:emma>
    </inkml:annotationXML>
    <inkml:trace contextRef="#ctx0" brushRef="#br0">280 0 160 0,'-9'-4'60'0,"9"8"-47"0,0-4 6 0,0 0-2 15,0 4-4-15,-4 0 2 16,-1 0 5-16,1 0 2 15,-1-1-11-15,-3 5 4 0,-1-4 5 16,0 0 2-16,0 0 2 0,1 0-7 16,-1 0-2-16,0 0-5 15,0 0 1-15,0-4-4 16,1 7-2-16,-1 1-2 16,0-4 0-16,5 4-2 15,-5 0 2-15,5-1-2 16,-5 1-1-16,4 4 1 15,-3-4 1-15,3 3 1 16,-4 1 1-16,1 0-2 16,-1 3-2-16,0 1 1 0,5 0 1 15,-5 3-3-15,0 5 0 16,0 7-1-16,1 4 0 16,3 4 2-16,1 0 2 15,-5 0-1-15,5 0 2 16,-1-4-4-16,1-4 0 0,4-4 1 15,0 1 2-15,0-5-1 16,0 0-1-16,0 1 1 16,4-5-1-16,1 1-3 15,-1-1 0-15,0 1 2 16,1-1 2-16,-1-3 0 16,1 0-1-16,-1-1 1 15,0 1-1-15,5-1-3 16,-4 1 2-16,-1 0 1 15,0-1 2-15,1 5-3 16,4 3 0-16,-5 4 1 16,5 1 2-16,-5-1-1 15,0 0-1-15,1 1 1 0,-1-5-1 16,1 0 0-16,3-3 2 16,1-5-3-16,0 1-2 15,0 0 2-15,-1-5 0 16,1 9 1-16,0-8 2 15,0-1-1-15,0 1 2 16,-1 0-4-16,1-1 0 16,0 1 1-16,0-4 0 15,-5 0-25-15,14-16-129 32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9T01:41:37.1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62C01C-EA1A-4104-9EF0-271A8FEB8F66}" emma:medium="tactile" emma:mode="ink">
          <msink:context xmlns:msink="http://schemas.microsoft.com/ink/2010/main" type="inkDrawing" rotatedBoundingBox="2477,8954 3063,17925 1932,17998 1346,9028" semanticType="verticalRange" shapeName="Other">
            <msink:sourceLink direction="with" ref="{3FC8BAF4-C4D1-428D-A9D0-657DD60B8130}"/>
          </msink:context>
        </emma:interpretation>
      </emma:emma>
    </inkml:annotationXML>
    <inkml:trace contextRef="#ctx0" brushRef="#br0">580-5 188 0,'-9'4'71'0,"5"-4"-55"0,-1 0 13 0,5 0 2 16,0 0-5-16,-4 0 2 15,-1 0-5-15,1 4 0 16,-5-4-12-16,0 4 4 0,1 0 3 15,-6 0-2-15,1 0 1 16,-4 0-7-16,-1 3-4 0,1 1-1 16,-1 0-1-16,-4 0-2 15,0 3-2-15,0 1 1 16,0 0-1-16,0 3 0 16,1 1 2-16,-1 7-3 15,0 9 0-15,0 7 1 16,0 7 2-16,9 13-1 15,-9-1 2-15,4 1-2 16,5-4-1-16,0 3 1 0,4-11-1 16,-9 0-3-16,5 3 2 15,5 5 1-15,-1 7 0 16,0 5 0-16,0 3 2 16,0-4-3-16,1-3 0 15,3-5 1-15,1 1 0 16,-1-9 0-16,1 1 2 15,0-4-3-15,-1 3 0 16,1 9 1-16,0 3 0 16,4 5 0-16,0-1 0 0,0-4 0 15,0-3 2-15,0-5-3 16,0 1-2-16,0-8 2 16,0 0 0-16,0-1 1 15,0 1 2-15,0 8-1 16,0 3 2-16,0 5-4 15,0 3 0-15,0-4 1 16,0 1 0-16,0-5 0 16,0 1 0-16,0-5 0 31,0 1 0-31,0 7 0 0,0 9 0 16,0 3 0-16,4 0 0 15,0-4 0-15,1-8 0 16,-5-3 0-16,0-5 0 15,0 1 0-15,0 0 0 16,0 7 0-16,0 12 0 16,0 12 0-16,0 4 2 0,0-8-3 0,-5-8 0 31,1-8 1-31,0 0 0 16,4 8 0-16,0 8 0 15,0 8 0-15,0 0 0 0,0-9 0 0,4-6 0 16,-4-9 0-16,4-4 0 0,1 1 0 15,-5-1 0-15,4 12 0 16,-4 8 2-16,4 4-1 16,1-4-1-16,-1-8-2 31,1 12 1-31,-1-12 1 16,0-4 0-16,1-4 0 15,-1 8 0-15,1 12 0 16,-1 0 2-16,0-8-3 15,1-8-2-15,-1-8 4 16,1-7 1-16,-1-4 0 0,5-1-2 16,-5 1 1-16,0 12-1 15,1 7-3-15,-1 8 2 16,5 0 1-16,-9-4 2 16,0-8-3-16,4-7 0 15,-4-9 3-15,0-3 3 0,5 8-2 16,-1-5-2-16,1 5 2 15,-1 7 2-15,0 5-2 16,1-5 0-16,-1 1-1 16,1-9-2-16,-1-3 3 15,0-4 0-15,1-8 1 16,-1 0 0-16,0-4-2 16,10 4-2-16,-10-8 1 15,5 4 1-15,4 0-3 0,0 4 0 16,0 8 1-16,0 0 2 15,1 3-1-15,-1-3-1 16,0 0 1-16,0-4-1 16,0-4-3-16,5-4 2 15,-5-4 1-15,4-4 2 16,1 1-3-16,0-5 0 16,-1 1 1-16,1-1 2 15,-5 4-1-15,4-7-1 16,-3 11 1-16,3 0-1 15,-4 4 0-15,0 8 0 16,1 0 0-16,-1 4 0 16,0 0 0-16,0-4 0 0,-4-4-3 15,4-4 2-15,-4-4 1 16,4-4 0-16,-4-3 0 16,4-5 0-16,0 1 0 15,0-5 0-15,-4 1 0 16,0-5 0-16,4 9 0 15,-4-4 0-15,4-1 0 16,0-3 0-16,0 0 0 16,5 3 0-16,-1-3 0 15,1 0 0-15,-1-1 0 16,5 1 0-16,0-4 0 16,0 11 2-16,0-3-1 15,0-1-1-15,0 1 1 0,0-4-1 16,4-1 0-16,1 1 2 15,3 0-3-15,1 0-2 16,0-1 2-16,-1-3 2 16,-3 8 0-16,-1-5-1 15,-4-3 1-15,0-4-1 16,-5 8-3-16,1-4 2 16,0-1 1-16,-1 1 2 15,1 4-1-15,4 0-1 16,0-1-94-16,8-11-41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9T01:41:39.6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C8BAF4-C4D1-428D-A9D0-657DD60B8130}" emma:medium="tactile" emma:mode="ink">
          <msink:context xmlns:msink="http://schemas.microsoft.com/ink/2010/main" type="writingRegion" rotatedBoundingBox="2887,18278 2594,17533 3084,17340 3377,18086">
            <msink:destinationLink direction="with" ref="{4A62C01C-EA1A-4104-9EF0-271A8FEB8F66}"/>
          </msink:context>
        </emma:interpretation>
      </emma:emma>
    </inkml:annotationXML>
    <inkml:traceGroup>
      <inkml:annotationXML>
        <emma:emma xmlns:emma="http://www.w3.org/2003/04/emma" version="1.0">
          <emma:interpretation id="{0D063606-6AC6-4B8C-894D-318596DAC970}" emma:medium="tactile" emma:mode="ink">
            <msink:context xmlns:msink="http://schemas.microsoft.com/ink/2010/main" type="paragraph" rotatedBoundingBox="2887,18278 2594,17533 3084,17340 3377,18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ABE207-B16F-4B6E-A00A-6F29E374E89C}" emma:medium="tactile" emma:mode="ink">
              <msink:context xmlns:msink="http://schemas.microsoft.com/ink/2010/main" type="line" rotatedBoundingBox="2887,18278 2594,17533 3084,17340 3377,18086"/>
            </emma:interpretation>
          </emma:emma>
        </inkml:annotationXML>
        <inkml:traceGroup>
          <inkml:annotationXML>
            <emma:emma xmlns:emma="http://www.w3.org/2003/04/emma" version="1.0">
              <emma:interpretation id="{E29A92BD-EB5A-4D51-A5DC-F4EC663CCC05}" emma:medium="tactile" emma:mode="ink">
                <msink:context xmlns:msink="http://schemas.microsoft.com/ink/2010/main" type="inkWord" rotatedBoundingBox="2887,18278 2594,17533 3075,17344 3367,180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56-3 176 0,'-4'0'68'0,"-1"0"-52"0,5 0 12 0,0 0 5 16,0 0-6-16,0 7-1 15,0-7-8-15,0 8-1 16,0-4-10-16,0 4 0 0,0 0 3 15,0 0-6-15,0-1-2 16,0 1 1-16,5 4 0 0,-1-4-1 16,0 3 1-16,5 1-2 15,0 0-1-15,0-1-2 16,4 9 1-16,4-4 1 16,1 3 2-16,4 1-1 15,0 3-1-15,4-4 1 16,1 5 1-16,-1-1-1 15,-4 5-1-15,0-1 1 16,0 0-1-16,-5-3 2 16,1 11 1-16,-1-12-1 15,-4 8 1-15,1-7-2 16,-1-1-1-16,-4-3 1 16,-1-5-1-1,1-3 0-15,-5 0 0 0,1-5 2 0,-1 5 1 16,1-4-4-16,-5-8 1 15,0 0 0-15,0 0 0 16,0 8 8-16,0-4 5 16,-5-1 2-16,1 1 1 15,-1 4-6-15,1 0-2 16,-5-4-4-16,1 0-1 16,-1 0 3-16,0 3 1 15,0 1 1-15,0-4 2 16,-4 8-1-16,0-4 0 0,-4-1-1 15,-1 1 2-15,0-4-1 16,1 8 0-16,-5-4-3 16,0 3-1-16,0-3 1 15,0 0 1-15,5 0-1 16,-1 0 1-16,1-1 0 16,-1 1 1-16,0 0-2 15,1 0-1-15,-1 0-6 16,5-5 1-16,0 5 0 15,0 0 2-15,0-4-3 16,4-4 0-16,0 8 1 16,5-8 0-1,-1 0 0-15,1 0 0 16,4 0-3-16,0 0 2 16,9 0-65-16,8 4-30 0,10-4-76 15</inkml:trace>
        </inkml:traceGroup>
        <inkml:traceGroup>
          <inkml:annotationXML>
            <emma:emma xmlns:emma="http://www.w3.org/2003/04/emma" version="1.0">
              <emma:interpretation id="{6F42B7F9-FB2B-4FD2-92A7-E2D35A2B1298}" emma:medium="tactile" emma:mode="ink">
                <msink:context xmlns:msink="http://schemas.microsoft.com/ink/2010/main" type="inkWord" rotatedBoundingBox="3099,18147 2997,17888 3259,17785 3361,18044"/>
              </emma:interpretation>
              <emma:one-of disjunction-type="recognition" id="oneOf1"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プ</emma:literal>
                </emma:interpretation>
                <emma:interpretation id="interp3" emma:lang="" emma:confidence="0">
                  <emma:literal>疒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“</emma:literal>
                </emma:interpretation>
              </emma:one-of>
            </emma:emma>
          </inkml:annotationXML>
          <inkml:trace contextRef="#ctx0" brushRef="#br0" timeOffset="11968.224">363 574 84 0,'-4'8'33'0,"4"-4"-26"16,0-4 3-16,0 0-2 0,0 0 4 15,0 0 5-15,0 7 2 16,4 1 3-16,1 0 1 16,-1-4 3-16,0-4-12 0,5 8-3 15,-5-8-7-15,-4 0-1 0,5 0 3 16,-5 0 12-16,4 0 6 16,-4-8-4-16,0 8 1 15,0-4-8-15,-4 0 0 16,-1 0-8-16,1-4-1 15,-5 8 0-15,1-4 0 16,-1-3-2-16,-4-1-2 16,-1 0 3-16,-3-4 2 15,-1 8 2-15,1-3 1 16,4-1-2-16,-1 0 1 16,1 0-4-16,0 4 0 15,4 0 1-15,1 1 2 0,-1-1-1 16,0 0 0-16,0 0-1 15,0 0 2-15,1 0-5 0,3 0-1 16,1 4 0-16,0-4 0 16,-1 4 0-16,1-4 0 15,-1 4-3-15,1 0 0 16,4 0 2-16,0 0 0 16,0 0 1-16,0 0 0 15,4 4-3-15,5 0 2 16,4 4 1-16,0 0 2 15,5 0-3-15,0-1 0 16,-1 1 1-16,5 0 2 16,0-4-3-16,0 8 0 15,4-5-1-15,1 1 0 16,-5 0 2-16,-1-4 2 0,-3 8-1 31,0-5-1-31,-5 1 1 16,0 0 1-16,-4-4-1 15,-1 4 2-15,-3-4-2 16,-5-4-1-16,4 3 1 16,-4 1 1-16,0 0-1 0,-4 0-1 15,-1 0 1-15,1-4 1 16,0 0-3-16,-5 0 0 16,0-4 1-16,-4 0 0 15,0 0 2 1,4 0-1-16,-9-3 2 15,5-1-2-15,-9 0-1 16,9 4 1-16,-9-4-1 16,5 4 0-16,-5-11 0 15,4 15 0-15,1-12-3 16,4 4 2-16,-5-3 3 16,9 3-1-16,-4 0 2 15,4 4-2-15,-4-4 2 16,9 4-2-16,-9-3 2 15,8 7-2-15,-4-4 2 16,9 8-2-16,-8-4-3 16,8 0 1-16,-5 0-100 15,10 0 54-15,3 0-121 16,10 0 95-16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9T03:23:48.7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1D636C-B26F-436C-A06E-0F286A0FCE1A}" emma:medium="tactile" emma:mode="ink">
          <msink:context xmlns:msink="http://schemas.microsoft.com/ink/2010/main" type="writingRegion" rotatedBoundingBox="8547,12891 10794,12891 10794,13643 8547,13643"/>
        </emma:interpretation>
      </emma:emma>
    </inkml:annotationXML>
    <inkml:traceGroup>
      <inkml:annotationXML>
        <emma:emma xmlns:emma="http://www.w3.org/2003/04/emma" version="1.0">
          <emma:interpretation id="{9EA5F948-055C-418C-8D1E-0990B3E525B8}" emma:medium="tactile" emma:mode="ink">
            <msink:context xmlns:msink="http://schemas.microsoft.com/ink/2010/main" type="paragraph" rotatedBoundingBox="8547,12891 10794,12891 10794,13643 8547,13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6F045F-AA6F-470F-8486-5B6F79470DCA}" emma:medium="tactile" emma:mode="ink">
              <msink:context xmlns:msink="http://schemas.microsoft.com/ink/2010/main" type="line" rotatedBoundingBox="8547,12891 10794,12891 10794,13643 8547,13643"/>
            </emma:interpretation>
          </emma:emma>
        </inkml:annotationXML>
        <inkml:traceGroup>
          <inkml:annotationXML>
            <emma:emma xmlns:emma="http://www.w3.org/2003/04/emma" version="1.0">
              <emma:interpretation id="{A122016F-23C2-428B-8369-2B7D14383077}" emma:medium="tactile" emma:mode="ink">
                <msink:context xmlns:msink="http://schemas.microsoft.com/ink/2010/main" type="inkWord" rotatedBoundingBox="8547,12891 10794,12891 10794,13643 8547,13643"/>
              </emma:interpretation>
              <emma:one-of disjunction-type="recognition" id="oneOf0">
                <emma:interpretation id="interp0" emma:lang="" emma:confidence="0">
                  <emma:literal>辺</emma:literal>
                </emma:interpretation>
                <emma:interpretation id="interp1" emma:lang="" emma:confidence="0">
                  <emma:literal>や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サ</emma:literal>
                </emma:interpretation>
                <emma:interpretation id="interp4" emma:lang="" emma:confidence="0">
                  <emma:literal>ロ</emma:literal>
                </emma:interpretation>
              </emma:one-of>
            </emma:emma>
          </inkml:annotationXML>
          <inkml:trace contextRef="#ctx0" brushRef="#br0">2229 50 124 0,'0'8'46'0,"5"-4"-35"0,-1 7 12 0,-4-11 5 16,5 8 1-16,-5 0 5 15,0 0-14-15,0 0-6 16,0 3-9-16,0 1-2 0,0 0 3 15,0 3-1-15,0 1 0 16,-5-1-6-16,1 5 1 16,-1 3 4-16,1 1 5 15,0-1-3-15,-1 4-1 16,1 1 0-16,0-1 1 0,-1 4-3 16,1 0-2-1,-1 1 0-15,-3-5-1 0,-1-4 0 16,0 1 0-16,0-1 2 15,-4-3 1-15,0-5 1 16,-5 1 0-16,1-4-2 16,-1-1 1-16,1 1 7 15,-5 4 3-15,0-9-4 16,0 1-3-16,0 0-3 16,0 0-3-16,0 0 1 15,0-1 1-15,0 1 1 0,5-4 1 16,-1 0 0-16,1 0 2 15,-1-4-1-15,1 4 2 16,-5 0 0-16,4-4 1 16,0 0-4-16,-3 4-3 15,-1-1 2-15,0-3 0 16,-5 0-1-16,1 4 1 16,-5 0 0-16,1-4 3 0,-1 0-1 15,0 0 2-15,-4 0-4 31,4 0 0-31,1-4-1 16,3 0-2-16,5 1 5 0,0-1 1 16,1 4 0-16,-1 0-1 15,4 0-3-15,1 0-2 0,-1 0 3 16,0 0 2-16,1 0-4 16,-1 4-3-16,1-1 1 15,-1 1 0-15,1 0 1 16,-1-4 2-16,1 0-3 15,-1 0 0-15,-4 0 1 16,0 0 2-16,0 0-1 0,0 0-1 16,0 0 1-16,9 0-1 15,0 0 0-15,-5 0 0 16,-8-4 0-16,0 0 0 16,-1 1 0-16,1-1 0 15,0 0 0-15,4 0 0 16,0 0 0-16,0 0 0 0,0 0 0 15,0 0 0-15,0-4 0 16,0 5 0-16,-4-1-3 16,8 0 2-16,1 0 1 15,-1 0 0-15,1-4 0 16,4 4 0-16,-1 0 0 16,1-3 0-16,0 3 0 15,0-4 2-15,0 4-3 16,4 0 0-16,-4 4-1 15,4 0 0-15,0 0 4 16,1 0 1-16,-6 0-4 0,1-4 1 16,4 0-2-16,1 0 0 15,-1-3 2-15,0-1 0 16,0-4 0-16,1 0 0 16,-1-3 0-16,4-1 0 15,1 1 0-15,-5-5 0 31,5 1 0-31,-1-1 0 16,1-3 0-16,-5-1 0 0,5-3 0 16,0 0 0-16,-1 3-3 15,1 1 0-15,-5-1 4 16,5 1 1-16,-1 4-3 16,1-1-1-16,-1 1 3 15,1 3 1-15,0 0 0 0,-1 1-2 16,1-1 1-16,-1 4-1 15,1-3 0-15,0 3 0 16,-1 0 0-16,1 1 0 16,4-1 0-16,0 0 0 15,0 1-3-15,0-1 2 0,0 4-1 16,0 0 0-16,0 1 4 16,0 3 1-16,-4 0-4 15,4 0-1-15,0 0 1 16,-5 0 0-16,5 0-2 15,0 0 0-15,0 4 2 16,0 0 0-16,0 0 1 16,0 0 0-16,0 0-3 0,0 0 0 15,0 0-1-15,0 0 3 16,0 0 0-16,0 0 3 16,0 0-3-16,0 0-2 15,-4 0 2-15,4 0 0 16,0 0 1-16,0 0 0 15,0 0 0 1,-5 4 0-16,5 0 0 16,-4 0 2-16,0 0-3 15,-5 4 0-15,0-1 1 16,-4 5 0-16,-5 0 0 16,1 3 0-16,-1 1 0 15,1-4 0-15,-1-1 0 16,1 1 2-16,3-4-3 15,6 0 0-15,-1-4-1 16,5 0 0-16,-1-1 2 16,1-3 2-16,-1 0-17 0,5 0-4 15,0 0-29-15,5-3-11 16,4-1-29 0,-1-4-47-16,5 0 37 15</inkml:trace>
          <inkml:trace contextRef="#ctx0" brushRef="#br0" timeOffset="439.414">238-12 148 0,'-9'0'55'0,"9"7"-43"0,0-3 5 0,0 0 2 16,0 0-7-16,0 0-2 15,0-4-8-15,4 4-3 16,5 0 0-16,4-4 0 0,5 4 1 16,-1 0 6-16,1-1 6 15,-1 1 7-15,5 4 5 16,0 0-10-16,-4 0-3 16,-1 0-5-16,1-1-1 15,-5-3-1-15,0 0 0 16,0 0 0-16,1-4 2 15,-6 0-32 1,6 0-12-16,-1-4-60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E6FC5-7F5A-4838-B442-1B63CB572534}" type="datetimeFigureOut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6403-45F0-4081-B20A-0B5D3E3F1D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1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02F-16F7-44C7-B6B7-3D517DAC506C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28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8A1B-4350-4849-91C1-6EADBAA8E389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24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8E8-135E-4A08-BAED-4ADD8E489231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95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92A5-873F-407B-B13B-FF3C84EC9A4A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89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22D9-3A08-431D-B8C2-0604C65C9AA1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76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017-6216-4006-AF05-8446485543CD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84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E289-DC7A-4537-A8F9-E303B93BA713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3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7F6-7382-4C42-99BA-401AA51ABD13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69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59EE-C14E-4D62-AE15-B67DD0C6C914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0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694E-C482-4522-B149-D62D623DD8CD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2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1BB-AAA2-4EAD-A489-8B869C0D24F0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73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2B7D-10D7-4894-88E8-6CFA8198784F}" type="datetime1">
              <a:rPr kumimoji="1" lang="ja-JP" altLang="en-US" smtClean="0"/>
              <a:t>2018/10/15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0F5D-0754-42E2-8C1E-2CF41A7AA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8" Type="http://schemas.openxmlformats.org/officeDocument/2006/relationships/image" Target="../media/image47.png"/><Relationship Id="rId3" Type="http://schemas.openxmlformats.org/officeDocument/2006/relationships/image" Target="../media/image300.png"/><Relationship Id="rId21" Type="http://schemas.openxmlformats.org/officeDocument/2006/relationships/image" Target="../media/image420.png"/><Relationship Id="rId7" Type="http://schemas.openxmlformats.org/officeDocument/2006/relationships/image" Target="../media/image340.png"/><Relationship Id="rId17" Type="http://schemas.openxmlformats.org/officeDocument/2006/relationships/image" Target="../media/image440.png"/><Relationship Id="rId2" Type="http://schemas.openxmlformats.org/officeDocument/2006/relationships/image" Target="../media/image290.png"/><Relationship Id="rId20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23" Type="http://schemas.openxmlformats.org/officeDocument/2006/relationships/image" Target="../media/image450.png"/><Relationship Id="rId10" Type="http://schemas.openxmlformats.org/officeDocument/2006/relationships/image" Target="../media/image370.png"/><Relationship Id="rId19" Type="http://schemas.openxmlformats.org/officeDocument/2006/relationships/image" Target="../media/image400.png"/><Relationship Id="rId4" Type="http://schemas.openxmlformats.org/officeDocument/2006/relationships/image" Target="../media/image311.png"/><Relationship Id="rId9" Type="http://schemas.openxmlformats.org/officeDocument/2006/relationships/image" Target="../media/image360.png"/><Relationship Id="rId22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0.png"/><Relationship Id="rId7" Type="http://schemas.openxmlformats.org/officeDocument/2006/relationships/image" Target="../media/image84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8" Type="http://schemas.openxmlformats.org/officeDocument/2006/relationships/image" Target="../media/image105.png"/><Relationship Id="rId26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08.png"/><Relationship Id="rId7" Type="http://schemas.openxmlformats.org/officeDocument/2006/relationships/image" Target="../media/image990.png"/><Relationship Id="rId12" Type="http://schemas.openxmlformats.org/officeDocument/2006/relationships/image" Target="../media/image100.png"/><Relationship Id="rId17" Type="http://schemas.openxmlformats.org/officeDocument/2006/relationships/image" Target="../media/image110.png"/><Relationship Id="rId25" Type="http://schemas.openxmlformats.org/officeDocument/2006/relationships/image" Target="../media/image113.png"/><Relationship Id="rId2" Type="http://schemas.openxmlformats.org/officeDocument/2006/relationships/image" Target="../media/image940.png"/><Relationship Id="rId20" Type="http://schemas.openxmlformats.org/officeDocument/2006/relationships/image" Target="../media/image107.png"/><Relationship Id="rId29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1" Type="http://schemas.openxmlformats.org/officeDocument/2006/relationships/image" Target="../media/image104.png"/><Relationship Id="rId24" Type="http://schemas.openxmlformats.org/officeDocument/2006/relationships/image" Target="../media/image112.png"/><Relationship Id="rId32" Type="http://schemas.openxmlformats.org/officeDocument/2006/relationships/image" Target="../media/image118.png"/><Relationship Id="rId5" Type="http://schemas.openxmlformats.org/officeDocument/2006/relationships/image" Target="../media/image970.png"/><Relationship Id="rId23" Type="http://schemas.openxmlformats.org/officeDocument/2006/relationships/image" Target="../media/image111.png"/><Relationship Id="rId28" Type="http://schemas.openxmlformats.org/officeDocument/2006/relationships/customXml" Target="../ink/ink1.xml"/><Relationship Id="rId10" Type="http://schemas.openxmlformats.org/officeDocument/2006/relationships/image" Target="../media/image103.png"/><Relationship Id="rId19" Type="http://schemas.openxmlformats.org/officeDocument/2006/relationships/image" Target="../media/image106.png"/><Relationship Id="rId31" Type="http://schemas.openxmlformats.org/officeDocument/2006/relationships/image" Target="../media/image117.emf"/><Relationship Id="rId4" Type="http://schemas.openxmlformats.org/officeDocument/2006/relationships/image" Target="../media/image960.png"/><Relationship Id="rId9" Type="http://schemas.openxmlformats.org/officeDocument/2006/relationships/image" Target="../media/image102.png"/><Relationship Id="rId22" Type="http://schemas.openxmlformats.org/officeDocument/2006/relationships/image" Target="../media/image109.png"/><Relationship Id="rId27" Type="http://schemas.openxmlformats.org/officeDocument/2006/relationships/image" Target="../media/image115.png"/><Relationship Id="rId30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5.emf"/><Relationship Id="rId18" Type="http://schemas.openxmlformats.org/officeDocument/2006/relationships/customXml" Target="../ink/ink7.xml"/><Relationship Id="rId3" Type="http://schemas.openxmlformats.org/officeDocument/2006/relationships/image" Target="../media/image117.png"/><Relationship Id="rId7" Type="http://schemas.openxmlformats.org/officeDocument/2006/relationships/image" Target="../media/image127.png"/><Relationship Id="rId12" Type="http://schemas.openxmlformats.org/officeDocument/2006/relationships/customXml" Target="../ink/ink4.xml"/><Relationship Id="rId17" Type="http://schemas.openxmlformats.org/officeDocument/2006/relationships/image" Target="../media/image129.emf"/><Relationship Id="rId2" Type="http://schemas.openxmlformats.org/officeDocument/2006/relationships/image" Target="../media/image1161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24.emf"/><Relationship Id="rId5" Type="http://schemas.openxmlformats.org/officeDocument/2006/relationships/image" Target="../media/image125.png"/><Relationship Id="rId15" Type="http://schemas.openxmlformats.org/officeDocument/2006/relationships/image" Target="../media/image128.emf"/><Relationship Id="rId19" Type="http://schemas.openxmlformats.org/officeDocument/2006/relationships/image" Target="../media/image130.emf"/><Relationship Id="rId4" Type="http://schemas.openxmlformats.org/officeDocument/2006/relationships/image" Target="../media/image1181.png"/><Relationship Id="rId14" Type="http://schemas.openxmlformats.org/officeDocument/2006/relationships/customXml" Target="../ink/ink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240.png"/><Relationship Id="rId18" Type="http://schemas.openxmlformats.org/officeDocument/2006/relationships/image" Target="../media/image1290.png"/><Relationship Id="rId3" Type="http://schemas.openxmlformats.org/officeDocument/2006/relationships/image" Target="../media/image139.png"/><Relationship Id="rId21" Type="http://schemas.openxmlformats.org/officeDocument/2006/relationships/image" Target="../media/image141.png"/><Relationship Id="rId7" Type="http://schemas.openxmlformats.org/officeDocument/2006/relationships/image" Target="../media/image1170.png"/><Relationship Id="rId12" Type="http://schemas.openxmlformats.org/officeDocument/2006/relationships/image" Target="../media/image1281.png"/><Relationship Id="rId17" Type="http://schemas.openxmlformats.org/officeDocument/2006/relationships/image" Target="../media/image1280.png"/><Relationship Id="rId2" Type="http://schemas.openxmlformats.org/officeDocument/2006/relationships/image" Target="../media/image1120.png"/><Relationship Id="rId16" Type="http://schemas.openxmlformats.org/officeDocument/2006/relationships/image" Target="../media/image1270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11" Type="http://schemas.openxmlformats.org/officeDocument/2006/relationships/image" Target="../media/image1220.png"/><Relationship Id="rId5" Type="http://schemas.openxmlformats.org/officeDocument/2006/relationships/image" Target="../media/image1150.png"/><Relationship Id="rId15" Type="http://schemas.openxmlformats.org/officeDocument/2006/relationships/image" Target="../media/image1260.png"/><Relationship Id="rId23" Type="http://schemas.openxmlformats.org/officeDocument/2006/relationships/image" Target="../media/image143.png"/><Relationship Id="rId10" Type="http://schemas.openxmlformats.org/officeDocument/2006/relationships/image" Target="../media/image1210.png"/><Relationship Id="rId19" Type="http://schemas.openxmlformats.org/officeDocument/2006/relationships/image" Target="../media/image1300.png"/><Relationship Id="rId4" Type="http://schemas.openxmlformats.org/officeDocument/2006/relationships/image" Target="../media/image1140.png"/><Relationship Id="rId9" Type="http://schemas.openxmlformats.org/officeDocument/2006/relationships/image" Target="../media/image1190.png"/><Relationship Id="rId14" Type="http://schemas.openxmlformats.org/officeDocument/2006/relationships/image" Target="../media/image1250.png"/><Relationship Id="rId22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50.png"/><Relationship Id="rId7" Type="http://schemas.openxmlformats.org/officeDocument/2006/relationships/image" Target="../media/image144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0.png"/><Relationship Id="rId11" Type="http://schemas.openxmlformats.org/officeDocument/2006/relationships/image" Target="../media/image148.png"/><Relationship Id="rId5" Type="http://schemas.openxmlformats.org/officeDocument/2006/relationships/image" Target="../media/image1370.png"/><Relationship Id="rId10" Type="http://schemas.openxmlformats.org/officeDocument/2006/relationships/image" Target="../media/image147.png"/><Relationship Id="rId4" Type="http://schemas.openxmlformats.org/officeDocument/2006/relationships/image" Target="../media/image1360.png"/><Relationship Id="rId9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0.png"/><Relationship Id="rId5" Type="http://schemas.openxmlformats.org/officeDocument/2006/relationships/image" Target="../media/image1470.png"/><Relationship Id="rId4" Type="http://schemas.openxmlformats.org/officeDocument/2006/relationships/image" Target="../media/image14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50.png"/><Relationship Id="rId7" Type="http://schemas.openxmlformats.org/officeDocument/2006/relationships/image" Target="../media/image15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10" Type="http://schemas.openxmlformats.org/officeDocument/2006/relationships/image" Target="../media/image167.emf"/><Relationship Id="rId4" Type="http://schemas.openxmlformats.org/officeDocument/2006/relationships/image" Target="../media/image16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3" Type="http://schemas.openxmlformats.org/officeDocument/2006/relationships/image" Target="../media/image211.png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5" Type="http://schemas.openxmlformats.org/officeDocument/2006/relationships/image" Target="../media/image221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3688" y="3039861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Hiroshi Hirai</a:t>
            </a:r>
            <a:endParaRPr kumimoji="1" lang="en-US" altLang="ja-JP" sz="2800" dirty="0"/>
          </a:p>
          <a:p>
            <a:r>
              <a:rPr lang="en-US" altLang="ja-JP" sz="2800" dirty="0"/>
              <a:t>University of Tokyo</a:t>
            </a:r>
            <a:endParaRPr kumimoji="1" lang="en-US" altLang="ja-JP" sz="2800" dirty="0"/>
          </a:p>
          <a:p>
            <a:r>
              <a:rPr lang="en-US" altLang="ja-JP" sz="2800" dirty="0"/>
              <a:t>hirai@mist.i.u-tokyo.ac.jp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172" y="662889"/>
            <a:ext cx="8127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/>
              <a:t>Computing degree of determinant via </a:t>
            </a:r>
          </a:p>
          <a:p>
            <a:pPr algn="ctr"/>
            <a:r>
              <a:rPr kumimoji="1" lang="en-US" altLang="ja-JP" sz="4000" dirty="0"/>
              <a:t>discrete convex optimization</a:t>
            </a:r>
          </a:p>
          <a:p>
            <a:pPr algn="ctr"/>
            <a:r>
              <a:rPr kumimoji="1" lang="en-US" altLang="ja-JP" sz="4000" dirty="0"/>
              <a:t>over Euclidean building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7289" y="4849089"/>
            <a:ext cx="6430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400" dirty="0"/>
              <a:t>Workshop: Recent Development in Optimization 2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2400" dirty="0"/>
              <a:t>GRIPS, </a:t>
            </a:r>
            <a:r>
              <a:rPr kumimoji="1" lang="en-US" altLang="ja-JP" sz="2400" dirty="0" err="1"/>
              <a:t>Roppongi</a:t>
            </a:r>
            <a:r>
              <a:rPr kumimoji="1" lang="en-US" altLang="ja-JP" sz="2400" dirty="0"/>
              <a:t>, Tokyo, 2018/10/13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17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41880" y="415732"/>
            <a:ext cx="437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Algorithms for </a:t>
            </a:r>
            <a:r>
              <a:rPr kumimoji="1" lang="en-US" altLang="ja-JP" sz="3600" dirty="0" err="1"/>
              <a:t>nc</a:t>
            </a:r>
            <a:r>
              <a:rPr kumimoji="1" lang="en-US" altLang="ja-JP" sz="3600" dirty="0"/>
              <a:t>-rank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4190" y="1579508"/>
            <a:ext cx="75405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Garg-</a:t>
            </a:r>
            <a:r>
              <a:rPr kumimoji="1" lang="en-US" altLang="ja-JP" sz="2400" dirty="0" err="1"/>
              <a:t>Gurvits</a:t>
            </a:r>
            <a:r>
              <a:rPr kumimoji="1" lang="en-US" altLang="ja-JP" sz="2400" dirty="0"/>
              <a:t>-Oliveira-</a:t>
            </a:r>
            <a:r>
              <a:rPr kumimoji="1" lang="en-US" altLang="ja-JP" sz="2400" dirty="0" err="1"/>
              <a:t>Wigderson</a:t>
            </a:r>
            <a:r>
              <a:rPr kumimoji="1" lang="en-US" altLang="ja-JP" sz="2400" dirty="0"/>
              <a:t> 2015 (FOCS’16):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        </a:t>
            </a:r>
            <a:r>
              <a:rPr kumimoji="1" lang="en-US" altLang="ja-JP" sz="2400" dirty="0" err="1"/>
              <a:t>Gurvits</a:t>
            </a:r>
            <a:r>
              <a:rPr kumimoji="1" lang="en-US" altLang="ja-JP" sz="2400" dirty="0"/>
              <a:t>’ operator scaling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err="1"/>
              <a:t>Ivanyos-Qiao-Subrahmanyam</a:t>
            </a:r>
            <a:r>
              <a:rPr kumimoji="1" lang="en-US" altLang="ja-JP" sz="2400" dirty="0"/>
              <a:t> 2015 (ITCS’17):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        Wong sequence</a:t>
            </a:r>
            <a:r>
              <a:rPr kumimoji="1" lang="en-US" altLang="ja-JP" sz="2000" dirty="0"/>
              <a:t> --- vector-space analogue of augmenting path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Hamada-Hirai 2017: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        </a:t>
            </a:r>
            <a:r>
              <a:rPr kumimoji="1" lang="en-US" altLang="ja-JP" sz="2400" dirty="0" err="1"/>
              <a:t>Submodularity</a:t>
            </a:r>
            <a:r>
              <a:rPr kumimoji="1" lang="en-US" altLang="ja-JP" sz="2400" dirty="0"/>
              <a:t> + convex optimization on CAT(0)-space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9606" y="5624945"/>
            <a:ext cx="7019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They are beyond Euclidean convex optimization</a:t>
            </a:r>
            <a:endParaRPr kumimoji="1"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3989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07860" y="157607"/>
            <a:ext cx="364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Submodularity</a:t>
            </a:r>
            <a:r>
              <a:rPr kumimoji="1" lang="en-US" altLang="ja-JP" sz="3200" dirty="0"/>
              <a:t> View 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39672" y="1919832"/>
            <a:ext cx="70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s.t.</a:t>
            </a:r>
            <a:r>
              <a:rPr kumimoji="1" lang="en-US" altLang="ja-JP" sz="2800" dirty="0"/>
              <a:t> </a:t>
            </a:r>
            <a:endParaRPr kumimoji="1" lang="en-US" altLang="ja-JP" sz="2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6095427" y="2062940"/>
                <a:ext cx="626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427" y="2062940"/>
                <a:ext cx="626903" cy="369332"/>
              </a:xfrm>
              <a:prstGeom prst="rect">
                <a:avLst/>
              </a:prstGeom>
              <a:blipFill>
                <a:blip r:embed="rId2"/>
                <a:stretch>
                  <a:fillRect l="-17476" r="-16505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378739" y="3065148"/>
                <a:ext cx="25092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nonsingular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39" y="3065148"/>
                <a:ext cx="2509277" cy="430887"/>
              </a:xfrm>
              <a:prstGeom prst="rect">
                <a:avLst/>
              </a:prstGeom>
              <a:blipFill>
                <a:blip r:embed="rId3"/>
                <a:stretch>
                  <a:fillRect t="-24286" r="-6796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/>
          <p:cNvSpPr/>
          <p:nvPr/>
        </p:nvSpPr>
        <p:spPr>
          <a:xfrm>
            <a:off x="4803749" y="1862917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803749" y="2375421"/>
            <a:ext cx="731852" cy="5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5064577" y="2417393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77" y="2417393"/>
                <a:ext cx="28052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824474" y="1852533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474" y="1852533"/>
                <a:ext cx="218008" cy="369332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5575812" y="1780386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12" y="1780386"/>
                <a:ext cx="218008" cy="369332"/>
              </a:xfrm>
              <a:prstGeom prst="rect">
                <a:avLst/>
              </a:prstGeom>
              <a:blipFill>
                <a:blip r:embed="rId6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5184292" y="2011219"/>
                <a:ext cx="2156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292" y="2011219"/>
                <a:ext cx="215617" cy="369332"/>
              </a:xfrm>
              <a:prstGeom prst="rect">
                <a:avLst/>
              </a:prstGeom>
              <a:blipFill>
                <a:blip r:embed="rId7"/>
                <a:stretch>
                  <a:fillRect l="-19444" r="-13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5636441" y="2561863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441" y="2561863"/>
                <a:ext cx="218008" cy="369332"/>
              </a:xfrm>
              <a:prstGeom prst="rect">
                <a:avLst/>
              </a:prstGeom>
              <a:blipFill>
                <a:blip r:embed="rId8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4545703" y="2331614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03" y="2331614"/>
                <a:ext cx="221536" cy="369332"/>
              </a:xfrm>
              <a:prstGeom prst="rect">
                <a:avLst/>
              </a:prstGeom>
              <a:blipFill>
                <a:blip r:embed="rId9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097796" y="2848280"/>
                <a:ext cx="217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96" y="2848280"/>
                <a:ext cx="217880" cy="369332"/>
              </a:xfrm>
              <a:prstGeom prst="rect">
                <a:avLst/>
              </a:prstGeom>
              <a:blipFill>
                <a:blip r:embed="rId10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3282037" y="1953973"/>
                <a:ext cx="1460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37" y="1953973"/>
                <a:ext cx="146084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2362960" y="1068002"/>
                <a:ext cx="1917576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ax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960" y="1068002"/>
                <a:ext cx="1917576" cy="7386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5625011" y="701316"/>
            <a:ext cx="259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Hamada-Hirai 2017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828519" y="4010970"/>
            <a:ext cx="5172559" cy="2281929"/>
            <a:chOff x="1828519" y="4010970"/>
            <a:chExt cx="5172559" cy="22819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2336915" y="4010970"/>
                  <a:ext cx="337028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 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dim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𝑋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dim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 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𝑌</m:t>
                        </m:r>
                      </m:oMath>
                    </m:oMathPara>
                  </a14:m>
                  <a:endParaRPr kumimoji="1" lang="ja-JP" altLang="en-US" sz="2800" i="1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915" y="4010970"/>
                  <a:ext cx="3370282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2662607" y="4601553"/>
                  <a:ext cx="343883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s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t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.    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𝑋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𝑌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28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607" y="4601553"/>
                  <a:ext cx="3438837" cy="4308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3260072" y="5205147"/>
                  <a:ext cx="179542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𝑋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𝑌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𝕂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0072" y="5205147"/>
                  <a:ext cx="179542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5033745" y="5273368"/>
              <a:ext cx="196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vector subspaces</a:t>
              </a:r>
              <a:endParaRPr kumimoji="1" lang="ja-JP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2126678" y="5831234"/>
                  <a:ext cx="33442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ea typeface="小塚明朝 Pr6N R" panose="02020400000000000000" pitchFamily="18" charset="-128"/>
                    </a:rPr>
                    <a:t>where</a:t>
                  </a:r>
                  <a:r>
                    <a:rPr kumimoji="1" lang="en-US" altLang="ja-JP" sz="2400" dirty="0">
                      <a:latin typeface="小塚明朝 Pr6N R" panose="02020400000000000000" pitchFamily="18" charset="-128"/>
                      <a:ea typeface="小塚明朝 Pr6N R" panose="02020400000000000000" pitchFamily="18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≔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𝑦</m:t>
                      </m:r>
                    </m:oMath>
                  </a14:m>
                  <a:endPara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678" y="5831234"/>
                  <a:ext cx="3344249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2920" t="-10667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正方形/長方形 23"/>
                <p:cNvSpPr/>
                <p:nvPr/>
              </p:nvSpPr>
              <p:spPr>
                <a:xfrm>
                  <a:off x="5383927" y="4610421"/>
                  <a:ext cx="8105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</m:ctrlPr>
                          </m:d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4" name="正方形/長方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927" y="4610421"/>
                  <a:ext cx="810543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1828519" y="4041747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519" y="4041747"/>
                  <a:ext cx="298159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/>
          <p:cNvGrpSpPr/>
          <p:nvPr/>
        </p:nvGrpSpPr>
        <p:grpSpPr>
          <a:xfrm>
            <a:off x="6067697" y="3563063"/>
            <a:ext cx="3020885" cy="1111932"/>
            <a:chOff x="6067697" y="3563063"/>
            <a:chExt cx="3020885" cy="1111932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6138049" y="3611794"/>
              <a:ext cx="28234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Submodular optimization</a:t>
              </a:r>
            </a:p>
            <a:p>
              <a:r>
                <a:rPr kumimoji="1" lang="en-US" altLang="ja-JP" sz="2000" dirty="0"/>
                <a:t>on the modular lattice </a:t>
              </a:r>
            </a:p>
            <a:p>
              <a:r>
                <a:rPr kumimoji="1" lang="en-US" altLang="ja-JP" sz="2000" dirty="0"/>
                <a:t>of vector subspaces</a:t>
              </a:r>
            </a:p>
          </p:txBody>
        </p:sp>
        <p:sp>
          <p:nvSpPr>
            <p:cNvPr id="5" name="角丸四角形吹き出し 4"/>
            <p:cNvSpPr/>
            <p:nvPr/>
          </p:nvSpPr>
          <p:spPr>
            <a:xfrm>
              <a:off x="6067697" y="3563063"/>
              <a:ext cx="3020885" cy="1111932"/>
            </a:xfrm>
            <a:prstGeom prst="wedgeRoundRectCallout">
              <a:avLst>
                <a:gd name="adj1" fmla="val -59821"/>
                <a:gd name="adj2" fmla="val 3209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43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06443" y="265703"/>
            <a:ext cx="4087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Motivation of 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29521" y="850478"/>
                <a:ext cx="876111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ja-JP" sz="2800" dirty="0"/>
                  <a:t> capture “weighted” combinatorial optimization problems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 from such “non-commutative” linear algebra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1" y="850478"/>
                <a:ext cx="8761116" cy="1384995"/>
              </a:xfrm>
              <a:prstGeom prst="rect">
                <a:avLst/>
              </a:prstGeom>
              <a:blipFill>
                <a:blip r:embed="rId2"/>
                <a:stretch>
                  <a:fillRect l="-557" r="-1253" b="-7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217858" y="2460449"/>
            <a:ext cx="8301406" cy="4324968"/>
            <a:chOff x="578076" y="2410573"/>
            <a:chExt cx="8301406" cy="4324968"/>
          </a:xfrm>
        </p:grpSpPr>
        <p:sp>
          <p:nvSpPr>
            <p:cNvPr id="6" name="楕円 5"/>
            <p:cNvSpPr>
              <a:spLocks noChangeAspect="1"/>
            </p:cNvSpPr>
            <p:nvPr/>
          </p:nvSpPr>
          <p:spPr>
            <a:xfrm>
              <a:off x="3947761" y="316175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>
              <a:spLocks noChangeAspect="1"/>
            </p:cNvSpPr>
            <p:nvPr/>
          </p:nvSpPr>
          <p:spPr>
            <a:xfrm>
              <a:off x="3947761" y="3771212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/>
            <p:cNvSpPr>
              <a:spLocks noChangeAspect="1"/>
            </p:cNvSpPr>
            <p:nvPr/>
          </p:nvSpPr>
          <p:spPr>
            <a:xfrm>
              <a:off x="3947761" y="435120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>
              <a:spLocks noChangeAspect="1"/>
            </p:cNvSpPr>
            <p:nvPr/>
          </p:nvSpPr>
          <p:spPr>
            <a:xfrm>
              <a:off x="3947761" y="4983093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>
              <a:spLocks noChangeAspect="1"/>
            </p:cNvSpPr>
            <p:nvPr/>
          </p:nvSpPr>
          <p:spPr>
            <a:xfrm>
              <a:off x="5395561" y="316175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>
              <a:spLocks noChangeAspect="1"/>
            </p:cNvSpPr>
            <p:nvPr/>
          </p:nvSpPr>
          <p:spPr>
            <a:xfrm>
              <a:off x="5395561" y="3771212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>
              <a:spLocks noChangeAspect="1"/>
            </p:cNvSpPr>
            <p:nvPr/>
          </p:nvSpPr>
          <p:spPr>
            <a:xfrm>
              <a:off x="5395561" y="435120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/>
            <p:cNvSpPr>
              <a:spLocks noChangeAspect="1"/>
            </p:cNvSpPr>
            <p:nvPr/>
          </p:nvSpPr>
          <p:spPr>
            <a:xfrm>
              <a:off x="5395561" y="4983093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>
              <a:stCxn id="6" idx="6"/>
              <a:endCxn id="11" idx="1"/>
            </p:cNvCxnSpPr>
            <p:nvPr/>
          </p:nvCxnSpPr>
          <p:spPr>
            <a:xfrm>
              <a:off x="4103915" y="3239832"/>
              <a:ext cx="1314514" cy="554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7" idx="7"/>
              <a:endCxn id="10" idx="2"/>
            </p:cNvCxnSpPr>
            <p:nvPr/>
          </p:nvCxnSpPr>
          <p:spPr>
            <a:xfrm flipV="1">
              <a:off x="4081047" y="3239832"/>
              <a:ext cx="1314514" cy="554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7" idx="6"/>
            </p:cNvCxnSpPr>
            <p:nvPr/>
          </p:nvCxnSpPr>
          <p:spPr>
            <a:xfrm>
              <a:off x="4103915" y="3849289"/>
              <a:ext cx="1314514" cy="530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8" idx="7"/>
              <a:endCxn id="11" idx="2"/>
            </p:cNvCxnSpPr>
            <p:nvPr/>
          </p:nvCxnSpPr>
          <p:spPr>
            <a:xfrm flipV="1">
              <a:off x="4081047" y="3849289"/>
              <a:ext cx="1314514" cy="524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9" idx="7"/>
              <a:endCxn id="10" idx="3"/>
            </p:cNvCxnSpPr>
            <p:nvPr/>
          </p:nvCxnSpPr>
          <p:spPr>
            <a:xfrm flipV="1">
              <a:off x="4081047" y="3295041"/>
              <a:ext cx="1337382" cy="1710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6" idx="5"/>
              <a:endCxn id="13" idx="1"/>
            </p:cNvCxnSpPr>
            <p:nvPr/>
          </p:nvCxnSpPr>
          <p:spPr>
            <a:xfrm>
              <a:off x="4081047" y="3295041"/>
              <a:ext cx="1337382" cy="1710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3561875" y="30161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561875" y="3622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561875" y="42280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540394" y="48765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576227" y="30161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576227" y="3622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576227" y="42280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554746" y="48765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cxnSp>
          <p:nvCxnSpPr>
            <p:cNvPr id="29" name="直線コネクタ 28"/>
            <p:cNvCxnSpPr>
              <a:stCxn id="9" idx="6"/>
              <a:endCxn id="12" idx="2"/>
            </p:cNvCxnSpPr>
            <p:nvPr/>
          </p:nvCxnSpPr>
          <p:spPr>
            <a:xfrm flipV="1">
              <a:off x="4103915" y="4429282"/>
              <a:ext cx="1291646" cy="6318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4236825" y="3018110"/>
                  <a:ext cx="3927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825" y="3018110"/>
                  <a:ext cx="392736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7813" r="-781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533126" y="4758745"/>
                  <a:ext cx="3986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43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126" y="4758745"/>
                  <a:ext cx="398699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9231" r="-6154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テキスト ボックス 36"/>
            <p:cNvSpPr txBox="1"/>
            <p:nvPr/>
          </p:nvSpPr>
          <p:spPr>
            <a:xfrm>
              <a:off x="578076" y="2410573"/>
              <a:ext cx="4864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Ex: Weighted bipartite matching</a:t>
              </a:r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2729611" y="5276872"/>
                  <a:ext cx="3915367" cy="1458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/>
                    <a:t>Max.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kumimoji="1" lang="ja-JP" altLang="en-US" sz="2800" dirty="0"/>
                    <a:t> </a:t>
                  </a:r>
                  <a:endParaRPr kumimoji="1" lang="en-US" altLang="ja-JP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/>
                    <a:t>   </a:t>
                  </a:r>
                  <a:r>
                    <a:rPr kumimoji="1" lang="en-US" altLang="ja-JP" sz="2800" dirty="0" err="1"/>
                    <a:t>s.t.</a:t>
                  </a:r>
                  <a:r>
                    <a:rPr kumimoji="1" lang="en-US" altLang="ja-JP" sz="28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ja-JP" altLang="en-US" sz="2800" dirty="0"/>
                    <a:t> </a:t>
                  </a:r>
                  <a:r>
                    <a:rPr kumimoji="1" lang="en-US" altLang="ja-JP" sz="2800" dirty="0"/>
                    <a:t>perfect matching</a:t>
                  </a:r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611" y="5276872"/>
                  <a:ext cx="3915367" cy="1458669"/>
                </a:xfrm>
                <a:prstGeom prst="rect">
                  <a:avLst/>
                </a:prstGeom>
                <a:blipFill>
                  <a:blip r:embed="rId5"/>
                  <a:stretch>
                    <a:fillRect l="-3271" r="-1713" b="-66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6111737" y="3908548"/>
                  <a:ext cx="2767745" cy="399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edge-weight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737" y="3908548"/>
                  <a:ext cx="2767745" cy="399084"/>
                </a:xfrm>
                <a:prstGeom prst="rect">
                  <a:avLst/>
                </a:prstGeom>
                <a:blipFill>
                  <a:blip r:embed="rId6"/>
                  <a:stretch>
                    <a:fillRect l="-2863" t="-21212" r="-5947" b="-393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724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0429" y="395004"/>
            <a:ext cx="7963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Algebraic Interpretation of Weighted Matching</a:t>
            </a:r>
            <a:endParaRPr kumimoji="1" lang="ja-JP" altLang="en-US" sz="3200" dirty="0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1440634" y="167908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1440634" y="228854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>
            <a:spLocks noChangeAspect="1"/>
          </p:cNvSpPr>
          <p:nvPr/>
        </p:nvSpPr>
        <p:spPr>
          <a:xfrm>
            <a:off x="1440634" y="286853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>
            <a:off x="1440634" y="3500423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>
            <a:spLocks noChangeAspect="1"/>
          </p:cNvSpPr>
          <p:nvPr/>
        </p:nvSpPr>
        <p:spPr>
          <a:xfrm>
            <a:off x="2888434" y="167908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2888434" y="228854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2888434" y="286853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>
            <a:spLocks noChangeAspect="1"/>
          </p:cNvSpPr>
          <p:nvPr/>
        </p:nvSpPr>
        <p:spPr>
          <a:xfrm>
            <a:off x="2888434" y="3500423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stCxn id="14" idx="6"/>
            <a:endCxn id="19" idx="1"/>
          </p:cNvCxnSpPr>
          <p:nvPr/>
        </p:nvCxnSpPr>
        <p:spPr>
          <a:xfrm>
            <a:off x="1596788" y="1757162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5" idx="7"/>
            <a:endCxn id="18" idx="2"/>
          </p:cNvCxnSpPr>
          <p:nvPr/>
        </p:nvCxnSpPr>
        <p:spPr>
          <a:xfrm flipV="1">
            <a:off x="1573920" y="1757162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5" idx="6"/>
          </p:cNvCxnSpPr>
          <p:nvPr/>
        </p:nvCxnSpPr>
        <p:spPr>
          <a:xfrm>
            <a:off x="1596788" y="2366619"/>
            <a:ext cx="1314514" cy="53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6" idx="7"/>
            <a:endCxn id="19" idx="2"/>
          </p:cNvCxnSpPr>
          <p:nvPr/>
        </p:nvCxnSpPr>
        <p:spPr>
          <a:xfrm flipV="1">
            <a:off x="1573920" y="2366619"/>
            <a:ext cx="1314514" cy="524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4" idx="5"/>
            <a:endCxn id="21" idx="1"/>
          </p:cNvCxnSpPr>
          <p:nvPr/>
        </p:nvCxnSpPr>
        <p:spPr>
          <a:xfrm>
            <a:off x="1573920" y="1812371"/>
            <a:ext cx="1337382" cy="171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054748" y="1533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54748" y="2139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54748" y="2745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33267" y="3393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69100" y="1533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69100" y="2139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069100" y="2745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47619" y="3393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17" idx="7"/>
            <a:endCxn id="20" idx="2"/>
          </p:cNvCxnSpPr>
          <p:nvPr/>
        </p:nvCxnSpPr>
        <p:spPr>
          <a:xfrm flipV="1">
            <a:off x="1573920" y="2946612"/>
            <a:ext cx="1314514" cy="5766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739286" y="1532410"/>
                <a:ext cx="3927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86" y="1532410"/>
                <a:ext cx="392736" cy="307777"/>
              </a:xfrm>
              <a:prstGeom prst="rect">
                <a:avLst/>
              </a:prstGeom>
              <a:blipFill>
                <a:blip r:embed="rId2"/>
                <a:stretch>
                  <a:fillRect l="-7692" r="-615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2231177" y="3155873"/>
                <a:ext cx="3986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77" y="3155873"/>
                <a:ext cx="398699" cy="307777"/>
              </a:xfrm>
              <a:prstGeom prst="rect">
                <a:avLst/>
              </a:prstGeom>
              <a:blipFill>
                <a:blip r:embed="rId3"/>
                <a:stretch>
                  <a:fillRect l="-7692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8057654" y="14877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642109" y="1829793"/>
                <a:ext cx="5278496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   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23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32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41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43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44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09" y="1829793"/>
                <a:ext cx="5278496" cy="146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/>
          <p:cNvSpPr txBox="1"/>
          <p:nvPr/>
        </p:nvSpPr>
        <p:spPr>
          <a:xfrm>
            <a:off x="4432973" y="182979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17505" y="25679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25822" y="29022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17505" y="22120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70458" y="150318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46659" y="15191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5334189" y="3515525"/>
                <a:ext cx="2092560" cy="60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89" y="3515525"/>
                <a:ext cx="2092560" cy="603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/>
          <p:cNvSpPr txBox="1"/>
          <p:nvPr/>
        </p:nvSpPr>
        <p:spPr>
          <a:xfrm>
            <a:off x="7137887" y="15191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cxnSp>
        <p:nvCxnSpPr>
          <p:cNvPr id="50" name="直線コネクタ 49"/>
          <p:cNvCxnSpPr>
            <a:stCxn id="17" idx="0"/>
            <a:endCxn id="18" idx="3"/>
          </p:cNvCxnSpPr>
          <p:nvPr/>
        </p:nvCxnSpPr>
        <p:spPr>
          <a:xfrm flipV="1">
            <a:off x="1518711" y="1812371"/>
            <a:ext cx="1392591" cy="168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7" idx="6"/>
            <a:endCxn id="21" idx="2"/>
          </p:cNvCxnSpPr>
          <p:nvPr/>
        </p:nvCxnSpPr>
        <p:spPr>
          <a:xfrm>
            <a:off x="1596788" y="3578500"/>
            <a:ext cx="12916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610891" y="4480272"/>
            <a:ext cx="7933026" cy="1563663"/>
            <a:chOff x="582324" y="4289199"/>
            <a:chExt cx="7933026" cy="1563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582324" y="4289199"/>
                  <a:ext cx="737323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/>
                    <a:t>Max. weight of perfect matching</a:t>
                  </a:r>
                  <a:r>
                    <a:rPr kumimoji="1" lang="ja-JP" altLang="en-US" sz="28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24" y="4289199"/>
                  <a:ext cx="737323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737" t="-11765" b="-341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1855835" y="4914848"/>
                  <a:ext cx="6659515" cy="938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lim>
                        </m:limLow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835" y="4914848"/>
                  <a:ext cx="6659515" cy="9380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直線コネクタ 50"/>
          <p:cNvCxnSpPr>
            <a:stCxn id="17" idx="7"/>
            <a:endCxn id="20" idx="2"/>
          </p:cNvCxnSpPr>
          <p:nvPr/>
        </p:nvCxnSpPr>
        <p:spPr>
          <a:xfrm flipV="1">
            <a:off x="1573920" y="2946612"/>
            <a:ext cx="1314514" cy="57667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1578079" y="2370316"/>
            <a:ext cx="1314514" cy="52478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573920" y="1802106"/>
            <a:ext cx="1337382" cy="17109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15" idx="7"/>
          </p:cNvCxnSpPr>
          <p:nvPr/>
        </p:nvCxnSpPr>
        <p:spPr>
          <a:xfrm flipV="1">
            <a:off x="1573920" y="1755133"/>
            <a:ext cx="1334593" cy="55627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7893" y="470080"/>
            <a:ext cx="502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Weighted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Edmonds Problem</a:t>
            </a:r>
            <a:r>
              <a:rPr kumimoji="1" lang="ja-JP" altLang="en-US" sz="3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338320" y="1343456"/>
                <a:ext cx="6587509" cy="1938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Can we 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of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in polynomial time 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20" y="1343456"/>
                <a:ext cx="6587509" cy="1938992"/>
              </a:xfrm>
              <a:prstGeom prst="rect">
                <a:avLst/>
              </a:prstGeom>
              <a:blipFill>
                <a:blip r:embed="rId2"/>
                <a:stretch>
                  <a:fillRect l="-3333" b="-7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71378" y="3602509"/>
                <a:ext cx="6054606" cy="1608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variable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400" dirty="0"/>
                  <a:t>matrices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matrix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378" y="3602509"/>
                <a:ext cx="6054606" cy="1608004"/>
              </a:xfrm>
              <a:prstGeom prst="rect">
                <a:avLst/>
              </a:prstGeom>
              <a:blipFill>
                <a:blip r:embed="rId3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193803" y="5693166"/>
            <a:ext cx="634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Goal: develop a non-commutative version</a:t>
            </a:r>
            <a:endParaRPr kumimoji="1"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820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8658" y="364521"/>
            <a:ext cx="2829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Contribution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05590" y="1225689"/>
                <a:ext cx="8228315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Formulate weighted non-commutative Edmonds problem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                         by using </a:t>
                </a:r>
                <a:r>
                  <a:rPr kumimoji="1" lang="en-US" altLang="ja-JP" sz="2400" i="1" dirty="0" err="1"/>
                  <a:t>Dieudonné</a:t>
                </a:r>
                <a:r>
                  <a:rPr kumimoji="1" lang="ja-JP" altLang="en-US" sz="2400" i="1" dirty="0"/>
                  <a:t> </a:t>
                </a:r>
                <a:r>
                  <a:rPr kumimoji="1" lang="en-US" altLang="ja-JP" sz="2400" i="1" dirty="0"/>
                  <a:t>determinant</a:t>
                </a:r>
                <a:r>
                  <a:rPr kumimoji="1" lang="en-US" altLang="ja-JP" sz="2400" dirty="0"/>
                  <a:t> Det.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Establish a min-max theorem for </a:t>
                </a:r>
                <a:r>
                  <a:rPr kumimoji="1" lang="en-US" altLang="ja-JP" sz="2400" dirty="0" err="1"/>
                  <a:t>deg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Det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 </a:t>
                </a:r>
                <a:r>
                  <a:rPr kumimoji="1" lang="en-US" altLang="ja-JP" sz="2400" dirty="0"/>
                  <a:t>with view from </a:t>
                </a:r>
                <a:r>
                  <a:rPr kumimoji="1" lang="en-US" altLang="ja-JP" sz="2400" i="1" dirty="0"/>
                  <a:t>Discrete Convex Analysis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400" i="1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    </a:t>
                </a:r>
                <a:r>
                  <a:rPr kumimoji="1" lang="ja-JP" altLang="en-US" sz="2400" dirty="0"/>
                  <a:t>～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i="1" dirty="0"/>
                  <a:t>L-convex function on Euclidean building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Algorithm: SDA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                ～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nc</a:t>
                </a:r>
                <a:r>
                  <a:rPr kumimoji="1" lang="en-US" altLang="ja-JP" sz="2400" dirty="0"/>
                  <a:t>-rank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computation</a:t>
                </a:r>
                <a:r>
                  <a:rPr kumimoji="1" lang="en-US" altLang="ja-JP" sz="2400" dirty="0" err="1"/>
                  <a:t>,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b="0" dirty="0"/>
                  <a:t> max degree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Special case of </a:t>
                </a:r>
                <a:r>
                  <a:rPr kumimoji="1" lang="en-US" altLang="ja-JP" sz="2400" dirty="0" err="1"/>
                  <a:t>deg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det</a:t>
                </a:r>
                <a:r>
                  <a:rPr kumimoji="1" lang="en-US" altLang="ja-JP" sz="2400" dirty="0"/>
                  <a:t> = </a:t>
                </a:r>
                <a:r>
                  <a:rPr kumimoji="1" lang="en-US" altLang="ja-JP" sz="2400" dirty="0" err="1"/>
                  <a:t>deg</a:t>
                </a:r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Det</a:t>
                </a:r>
                <a:r>
                  <a:rPr kumimoji="1" lang="en-US" altLang="ja-JP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        ～ </a:t>
                </a:r>
                <a:r>
                  <a:rPr kumimoji="1" lang="en-US" altLang="ja-JP" sz="2400" dirty="0"/>
                  <a:t>weighted linear matroid intersection, mixed matrix</a:t>
                </a:r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0" y="1225689"/>
                <a:ext cx="8228315" cy="5078313"/>
              </a:xfrm>
              <a:prstGeom prst="rect">
                <a:avLst/>
              </a:prstGeom>
              <a:blipFill>
                <a:blip r:embed="rId2"/>
                <a:stretch>
                  <a:fillRect l="-924" b="-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94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29498" y="-30612"/>
                <a:ext cx="8182047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ja-JP" sz="3600" dirty="0"/>
                  <a:t>How to see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ja-JP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8" y="-30612"/>
                <a:ext cx="8182047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96873" y="2015537"/>
                <a:ext cx="6211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Matrix over (skew) polynomial ring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73" y="2015537"/>
                <a:ext cx="6211188" cy="461665"/>
              </a:xfrm>
              <a:prstGeom prst="rect">
                <a:avLst/>
              </a:prstGeom>
              <a:blipFill>
                <a:blip r:embed="rId3"/>
                <a:stretch>
                  <a:fillRect l="-1374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102336" y="3549790"/>
                <a:ext cx="7236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Matrix over Ore quotient ring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  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6" y="3549790"/>
                <a:ext cx="7236372" cy="461665"/>
              </a:xfrm>
              <a:prstGeom prst="rect">
                <a:avLst/>
              </a:prstGeom>
              <a:blipFill>
                <a:blip r:embed="rId4"/>
                <a:stretch>
                  <a:fillRect l="-117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96873" y="5191718"/>
                <a:ext cx="5095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Degree: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73" y="5191718"/>
                <a:ext cx="5095306" cy="461665"/>
              </a:xfrm>
              <a:prstGeom prst="rect">
                <a:avLst/>
              </a:prstGeom>
              <a:blipFill>
                <a:blip r:embed="rId5"/>
                <a:stretch>
                  <a:fillRect l="-1675" t="-126667" b="-194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058303" y="2671976"/>
                <a:ext cx="4439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Ore ring ----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𝑞𝑣</m:t>
                    </m:r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03" y="2671976"/>
                <a:ext cx="4439549" cy="461665"/>
              </a:xfrm>
              <a:prstGeom prst="rect">
                <a:avLst/>
              </a:prstGeom>
              <a:blipFill>
                <a:blip r:embed="rId6"/>
                <a:stretch>
                  <a:fillRect l="-2198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058303" y="4206229"/>
                <a:ext cx="5753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03" y="4206229"/>
                <a:ext cx="5753242" cy="461665"/>
              </a:xfrm>
              <a:prstGeom prst="rect">
                <a:avLst/>
              </a:prstGeom>
              <a:blipFill>
                <a:blip r:embed="rId7"/>
                <a:stretch>
                  <a:fillRect l="-5090" t="-125000" b="-190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565803" y="3004251"/>
                <a:ext cx="6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03" y="3004251"/>
                <a:ext cx="64863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399892" y="4514307"/>
                <a:ext cx="6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92" y="4514307"/>
                <a:ext cx="64863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03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35809" y="156257"/>
            <a:ext cx="5758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How to define “determinant” </a:t>
            </a:r>
          </a:p>
          <a:p>
            <a:r>
              <a:rPr kumimoji="1" lang="en-US" altLang="ja-JP" sz="3600" dirty="0"/>
              <a:t>of matrices over skew field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22315" y="1533089"/>
                <a:ext cx="3339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nonsingular over </a:t>
                </a:r>
                <a14:m>
                  <m:oMath xmlns:m="http://schemas.openxmlformats.org/officeDocument/2006/math"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" y="1533089"/>
                <a:ext cx="3339376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357969" y="1594644"/>
                <a:ext cx="3443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0" dirty="0"/>
                  <a:t>(Our case: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969" y="1594644"/>
                <a:ext cx="3443891" cy="461665"/>
              </a:xfrm>
              <a:prstGeom prst="rect">
                <a:avLst/>
              </a:prstGeom>
              <a:blipFill>
                <a:blip r:embed="rId3"/>
                <a:stretch>
                  <a:fillRect l="-2832" t="-10667" r="-177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85836" y="2176940"/>
            <a:ext cx="8433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Bruhat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decomposition:</a:t>
            </a:r>
            <a:r>
              <a:rPr kumimoji="1" lang="ja-JP" altLang="en-US" sz="2800" dirty="0"/>
              <a:t> </a:t>
            </a:r>
            <a:r>
              <a:rPr kumimoji="1" lang="en-US" altLang="ja-JP" sz="2000" dirty="0"/>
              <a:t>LU-decomposition of matrices over skew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73273" y="2964563"/>
                <a:ext cx="42159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273" y="2964563"/>
                <a:ext cx="421596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2683757" y="2767981"/>
            <a:ext cx="207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uni</a:t>
            </a:r>
            <a:r>
              <a:rPr kumimoji="1" lang="en-US" altLang="ja-JP" dirty="0"/>
              <a:t>-lower-triangular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0849" y="348415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diagonal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99199" y="3477515"/>
            <a:ext cx="13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permutation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81373" y="2766089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dirty="0" err="1"/>
              <a:t>uni</a:t>
            </a:r>
            <a:r>
              <a:rPr kumimoji="1" lang="en-US" altLang="ja-JP" dirty="0"/>
              <a:t>-upper-triangular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6931" y="388300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unique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4110310" y="3856802"/>
            <a:ext cx="246910" cy="12807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5094875" y="3821747"/>
            <a:ext cx="174065" cy="18684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585836" y="4365319"/>
            <a:ext cx="8128541" cy="2125552"/>
            <a:chOff x="856594" y="4130582"/>
            <a:chExt cx="8128541" cy="212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856594" y="4130582"/>
                  <a:ext cx="70221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err="1"/>
                    <a:t>Dieudonné</a:t>
                  </a:r>
                  <a:r>
                    <a:rPr kumimoji="1" lang="ja-JP" altLang="en-US" sz="2800" dirty="0"/>
                    <a:t> </a:t>
                  </a:r>
                  <a:r>
                    <a:rPr kumimoji="1" lang="en-US" altLang="ja-JP" sz="2800" dirty="0"/>
                    <a:t>determinant</a:t>
                  </a:r>
                  <a:r>
                    <a:rPr kumimoji="1" lang="ja-JP" altLang="en-US" sz="2800" dirty="0"/>
                    <a:t>  </a:t>
                  </a:r>
                  <a14:m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kumimoji="1" lang="en-US" altLang="ja-JP" sz="2000" dirty="0">
                      <a:sym typeface="Wingdings" panose="05000000000000000000" pitchFamily="2" charset="2"/>
                    </a:rPr>
                    <a:t> Abelization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kumimoji="1" lang="en-US" altLang="ja-JP" sz="2000" dirty="0">
                      <a:sym typeface="Wingdings" panose="05000000000000000000" pitchFamily="2" charset="2"/>
                    </a:rPr>
                    <a:t>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94" y="4130582"/>
                  <a:ext cx="7022179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736" t="-10465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336476" y="4850979"/>
                  <a:ext cx="69536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≔ 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sgn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𝑛𝑛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476" y="4850979"/>
                  <a:ext cx="695369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7029150" y="5260426"/>
              <a:ext cx="1955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commutator group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856594" y="5732914"/>
                  <a:ext cx="42887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/>
                    <a:t>Lem: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kumimoji="1" lang="en-US" altLang="ja-JP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94" y="5732914"/>
                  <a:ext cx="4288738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2987" t="-10465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51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360" y="499876"/>
            <a:ext cx="8054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Weighted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Non-commutative Edmonds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Problem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85298" y="1220204"/>
                <a:ext cx="6587509" cy="1938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Can we 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en-US" altLang="ja-JP" sz="2800" dirty="0"/>
                  <a:t> of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/>
                  <a:t>in polynomial time 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98" y="1220204"/>
                <a:ext cx="6587509" cy="1938992"/>
              </a:xfrm>
              <a:prstGeom prst="rect">
                <a:avLst/>
              </a:prstGeom>
              <a:blipFill>
                <a:blip r:embed="rId2"/>
                <a:stretch>
                  <a:fillRect l="-3333" b="-7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02448" y="3294749"/>
                <a:ext cx="5984202" cy="1706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400" dirty="0"/>
                  <a:t>matrices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matrix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448" y="3294749"/>
                <a:ext cx="5984202" cy="1706621"/>
              </a:xfrm>
              <a:prstGeom prst="rect">
                <a:avLst/>
              </a:prstGeom>
              <a:blipFill>
                <a:blip r:embed="rId3"/>
                <a:stretch>
                  <a:fillRect b="-6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06032" y="5448028"/>
                <a:ext cx="7693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※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en-US" altLang="ja-JP" sz="2400" dirty="0"/>
                  <a:t> is well-defined 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deg</m:t>
                    </m:r>
                  </m:oMath>
                </a14:m>
                <a:r>
                  <a:rPr kumimoji="1" lang="en-US" altLang="ja-JP" sz="2400" dirty="0"/>
                  <a:t> is zero on commutators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32" y="5448028"/>
                <a:ext cx="7693645" cy="461665"/>
              </a:xfrm>
              <a:prstGeom prst="rect">
                <a:avLst/>
              </a:prstGeom>
              <a:blipFill>
                <a:blip r:embed="rId4"/>
                <a:stretch>
                  <a:fillRect l="-1268" t="-16000" r="-317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333550" y="5970400"/>
                <a:ext cx="2475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50" y="5970400"/>
                <a:ext cx="2475934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53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89349" y="290635"/>
            <a:ext cx="4068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Min-Max Theorem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03431" y="2699806"/>
                <a:ext cx="2185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1" y="2699806"/>
                <a:ext cx="218591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758240" y="2699806"/>
                <a:ext cx="4728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 −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240" y="2699806"/>
                <a:ext cx="47284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823078" y="3402011"/>
                <a:ext cx="501175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s.t.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  (∀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78" y="3402011"/>
                <a:ext cx="5011757" cy="557910"/>
              </a:xfrm>
              <a:prstGeom prst="rect">
                <a:avLst/>
              </a:prstGeom>
              <a:blipFill>
                <a:blip r:embed="rId4"/>
                <a:stretch>
                  <a:fillRect l="-2433" t="-9783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477065" y="4189592"/>
                <a:ext cx="4228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/>
                  <a:t> nonsingular over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65" y="4189592"/>
                <a:ext cx="4228465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603431" y="1758472"/>
                <a:ext cx="46058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1" y="1758472"/>
                <a:ext cx="46058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457950" y="1527639"/>
                <a:ext cx="23823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treatable in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1527639"/>
                <a:ext cx="2382383" cy="461665"/>
              </a:xfrm>
              <a:prstGeom prst="rect">
                <a:avLst/>
              </a:prstGeom>
              <a:blipFill>
                <a:blip r:embed="rId7"/>
                <a:stretch>
                  <a:fillRect l="-3836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角丸四角形吹き出し 8"/>
          <p:cNvSpPr/>
          <p:nvPr/>
        </p:nvSpPr>
        <p:spPr>
          <a:xfrm>
            <a:off x="6337295" y="1536239"/>
            <a:ext cx="2503038" cy="576349"/>
          </a:xfrm>
          <a:prstGeom prst="wedgeRoundRectCallout">
            <a:avLst>
              <a:gd name="adj1" fmla="val -33560"/>
              <a:gd name="adj2" fmla="val 1153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90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19023" y="286827"/>
            <a:ext cx="2051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Contents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5081" y="1671566"/>
            <a:ext cx="767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combinatorial optimization </a:t>
            </a:r>
            <a:r>
              <a:rPr kumimoji="1" lang="en-US" altLang="ja-JP" sz="3200" dirty="0" err="1"/>
              <a:t>v.s</a:t>
            </a:r>
            <a:r>
              <a:rPr kumimoji="1" lang="en-US" altLang="ja-JP" sz="3200" dirty="0"/>
              <a:t>. linear algebra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441" y="3245455"/>
            <a:ext cx="88827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kumimoji="1" lang="en-US" altLang="ja-JP" sz="2800" dirty="0"/>
              <a:t>Background: Edmonds problem and recent development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kumimoji="1" lang="en-US" altLang="ja-JP" sz="2800" dirty="0"/>
              <a:t>Motivation + contribution of this work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9163" y="2404449"/>
            <a:ext cx="457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Submodularity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+ Discrete convexity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8626" y="1142821"/>
            <a:ext cx="241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non-commutative</a:t>
            </a:r>
            <a:endParaRPr kumimoji="1" lang="ja-JP" altLang="en-US" sz="24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1102470" y="2378407"/>
            <a:ext cx="4568140" cy="545028"/>
          </a:xfrm>
          <a:prstGeom prst="wedgeRoundRectCallout">
            <a:avLst>
              <a:gd name="adj1" fmla="val 35642"/>
              <a:gd name="adj2" fmla="val -716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14850" y="1101140"/>
            <a:ext cx="2477193" cy="545028"/>
          </a:xfrm>
          <a:prstGeom prst="wedgeRoundRectCallout">
            <a:avLst>
              <a:gd name="adj1" fmla="val -26653"/>
              <a:gd name="adj2" fmla="val 7786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0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12018" y="172862"/>
            <a:ext cx="2394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Weak Duality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111537" y="1031700"/>
                <a:ext cx="3879715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  (∀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𝑖𝑗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1031700"/>
                <a:ext cx="3879715" cy="491417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111537" y="1708843"/>
                <a:ext cx="3581430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  (∀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𝑖𝑗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1708843"/>
                <a:ext cx="3581430" cy="49141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111537" y="2452105"/>
                <a:ext cx="29155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𝑃𝐴𝑄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2452105"/>
                <a:ext cx="2915542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111537" y="3220332"/>
                <a:ext cx="4361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)≤0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3220332"/>
                <a:ext cx="4361259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111537" y="4024036"/>
                <a:ext cx="5791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≤0 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4024036"/>
                <a:ext cx="579120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148618" y="4737546"/>
                <a:ext cx="54096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≤−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Det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618" y="4737546"/>
                <a:ext cx="5409622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388211" y="5399360"/>
                <a:ext cx="14873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211" y="5399360"/>
                <a:ext cx="1487395" cy="461665"/>
              </a:xfrm>
              <a:prstGeom prst="rect">
                <a:avLst/>
              </a:prstGeom>
              <a:blipFill>
                <a:blip r:embed="rId8"/>
                <a:stretch>
                  <a:fillRect l="-82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6010937" y="5384937"/>
                <a:ext cx="15065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et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37" y="5384937"/>
                <a:ext cx="1506566" cy="461665"/>
              </a:xfrm>
              <a:prstGeom prst="rect">
                <a:avLst/>
              </a:prstGeom>
              <a:blipFill>
                <a:blip r:embed="rId9"/>
                <a:stretch>
                  <a:fillRect l="-405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5400000">
                <a:off x="4927384" y="516362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927384" y="5163625"/>
                <a:ext cx="298159" cy="369332"/>
              </a:xfrm>
              <a:prstGeom prst="rect">
                <a:avLst/>
              </a:prstGeom>
              <a:blipFill>
                <a:blip r:embed="rId10"/>
                <a:stretch>
                  <a:fillRect t="-10204" b="-10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 rot="5400000">
                <a:off x="6430474" y="514690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430474" y="5146907"/>
                <a:ext cx="298159" cy="369332"/>
              </a:xfrm>
              <a:prstGeom prst="rect">
                <a:avLst/>
              </a:prstGeom>
              <a:blipFill>
                <a:blip r:embed="rId11"/>
                <a:stretch>
                  <a:fillRect t="-10204" b="-10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50730" y="185063"/>
            <a:ext cx="561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Strong Duality + Algorithm (SDA)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981177" y="1116903"/>
                <a:ext cx="40005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77" y="1116903"/>
                <a:ext cx="400051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409442" y="2139892"/>
                <a:ext cx="5624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42" y="2139892"/>
                <a:ext cx="5624553" cy="369332"/>
              </a:xfrm>
              <a:prstGeom prst="rect">
                <a:avLst/>
              </a:prstGeom>
              <a:blipFill>
                <a:blip r:embed="rId3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90604" y="2781127"/>
                <a:ext cx="8628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/>
                  <a:t>over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04" y="2781127"/>
                <a:ext cx="862865" cy="369332"/>
              </a:xfrm>
              <a:prstGeom prst="rect">
                <a:avLst/>
              </a:prstGeom>
              <a:blipFill>
                <a:blip r:embed="rId4"/>
                <a:stretch>
                  <a:fillRect l="-21986" t="-24590" r="-11348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84578" y="3305493"/>
                <a:ext cx="4506490" cy="586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nonsingular on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ja-JP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8" y="3305493"/>
                <a:ext cx="4506490" cy="586571"/>
              </a:xfrm>
              <a:prstGeom prst="rect">
                <a:avLst/>
              </a:prstGeom>
              <a:blipFill>
                <a:blip r:embed="rId5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831898" y="4797989"/>
                <a:ext cx="4004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singular on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8" y="4797989"/>
                <a:ext cx="400423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702449" y="5449877"/>
                <a:ext cx="44614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We can </a:t>
                </a:r>
                <a:r>
                  <a:rPr kumimoji="1" lang="en-US" altLang="ja-JP" sz="2400" i="1" dirty="0"/>
                  <a:t>augment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ja-JP" altLang="en-US" sz="2400" i="1" dirty="0"/>
                  <a:t> </a:t>
                </a:r>
                <a:r>
                  <a:rPr kumimoji="1" lang="en-US" altLang="ja-JP" sz="2400" dirty="0"/>
                  <a:t>s.t.</a:t>
                </a:r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449" y="5449877"/>
                <a:ext cx="4461414" cy="461665"/>
              </a:xfrm>
              <a:prstGeom prst="rect">
                <a:avLst/>
              </a:prstGeom>
              <a:blipFill>
                <a:blip r:embed="rId7"/>
                <a:stretch>
                  <a:fillRect l="-2049" t="-10526" r="-136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750730" y="5987019"/>
                <a:ext cx="63621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30" y="5987019"/>
                <a:ext cx="6362191" cy="369332"/>
              </a:xfrm>
              <a:prstGeom prst="rect">
                <a:avLst/>
              </a:prstGeom>
              <a:blipFill>
                <a:blip r:embed="rId8"/>
                <a:stretch>
                  <a:fillRect l="-1149" r="-862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 rot="5400000">
                <a:off x="3599410" y="168060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99410" y="1680606"/>
                <a:ext cx="298159" cy="369332"/>
              </a:xfrm>
              <a:prstGeom prst="rect">
                <a:avLst/>
              </a:prstGeom>
              <a:blipFill>
                <a:blip r:embed="rId9"/>
                <a:stretch>
                  <a:fillRect t="-104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 flipH="1" flipV="1">
            <a:off x="2499360" y="2538413"/>
            <a:ext cx="1197033" cy="351531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3734794" y="2570423"/>
            <a:ext cx="316815" cy="240198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4653469" y="2523819"/>
            <a:ext cx="1021353" cy="25730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554457" y="3961435"/>
                <a:ext cx="75895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ea typeface="Cambria Math" panose="02040503050406030204" pitchFamily="18" charset="0"/>
                  </a:rPr>
                  <a:t>optimal</a:t>
                </a: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57" y="3961435"/>
                <a:ext cx="7589543" cy="646331"/>
              </a:xfrm>
              <a:prstGeom prst="rect">
                <a:avLst/>
              </a:prstGeom>
              <a:blipFill>
                <a:blip r:embed="rId10"/>
                <a:stretch>
                  <a:fillRect b="-1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5291068" y="3424601"/>
                <a:ext cx="2562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𝑃𝐴𝑄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068" y="3424601"/>
                <a:ext cx="2562368" cy="461665"/>
              </a:xfrm>
              <a:prstGeom prst="rect">
                <a:avLst/>
              </a:prstGeom>
              <a:blipFill>
                <a:blip r:embed="rId11"/>
                <a:stretch>
                  <a:fillRect l="-238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7263906" y="2108758"/>
                <a:ext cx="16980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/>
                  <a:t>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06" y="2108758"/>
                <a:ext cx="1698029" cy="461665"/>
              </a:xfrm>
              <a:prstGeom prst="rect">
                <a:avLst/>
              </a:prstGeom>
              <a:blipFill>
                <a:blip r:embed="rId12"/>
                <a:stretch>
                  <a:fillRect l="-5755" t="-10526" r="-251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9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37688" y="1684082"/>
                <a:ext cx="49544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𝑆𝑃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𝑄𝑇</m:t>
                    </m:r>
                    <m:r>
                      <a:rPr kumimoji="1" lang="en-US" altLang="ja-JP" sz="280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dirty="0"/>
                  <a:t>                       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688" y="1684082"/>
                <a:ext cx="495443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98382" y="643105"/>
                <a:ext cx="46435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800" dirty="0"/>
                  <a:t> singular on </a:t>
                </a:r>
                <a14:m>
                  <m:oMath xmlns:m="http://schemas.openxmlformats.org/officeDocument/2006/math"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2" y="643105"/>
                <a:ext cx="4643579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3501144" y="1445898"/>
            <a:ext cx="1151540" cy="1458119"/>
            <a:chOff x="5793105" y="1939992"/>
            <a:chExt cx="1151540" cy="1458119"/>
          </a:xfrm>
        </p:grpSpPr>
        <p:sp>
          <p:nvSpPr>
            <p:cNvPr id="7" name="正方形/長方形 6"/>
            <p:cNvSpPr/>
            <p:nvPr/>
          </p:nvSpPr>
          <p:spPr>
            <a:xfrm>
              <a:off x="5793105" y="2022523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793904" y="2538150"/>
              <a:ext cx="731852" cy="521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6053933" y="2576999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33" y="2576999"/>
                  <a:ext cx="28052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5813830" y="2012139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830" y="2012139"/>
                  <a:ext cx="21800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143" r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565168" y="1939992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168" y="1939992"/>
                  <a:ext cx="21800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173648" y="2170825"/>
                  <a:ext cx="21561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3648" y="2170825"/>
                  <a:ext cx="21561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6702934" y="2233261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934" y="2233261"/>
                  <a:ext cx="21800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143" r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568006" y="2577942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006" y="2577942"/>
                  <a:ext cx="22153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5980934" y="3028779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934" y="3028779"/>
                  <a:ext cx="21788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567114" y="2527333"/>
                <a:ext cx="13199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14" y="2527333"/>
                <a:ext cx="1319913" cy="369332"/>
              </a:xfrm>
              <a:prstGeom prst="rect">
                <a:avLst/>
              </a:prstGeom>
              <a:blipFill>
                <a:blip r:embed="rId11"/>
                <a:stretch>
                  <a:fillRect l="-2304" r="-230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041961" y="653720"/>
                <a:ext cx="35902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nc-rank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61" y="653720"/>
                <a:ext cx="3590214" cy="523220"/>
              </a:xfrm>
              <a:prstGeom prst="rect">
                <a:avLst/>
              </a:prstGeom>
              <a:blipFill>
                <a:blip r:embed="rId12"/>
                <a:stretch>
                  <a:fillRect l="-3396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668024" y="1630564"/>
                <a:ext cx="23435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nonsingular </a:t>
                </a:r>
              </a:p>
              <a:p>
                <a:r>
                  <a:rPr kumimoji="1" lang="en-US" altLang="ja-JP" sz="2400" dirty="0"/>
                  <a:t>          over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24" y="1630564"/>
                <a:ext cx="2343527" cy="738664"/>
              </a:xfrm>
              <a:prstGeom prst="rect">
                <a:avLst/>
              </a:prstGeom>
              <a:blipFill>
                <a:blip r:embed="rId17"/>
                <a:stretch>
                  <a:fillRect l="-4167" t="-12295" r="-7031" b="-237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グループ化 53"/>
          <p:cNvGrpSpPr/>
          <p:nvPr/>
        </p:nvGrpSpPr>
        <p:grpSpPr>
          <a:xfrm>
            <a:off x="352846" y="4879222"/>
            <a:ext cx="8198398" cy="703078"/>
            <a:chOff x="398382" y="5106113"/>
            <a:chExt cx="8198398" cy="703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398382" y="5106113"/>
                  <a:ext cx="81983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382" y="5106113"/>
                  <a:ext cx="8198398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892" r="-595" b="-34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4335127" y="5501414"/>
                  <a:ext cx="46397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5127" y="5501414"/>
                  <a:ext cx="463973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10526" r="-11842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グループ化 27"/>
          <p:cNvGrpSpPr/>
          <p:nvPr/>
        </p:nvGrpSpPr>
        <p:grpSpPr>
          <a:xfrm>
            <a:off x="3180381" y="1959463"/>
            <a:ext cx="339072" cy="759888"/>
            <a:chOff x="3180381" y="1959463"/>
            <a:chExt cx="339072" cy="75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3180381" y="1959463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0381" y="1959463"/>
                  <a:ext cx="33457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3184874" y="2156173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74" y="2156173"/>
                  <a:ext cx="33457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3184873" y="2350019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73" y="2350019"/>
                  <a:ext cx="33457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グループ化 28"/>
          <p:cNvGrpSpPr/>
          <p:nvPr/>
        </p:nvGrpSpPr>
        <p:grpSpPr>
          <a:xfrm>
            <a:off x="4087683" y="1166449"/>
            <a:ext cx="935416" cy="374916"/>
            <a:chOff x="4087683" y="1166449"/>
            <a:chExt cx="935416" cy="374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4087683" y="1172033"/>
                  <a:ext cx="571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683" y="1172033"/>
                  <a:ext cx="571054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4452045" y="1166449"/>
                  <a:ext cx="571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045" y="1166449"/>
                  <a:ext cx="57105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グループ化 52"/>
          <p:cNvGrpSpPr/>
          <p:nvPr/>
        </p:nvGrpSpPr>
        <p:grpSpPr>
          <a:xfrm>
            <a:off x="541206" y="3046734"/>
            <a:ext cx="8392731" cy="1517665"/>
            <a:chOff x="601443" y="3214920"/>
            <a:chExt cx="8392731" cy="1517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/>
                <p:cNvSpPr/>
                <p:nvPr/>
              </p:nvSpPr>
              <p:spPr>
                <a:xfrm>
                  <a:off x="601443" y="3214920"/>
                  <a:ext cx="8392731" cy="88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sSub>
                                  <m:sSub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𝑆𝑃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𝑄𝑇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ja-JP" altLang="en-US" sz="2800" dirty="0"/>
                    <a:t> </a:t>
                  </a:r>
                  <a:r>
                    <a:rPr lang="en-US" altLang="ja-JP" sz="2800" dirty="0"/>
                    <a:t>  </a:t>
                  </a: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altLang="ja-JP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43" y="3214920"/>
                  <a:ext cx="8392731" cy="88357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736702" y="4292910"/>
                  <a:ext cx="189872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702" y="4292910"/>
                  <a:ext cx="1898725" cy="430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2844251" y="4301698"/>
                  <a:ext cx="168944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251" y="4301698"/>
                  <a:ext cx="1689443" cy="43088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インク 48"/>
                <p14:cNvContentPartPr/>
                <p14:nvPr/>
              </p14:nvContentPartPr>
              <p14:xfrm>
                <a:off x="601443" y="4023253"/>
                <a:ext cx="1856520" cy="266400"/>
              </p14:xfrm>
            </p:contentPart>
          </mc:Choice>
          <mc:Fallback xmlns="">
            <p:pic>
              <p:nvPicPr>
                <p:cNvPr id="49" name="インク 48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9563" y="4012813"/>
                  <a:ext cx="1878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インク 51"/>
                <p14:cNvContentPartPr/>
                <p14:nvPr/>
              </p14:nvContentPartPr>
              <p14:xfrm>
                <a:off x="2830104" y="4025207"/>
                <a:ext cx="2534400" cy="275040"/>
              </p14:xfrm>
            </p:contentPart>
          </mc:Choice>
          <mc:Fallback xmlns="">
            <p:pic>
              <p:nvPicPr>
                <p:cNvPr id="52" name="インク 51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24704" y="4015127"/>
                  <a:ext cx="255924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324657" y="5883195"/>
                <a:ext cx="6608156" cy="770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Long-step:  use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1" lang="ja-JP" alt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2400" dirty="0"/>
                  <a:t>,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57" y="5883195"/>
                <a:ext cx="6608156" cy="770596"/>
              </a:xfrm>
              <a:prstGeom prst="rect">
                <a:avLst/>
              </a:prstGeom>
              <a:blipFill>
                <a:blip r:embed="rId32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19157" y="6356350"/>
            <a:ext cx="2057400" cy="365125"/>
          </a:xfrm>
        </p:spPr>
        <p:txBody>
          <a:bodyPr/>
          <a:lstStyle/>
          <a:p>
            <a:fld id="{1A4D0F5D-0754-42E2-8C1E-2CF41A7AA70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6888" y="465513"/>
            <a:ext cx="1972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Remarks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1269" y="1409910"/>
                <a:ext cx="83449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Essence of this argument / algorithm is   </a:t>
                </a:r>
              </a:p>
              <a:p>
                <a:r>
                  <a:rPr kumimoji="1" lang="en-US" altLang="ja-JP" sz="2800" dirty="0"/>
                  <a:t>     in </a:t>
                </a:r>
                <a:r>
                  <a:rPr kumimoji="1" lang="en-US" altLang="ja-JP" sz="2800" i="1" dirty="0"/>
                  <a:t>combinatorial relaxation method</a:t>
                </a:r>
                <a:r>
                  <a:rPr kumimoji="1" lang="en-US" altLang="ja-JP" sz="2800" dirty="0"/>
                  <a:t> (</a:t>
                </a:r>
                <a:r>
                  <a:rPr kumimoji="1" lang="en-US" altLang="ja-JP" sz="2400" dirty="0" err="1"/>
                  <a:t>Murota</a:t>
                </a:r>
                <a:r>
                  <a:rPr kumimoji="1" lang="en-US" altLang="ja-JP" sz="2400" dirty="0"/>
                  <a:t> 1990,1995</a:t>
                </a:r>
                <a:r>
                  <a:rPr kumimoji="1" lang="en-US" altLang="ja-JP" sz="2800" dirty="0"/>
                  <a:t>)</a:t>
                </a:r>
              </a:p>
              <a:p>
                <a:r>
                  <a:rPr kumimoji="1" lang="en-US" altLang="ja-JP" sz="2800" dirty="0"/>
                  <a:t>     developed for computing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en-US" altLang="ja-JP" sz="2800" dirty="0"/>
                  <a:t>.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69" y="1409910"/>
                <a:ext cx="8344977" cy="1384995"/>
              </a:xfrm>
              <a:prstGeom prst="rect">
                <a:avLst/>
              </a:prstGeom>
              <a:blipFill>
                <a:blip r:embed="rId2"/>
                <a:stretch>
                  <a:fillRect l="-1315" t="-3965" r="-292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93515" y="3333880"/>
                <a:ext cx="7929094" cy="96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Naive iteration bound for initial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b="0" dirty="0"/>
                  <a:t>       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kumimoji="1" lang="en-US" altLang="ja-JP" sz="2800" dirty="0"/>
                  <a:t> 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maximum degree)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15" y="3333880"/>
                <a:ext cx="7929094" cy="961802"/>
              </a:xfrm>
              <a:prstGeom prst="rect">
                <a:avLst/>
              </a:prstGeom>
              <a:blipFill>
                <a:blip r:embed="rId3"/>
                <a:stretch>
                  <a:fillRect l="-1384" t="-5696" b="-170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968078" y="4295682"/>
            <a:ext cx="7030275" cy="2165286"/>
            <a:chOff x="1047403" y="4432647"/>
            <a:chExt cx="7030275" cy="2165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1527359" y="5064548"/>
                  <a:ext cx="56081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kumimoji="1" lang="en-US" altLang="ja-JP" sz="2400" dirty="0"/>
                    <a:t>-minor</a:t>
                  </a:r>
                  <a14:m>
                    <m:oMath xmlns:m="http://schemas.openxmlformats.org/officeDocument/2006/math">
                      <m:r>
                        <a:rPr kumimoji="1" lang="en-US" altLang="ja-JP" sz="2400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359" y="5064548"/>
                  <a:ext cx="560813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26"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/>
            <p:cNvSpPr txBox="1"/>
            <p:nvPr/>
          </p:nvSpPr>
          <p:spPr>
            <a:xfrm>
              <a:off x="1047403" y="4432647"/>
              <a:ext cx="3939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We can improve this bound to</a:t>
              </a:r>
              <a:endParaRPr kumimoji="1" lang="ja-JP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1668488" y="5602912"/>
                  <a:ext cx="64091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= max </a:t>
                  </a:r>
                  <a:r>
                    <a:rPr kumimoji="1" lang="en-US" altLang="ja-JP" sz="2400" dirty="0" err="1"/>
                    <a:t>deg</a:t>
                  </a:r>
                  <a:r>
                    <a:rPr kumimoji="1" lang="en-US" altLang="ja-JP" sz="2400" dirty="0"/>
                    <a:t> – min </a:t>
                  </a:r>
                  <a:r>
                    <a:rPr kumimoji="1" lang="en-US" altLang="ja-JP" sz="2400" dirty="0" err="1"/>
                    <a:t>deg</a:t>
                  </a:r>
                  <a:r>
                    <a:rPr kumimoji="1" lang="en-US" altLang="ja-JP" sz="2400" dirty="0"/>
                    <a:t> of Smith-McMillan form of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488" y="5602912"/>
                  <a:ext cx="640919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22" t="-10667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047403" y="6136268"/>
                  <a:ext cx="64557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from view of </a:t>
                  </a:r>
                  <a:r>
                    <a:rPr kumimoji="1" lang="en-US" altLang="ja-JP" sz="2400" i="1" dirty="0"/>
                    <a:t>discrete convex analysis beyond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kumimoji="1" lang="en-US" altLang="ja-JP" sz="2400" i="1" dirty="0"/>
                    <a:t> 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03" y="6136268"/>
                  <a:ext cx="645574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511"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テキスト ボックス 5"/>
          <p:cNvSpPr txBox="1"/>
          <p:nvPr/>
        </p:nvSpPr>
        <p:spPr>
          <a:xfrm>
            <a:off x="1408021" y="3097369"/>
            <a:ext cx="125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short-step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14800" y="2973185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90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740322" y="156483"/>
                <a:ext cx="58110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Special case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22" y="156483"/>
                <a:ext cx="5811014" cy="584775"/>
              </a:xfrm>
              <a:prstGeom prst="rect">
                <a:avLst/>
              </a:prstGeom>
              <a:blipFill>
                <a:blip r:embed="rId2"/>
                <a:stretch>
                  <a:fillRect l="-2621" t="-1250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209065" y="1040182"/>
                <a:ext cx="49780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65" y="1040182"/>
                <a:ext cx="4978094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09065" y="2021552"/>
                <a:ext cx="6189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 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≥1)⟹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nc</m:t>
                    </m:r>
                  </m:oMath>
                </a14:m>
                <a:r>
                  <a:rPr kumimoji="1" lang="en-US" altLang="ja-JP" sz="2400" dirty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65" y="2021552"/>
                <a:ext cx="6189451" cy="461665"/>
              </a:xfrm>
              <a:prstGeom prst="rect">
                <a:avLst/>
              </a:prstGeom>
              <a:blipFill>
                <a:blip r:embed="rId4"/>
                <a:stretch>
                  <a:fillRect l="-295" t="-10667" r="-591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1209065" y="1559106"/>
            <a:ext cx="3235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 err="1"/>
              <a:t>Thm</a:t>
            </a:r>
            <a:r>
              <a:rPr kumimoji="1" lang="en-US" altLang="ja-JP" sz="2400" dirty="0"/>
              <a:t> [</a:t>
            </a:r>
            <a:r>
              <a:rPr kumimoji="1" lang="en-US" altLang="ja-JP" sz="2400" dirty="0" err="1"/>
              <a:t>Ivanyos</a:t>
            </a:r>
            <a:r>
              <a:rPr kumimoji="1" lang="en-US" altLang="ja-JP" sz="2400" dirty="0"/>
              <a:t> et al 2010]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123259" y="4339203"/>
            <a:ext cx="6987333" cy="1447156"/>
            <a:chOff x="1123259" y="4339203"/>
            <a:chExt cx="6987333" cy="1447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181066" y="5140028"/>
                  <a:ext cx="69295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)=1 (∀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≥1)⟹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a14:m>
                  <a:r>
                    <a:rPr kumimoji="1" lang="en-US" altLang="ja-JP" sz="2400" dirty="0"/>
                    <a:t>.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066" y="5140028"/>
                  <a:ext cx="6929526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64" r="-440" b="-1226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正方形/長方形 6"/>
                <p:cNvSpPr/>
                <p:nvPr/>
              </p:nvSpPr>
              <p:spPr>
                <a:xfrm>
                  <a:off x="1123259" y="4339203"/>
                  <a:ext cx="551401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7" name="正方形/長方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259" y="4339203"/>
                  <a:ext cx="551401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正方形/長方形 8"/>
            <p:cNvSpPr/>
            <p:nvPr/>
          </p:nvSpPr>
          <p:spPr>
            <a:xfrm>
              <a:off x="1181066" y="4677582"/>
              <a:ext cx="16498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sz="2400" dirty="0" err="1"/>
                <a:t>Thm</a:t>
              </a:r>
              <a:r>
                <a:rPr kumimoji="1" lang="en-US" altLang="ja-JP" sz="2400" dirty="0"/>
                <a:t> [H. 18]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921191" y="2799750"/>
                <a:ext cx="6995441" cy="1299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bipartite matching                   ---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linear </a:t>
                </a:r>
                <a:r>
                  <a:rPr kumimoji="1" lang="en-US" altLang="ja-JP" sz="2400" dirty="0" err="1"/>
                  <a:t>matroid</a:t>
                </a:r>
                <a:r>
                  <a:rPr kumimoji="1" lang="en-US" altLang="ja-JP" sz="2400" dirty="0"/>
                  <a:t> intersection    ---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mixed matrix </a:t>
                </a:r>
                <a:r>
                  <a:rPr kumimoji="1" lang="en-US" altLang="ja-JP" dirty="0"/>
                  <a:t>(</a:t>
                </a:r>
                <a:r>
                  <a:rPr kumimoji="1" lang="en-US" altLang="ja-JP" dirty="0" err="1"/>
                  <a:t>Murota-Iri</a:t>
                </a:r>
                <a:r>
                  <a:rPr kumimoji="1" lang="en-US" altLang="ja-JP" dirty="0"/>
                  <a:t> 1985)</a:t>
                </a:r>
                <a:r>
                  <a:rPr kumimoji="1" lang="en-US" altLang="ja-JP" sz="1600" dirty="0"/>
                  <a:t>      </a:t>
                </a:r>
                <a:r>
                  <a:rPr kumimoji="1" lang="en-US" altLang="ja-JP" sz="2400" dirty="0"/>
                  <a:t>---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/>
                  <a:t>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91" y="2799750"/>
                <a:ext cx="6995441" cy="1299458"/>
              </a:xfrm>
              <a:prstGeom prst="rect">
                <a:avLst/>
              </a:prstGeom>
              <a:blipFill>
                <a:blip r:embed="rId7"/>
                <a:stretch>
                  <a:fillRect l="-1132" t="-46009" b="-66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1335825" y="6222156"/>
            <a:ext cx="185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weighted ver.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13626" y="6080619"/>
            <a:ext cx="327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mixed polynomial matrix</a:t>
            </a:r>
            <a:endParaRPr kumimoji="1" lang="ja-JP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インク 33"/>
              <p14:cNvContentPartPr/>
              <p14:nvPr/>
            </p14:nvContentPartPr>
            <p14:xfrm>
              <a:off x="7614905" y="3887247"/>
              <a:ext cx="586440" cy="2408040"/>
            </p14:xfrm>
          </p:contentPart>
        </mc:Choice>
        <mc:Fallback xmlns="">
          <p:pic>
            <p:nvPicPr>
              <p:cNvPr id="34" name="インク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0874" y="3873207"/>
                <a:ext cx="622418" cy="24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インク 35"/>
              <p14:cNvContentPartPr/>
              <p14:nvPr/>
            </p14:nvContentPartPr>
            <p14:xfrm>
              <a:off x="7611305" y="6131127"/>
              <a:ext cx="188640" cy="221040"/>
            </p14:xfrm>
          </p:contentPart>
        </mc:Choice>
        <mc:Fallback xmlns="">
          <p:pic>
            <p:nvPicPr>
              <p:cNvPr id="36" name="インク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89705" y="6115647"/>
                <a:ext cx="23292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グループ化 11"/>
          <p:cNvGrpSpPr/>
          <p:nvPr/>
        </p:nvGrpSpPr>
        <p:grpSpPr>
          <a:xfrm>
            <a:off x="594185" y="2982927"/>
            <a:ext cx="614880" cy="3591720"/>
            <a:chOff x="594185" y="2982927"/>
            <a:chExt cx="614880" cy="359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インク 24"/>
                <p14:cNvContentPartPr/>
                <p14:nvPr/>
              </p14:nvContentPartPr>
              <p14:xfrm>
                <a:off x="771665" y="2982927"/>
                <a:ext cx="101160" cy="465840"/>
              </p14:xfrm>
            </p:contentPart>
          </mc:Choice>
          <mc:Fallback xmlns="">
            <p:pic>
              <p:nvPicPr>
                <p:cNvPr id="25" name="インク 2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4805" y="2973207"/>
                  <a:ext cx="126271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インク 38"/>
                <p14:cNvContentPartPr/>
                <p14:nvPr/>
              </p14:nvContentPartPr>
              <p14:xfrm>
                <a:off x="594185" y="3231687"/>
                <a:ext cx="509040" cy="3218400"/>
              </p14:xfrm>
            </p:contentPart>
          </mc:Choice>
          <mc:Fallback xmlns="">
            <p:pic>
              <p:nvPicPr>
                <p:cNvPr id="39" name="インク 3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6545" y="3218727"/>
                  <a:ext cx="539640" cy="32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インク 43"/>
                <p14:cNvContentPartPr/>
                <p14:nvPr/>
              </p14:nvContentPartPr>
              <p14:xfrm>
                <a:off x="1036985" y="6266487"/>
                <a:ext cx="172080" cy="308160"/>
              </p14:xfrm>
            </p:contentPart>
          </mc:Choice>
          <mc:Fallback xmlns="">
            <p:pic>
              <p:nvPicPr>
                <p:cNvPr id="44" name="インク 4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5745" y="6253887"/>
                  <a:ext cx="209880" cy="340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テキスト ボックス 12"/>
          <p:cNvSpPr txBox="1"/>
          <p:nvPr/>
        </p:nvSpPr>
        <p:spPr>
          <a:xfrm>
            <a:off x="4114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83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21207" y="415637"/>
                <a:ext cx="4983928" cy="503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bipartite matching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07" y="415637"/>
                <a:ext cx="4983928" cy="503792"/>
              </a:xfrm>
              <a:prstGeom prst="rect">
                <a:avLst/>
              </a:prstGeom>
              <a:blipFill>
                <a:blip r:embed="rId2"/>
                <a:stretch>
                  <a:fillRect l="-1714" t="-118072" b="-1710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21207" y="1839884"/>
                <a:ext cx="4457823" cy="47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Linear </a:t>
                </a:r>
                <a:r>
                  <a:rPr kumimoji="1" lang="en-US" altLang="ja-JP" sz="2400" dirty="0" err="1"/>
                  <a:t>matroid</a:t>
                </a:r>
                <a:r>
                  <a:rPr kumimoji="1" lang="en-US" altLang="ja-JP" sz="2400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07" y="1839884"/>
                <a:ext cx="4457823" cy="476541"/>
              </a:xfrm>
              <a:prstGeom prst="rect">
                <a:avLst/>
              </a:prstGeom>
              <a:blipFill>
                <a:blip r:embed="rId3"/>
                <a:stretch>
                  <a:fillRect l="-1915" t="-124359" b="-189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12647" y="3236880"/>
                <a:ext cx="5756319" cy="384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Linear </a:t>
                </a:r>
                <a:r>
                  <a:rPr kumimoji="1" lang="en-US" altLang="ja-JP" sz="2400" dirty="0" err="1"/>
                  <a:t>matroid</a:t>
                </a:r>
                <a:r>
                  <a:rPr kumimoji="1" lang="en-US" altLang="ja-JP" sz="2400" dirty="0"/>
                  <a:t> intersection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47" y="3236880"/>
                <a:ext cx="5756319" cy="384208"/>
              </a:xfrm>
              <a:prstGeom prst="rect">
                <a:avLst/>
              </a:prstGeom>
              <a:blipFill>
                <a:blip r:embed="rId4"/>
                <a:stretch>
                  <a:fillRect l="-3072" t="-166667" b="-246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21207" y="4566459"/>
                <a:ext cx="6865406" cy="503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Mixed polynomial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07" y="4566459"/>
                <a:ext cx="6865406" cy="503792"/>
              </a:xfrm>
              <a:prstGeom prst="rect">
                <a:avLst/>
              </a:prstGeom>
              <a:blipFill>
                <a:blip r:embed="rId5"/>
                <a:stretch>
                  <a:fillRect l="-1243" t="-118072" b="-1710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196503" y="1131056"/>
                <a:ext cx="3772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SDA + long-step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Hungarian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03" y="1131056"/>
                <a:ext cx="3772828" cy="461665"/>
              </a:xfrm>
              <a:prstGeom prst="rect">
                <a:avLst/>
              </a:prstGeom>
              <a:blipFill>
                <a:blip r:embed="rId6"/>
                <a:stretch>
                  <a:fillRect l="-2423" t="-10667" r="-210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196503" y="2572925"/>
                <a:ext cx="33897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SDA + long-step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Greedy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03" y="2572925"/>
                <a:ext cx="3389774" cy="461665"/>
              </a:xfrm>
              <a:prstGeom prst="rect">
                <a:avLst/>
              </a:prstGeom>
              <a:blipFill>
                <a:blip r:embed="rId7"/>
                <a:stretch>
                  <a:fillRect l="-2698" t="-10526" r="-269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197209" y="3888482"/>
                <a:ext cx="49847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SDA + long-step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Lawler’s primal dual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09" y="3888482"/>
                <a:ext cx="4984763" cy="461665"/>
              </a:xfrm>
              <a:prstGeom prst="rect">
                <a:avLst/>
              </a:prstGeom>
              <a:blipFill>
                <a:blip r:embed="rId8"/>
                <a:stretch>
                  <a:fillRect l="-1834" t="-10526" r="-134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4253910" y="3686431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?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196503" y="5184625"/>
                <a:ext cx="67117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SDA + optimization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-</a:t>
                </a:r>
                <a:r>
                  <a:rPr kumimoji="1" lang="en-US" altLang="ja-JP" sz="2400" dirty="0" err="1"/>
                  <a:t>sublattice</a:t>
                </a:r>
                <a:r>
                  <a:rPr kumimoji="1" lang="en-US" altLang="ja-JP" sz="2400" dirty="0"/>
                  <a:t> (</a:t>
                </a:r>
                <a:r>
                  <a:rPr kumimoji="1" lang="en-US" altLang="ja-JP" sz="2400" i="1" dirty="0"/>
                  <a:t>apartment</a:t>
                </a:r>
                <a:r>
                  <a:rPr kumimoji="1" lang="en-US" altLang="ja-JP" sz="2400" dirty="0"/>
                  <a:t>) </a:t>
                </a:r>
              </a:p>
              <a:p>
                <a:r>
                  <a:rPr kumimoji="1" lang="en-US" altLang="ja-JP" sz="2400" dirty="0">
                    <a:ea typeface="Cambria Math" panose="020405030504060302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combinatorial relaxation </a:t>
                </a:r>
                <a:r>
                  <a:rPr kumimoji="1" lang="en-US" altLang="ja-JP" sz="2400" dirty="0" err="1"/>
                  <a:t>algo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03" y="5184625"/>
                <a:ext cx="6711774" cy="830997"/>
              </a:xfrm>
              <a:prstGeom prst="rect">
                <a:avLst/>
              </a:prstGeom>
              <a:blipFill>
                <a:blip r:embed="rId9"/>
                <a:stretch>
                  <a:fillRect l="-1362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229075" y="6088963"/>
            <a:ext cx="342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dual of bipartite matching</a:t>
            </a:r>
            <a:endParaRPr kumimoji="1" lang="ja-JP" altLang="en-US" sz="2400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2152361" y="6122328"/>
            <a:ext cx="3608633" cy="428300"/>
          </a:xfrm>
          <a:prstGeom prst="wedgeRoundRectCallout">
            <a:avLst>
              <a:gd name="adj1" fmla="val -899"/>
              <a:gd name="adj2" fmla="val -1721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17200" y="1607698"/>
            <a:ext cx="2458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   Interpretation</a:t>
            </a:r>
          </a:p>
          <a:p>
            <a:r>
              <a:rPr kumimoji="1" lang="en-US" altLang="ja-JP" sz="2400" dirty="0"/>
              <a:t>            via</a:t>
            </a:r>
          </a:p>
          <a:p>
            <a:r>
              <a:rPr kumimoji="1" lang="en-US" altLang="ja-JP" sz="2400" i="1" dirty="0"/>
              <a:t>Euclidean building</a:t>
            </a:r>
            <a:endParaRPr kumimoji="1" lang="ja-JP" altLang="en-US" sz="2400" i="1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6379779" y="1480715"/>
            <a:ext cx="2528498" cy="1404945"/>
          </a:xfrm>
          <a:prstGeom prst="wedgeRoundRectCallout">
            <a:avLst>
              <a:gd name="adj1" fmla="val 7670"/>
              <a:gd name="adj2" fmla="val 1154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9779" y="4227509"/>
            <a:ext cx="119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Lawler 1975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91931" y="5920053"/>
            <a:ext cx="23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Iwata-Takamatsu 2013</a:t>
            </a:r>
          </a:p>
          <a:p>
            <a:r>
              <a:rPr kumimoji="1" lang="en-US" altLang="ja-JP" sz="1600" dirty="0"/>
              <a:t>Iwata-Oki-Takamatsu 2017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047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637" y="1804861"/>
            <a:ext cx="62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s.t.</a:t>
            </a:r>
            <a:r>
              <a:rPr kumimoji="1" lang="en-US" altLang="ja-JP" sz="2400" dirty="0"/>
              <a:t> </a:t>
            </a:r>
            <a:endParaRPr kumimoji="1" lang="en-US" altLang="ja-JP" sz="24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696512" y="1883736"/>
                <a:ext cx="5797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12" y="1883736"/>
                <a:ext cx="579774" cy="307777"/>
              </a:xfrm>
              <a:prstGeom prst="rect">
                <a:avLst/>
              </a:prstGeom>
              <a:blipFill>
                <a:blip r:embed="rId2"/>
                <a:stretch>
                  <a:fillRect l="-15789" t="-1961" r="-1578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99485" y="2912237"/>
                <a:ext cx="3189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nonsingular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85" y="2912237"/>
                <a:ext cx="3189335" cy="369332"/>
              </a:xfrm>
              <a:prstGeom prst="rect">
                <a:avLst/>
              </a:prstGeom>
              <a:blipFill>
                <a:blip r:embed="rId3"/>
                <a:stretch>
                  <a:fillRect l="-3442" t="-26667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2404834" y="1683713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" name="正方形/長方形 6"/>
          <p:cNvSpPr/>
          <p:nvPr/>
        </p:nvSpPr>
        <p:spPr>
          <a:xfrm>
            <a:off x="2404834" y="2196217"/>
            <a:ext cx="731852" cy="5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665662" y="2238189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662" y="2238189"/>
                <a:ext cx="238847" cy="369332"/>
              </a:xfrm>
              <a:prstGeom prst="rect">
                <a:avLst/>
              </a:prstGeom>
              <a:blipFill>
                <a:blip r:embed="rId4"/>
                <a:stretch>
                  <a:fillRect l="-28205" r="-33333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425559" y="1673329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559" y="1673329"/>
                <a:ext cx="181140" cy="307777"/>
              </a:xfrm>
              <a:prstGeom prst="rect">
                <a:avLst/>
              </a:prstGeom>
              <a:blipFill>
                <a:blip r:embed="rId5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176897" y="1601182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97" y="1601182"/>
                <a:ext cx="181140" cy="307777"/>
              </a:xfrm>
              <a:prstGeom prst="rect">
                <a:avLst/>
              </a:prstGeom>
              <a:blipFill>
                <a:blip r:embed="rId6"/>
                <a:stretch>
                  <a:fillRect l="-16667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785377" y="1832015"/>
                <a:ext cx="2156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377" y="1832015"/>
                <a:ext cx="215617" cy="307777"/>
              </a:xfrm>
              <a:prstGeom prst="rect">
                <a:avLst/>
              </a:prstGeom>
              <a:blipFill>
                <a:blip r:embed="rId7"/>
                <a:stretch>
                  <a:fillRect l="-8571" r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237526" y="2382659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526" y="2382659"/>
                <a:ext cx="181140" cy="307777"/>
              </a:xfrm>
              <a:prstGeom prst="rect">
                <a:avLst/>
              </a:prstGeom>
              <a:blipFill>
                <a:blip r:embed="rId8"/>
                <a:stretch>
                  <a:fillRect l="-16667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190932" y="2286166"/>
                <a:ext cx="1851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932" y="2286166"/>
                <a:ext cx="185179" cy="307777"/>
              </a:xfrm>
              <a:prstGeom prst="rect">
                <a:avLst/>
              </a:prstGeom>
              <a:blipFill>
                <a:blip r:embed="rId9"/>
                <a:stretch>
                  <a:fillRect l="-16129" r="-16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783073" y="2668319"/>
                <a:ext cx="181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000" i="1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73" y="2668319"/>
                <a:ext cx="181588" cy="307777"/>
              </a:xfrm>
              <a:prstGeom prst="rect">
                <a:avLst/>
              </a:prstGeom>
              <a:blipFill>
                <a:blip r:embed="rId10"/>
                <a:stretch>
                  <a:fillRect l="-20690" r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135506" y="1817180"/>
                <a:ext cx="13351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06" y="1817180"/>
                <a:ext cx="1335173" cy="461665"/>
              </a:xfrm>
              <a:prstGeom prst="rect">
                <a:avLst/>
              </a:prstGeom>
              <a:blipFill>
                <a:blip r:embed="rId11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598394" y="1219484"/>
                <a:ext cx="16698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ax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" y="1219484"/>
                <a:ext cx="166981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14921" y="4237555"/>
                <a:ext cx="28945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+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𝑌</m:t>
                      </m:r>
                    </m:oMath>
                  </m:oMathPara>
                </a14:m>
                <a:endParaRPr kumimoji="1" lang="ja-JP" altLang="en-US" sz="2400" i="1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1" y="4237555"/>
                <a:ext cx="2894575" cy="369332"/>
              </a:xfrm>
              <a:prstGeom prst="rect">
                <a:avLst/>
              </a:prstGeom>
              <a:blipFill>
                <a:blip r:embed="rId13"/>
                <a:stretch>
                  <a:fillRect l="-1684" r="-1684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847522" y="4714431"/>
                <a:ext cx="34388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s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 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2" y="4714431"/>
                <a:ext cx="3438837" cy="369332"/>
              </a:xfrm>
              <a:prstGeom prst="rect">
                <a:avLst/>
              </a:prstGeom>
              <a:blipFill>
                <a:blip r:embed="rId14"/>
                <a:stretch>
                  <a:fillRect l="-2128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315040" y="5220910"/>
                <a:ext cx="1565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𝑌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40" y="5220910"/>
                <a:ext cx="156542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2747288" y="5292009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vector subspaces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390801" y="5743469"/>
                <a:ext cx="2966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ea typeface="小塚明朝 Pr6N R" panose="02020400000000000000" pitchFamily="18" charset="-128"/>
                  </a:rPr>
                  <a:t>where</a:t>
                </a:r>
                <a:r>
                  <a:rPr kumimoji="1" lang="en-US" altLang="ja-JP" sz="20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𝑦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≔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𝑦</m:t>
                    </m:r>
                  </m:oMath>
                </a14:m>
                <a:endParaRPr kumimoji="1" lang="ja-JP" altLang="en-US" sz="20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01" y="5743469"/>
                <a:ext cx="2966133" cy="400110"/>
              </a:xfrm>
              <a:prstGeom prst="rect">
                <a:avLst/>
              </a:prstGeom>
              <a:blipFill>
                <a:blip r:embed="rId16"/>
                <a:stretch>
                  <a:fillRect l="-2053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3226635" y="4699042"/>
                <a:ext cx="7657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35" y="4699042"/>
                <a:ext cx="76572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/>
          <p:cNvGrpSpPr/>
          <p:nvPr/>
        </p:nvGrpSpPr>
        <p:grpSpPr>
          <a:xfrm>
            <a:off x="4748377" y="5099152"/>
            <a:ext cx="3605048" cy="1382450"/>
            <a:chOff x="5957511" y="3526655"/>
            <a:chExt cx="3605048" cy="138245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138049" y="3611794"/>
              <a:ext cx="33444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Submodular optimization</a:t>
              </a:r>
            </a:p>
            <a:p>
              <a:r>
                <a:rPr kumimoji="1" lang="en-US" altLang="ja-JP" sz="2400" dirty="0"/>
                <a:t>on the modular lattice </a:t>
              </a:r>
            </a:p>
            <a:p>
              <a:r>
                <a:rPr kumimoji="1" lang="en-US" altLang="ja-JP" sz="2400" dirty="0"/>
                <a:t>of vector subspaces</a:t>
              </a:r>
            </a:p>
          </p:txBody>
        </p:sp>
        <p:sp>
          <p:nvSpPr>
            <p:cNvPr id="28" name="角丸四角形吹き出し 27"/>
            <p:cNvSpPr/>
            <p:nvPr/>
          </p:nvSpPr>
          <p:spPr>
            <a:xfrm>
              <a:off x="5957511" y="3526655"/>
              <a:ext cx="3605048" cy="1382450"/>
            </a:xfrm>
            <a:prstGeom prst="wedgeRoundRectCallout">
              <a:avLst>
                <a:gd name="adj1" fmla="val -65735"/>
                <a:gd name="adj2" fmla="val -5486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1194914" y="909576"/>
            <a:ext cx="208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Dual of </a:t>
            </a:r>
            <a:r>
              <a:rPr kumimoji="1" lang="en-US" altLang="ja-JP" sz="2400" dirty="0" err="1"/>
              <a:t>nc</a:t>
            </a:r>
            <a:r>
              <a:rPr kumimoji="1" lang="en-US" altLang="ja-JP" sz="2400" dirty="0"/>
              <a:t>-rank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4568339" y="1358274"/>
                <a:ext cx="3965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39" y="1358274"/>
                <a:ext cx="3965124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866118" y="1956895"/>
                <a:ext cx="431874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s.t.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  (∀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118" y="1956895"/>
                <a:ext cx="4318746" cy="491417"/>
              </a:xfrm>
              <a:prstGeom prst="rect">
                <a:avLst/>
              </a:prstGeom>
              <a:blipFill>
                <a:blip r:embed="rId19"/>
                <a:stretch>
                  <a:fillRect l="-2116" t="-8642" r="-28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5199286" y="2625923"/>
                <a:ext cx="3652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nonsingular over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286" y="2625923"/>
                <a:ext cx="3652410" cy="461665"/>
              </a:xfrm>
              <a:prstGeom prst="rect">
                <a:avLst/>
              </a:prstGeom>
              <a:blipFill>
                <a:blip r:embed="rId20"/>
                <a:stretch>
                  <a:fillRect l="-501" t="-10667" r="-501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5490386" y="884724"/>
            <a:ext cx="212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Dual of </a:t>
            </a:r>
            <a:r>
              <a:rPr kumimoji="1" lang="en-US" altLang="ja-JP" sz="2400" dirty="0" err="1"/>
              <a:t>deg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Det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687637" y="173757"/>
                <a:ext cx="79303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View from </a:t>
                </a:r>
                <a:r>
                  <a:rPr kumimoji="1" lang="en-US" altLang="ja-JP" sz="3200" i="1" dirty="0"/>
                  <a:t>Discrete Convex Analysis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3200" i="1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7" y="173757"/>
                <a:ext cx="7930312" cy="584775"/>
              </a:xfrm>
              <a:prstGeom prst="rect">
                <a:avLst/>
              </a:prstGeom>
              <a:blipFill>
                <a:blip r:embed="rId21"/>
                <a:stretch>
                  <a:fillRect l="-1998" t="-12632" b="-3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4693921" y="3462919"/>
            <a:ext cx="4269386" cy="1350819"/>
            <a:chOff x="4693921" y="3462919"/>
            <a:chExt cx="4269386" cy="1350819"/>
          </a:xfrm>
        </p:grpSpPr>
        <p:sp>
          <p:nvSpPr>
            <p:cNvPr id="35" name="角丸四角形吹き出し 34"/>
            <p:cNvSpPr/>
            <p:nvPr/>
          </p:nvSpPr>
          <p:spPr>
            <a:xfrm>
              <a:off x="4693921" y="3462919"/>
              <a:ext cx="4157776" cy="1350819"/>
            </a:xfrm>
            <a:prstGeom prst="wedgeRoundRectCallout">
              <a:avLst>
                <a:gd name="adj1" fmla="val 14775"/>
                <a:gd name="adj2" fmla="val -7212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4780018" y="3514102"/>
                  <a:ext cx="418328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/>
                    <a:t>L-convex optimization </a:t>
                  </a:r>
                </a:p>
                <a:p>
                  <a:r>
                    <a:rPr kumimoji="1" lang="en-US" altLang="ja-JP" sz="2400" dirty="0"/>
                    <a:t>on the modular lattice </a:t>
                  </a:r>
                </a:p>
                <a:p>
                  <a:r>
                    <a:rPr kumimoji="1" lang="en-US" altLang="ja-JP" sz="2400" dirty="0"/>
                    <a:t>of free modules over PID </a:t>
                  </a:r>
                  <a14:m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018" y="3514102"/>
                  <a:ext cx="4183289" cy="1200329"/>
                </a:xfrm>
                <a:prstGeom prst="rect">
                  <a:avLst/>
                </a:prstGeom>
                <a:blipFill>
                  <a:blip r:embed="rId22"/>
                  <a:stretch>
                    <a:fillRect l="-2187" t="-4061" b="-1066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 rot="5400000">
                <a:off x="1966512" y="3421770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966512" y="3421770"/>
                <a:ext cx="448841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1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182490" y="415099"/>
                <a:ext cx="3965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90" y="415099"/>
                <a:ext cx="3965124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480269" y="1013720"/>
                <a:ext cx="431874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s.t.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  (∀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269" y="1013720"/>
                <a:ext cx="4318746" cy="491417"/>
              </a:xfrm>
              <a:prstGeom prst="rect">
                <a:avLst/>
              </a:prstGeom>
              <a:blipFill>
                <a:blip r:embed="rId3"/>
                <a:stretch>
                  <a:fillRect l="-2260" t="-8642" r="-28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865989" y="1642093"/>
                <a:ext cx="3652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nonsingular over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989" y="1642093"/>
                <a:ext cx="3652410" cy="461665"/>
              </a:xfrm>
              <a:prstGeom prst="rect">
                <a:avLst/>
              </a:prstGeom>
              <a:blipFill>
                <a:blip r:embed="rId4"/>
                <a:stretch>
                  <a:fillRect l="-334" t="-10526" r="-66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614482" y="2449206"/>
                <a:ext cx="51011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𝕂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|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𝕂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f>
                        <m:fPr>
                          <m:type m:val="li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deg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≤0}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2" y="2449206"/>
                <a:ext cx="5101140" cy="461665"/>
              </a:xfrm>
              <a:prstGeom prst="rect">
                <a:avLst/>
              </a:prstGeom>
              <a:blipFill>
                <a:blip r:embed="rId5"/>
                <a:stretch>
                  <a:fillRect t="-125000" b="-190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87967" y="3112950"/>
                <a:ext cx="7018716" cy="395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𝕂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kumimoji="1" lang="en-US" altLang="ja-JP" sz="2400" dirty="0"/>
                  <a:t> full-rank free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-submodule of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67" y="3112950"/>
                <a:ext cx="7018716" cy="395236"/>
              </a:xfrm>
              <a:prstGeom prst="rect">
                <a:avLst/>
              </a:prstGeom>
              <a:blipFill>
                <a:blip r:embed="rId6"/>
                <a:stretch>
                  <a:fillRect t="-23438" b="-421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1710079" y="3959584"/>
            <a:ext cx="6999075" cy="2310360"/>
            <a:chOff x="1710079" y="3959584"/>
            <a:chExt cx="6999075" cy="231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2182490" y="3959584"/>
                  <a:ext cx="30188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490" y="3959584"/>
                  <a:ext cx="301884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2480269" y="4558205"/>
                  <a:ext cx="46605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s.t.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[−∞,0]  (∀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269" y="4558205"/>
                  <a:ext cx="4660571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094" t="-10667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480269" y="5178870"/>
                  <a:ext cx="6228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en-US" altLang="ja-JP" sz="2400" dirty="0"/>
                    <a:t> full-rank free</a:t>
                  </a:r>
                  <a14:m>
                    <m:oMath xmlns:m="http://schemas.openxmlformats.org/officeDocument/2006/math"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kumimoji="1" lang="en-US" altLang="ja-JP" sz="2400" dirty="0"/>
                    <a:t>-submodules of </a:t>
                  </a:r>
                  <a14:m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kumimoji="1" lang="en-US" altLang="ja-JP" sz="2400" dirty="0"/>
                    <a:t> 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269" y="5178870"/>
                  <a:ext cx="622888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94" t="-10667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710079" y="4005750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79" y="4005750"/>
                  <a:ext cx="29815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417" r="-1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2541683" y="5869834"/>
                  <a:ext cx="2966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ea typeface="小塚明朝 Pr6N R" panose="02020400000000000000" pitchFamily="18" charset="-128"/>
                    </a:rPr>
                    <a:t>where</a:t>
                  </a:r>
                  <a:r>
                    <a:rPr kumimoji="1" lang="en-US" altLang="ja-JP" sz="2000" dirty="0">
                      <a:latin typeface="小塚明朝 Pr6N R" panose="02020400000000000000" pitchFamily="18" charset="-128"/>
                      <a:ea typeface="小塚明朝 Pr6N R" panose="02020400000000000000" pitchFamily="18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≔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𝑦</m:t>
                      </m:r>
                    </m:oMath>
                  </a14:m>
                  <a:endParaRPr kumimoji="1" lang="ja-JP" altLang="en-US" sz="20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83" y="5869834"/>
                  <a:ext cx="2966133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2259" t="-9091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0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51037" y="751144"/>
                <a:ext cx="8242193" cy="553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𝕂</m:t>
                        </m:r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kumimoji="1" lang="en-US" altLang="ja-JP" sz="2800" dirty="0"/>
                  <a:t> full-rank free</a:t>
                </a:r>
                <a14:m>
                  <m:oMath xmlns:m="http://schemas.openxmlformats.org/officeDocument/2006/math">
                    <m:r>
                      <a:rPr kumimoji="1"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-submodules of </a:t>
                </a:r>
                <a14:m>
                  <m:oMath xmlns:m="http://schemas.openxmlformats.org/officeDocument/2006/math"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7" y="751144"/>
                <a:ext cx="8242193" cy="553549"/>
              </a:xfrm>
              <a:prstGeom prst="rect">
                <a:avLst/>
              </a:prstGeom>
              <a:blipFill>
                <a:blip r:embed="rId2"/>
                <a:stretch>
                  <a:fillRect t="-9890" b="-252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341575" y="1418897"/>
                <a:ext cx="52316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ja-JP" sz="2800" dirty="0"/>
                  <a:t> </a:t>
                </a:r>
                <a:r>
                  <a:rPr kumimoji="1" lang="en-US" altLang="ja-JP" sz="2800" i="1" dirty="0"/>
                  <a:t>Euclidean building</a:t>
                </a:r>
                <a:r>
                  <a:rPr kumimoji="1" lang="en-US" altLang="ja-JP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SL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75" y="1418897"/>
                <a:ext cx="5231689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45630" y="2634737"/>
                <a:ext cx="6693564" cy="1018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800" b="0" dirty="0">
                    <a:ea typeface="Cambria Math" panose="02040503050406030204" pitchFamily="18" charset="0"/>
                  </a:rPr>
                  <a:t>Lem: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𝕂</m:t>
                        </m:r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a </a:t>
                </a:r>
                <a:r>
                  <a:rPr lang="en-US" altLang="ja-JP" sz="2800" i="1" dirty="0"/>
                  <a:t>uniform modular lattice, i.e.,</a:t>
                </a:r>
              </a:p>
              <a:p>
                <a:r>
                  <a:rPr lang="en-US" altLang="ja-JP" sz="2800" i="1" dirty="0"/>
                  <a:t>                     </a:t>
                </a:r>
                <a:endParaRPr lang="ja-JP" altLang="en-US" sz="2800" i="1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30" y="2634737"/>
                <a:ext cx="6693564" cy="1018420"/>
              </a:xfrm>
              <a:prstGeom prst="rect">
                <a:avLst/>
              </a:prstGeom>
              <a:blipFill>
                <a:blip r:embed="rId4"/>
                <a:stretch>
                  <a:fillRect l="-1821" t="-5389" r="-9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063765" y="3329217"/>
                <a:ext cx="428091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⋁"/>
                        <m:subHide m:val="on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|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covers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r>
                  <a:rPr kumimoji="1" lang="en-US" altLang="ja-JP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is order-preserving bijection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765" y="3329217"/>
                <a:ext cx="4280916" cy="1200329"/>
              </a:xfrm>
              <a:prstGeom prst="rect">
                <a:avLst/>
              </a:prstGeom>
              <a:blipFill>
                <a:blip r:embed="rId5"/>
                <a:stretch>
                  <a:fillRect l="-2279" t="-27411" b="-81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45630" y="5224026"/>
                <a:ext cx="67169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Rem [H. 17] : uniform modular lattice </a:t>
                </a:r>
              </a:p>
              <a:p>
                <a:r>
                  <a:rPr kumimoji="1" lang="en-US" altLang="ja-JP" sz="2800" dirty="0"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Euclidean building of type A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30" y="5224026"/>
                <a:ext cx="6716903" cy="954107"/>
              </a:xfrm>
              <a:prstGeom prst="rect">
                <a:avLst/>
              </a:prstGeom>
              <a:blipFill>
                <a:blip r:embed="rId6"/>
                <a:stretch>
                  <a:fillRect l="-1815" t="-6410" r="-907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962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1015356" y="1163142"/>
                <a:ext cx="5988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Ex: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,</a:t>
                </a:r>
                <a:r>
                  <a:rPr kumimoji="1"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sz="2800" dirty="0"/>
                  <a:t> = min,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altLang="ja-JP" sz="2800" dirty="0"/>
                  <a:t> = max,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56" y="1163142"/>
                <a:ext cx="5988819" cy="523220"/>
              </a:xfrm>
              <a:prstGeom prst="rect">
                <a:avLst/>
              </a:prstGeom>
              <a:blipFill>
                <a:blip r:embed="rId5"/>
                <a:stretch>
                  <a:fillRect l="-2138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グループ化 113"/>
          <p:cNvGrpSpPr/>
          <p:nvPr/>
        </p:nvGrpSpPr>
        <p:grpSpPr>
          <a:xfrm>
            <a:off x="1006425" y="1785138"/>
            <a:ext cx="6052743" cy="4966023"/>
            <a:chOff x="1006425" y="1785138"/>
            <a:chExt cx="6052743" cy="4966023"/>
          </a:xfrm>
        </p:grpSpPr>
        <p:grpSp>
          <p:nvGrpSpPr>
            <p:cNvPr id="117" name="グループ化 116"/>
            <p:cNvGrpSpPr/>
            <p:nvPr/>
          </p:nvGrpSpPr>
          <p:grpSpPr>
            <a:xfrm>
              <a:off x="2172951" y="2288986"/>
              <a:ext cx="4521699" cy="3923094"/>
              <a:chOff x="1674149" y="943196"/>
              <a:chExt cx="5069950" cy="4383037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2044262" y="943196"/>
                <a:ext cx="4672719" cy="4383037"/>
                <a:chOff x="908332" y="1059180"/>
                <a:chExt cx="5406949" cy="5168097"/>
              </a:xfrm>
            </p:grpSpPr>
            <p:sp>
              <p:nvSpPr>
                <p:cNvPr id="4" name="フリーフォーム 3"/>
                <p:cNvSpPr/>
                <p:nvPr/>
              </p:nvSpPr>
              <p:spPr>
                <a:xfrm>
                  <a:off x="5340699" y="1386673"/>
                  <a:ext cx="718457" cy="2868804"/>
                </a:xfrm>
                <a:custGeom>
                  <a:avLst/>
                  <a:gdLst>
                    <a:gd name="connsiteX0" fmla="*/ 0 w 718457"/>
                    <a:gd name="connsiteY0" fmla="*/ 135652 h 2868804"/>
                    <a:gd name="connsiteX1" fmla="*/ 718457 w 718457"/>
                    <a:gd name="connsiteY1" fmla="*/ 0 h 2868804"/>
                    <a:gd name="connsiteX2" fmla="*/ 658167 w 718457"/>
                    <a:gd name="connsiteY2" fmla="*/ 2713054 h 2868804"/>
                    <a:gd name="connsiteX3" fmla="*/ 10048 w 718457"/>
                    <a:gd name="connsiteY3" fmla="*/ 2868804 h 2868804"/>
                    <a:gd name="connsiteX4" fmla="*/ 0 w 718457"/>
                    <a:gd name="connsiteY4" fmla="*/ 135652 h 2868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8457" h="2868804">
                      <a:moveTo>
                        <a:pt x="0" y="135652"/>
                      </a:moveTo>
                      <a:lnTo>
                        <a:pt x="718457" y="0"/>
                      </a:lnTo>
                      <a:lnTo>
                        <a:pt x="658167" y="2713054"/>
                      </a:lnTo>
                      <a:lnTo>
                        <a:pt x="10048" y="2868804"/>
                      </a:lnTo>
                      <a:cubicBezTo>
                        <a:pt x="6699" y="1971151"/>
                        <a:pt x="3349" y="1073499"/>
                        <a:pt x="0" y="135652"/>
                      </a:cubicBezTo>
                      <a:close/>
                    </a:path>
                  </a:pathLst>
                </a:custGeom>
                <a:solidFill>
                  <a:schemeClr val="bg2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 4"/>
                <p:cNvSpPr/>
                <p:nvPr/>
              </p:nvSpPr>
              <p:spPr>
                <a:xfrm>
                  <a:off x="5328518" y="1539350"/>
                  <a:ext cx="986763" cy="3772722"/>
                </a:xfrm>
                <a:custGeom>
                  <a:avLst/>
                  <a:gdLst>
                    <a:gd name="connsiteX0" fmla="*/ 0 w 986763"/>
                    <a:gd name="connsiteY0" fmla="*/ 0 h 3772722"/>
                    <a:gd name="connsiteX1" fmla="*/ 986763 w 986763"/>
                    <a:gd name="connsiteY1" fmla="*/ 1019654 h 3772722"/>
                    <a:gd name="connsiteX2" fmla="*/ 980184 w 986763"/>
                    <a:gd name="connsiteY2" fmla="*/ 3772722 h 3772722"/>
                    <a:gd name="connsiteX3" fmla="*/ 6578 w 986763"/>
                    <a:gd name="connsiteY3" fmla="*/ 2720175 h 3772722"/>
                    <a:gd name="connsiteX4" fmla="*/ 0 w 986763"/>
                    <a:gd name="connsiteY4" fmla="*/ 0 h 3772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6763" h="3772722">
                      <a:moveTo>
                        <a:pt x="0" y="0"/>
                      </a:moveTo>
                      <a:lnTo>
                        <a:pt x="986763" y="1019654"/>
                      </a:lnTo>
                      <a:lnTo>
                        <a:pt x="980184" y="3772722"/>
                      </a:lnTo>
                      <a:lnTo>
                        <a:pt x="6578" y="2720175"/>
                      </a:lnTo>
                      <a:cubicBezTo>
                        <a:pt x="5482" y="1827703"/>
                        <a:pt x="4385" y="93523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" name="フリーフォーム 5"/>
                <p:cNvSpPr/>
                <p:nvPr/>
              </p:nvSpPr>
              <p:spPr>
                <a:xfrm>
                  <a:off x="1630680" y="1059180"/>
                  <a:ext cx="979170" cy="3215640"/>
                </a:xfrm>
                <a:custGeom>
                  <a:avLst/>
                  <a:gdLst>
                    <a:gd name="connsiteX0" fmla="*/ 971550 w 979170"/>
                    <a:gd name="connsiteY0" fmla="*/ 487680 h 3215640"/>
                    <a:gd name="connsiteX1" fmla="*/ 0 w 979170"/>
                    <a:gd name="connsiteY1" fmla="*/ 0 h 3215640"/>
                    <a:gd name="connsiteX2" fmla="*/ 34290 w 979170"/>
                    <a:gd name="connsiteY2" fmla="*/ 2758440 h 3215640"/>
                    <a:gd name="connsiteX3" fmla="*/ 979170 w 979170"/>
                    <a:gd name="connsiteY3" fmla="*/ 3215640 h 3215640"/>
                    <a:gd name="connsiteX4" fmla="*/ 971550 w 979170"/>
                    <a:gd name="connsiteY4" fmla="*/ 487680 h 321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9170" h="3215640">
                      <a:moveTo>
                        <a:pt x="971550" y="487680"/>
                      </a:moveTo>
                      <a:lnTo>
                        <a:pt x="0" y="0"/>
                      </a:lnTo>
                      <a:lnTo>
                        <a:pt x="34290" y="2758440"/>
                      </a:lnTo>
                      <a:lnTo>
                        <a:pt x="979170" y="3215640"/>
                      </a:lnTo>
                      <a:lnTo>
                        <a:pt x="971550" y="487680"/>
                      </a:lnTo>
                      <a:close/>
                    </a:path>
                  </a:pathLst>
                </a:custGeom>
                <a:solidFill>
                  <a:schemeClr val="bg2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/>
                <p:cNvSpPr/>
                <p:nvPr/>
              </p:nvSpPr>
              <p:spPr>
                <a:xfrm>
                  <a:off x="1089660" y="1539240"/>
                  <a:ext cx="1504950" cy="3478530"/>
                </a:xfrm>
                <a:custGeom>
                  <a:avLst/>
                  <a:gdLst>
                    <a:gd name="connsiteX0" fmla="*/ 1493520 w 1504950"/>
                    <a:gd name="connsiteY0" fmla="*/ 0 h 3478530"/>
                    <a:gd name="connsiteX1" fmla="*/ 0 w 1504950"/>
                    <a:gd name="connsiteY1" fmla="*/ 754380 h 3478530"/>
                    <a:gd name="connsiteX2" fmla="*/ 15240 w 1504950"/>
                    <a:gd name="connsiteY2" fmla="*/ 3478530 h 3478530"/>
                    <a:gd name="connsiteX3" fmla="*/ 1504950 w 1504950"/>
                    <a:gd name="connsiteY3" fmla="*/ 2701290 h 3478530"/>
                    <a:gd name="connsiteX4" fmla="*/ 1493520 w 1504950"/>
                    <a:gd name="connsiteY4" fmla="*/ 0 h 3478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4950" h="3478530">
                      <a:moveTo>
                        <a:pt x="1493520" y="0"/>
                      </a:moveTo>
                      <a:lnTo>
                        <a:pt x="0" y="754380"/>
                      </a:lnTo>
                      <a:lnTo>
                        <a:pt x="15240" y="3478530"/>
                      </a:lnTo>
                      <a:lnTo>
                        <a:pt x="1504950" y="2701290"/>
                      </a:lnTo>
                      <a:lnTo>
                        <a:pt x="1493520" y="0"/>
                      </a:lnTo>
                      <a:close/>
                    </a:path>
                  </a:pathLst>
                </a:custGeom>
                <a:solidFill>
                  <a:schemeClr val="bg2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正方形/長方形 7"/>
                <p:cNvSpPr/>
                <p:nvPr/>
              </p:nvSpPr>
              <p:spPr>
                <a:xfrm>
                  <a:off x="2576972" y="1537660"/>
                  <a:ext cx="2761210" cy="2733663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" name="直線コネクタ 8"/>
                <p:cNvCxnSpPr/>
                <p:nvPr/>
              </p:nvCxnSpPr>
              <p:spPr>
                <a:xfrm>
                  <a:off x="2590800" y="1530350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>
                  <a:cxnSpLocks noChangeAspect="1"/>
                </p:cNvCxnSpPr>
                <p:nvPr/>
              </p:nvCxnSpPr>
              <p:spPr>
                <a:xfrm flipH="1">
                  <a:off x="2595970" y="1537661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楕円 10"/>
                <p:cNvSpPr>
                  <a:spLocks noChangeAspect="1"/>
                </p:cNvSpPr>
                <p:nvPr/>
              </p:nvSpPr>
              <p:spPr>
                <a:xfrm>
                  <a:off x="3012000" y="195638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3500696" y="1530350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>
                  <a:cxnSpLocks noChangeAspect="1"/>
                </p:cNvCxnSpPr>
                <p:nvPr/>
              </p:nvCxnSpPr>
              <p:spPr>
                <a:xfrm flipH="1">
                  <a:off x="3505866" y="1537661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楕円 13"/>
                <p:cNvSpPr>
                  <a:spLocks noChangeAspect="1"/>
                </p:cNvSpPr>
                <p:nvPr/>
              </p:nvSpPr>
              <p:spPr>
                <a:xfrm>
                  <a:off x="3921896" y="195638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4415096" y="1530572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>
                  <a:cxnSpLocks noChangeAspect="1"/>
                </p:cNvCxnSpPr>
                <p:nvPr/>
              </p:nvCxnSpPr>
              <p:spPr>
                <a:xfrm flipH="1">
                  <a:off x="4420266" y="1537883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楕円 16"/>
                <p:cNvSpPr>
                  <a:spLocks noChangeAspect="1"/>
                </p:cNvSpPr>
                <p:nvPr/>
              </p:nvSpPr>
              <p:spPr>
                <a:xfrm>
                  <a:off x="4836296" y="1956609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2595143" y="2436928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>
                  <a:cxnSpLocks noChangeAspect="1"/>
                </p:cNvCxnSpPr>
                <p:nvPr/>
              </p:nvCxnSpPr>
              <p:spPr>
                <a:xfrm flipH="1">
                  <a:off x="2600313" y="2444239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楕円 19"/>
                <p:cNvSpPr>
                  <a:spLocks noChangeAspect="1"/>
                </p:cNvSpPr>
                <p:nvPr/>
              </p:nvSpPr>
              <p:spPr>
                <a:xfrm>
                  <a:off x="3016343" y="2862965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3505039" y="2436928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>
                  <a:cxnSpLocks noChangeAspect="1"/>
                </p:cNvCxnSpPr>
                <p:nvPr/>
              </p:nvCxnSpPr>
              <p:spPr>
                <a:xfrm flipH="1">
                  <a:off x="3510209" y="2444239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楕円 22"/>
                <p:cNvSpPr>
                  <a:spLocks noChangeAspect="1"/>
                </p:cNvSpPr>
                <p:nvPr/>
              </p:nvSpPr>
              <p:spPr>
                <a:xfrm>
                  <a:off x="3926239" y="2862965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4419439" y="2437150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>
                  <a:cxnSpLocks noChangeAspect="1"/>
                </p:cNvCxnSpPr>
                <p:nvPr/>
              </p:nvCxnSpPr>
              <p:spPr>
                <a:xfrm flipH="1">
                  <a:off x="4424609" y="2444461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楕円 25"/>
                <p:cNvSpPr>
                  <a:spLocks noChangeAspect="1"/>
                </p:cNvSpPr>
                <p:nvPr/>
              </p:nvSpPr>
              <p:spPr>
                <a:xfrm>
                  <a:off x="4840639" y="286318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2595143" y="3342550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>
                  <a:cxnSpLocks noChangeAspect="1"/>
                </p:cNvCxnSpPr>
                <p:nvPr/>
              </p:nvCxnSpPr>
              <p:spPr>
                <a:xfrm flipH="1">
                  <a:off x="2600313" y="3349861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楕円 28"/>
                <p:cNvSpPr>
                  <a:spLocks noChangeAspect="1"/>
                </p:cNvSpPr>
                <p:nvPr/>
              </p:nvSpPr>
              <p:spPr>
                <a:xfrm>
                  <a:off x="3016343" y="376858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" name="直線コネクタ 29"/>
                <p:cNvCxnSpPr/>
                <p:nvPr/>
              </p:nvCxnSpPr>
              <p:spPr>
                <a:xfrm>
                  <a:off x="3505039" y="3342550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>
                  <a:cxnSpLocks noChangeAspect="1"/>
                </p:cNvCxnSpPr>
                <p:nvPr/>
              </p:nvCxnSpPr>
              <p:spPr>
                <a:xfrm flipH="1">
                  <a:off x="3510209" y="3349861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楕円 31"/>
                <p:cNvSpPr>
                  <a:spLocks noChangeAspect="1"/>
                </p:cNvSpPr>
                <p:nvPr/>
              </p:nvSpPr>
              <p:spPr>
                <a:xfrm>
                  <a:off x="3926239" y="3768587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4419439" y="3342772"/>
                  <a:ext cx="914400" cy="9144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>
                  <a:cxnSpLocks noChangeAspect="1"/>
                </p:cNvCxnSpPr>
                <p:nvPr/>
              </p:nvCxnSpPr>
              <p:spPr>
                <a:xfrm flipH="1">
                  <a:off x="4424609" y="3350083"/>
                  <a:ext cx="900000" cy="90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楕円 34"/>
                <p:cNvSpPr>
                  <a:spLocks noChangeAspect="1"/>
                </p:cNvSpPr>
                <p:nvPr/>
              </p:nvSpPr>
              <p:spPr>
                <a:xfrm>
                  <a:off x="4840639" y="3768809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1841852" y="1908212"/>
                  <a:ext cx="742237" cy="5378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flipV="1">
                  <a:off x="1838577" y="1528032"/>
                  <a:ext cx="753367" cy="129277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1840903" y="2822447"/>
                  <a:ext cx="742237" cy="53783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flipV="1">
                  <a:off x="1837628" y="2442267"/>
                  <a:ext cx="753367" cy="129277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1841678" y="3733489"/>
                  <a:ext cx="742237" cy="53783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 flipV="1">
                  <a:off x="1838403" y="3353309"/>
                  <a:ext cx="753367" cy="129277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>
                  <a:off x="1095866" y="2284267"/>
                  <a:ext cx="742237" cy="53783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flipV="1">
                  <a:off x="1092591" y="1904087"/>
                  <a:ext cx="753367" cy="129277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1094917" y="3198502"/>
                  <a:ext cx="742237" cy="53783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flipV="1">
                  <a:off x="1091642" y="2818322"/>
                  <a:ext cx="753367" cy="129277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1095692" y="4109544"/>
                  <a:ext cx="742237" cy="53783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flipV="1">
                  <a:off x="1092417" y="3729364"/>
                  <a:ext cx="753367" cy="1292774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楕円 47"/>
                <p:cNvSpPr>
                  <a:spLocks noChangeAspect="1"/>
                </p:cNvSpPr>
                <p:nvPr/>
              </p:nvSpPr>
              <p:spPr>
                <a:xfrm>
                  <a:off x="2178549" y="2144903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楕円 48"/>
                <p:cNvSpPr>
                  <a:spLocks noChangeAspect="1"/>
                </p:cNvSpPr>
                <p:nvPr/>
              </p:nvSpPr>
              <p:spPr>
                <a:xfrm>
                  <a:off x="1435203" y="2520033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楕円 49"/>
                <p:cNvSpPr>
                  <a:spLocks noChangeAspect="1"/>
                </p:cNvSpPr>
                <p:nvPr/>
              </p:nvSpPr>
              <p:spPr>
                <a:xfrm>
                  <a:off x="1435203" y="3429520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楕円 50"/>
                <p:cNvSpPr>
                  <a:spLocks noChangeAspect="1"/>
                </p:cNvSpPr>
                <p:nvPr/>
              </p:nvSpPr>
              <p:spPr>
                <a:xfrm>
                  <a:off x="2175465" y="3054605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楕円 51"/>
                <p:cNvSpPr>
                  <a:spLocks noChangeAspect="1"/>
                </p:cNvSpPr>
                <p:nvPr/>
              </p:nvSpPr>
              <p:spPr>
                <a:xfrm>
                  <a:off x="2175465" y="3973040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楕円 52"/>
                <p:cNvSpPr>
                  <a:spLocks noChangeAspect="1"/>
                </p:cNvSpPr>
                <p:nvPr/>
              </p:nvSpPr>
              <p:spPr>
                <a:xfrm>
                  <a:off x="1433697" y="4343756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5344029" y="1537659"/>
                  <a:ext cx="482550" cy="142294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flipH="1">
                  <a:off x="5335343" y="2046204"/>
                  <a:ext cx="491236" cy="4067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楕円 55"/>
                <p:cNvSpPr>
                  <a:spLocks noChangeAspect="1"/>
                </p:cNvSpPr>
                <p:nvPr/>
              </p:nvSpPr>
              <p:spPr>
                <a:xfrm>
                  <a:off x="5548811" y="2213580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7" name="直線コネクタ 56"/>
                <p:cNvCxnSpPr/>
                <p:nvPr/>
              </p:nvCxnSpPr>
              <p:spPr>
                <a:xfrm>
                  <a:off x="5344408" y="2458579"/>
                  <a:ext cx="482550" cy="142294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>
                <a:xfrm flipH="1">
                  <a:off x="5335722" y="2967124"/>
                  <a:ext cx="491236" cy="406753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楕円 58"/>
                <p:cNvSpPr>
                  <a:spLocks noChangeAspect="1"/>
                </p:cNvSpPr>
                <p:nvPr/>
              </p:nvSpPr>
              <p:spPr>
                <a:xfrm>
                  <a:off x="5549190" y="3134500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5337355" y="3374709"/>
                  <a:ext cx="482550" cy="142294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flipH="1">
                  <a:off x="5328669" y="3883254"/>
                  <a:ext cx="491236" cy="406753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楕円 61"/>
                <p:cNvSpPr>
                  <a:spLocks noChangeAspect="1"/>
                </p:cNvSpPr>
                <p:nvPr/>
              </p:nvSpPr>
              <p:spPr>
                <a:xfrm>
                  <a:off x="5542137" y="4050630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3" name="直線コネクタ 62"/>
                <p:cNvCxnSpPr/>
                <p:nvPr/>
              </p:nvCxnSpPr>
              <p:spPr>
                <a:xfrm>
                  <a:off x="5829933" y="2057123"/>
                  <a:ext cx="482550" cy="142294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>
                <a:xfrm flipH="1">
                  <a:off x="5821247" y="2565668"/>
                  <a:ext cx="491236" cy="406753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楕円 64"/>
                <p:cNvSpPr>
                  <a:spLocks noChangeAspect="1"/>
                </p:cNvSpPr>
                <p:nvPr/>
              </p:nvSpPr>
              <p:spPr>
                <a:xfrm>
                  <a:off x="6034715" y="2733044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6" name="直線コネクタ 65"/>
                <p:cNvCxnSpPr/>
                <p:nvPr/>
              </p:nvCxnSpPr>
              <p:spPr>
                <a:xfrm>
                  <a:off x="5829441" y="2973644"/>
                  <a:ext cx="482550" cy="142294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 flipH="1">
                  <a:off x="5820755" y="3482189"/>
                  <a:ext cx="491236" cy="406753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楕円 67"/>
                <p:cNvSpPr>
                  <a:spLocks noChangeAspect="1"/>
                </p:cNvSpPr>
                <p:nvPr/>
              </p:nvSpPr>
              <p:spPr>
                <a:xfrm>
                  <a:off x="6034223" y="3649565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5826778" y="3891138"/>
                  <a:ext cx="482550" cy="142294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 flipH="1">
                  <a:off x="5818092" y="4399683"/>
                  <a:ext cx="491236" cy="406753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楕円 70"/>
                <p:cNvSpPr>
                  <a:spLocks noChangeAspect="1"/>
                </p:cNvSpPr>
                <p:nvPr/>
              </p:nvSpPr>
              <p:spPr>
                <a:xfrm>
                  <a:off x="6031560" y="4567059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2" name="グループ化 71"/>
                <p:cNvGrpSpPr/>
                <p:nvPr/>
              </p:nvGrpSpPr>
              <p:grpSpPr>
                <a:xfrm>
                  <a:off x="908332" y="4711595"/>
                  <a:ext cx="5364357" cy="1515682"/>
                  <a:chOff x="1752145" y="5301106"/>
                  <a:chExt cx="5364357" cy="1515682"/>
                </a:xfrm>
              </p:grpSpPr>
              <p:cxnSp>
                <p:nvCxnSpPr>
                  <p:cNvPr id="73" name="直線コネクタ 72"/>
                  <p:cNvCxnSpPr/>
                  <p:nvPr/>
                </p:nvCxnSpPr>
                <p:spPr>
                  <a:xfrm>
                    <a:off x="2512463" y="5301106"/>
                    <a:ext cx="979170" cy="497417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/>
                  <p:cNvCxnSpPr/>
                  <p:nvPr/>
                </p:nvCxnSpPr>
                <p:spPr>
                  <a:xfrm flipV="1">
                    <a:off x="1752145" y="5798862"/>
                    <a:ext cx="1727520" cy="909352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head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線コネクタ 74"/>
                  <p:cNvCxnSpPr/>
                  <p:nvPr/>
                </p:nvCxnSpPr>
                <p:spPr>
                  <a:xfrm>
                    <a:off x="3479666" y="5787684"/>
                    <a:ext cx="2697985" cy="2397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線コネクタ 75"/>
                  <p:cNvCxnSpPr/>
                  <p:nvPr/>
                </p:nvCxnSpPr>
                <p:spPr>
                  <a:xfrm>
                    <a:off x="6143904" y="5793148"/>
                    <a:ext cx="972598" cy="102364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線コネクタ 76"/>
                  <p:cNvCxnSpPr/>
                  <p:nvPr/>
                </p:nvCxnSpPr>
                <p:spPr>
                  <a:xfrm flipV="1">
                    <a:off x="6121386" y="5633875"/>
                    <a:ext cx="739182" cy="16096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8" name="直線矢印コネクタ 77"/>
              <p:cNvCxnSpPr/>
              <p:nvPr/>
            </p:nvCxnSpPr>
            <p:spPr>
              <a:xfrm flipH="1" flipV="1">
                <a:off x="1674149" y="1077796"/>
                <a:ext cx="7506" cy="29014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楕円 78"/>
              <p:cNvSpPr>
                <a:spLocks noChangeAspect="1"/>
              </p:cNvSpPr>
              <p:nvPr/>
            </p:nvSpPr>
            <p:spPr>
              <a:xfrm>
                <a:off x="4254390" y="1319704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楕円 79"/>
              <p:cNvSpPr>
                <a:spLocks noChangeAspect="1"/>
              </p:cNvSpPr>
              <p:nvPr/>
            </p:nvSpPr>
            <p:spPr>
              <a:xfrm>
                <a:off x="5044868" y="1318130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楕円 80"/>
              <p:cNvSpPr>
                <a:spLocks noChangeAspect="1"/>
              </p:cNvSpPr>
              <p:nvPr/>
            </p:nvSpPr>
            <p:spPr>
              <a:xfrm>
                <a:off x="4253483" y="2084360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楕円 81"/>
              <p:cNvSpPr>
                <a:spLocks noChangeAspect="1"/>
              </p:cNvSpPr>
              <p:nvPr/>
            </p:nvSpPr>
            <p:spPr>
              <a:xfrm>
                <a:off x="4255457" y="2848991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楕円 82"/>
              <p:cNvSpPr>
                <a:spLocks noChangeAspect="1"/>
              </p:cNvSpPr>
              <p:nvPr/>
            </p:nvSpPr>
            <p:spPr>
              <a:xfrm>
                <a:off x="5046022" y="2087421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楕円 83"/>
              <p:cNvSpPr>
                <a:spLocks noChangeAspect="1"/>
              </p:cNvSpPr>
              <p:nvPr/>
            </p:nvSpPr>
            <p:spPr>
              <a:xfrm>
                <a:off x="5046022" y="2853389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楕円 84"/>
              <p:cNvSpPr>
                <a:spLocks noChangeAspect="1"/>
              </p:cNvSpPr>
              <p:nvPr/>
            </p:nvSpPr>
            <p:spPr>
              <a:xfrm>
                <a:off x="5836102" y="2095057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楕円 85"/>
              <p:cNvSpPr>
                <a:spLocks noChangeAspect="1"/>
              </p:cNvSpPr>
              <p:nvPr/>
            </p:nvSpPr>
            <p:spPr>
              <a:xfrm>
                <a:off x="5837896" y="2872209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楕円 86"/>
              <p:cNvSpPr>
                <a:spLocks noChangeAspect="1"/>
              </p:cNvSpPr>
              <p:nvPr/>
            </p:nvSpPr>
            <p:spPr>
              <a:xfrm>
                <a:off x="5050851" y="3625978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楕円 87"/>
              <p:cNvSpPr>
                <a:spLocks noChangeAspect="1"/>
              </p:cNvSpPr>
              <p:nvPr/>
            </p:nvSpPr>
            <p:spPr>
              <a:xfrm>
                <a:off x="4250240" y="3632005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楕円 88"/>
              <p:cNvSpPr>
                <a:spLocks noChangeAspect="1"/>
              </p:cNvSpPr>
              <p:nvPr/>
            </p:nvSpPr>
            <p:spPr>
              <a:xfrm>
                <a:off x="3460007" y="3632004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楕円 89"/>
              <p:cNvSpPr>
                <a:spLocks noChangeAspect="1"/>
              </p:cNvSpPr>
              <p:nvPr/>
            </p:nvSpPr>
            <p:spPr>
              <a:xfrm>
                <a:off x="3468727" y="2858038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楕円 90"/>
              <p:cNvSpPr>
                <a:spLocks noChangeAspect="1"/>
              </p:cNvSpPr>
              <p:nvPr/>
            </p:nvSpPr>
            <p:spPr>
              <a:xfrm>
                <a:off x="3467791" y="2080838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楕円 91"/>
              <p:cNvSpPr>
                <a:spLocks noChangeAspect="1"/>
              </p:cNvSpPr>
              <p:nvPr/>
            </p:nvSpPr>
            <p:spPr>
              <a:xfrm>
                <a:off x="3466155" y="1325166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楕円 92"/>
              <p:cNvSpPr>
                <a:spLocks noChangeAspect="1"/>
              </p:cNvSpPr>
              <p:nvPr/>
            </p:nvSpPr>
            <p:spPr>
              <a:xfrm>
                <a:off x="2814840" y="1635637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楕円 93"/>
              <p:cNvSpPr>
                <a:spLocks noChangeAspect="1"/>
              </p:cNvSpPr>
              <p:nvPr/>
            </p:nvSpPr>
            <p:spPr>
              <a:xfrm>
                <a:off x="2816907" y="2407758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楕円 94"/>
              <p:cNvSpPr>
                <a:spLocks noChangeAspect="1"/>
              </p:cNvSpPr>
              <p:nvPr/>
            </p:nvSpPr>
            <p:spPr>
              <a:xfrm>
                <a:off x="2816087" y="3183387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楕円 95"/>
              <p:cNvSpPr>
                <a:spLocks noChangeAspect="1"/>
              </p:cNvSpPr>
              <p:nvPr/>
            </p:nvSpPr>
            <p:spPr>
              <a:xfrm>
                <a:off x="2817183" y="3955796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楕円 96"/>
              <p:cNvSpPr>
                <a:spLocks noChangeAspect="1"/>
              </p:cNvSpPr>
              <p:nvPr/>
            </p:nvSpPr>
            <p:spPr>
              <a:xfrm>
                <a:off x="5836101" y="1322628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楕円 97"/>
              <p:cNvSpPr>
                <a:spLocks noChangeAspect="1"/>
              </p:cNvSpPr>
              <p:nvPr/>
            </p:nvSpPr>
            <p:spPr>
              <a:xfrm>
                <a:off x="6266003" y="1760261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楕円 98"/>
              <p:cNvSpPr>
                <a:spLocks noChangeAspect="1"/>
              </p:cNvSpPr>
              <p:nvPr/>
            </p:nvSpPr>
            <p:spPr>
              <a:xfrm>
                <a:off x="6263160" y="2529470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楕円 99"/>
              <p:cNvSpPr>
                <a:spLocks noChangeAspect="1"/>
              </p:cNvSpPr>
              <p:nvPr/>
            </p:nvSpPr>
            <p:spPr>
              <a:xfrm>
                <a:off x="6675096" y="2968111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楕円 100"/>
              <p:cNvSpPr>
                <a:spLocks noChangeAspect="1"/>
              </p:cNvSpPr>
              <p:nvPr/>
            </p:nvSpPr>
            <p:spPr>
              <a:xfrm>
                <a:off x="6680724" y="2194924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楕円 101"/>
              <p:cNvSpPr>
                <a:spLocks noChangeAspect="1"/>
              </p:cNvSpPr>
              <p:nvPr/>
            </p:nvSpPr>
            <p:spPr>
              <a:xfrm>
                <a:off x="6259485" y="3303546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楕円 102"/>
              <p:cNvSpPr>
                <a:spLocks noChangeAspect="1"/>
              </p:cNvSpPr>
              <p:nvPr/>
            </p:nvSpPr>
            <p:spPr>
              <a:xfrm>
                <a:off x="5844831" y="3636729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楕円 103"/>
              <p:cNvSpPr>
                <a:spLocks noChangeAspect="1"/>
              </p:cNvSpPr>
              <p:nvPr/>
            </p:nvSpPr>
            <p:spPr>
              <a:xfrm>
                <a:off x="6264893" y="4083819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楕円 104"/>
              <p:cNvSpPr>
                <a:spLocks noChangeAspect="1"/>
              </p:cNvSpPr>
              <p:nvPr/>
            </p:nvSpPr>
            <p:spPr>
              <a:xfrm>
                <a:off x="6679324" y="3749887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楕円 105"/>
              <p:cNvSpPr>
                <a:spLocks noChangeAspect="1"/>
              </p:cNvSpPr>
              <p:nvPr/>
            </p:nvSpPr>
            <p:spPr>
              <a:xfrm>
                <a:off x="6681876" y="4520169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楕円 106"/>
              <p:cNvSpPr>
                <a:spLocks noChangeAspect="1"/>
              </p:cNvSpPr>
              <p:nvPr/>
            </p:nvSpPr>
            <p:spPr>
              <a:xfrm>
                <a:off x="2171134" y="1951360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楕円 107"/>
              <p:cNvSpPr>
                <a:spLocks noChangeAspect="1"/>
              </p:cNvSpPr>
              <p:nvPr/>
            </p:nvSpPr>
            <p:spPr>
              <a:xfrm>
                <a:off x="2175000" y="2725915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楕円 108"/>
              <p:cNvSpPr>
                <a:spLocks noChangeAspect="1"/>
              </p:cNvSpPr>
              <p:nvPr/>
            </p:nvSpPr>
            <p:spPr>
              <a:xfrm>
                <a:off x="2176181" y="3502831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楕円 109"/>
              <p:cNvSpPr>
                <a:spLocks noChangeAspect="1"/>
              </p:cNvSpPr>
              <p:nvPr/>
            </p:nvSpPr>
            <p:spPr>
              <a:xfrm>
                <a:off x="2182672" y="4273629"/>
                <a:ext cx="62223" cy="61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テキスト ボックス 110"/>
                  <p:cNvSpPr txBox="1"/>
                  <p:nvPr/>
                </p:nvSpPr>
                <p:spPr>
                  <a:xfrm>
                    <a:off x="4749179" y="3144253"/>
                    <a:ext cx="1417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1" lang="en-US" altLang="ja-JP" sz="1400" b="0" dirty="0"/>
                  </a:p>
                </p:txBody>
              </p:sp>
            </mc:Choice>
            <mc:Fallback xmlns="">
              <p:sp>
                <p:nvSpPr>
                  <p:cNvPr id="111" name="テキスト ボックス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9179" y="3144253"/>
                    <a:ext cx="141705" cy="21544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3810" r="-19048" b="-967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テキスト ボックス 111"/>
                  <p:cNvSpPr txBox="1"/>
                  <p:nvPr/>
                </p:nvSpPr>
                <p:spPr>
                  <a:xfrm>
                    <a:off x="4750692" y="2386433"/>
                    <a:ext cx="39273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12" name="テキスト ボックス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692" y="2386433"/>
                    <a:ext cx="392735" cy="21544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8772" b="-937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テキスト ボックス 112"/>
                <p:cNvSpPr txBox="1"/>
                <p:nvPr/>
              </p:nvSpPr>
              <p:spPr>
                <a:xfrm>
                  <a:off x="1034570" y="6178119"/>
                  <a:ext cx="6024598" cy="5730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/>
                    <a:t>Rem: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𝕂</m:t>
                          </m:r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kumimoji="1" lang="en-US" altLang="ja-JP" sz="2800" dirty="0"/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⊠</m:t>
                      </m:r>
                    </m:oMath>
                  </a14:m>
                  <a:r>
                    <a:rPr kumimoji="1" lang="ja-JP" altLang="en-US" sz="2800" dirty="0"/>
                    <a:t> </a:t>
                  </a:r>
                  <a:r>
                    <a:rPr kumimoji="1" lang="en-US" altLang="ja-JP" sz="2800" dirty="0"/>
                    <a:t>infinite regular tree</a:t>
                  </a:r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13" name="テキスト ボックス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570" y="6178119"/>
                  <a:ext cx="6024598" cy="573042"/>
                </a:xfrm>
                <a:prstGeom prst="rect">
                  <a:avLst/>
                </a:prstGeom>
                <a:blipFill>
                  <a:blip r:embed="rId6"/>
                  <a:stretch>
                    <a:fillRect l="-2126" t="-9574" r="-911" b="-212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テキスト ボックス 118"/>
                <p:cNvSpPr txBox="1"/>
                <p:nvPr/>
              </p:nvSpPr>
              <p:spPr>
                <a:xfrm>
                  <a:off x="1006425" y="1785138"/>
                  <a:ext cx="21142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/>
                    <a:t>Ex: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⊠</m:t>
                      </m:r>
                    </m:oMath>
                  </a14:m>
                  <a:r>
                    <a:rPr kumimoji="1" lang="ja-JP" altLang="en-US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ree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19" name="テキスト ボックス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425" y="1785138"/>
                  <a:ext cx="2114297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764" t="-11628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テキスト ボックス 119"/>
          <p:cNvSpPr txBox="1"/>
          <p:nvPr/>
        </p:nvSpPr>
        <p:spPr>
          <a:xfrm>
            <a:off x="2168906" y="115781"/>
            <a:ext cx="531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Uniform modular lattice [H.17]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/>
              <p:cNvSpPr txBox="1"/>
              <p:nvPr/>
            </p:nvSpPr>
            <p:spPr>
              <a:xfrm>
                <a:off x="1423305" y="525018"/>
                <a:ext cx="6539483" cy="50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⋁"/>
                        <m:subHide m:val="on"/>
                        <m:sup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|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covers</m:t>
                        </m:r>
                        <m:r>
                          <m:rPr>
                            <m:nor/>
                          </m:rPr>
                          <a:rPr kumimoji="1"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r>
                  <a:rPr kumimoji="1" lang="en-US" altLang="ja-JP" sz="2000" dirty="0"/>
                  <a:t> is order-preserving bijection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1" name="テキスト ボックス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305" y="525018"/>
                <a:ext cx="6539483" cy="505523"/>
              </a:xfrm>
              <a:prstGeom prst="rect">
                <a:avLst/>
              </a:prstGeom>
              <a:blipFill>
                <a:blip r:embed="rId8"/>
                <a:stretch>
                  <a:fillRect t="-50602" r="-186" b="-112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21646" y="456400"/>
            <a:ext cx="3608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Edmonds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Problem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83197" y="651821"/>
            <a:ext cx="163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Edmonds 1967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28685" y="1438489"/>
                <a:ext cx="8567474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3200" dirty="0"/>
                  <a:t>Can we compute the </a:t>
                </a:r>
                <a:r>
                  <a:rPr kumimoji="1" lang="en-US" altLang="ja-JP" sz="3200" i="1" dirty="0"/>
                  <a:t>rank</a:t>
                </a:r>
                <a:r>
                  <a:rPr kumimoji="1" lang="en-US" altLang="ja-JP" sz="3200" dirty="0"/>
                  <a:t> of linear symbolic matrix </a:t>
                </a:r>
                <a:endParaRPr kumimoji="1" lang="en-US" altLang="ja-JP" sz="32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32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3200" dirty="0"/>
                  <a:t>in polynomial time ?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85" y="1438489"/>
                <a:ext cx="8567474" cy="2215991"/>
              </a:xfrm>
              <a:prstGeom prst="rect">
                <a:avLst/>
              </a:prstGeom>
              <a:blipFill>
                <a:blip r:embed="rId2"/>
                <a:stretch>
                  <a:fillRect l="-2918" r="-2135" b="-6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51627" y="3860656"/>
                <a:ext cx="5965159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variables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 matrices over field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matrix 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627" y="3860656"/>
                <a:ext cx="5965159" cy="1661993"/>
              </a:xfrm>
              <a:prstGeom prst="rect">
                <a:avLst/>
              </a:prstGeom>
              <a:blipFill>
                <a:blip r:embed="rId3"/>
                <a:stretch>
                  <a:fillRect b="-6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64765" y="5987019"/>
                <a:ext cx="21707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65" y="5987019"/>
                <a:ext cx="2170787" cy="369332"/>
              </a:xfrm>
              <a:prstGeom prst="rect">
                <a:avLst/>
              </a:prstGeom>
              <a:blipFill>
                <a:blip r:embed="rId4"/>
                <a:stretch>
                  <a:fillRect l="-3090" r="-4775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 rot="5400000">
                <a:off x="4353521" y="5478297"/>
                <a:ext cx="5613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353521" y="5478297"/>
                <a:ext cx="5613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130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3478" y="441642"/>
            <a:ext cx="6631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L-convexity on uniform modular lattice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41820" y="1334570"/>
                <a:ext cx="5915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Def [</a:t>
                </a:r>
                <a:r>
                  <a:rPr kumimoji="1" lang="en-US" altLang="ja-JP" sz="2000" dirty="0" err="1"/>
                  <a:t>Murota</a:t>
                </a:r>
                <a:r>
                  <a:rPr kumimoji="1" lang="en-US" altLang="ja-JP" sz="2000" dirty="0"/>
                  <a:t> 96</a:t>
                </a:r>
                <a:r>
                  <a:rPr kumimoji="1" lang="en-US" altLang="ja-JP" sz="2400" dirty="0"/>
                  <a:t>]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∪{∞}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L-convex: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20" y="1334570"/>
                <a:ext cx="5915722" cy="461665"/>
              </a:xfrm>
              <a:prstGeom prst="rect">
                <a:avLst/>
              </a:prstGeom>
              <a:blipFill>
                <a:blip r:embed="rId2"/>
                <a:stretch>
                  <a:fillRect l="-1649" t="-10526" r="-619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60291" y="4127723"/>
                <a:ext cx="5913094" cy="1213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kumimoji="1" lang="en-US" altLang="ja-JP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          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91" y="4127723"/>
                <a:ext cx="5913094" cy="1213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692767" y="1738037"/>
                <a:ext cx="5154873" cy="1142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767" y="1738037"/>
                <a:ext cx="5154873" cy="1142108"/>
              </a:xfrm>
              <a:prstGeom prst="rect">
                <a:avLst/>
              </a:prstGeom>
              <a:blipFill>
                <a:blip r:embed="rId4"/>
                <a:stretch>
                  <a:fillRect b="-6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062553" y="3661455"/>
                <a:ext cx="5446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/>
                  <a:t>Def [H. 17]   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∪{∞}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L-convex: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53" y="3661455"/>
                <a:ext cx="5446427" cy="461665"/>
              </a:xfrm>
              <a:prstGeom prst="rect">
                <a:avLst/>
              </a:prstGeom>
              <a:blipFill>
                <a:blip r:embed="rId5"/>
                <a:stretch>
                  <a:fillRect l="-1678" t="-10667" r="-783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62553" y="3178318"/>
                <a:ext cx="34876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/>
                  <a:t>: uniform modular lattice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53" y="3178318"/>
                <a:ext cx="3487686" cy="461665"/>
              </a:xfrm>
              <a:prstGeom prst="rect">
                <a:avLst/>
              </a:prstGeom>
              <a:blipFill>
                <a:blip r:embed="rId6"/>
                <a:stretch>
                  <a:fillRect l="-350" t="-10526" r="-174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114968" y="5729554"/>
            <a:ext cx="725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/>
              <a:t>Several DCA concepts/properties are naturally extended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38060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668425" y="698358"/>
                <a:ext cx="3135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 −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25" y="698358"/>
                <a:ext cx="3135281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868120" y="1254842"/>
                <a:ext cx="4660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s.t.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[−∞,0]  (∀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20" y="1254842"/>
                <a:ext cx="4660571" cy="461665"/>
              </a:xfrm>
              <a:prstGeom prst="rect">
                <a:avLst/>
              </a:prstGeom>
              <a:blipFill>
                <a:blip r:embed="rId3"/>
                <a:stretch>
                  <a:fillRect l="-1961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830730" y="1805927"/>
                <a:ext cx="1972976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𝕂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30" y="1805927"/>
                <a:ext cx="1972976" cy="4875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976583" y="2381826"/>
            <a:ext cx="5708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is viewed as L-convex function minimization </a:t>
            </a:r>
          </a:p>
          <a:p>
            <a:r>
              <a:rPr kumimoji="1" lang="en-US" altLang="ja-JP" sz="2400" dirty="0"/>
              <a:t>                              on uniform modular lattice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72366" y="754106"/>
                <a:ext cx="19960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66" y="754106"/>
                <a:ext cx="1996059" cy="369332"/>
              </a:xfrm>
              <a:prstGeom prst="rect">
                <a:avLst/>
              </a:prstGeom>
              <a:blipFill>
                <a:blip r:embed="rId5"/>
                <a:stretch>
                  <a:fillRect l="-8537" t="-21667" b="-4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499555" y="3578375"/>
            <a:ext cx="799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SDA = </a:t>
            </a:r>
            <a:r>
              <a:rPr kumimoji="1" lang="en-US" altLang="ja-JP" sz="2400" i="1" dirty="0"/>
              <a:t>steepest descent algorithm</a:t>
            </a:r>
            <a:r>
              <a:rPr kumimoji="1" lang="en-US" altLang="ja-JP" sz="2400" dirty="0"/>
              <a:t> for this L-convex function: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985213" y="4140146"/>
                <a:ext cx="4362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minimizer over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213" y="4140146"/>
                <a:ext cx="4362413" cy="461665"/>
              </a:xfrm>
              <a:prstGeom prst="rect">
                <a:avLst/>
              </a:prstGeom>
              <a:blipFill>
                <a:blip r:embed="rId6"/>
                <a:stretch>
                  <a:fillRect l="-420" t="-10526" r="-420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14541" y="5440707"/>
                <a:ext cx="420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# iterations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initial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1" y="5440707"/>
                <a:ext cx="4203651" cy="461665"/>
              </a:xfrm>
              <a:prstGeom prst="rect">
                <a:avLst/>
              </a:prstGeom>
              <a:blipFill>
                <a:blip r:embed="rId7"/>
                <a:stretch>
                  <a:fillRect l="-1884" t="-10667" r="-29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3039160" y="5969247"/>
            <a:ext cx="431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 adapting </a:t>
            </a:r>
            <a:r>
              <a:rPr kumimoji="1" lang="en-US" altLang="ja-JP" sz="2400" dirty="0" err="1"/>
              <a:t>Murota-Shioura</a:t>
            </a:r>
            <a:r>
              <a:rPr kumimoji="1" lang="en-US" altLang="ja-JP" sz="2400" dirty="0"/>
              <a:t> 2014 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76087" y="4782823"/>
            <a:ext cx="3392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submodular optimization </a:t>
            </a:r>
            <a:endParaRPr kumimoji="1" lang="ja-JP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インク 19"/>
              <p14:cNvContentPartPr/>
              <p14:nvPr/>
            </p14:nvContentPartPr>
            <p14:xfrm>
              <a:off x="3078545" y="4641447"/>
              <a:ext cx="808200" cy="270720"/>
            </p14:xfrm>
          </p:contentPart>
        </mc:Choice>
        <mc:Fallback xmlns="">
          <p:pic>
            <p:nvPicPr>
              <p:cNvPr id="20" name="インク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61625" y="4627407"/>
                <a:ext cx="838080" cy="3031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角丸四角形吹き出し 13"/>
          <p:cNvSpPr/>
          <p:nvPr/>
        </p:nvSpPr>
        <p:spPr>
          <a:xfrm>
            <a:off x="4045527" y="4798031"/>
            <a:ext cx="3483163" cy="446458"/>
          </a:xfrm>
          <a:prstGeom prst="wedgeRoundRectCallout">
            <a:avLst>
              <a:gd name="adj1" fmla="val -33121"/>
              <a:gd name="adj2" fmla="val -854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484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38072" y="886692"/>
            <a:ext cx="217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Summary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7252" y="1892722"/>
            <a:ext cx="818980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Edmonds problem, rank </a:t>
            </a:r>
            <a:r>
              <a:rPr kumimoji="1" lang="en-US" altLang="ja-JP" sz="2800" dirty="0" err="1"/>
              <a:t>v.s</a:t>
            </a:r>
            <a:r>
              <a:rPr kumimoji="1" lang="en-US" altLang="ja-JP" sz="2800" dirty="0"/>
              <a:t>. </a:t>
            </a:r>
            <a:r>
              <a:rPr kumimoji="1" lang="en-US" altLang="ja-JP" sz="2800" dirty="0" err="1"/>
              <a:t>nc</a:t>
            </a:r>
            <a:r>
              <a:rPr kumimoji="1" lang="en-US" altLang="ja-JP" sz="2800" dirty="0"/>
              <a:t>-rank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Weighted Edmonds problem, </a:t>
            </a:r>
            <a:r>
              <a:rPr kumimoji="1" lang="en-US" altLang="ja-JP" sz="2800" dirty="0" err="1"/>
              <a:t>deg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det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v.s</a:t>
            </a:r>
            <a:r>
              <a:rPr kumimoji="1" lang="en-US" altLang="ja-JP" sz="2800" dirty="0"/>
              <a:t>. </a:t>
            </a:r>
            <a:r>
              <a:rPr kumimoji="1" lang="en-US" altLang="ja-JP" sz="2800" dirty="0" err="1"/>
              <a:t>deg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Det</a:t>
            </a:r>
            <a:endParaRPr kumimoji="1" lang="en-US" altLang="ja-JP" sz="2800" dirty="0"/>
          </a:p>
          <a:p>
            <a:pPr lvl="1">
              <a:lnSpc>
                <a:spcPct val="150000"/>
              </a:lnSpc>
            </a:pPr>
            <a:r>
              <a:rPr kumimoji="1" lang="en-US" altLang="ja-JP" sz="2400" dirty="0"/>
              <a:t>formulation, algorithm, special case of </a:t>
            </a:r>
            <a:r>
              <a:rPr kumimoji="1" lang="en-US" altLang="ja-JP" sz="2400" dirty="0" err="1"/>
              <a:t>deg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det</a:t>
            </a:r>
            <a:r>
              <a:rPr kumimoji="1" lang="en-US" altLang="ja-JP" sz="2400" dirty="0"/>
              <a:t> = </a:t>
            </a:r>
            <a:r>
              <a:rPr kumimoji="1" lang="en-US" altLang="ja-JP" sz="2400" dirty="0" err="1"/>
              <a:t>deg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Det</a:t>
            </a: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err="1"/>
              <a:t>Submodularity</a:t>
            </a:r>
            <a:r>
              <a:rPr kumimoji="1" lang="en-US" altLang="ja-JP" sz="2800" dirty="0"/>
              <a:t> / discrete convexity aspect</a:t>
            </a:r>
          </a:p>
          <a:p>
            <a:pPr>
              <a:lnSpc>
                <a:spcPct val="150000"/>
              </a:lnSpc>
            </a:pPr>
            <a:r>
              <a:rPr kumimoji="1" lang="en-US" altLang="ja-JP" sz="2800" dirty="0"/>
              <a:t>      </a:t>
            </a:r>
            <a:r>
              <a:rPr kumimoji="1" lang="en-US" altLang="ja-JP" sz="2400" dirty="0"/>
              <a:t>L-convexity on uniform modular lattice (= Euclidean building)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37340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26571" y="355645"/>
            <a:ext cx="2341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Problems</a:t>
            </a:r>
            <a:endParaRPr kumimoji="1" lang="ja-JP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29676" y="1510544"/>
                <a:ext cx="66800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If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6" y="1510544"/>
                <a:ext cx="6680034" cy="523220"/>
              </a:xfrm>
              <a:prstGeom prst="rect">
                <a:avLst/>
              </a:prstGeom>
              <a:blipFill>
                <a:blip r:embed="rId2"/>
                <a:stretch>
                  <a:fillRect l="-1642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028494" y="1974659"/>
                <a:ext cx="38064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over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800" b="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94" y="1974659"/>
                <a:ext cx="3806491" cy="523220"/>
              </a:xfrm>
              <a:prstGeom prst="rect">
                <a:avLst/>
              </a:prstGeom>
              <a:blipFill>
                <a:blip r:embed="rId3"/>
                <a:stretch>
                  <a:fillRect l="-3365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96644" y="2497879"/>
                <a:ext cx="847039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can we 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eg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kumimoji="1" lang="en-US" altLang="ja-JP" sz="2800" dirty="0"/>
                  <a:t> in time polynomial </a:t>
                </a:r>
              </a:p>
              <a:p>
                <a:r>
                  <a:rPr kumimoji="1" lang="en-US" altLang="ja-JP" sz="2800" dirty="0"/>
                  <a:t>                                                     in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kumimoji="1" lang="en-US" altLang="ja-JP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?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44" y="2497879"/>
                <a:ext cx="8470396" cy="954107"/>
              </a:xfrm>
              <a:prstGeom prst="rect">
                <a:avLst/>
              </a:prstGeom>
              <a:blipFill>
                <a:blip r:embed="rId4"/>
                <a:stretch>
                  <a:fillRect l="-1439" t="-6410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349579" y="4165251"/>
            <a:ext cx="6512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Non-bipartite matching: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Edmonds 1965</a:t>
            </a:r>
          </a:p>
          <a:p>
            <a:r>
              <a:rPr kumimoji="1" lang="en-US" altLang="ja-JP" sz="2000" dirty="0"/>
              <a:t>Matching forest: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Giles 1982</a:t>
            </a:r>
          </a:p>
          <a:p>
            <a:r>
              <a:rPr kumimoji="1" lang="en-US" altLang="ja-JP" sz="2000" dirty="0"/>
              <a:t>Path matching: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Cunningham-</a:t>
            </a:r>
            <a:r>
              <a:rPr kumimoji="1" lang="en-US" altLang="ja-JP" sz="2000" dirty="0" err="1"/>
              <a:t>Geelen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1997</a:t>
            </a:r>
          </a:p>
          <a:p>
            <a:r>
              <a:rPr kumimoji="1" lang="en-US" altLang="ja-JP" sz="2000" dirty="0"/>
              <a:t>Linear </a:t>
            </a:r>
            <a:r>
              <a:rPr kumimoji="1" lang="en-US" altLang="ja-JP" sz="2000" dirty="0" err="1"/>
              <a:t>matroid</a:t>
            </a:r>
            <a:r>
              <a:rPr kumimoji="1" lang="en-US" altLang="ja-JP" sz="2000" dirty="0"/>
              <a:t> matching:</a:t>
            </a:r>
            <a:r>
              <a:rPr kumimoji="1" lang="ja-JP" altLang="en-US" sz="2000" dirty="0"/>
              <a:t> </a:t>
            </a:r>
            <a:r>
              <a:rPr kumimoji="1" lang="en-US" altLang="ja-JP" sz="2000" dirty="0" err="1"/>
              <a:t>Lovász</a:t>
            </a:r>
            <a:r>
              <a:rPr kumimoji="1" lang="en-US" altLang="ja-JP" sz="2000" dirty="0"/>
              <a:t> 1980, Iwata-Kobayashi 2017</a:t>
            </a:r>
            <a:endParaRPr kumimoji="1" lang="en-US" altLang="ja-JP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29676" y="3528368"/>
            <a:ext cx="8335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Representable by </a:t>
            </a:r>
            <a:r>
              <a:rPr kumimoji="1" lang="en-US" altLang="ja-JP" sz="2800" dirty="0" err="1"/>
              <a:t>deg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det</a:t>
            </a:r>
            <a:r>
              <a:rPr kumimoji="1" lang="ja-JP" altLang="en-US" sz="2800" dirty="0"/>
              <a:t> </a:t>
            </a:r>
            <a:r>
              <a:rPr kumimoji="1" lang="en-US" altLang="ja-JP" sz="2800" i="1" dirty="0">
                <a:solidFill>
                  <a:srgbClr val="FF0000"/>
                </a:solidFill>
              </a:rPr>
              <a:t>but</a:t>
            </a:r>
            <a:r>
              <a:rPr kumimoji="1" lang="ja-JP" altLang="en-US" sz="2800" dirty="0"/>
              <a:t> </a:t>
            </a:r>
            <a:r>
              <a:rPr kumimoji="1" lang="en-US" altLang="ja-JP" sz="2800" dirty="0" err="1"/>
              <a:t>deg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det</a:t>
            </a:r>
            <a:r>
              <a:rPr kumimoji="1" lang="en-US" altLang="ja-JP" sz="2800" dirty="0"/>
              <a:t> &lt; </a:t>
            </a:r>
            <a:r>
              <a:rPr kumimoji="1" lang="en-US" altLang="ja-JP" sz="2800" dirty="0" err="1"/>
              <a:t>deg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Det</a:t>
            </a:r>
            <a:r>
              <a:rPr kumimoji="1" lang="en-US" altLang="ja-JP" sz="2800" dirty="0"/>
              <a:t> :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77035" y="5663909"/>
            <a:ext cx="7101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dirty="0"/>
              <a:t>Can we develop a unified theory 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6349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14255" y="393469"/>
            <a:ext cx="2472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References</a:t>
            </a:r>
            <a:endParaRPr kumimoji="1"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289209" y="1392826"/>
            <a:ext cx="9109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H. Hirai: Uniform modular lattice and Euclidean building, 2017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H. Hirai: Uniform </a:t>
            </a:r>
            <a:r>
              <a:rPr lang="en-US" altLang="ja-JP" sz="2400" dirty="0" err="1"/>
              <a:t>semimodular</a:t>
            </a:r>
            <a:r>
              <a:rPr lang="en-US" altLang="ja-JP" sz="2400" dirty="0"/>
              <a:t> lattice and valuated </a:t>
            </a:r>
            <a:r>
              <a:rPr lang="en-US" altLang="ja-JP" sz="2400" dirty="0" err="1"/>
              <a:t>matroid</a:t>
            </a:r>
            <a:r>
              <a:rPr lang="en-US" altLang="ja-JP" sz="2400" dirty="0"/>
              <a:t>, 2018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H. Hirai: Computing degree of determinant via discrete convex        optimization over Euclidean building, 2018.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215" y="4887884"/>
            <a:ext cx="375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Thank you for your attention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99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66614" y="136452"/>
            <a:ext cx="7797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Motivation</a:t>
            </a:r>
          </a:p>
          <a:p>
            <a:pPr algn="ctr"/>
            <a:r>
              <a:rPr kumimoji="1" lang="en-US" altLang="ja-JP" sz="3200" dirty="0"/>
              <a:t>Algebraic Interpretation of Bipartite Matching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1618217" y="158537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1618217" y="2194831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1618217" y="277482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1618217" y="340671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066017" y="158537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066017" y="2194831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3066017" y="2774824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066017" y="340671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4" idx="6"/>
            <a:endCxn id="9" idx="1"/>
          </p:cNvCxnSpPr>
          <p:nvPr/>
        </p:nvCxnSpPr>
        <p:spPr>
          <a:xfrm>
            <a:off x="1774371" y="1663451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5" idx="7"/>
            <a:endCxn id="8" idx="2"/>
          </p:cNvCxnSpPr>
          <p:nvPr/>
        </p:nvCxnSpPr>
        <p:spPr>
          <a:xfrm flipV="1">
            <a:off x="1751503" y="1663451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5" idx="6"/>
          </p:cNvCxnSpPr>
          <p:nvPr/>
        </p:nvCxnSpPr>
        <p:spPr>
          <a:xfrm>
            <a:off x="1774371" y="2272908"/>
            <a:ext cx="1314514" cy="53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6" idx="7"/>
            <a:endCxn id="9" idx="2"/>
          </p:cNvCxnSpPr>
          <p:nvPr/>
        </p:nvCxnSpPr>
        <p:spPr>
          <a:xfrm flipV="1">
            <a:off x="1751503" y="2272908"/>
            <a:ext cx="1314514" cy="524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7" idx="7"/>
            <a:endCxn id="8" idx="3"/>
          </p:cNvCxnSpPr>
          <p:nvPr/>
        </p:nvCxnSpPr>
        <p:spPr>
          <a:xfrm flipV="1">
            <a:off x="1751503" y="1718660"/>
            <a:ext cx="1337382" cy="171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5" idx="5"/>
            <a:endCxn id="11" idx="1"/>
          </p:cNvCxnSpPr>
          <p:nvPr/>
        </p:nvCxnSpPr>
        <p:spPr>
          <a:xfrm>
            <a:off x="1751503" y="2328117"/>
            <a:ext cx="1337382" cy="1101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232331" y="1439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32331" y="204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32331" y="2651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10850" y="3300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246683" y="1439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46683" y="204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46683" y="2651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25202" y="3300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4465738" y="1606530"/>
                <a:ext cx="3984424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38" y="1606530"/>
                <a:ext cx="3984424" cy="1753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/>
          <p:cNvSpPr txBox="1"/>
          <p:nvPr/>
        </p:nvSpPr>
        <p:spPr>
          <a:xfrm>
            <a:off x="5026124" y="1670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01733" y="2499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23631" y="2903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010656" y="2096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516354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209058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001844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99923" y="1347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1593442" y="3713437"/>
                <a:ext cx="1804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42" y="3713437"/>
                <a:ext cx="1804084" cy="369332"/>
              </a:xfrm>
              <a:prstGeom prst="rect">
                <a:avLst/>
              </a:prstGeom>
              <a:blipFill>
                <a:blip r:embed="rId3"/>
                <a:stretch>
                  <a:fillRect l="-3378" r="-5743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5818040" y="3609602"/>
                <a:ext cx="2073388" cy="72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40" y="3609602"/>
                <a:ext cx="2073388" cy="72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908191" y="4534228"/>
            <a:ext cx="7284858" cy="1955653"/>
            <a:chOff x="1512536" y="4529584"/>
            <a:chExt cx="7284858" cy="1955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正方形/長方形 57"/>
                <p:cNvSpPr/>
                <p:nvPr/>
              </p:nvSpPr>
              <p:spPr>
                <a:xfrm>
                  <a:off x="1512536" y="4529584"/>
                  <a:ext cx="601799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ja-JP" sz="2800" b="0" dirty="0"/>
                    <a:t># maximum matching of 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rank</m:t>
                      </m:r>
                      <m:r>
                        <m:rPr>
                          <m:nor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58" name="正方形/長方形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536" y="4529584"/>
                  <a:ext cx="6017994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824" t="-10465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6422385" y="4998729"/>
                  <a:ext cx="2375009" cy="7035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2385" y="4998729"/>
                  <a:ext cx="2375009" cy="7035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テキスト ボックス 61"/>
            <p:cNvSpPr txBox="1"/>
            <p:nvPr/>
          </p:nvSpPr>
          <p:spPr>
            <a:xfrm>
              <a:off x="1512536" y="5531130"/>
              <a:ext cx="57458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800" dirty="0"/>
                <a:t>min-max formula ( </a:t>
              </a:r>
              <a:r>
                <a:rPr kumimoji="1" lang="en-US" altLang="ja-JP" sz="2800" dirty="0" err="1"/>
                <a:t>K</a:t>
              </a:r>
              <a:r>
                <a:rPr kumimoji="1" lang="en-US" altLang="ja-JP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ö</a:t>
              </a:r>
              <a:r>
                <a:rPr kumimoji="1" lang="en-US" altLang="ja-JP" sz="2800" dirty="0" err="1"/>
                <a:t>nig-Egerv</a:t>
              </a:r>
              <a:r>
                <a:rPr kumimoji="1" lang="en-US" altLang="ja-JP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</a:t>
              </a:r>
              <a:r>
                <a:rPr kumimoji="1" lang="en-US" altLang="ja-JP" sz="2800" dirty="0" err="1"/>
                <a:t>ry</a:t>
              </a:r>
              <a:r>
                <a:rPr kumimoji="1" lang="en-US" altLang="ja-JP" sz="2800" dirty="0"/>
                <a:t> 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800" dirty="0"/>
                <a:t>polynomial time algorithm</a:t>
              </a:r>
              <a:endParaRPr kumimoji="1" lang="ja-JP" altLang="en-US" sz="280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751503" y="1667424"/>
            <a:ext cx="1358556" cy="1762156"/>
            <a:chOff x="1452182" y="1789263"/>
            <a:chExt cx="1358556" cy="1762156"/>
          </a:xfrm>
        </p:grpSpPr>
        <p:cxnSp>
          <p:nvCxnSpPr>
            <p:cNvPr id="54" name="直線コネクタ 53"/>
            <p:cNvCxnSpPr/>
            <p:nvPr/>
          </p:nvCxnSpPr>
          <p:spPr>
            <a:xfrm>
              <a:off x="1496224" y="1789263"/>
              <a:ext cx="1314514" cy="55424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stCxn id="7" idx="7"/>
              <a:endCxn id="8" idx="3"/>
            </p:cNvCxnSpPr>
            <p:nvPr/>
          </p:nvCxnSpPr>
          <p:spPr>
            <a:xfrm flipV="1">
              <a:off x="1452182" y="1840499"/>
              <a:ext cx="1337382" cy="171092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5" idx="6"/>
            </p:cNvCxnSpPr>
            <p:nvPr/>
          </p:nvCxnSpPr>
          <p:spPr>
            <a:xfrm>
              <a:off x="1475050" y="2394747"/>
              <a:ext cx="1319604" cy="53801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正方形/長方形 21"/>
          <p:cNvSpPr/>
          <p:nvPr/>
        </p:nvSpPr>
        <p:spPr>
          <a:xfrm>
            <a:off x="1534017" y="2078442"/>
            <a:ext cx="354286" cy="375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2956813" y="2061145"/>
            <a:ext cx="354286" cy="375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2952962" y="1462127"/>
            <a:ext cx="354286" cy="375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3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9105" y="316596"/>
            <a:ext cx="466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/>
              <a:t>Linear </a:t>
            </a:r>
            <a:r>
              <a:rPr kumimoji="1" lang="en-US" altLang="ja-JP" sz="2400" dirty="0" err="1"/>
              <a:t>matroid</a:t>
            </a:r>
            <a:r>
              <a:rPr kumimoji="1" lang="en-US" altLang="ja-JP" sz="2400" dirty="0"/>
              <a:t> intersection</a:t>
            </a:r>
            <a:r>
              <a:rPr kumimoji="1" lang="ja-JP" altLang="en-US" sz="2400" dirty="0"/>
              <a:t>    </a:t>
            </a:r>
            <a:r>
              <a:rPr kumimoji="1" lang="en-US" altLang="ja-JP" sz="2400" dirty="0"/>
              <a:t>-----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336521" y="160840"/>
                <a:ext cx="24512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1" y="160840"/>
                <a:ext cx="2451248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336521" y="1351051"/>
                <a:ext cx="367151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1" y="1351051"/>
                <a:ext cx="3671518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019105" y="1506807"/>
            <a:ext cx="419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/>
              <a:t>Linear </a:t>
            </a:r>
            <a:r>
              <a:rPr kumimoji="1" lang="en-US" altLang="ja-JP" sz="2400" dirty="0" err="1"/>
              <a:t>matroid</a:t>
            </a:r>
            <a:r>
              <a:rPr kumimoji="1" lang="en-US" altLang="ja-JP" sz="2400" dirty="0"/>
              <a:t> matching</a:t>
            </a:r>
            <a:r>
              <a:rPr kumimoji="1" lang="ja-JP" altLang="en-US" sz="2400" dirty="0"/>
              <a:t>    </a:t>
            </a:r>
            <a:r>
              <a:rPr kumimoji="1" lang="en-US" altLang="ja-JP" sz="2400" dirty="0"/>
              <a:t>-----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36299" y="2533824"/>
                <a:ext cx="6316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en-US" altLang="ja-JP" sz="2400" dirty="0"/>
                  <a:t> min-max theorem + polynomial time algorithm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99" y="2533824"/>
                <a:ext cx="6316729" cy="461665"/>
              </a:xfrm>
              <a:prstGeom prst="rect">
                <a:avLst/>
              </a:prstGeom>
              <a:blipFill>
                <a:blip r:embed="rId4"/>
                <a:stretch>
                  <a:fillRect l="-97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349319" y="3370544"/>
            <a:ext cx="8492453" cy="2645888"/>
            <a:chOff x="633098" y="3565723"/>
            <a:chExt cx="8492453" cy="2645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633098" y="3565723"/>
                  <a:ext cx="8492453" cy="1317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/>
                    <a:t>Open</a:t>
                  </a:r>
                  <a:r>
                    <a:rPr kumimoji="1" lang="ja-JP" altLang="en-US" sz="2800" dirty="0"/>
                    <a:t>：</a:t>
                  </a:r>
                  <a:r>
                    <a:rPr kumimoji="1" lang="en-US" altLang="ja-JP" sz="2800" dirty="0"/>
                    <a:t>Deterministic polynomial time rank computation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/>
                    <a:t>                        of general </a:t>
                  </a:r>
                  <a14:m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1" lang="en-US" altLang="ja-JP" sz="28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98" y="3565723"/>
                  <a:ext cx="8492453" cy="1317092"/>
                </a:xfrm>
                <a:prstGeom prst="rect">
                  <a:avLst/>
                </a:prstGeom>
                <a:blipFill>
                  <a:blip r:embed="rId5"/>
                  <a:stretch>
                    <a:fillRect l="-1436" r="-574" b="-1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/>
            <p:cNvSpPr txBox="1"/>
            <p:nvPr/>
          </p:nvSpPr>
          <p:spPr>
            <a:xfrm>
              <a:off x="815331" y="5011282"/>
              <a:ext cx="82114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Randomized polynomial time algorithm</a:t>
              </a:r>
              <a:r>
                <a:rPr kumimoji="1" lang="ja-JP" altLang="en-US" sz="2400" dirty="0"/>
                <a:t> </a:t>
              </a:r>
              <a:r>
                <a:rPr kumimoji="1" lang="en-US" altLang="ja-JP" sz="2400" dirty="0"/>
                <a:t>(</a:t>
              </a:r>
              <a:r>
                <a:rPr kumimoji="1" lang="en-US" altLang="ja-JP" sz="2400" dirty="0" err="1"/>
                <a:t>Lov</a:t>
              </a:r>
              <a:r>
                <a:rPr kumimoji="1" lang="en-US" altLang="ja-JP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</a:t>
              </a:r>
              <a:r>
                <a:rPr kumimoji="1" lang="en-US" altLang="ja-JP" sz="2400" dirty="0" err="1"/>
                <a:t>sz</a:t>
              </a:r>
              <a:r>
                <a:rPr kumimoji="1" lang="en-US" altLang="ja-JP" sz="2400" dirty="0"/>
                <a:t> 1979)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Connection to circuit complexity (</a:t>
              </a:r>
              <a:r>
                <a:rPr kumimoji="1" lang="en-US" altLang="ja-JP" sz="2400" dirty="0" err="1"/>
                <a:t>Kabanets-Impagliazzo</a:t>
              </a:r>
              <a:r>
                <a:rPr kumimoji="1" lang="en-US" altLang="ja-JP" sz="2400" dirty="0"/>
                <a:t> 2004)</a:t>
              </a:r>
              <a:r>
                <a:rPr kumimoji="1" lang="ja-JP" altLang="en-US" sz="2400" dirty="0"/>
                <a:t> 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907595" y="2980783"/>
            <a:ext cx="297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Edmonds  1970,   </a:t>
            </a:r>
            <a:r>
              <a:rPr kumimoji="1" lang="en-US" altLang="ja-JP" dirty="0" err="1"/>
              <a:t>Lov</a:t>
            </a:r>
            <a:r>
              <a:rPr kumimoji="1"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kumimoji="1" lang="en-US" altLang="ja-JP" dirty="0" err="1"/>
              <a:t>sz</a:t>
            </a:r>
            <a:r>
              <a:rPr kumimoji="1" lang="en-US" altLang="ja-JP" dirty="0"/>
              <a:t> 1981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2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01158" y="568764"/>
            <a:ext cx="36089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Edmonds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Problem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5533" y="1260547"/>
                <a:ext cx="8583888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3200" dirty="0"/>
                  <a:t>Can we compute the </a:t>
                </a:r>
                <a:r>
                  <a:rPr kumimoji="1" lang="en-US" altLang="ja-JP" sz="3200" i="1" dirty="0"/>
                  <a:t>rank</a:t>
                </a:r>
                <a:r>
                  <a:rPr kumimoji="1" lang="en-US" altLang="ja-JP" sz="3200" dirty="0"/>
                  <a:t> of linear symbolic matrix </a:t>
                </a:r>
                <a:endParaRPr kumimoji="1" lang="en-US" altLang="ja-JP" sz="32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32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3200" dirty="0"/>
                  <a:t>in polynomial time ?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3" y="1260547"/>
                <a:ext cx="8583888" cy="2215991"/>
              </a:xfrm>
              <a:prstGeom prst="rect">
                <a:avLst/>
              </a:prstGeom>
              <a:blipFill>
                <a:blip r:embed="rId2"/>
                <a:stretch>
                  <a:fillRect l="-2912" r="-1918" b="-6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27240" y="3637273"/>
                <a:ext cx="449212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variables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matrices over field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40" y="3637273"/>
                <a:ext cx="4492127" cy="1107996"/>
              </a:xfrm>
              <a:prstGeom prst="rect">
                <a:avLst/>
              </a:prstGeom>
              <a:blipFill>
                <a:blip r:embed="rId3"/>
                <a:stretch>
                  <a:fillRect l="-2307" r="-1493" b="-110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851624" y="78534"/>
            <a:ext cx="3210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Non-commutative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756535" y="3725390"/>
                <a:ext cx="15068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35" y="3725390"/>
                <a:ext cx="1506823" cy="399084"/>
              </a:xfrm>
              <a:prstGeom prst="rect">
                <a:avLst/>
              </a:prstGeom>
              <a:blipFill>
                <a:blip r:embed="rId4"/>
                <a:stretch>
                  <a:fillRect l="-2016" r="-1210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763578" y="5114109"/>
                <a:ext cx="36108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free ring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8" y="5114109"/>
                <a:ext cx="3610860" cy="369332"/>
              </a:xfrm>
              <a:prstGeom prst="rect">
                <a:avLst/>
              </a:prstGeom>
              <a:blipFill>
                <a:blip r:embed="rId5"/>
                <a:stretch>
                  <a:fillRect l="-2867" t="-26230" b="-475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3869713" y="5497839"/>
            <a:ext cx="4207177" cy="858512"/>
            <a:chOff x="4073143" y="5495274"/>
            <a:chExt cx="4207177" cy="858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073143" y="5984454"/>
                  <a:ext cx="4207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400" b="0" i="1" dirty="0"/>
                    <a:t>free skew field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143" y="5984454"/>
                  <a:ext cx="420717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493" t="-24590" r="-1739" b="-491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 rot="5400000">
                  <a:off x="5499599" y="5514350"/>
                  <a:ext cx="56137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↪</m:t>
                        </m:r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499599" y="5514350"/>
                  <a:ext cx="56137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正方形/長方形 11"/>
            <p:cNvSpPr/>
            <p:nvPr/>
          </p:nvSpPr>
          <p:spPr>
            <a:xfrm>
              <a:off x="6072673" y="5596515"/>
              <a:ext cx="13051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err="1"/>
                <a:t>Amitsur</a:t>
              </a:r>
              <a:r>
                <a:rPr lang="ja-JP" altLang="en-US" sz="1600" dirty="0"/>
                <a:t> </a:t>
              </a:r>
              <a:r>
                <a:rPr lang="en-US" altLang="ja-JP" sz="1600" dirty="0"/>
                <a:t>1966</a:t>
              </a:r>
              <a:endParaRPr lang="ja-JP" altLang="en-US" sz="16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784317" y="4288069"/>
            <a:ext cx="1916841" cy="1545172"/>
            <a:chOff x="784317" y="4288069"/>
            <a:chExt cx="1916841" cy="1545172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285464" y="5109779"/>
              <a:ext cx="826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rank</a:t>
              </a:r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 rot="16200000">
                  <a:off x="1521467" y="4834326"/>
                  <a:ext cx="2997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21467" y="4834326"/>
                  <a:ext cx="29976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24490" r="-11667" b="-2244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テキスト ボックス 18"/>
            <p:cNvSpPr txBox="1"/>
            <p:nvPr/>
          </p:nvSpPr>
          <p:spPr>
            <a:xfrm>
              <a:off x="1103459" y="4345891"/>
              <a:ext cx="12785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/>
                <a:t>nc</a:t>
              </a:r>
              <a:r>
                <a:rPr kumimoji="1" lang="en-US" altLang="ja-JP" sz="2800" dirty="0"/>
                <a:t>-rank</a:t>
              </a:r>
              <a:endParaRPr kumimoji="1" lang="ja-JP" altLang="en-US" sz="2800" dirty="0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784317" y="4288069"/>
              <a:ext cx="1916841" cy="15451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413963" y="1104172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err="1"/>
              <a:t>nc</a:t>
            </a:r>
            <a:r>
              <a:rPr kumimoji="1" lang="en-US" altLang="ja-JP" sz="3200" i="1" dirty="0"/>
              <a:t>-</a:t>
            </a:r>
            <a:endParaRPr kumimoji="1" lang="ja-JP" altLang="en-US" sz="32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97261" y="1036064"/>
            <a:ext cx="34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Ivanyos-Qiao-Subrahmanyam</a:t>
            </a:r>
            <a:r>
              <a:rPr kumimoji="1" lang="en-US" altLang="ja-JP" dirty="0"/>
              <a:t> 2015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14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28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994410" y="115744"/>
                <a:ext cx="78867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200" dirty="0">
                    <a:latin typeface="+mn-lt"/>
                  </a:rPr>
                  <a:t>What is </a:t>
                </a:r>
                <a:r>
                  <a:rPr lang="en-US" altLang="ja-JP" sz="3200" i="1" dirty="0">
                    <a:latin typeface="+mn-lt"/>
                  </a:rPr>
                  <a:t>free skew field </a:t>
                </a:r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3200" dirty="0">
                    <a:latin typeface="+mn-lt"/>
                  </a:rPr>
                  <a:t>?</a:t>
                </a:r>
                <a:endParaRPr kumimoji="1" lang="ja-JP" alt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4410" y="115744"/>
                <a:ext cx="7886700" cy="1325563"/>
              </a:xfrm>
              <a:blipFill>
                <a:blip r:embed="rId2"/>
                <a:stretch>
                  <a:fillRect l="-19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96883" y="5525354"/>
                <a:ext cx="78681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It is much difficult to handle elements in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r>
                  <a:rPr lang="ja-JP" altLang="en-US" sz="2400" dirty="0"/>
                  <a:t>                                                          </a:t>
                </a:r>
                <a:r>
                  <a:rPr lang="en-US" altLang="ja-JP" sz="2400" dirty="0"/>
                  <a:t>than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, but ...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83" y="5525354"/>
                <a:ext cx="7868180" cy="830997"/>
              </a:xfrm>
              <a:prstGeom prst="rect">
                <a:avLst/>
              </a:prstGeom>
              <a:blipFill>
                <a:blip r:embed="rId3"/>
                <a:stretch>
                  <a:fillRect l="-1240" t="-5839" r="-233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57591" y="1295872"/>
                <a:ext cx="6629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skew field =  ring </a:t>
                </a:r>
                <a:r>
                  <a:rPr kumimoji="1" lang="en-US" altLang="ja-JP" sz="2400" dirty="0" err="1"/>
                  <a:t>s.t.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kumimoji="1" lang="en-US" altLang="ja-JP" sz="2400" dirty="0"/>
                  <a:t>nonzero element has inverse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91" y="1295872"/>
                <a:ext cx="6629059" cy="461665"/>
              </a:xfrm>
              <a:prstGeom prst="rect">
                <a:avLst/>
              </a:prstGeom>
              <a:blipFill>
                <a:blip r:embed="rId4"/>
                <a:stretch>
                  <a:fillRect l="-1472" t="-10667" r="-368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98000" y="1908356"/>
                <a:ext cx="773487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:= all rational expressions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+,−,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×,÷,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modulo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00" y="1908356"/>
                <a:ext cx="7734874" cy="1200329"/>
              </a:xfrm>
              <a:prstGeom prst="rect">
                <a:avLst/>
              </a:prstGeom>
              <a:blipFill>
                <a:blip r:embed="rId5"/>
                <a:stretch>
                  <a:fillRect l="-158" b="-6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03597" y="3959900"/>
                <a:ext cx="76446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kumimoji="1" lang="en-US" altLang="ja-JP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>
                    <a:ea typeface="Cambria Math" panose="02040503050406030204" pitchFamily="18" charset="0"/>
                  </a:rPr>
                  <a:t>                                                           </a:t>
                </a:r>
                <a:r>
                  <a:rPr kumimoji="1" lang="en-US" altLang="ja-JP" sz="2400" b="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)</a:t>
                </a:r>
                <a:r>
                  <a:rPr kumimoji="1" lang="ja-JP" altLang="en-US" sz="2400" dirty="0"/>
                  <a:t>  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97" y="3959900"/>
                <a:ext cx="7644657" cy="1200329"/>
              </a:xfrm>
              <a:prstGeom prst="rect">
                <a:avLst/>
              </a:prstGeom>
              <a:blipFill>
                <a:blip r:embed="rId6"/>
                <a:stretch>
                  <a:fillRect b="-6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221172" y="3183121"/>
                <a:ext cx="3787255" cy="581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72" y="3183121"/>
                <a:ext cx="3787255" cy="581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 rot="5400000">
                <a:off x="3295688" y="2985170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∋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295688" y="2985170"/>
                <a:ext cx="261290" cy="369332"/>
              </a:xfrm>
              <a:prstGeom prst="rect">
                <a:avLst/>
              </a:prstGeom>
              <a:blipFill>
                <a:blip r:embed="rId8"/>
                <a:stretch>
                  <a:fillRect l="-3333" t="-21429"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4114800" y="2971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16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7793" y="367863"/>
            <a:ext cx="370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>
                <a:latin typeface="+mn-ea"/>
              </a:rPr>
              <a:t>nc</a:t>
            </a:r>
            <a:r>
              <a:rPr kumimoji="1" lang="en-US" altLang="ja-JP" sz="4000" dirty="0">
                <a:latin typeface="+mn-ea"/>
              </a:rPr>
              <a:t>-rank in </a:t>
            </a:r>
            <a:r>
              <a:rPr kumimoji="1" lang="en-US" altLang="ja-JP" sz="4000" b="1" dirty="0">
                <a:latin typeface="+mn-ea"/>
              </a:rPr>
              <a:t>P</a:t>
            </a:r>
            <a:r>
              <a:rPr kumimoji="1" lang="ja-JP" altLang="en-US" sz="4000" dirty="0">
                <a:latin typeface="+mn-ea"/>
              </a:rPr>
              <a:t> </a:t>
            </a:r>
            <a:r>
              <a:rPr kumimoji="1" lang="en-US" altLang="ja-JP" sz="4000" dirty="0">
                <a:latin typeface="+mn-ea"/>
              </a:rPr>
              <a:t>!! </a:t>
            </a:r>
            <a:endParaRPr kumimoji="1" lang="ja-JP" altLang="en-US" sz="40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6734" y="1098994"/>
                <a:ext cx="8871788" cy="13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Garg-</a:t>
                </a:r>
                <a:r>
                  <a:rPr kumimoji="1" lang="en-US" altLang="ja-JP" sz="2800" dirty="0" err="1"/>
                  <a:t>Gurvits</a:t>
                </a:r>
                <a:r>
                  <a:rPr kumimoji="1" lang="en-US" altLang="ja-JP" sz="2800" dirty="0"/>
                  <a:t>-Oliveira-</a:t>
                </a:r>
                <a:r>
                  <a:rPr kumimoji="1" lang="en-US" altLang="ja-JP" sz="2800" dirty="0" err="1"/>
                  <a:t>Wigderson</a:t>
                </a:r>
                <a:r>
                  <a:rPr kumimoji="1" lang="en-US" altLang="ja-JP" sz="2800" dirty="0"/>
                  <a:t> 2015 (FOCS’16):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kumimoji="1" lang="en-US" altLang="ja-JP" sz="2800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err="1"/>
                  <a:t>Ivanyos-Qiao-Subrahmanyam</a:t>
                </a:r>
                <a:r>
                  <a:rPr kumimoji="1" lang="en-US" altLang="ja-JP" sz="2800" dirty="0"/>
                  <a:t> 2015 (ITCS’17):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en-US" altLang="ja-JP" sz="2800" dirty="0"/>
                  <a:t>, arbitrary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4" y="1098994"/>
                <a:ext cx="8871788" cy="1317092"/>
              </a:xfrm>
              <a:prstGeom prst="rect">
                <a:avLst/>
              </a:prstGeom>
              <a:blipFill>
                <a:blip r:embed="rId2"/>
                <a:stretch>
                  <a:fillRect l="-1237" r="-206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29972" y="2489336"/>
            <a:ext cx="68444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Min-max theorem: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Fortin-</a:t>
            </a:r>
            <a:r>
              <a:rPr kumimoji="1" lang="en-US" altLang="ja-JP" sz="2800" dirty="0" err="1"/>
              <a:t>Reutenauer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2004</a:t>
            </a:r>
            <a:endParaRPr kumimoji="1" lang="ja-JP" altLang="en-US" sz="2800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1956976" y="3324672"/>
            <a:ext cx="6928285" cy="2780234"/>
            <a:chOff x="1956976" y="3324672"/>
            <a:chExt cx="6928285" cy="2780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956976" y="3324672"/>
                  <a:ext cx="4843121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nc</m:t>
                      </m:r>
                    </m:oMath>
                  </a14:m>
                  <a:r>
                    <a:rPr kumimoji="1" lang="en-US" altLang="ja-JP" sz="2400" b="0" dirty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dirty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kumimoji="1" lang="en-US" altLang="ja-JP" sz="2800" b="0" i="0" dirty="0" smtClean="0">
                          <a:latin typeface="Cambria Math" panose="02040503050406030204" pitchFamily="18" charset="0"/>
                        </a:rPr>
                        <m:t>ank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976" y="3324672"/>
                  <a:ext cx="4843121" cy="738664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4752605" y="4224723"/>
              <a:ext cx="702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/>
                <a:t>s.t.</a:t>
              </a:r>
              <a:r>
                <a:rPr kumimoji="1" lang="en-US" altLang="ja-JP" sz="2800" dirty="0"/>
                <a:t> </a:t>
              </a:r>
              <a:endParaRPr kumimoji="1" lang="en-US" altLang="ja-JP" sz="2800" b="0" i="1" dirty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8258358" y="4330850"/>
                  <a:ext cx="6269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8358" y="4330850"/>
                  <a:ext cx="62690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7476" r="-16505" b="-34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245243" y="5674019"/>
                  <a:ext cx="359579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en-US" altLang="ja-JP" sz="2800" dirty="0"/>
                    <a:t> nonsingular over </a:t>
                  </a:r>
                  <a14:m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𝕂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243" y="5674019"/>
                  <a:ext cx="35957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24286" b="-5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正方形/長方形 24"/>
            <p:cNvSpPr/>
            <p:nvPr/>
          </p:nvSpPr>
          <p:spPr>
            <a:xfrm>
              <a:off x="6965008" y="4198164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965008" y="4710955"/>
              <a:ext cx="731852" cy="521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7225836" y="4752640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836" y="4752640"/>
                  <a:ext cx="280525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6985733" y="4187780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733" y="4187780"/>
                  <a:ext cx="21800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7737071" y="4115633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071" y="4115633"/>
                  <a:ext cx="21800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7345551" y="4346466"/>
                  <a:ext cx="21561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551" y="4346466"/>
                  <a:ext cx="21561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000" r="-1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7797700" y="4897110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700" y="4897110"/>
                  <a:ext cx="21800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6706962" y="4666861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6962" y="4666861"/>
                  <a:ext cx="221536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7243126" y="5197068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3126" y="5197068"/>
                  <a:ext cx="21788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/>
                <p:cNvSpPr/>
                <p:nvPr/>
              </p:nvSpPr>
              <p:spPr>
                <a:xfrm>
                  <a:off x="5416267" y="4247968"/>
                  <a:ext cx="146084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6" name="正方形/長方形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6267" y="4247968"/>
                  <a:ext cx="146084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グループ化 46"/>
          <p:cNvGrpSpPr/>
          <p:nvPr/>
        </p:nvGrpSpPr>
        <p:grpSpPr>
          <a:xfrm>
            <a:off x="229972" y="4367779"/>
            <a:ext cx="3172131" cy="2233732"/>
            <a:chOff x="229972" y="4367779"/>
            <a:chExt cx="3172131" cy="22337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29972" y="4367779"/>
              <a:ext cx="1962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rank = </a:t>
              </a:r>
              <a:r>
                <a:rPr kumimoji="1" lang="en-US" altLang="ja-JP" sz="2400" dirty="0" err="1"/>
                <a:t>nc</a:t>
              </a:r>
              <a:r>
                <a:rPr kumimoji="1" lang="en-US" altLang="ja-JP" sz="2400" dirty="0"/>
                <a:t>-rank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19958" y="4845561"/>
              <a:ext cx="26821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bipartite matching</a:t>
              </a:r>
            </a:p>
            <a:p>
              <a:r>
                <a:rPr kumimoji="1" lang="en-US" altLang="ja-JP" dirty="0"/>
                <a:t>linear </a:t>
              </a:r>
              <a:r>
                <a:rPr kumimoji="1" lang="en-US" altLang="ja-JP" dirty="0" err="1"/>
                <a:t>matroid</a:t>
              </a:r>
              <a:r>
                <a:rPr kumimoji="1" lang="en-US" altLang="ja-JP" dirty="0"/>
                <a:t> intersection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9972" y="5478127"/>
              <a:ext cx="1962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rank &lt; </a:t>
              </a:r>
              <a:r>
                <a:rPr kumimoji="1" lang="en-US" altLang="ja-JP" sz="2400" dirty="0" err="1"/>
                <a:t>nc</a:t>
              </a:r>
              <a:r>
                <a:rPr kumimoji="1" lang="en-US" altLang="ja-JP" sz="2400" dirty="0"/>
                <a:t>-rank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9958" y="5955180"/>
              <a:ext cx="2437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non-bipartite matching</a:t>
              </a:r>
            </a:p>
            <a:p>
              <a:r>
                <a:rPr kumimoji="1" lang="en-US" altLang="ja-JP" dirty="0"/>
                <a:t>linear </a:t>
              </a:r>
              <a:r>
                <a:rPr kumimoji="1" lang="en-US" altLang="ja-JP" dirty="0" err="1"/>
                <a:t>matroid</a:t>
              </a:r>
              <a:r>
                <a:rPr kumimoji="1" lang="en-US" altLang="ja-JP" dirty="0"/>
                <a:t> matching</a:t>
              </a:r>
              <a:endParaRPr kumimoji="1" lang="ja-JP" altLang="en-US" dirty="0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3318810" y="5072053"/>
            <a:ext cx="2024743" cy="435227"/>
            <a:chOff x="6654033" y="4978200"/>
            <a:chExt cx="2024743" cy="435227"/>
          </a:xfrm>
        </p:grpSpPr>
        <p:cxnSp>
          <p:nvCxnSpPr>
            <p:cNvPr id="14" name="直線矢印コネクタ 13"/>
            <p:cNvCxnSpPr/>
            <p:nvPr/>
          </p:nvCxnSpPr>
          <p:spPr>
            <a:xfrm>
              <a:off x="6654033" y="4978200"/>
              <a:ext cx="2024743" cy="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6958518" y="5074873"/>
              <a:ext cx="1682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min-max theorem</a:t>
              </a:r>
              <a:endParaRPr kumimoji="1" lang="ja-JP" altLang="en-US" sz="1600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7243126" y="2960670"/>
            <a:ext cx="1762329" cy="874532"/>
            <a:chOff x="7243126" y="2960670"/>
            <a:chExt cx="1762329" cy="874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7244393" y="2988589"/>
                  <a:ext cx="176106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/>
                    <a:t>  treatable </a:t>
                  </a:r>
                </a:p>
                <a:p>
                  <a:r>
                    <a:rPr kumimoji="1" lang="en-US" altLang="ja-JP" sz="2400" dirty="0"/>
                    <a:t>     in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</m:oMath>
                  </a14:m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!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393" y="2988589"/>
                  <a:ext cx="1761062" cy="830997"/>
                </a:xfrm>
                <a:prstGeom prst="rect">
                  <a:avLst/>
                </a:prstGeom>
                <a:blipFill>
                  <a:blip r:embed="rId14"/>
                  <a:stretch>
                    <a:fillRect t="-5839" b="-153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角丸四角形吹き出し 9"/>
            <p:cNvSpPr/>
            <p:nvPr/>
          </p:nvSpPr>
          <p:spPr>
            <a:xfrm>
              <a:off x="7243126" y="2960670"/>
              <a:ext cx="1762329" cy="874532"/>
            </a:xfrm>
            <a:prstGeom prst="wedgeRoundRectCallout">
              <a:avLst>
                <a:gd name="adj1" fmla="val -39356"/>
                <a:gd name="adj2" fmla="val 6313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2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6214" y="267653"/>
            <a:ext cx="6742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K</a:t>
            </a:r>
            <a:r>
              <a:rPr kumimoji="1" lang="en-US" altLang="ja-JP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kumimoji="1" lang="en-US" altLang="ja-JP" sz="3200" dirty="0" err="1"/>
              <a:t>nig-Egerv</a:t>
            </a:r>
            <a:r>
              <a:rPr kumimoji="1" lang="en-US" altLang="ja-JP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kumimoji="1" lang="en-US" altLang="ja-JP" sz="3200" dirty="0" err="1"/>
              <a:t>ry</a:t>
            </a:r>
            <a:r>
              <a:rPr kumimoji="1" lang="en-US" altLang="ja-JP" sz="3200" dirty="0"/>
              <a:t> from Fortin-</a:t>
            </a:r>
            <a:r>
              <a:rPr kumimoji="1" lang="en-US" altLang="ja-JP" sz="3200" dirty="0" err="1"/>
              <a:t>Reutenauer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521669" y="1796357"/>
                <a:ext cx="290079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669" y="1796357"/>
                <a:ext cx="2900794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962056" y="2827540"/>
            <a:ext cx="70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s.t.</a:t>
            </a:r>
            <a:r>
              <a:rPr kumimoji="1" lang="en-US" altLang="ja-JP" sz="2800" dirty="0"/>
              <a:t> </a:t>
            </a:r>
            <a:endParaRPr kumimoji="1" lang="en-US" altLang="ja-JP" sz="2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557647" y="3117076"/>
                <a:ext cx="18599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647" y="3117076"/>
                <a:ext cx="1859933" cy="369332"/>
              </a:xfrm>
              <a:prstGeom prst="rect">
                <a:avLst/>
              </a:prstGeom>
              <a:blipFill>
                <a:blip r:embed="rId3"/>
                <a:stretch>
                  <a:fillRect l="-5574" r="-5246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371225" y="4263149"/>
                <a:ext cx="35957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/>
                  <a:t> nonsingular over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25" y="4263149"/>
                <a:ext cx="3595793" cy="430887"/>
              </a:xfrm>
              <a:prstGeom prst="rect">
                <a:avLst/>
              </a:prstGeom>
              <a:blipFill>
                <a:blip r:embed="rId4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/>
          <p:cNvGrpSpPr/>
          <p:nvPr/>
        </p:nvGrpSpPr>
        <p:grpSpPr>
          <a:xfrm>
            <a:off x="4988772" y="2687265"/>
            <a:ext cx="1409586" cy="1450767"/>
            <a:chOff x="5535059" y="1939992"/>
            <a:chExt cx="1409586" cy="1450767"/>
          </a:xfrm>
        </p:grpSpPr>
        <p:sp>
          <p:nvSpPr>
            <p:cNvPr id="10" name="正方形/長方形 9"/>
            <p:cNvSpPr/>
            <p:nvPr/>
          </p:nvSpPr>
          <p:spPr>
            <a:xfrm>
              <a:off x="5793105" y="2022523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793904" y="2538150"/>
              <a:ext cx="731852" cy="521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053933" y="2576999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33" y="2576999"/>
                  <a:ext cx="28052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5813830" y="2012139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830" y="2012139"/>
                  <a:ext cx="21800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565168" y="1939992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168" y="1939992"/>
                  <a:ext cx="21800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6173648" y="2170825"/>
                  <a:ext cx="21561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3648" y="2170825"/>
                  <a:ext cx="21561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000" r="-1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6625797" y="2721469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797" y="2721469"/>
                  <a:ext cx="21800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5535059" y="2491220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059" y="2491220"/>
                  <a:ext cx="22153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6071223" y="3021427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223" y="3021427"/>
                  <a:ext cx="21788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4310177" y="2964698"/>
                <a:ext cx="886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77" y="2964698"/>
                <a:ext cx="88646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3017526" y="2440676"/>
            <a:ext cx="1352831" cy="1397398"/>
            <a:chOff x="551560" y="1615894"/>
            <a:chExt cx="1352831" cy="1397398"/>
          </a:xfrm>
        </p:grpSpPr>
        <p:sp>
          <p:nvSpPr>
            <p:cNvPr id="20" name="正方形/長方形 19"/>
            <p:cNvSpPr/>
            <p:nvPr/>
          </p:nvSpPr>
          <p:spPr>
            <a:xfrm>
              <a:off x="752851" y="1956568"/>
              <a:ext cx="1151540" cy="10567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551560" y="2592393"/>
                  <a:ext cx="1476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60" y="2592393"/>
                  <a:ext cx="147605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37500" r="-37500" b="-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347076" y="1615894"/>
                  <a:ext cx="1550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076" y="1615894"/>
                  <a:ext cx="155042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53846" r="-50000" b="-313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305174" y="2525978"/>
                  <a:ext cx="238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174" y="2525978"/>
                  <a:ext cx="238847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2700806" y="2913590"/>
                <a:ext cx="5425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806" y="2913590"/>
                <a:ext cx="542520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864385" y="1277503"/>
                <a:ext cx="25068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/>
                  <a:t>bipartite graph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85" y="1277503"/>
                <a:ext cx="2506840" cy="430887"/>
              </a:xfrm>
              <a:prstGeom prst="rect">
                <a:avLst/>
              </a:prstGeom>
              <a:blipFill>
                <a:blip r:embed="rId17"/>
                <a:stretch>
                  <a:fillRect t="-24286" r="-7299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4111974" y="4195692"/>
            <a:ext cx="33523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permutation matrices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281748" y="5341921"/>
                <a:ext cx="4763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maximum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stable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set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48" y="5341921"/>
                <a:ext cx="476380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1281748" y="6182288"/>
                <a:ext cx="4291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minimun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vertex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cover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48" y="6182288"/>
                <a:ext cx="429194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13244</TotalTime>
  <Words>1631</Words>
  <Application>Microsoft Office PowerPoint</Application>
  <PresentationFormat>画面に合わせる (4:3)</PresentationFormat>
  <Paragraphs>481</Paragraphs>
  <Slides>34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is free skew field K(⟨x_1,x_2,…,x_m ⟩)?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平井 広志</dc:creator>
  <cp:lastModifiedBy>平井 広志</cp:lastModifiedBy>
  <cp:revision>217</cp:revision>
  <dcterms:created xsi:type="dcterms:W3CDTF">2018-08-29T09:35:53Z</dcterms:created>
  <dcterms:modified xsi:type="dcterms:W3CDTF">2018-10-15T01:28:33Z</dcterms:modified>
</cp:coreProperties>
</file>