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7" autoAdjust="0"/>
    <p:restoredTop sz="95370" autoAdjust="0"/>
  </p:normalViewPr>
  <p:slideViewPr>
    <p:cSldViewPr snapToGrid="0">
      <p:cViewPr varScale="1">
        <p:scale>
          <a:sx n="91" d="100"/>
          <a:sy n="91" d="100"/>
        </p:scale>
        <p:origin x="51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ACCA-8D32-4239-BEE3-973DCDBB0F68}" type="datetimeFigureOut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2592A-8D53-4CD0-9A94-B58247E48F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78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サイズ７，ルール１５個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991D3F-BBF4-4685-AC21-66FCE83CBF95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12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L(R)</a:t>
            </a:r>
            <a:r>
              <a:rPr kumimoji="1" lang="ja-JP" altLang="en-US" dirty="0" smtClean="0"/>
              <a:t>に入ってないことを言うには？非自明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991D3F-BBF4-4685-AC21-66FCE83CBF95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1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F196-A579-424E-8FFA-31C8696638E1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7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9623-CBC2-41A9-90A6-50610D53878F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6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DF6A-671D-41D1-9BBA-B22E2E5AFCF2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444E-87A7-43CF-B283-6BCF4300FB79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9208-24B1-47B2-BC6C-B147CF7B0456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00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F2CE-CB51-4B6C-B871-621589D924F0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B427-CCAA-48C6-860A-5CD3408FAC07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60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BDE0-0953-45A7-A0E5-631D108C107F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3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ABA3-8DE5-4769-B7E8-AE87195D4206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03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E962-0426-4322-92E4-AE0959D19FE7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5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9900-D1EA-48FB-8642-7F2EA4C05A25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7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58AA-A306-4131-A502-193874E6EA5C}" type="datetime1">
              <a:rPr kumimoji="1" lang="ja-JP" altLang="en-US" smtClean="0"/>
              <a:t>2016/3/22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5E65-496D-430B-B764-E52CDD39A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4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7.png"/><Relationship Id="rId21" Type="http://schemas.openxmlformats.org/officeDocument/2006/relationships/image" Target="../media/image88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47" Type="http://schemas.openxmlformats.org/officeDocument/2006/relationships/image" Target="../media/image115.png"/><Relationship Id="rId50" Type="http://schemas.openxmlformats.org/officeDocument/2006/relationships/image" Target="../media/image11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3.png"/><Relationship Id="rId29" Type="http://schemas.openxmlformats.org/officeDocument/2006/relationships/image" Target="../media/image97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45" Type="http://schemas.openxmlformats.org/officeDocument/2006/relationships/image" Target="../media/image113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49" Type="http://schemas.openxmlformats.org/officeDocument/2006/relationships/image" Target="../media/image117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9.png"/><Relationship Id="rId44" Type="http://schemas.openxmlformats.org/officeDocument/2006/relationships/image" Target="../media/image112.png"/><Relationship Id="rId52" Type="http://schemas.openxmlformats.org/officeDocument/2006/relationships/image" Target="../media/image14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png"/><Relationship Id="rId48" Type="http://schemas.openxmlformats.org/officeDocument/2006/relationships/image" Target="../media/image116.png"/><Relationship Id="rId8" Type="http://schemas.openxmlformats.org/officeDocument/2006/relationships/image" Target="../media/image75.png"/><Relationship Id="rId51" Type="http://schemas.openxmlformats.org/officeDocument/2006/relationships/image" Target="../media/image119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Relationship Id="rId46" Type="http://schemas.openxmlformats.org/officeDocument/2006/relationships/image" Target="../media/image114.png"/><Relationship Id="rId20" Type="http://schemas.openxmlformats.org/officeDocument/2006/relationships/image" Target="../media/image87.png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9" Type="http://schemas.openxmlformats.org/officeDocument/2006/relationships/image" Target="../media/image108.png"/><Relationship Id="rId21" Type="http://schemas.openxmlformats.org/officeDocument/2006/relationships/image" Target="../media/image23.png"/><Relationship Id="rId34" Type="http://schemas.openxmlformats.org/officeDocument/2006/relationships/image" Target="../media/image30.png"/><Relationship Id="rId42" Type="http://schemas.openxmlformats.org/officeDocument/2006/relationships/image" Target="../media/image111.png"/><Relationship Id="rId47" Type="http://schemas.openxmlformats.org/officeDocument/2006/relationships/image" Target="../media/image36.png"/><Relationship Id="rId50" Type="http://schemas.openxmlformats.org/officeDocument/2006/relationships/image" Target="../media/image119.png"/><Relationship Id="rId7" Type="http://schemas.openxmlformats.org/officeDocument/2006/relationships/image" Target="../media/image75.png"/><Relationship Id="rId2" Type="http://schemas.openxmlformats.org/officeDocument/2006/relationships/image" Target="../media/image15.png"/><Relationship Id="rId16" Type="http://schemas.openxmlformats.org/officeDocument/2006/relationships/image" Target="../media/image84.png"/><Relationship Id="rId29" Type="http://schemas.openxmlformats.org/officeDocument/2006/relationships/image" Target="../media/image27.png"/><Relationship Id="rId11" Type="http://schemas.openxmlformats.org/officeDocument/2006/relationships/image" Target="../media/image19.png"/><Relationship Id="rId24" Type="http://schemas.openxmlformats.org/officeDocument/2006/relationships/image" Target="../media/image92.png"/><Relationship Id="rId32" Type="http://schemas.openxmlformats.org/officeDocument/2006/relationships/image" Target="../media/image29.png"/><Relationship Id="rId37" Type="http://schemas.openxmlformats.org/officeDocument/2006/relationships/image" Target="../media/image106.png"/><Relationship Id="rId40" Type="http://schemas.openxmlformats.org/officeDocument/2006/relationships/image" Target="../media/image109.png"/><Relationship Id="rId45" Type="http://schemas.openxmlformats.org/officeDocument/2006/relationships/image" Target="../media/image34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26.png"/><Relationship Id="rId36" Type="http://schemas.openxmlformats.org/officeDocument/2006/relationships/image" Target="../media/image105.png"/><Relationship Id="rId49" Type="http://schemas.openxmlformats.org/officeDocument/2006/relationships/image" Target="../media/image38.png"/><Relationship Id="rId10" Type="http://schemas.openxmlformats.org/officeDocument/2006/relationships/image" Target="../media/image78.png"/><Relationship Id="rId19" Type="http://schemas.openxmlformats.org/officeDocument/2006/relationships/image" Target="../media/image21.png"/><Relationship Id="rId31" Type="http://schemas.openxmlformats.org/officeDocument/2006/relationships/image" Target="../media/image28.png"/><Relationship Id="rId44" Type="http://schemas.openxmlformats.org/officeDocument/2006/relationships/image" Target="../media/image33.png"/><Relationship Id="rId52" Type="http://schemas.openxmlformats.org/officeDocument/2006/relationships/image" Target="../media/image13.png"/><Relationship Id="rId4" Type="http://schemas.openxmlformats.org/officeDocument/2006/relationships/image" Target="../media/image72.png"/><Relationship Id="rId9" Type="http://schemas.openxmlformats.org/officeDocument/2006/relationships/image" Target="../media/image18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31.png"/><Relationship Id="rId43" Type="http://schemas.openxmlformats.org/officeDocument/2006/relationships/image" Target="../media/image32.png"/><Relationship Id="rId48" Type="http://schemas.openxmlformats.org/officeDocument/2006/relationships/image" Target="../media/image37.png"/><Relationship Id="rId8" Type="http://schemas.openxmlformats.org/officeDocument/2006/relationships/image" Target="../media/image17.png"/><Relationship Id="rId51" Type="http://schemas.openxmlformats.org/officeDocument/2006/relationships/image" Target="../media/image14.png"/><Relationship Id="rId3" Type="http://schemas.openxmlformats.org/officeDocument/2006/relationships/image" Target="../media/image16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24.png"/><Relationship Id="rId33" Type="http://schemas.openxmlformats.org/officeDocument/2006/relationships/image" Target="../media/image102.png"/><Relationship Id="rId38" Type="http://schemas.openxmlformats.org/officeDocument/2006/relationships/image" Target="../media/image107.png"/><Relationship Id="rId46" Type="http://schemas.openxmlformats.org/officeDocument/2006/relationships/image" Target="../media/image35.png"/><Relationship Id="rId20" Type="http://schemas.openxmlformats.org/officeDocument/2006/relationships/image" Target="../media/image22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390.png"/><Relationship Id="rId26" Type="http://schemas.openxmlformats.org/officeDocument/2006/relationships/image" Target="../media/image430.png"/><Relationship Id="rId39" Type="http://schemas.openxmlformats.org/officeDocument/2006/relationships/image" Target="../media/image463.png"/><Relationship Id="rId21" Type="http://schemas.openxmlformats.org/officeDocument/2006/relationships/image" Target="../media/image420.png"/><Relationship Id="rId34" Type="http://schemas.openxmlformats.org/officeDocument/2006/relationships/image" Target="../media/image47.png"/><Relationship Id="rId42" Type="http://schemas.openxmlformats.org/officeDocument/2006/relationships/image" Target="../media/image51.png"/><Relationship Id="rId47" Type="http://schemas.openxmlformats.org/officeDocument/2006/relationships/image" Target="../media/image472.png"/><Relationship Id="rId50" Type="http://schemas.openxmlformats.org/officeDocument/2006/relationships/image" Target="../media/image504.png"/><Relationship Id="rId55" Type="http://schemas.openxmlformats.org/officeDocument/2006/relationships/image" Target="../media/image57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1.png"/><Relationship Id="rId29" Type="http://schemas.openxmlformats.org/officeDocument/2006/relationships/image" Target="../media/image392.png"/><Relationship Id="rId24" Type="http://schemas.openxmlformats.org/officeDocument/2006/relationships/image" Target="../media/image370.png"/><Relationship Id="rId32" Type="http://schemas.openxmlformats.org/officeDocument/2006/relationships/image" Target="../media/image411.png"/><Relationship Id="rId37" Type="http://schemas.openxmlformats.org/officeDocument/2006/relationships/image" Target="../media/image48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532.png"/><Relationship Id="rId58" Type="http://schemas.openxmlformats.org/officeDocument/2006/relationships/image" Target="../media/image60.png"/><Relationship Id="rId5" Type="http://schemas.openxmlformats.org/officeDocument/2006/relationships/image" Target="../media/image300.png"/><Relationship Id="rId10" Type="http://schemas.openxmlformats.org/officeDocument/2006/relationships/image" Target="../media/image351.png"/><Relationship Id="rId19" Type="http://schemas.openxmlformats.org/officeDocument/2006/relationships/image" Target="../media/image400.png"/><Relationship Id="rId31" Type="http://schemas.openxmlformats.org/officeDocument/2006/relationships/image" Target="../media/image460.png"/><Relationship Id="rId44" Type="http://schemas.openxmlformats.org/officeDocument/2006/relationships/image" Target="../media/image53.png"/><Relationship Id="rId52" Type="http://schemas.openxmlformats.org/officeDocument/2006/relationships/image" Target="../media/image522.png"/><Relationship Id="rId9" Type="http://schemas.openxmlformats.org/officeDocument/2006/relationships/image" Target="../media/image341.png"/><Relationship Id="rId14" Type="http://schemas.openxmlformats.org/officeDocument/2006/relationships/image" Target="../media/image360.png"/><Relationship Id="rId22" Type="http://schemas.openxmlformats.org/officeDocument/2006/relationships/image" Target="../media/image350.png"/><Relationship Id="rId27" Type="http://schemas.openxmlformats.org/officeDocument/2006/relationships/image" Target="../media/image440.png"/><Relationship Id="rId30" Type="http://schemas.openxmlformats.org/officeDocument/2006/relationships/image" Target="../media/image402.png"/><Relationship Id="rId35" Type="http://schemas.openxmlformats.org/officeDocument/2006/relationships/image" Target="../media/image432.png"/><Relationship Id="rId43" Type="http://schemas.openxmlformats.org/officeDocument/2006/relationships/image" Target="../media/image52.png"/><Relationship Id="rId48" Type="http://schemas.openxmlformats.org/officeDocument/2006/relationships/image" Target="../media/image484.png"/><Relationship Id="rId56" Type="http://schemas.openxmlformats.org/officeDocument/2006/relationships/image" Target="../media/image58.png"/><Relationship Id="rId8" Type="http://schemas.openxmlformats.org/officeDocument/2006/relationships/image" Target="../media/image331.png"/><Relationship Id="rId51" Type="http://schemas.openxmlformats.org/officeDocument/2006/relationships/image" Target="../media/image513.png"/><Relationship Id="rId12" Type="http://schemas.openxmlformats.org/officeDocument/2006/relationships/image" Target="../media/image320.png"/><Relationship Id="rId17" Type="http://schemas.openxmlformats.org/officeDocument/2006/relationships/image" Target="../media/image380.png"/><Relationship Id="rId25" Type="http://schemas.openxmlformats.org/officeDocument/2006/relationships/image" Target="../media/image382.png"/><Relationship Id="rId33" Type="http://schemas.openxmlformats.org/officeDocument/2006/relationships/image" Target="../media/image422.png"/><Relationship Id="rId38" Type="http://schemas.openxmlformats.org/officeDocument/2006/relationships/image" Target="../media/image453.png"/><Relationship Id="rId46" Type="http://schemas.openxmlformats.org/officeDocument/2006/relationships/image" Target="../media/image55.png"/><Relationship Id="rId20" Type="http://schemas.openxmlformats.org/officeDocument/2006/relationships/image" Target="../media/image410.png"/><Relationship Id="rId41" Type="http://schemas.openxmlformats.org/officeDocument/2006/relationships/image" Target="../media/image50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5" Type="http://schemas.openxmlformats.org/officeDocument/2006/relationships/image" Target="../media/image340.png"/><Relationship Id="rId23" Type="http://schemas.openxmlformats.org/officeDocument/2006/relationships/image" Target="../media/image361.png"/><Relationship Id="rId28" Type="http://schemas.openxmlformats.org/officeDocument/2006/relationships/image" Target="../media/image450.png"/><Relationship Id="rId36" Type="http://schemas.openxmlformats.org/officeDocument/2006/relationships/image" Target="../media/image443.png"/><Relationship Id="rId49" Type="http://schemas.openxmlformats.org/officeDocument/2006/relationships/image" Target="../media/image495.png"/><Relationship Id="rId57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eks.com/about_aleks/knowledge_space_theory" TargetMode="External"/><Relationship Id="rId5" Type="http://schemas.openxmlformats.org/officeDocument/2006/relationships/hyperlink" Target="http://www.alecks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2259" y="787021"/>
            <a:ext cx="7382301" cy="2168986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ホーン規則による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アンチマトロイドの表現と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教育システム設計への応用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54409" y="3337577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吉川和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東京大学情報理工学系研究科</a:t>
            </a:r>
            <a:r>
              <a:rPr kumimoji="1" lang="en-US" altLang="ja-JP" dirty="0" smtClean="0"/>
              <a:t>*)</a:t>
            </a:r>
          </a:p>
          <a:p>
            <a:r>
              <a:rPr lang="ja-JP" altLang="en-US" dirty="0"/>
              <a:t>平井</a:t>
            </a:r>
            <a:r>
              <a:rPr lang="ja-JP" altLang="en-US" dirty="0" smtClean="0"/>
              <a:t>広志</a:t>
            </a:r>
            <a:r>
              <a:rPr lang="en-US" altLang="ja-JP" dirty="0" smtClean="0"/>
              <a:t>(</a:t>
            </a:r>
            <a:r>
              <a:rPr lang="ja-JP" altLang="en-US" dirty="0" smtClean="0"/>
              <a:t>東京大学情報理工学系研究科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/>
              <a:t>牧野</a:t>
            </a:r>
            <a:r>
              <a:rPr kumimoji="1" lang="ja-JP" altLang="en-US" dirty="0" smtClean="0"/>
              <a:t>和久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京都大学数理解析研究所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76980" y="4660887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*</a:t>
            </a:r>
            <a:r>
              <a:rPr lang="ja-JP" altLang="en-US" sz="1600" dirty="0" smtClean="0"/>
              <a:t>当時の所属，現在富士通</a:t>
            </a:r>
            <a:r>
              <a:rPr lang="ja-JP" altLang="en-US" sz="1600" dirty="0"/>
              <a:t>研究所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71284" y="5187711"/>
            <a:ext cx="4407745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/>
              <a:t>最適化：モデリングとアルゴリズム 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政策研究大学院大学</a:t>
            </a:r>
            <a:r>
              <a:rPr lang="ja-JP" altLang="en-US" sz="2000" dirty="0"/>
              <a:t>　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2016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22</a:t>
            </a:r>
            <a:r>
              <a:rPr lang="ja-JP" altLang="en-US" sz="2000" dirty="0" smtClean="0"/>
              <a:t>日</a:t>
            </a:r>
            <a:endParaRPr lang="en-US" altLang="ja-JP" sz="2000" dirty="0"/>
          </a:p>
          <a:p>
            <a:endParaRPr lang="ja-JP" altLang="en-US" sz="135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92156"/>
                <a:ext cx="7979322" cy="52293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定理</a:t>
                </a:r>
                <a:r>
                  <a:rPr kumimoji="1" lang="en-US" altLang="ja-JP" dirty="0" smtClean="0">
                    <a:latin typeface="+mn-ea"/>
                  </a:rPr>
                  <a:t> [</a:t>
                </a:r>
                <a:r>
                  <a:rPr lang="en-US" altLang="ja-JP" dirty="0" smtClean="0">
                    <a:latin typeface="+mn-ea"/>
                  </a:rPr>
                  <a:t>folklore</a:t>
                </a:r>
                <a:r>
                  <a:rPr kumimoji="1" lang="en-US" altLang="ja-JP" dirty="0" smtClean="0">
                    <a:latin typeface="+mn-ea"/>
                  </a:rPr>
                  <a:t>]</a:t>
                </a:r>
              </a:p>
              <a:p>
                <a:pPr marL="0" indent="0">
                  <a:buNone/>
                </a:pPr>
                <a:r>
                  <a:rPr kumimoji="1" lang="en-US" altLang="ja-JP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is U-closed 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ルール集合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altLang="ja-JP" b="0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 </a:t>
                </a:r>
                <a:r>
                  <a:rPr lang="en-US" altLang="ja-JP" dirty="0">
                    <a:latin typeface="+mn-ea"/>
                  </a:rPr>
                  <a:t>~</a:t>
                </a:r>
                <a:r>
                  <a:rPr kumimoji="1" lang="en-US" altLang="ja-JP" dirty="0" smtClean="0">
                    <a:latin typeface="+mn-ea"/>
                  </a:rPr>
                  <a:t> </a:t>
                </a:r>
                <a:r>
                  <a:rPr kumimoji="1" lang="ja-JP" altLang="en-US" dirty="0" smtClean="0">
                    <a:latin typeface="+mn-ea"/>
                  </a:rPr>
                  <a:t>ホーン</a:t>
                </a:r>
                <a:r>
                  <a:rPr kumimoji="1" lang="en-US" altLang="ja-JP" dirty="0" smtClean="0">
                    <a:latin typeface="+mn-ea"/>
                  </a:rPr>
                  <a:t>CNF</a:t>
                </a:r>
                <a:r>
                  <a:rPr kumimoji="1" lang="ja-JP" altLang="en-US" dirty="0" err="1" smtClean="0">
                    <a:latin typeface="+mn-ea"/>
                  </a:rPr>
                  <a:t>の解</a:t>
                </a:r>
                <a:r>
                  <a:rPr kumimoji="1" lang="ja-JP" altLang="en-US" dirty="0" smtClean="0">
                    <a:latin typeface="+mn-ea"/>
                  </a:rPr>
                  <a:t>集合</a:t>
                </a:r>
                <a:r>
                  <a:rPr lang="ja-JP" altLang="en-US" b="0" dirty="0" smtClean="0">
                    <a:latin typeface="+mn-ea"/>
                  </a:rPr>
                  <a:t>　</a:t>
                </a:r>
                <a:r>
                  <a:rPr lang="en-US" altLang="ja-JP" dirty="0" smtClean="0">
                    <a:latin typeface="+mn-ea"/>
                  </a:rPr>
                  <a:t>                   </a:t>
                </a:r>
              </a:p>
              <a:p>
                <a:pPr marL="0" indent="0">
                  <a:buNone/>
                </a:pPr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例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{235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2}</m:t>
                    </m:r>
                  </m:oMath>
                </a14:m>
                <a:r>
                  <a:rPr kumimoji="1" lang="en-US" altLang="ja-JP" sz="2400" dirty="0" smtClean="0">
                    <a:latin typeface="+mn-ea"/>
                  </a:rPr>
                  <a:t> ~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ホーン関数の理論とアルゴリズムによって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+mn-ea"/>
                  </a:rPr>
                  <a:t>YES/NO inference</a:t>
                </a:r>
                <a:r>
                  <a:rPr lang="ja-JP" altLang="en-US" dirty="0">
                    <a:latin typeface="+mn-ea"/>
                  </a:rPr>
                  <a:t>かどうかが</a:t>
                </a:r>
                <a:r>
                  <a:rPr lang="ja-JP" altLang="en-US" dirty="0" smtClean="0">
                    <a:latin typeface="+mn-ea"/>
                  </a:rPr>
                  <a:t>効率的に判定可能</a:t>
                </a:r>
                <a:endParaRPr kumimoji="1" lang="en-US" altLang="ja-JP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92156"/>
                <a:ext cx="7979322" cy="5229320"/>
              </a:xfrm>
              <a:blipFill>
                <a:blip r:embed="rId2"/>
                <a:stretch>
                  <a:fillRect l="-1528" t="-1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QUERY</a:t>
            </a:r>
            <a:r>
              <a:rPr kumimoji="1" lang="ja-JP" altLang="en-US" dirty="0" smtClean="0"/>
              <a:t>ルーチンの大事なところ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8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QUERY</a:t>
            </a:r>
            <a:r>
              <a:rPr kumimoji="1" lang="ja-JP" altLang="en-US" dirty="0" smtClean="0">
                <a:latin typeface="+mn-ea"/>
                <a:ea typeface="+mn-ea"/>
              </a:rPr>
              <a:t>ルーチンの問題点</a:t>
            </a:r>
            <a:endParaRPr kumimoji="1" lang="ja-JP" altLang="en-US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58625" y="1591273"/>
                <a:ext cx="7886700" cy="19390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得られる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ja-JP" altLang="en-US" dirty="0" smtClean="0">
                    <a:latin typeface="+mn-ea"/>
                  </a:rPr>
                  <a:t>は</a:t>
                </a:r>
                <a:r>
                  <a:rPr lang="ja-JP" altLang="en-US" dirty="0">
                    <a:latin typeface="+mn-ea"/>
                  </a:rPr>
                  <a:t>アンチ</a:t>
                </a:r>
                <a:r>
                  <a:rPr lang="ja-JP" altLang="en-US" dirty="0" smtClean="0">
                    <a:latin typeface="+mn-ea"/>
                  </a:rPr>
                  <a:t>マトロイドとは限らない</a:t>
                </a:r>
                <a:endParaRPr lang="en-US" altLang="ja-JP" dirty="0" smtClean="0">
                  <a:latin typeface="+mn-ea"/>
                </a:endParaRPr>
              </a:p>
              <a:p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+mn-ea"/>
                  </a:rPr>
                  <a:t>KST e-</a:t>
                </a:r>
                <a:r>
                  <a:rPr lang="ja-JP" altLang="en-US" dirty="0" smtClean="0">
                    <a:latin typeface="+mn-ea"/>
                  </a:rPr>
                  <a:t>ラーニングにはアンチマトロイド知識空間がモデルとして欲しい</a:t>
                </a:r>
                <a:endParaRPr lang="en-US" altLang="ja-JP" dirty="0" smtClean="0">
                  <a:latin typeface="+mn-ea"/>
                </a:endParaRPr>
              </a:p>
              <a:p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8625" y="1591273"/>
                <a:ext cx="7886700" cy="1939083"/>
              </a:xfrm>
              <a:blipFill>
                <a:blip r:embed="rId2"/>
                <a:stretch>
                  <a:fillRect l="-1546" t="-5031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334555" y="2825025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learning space</a:t>
            </a:r>
            <a:endParaRPr kumimoji="1" lang="ja-JP" altLang="en-US" sz="2400" dirty="0">
              <a:latin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58625" y="4131172"/>
            <a:ext cx="7606386" cy="1723549"/>
            <a:chOff x="852345" y="3412034"/>
            <a:chExt cx="7606386" cy="1723549"/>
          </a:xfrm>
        </p:grpSpPr>
        <p:sp>
          <p:nvSpPr>
            <p:cNvPr id="4" name="正方形/長方形 3"/>
            <p:cNvSpPr/>
            <p:nvPr/>
          </p:nvSpPr>
          <p:spPr>
            <a:xfrm>
              <a:off x="852345" y="3935254"/>
              <a:ext cx="732657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  <a:t>…, can a learning space approximating L </a:t>
              </a:r>
              <a:b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</a:br>
              <a: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  <a:t>be derived by </a:t>
              </a:r>
              <a:r>
                <a:rPr lang="en-US" altLang="ja-JP" sz="2400" i="1" dirty="0" smtClean="0">
                  <a:solidFill>
                    <a:sysClr val="windowText" lastClr="000000"/>
                  </a:solidFill>
                  <a:latin typeface="+mn-ea"/>
                </a:rPr>
                <a:t>the </a:t>
              </a:r>
              <a: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  <a:t>querying method </a:t>
              </a:r>
              <a:b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</a:br>
              <a:r>
                <a:rPr lang="en-US" altLang="ja-JP" sz="2400" i="1" dirty="0">
                  <a:solidFill>
                    <a:sysClr val="windowText" lastClr="000000"/>
                  </a:solidFill>
                  <a:latin typeface="+mn-ea"/>
                </a:rPr>
                <a:t>through some elaboration of QUERY</a:t>
              </a:r>
              <a:r>
                <a:rPr lang="en-US" altLang="ja-JP" sz="2400" i="1" dirty="0" smtClean="0">
                  <a:solidFill>
                    <a:sysClr val="windowText" lastClr="000000"/>
                  </a:solidFill>
                  <a:latin typeface="+mn-ea"/>
                </a:rPr>
                <a:t>?</a:t>
              </a:r>
              <a:endParaRPr lang="en-US" altLang="ja-JP" sz="2400" i="1" dirty="0">
                <a:solidFill>
                  <a:sysClr val="windowText" lastClr="000000"/>
                </a:solidFill>
                <a:latin typeface="+mn-ea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72708" y="3412034"/>
              <a:ext cx="7586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>
                  <a:latin typeface="+mn-ea"/>
                </a:rPr>
                <a:t>Falmagne-Doignon</a:t>
              </a:r>
              <a:r>
                <a:rPr kumimoji="1" lang="ja-JP" altLang="en-US" sz="2800" dirty="0" smtClean="0">
                  <a:latin typeface="+mn-ea"/>
                </a:rPr>
                <a:t>の問題</a:t>
              </a:r>
              <a:r>
                <a:rPr kumimoji="1" lang="en-US" altLang="ja-JP" sz="2000" dirty="0" smtClean="0">
                  <a:latin typeface="+mn-ea"/>
                </a:rPr>
                <a:t>[Learning Spaces, p.335]</a:t>
              </a:r>
              <a:endParaRPr kumimoji="1" lang="ja-JP" altLang="en-US" sz="2000" dirty="0">
                <a:latin typeface="+mn-ea"/>
              </a:endParaRP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9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QUERY</a:t>
            </a:r>
            <a:r>
              <a:rPr kumimoji="1" lang="ja-JP" altLang="en-US" dirty="0" smtClean="0">
                <a:latin typeface="+mn-ea"/>
                <a:ea typeface="+mn-ea"/>
              </a:rPr>
              <a:t>ルーチンの改良</a:t>
            </a:r>
            <a:endParaRPr kumimoji="1" lang="ja-JP" altLang="en-US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72587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dirty="0" err="1" smtClean="0">
                    <a:latin typeface="+mn-ea"/>
                  </a:rPr>
                  <a:t>Falmagne-Doignon</a:t>
                </a:r>
                <a:r>
                  <a:rPr kumimoji="1" lang="en-US" altLang="ja-JP" dirty="0" smtClean="0">
                    <a:latin typeface="+mn-ea"/>
                  </a:rPr>
                  <a:t> 2011: </a:t>
                </a:r>
              </a:p>
              <a:p>
                <a:pPr marL="457200" lvl="1" indent="0">
                  <a:buNone/>
                </a:pPr>
                <a:r>
                  <a:rPr lang="ja-JP" altLang="en-US" dirty="0">
                    <a:latin typeface="+mn-ea"/>
                  </a:rPr>
                  <a:t>アンチ</a:t>
                </a:r>
                <a:r>
                  <a:rPr lang="ja-JP" altLang="en-US" dirty="0" smtClean="0">
                    <a:latin typeface="+mn-ea"/>
                  </a:rPr>
                  <a:t>マトロイド性を保存する</a:t>
                </a:r>
                <a:r>
                  <a:rPr lang="en-US" altLang="ja-JP" dirty="0" smtClean="0">
                    <a:latin typeface="+mn-ea"/>
                  </a:rPr>
                  <a:t>YES</a:t>
                </a:r>
                <a:r>
                  <a:rPr lang="ja-JP" altLang="en-US" dirty="0" smtClean="0">
                    <a:latin typeface="+mn-ea"/>
                  </a:rPr>
                  <a:t>クエリのみ採用，</a:t>
                </a:r>
                <a:endParaRPr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保留クエリ，いろいろ複雑</a:t>
                </a:r>
                <a:r>
                  <a:rPr kumimoji="1" lang="en-US" altLang="ja-JP" dirty="0" smtClean="0">
                    <a:latin typeface="+mn-ea"/>
                  </a:rPr>
                  <a:t>...</a:t>
                </a: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r>
                  <a:rPr lang="en-US" altLang="ja-JP" dirty="0" err="1" smtClean="0">
                    <a:latin typeface="+mn-ea"/>
                  </a:rPr>
                  <a:t>Eppstein-Falmagne-Uzun</a:t>
                </a:r>
                <a:r>
                  <a:rPr lang="en-US" altLang="ja-JP" dirty="0" smtClean="0">
                    <a:latin typeface="+mn-ea"/>
                  </a:rPr>
                  <a:t> 2013: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>
                    <a:latin typeface="+mn-ea"/>
                  </a:rPr>
                  <a:t>QUERY</a:t>
                </a:r>
                <a:r>
                  <a:rPr lang="ja-JP" altLang="en-US" dirty="0" smtClean="0">
                    <a:latin typeface="+mn-ea"/>
                  </a:rPr>
                  <a:t>で推定された</a:t>
                </a:r>
                <a:r>
                  <a:rPr lang="en-US" altLang="ja-JP" dirty="0" smtClean="0">
                    <a:latin typeface="+mn-ea"/>
                  </a:rPr>
                  <a:t>U-closed</a:t>
                </a:r>
                <a:r>
                  <a:rPr lang="ja-JP" altLang="en-US" dirty="0" smtClean="0">
                    <a:latin typeface="+mn-ea"/>
                  </a:rPr>
                  <a:t>族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 smtClean="0">
                    <a:latin typeface="+mn-ea"/>
                  </a:rPr>
                  <a:t>を含む</a:t>
                </a:r>
                <a:endParaRPr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:r>
                  <a:rPr lang="ja-JP" altLang="en-US" dirty="0" smtClean="0">
                    <a:latin typeface="+mn-ea"/>
                  </a:rPr>
                  <a:t>極小アンチマトロイドを構成するアルゴリズム</a:t>
                </a:r>
                <a:endParaRPr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 smtClean="0">
                    <a:latin typeface="+mn-ea"/>
                  </a:rPr>
                  <a:t>の</a:t>
                </a:r>
                <a:r>
                  <a:rPr lang="en-US" altLang="ja-JP" dirty="0" smtClean="0">
                    <a:latin typeface="+mn-ea"/>
                  </a:rPr>
                  <a:t>U-</a:t>
                </a:r>
                <a:r>
                  <a:rPr lang="ja-JP" altLang="en-US" dirty="0" smtClean="0">
                    <a:latin typeface="+mn-ea"/>
                  </a:rPr>
                  <a:t>既約元が必要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r>
                  <a:rPr lang="en-US" altLang="ja-JP" dirty="0" err="1" smtClean="0">
                    <a:latin typeface="+mn-ea"/>
                  </a:rPr>
                  <a:t>Doignon</a:t>
                </a:r>
                <a:r>
                  <a:rPr lang="en-US" altLang="ja-JP" dirty="0" smtClean="0">
                    <a:latin typeface="+mn-ea"/>
                  </a:rPr>
                  <a:t> 2014: 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>
                    <a:latin typeface="+mn-ea"/>
                  </a:rPr>
                  <a:t>U-closed</a:t>
                </a:r>
                <a:r>
                  <a:rPr lang="ja-JP" altLang="en-US" dirty="0" smtClean="0">
                    <a:latin typeface="+mn-ea"/>
                  </a:rPr>
                  <a:t>族に含まれる極大アンチマトロイドの利用</a:t>
                </a:r>
                <a:endParaRPr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latin typeface="+mn-ea"/>
                  </a:rPr>
                  <a:t>high level idea </a:t>
                </a:r>
                <a:r>
                  <a:rPr lang="ja-JP" altLang="en-US" dirty="0" smtClean="0">
                    <a:latin typeface="+mn-ea"/>
                  </a:rPr>
                  <a:t>のみ</a:t>
                </a:r>
                <a:r>
                  <a:rPr lang="en-US" altLang="ja-JP" dirty="0" smtClean="0">
                    <a:latin typeface="+mn-ea"/>
                  </a:rPr>
                  <a:t>, “still under investigation”</a:t>
                </a:r>
              </a:p>
              <a:p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725878"/>
              </a:xfrm>
              <a:blipFill>
                <a:blip r:embed="rId2"/>
                <a:stretch>
                  <a:fillRect l="-1159" t="-25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9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一意</a:t>
            </a:r>
            <a:r>
              <a:rPr kumimoji="1" lang="ja-JP" altLang="en-US" dirty="0" smtClean="0"/>
              <a:t>極大アンチマトロイド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定理</a:t>
                </a:r>
                <a:r>
                  <a:rPr kumimoji="1" lang="en-US" altLang="ja-JP" dirty="0" smtClean="0">
                    <a:latin typeface="+mn-ea"/>
                  </a:rPr>
                  <a:t>[Edelman 1980; </a:t>
                </a:r>
                <a:r>
                  <a:rPr kumimoji="1" lang="en-US" altLang="ja-JP" dirty="0" err="1" smtClean="0">
                    <a:latin typeface="+mn-ea"/>
                  </a:rPr>
                  <a:t>Doignon</a:t>
                </a:r>
                <a:r>
                  <a:rPr kumimoji="1" lang="en-US" altLang="ja-JP" dirty="0" smtClean="0">
                    <a:latin typeface="+mn-ea"/>
                  </a:rPr>
                  <a:t> 2014]</a:t>
                </a: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+mn-ea"/>
                  </a:rPr>
                  <a:t>U-closed</a:t>
                </a:r>
                <a:r>
                  <a:rPr lang="ja-JP" altLang="en-US" dirty="0" smtClean="0">
                    <a:latin typeface="+mn-ea"/>
                  </a:rPr>
                  <a:t>族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ja-JP" i="1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アンチ</m:t>
                    </m:r>
                  </m:oMath>
                </a14:m>
                <a:r>
                  <a:rPr lang="ja-JP" altLang="en-US" b="0" dirty="0" smtClean="0">
                    <a:latin typeface="+mn-ea"/>
                  </a:rPr>
                  <a:t>マトロイド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ja-JP" altLang="en-US" b="0" dirty="0" smtClean="0">
                    <a:latin typeface="+mn-ea"/>
                  </a:rPr>
                  <a:t>一意，極大</a:t>
                </a:r>
                <a:endParaRPr lang="en-US" altLang="ja-JP" b="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b="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b="0" dirty="0" smtClean="0">
                    <a:latin typeface="+mn-ea"/>
                  </a:rPr>
                  <a:t>これを</a:t>
                </a:r>
                <a:r>
                  <a:rPr lang="en-US" altLang="ja-JP" b="0" dirty="0" smtClean="0">
                    <a:latin typeface="+mn-ea"/>
                  </a:rPr>
                  <a:t>QUERY</a:t>
                </a:r>
                <a:r>
                  <a:rPr lang="ja-JP" altLang="en-US" b="0" dirty="0" smtClean="0">
                    <a:latin typeface="+mn-ea"/>
                  </a:rPr>
                  <a:t>ルーチンに利用できないか</a:t>
                </a:r>
                <a:endParaRPr lang="en-US" altLang="ja-JP" b="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+mn-ea"/>
                  </a:rPr>
                  <a:t>                                    </a:t>
                </a:r>
                <a:r>
                  <a:rPr lang="ja-JP" altLang="en-US" b="0" dirty="0" smtClean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  </a:t>
                </a:r>
                <a:r>
                  <a:rPr lang="en-US" altLang="ja-JP" b="0" dirty="0" smtClean="0">
                    <a:latin typeface="+mn-ea"/>
                  </a:rPr>
                  <a:t>(</a:t>
                </a:r>
                <a:r>
                  <a:rPr lang="en-US" altLang="ja-JP" b="0" dirty="0" err="1" smtClean="0">
                    <a:latin typeface="+mn-ea"/>
                  </a:rPr>
                  <a:t>Doignon</a:t>
                </a:r>
                <a:r>
                  <a:rPr lang="en-US" altLang="ja-JP" b="0" dirty="0" smtClean="0">
                    <a:latin typeface="+mn-ea"/>
                  </a:rPr>
                  <a:t> 2014)</a:t>
                </a:r>
              </a:p>
              <a:p>
                <a:pPr marL="0" indent="0">
                  <a:buNone/>
                </a:pPr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7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FA7-E8E3-440D-AE95-3A3C22BCDF90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円/楕円 4"/>
              <p:cNvSpPr/>
              <p:nvPr/>
            </p:nvSpPr>
            <p:spPr>
              <a:xfrm>
                <a:off x="4183339" y="6433214"/>
                <a:ext cx="258038" cy="2875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i="1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5" name="円/楕円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39" y="6433214"/>
                <a:ext cx="258038" cy="28759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円/楕円 93"/>
              <p:cNvSpPr/>
              <p:nvPr/>
            </p:nvSpPr>
            <p:spPr>
              <a:xfrm>
                <a:off x="3462499" y="683693"/>
                <a:ext cx="1611116" cy="2000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0,1,2,3,4,5,6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94" name="円/楕円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99" y="683693"/>
                <a:ext cx="1611116" cy="200053"/>
              </a:xfrm>
              <a:prstGeom prst="ellipse">
                <a:avLst/>
              </a:prstGeom>
              <a:blipFill rotWithShape="0">
                <a:blip r:embed="rId4"/>
                <a:stretch>
                  <a:fillRect t="-25714" b="-51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円/楕円 94"/>
              <p:cNvSpPr/>
              <p:nvPr/>
            </p:nvSpPr>
            <p:spPr>
              <a:xfrm>
                <a:off x="1084570" y="1247544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0,1,2,3,4,6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95" name="円/楕円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70" y="1247544"/>
                <a:ext cx="1457619" cy="270283"/>
              </a:xfrm>
              <a:prstGeom prst="ellipse">
                <a:avLst/>
              </a:prstGeom>
              <a:blipFill rotWithShape="0">
                <a:blip r:embed="rId5"/>
                <a:stretch>
                  <a:fillRect t="-8696" b="-260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円/楕円 117"/>
              <p:cNvSpPr/>
              <p:nvPr/>
            </p:nvSpPr>
            <p:spPr>
              <a:xfrm>
                <a:off x="196850" y="1733761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0,1,2,3,6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18" name="円/楕円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1733761"/>
                <a:ext cx="1229470" cy="256278"/>
              </a:xfrm>
              <a:prstGeom prst="ellipse">
                <a:avLst/>
              </a:prstGeom>
              <a:blipFill rotWithShape="0">
                <a:blip r:embed="rId6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円/楕円 138"/>
          <p:cNvSpPr/>
          <p:nvPr/>
        </p:nvSpPr>
        <p:spPr>
          <a:xfrm>
            <a:off x="3812431" y="6035225"/>
            <a:ext cx="300570" cy="2406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5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円/楕円 140"/>
              <p:cNvSpPr/>
              <p:nvPr/>
            </p:nvSpPr>
            <p:spPr>
              <a:xfrm>
                <a:off x="5573946" y="5588255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altLang="ja-JP" sz="1400" dirty="0" smtClean="0"/>
                  <a:t>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1" name="円/楕円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46" y="5588255"/>
                <a:ext cx="890509" cy="289679"/>
              </a:xfrm>
              <a:prstGeom prst="ellipse">
                <a:avLst/>
              </a:prstGeom>
              <a:blipFill rotWithShape="0">
                <a:blip r:embed="rId7"/>
                <a:stretch>
                  <a:fillRect t="-4082" b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円/楕円 142"/>
          <p:cNvSpPr/>
          <p:nvPr/>
        </p:nvSpPr>
        <p:spPr>
          <a:xfrm>
            <a:off x="3816981" y="5604215"/>
            <a:ext cx="647860" cy="2896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2,5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円/楕円 144"/>
              <p:cNvSpPr/>
              <p:nvPr/>
            </p:nvSpPr>
            <p:spPr>
              <a:xfrm>
                <a:off x="115112" y="3316000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5" name="円/楕円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2" y="3316000"/>
                <a:ext cx="1115411" cy="255044"/>
              </a:xfrm>
              <a:prstGeom prst="ellipse">
                <a:avLst/>
              </a:prstGeom>
              <a:blipFill rotWithShape="0">
                <a:blip r:embed="rId8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円/楕円 146"/>
              <p:cNvSpPr/>
              <p:nvPr/>
            </p:nvSpPr>
            <p:spPr>
              <a:xfrm>
                <a:off x="2545182" y="1029178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7" name="円/楕円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82" y="1029178"/>
                <a:ext cx="1457619" cy="270283"/>
              </a:xfrm>
              <a:prstGeom prst="ellipse">
                <a:avLst/>
              </a:prstGeom>
              <a:blipFill rotWithShape="0">
                <a:blip r:embed="rId9"/>
                <a:stretch>
                  <a:fillRect t="-8696" b="-260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円/楕円 147"/>
              <p:cNvSpPr/>
              <p:nvPr/>
            </p:nvSpPr>
            <p:spPr>
              <a:xfrm>
                <a:off x="4196814" y="1022384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8" name="円/楕円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14" y="1022384"/>
                <a:ext cx="1457619" cy="270283"/>
              </a:xfrm>
              <a:prstGeom prst="ellipse">
                <a:avLst/>
              </a:prstGeom>
              <a:blipFill rotWithShape="0">
                <a:blip r:embed="rId10"/>
                <a:stretch>
                  <a:fillRect t="-8696" b="-260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円/楕円 148"/>
              <p:cNvSpPr/>
              <p:nvPr/>
            </p:nvSpPr>
            <p:spPr>
              <a:xfrm>
                <a:off x="1185063" y="2197019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49" name="円/楕円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63" y="2197019"/>
                <a:ext cx="1229470" cy="256278"/>
              </a:xfrm>
              <a:prstGeom prst="ellipse">
                <a:avLst/>
              </a:prstGeom>
              <a:blipFill rotWithShape="0">
                <a:blip r:embed="rId11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円/楕円 149"/>
              <p:cNvSpPr/>
              <p:nvPr/>
            </p:nvSpPr>
            <p:spPr>
              <a:xfrm>
                <a:off x="2026070" y="1886777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0,1,2,5,6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0" name="円/楕円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70" y="1886777"/>
                <a:ext cx="1229470" cy="256278"/>
              </a:xfrm>
              <a:prstGeom prst="ellipse">
                <a:avLst/>
              </a:prstGeom>
              <a:blipFill rotWithShape="0">
                <a:blip r:embed="rId12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円/楕円 150"/>
              <p:cNvSpPr/>
              <p:nvPr/>
            </p:nvSpPr>
            <p:spPr>
              <a:xfrm>
                <a:off x="6261462" y="1075641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0,1,3,4,5,6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1" name="円/楕円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62" y="1075641"/>
                <a:ext cx="1457619" cy="270283"/>
              </a:xfrm>
              <a:prstGeom prst="ellipse">
                <a:avLst/>
              </a:prstGeom>
              <a:blipFill rotWithShape="0">
                <a:blip r:embed="rId13"/>
                <a:stretch>
                  <a:fillRect t="-6383" b="-255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円/楕円 151"/>
              <p:cNvSpPr/>
              <p:nvPr/>
            </p:nvSpPr>
            <p:spPr>
              <a:xfrm>
                <a:off x="6237796" y="1780388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0,1,3,4,6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2" name="円/楕円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96" y="1780388"/>
                <a:ext cx="1229470" cy="256278"/>
              </a:xfrm>
              <a:prstGeom prst="ellipse">
                <a:avLst/>
              </a:prstGeom>
              <a:blipFill rotWithShape="0">
                <a:blip r:embed="rId14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円/楕円 152"/>
              <p:cNvSpPr/>
              <p:nvPr/>
            </p:nvSpPr>
            <p:spPr>
              <a:xfrm>
                <a:off x="5864558" y="2671166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3" name="円/楕円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58" y="2671166"/>
                <a:ext cx="1229470" cy="256278"/>
              </a:xfrm>
              <a:prstGeom prst="ellipse">
                <a:avLst/>
              </a:prstGeom>
              <a:blipFill rotWithShape="0">
                <a:blip r:embed="rId15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円/楕円 153"/>
              <p:cNvSpPr/>
              <p:nvPr/>
            </p:nvSpPr>
            <p:spPr>
              <a:xfrm>
                <a:off x="1230523" y="3730670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0,1,3,6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4" name="円/楕円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23" y="3730670"/>
                <a:ext cx="1115411" cy="255044"/>
              </a:xfrm>
              <a:prstGeom prst="ellipse">
                <a:avLst/>
              </a:prstGeom>
              <a:blipFill rotWithShape="0">
                <a:blip r:embed="rId16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円/楕円 154"/>
              <p:cNvSpPr/>
              <p:nvPr/>
            </p:nvSpPr>
            <p:spPr>
              <a:xfrm>
                <a:off x="556422" y="2678870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5" name="円/楕円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22" y="2678870"/>
                <a:ext cx="1229470" cy="256278"/>
              </a:xfrm>
              <a:prstGeom prst="ellipse">
                <a:avLst/>
              </a:prstGeom>
              <a:blipFill rotWithShape="0">
                <a:blip r:embed="rId17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円/楕円 155"/>
              <p:cNvSpPr/>
              <p:nvPr/>
            </p:nvSpPr>
            <p:spPr>
              <a:xfrm>
                <a:off x="1660013" y="3177658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0,1,4,6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6" name="円/楕円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013" y="3177658"/>
                <a:ext cx="1115411" cy="255044"/>
              </a:xfrm>
              <a:prstGeom prst="ellipse">
                <a:avLst/>
              </a:prstGeom>
              <a:blipFill rotWithShape="0">
                <a:blip r:embed="rId18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円/楕円 156"/>
              <p:cNvSpPr/>
              <p:nvPr/>
            </p:nvSpPr>
            <p:spPr>
              <a:xfrm>
                <a:off x="2883120" y="1526130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0,2,3,4,5,6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7" name="円/楕円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20" y="1526130"/>
                <a:ext cx="1457619" cy="270283"/>
              </a:xfrm>
              <a:prstGeom prst="ellipse">
                <a:avLst/>
              </a:prstGeom>
              <a:blipFill rotWithShape="0">
                <a:blip r:embed="rId19"/>
                <a:stretch>
                  <a:fillRect t="-6383" b="-255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円/楕円 157"/>
              <p:cNvSpPr/>
              <p:nvPr/>
            </p:nvSpPr>
            <p:spPr>
              <a:xfrm>
                <a:off x="4082663" y="2056599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0,2,3,5,6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8" name="円/楕円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663" y="2056599"/>
                <a:ext cx="1229470" cy="256278"/>
              </a:xfrm>
              <a:prstGeom prst="ellipse">
                <a:avLst/>
              </a:prstGeom>
              <a:blipFill rotWithShape="0">
                <a:blip r:embed="rId20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円/楕円 158"/>
              <p:cNvSpPr/>
              <p:nvPr/>
            </p:nvSpPr>
            <p:spPr>
              <a:xfrm>
                <a:off x="5716777" y="2083086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0,2,4,5,6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59" name="円/楕円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77" y="2083086"/>
                <a:ext cx="1229470" cy="256278"/>
              </a:xfrm>
              <a:prstGeom prst="ellipse">
                <a:avLst/>
              </a:prstGeom>
              <a:blipFill rotWithShape="0">
                <a:blip r:embed="rId21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円/楕円 159"/>
              <p:cNvSpPr/>
              <p:nvPr/>
            </p:nvSpPr>
            <p:spPr>
              <a:xfrm>
                <a:off x="5767882" y="4578272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0,2,5,6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0" name="円/楕円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882" y="4578272"/>
                <a:ext cx="1115411" cy="255044"/>
              </a:xfrm>
              <a:prstGeom prst="ellipse">
                <a:avLst/>
              </a:prstGeom>
              <a:blipFill rotWithShape="0">
                <a:blip r:embed="rId22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円/楕円 160"/>
              <p:cNvSpPr/>
              <p:nvPr/>
            </p:nvSpPr>
            <p:spPr>
              <a:xfrm>
                <a:off x="7467266" y="1990039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0,3,4,5,6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1" name="円/楕円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266" y="1990039"/>
                <a:ext cx="1229470" cy="256278"/>
              </a:xfrm>
              <a:prstGeom prst="ellipse">
                <a:avLst/>
              </a:prstGeom>
              <a:blipFill rotWithShape="0">
                <a:blip r:embed="rId23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円/楕円 161"/>
              <p:cNvSpPr/>
              <p:nvPr/>
            </p:nvSpPr>
            <p:spPr>
              <a:xfrm>
                <a:off x="7221527" y="4683002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0,3,5,6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2" name="円/楕円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27" y="4683002"/>
                <a:ext cx="1115411" cy="255044"/>
              </a:xfrm>
              <a:prstGeom prst="ellipse">
                <a:avLst/>
              </a:prstGeom>
              <a:blipFill rotWithShape="0">
                <a:blip r:embed="rId24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円/楕円 162"/>
              <p:cNvSpPr/>
              <p:nvPr/>
            </p:nvSpPr>
            <p:spPr>
              <a:xfrm>
                <a:off x="699039" y="5314727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1,2,3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63" name="円/楕円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9" y="5314727"/>
                <a:ext cx="890509" cy="289679"/>
              </a:xfrm>
              <a:prstGeom prst="ellipse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円/楕円 163"/>
              <p:cNvSpPr/>
              <p:nvPr/>
            </p:nvSpPr>
            <p:spPr>
              <a:xfrm>
                <a:off x="4420383" y="2693528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r>
                  <a:rPr lang="en-US" altLang="ja-JP" sz="1400" dirty="0" smtClean="0"/>
                  <a:t>,3,4,5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4" name="円/楕円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83" y="2693528"/>
                <a:ext cx="1229470" cy="256278"/>
              </a:xfrm>
              <a:prstGeom prst="ellipse">
                <a:avLst/>
              </a:prstGeom>
              <a:blipFill rotWithShape="0">
                <a:blip r:embed="rId26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円/楕円 164"/>
              <p:cNvSpPr/>
              <p:nvPr/>
            </p:nvSpPr>
            <p:spPr>
              <a:xfrm>
                <a:off x="4966676" y="1454716"/>
                <a:ext cx="1457619" cy="270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1400" dirty="0" smtClean="0"/>
                  <a:t>,2,3,4,5,6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5" name="円/楕円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676" y="1454716"/>
                <a:ext cx="1457619" cy="270283"/>
              </a:xfrm>
              <a:prstGeom prst="ellipse">
                <a:avLst/>
              </a:prstGeom>
              <a:blipFill rotWithShape="0">
                <a:blip r:embed="rId27"/>
                <a:stretch>
                  <a:fillRect t="-8696" b="-260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円/楕円 165"/>
              <p:cNvSpPr/>
              <p:nvPr/>
            </p:nvSpPr>
            <p:spPr>
              <a:xfrm>
                <a:off x="7053235" y="2427284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r>
                  <a:rPr lang="en-US" altLang="ja-JP" sz="1400" dirty="0" smtClean="0"/>
                  <a:t>,3,4,6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6" name="円/楕円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35" y="2427284"/>
                <a:ext cx="1229470" cy="256278"/>
              </a:xfrm>
              <a:prstGeom prst="ellipse">
                <a:avLst/>
              </a:prstGeom>
              <a:blipFill rotWithShape="0">
                <a:blip r:embed="rId28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円/楕円 166"/>
              <p:cNvSpPr/>
              <p:nvPr/>
            </p:nvSpPr>
            <p:spPr>
              <a:xfrm>
                <a:off x="3279876" y="4221944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1,2,3,5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7" name="円/楕円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76" y="4221944"/>
                <a:ext cx="1115411" cy="255044"/>
              </a:xfrm>
              <a:prstGeom prst="ellipse">
                <a:avLst/>
              </a:prstGeom>
              <a:blipFill rotWithShape="0">
                <a:blip r:embed="rId29"/>
                <a:stretch>
                  <a:fillRect t="-11628" b="-32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円/楕円 167"/>
              <p:cNvSpPr/>
              <p:nvPr/>
            </p:nvSpPr>
            <p:spPr>
              <a:xfrm>
                <a:off x="2953869" y="2412556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r>
                  <a:rPr lang="en-US" altLang="ja-JP" sz="1400" dirty="0" smtClean="0"/>
                  <a:t>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8" name="円/楕円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869" y="2412556"/>
                <a:ext cx="1229470" cy="256278"/>
              </a:xfrm>
              <a:prstGeom prst="ellipse">
                <a:avLst/>
              </a:prstGeom>
              <a:blipFill rotWithShape="0">
                <a:blip r:embed="rId30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円/楕円 168"/>
              <p:cNvSpPr/>
              <p:nvPr/>
            </p:nvSpPr>
            <p:spPr>
              <a:xfrm>
                <a:off x="6372201" y="3243314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1,2,3,6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69" name="円/楕円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1" y="3243314"/>
                <a:ext cx="1115411" cy="255044"/>
              </a:xfrm>
              <a:prstGeom prst="ellipse">
                <a:avLst/>
              </a:prstGeom>
              <a:blipFill rotWithShape="0">
                <a:blip r:embed="rId31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円/楕円 169"/>
              <p:cNvSpPr/>
              <p:nvPr/>
            </p:nvSpPr>
            <p:spPr>
              <a:xfrm>
                <a:off x="4200488" y="3668362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1,2,4,5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0" name="円/楕円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488" y="3668362"/>
                <a:ext cx="1115411" cy="255044"/>
              </a:xfrm>
              <a:prstGeom prst="ellipse">
                <a:avLst/>
              </a:prstGeom>
              <a:blipFill rotWithShape="0">
                <a:blip r:embed="rId32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円/楕円 170"/>
              <p:cNvSpPr/>
              <p:nvPr/>
            </p:nvSpPr>
            <p:spPr>
              <a:xfrm>
                <a:off x="3611929" y="3104236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r>
                  <a:rPr lang="en-US" altLang="ja-JP" sz="1400" dirty="0" smtClean="0"/>
                  <a:t>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1" name="円/楕円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29" y="3104236"/>
                <a:ext cx="1229470" cy="256278"/>
              </a:xfrm>
              <a:prstGeom prst="ellipse">
                <a:avLst/>
              </a:prstGeom>
              <a:blipFill rotWithShape="0">
                <a:blip r:embed="rId33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円/楕円 171"/>
              <p:cNvSpPr/>
              <p:nvPr/>
            </p:nvSpPr>
            <p:spPr>
              <a:xfrm>
                <a:off x="7221527" y="3611019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1,2,4,6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2" name="円/楕円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27" y="3611019"/>
                <a:ext cx="1115411" cy="255044"/>
              </a:xfrm>
              <a:prstGeom prst="ellipse">
                <a:avLst/>
              </a:prstGeom>
              <a:blipFill rotWithShape="0">
                <a:blip r:embed="rId34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円/楕円 172"/>
              <p:cNvSpPr/>
              <p:nvPr/>
            </p:nvSpPr>
            <p:spPr>
              <a:xfrm>
                <a:off x="2217719" y="5142026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1,2,5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73" name="円/楕円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19" y="5142026"/>
                <a:ext cx="890509" cy="289679"/>
              </a:xfrm>
              <a:prstGeom prst="ellipse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円/楕円 173"/>
              <p:cNvSpPr/>
              <p:nvPr/>
            </p:nvSpPr>
            <p:spPr>
              <a:xfrm>
                <a:off x="5122385" y="3245295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1,2,5,6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4" name="円/楕円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85" y="3245295"/>
                <a:ext cx="1115411" cy="255044"/>
              </a:xfrm>
              <a:prstGeom prst="ellipse">
                <a:avLst/>
              </a:prstGeom>
              <a:blipFill rotWithShape="0">
                <a:blip r:embed="rId36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円/楕円 174"/>
              <p:cNvSpPr/>
              <p:nvPr/>
            </p:nvSpPr>
            <p:spPr>
              <a:xfrm>
                <a:off x="1817367" y="5634539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1,2,6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75" name="円/楕円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67" y="5634539"/>
                <a:ext cx="890509" cy="289679"/>
              </a:xfrm>
              <a:prstGeom prst="ellipse">
                <a:avLst/>
              </a:prstGeom>
              <a:blipFill rotWithShape="0">
                <a:blip r:embed="rId3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円/楕円 175"/>
              <p:cNvSpPr/>
              <p:nvPr/>
            </p:nvSpPr>
            <p:spPr>
              <a:xfrm>
                <a:off x="7594973" y="3093536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1,3</m:t>
                    </m:r>
                  </m:oMath>
                </a14:m>
                <a:r>
                  <a:rPr lang="en-US" altLang="ja-JP" sz="1400" dirty="0" smtClean="0"/>
                  <a:t>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6" name="円/楕円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73" y="3093536"/>
                <a:ext cx="1229470" cy="256278"/>
              </a:xfrm>
              <a:prstGeom prst="ellipse">
                <a:avLst/>
              </a:prstGeom>
              <a:blipFill rotWithShape="0">
                <a:blip r:embed="rId38"/>
                <a:stretch>
                  <a:fillRect t="-8889" b="-2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円/楕円 176"/>
              <p:cNvSpPr/>
              <p:nvPr/>
            </p:nvSpPr>
            <p:spPr>
              <a:xfrm>
                <a:off x="433679" y="4041612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1,3,4,6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7" name="円/楕円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9" y="4041612"/>
                <a:ext cx="1115411" cy="255044"/>
              </a:xfrm>
              <a:prstGeom prst="ellipse">
                <a:avLst/>
              </a:prstGeom>
              <a:blipFill rotWithShape="0">
                <a:blip r:embed="rId39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円/楕円 177"/>
              <p:cNvSpPr/>
              <p:nvPr/>
            </p:nvSpPr>
            <p:spPr>
              <a:xfrm>
                <a:off x="1817367" y="4235610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1,3,5,6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78" name="円/楕円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67" y="4235610"/>
                <a:ext cx="1115411" cy="255044"/>
              </a:xfrm>
              <a:prstGeom prst="ellipse">
                <a:avLst/>
              </a:prstGeom>
              <a:blipFill rotWithShape="0">
                <a:blip r:embed="rId40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円/楕円 178"/>
              <p:cNvSpPr/>
              <p:nvPr/>
            </p:nvSpPr>
            <p:spPr>
              <a:xfrm>
                <a:off x="294554" y="4419030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1,3,6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79" name="円/楕円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4" y="4419030"/>
                <a:ext cx="890509" cy="289679"/>
              </a:xfrm>
              <a:prstGeom prst="ellipse">
                <a:avLst/>
              </a:prstGeom>
              <a:blipFill rotWithShape="0">
                <a:blip r:embed="rId4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円/楕円 179"/>
              <p:cNvSpPr/>
              <p:nvPr/>
            </p:nvSpPr>
            <p:spPr>
              <a:xfrm>
                <a:off x="2472047" y="3609171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1,4,5,6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0" name="円/楕円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047" y="3609171"/>
                <a:ext cx="1115411" cy="255044"/>
              </a:xfrm>
              <a:prstGeom prst="ellipse">
                <a:avLst/>
              </a:prstGeom>
              <a:blipFill rotWithShape="0">
                <a:blip r:embed="rId42"/>
                <a:stretch>
                  <a:fillRect t="-11364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円/楕円 180"/>
              <p:cNvSpPr/>
              <p:nvPr/>
            </p:nvSpPr>
            <p:spPr>
              <a:xfrm>
                <a:off x="1135561" y="4780300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1,4,6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81" name="円/楕円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61" y="4780300"/>
                <a:ext cx="890509" cy="289679"/>
              </a:xfrm>
              <a:prstGeom prst="ellipse">
                <a:avLst/>
              </a:prstGeom>
              <a:blipFill rotWithShape="0">
                <a:blip r:embed="rId4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円/楕円 181"/>
              <p:cNvSpPr/>
              <p:nvPr/>
            </p:nvSpPr>
            <p:spPr>
              <a:xfrm>
                <a:off x="2609677" y="4569634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2,3</m:t>
                    </m:r>
                  </m:oMath>
                </a14:m>
                <a:r>
                  <a:rPr lang="en-US" altLang="ja-JP" sz="1400" dirty="0" smtClean="0"/>
                  <a:t>,4,5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2" name="円/楕円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677" y="4569634"/>
                <a:ext cx="1115411" cy="255044"/>
              </a:xfrm>
              <a:prstGeom prst="ellipse">
                <a:avLst/>
              </a:prstGeom>
              <a:blipFill rotWithShape="0">
                <a:blip r:embed="rId44"/>
                <a:stretch>
                  <a:fillRect t="-11628" b="-32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円/楕円 183"/>
              <p:cNvSpPr/>
              <p:nvPr/>
            </p:nvSpPr>
            <p:spPr>
              <a:xfrm>
                <a:off x="1987879" y="2825091"/>
                <a:ext cx="1229470" cy="2562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2,3</m:t>
                    </m:r>
                  </m:oMath>
                </a14:m>
                <a:r>
                  <a:rPr lang="en-US" altLang="ja-JP" sz="1400" dirty="0" smtClean="0"/>
                  <a:t>,4,5,6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4" name="円/楕円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79" y="2825091"/>
                <a:ext cx="1229470" cy="256278"/>
              </a:xfrm>
              <a:prstGeom prst="ellipse">
                <a:avLst/>
              </a:prstGeom>
              <a:blipFill rotWithShape="0">
                <a:blip r:embed="rId45"/>
                <a:stretch>
                  <a:fillRect t="-9091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円/楕円 184"/>
              <p:cNvSpPr/>
              <p:nvPr/>
            </p:nvSpPr>
            <p:spPr>
              <a:xfrm>
                <a:off x="2834256" y="5459375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2,3,5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5" name="円/楕円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56" y="5459375"/>
                <a:ext cx="890509" cy="289679"/>
              </a:xfrm>
              <a:prstGeom prst="ellipse">
                <a:avLst/>
              </a:prstGeom>
              <a:blipFill rotWithShape="0">
                <a:blip r:embed="rId46"/>
                <a:stretch>
                  <a:fillRect t="-4082" b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円/楕円 185"/>
              <p:cNvSpPr/>
              <p:nvPr/>
            </p:nvSpPr>
            <p:spPr>
              <a:xfrm>
                <a:off x="4268057" y="4683002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2,3</m:t>
                    </m:r>
                  </m:oMath>
                </a14:m>
                <a:r>
                  <a:rPr lang="en-US" altLang="ja-JP" sz="1400" dirty="0" smtClean="0"/>
                  <a:t>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6" name="円/楕円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057" y="4683002"/>
                <a:ext cx="1115411" cy="255044"/>
              </a:xfrm>
              <a:prstGeom prst="ellipse">
                <a:avLst/>
              </a:prstGeom>
              <a:blipFill rotWithShape="0">
                <a:blip r:embed="rId47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円/楕円 186"/>
              <p:cNvSpPr/>
              <p:nvPr/>
            </p:nvSpPr>
            <p:spPr>
              <a:xfrm>
                <a:off x="3361612" y="4997187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2,4,5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7" name="円/楕円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12" y="4997187"/>
                <a:ext cx="890509" cy="289679"/>
              </a:xfrm>
              <a:prstGeom prst="ellipse">
                <a:avLst/>
              </a:prstGeom>
              <a:blipFill rotWithShape="0">
                <a:blip r:embed="rId48"/>
                <a:stretch>
                  <a:fillRect t="-4082" b="-224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円/楕円 187"/>
              <p:cNvSpPr/>
              <p:nvPr/>
            </p:nvSpPr>
            <p:spPr>
              <a:xfrm>
                <a:off x="5110530" y="4097965"/>
                <a:ext cx="1115411" cy="2550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2,</m:t>
                    </m:r>
                  </m:oMath>
                </a14:m>
                <a:r>
                  <a:rPr lang="en-US" altLang="ja-JP" sz="1400" dirty="0" smtClean="0"/>
                  <a:t>4,5,6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8" name="円/楕円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30" y="4097965"/>
                <a:ext cx="1115411" cy="255044"/>
              </a:xfrm>
              <a:prstGeom prst="ellipse">
                <a:avLst/>
              </a:prstGeom>
              <a:blipFill rotWithShape="0">
                <a:blip r:embed="rId49"/>
                <a:stretch>
                  <a:fillRect t="-11364" b="-318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円/楕円 188"/>
              <p:cNvSpPr/>
              <p:nvPr/>
            </p:nvSpPr>
            <p:spPr>
              <a:xfrm>
                <a:off x="4691481" y="5298576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400" dirty="0" smtClean="0"/>
                  <a:t>2,5,6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89" name="円/楕円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81" y="5298576"/>
                <a:ext cx="890509" cy="289679"/>
              </a:xfrm>
              <a:prstGeom prst="ellipse">
                <a:avLst/>
              </a:prstGeom>
              <a:blipFill rotWithShape="0">
                <a:blip r:embed="rId50"/>
                <a:stretch>
                  <a:fillRect t="-4000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" name="円/楕円 189"/>
          <p:cNvSpPr/>
          <p:nvPr/>
        </p:nvSpPr>
        <p:spPr>
          <a:xfrm>
            <a:off x="6603670" y="4082056"/>
            <a:ext cx="1115411" cy="2550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3,4,5,6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円/楕円 190"/>
              <p:cNvSpPr/>
              <p:nvPr/>
            </p:nvSpPr>
            <p:spPr>
              <a:xfrm>
                <a:off x="6548706" y="5111346"/>
                <a:ext cx="890509" cy="2896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1400" dirty="0" smtClean="0"/>
                  <a:t>,5,6</a:t>
                </a:r>
                <a:endParaRPr lang="ja-JP" altLang="en-US" sz="1400" dirty="0"/>
              </a:p>
            </p:txBody>
          </p:sp>
        </mc:Choice>
        <mc:Fallback xmlns="">
          <p:sp>
            <p:nvSpPr>
              <p:cNvPr id="191" name="円/楕円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06" y="5111346"/>
                <a:ext cx="890509" cy="289679"/>
              </a:xfrm>
              <a:prstGeom prst="ellipse">
                <a:avLst/>
              </a:prstGeom>
              <a:blipFill rotWithShape="0">
                <a:blip r:embed="rId51"/>
                <a:stretch>
                  <a:fillRect t="-4000" b="-2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円/楕円 191"/>
          <p:cNvSpPr/>
          <p:nvPr/>
        </p:nvSpPr>
        <p:spPr>
          <a:xfrm>
            <a:off x="4793143" y="5977725"/>
            <a:ext cx="647860" cy="2896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3,6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正方形/長方形 192"/>
              <p:cNvSpPr/>
              <p:nvPr/>
            </p:nvSpPr>
            <p:spPr>
              <a:xfrm>
                <a:off x="6806186" y="244969"/>
                <a:ext cx="77239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latin typeface="Cambria Math" panose="02040503050406030204" pitchFamily="18" charset="0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m:t>𝐾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93" name="正方形/長方形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186" y="244969"/>
                <a:ext cx="772391" cy="83099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FA7-E8E3-440D-AE95-3A3C22BCDF90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15112" y="129394"/>
            <a:ext cx="8709331" cy="6591418"/>
            <a:chOff x="115112" y="129394"/>
            <a:chExt cx="8709331" cy="6591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円/楕円 4"/>
                <p:cNvSpPr/>
                <p:nvPr/>
              </p:nvSpPr>
              <p:spPr>
                <a:xfrm>
                  <a:off x="4183339" y="6433214"/>
                  <a:ext cx="258038" cy="28759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∅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5" name="円/楕円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339" y="6433214"/>
                  <a:ext cx="258038" cy="287598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円/楕円 93"/>
                <p:cNvSpPr/>
                <p:nvPr/>
              </p:nvSpPr>
              <p:spPr>
                <a:xfrm>
                  <a:off x="3462499" y="683693"/>
                  <a:ext cx="1611116" cy="20005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0,1,2,3,4,5,6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94" name="円/楕円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2499" y="683693"/>
                  <a:ext cx="1611116" cy="200053"/>
                </a:xfrm>
                <a:prstGeom prst="ellipse">
                  <a:avLst/>
                </a:prstGeom>
                <a:blipFill>
                  <a:blip r:embed="rId3"/>
                  <a:stretch>
                    <a:fillRect t="-25714" b="-514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円/楕円 94"/>
                <p:cNvSpPr/>
                <p:nvPr/>
              </p:nvSpPr>
              <p:spPr>
                <a:xfrm>
                  <a:off x="1084570" y="1247544"/>
                  <a:ext cx="1457619" cy="2702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0,1,2,3,4,6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95" name="円/楕円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70" y="1247544"/>
                  <a:ext cx="1457619" cy="270283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t="-8696" b="-2608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円/楕円 117"/>
                <p:cNvSpPr/>
                <p:nvPr/>
              </p:nvSpPr>
              <p:spPr>
                <a:xfrm>
                  <a:off x="196850" y="1733761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0,1,2,3,6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18" name="円/楕円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50" y="1733761"/>
                  <a:ext cx="1229470" cy="256278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円/楕円 138"/>
            <p:cNvSpPr/>
            <p:nvPr/>
          </p:nvSpPr>
          <p:spPr>
            <a:xfrm>
              <a:off x="3812431" y="6035225"/>
              <a:ext cx="300570" cy="2406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/>
                <a:t>5</a:t>
              </a:r>
              <a:endParaRPr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円/楕円 140"/>
                <p:cNvSpPr/>
                <p:nvPr/>
              </p:nvSpPr>
              <p:spPr>
                <a:xfrm>
                  <a:off x="5573946" y="5588255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0,3</m:t>
                      </m:r>
                    </m:oMath>
                  </a14:m>
                  <a:r>
                    <a:rPr lang="en-US" altLang="ja-JP" sz="1400" dirty="0" smtClean="0"/>
                    <a:t>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1" name="円/楕円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946" y="5588255"/>
                  <a:ext cx="890509" cy="289679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t="-4082" b="-2244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円/楕円 142"/>
            <p:cNvSpPr/>
            <p:nvPr/>
          </p:nvSpPr>
          <p:spPr>
            <a:xfrm>
              <a:off x="3816981" y="5604215"/>
              <a:ext cx="647860" cy="28967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/>
                <a:t>2,5</a:t>
              </a:r>
              <a:endParaRPr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円/楕円 144"/>
                <p:cNvSpPr/>
                <p:nvPr/>
              </p:nvSpPr>
              <p:spPr>
                <a:xfrm>
                  <a:off x="115112" y="3316000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5" name="円/楕円 1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12" y="3316000"/>
                  <a:ext cx="1115411" cy="255044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円/楕円 146"/>
                <p:cNvSpPr/>
                <p:nvPr/>
              </p:nvSpPr>
              <p:spPr>
                <a:xfrm>
                  <a:off x="2545182" y="1029178"/>
                  <a:ext cx="1457619" cy="27028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7" name="円/楕円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182" y="1029178"/>
                  <a:ext cx="1457619" cy="270283"/>
                </a:xfrm>
                <a:prstGeom prst="ellipse">
                  <a:avLst/>
                </a:prstGeom>
                <a:blipFill>
                  <a:blip r:embed="rId8"/>
                  <a:stretch>
                    <a:fillRect t="-8696" b="-2608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円/楕円 147"/>
                <p:cNvSpPr/>
                <p:nvPr/>
              </p:nvSpPr>
              <p:spPr>
                <a:xfrm>
                  <a:off x="4196814" y="1022384"/>
                  <a:ext cx="1457619" cy="27028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8" name="円/楕円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814" y="1022384"/>
                  <a:ext cx="1457619" cy="270283"/>
                </a:xfrm>
                <a:prstGeom prst="ellipse">
                  <a:avLst/>
                </a:prstGeom>
                <a:blipFill>
                  <a:blip r:embed="rId9"/>
                  <a:stretch>
                    <a:fillRect t="-8696" b="-2608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円/楕円 148"/>
                <p:cNvSpPr/>
                <p:nvPr/>
              </p:nvSpPr>
              <p:spPr>
                <a:xfrm>
                  <a:off x="1185063" y="2197019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49" name="円/楕円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063" y="2197019"/>
                  <a:ext cx="1229470" cy="256278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円/楕円 149"/>
                <p:cNvSpPr/>
                <p:nvPr/>
              </p:nvSpPr>
              <p:spPr>
                <a:xfrm>
                  <a:off x="2026070" y="1886777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0,1,2,5,6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0" name="円/楕円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070" y="1886777"/>
                  <a:ext cx="1229470" cy="256278"/>
                </a:xfrm>
                <a:prstGeom prst="ellipse">
                  <a:avLst/>
                </a:prstGeom>
                <a:blipFill>
                  <a:blip r:embed="rId11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円/楕円 150"/>
                <p:cNvSpPr/>
                <p:nvPr/>
              </p:nvSpPr>
              <p:spPr>
                <a:xfrm>
                  <a:off x="6261462" y="1075641"/>
                  <a:ext cx="1457619" cy="27028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0,1,3,4,5,6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1" name="円/楕円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1462" y="1075641"/>
                  <a:ext cx="1457619" cy="270283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t="-6383" b="-2553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円/楕円 151"/>
                <p:cNvSpPr/>
                <p:nvPr/>
              </p:nvSpPr>
              <p:spPr>
                <a:xfrm>
                  <a:off x="6237796" y="1780388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0,1,3,4,6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2" name="円/楕円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7796" y="1780388"/>
                  <a:ext cx="1229470" cy="256278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円/楕円 152"/>
                <p:cNvSpPr/>
                <p:nvPr/>
              </p:nvSpPr>
              <p:spPr>
                <a:xfrm>
                  <a:off x="5864558" y="2671166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3" name="円/楕円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558" y="2671166"/>
                  <a:ext cx="1229470" cy="256278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円/楕円 153"/>
                <p:cNvSpPr/>
                <p:nvPr/>
              </p:nvSpPr>
              <p:spPr>
                <a:xfrm>
                  <a:off x="1230523" y="3730670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0,1,3,6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4" name="円/楕円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0523" y="3730670"/>
                  <a:ext cx="1115411" cy="255044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円/楕円 154"/>
                <p:cNvSpPr/>
                <p:nvPr/>
              </p:nvSpPr>
              <p:spPr>
                <a:xfrm>
                  <a:off x="556422" y="2678870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5" name="円/楕円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22" y="2678870"/>
                  <a:ext cx="1229470" cy="256278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円/楕円 155"/>
                <p:cNvSpPr/>
                <p:nvPr/>
              </p:nvSpPr>
              <p:spPr>
                <a:xfrm>
                  <a:off x="1660013" y="3177658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0,1,4,6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6" name="円/楕円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0013" y="3177658"/>
                  <a:ext cx="1115411" cy="255044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円/楕円 156"/>
                <p:cNvSpPr/>
                <p:nvPr/>
              </p:nvSpPr>
              <p:spPr>
                <a:xfrm>
                  <a:off x="2883120" y="1526130"/>
                  <a:ext cx="1457619" cy="27028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0,2,3,4,5,6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7" name="円/楕円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120" y="1526130"/>
                  <a:ext cx="1457619" cy="270283"/>
                </a:xfrm>
                <a:prstGeom prst="ellipse">
                  <a:avLst/>
                </a:prstGeom>
                <a:blipFill>
                  <a:blip r:embed="rId18"/>
                  <a:stretch>
                    <a:fillRect t="-6383" b="-2553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円/楕円 157"/>
                <p:cNvSpPr/>
                <p:nvPr/>
              </p:nvSpPr>
              <p:spPr>
                <a:xfrm>
                  <a:off x="4082663" y="2056599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0,2,3,5,6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8" name="円/楕円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663" y="2056599"/>
                  <a:ext cx="1229470" cy="256278"/>
                </a:xfrm>
                <a:prstGeom prst="ellipse">
                  <a:avLst/>
                </a:prstGeom>
                <a:blipFill>
                  <a:blip r:embed="rId19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円/楕円 158"/>
                <p:cNvSpPr/>
                <p:nvPr/>
              </p:nvSpPr>
              <p:spPr>
                <a:xfrm>
                  <a:off x="5716777" y="2083086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0,2,4,5,6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59" name="円/楕円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777" y="2083086"/>
                  <a:ext cx="1229470" cy="256278"/>
                </a:xfrm>
                <a:prstGeom prst="ellipse">
                  <a:avLst/>
                </a:prstGeom>
                <a:blipFill>
                  <a:blip r:embed="rId20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円/楕円 159"/>
                <p:cNvSpPr/>
                <p:nvPr/>
              </p:nvSpPr>
              <p:spPr>
                <a:xfrm>
                  <a:off x="5767882" y="4578272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0,2,5,6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0" name="円/楕円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882" y="4578272"/>
                  <a:ext cx="1115411" cy="255044"/>
                </a:xfrm>
                <a:prstGeom prst="ellipse">
                  <a:avLst/>
                </a:prstGeom>
                <a:blipFill>
                  <a:blip r:embed="rId21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円/楕円 160"/>
                <p:cNvSpPr/>
                <p:nvPr/>
              </p:nvSpPr>
              <p:spPr>
                <a:xfrm>
                  <a:off x="7467266" y="1990039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0,3,4,5,6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1" name="円/楕円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66" y="1990039"/>
                  <a:ext cx="1229470" cy="256278"/>
                </a:xfrm>
                <a:prstGeom prst="ellipse">
                  <a:avLst/>
                </a:prstGeom>
                <a:blipFill rotWithShape="0">
                  <a:blip r:embed="rId22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円/楕円 161"/>
                <p:cNvSpPr/>
                <p:nvPr/>
              </p:nvSpPr>
              <p:spPr>
                <a:xfrm>
                  <a:off x="7221527" y="4683002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0,3,5,6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2" name="円/楕円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527" y="4683002"/>
                  <a:ext cx="1115411" cy="255044"/>
                </a:xfrm>
                <a:prstGeom prst="ellipse">
                  <a:avLst/>
                </a:prstGeom>
                <a:blipFill rotWithShape="0">
                  <a:blip r:embed="rId23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円/楕円 162"/>
                <p:cNvSpPr/>
                <p:nvPr/>
              </p:nvSpPr>
              <p:spPr>
                <a:xfrm>
                  <a:off x="699039" y="5314727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1,2,3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3" name="円/楕円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39" y="5314727"/>
                  <a:ext cx="890509" cy="289679"/>
                </a:xfrm>
                <a:prstGeom prst="ellipse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円/楕円 163"/>
                <p:cNvSpPr/>
                <p:nvPr/>
              </p:nvSpPr>
              <p:spPr>
                <a:xfrm>
                  <a:off x="4420383" y="2693528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a14:m>
                  <a:r>
                    <a:rPr lang="en-US" altLang="ja-JP" sz="1400" dirty="0" smtClean="0"/>
                    <a:t>,3,4,5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4" name="円/楕円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383" y="2693528"/>
                  <a:ext cx="1229470" cy="256278"/>
                </a:xfrm>
                <a:prstGeom prst="ellipse">
                  <a:avLst/>
                </a:prstGeom>
                <a:blipFill>
                  <a:blip r:embed="rId25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円/楕円 164"/>
                <p:cNvSpPr/>
                <p:nvPr/>
              </p:nvSpPr>
              <p:spPr>
                <a:xfrm>
                  <a:off x="4966676" y="1454716"/>
                  <a:ext cx="1457619" cy="27028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ja-JP" sz="1400" dirty="0" smtClean="0"/>
                    <a:t>,2,3,4,5,6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5" name="円/楕円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676" y="1454716"/>
                  <a:ext cx="1457619" cy="270283"/>
                </a:xfrm>
                <a:prstGeom prst="ellipse">
                  <a:avLst/>
                </a:prstGeom>
                <a:blipFill>
                  <a:blip r:embed="rId26"/>
                  <a:stretch>
                    <a:fillRect t="-8696" b="-2608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円/楕円 165"/>
                <p:cNvSpPr/>
                <p:nvPr/>
              </p:nvSpPr>
              <p:spPr>
                <a:xfrm>
                  <a:off x="7053235" y="2427284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a14:m>
                  <a:r>
                    <a:rPr lang="en-US" altLang="ja-JP" sz="1400" dirty="0" smtClean="0"/>
                    <a:t>,3,4,6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6" name="円/楕円 1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3235" y="2427284"/>
                  <a:ext cx="1229470" cy="256278"/>
                </a:xfrm>
                <a:prstGeom prst="ellipse">
                  <a:avLst/>
                </a:prstGeom>
                <a:blipFill rotWithShape="0">
                  <a:blip r:embed="rId27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円/楕円 166"/>
                <p:cNvSpPr/>
                <p:nvPr/>
              </p:nvSpPr>
              <p:spPr>
                <a:xfrm>
                  <a:off x="3279876" y="4221944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1,2,3,5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7" name="円/楕円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876" y="4221944"/>
                  <a:ext cx="1115411" cy="255044"/>
                </a:xfrm>
                <a:prstGeom prst="ellipse">
                  <a:avLst/>
                </a:prstGeom>
                <a:blipFill>
                  <a:blip r:embed="rId28"/>
                  <a:stretch>
                    <a:fillRect t="-11628" b="-3255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円/楕円 167"/>
                <p:cNvSpPr/>
                <p:nvPr/>
              </p:nvSpPr>
              <p:spPr>
                <a:xfrm>
                  <a:off x="2953869" y="2412556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a14:m>
                  <a:r>
                    <a:rPr lang="en-US" altLang="ja-JP" sz="1400" dirty="0" smtClean="0"/>
                    <a:t>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8" name="円/楕円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869" y="2412556"/>
                  <a:ext cx="1229470" cy="256278"/>
                </a:xfrm>
                <a:prstGeom prst="ellipse">
                  <a:avLst/>
                </a:prstGeom>
                <a:blipFill>
                  <a:blip r:embed="rId29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円/楕円 168"/>
                <p:cNvSpPr/>
                <p:nvPr/>
              </p:nvSpPr>
              <p:spPr>
                <a:xfrm>
                  <a:off x="6372201" y="3243314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1,2,3,6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69" name="円/楕円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1" y="3243314"/>
                  <a:ext cx="1115411" cy="255044"/>
                </a:xfrm>
                <a:prstGeom prst="ellipse">
                  <a:avLst/>
                </a:prstGeom>
                <a:blipFill rotWithShape="0">
                  <a:blip r:embed="rId30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円/楕円 169"/>
                <p:cNvSpPr/>
                <p:nvPr/>
              </p:nvSpPr>
              <p:spPr>
                <a:xfrm>
                  <a:off x="4200488" y="3668362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1,2,4,5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0" name="円/楕円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0488" y="3668362"/>
                  <a:ext cx="1115411" cy="255044"/>
                </a:xfrm>
                <a:prstGeom prst="ellipse">
                  <a:avLst/>
                </a:prstGeom>
                <a:blipFill>
                  <a:blip r:embed="rId31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円/楕円 170"/>
                <p:cNvSpPr/>
                <p:nvPr/>
              </p:nvSpPr>
              <p:spPr>
                <a:xfrm>
                  <a:off x="3611929" y="3104236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1,2</m:t>
                      </m:r>
                    </m:oMath>
                  </a14:m>
                  <a:r>
                    <a:rPr lang="en-US" altLang="ja-JP" sz="1400" dirty="0" smtClean="0"/>
                    <a:t>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1" name="円/楕円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1929" y="3104236"/>
                  <a:ext cx="1229470" cy="256278"/>
                </a:xfrm>
                <a:prstGeom prst="ellipse">
                  <a:avLst/>
                </a:prstGeom>
                <a:blipFill>
                  <a:blip r:embed="rId32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円/楕円 171"/>
                <p:cNvSpPr/>
                <p:nvPr/>
              </p:nvSpPr>
              <p:spPr>
                <a:xfrm>
                  <a:off x="7221527" y="3611019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1,2,4,6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2" name="円/楕円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1527" y="3611019"/>
                  <a:ext cx="1115411" cy="255044"/>
                </a:xfrm>
                <a:prstGeom prst="ellipse">
                  <a:avLst/>
                </a:prstGeom>
                <a:blipFill rotWithShape="0">
                  <a:blip r:embed="rId33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円/楕円 172"/>
                <p:cNvSpPr/>
                <p:nvPr/>
              </p:nvSpPr>
              <p:spPr>
                <a:xfrm>
                  <a:off x="2217719" y="5142026"/>
                  <a:ext cx="890509" cy="289679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1,2,5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3" name="円/楕円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719" y="5142026"/>
                  <a:ext cx="890509" cy="289679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円/楕円 173"/>
                <p:cNvSpPr/>
                <p:nvPr/>
              </p:nvSpPr>
              <p:spPr>
                <a:xfrm>
                  <a:off x="5122385" y="3245295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1,2,5,6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4" name="円/楕円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2385" y="3245295"/>
                  <a:ext cx="1115411" cy="255044"/>
                </a:xfrm>
                <a:prstGeom prst="ellipse">
                  <a:avLst/>
                </a:prstGeom>
                <a:blipFill>
                  <a:blip r:embed="rId35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円/楕円 174"/>
                <p:cNvSpPr/>
                <p:nvPr/>
              </p:nvSpPr>
              <p:spPr>
                <a:xfrm>
                  <a:off x="1817367" y="5634539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1,2,6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5" name="円/楕円 1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367" y="5634539"/>
                  <a:ext cx="890509" cy="289679"/>
                </a:xfrm>
                <a:prstGeom prst="ellipse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円/楕円 175"/>
                <p:cNvSpPr/>
                <p:nvPr/>
              </p:nvSpPr>
              <p:spPr>
                <a:xfrm>
                  <a:off x="7594973" y="3093536"/>
                  <a:ext cx="1229470" cy="2562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1,3</m:t>
                      </m:r>
                    </m:oMath>
                  </a14:m>
                  <a:r>
                    <a:rPr lang="en-US" altLang="ja-JP" sz="1400" dirty="0" smtClean="0"/>
                    <a:t>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6" name="円/楕円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4973" y="3093536"/>
                  <a:ext cx="1229470" cy="256278"/>
                </a:xfrm>
                <a:prstGeom prst="ellipse">
                  <a:avLst/>
                </a:prstGeom>
                <a:blipFill rotWithShape="0">
                  <a:blip r:embed="rId37"/>
                  <a:stretch>
                    <a:fillRect t="-8889" b="-288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円/楕円 176"/>
                <p:cNvSpPr/>
                <p:nvPr/>
              </p:nvSpPr>
              <p:spPr>
                <a:xfrm>
                  <a:off x="433679" y="4041612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1,3,4,6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7" name="円/楕円 1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79" y="4041612"/>
                  <a:ext cx="1115411" cy="255044"/>
                </a:xfrm>
                <a:prstGeom prst="ellipse">
                  <a:avLst/>
                </a:prstGeom>
                <a:blipFill rotWithShape="0">
                  <a:blip r:embed="rId38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円/楕円 177"/>
                <p:cNvSpPr/>
                <p:nvPr/>
              </p:nvSpPr>
              <p:spPr>
                <a:xfrm>
                  <a:off x="1817367" y="4235610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1,3,5,6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8" name="円/楕円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7367" y="4235610"/>
                  <a:ext cx="1115411" cy="255044"/>
                </a:xfrm>
                <a:prstGeom prst="ellipse">
                  <a:avLst/>
                </a:prstGeom>
                <a:blipFill rotWithShape="0">
                  <a:blip r:embed="rId39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円/楕円 178"/>
                <p:cNvSpPr/>
                <p:nvPr/>
              </p:nvSpPr>
              <p:spPr>
                <a:xfrm>
                  <a:off x="294554" y="4419030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1,3,6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79" name="円/楕円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54" y="4419030"/>
                  <a:ext cx="890509" cy="289679"/>
                </a:xfrm>
                <a:prstGeom prst="ellipse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円/楕円 179"/>
                <p:cNvSpPr/>
                <p:nvPr/>
              </p:nvSpPr>
              <p:spPr>
                <a:xfrm>
                  <a:off x="2472047" y="3609171"/>
                  <a:ext cx="1115411" cy="25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1,4,5,6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0" name="円/楕円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047" y="3609171"/>
                  <a:ext cx="1115411" cy="255044"/>
                </a:xfrm>
                <a:prstGeom prst="ellipse">
                  <a:avLst/>
                </a:prstGeom>
                <a:blipFill rotWithShape="0">
                  <a:blip r:embed="rId41"/>
                  <a:stretch>
                    <a:fillRect t="-11364" b="-2954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円/楕円 180"/>
                <p:cNvSpPr/>
                <p:nvPr/>
              </p:nvSpPr>
              <p:spPr>
                <a:xfrm>
                  <a:off x="1135561" y="4780300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400" b="0" i="0" smtClean="0">
                            <a:latin typeface="Cambria Math" panose="02040503050406030204" pitchFamily="18" charset="0"/>
                          </a:rPr>
                          <m:t>1,4,6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1" name="円/楕円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61" y="4780300"/>
                  <a:ext cx="890509" cy="289679"/>
                </a:xfrm>
                <a:prstGeom prst="ellipse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円/楕円 181"/>
                <p:cNvSpPr/>
                <p:nvPr/>
              </p:nvSpPr>
              <p:spPr>
                <a:xfrm>
                  <a:off x="2609677" y="4569634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a14:m>
                  <a:r>
                    <a:rPr lang="en-US" altLang="ja-JP" sz="1400" dirty="0" smtClean="0"/>
                    <a:t>,4,5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2" name="円/楕円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9677" y="4569634"/>
                  <a:ext cx="1115411" cy="255044"/>
                </a:xfrm>
                <a:prstGeom prst="ellipse">
                  <a:avLst/>
                </a:prstGeom>
                <a:blipFill>
                  <a:blip r:embed="rId43"/>
                  <a:stretch>
                    <a:fillRect t="-11628" b="-3255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円/楕円 183"/>
                <p:cNvSpPr/>
                <p:nvPr/>
              </p:nvSpPr>
              <p:spPr>
                <a:xfrm>
                  <a:off x="1987879" y="2825091"/>
                  <a:ext cx="1229470" cy="256278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a14:m>
                  <a:r>
                    <a:rPr lang="en-US" altLang="ja-JP" sz="1400" dirty="0" smtClean="0"/>
                    <a:t>,4,5,6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4" name="円/楕円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79" y="2825091"/>
                  <a:ext cx="1229470" cy="256278"/>
                </a:xfrm>
                <a:prstGeom prst="ellipse">
                  <a:avLst/>
                </a:prstGeom>
                <a:blipFill>
                  <a:blip r:embed="rId44"/>
                  <a:stretch>
                    <a:fillRect t="-9091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円/楕円 184"/>
                <p:cNvSpPr/>
                <p:nvPr/>
              </p:nvSpPr>
              <p:spPr>
                <a:xfrm>
                  <a:off x="2834256" y="5459375"/>
                  <a:ext cx="890509" cy="289679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2,3,5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5" name="円/楕円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256" y="5459375"/>
                  <a:ext cx="890509" cy="289679"/>
                </a:xfrm>
                <a:prstGeom prst="ellipse">
                  <a:avLst/>
                </a:prstGeom>
                <a:blipFill>
                  <a:blip r:embed="rId45"/>
                  <a:stretch>
                    <a:fillRect t="-4082" b="-2244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円/楕円 185"/>
                <p:cNvSpPr/>
                <p:nvPr/>
              </p:nvSpPr>
              <p:spPr>
                <a:xfrm>
                  <a:off x="4268057" y="4683002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a14:m>
                  <a:r>
                    <a:rPr lang="en-US" altLang="ja-JP" sz="1400" dirty="0" smtClean="0"/>
                    <a:t>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6" name="円/楕円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057" y="4683002"/>
                  <a:ext cx="1115411" cy="255044"/>
                </a:xfrm>
                <a:prstGeom prst="ellipse">
                  <a:avLst/>
                </a:prstGeom>
                <a:blipFill>
                  <a:blip r:embed="rId46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円/楕円 186"/>
                <p:cNvSpPr/>
                <p:nvPr/>
              </p:nvSpPr>
              <p:spPr>
                <a:xfrm>
                  <a:off x="3361612" y="4997187"/>
                  <a:ext cx="890509" cy="289679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2,4,5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7" name="円/楕円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12" y="4997187"/>
                  <a:ext cx="890509" cy="289679"/>
                </a:xfrm>
                <a:prstGeom prst="ellipse">
                  <a:avLst/>
                </a:prstGeom>
                <a:blipFill>
                  <a:blip r:embed="rId47"/>
                  <a:stretch>
                    <a:fillRect t="-4082" b="-2244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円/楕円 187"/>
                <p:cNvSpPr/>
                <p:nvPr/>
              </p:nvSpPr>
              <p:spPr>
                <a:xfrm>
                  <a:off x="5110530" y="4097965"/>
                  <a:ext cx="1115411" cy="2550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a14:m>
                  <a:r>
                    <a:rPr lang="en-US" altLang="ja-JP" sz="1400" dirty="0" smtClean="0"/>
                    <a:t>4,5,6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8" name="円/楕円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530" y="4097965"/>
                  <a:ext cx="1115411" cy="255044"/>
                </a:xfrm>
                <a:prstGeom prst="ellipse">
                  <a:avLst/>
                </a:prstGeom>
                <a:blipFill>
                  <a:blip r:embed="rId48"/>
                  <a:stretch>
                    <a:fillRect t="-11364" b="-3181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円/楕円 188"/>
                <p:cNvSpPr/>
                <p:nvPr/>
              </p:nvSpPr>
              <p:spPr>
                <a:xfrm>
                  <a:off x="4691481" y="5298576"/>
                  <a:ext cx="890509" cy="289679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ja-JP" sz="1400" dirty="0" smtClean="0"/>
                    <a:t>2,5,6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89" name="円/楕円 1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481" y="5298576"/>
                  <a:ext cx="890509" cy="289679"/>
                </a:xfrm>
                <a:prstGeom prst="ellipse">
                  <a:avLst/>
                </a:prstGeom>
                <a:blipFill>
                  <a:blip r:embed="rId49"/>
                  <a:stretch>
                    <a:fillRect t="-4000" b="-2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円/楕円 189"/>
            <p:cNvSpPr/>
            <p:nvPr/>
          </p:nvSpPr>
          <p:spPr>
            <a:xfrm>
              <a:off x="6603670" y="4082056"/>
              <a:ext cx="1115411" cy="2550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/>
                <a:t>3,4,5,6</a:t>
              </a:r>
              <a:endParaRPr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円/楕円 190"/>
                <p:cNvSpPr/>
                <p:nvPr/>
              </p:nvSpPr>
              <p:spPr>
                <a:xfrm>
                  <a:off x="6548706" y="5111346"/>
                  <a:ext cx="890509" cy="2896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altLang="ja-JP" sz="1400" dirty="0" smtClean="0"/>
                    <a:t>,5,6</a:t>
                  </a:r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191" name="円/楕円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706" y="5111346"/>
                  <a:ext cx="890509" cy="289679"/>
                </a:xfrm>
                <a:prstGeom prst="ellipse">
                  <a:avLst/>
                </a:prstGeom>
                <a:blipFill rotWithShape="0">
                  <a:blip r:embed="rId50"/>
                  <a:stretch>
                    <a:fillRect t="-4000" b="-22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円/楕円 191"/>
            <p:cNvSpPr/>
            <p:nvPr/>
          </p:nvSpPr>
          <p:spPr>
            <a:xfrm>
              <a:off x="4793143" y="5977725"/>
              <a:ext cx="647860" cy="2896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/>
                <a:t>3,6</a:t>
              </a:r>
              <a:endParaRPr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正方形/長方形 56"/>
                <p:cNvSpPr/>
                <p:nvPr/>
              </p:nvSpPr>
              <p:spPr>
                <a:xfrm>
                  <a:off x="6806186" y="244969"/>
                  <a:ext cx="77239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smtClean="0">
                            <a:latin typeface="Cambria Math" panose="02040503050406030204" pitchFamily="18" charset="0"/>
                            <a:ea typeface="Meiryo UI" panose="020B0604030504040204" pitchFamily="50" charset="-128"/>
                            <a:cs typeface="Meiryo UI" panose="020B0604030504040204" pitchFamily="50" charset="-128"/>
                          </a:rPr>
                          <m:t>𝐾</m:t>
                        </m:r>
                      </m:oMath>
                    </m:oMathPara>
                  </a14:m>
                  <a:endParaRPr lang="ja-JP" altLang="en-US" sz="4800" dirty="0"/>
                </a:p>
              </p:txBody>
            </p:sp>
          </mc:Choice>
          <mc:Fallback xmlns="">
            <p:sp>
              <p:nvSpPr>
                <p:cNvPr id="57" name="正方形/長方形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186" y="244969"/>
                  <a:ext cx="772391" cy="830997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/>
                <p:cNvSpPr/>
                <p:nvPr/>
              </p:nvSpPr>
              <p:spPr>
                <a:xfrm>
                  <a:off x="1374001" y="129394"/>
                  <a:ext cx="66377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altLang="ja-JP" sz="4800" b="0" dirty="0" smtClean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正方形/長方形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001" y="129394"/>
                  <a:ext cx="663771" cy="830997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91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本研究の位置付け・貢献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22022" y="3939439"/>
                <a:ext cx="7886700" cy="2190751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 smtClean="0">
                    <a:latin typeface="+mn-ea"/>
                  </a:rPr>
                  <a:t>構成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対する効率的アルゴリズム</a:t>
                </a:r>
                <a:endParaRPr kumimoji="1"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メンバシップ，インファレンス，簡約化，列挙</a:t>
                </a:r>
                <a:r>
                  <a:rPr kumimoji="1" lang="en-US" altLang="ja-JP" dirty="0" err="1" smtClean="0">
                    <a:latin typeface="+mn-ea"/>
                  </a:rPr>
                  <a:t>etc</a:t>
                </a:r>
                <a:endParaRPr lang="en-US" altLang="ja-JP" dirty="0">
                  <a:latin typeface="+mn-ea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latin typeface="+mn-ea"/>
                </a:endParaRPr>
              </a:p>
              <a:p>
                <a:r>
                  <a:rPr lang="en-US" altLang="ja-JP" dirty="0" err="1" smtClean="0">
                    <a:latin typeface="+mn-ea"/>
                  </a:rPr>
                  <a:t>Doignon’s</a:t>
                </a:r>
                <a:r>
                  <a:rPr lang="en-US" altLang="ja-JP" dirty="0" smtClean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改良</a:t>
                </a:r>
                <a:r>
                  <a:rPr lang="en-US" altLang="ja-JP" dirty="0" smtClean="0">
                    <a:latin typeface="+mn-ea"/>
                  </a:rPr>
                  <a:t>QUERY</a:t>
                </a:r>
                <a:r>
                  <a:rPr lang="ja-JP" altLang="en-US" dirty="0" smtClean="0">
                    <a:latin typeface="+mn-ea"/>
                  </a:rPr>
                  <a:t>の効率的実現</a:t>
                </a:r>
                <a:endParaRPr lang="en-US" altLang="ja-JP" dirty="0" smtClean="0">
                  <a:latin typeface="+mn-ea"/>
                </a:endParaRPr>
              </a:p>
              <a:p>
                <a:pPr marL="457200" lvl="1" indent="0">
                  <a:buNone/>
                </a:pPr>
                <a:r>
                  <a:rPr lang="ja-JP" altLang="en-US" dirty="0">
                    <a:latin typeface="+mn-ea"/>
                    <a:sym typeface="Wingdings" panose="05000000000000000000" pitchFamily="2" charset="2"/>
                  </a:rPr>
                  <a:t>　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</a:t>
                </a:r>
                <a:r>
                  <a:rPr lang="ja-JP" altLang="en-US" dirty="0">
                    <a:latin typeface="+mn-ea"/>
                    <a:sym typeface="Wingdings" panose="05000000000000000000" pitchFamily="2" charset="2"/>
                  </a:rPr>
                  <a:t>シミュレーション</a:t>
                </a:r>
                <a:r>
                  <a:rPr lang="ja-JP" altLang="en-US" dirty="0" smtClean="0">
                    <a:latin typeface="+mn-ea"/>
                  </a:rPr>
                  <a:t>で</a:t>
                </a:r>
                <a:r>
                  <a:rPr lang="en-US" altLang="ja-JP" dirty="0" smtClean="0">
                    <a:latin typeface="+mn-ea"/>
                  </a:rPr>
                  <a:t>30%</a:t>
                </a:r>
                <a:r>
                  <a:rPr lang="ja-JP" altLang="en-US" dirty="0" smtClean="0">
                    <a:latin typeface="+mn-ea"/>
                  </a:rPr>
                  <a:t>のクエリ削減を確認 </a:t>
                </a:r>
                <a:r>
                  <a:rPr lang="en-US" altLang="ja-JP" dirty="0" smtClean="0">
                    <a:latin typeface="+mn-ea"/>
                  </a:rPr>
                  <a:t>!</a:t>
                </a:r>
                <a:endParaRPr kumimoji="1" lang="en-US" altLang="ja-JP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022" y="3939439"/>
                <a:ext cx="7886700" cy="2190751"/>
              </a:xfrm>
              <a:blipFill>
                <a:blip r:embed="rId2"/>
                <a:stretch>
                  <a:fillRect l="-1391" t="-4444" b="-52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45847" y="1607674"/>
                <a:ext cx="76390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dirty="0" smtClean="0"/>
                  <a:t>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入力</m:t>
                    </m:r>
                  </m:oMath>
                </a14:m>
                <a:endParaRPr lang="en-US" altLang="ja-JP" sz="2400" dirty="0" smtClean="0"/>
              </a:p>
              <a:p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ja-JP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∋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 (U-closed)</a:t>
                </a:r>
              </a:p>
              <a:p>
                <a:endParaRPr lang="ja-JP" altLang="en-US" sz="2400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ja-JP" altLang="en-US" sz="2400" dirty="0" smtClean="0">
                    <a:latin typeface="+mn-ea"/>
                  </a:rPr>
                  <a:t> 極大アンチマトロイド </a:t>
                </a:r>
                <a:r>
                  <a:rPr lang="en-US" altLang="ja-JP" sz="2400" dirty="0" smtClean="0">
                    <a:latin typeface="+mn-ea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kumimoji="1" lang="en-US" altLang="ja-JP" sz="2400" dirty="0" smtClean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47" y="1607674"/>
                <a:ext cx="7639050" cy="1938992"/>
              </a:xfrm>
              <a:prstGeom prst="rect">
                <a:avLst/>
              </a:prstGeom>
              <a:blipFill>
                <a:blip r:embed="rId3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1740259" y="3965305"/>
            <a:ext cx="5140306" cy="2436860"/>
            <a:chOff x="1808576" y="3681525"/>
            <a:chExt cx="5140306" cy="243686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08576" y="4207750"/>
              <a:ext cx="4996872" cy="1910635"/>
              <a:chOff x="1518141" y="1981199"/>
              <a:chExt cx="5435109" cy="20054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テキスト ボックス 5"/>
                  <p:cNvSpPr txBox="1"/>
                  <p:nvPr/>
                </p:nvSpPr>
                <p:spPr>
                  <a:xfrm>
                    <a:off x="1518141" y="2000323"/>
                    <a:ext cx="1091506" cy="6783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kumimoji="1" lang="en-US" altLang="ja-JP" sz="3600" dirty="0" smtClean="0">
                      <a:latin typeface="French Script MT" panose="03020402040607040605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テキスト ボックス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8141" y="2000323"/>
                    <a:ext cx="1091506" cy="6783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テキスト ボックス 6"/>
                  <p:cNvSpPr txBox="1"/>
                  <p:nvPr/>
                </p:nvSpPr>
                <p:spPr>
                  <a:xfrm>
                    <a:off x="4487141" y="1981199"/>
                    <a:ext cx="2466109" cy="6783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6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ja-JP" sz="3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36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kumimoji="1" lang="en-US" altLang="ja-JP" sz="3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en-US" altLang="ja-JP" sz="3600" dirty="0" smtClean="0">
                      <a:latin typeface="Lucida Calligraphy" panose="03010101010101010101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7" name="テキスト ボックス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7141" y="1981199"/>
                    <a:ext cx="2466109" cy="6783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直線矢印コネクタ 7"/>
              <p:cNvCxnSpPr/>
              <p:nvPr/>
            </p:nvCxnSpPr>
            <p:spPr>
              <a:xfrm>
                <a:off x="2410691" y="2396697"/>
                <a:ext cx="236912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テキスト ボックス 8"/>
                  <p:cNvSpPr txBox="1"/>
                  <p:nvPr/>
                </p:nvSpPr>
                <p:spPr>
                  <a:xfrm rot="16200000">
                    <a:off x="5404966" y="2734541"/>
                    <a:ext cx="471103" cy="6025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</m:oMath>
                      </m:oMathPara>
                    </a14:m>
                    <a:endParaRPr kumimoji="1" lang="ja-JP" altLang="en-US" sz="3600" dirty="0"/>
                  </a:p>
                </p:txBody>
              </p:sp>
            </mc:Choice>
            <mc:Fallback xmlns="">
              <p:sp>
                <p:nvSpPr>
                  <p:cNvPr id="9" name="テキスト ボックス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404966" y="2734541"/>
                    <a:ext cx="471103" cy="6025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直線矢印コネクタ 9"/>
              <p:cNvCxnSpPr>
                <a:endCxn id="11" idx="1"/>
              </p:cNvCxnSpPr>
              <p:nvPr/>
            </p:nvCxnSpPr>
            <p:spPr>
              <a:xfrm>
                <a:off x="2445524" y="2584619"/>
                <a:ext cx="2435244" cy="10627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正方形/長方形 10"/>
                  <p:cNvSpPr/>
                  <p:nvPr/>
                </p:nvSpPr>
                <p:spPr>
                  <a:xfrm>
                    <a:off x="4880767" y="3308211"/>
                    <a:ext cx="1345284" cy="6783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ja-JP" alt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正方形/長方形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0767" y="3308211"/>
                    <a:ext cx="1345284" cy="67838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テキスト ボックス 11"/>
            <p:cNvSpPr txBox="1"/>
            <p:nvPr/>
          </p:nvSpPr>
          <p:spPr>
            <a:xfrm>
              <a:off x="1987011" y="3681525"/>
              <a:ext cx="4961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既存：ホーン関数の理論・アルゴリズム</a:t>
              </a:r>
              <a:endParaRPr kumimoji="1" lang="en-US" altLang="ja-JP" dirty="0" smtClean="0"/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        </a:t>
              </a:r>
              <a:r>
                <a:rPr lang="ja-JP" altLang="en-US" dirty="0" smtClean="0"/>
                <a:t>推論システムの理論 </a:t>
              </a:r>
              <a:r>
                <a:rPr lang="en-US" altLang="ja-JP" dirty="0" smtClean="0"/>
                <a:t>(Wild, </a:t>
              </a:r>
              <a:r>
                <a:rPr lang="en-US" altLang="ja-JP" dirty="0" err="1" smtClean="0"/>
                <a:t>Adaricheva</a:t>
              </a:r>
              <a:r>
                <a:rPr lang="en-US" altLang="ja-JP" dirty="0" smtClean="0"/>
                <a:t>,...)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859214" y="534932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本研究</a:t>
              </a:r>
              <a:endParaRPr kumimoji="1" lang="ja-JP" altLang="en-US" dirty="0"/>
            </a:p>
          </p:txBody>
        </p:sp>
      </p:grp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2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81050" y="554038"/>
                <a:ext cx="7886700" cy="37607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メンバシップ問題</a:t>
                </a:r>
                <a:r>
                  <a:rPr kumimoji="1" lang="en-US" altLang="ja-JP" dirty="0" smtClean="0">
                    <a:latin typeface="+mn-ea"/>
                  </a:rPr>
                  <a:t>:</a:t>
                </a: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入力</a:t>
                </a:r>
                <a:r>
                  <a:rPr lang="en-US" altLang="ja-JP" dirty="0" smtClean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ルール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集合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と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   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問い</a:t>
                </a:r>
                <a:r>
                  <a:rPr lang="en-US" altLang="ja-JP" dirty="0" smtClean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1" lang="ja-JP" altLang="en-US" dirty="0" smtClean="0">
                    <a:latin typeface="+mn-ea"/>
                  </a:rPr>
                  <a:t>？ 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インファレンス問題</a:t>
                </a:r>
                <a:r>
                  <a:rPr kumimoji="1" lang="en-US" altLang="ja-JP" dirty="0" smtClean="0">
                    <a:latin typeface="+mn-ea"/>
                  </a:rPr>
                  <a:t>:</a:t>
                </a: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入力</a:t>
                </a:r>
                <a:r>
                  <a:rPr lang="en-US" altLang="ja-JP" dirty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ルール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集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合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と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問い</a:t>
                </a:r>
                <a:r>
                  <a:rPr lang="en-US" altLang="ja-JP" dirty="0" smtClean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？</a:t>
                </a: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1050" y="554038"/>
                <a:ext cx="7886700" cy="3760787"/>
              </a:xfrm>
              <a:blipFill>
                <a:blip r:embed="rId2"/>
                <a:stretch>
                  <a:fillRect l="-1546" t="-27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07916" y="4476749"/>
                <a:ext cx="585923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 smtClean="0">
                    <a:latin typeface="+mn-ea"/>
                  </a:rPr>
                  <a:t>本研究</a:t>
                </a:r>
                <a:r>
                  <a:rPr lang="en-US" altLang="ja-JP" sz="2800" dirty="0" smtClean="0">
                    <a:latin typeface="+mn-ea"/>
                  </a:rPr>
                  <a:t>: </a:t>
                </a:r>
              </a:p>
              <a:p>
                <a:r>
                  <a:rPr lang="ja-JP" altLang="en-US" sz="2800" dirty="0" smtClean="0">
                    <a:latin typeface="+mn-ea"/>
                  </a:rPr>
                  <a:t>両者に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ja-JP" altLang="en-US" sz="2800" dirty="0" smtClean="0">
                    <a:latin typeface="+mn-ea"/>
                  </a:rPr>
                  <a:t>時間アルゴリズム</a:t>
                </a:r>
                <a:endParaRPr lang="en-US" altLang="ja-JP" sz="2800" dirty="0" smtClean="0">
                  <a:latin typeface="+mn-ea"/>
                </a:endParaRPr>
              </a:p>
              <a:p>
                <a:r>
                  <a:rPr lang="ja-JP" altLang="en-US" sz="2800" dirty="0" smtClean="0">
                    <a:latin typeface="+mn-ea"/>
                  </a:rPr>
                  <a:t>を与えた</a:t>
                </a:r>
                <a:endParaRPr lang="ja-JP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16" y="4476749"/>
                <a:ext cx="5859233" cy="1384995"/>
              </a:xfrm>
              <a:prstGeom prst="rect">
                <a:avLst/>
              </a:prstGeom>
              <a:blipFill>
                <a:blip r:embed="rId3"/>
                <a:stretch>
                  <a:fillRect l="-2081" t="-3947" r="-832" b="-1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6850" y="111127"/>
            <a:ext cx="8559416" cy="790574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j-ea"/>
              </a:rPr>
              <a:t>メンバシップアルゴリズム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FA7-E8E3-440D-AE95-3A3C22BCDF90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62590" y="966824"/>
            <a:ext cx="7427935" cy="4731971"/>
            <a:chOff x="762590" y="1224005"/>
            <a:chExt cx="7427935" cy="473197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762590" y="1224005"/>
              <a:ext cx="7427935" cy="4731971"/>
              <a:chOff x="115112" y="279053"/>
              <a:chExt cx="8709331" cy="64417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円/楕円 18"/>
                  <p:cNvSpPr/>
                  <p:nvPr/>
                </p:nvSpPr>
                <p:spPr>
                  <a:xfrm>
                    <a:off x="4183339" y="6433214"/>
                    <a:ext cx="258038" cy="28759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19" name="円/楕円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3339" y="6433214"/>
                    <a:ext cx="258038" cy="287598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b="-270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円/楕円 19"/>
                  <p:cNvSpPr/>
                  <p:nvPr/>
                </p:nvSpPr>
                <p:spPr>
                  <a:xfrm>
                    <a:off x="3462499" y="683693"/>
                    <a:ext cx="1611116" cy="200053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0,1,2,3,4,5,6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20" name="円/楕円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2499" y="683693"/>
                    <a:ext cx="1611116" cy="200053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 t="-34615" b="-5769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円/楕円 20"/>
                  <p:cNvSpPr/>
                  <p:nvPr/>
                </p:nvSpPr>
                <p:spPr>
                  <a:xfrm>
                    <a:off x="1084570" y="1247544"/>
                    <a:ext cx="1457619" cy="270283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0,1,2,3,4,6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21" name="円/楕円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570" y="1247544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t="-8571" b="-3428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円/楕円 21"/>
                  <p:cNvSpPr/>
                  <p:nvPr/>
                </p:nvSpPr>
                <p:spPr>
                  <a:xfrm>
                    <a:off x="196850" y="1733761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0,1,2,3,6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22" name="円/楕円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850" y="1733761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円/楕円 22"/>
              <p:cNvSpPr/>
              <p:nvPr/>
            </p:nvSpPr>
            <p:spPr>
              <a:xfrm>
                <a:off x="3812431" y="6035225"/>
                <a:ext cx="300570" cy="240631"/>
              </a:xfrm>
              <a:prstGeom prst="ellipse">
                <a:avLst/>
              </a:prstGeom>
              <a:solidFill>
                <a:srgbClr val="FFA3D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/>
                  <a:t>5</a:t>
                </a:r>
                <a:endParaRPr lang="ja-JP" alt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円/楕円 28"/>
                  <p:cNvSpPr/>
                  <p:nvPr/>
                </p:nvSpPr>
                <p:spPr>
                  <a:xfrm>
                    <a:off x="5573946" y="5588255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0,3</m:t>
                        </m:r>
                      </m:oMath>
                    </a14:m>
                    <a:r>
                      <a:rPr lang="en-US" altLang="ja-JP" sz="1100" dirty="0" smtClean="0"/>
                      <a:t>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29" name="円/楕円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3946" y="5588255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 t="-8333" b="-3055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円/楕円 31"/>
              <p:cNvSpPr/>
              <p:nvPr/>
            </p:nvSpPr>
            <p:spPr>
              <a:xfrm>
                <a:off x="3816981" y="5604215"/>
                <a:ext cx="647860" cy="289679"/>
              </a:xfrm>
              <a:prstGeom prst="ellipse">
                <a:avLst/>
              </a:prstGeom>
              <a:solidFill>
                <a:srgbClr val="FFA3D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 smtClean="0"/>
                  <a:t>2,5</a:t>
                </a:r>
                <a:endParaRPr lang="ja-JP" alt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円/楕円 32"/>
                  <p:cNvSpPr/>
                  <p:nvPr/>
                </p:nvSpPr>
                <p:spPr>
                  <a:xfrm>
                    <a:off x="115112" y="3316000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3" name="円/楕円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12" y="3316000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 t="-15625" b="-4062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円/楕円 33"/>
                  <p:cNvSpPr/>
                  <p:nvPr/>
                </p:nvSpPr>
                <p:spPr>
                  <a:xfrm>
                    <a:off x="2545182" y="1029178"/>
                    <a:ext cx="1457619" cy="270283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4" name="円/楕円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182" y="1029178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 t="-11429" b="-314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円/楕円 34"/>
                  <p:cNvSpPr/>
                  <p:nvPr/>
                </p:nvSpPr>
                <p:spPr>
                  <a:xfrm>
                    <a:off x="4196814" y="1022384"/>
                    <a:ext cx="1457619" cy="270283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5" name="円/楕円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6814" y="1022384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 t="-11429" b="-314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円/楕円 35"/>
                  <p:cNvSpPr/>
                  <p:nvPr/>
                </p:nvSpPr>
                <p:spPr>
                  <a:xfrm>
                    <a:off x="1185063" y="2197019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6" name="円/楕円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5063" y="2197019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円/楕円 36"/>
                  <p:cNvSpPr/>
                  <p:nvPr/>
                </p:nvSpPr>
                <p:spPr>
                  <a:xfrm>
                    <a:off x="2026070" y="1886777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0,1,2,5,6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7" name="円/楕円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6070" y="1886777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15"/>
                    <a:stretch>
                      <a:fillRect t="-15625" b="-4062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円/楕円 37"/>
                  <p:cNvSpPr/>
                  <p:nvPr/>
                </p:nvSpPr>
                <p:spPr>
                  <a:xfrm>
                    <a:off x="6261462" y="1075641"/>
                    <a:ext cx="1457619" cy="270283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0,1,3,4,5,6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8" name="円/楕円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1462" y="1075641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16"/>
                    <a:stretch>
                      <a:fillRect t="-11765" b="-3529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円/楕円 38"/>
                  <p:cNvSpPr/>
                  <p:nvPr/>
                </p:nvSpPr>
                <p:spPr>
                  <a:xfrm>
                    <a:off x="6237796" y="1780388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0,1,3,4,6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39" name="円/楕円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796" y="1780388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17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円/楕円 39"/>
                  <p:cNvSpPr/>
                  <p:nvPr/>
                </p:nvSpPr>
                <p:spPr>
                  <a:xfrm>
                    <a:off x="5864558" y="2671166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0" name="円/楕円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4558" y="2671166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18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円/楕円 40"/>
                  <p:cNvSpPr/>
                  <p:nvPr/>
                </p:nvSpPr>
                <p:spPr>
                  <a:xfrm>
                    <a:off x="1230523" y="3730670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0,1,3,6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1" name="円/楕円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0523" y="3730670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19"/>
                    <a:stretch>
                      <a:fillRect t="-15625" b="-4062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円/楕円 41"/>
                  <p:cNvSpPr/>
                  <p:nvPr/>
                </p:nvSpPr>
                <p:spPr>
                  <a:xfrm>
                    <a:off x="556422" y="2678870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2" name="円/楕円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422" y="2678870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20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円/楕円 42"/>
                  <p:cNvSpPr/>
                  <p:nvPr/>
                </p:nvSpPr>
                <p:spPr>
                  <a:xfrm>
                    <a:off x="1660013" y="3177658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0,1,4,6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3" name="円/楕円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0013" y="3177658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21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円/楕円 43"/>
                  <p:cNvSpPr/>
                  <p:nvPr/>
                </p:nvSpPr>
                <p:spPr>
                  <a:xfrm>
                    <a:off x="2883120" y="1526130"/>
                    <a:ext cx="1457619" cy="270283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0,2,3,4,5,6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4" name="円/楕円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3120" y="1526130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22"/>
                    <a:stretch>
                      <a:fillRect t="-11429" b="-314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円/楕円 44"/>
                  <p:cNvSpPr/>
                  <p:nvPr/>
                </p:nvSpPr>
                <p:spPr>
                  <a:xfrm>
                    <a:off x="4082663" y="2056599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0,2,3,5,6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5" name="円/楕円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2663" y="2056599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23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円/楕円 45"/>
                  <p:cNvSpPr/>
                  <p:nvPr/>
                </p:nvSpPr>
                <p:spPr>
                  <a:xfrm>
                    <a:off x="5716777" y="2083086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0,2,4,5,6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6" name="円/楕円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6777" y="2083086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24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円/楕円 46"/>
                  <p:cNvSpPr/>
                  <p:nvPr/>
                </p:nvSpPr>
                <p:spPr>
                  <a:xfrm>
                    <a:off x="5767882" y="4578272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0,2,5,6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7" name="円/楕円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7882" y="4578272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25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円/楕円 47"/>
                  <p:cNvSpPr/>
                  <p:nvPr/>
                </p:nvSpPr>
                <p:spPr>
                  <a:xfrm>
                    <a:off x="7467266" y="1990039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0,3,4,5,6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8" name="円/楕円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67266" y="1990039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26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円/楕円 48"/>
                  <p:cNvSpPr/>
                  <p:nvPr/>
                </p:nvSpPr>
                <p:spPr>
                  <a:xfrm>
                    <a:off x="7221527" y="4683002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0,3,5,6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49" name="円/楕円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1527" y="4683002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27"/>
                    <a:stretch>
                      <a:fillRect t="-12121" b="-3939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円/楕円 49"/>
                  <p:cNvSpPr/>
                  <p:nvPr/>
                </p:nvSpPr>
                <p:spPr>
                  <a:xfrm>
                    <a:off x="699039" y="5314727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b="0" i="0" smtClean="0">
                              <a:latin typeface="Cambria Math" panose="02040503050406030204" pitchFamily="18" charset="0"/>
                            </a:rPr>
                            <m:t>1,2,3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0" name="円/楕円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039" y="5314727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円/楕円 50"/>
                  <p:cNvSpPr/>
                  <p:nvPr/>
                </p:nvSpPr>
                <p:spPr>
                  <a:xfrm>
                    <a:off x="4420383" y="2693528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oMath>
                    </a14:m>
                    <a:r>
                      <a:rPr lang="en-US" altLang="ja-JP" sz="1100" dirty="0" smtClean="0"/>
                      <a:t>,3,4,5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1" name="円/楕円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0383" y="2693528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29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円/楕円 51"/>
                  <p:cNvSpPr/>
                  <p:nvPr/>
                </p:nvSpPr>
                <p:spPr>
                  <a:xfrm>
                    <a:off x="4966676" y="1454716"/>
                    <a:ext cx="1457619" cy="270283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altLang="ja-JP" sz="1100" dirty="0" smtClean="0"/>
                      <a:t>,2,3,4,5,6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2" name="円/楕円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6676" y="1454716"/>
                    <a:ext cx="1457619" cy="270283"/>
                  </a:xfrm>
                  <a:prstGeom prst="ellipse">
                    <a:avLst/>
                  </a:prstGeom>
                  <a:blipFill rotWithShape="0">
                    <a:blip r:embed="rId30"/>
                    <a:stretch>
                      <a:fillRect t="-11429" b="-3142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円/楕円 52"/>
                  <p:cNvSpPr/>
                  <p:nvPr/>
                </p:nvSpPr>
                <p:spPr>
                  <a:xfrm>
                    <a:off x="7053235" y="2427284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oMath>
                    </a14:m>
                    <a:r>
                      <a:rPr lang="en-US" altLang="ja-JP" sz="1100" dirty="0" smtClean="0"/>
                      <a:t>,3,4,6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3" name="円/楕円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3235" y="2427284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31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円/楕円 53"/>
                  <p:cNvSpPr/>
                  <p:nvPr/>
                </p:nvSpPr>
                <p:spPr>
                  <a:xfrm>
                    <a:off x="3279876" y="4221944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1,2,3,5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4" name="円/楕円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9876" y="4221944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32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円/楕円 54"/>
                  <p:cNvSpPr/>
                  <p:nvPr/>
                </p:nvSpPr>
                <p:spPr>
                  <a:xfrm>
                    <a:off x="2953869" y="2412556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oMath>
                    </a14:m>
                    <a:r>
                      <a:rPr lang="en-US" altLang="ja-JP" sz="1100" dirty="0" smtClean="0"/>
                      <a:t>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5" name="円/楕円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3869" y="2412556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33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円/楕円 55"/>
                  <p:cNvSpPr/>
                  <p:nvPr/>
                </p:nvSpPr>
                <p:spPr>
                  <a:xfrm>
                    <a:off x="6372201" y="3243314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1,2,3,6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6" name="円/楕円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2201" y="3243314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34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円/楕円 56"/>
                  <p:cNvSpPr/>
                  <p:nvPr/>
                </p:nvSpPr>
                <p:spPr>
                  <a:xfrm>
                    <a:off x="4200488" y="3668362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1,2,4,5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7" name="円/楕円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0488" y="3668362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35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円/楕円 57"/>
                  <p:cNvSpPr/>
                  <p:nvPr/>
                </p:nvSpPr>
                <p:spPr>
                  <a:xfrm>
                    <a:off x="3611929" y="3104236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oMath>
                    </a14:m>
                    <a:r>
                      <a:rPr lang="en-US" altLang="ja-JP" sz="1100" dirty="0" smtClean="0"/>
                      <a:t>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8" name="円/楕円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929" y="3104236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36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円/楕円 58"/>
                  <p:cNvSpPr/>
                  <p:nvPr/>
                </p:nvSpPr>
                <p:spPr>
                  <a:xfrm>
                    <a:off x="7221527" y="3611019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1,2,4,6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59" name="円/楕円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1527" y="3611019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37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円/楕円 59"/>
                  <p:cNvSpPr/>
                  <p:nvPr/>
                </p:nvSpPr>
                <p:spPr>
                  <a:xfrm>
                    <a:off x="2217719" y="5142026"/>
                    <a:ext cx="890509" cy="289679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b="0" i="0" smtClean="0">
                              <a:latin typeface="Cambria Math" panose="02040503050406030204" pitchFamily="18" charset="0"/>
                            </a:rPr>
                            <m:t>1,2,5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0" name="円/楕円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719" y="5142026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円/楕円 60"/>
                  <p:cNvSpPr/>
                  <p:nvPr/>
                </p:nvSpPr>
                <p:spPr>
                  <a:xfrm>
                    <a:off x="5122385" y="3245295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1,2,5,6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1" name="円/楕円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2385" y="3245295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39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円/楕円 61"/>
                  <p:cNvSpPr/>
                  <p:nvPr/>
                </p:nvSpPr>
                <p:spPr>
                  <a:xfrm>
                    <a:off x="1817367" y="5634539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b="0" i="0" smtClean="0">
                              <a:latin typeface="Cambria Math" panose="02040503050406030204" pitchFamily="18" charset="0"/>
                            </a:rPr>
                            <m:t>1,2,6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2" name="円/楕円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7367" y="5634539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円/楕円 62"/>
                  <p:cNvSpPr/>
                  <p:nvPr/>
                </p:nvSpPr>
                <p:spPr>
                  <a:xfrm>
                    <a:off x="7594973" y="3093536"/>
                    <a:ext cx="1229470" cy="256278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1,3</m:t>
                        </m:r>
                      </m:oMath>
                    </a14:m>
                    <a:r>
                      <a:rPr lang="en-US" altLang="ja-JP" sz="1100" dirty="0" smtClean="0"/>
                      <a:t>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3" name="円/楕円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4973" y="3093536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41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円/楕円 63"/>
                  <p:cNvSpPr/>
                  <p:nvPr/>
                </p:nvSpPr>
                <p:spPr>
                  <a:xfrm>
                    <a:off x="433679" y="4041612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1,3,4,6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4" name="円/楕円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679" y="4041612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42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円/楕円 64"/>
                  <p:cNvSpPr/>
                  <p:nvPr/>
                </p:nvSpPr>
                <p:spPr>
                  <a:xfrm>
                    <a:off x="1817367" y="4235610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1,3,5,6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5" name="円/楕円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7367" y="4235610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43"/>
                    <a:stretch>
                      <a:fillRect t="-15625" b="-4062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円/楕円 65"/>
                  <p:cNvSpPr/>
                  <p:nvPr/>
                </p:nvSpPr>
                <p:spPr>
                  <a:xfrm>
                    <a:off x="294554" y="4419030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b="0" i="0" smtClean="0">
                              <a:latin typeface="Cambria Math" panose="02040503050406030204" pitchFamily="18" charset="0"/>
                            </a:rPr>
                            <m:t>1,3,6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6" name="円/楕円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554" y="4419030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4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円/楕円 66"/>
                  <p:cNvSpPr/>
                  <p:nvPr/>
                </p:nvSpPr>
                <p:spPr>
                  <a:xfrm>
                    <a:off x="2472047" y="3609171"/>
                    <a:ext cx="1115411" cy="255044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1,4,5,6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7" name="円/楕円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2047" y="3609171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45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円/楕円 67"/>
                  <p:cNvSpPr/>
                  <p:nvPr/>
                </p:nvSpPr>
                <p:spPr>
                  <a:xfrm>
                    <a:off x="1135561" y="4780300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1100" b="0" i="0" smtClean="0">
                              <a:latin typeface="Cambria Math" panose="02040503050406030204" pitchFamily="18" charset="0"/>
                            </a:rPr>
                            <m:t>1,4,6</m:t>
                          </m:r>
                        </m:oMath>
                      </m:oMathPara>
                    </a14:m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8" name="円/楕円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561" y="4780300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4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円/楕円 68"/>
                  <p:cNvSpPr/>
                  <p:nvPr/>
                </p:nvSpPr>
                <p:spPr>
                  <a:xfrm>
                    <a:off x="2609677" y="4569634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oMath>
                    </a14:m>
                    <a:r>
                      <a:rPr lang="en-US" altLang="ja-JP" sz="1100" dirty="0" smtClean="0"/>
                      <a:t>,4,5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69" name="円/楕円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9677" y="4569634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47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円/楕円 69"/>
                  <p:cNvSpPr/>
                  <p:nvPr/>
                </p:nvSpPr>
                <p:spPr>
                  <a:xfrm>
                    <a:off x="1987879" y="2825091"/>
                    <a:ext cx="1229470" cy="256278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oMath>
                    </a14:m>
                    <a:r>
                      <a:rPr lang="en-US" altLang="ja-JP" sz="1100" dirty="0" smtClean="0"/>
                      <a:t>,4,5,6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0" name="円/楕円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7879" y="2825091"/>
                    <a:ext cx="1229470" cy="256278"/>
                  </a:xfrm>
                  <a:prstGeom prst="ellipse">
                    <a:avLst/>
                  </a:prstGeom>
                  <a:blipFill rotWithShape="0">
                    <a:blip r:embed="rId48"/>
                    <a:stretch>
                      <a:fillRect t="-15625" b="-4062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円/楕円 70"/>
                  <p:cNvSpPr/>
                  <p:nvPr/>
                </p:nvSpPr>
                <p:spPr>
                  <a:xfrm>
                    <a:off x="2834256" y="5459375"/>
                    <a:ext cx="890509" cy="289679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2,3,5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1" name="円/楕円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4256" y="5459375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49"/>
                    <a:stretch>
                      <a:fillRect t="-8108" b="-270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円/楕円 71"/>
                  <p:cNvSpPr/>
                  <p:nvPr/>
                </p:nvSpPr>
                <p:spPr>
                  <a:xfrm>
                    <a:off x="4268057" y="4683002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oMath>
                    </a14:m>
                    <a:r>
                      <a:rPr lang="en-US" altLang="ja-JP" sz="1100" dirty="0" smtClean="0"/>
                      <a:t>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2" name="円/楕円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8057" y="4683002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50"/>
                    <a:stretch>
                      <a:fillRect t="-12121" b="-3939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円/楕円 72"/>
                  <p:cNvSpPr/>
                  <p:nvPr/>
                </p:nvSpPr>
                <p:spPr>
                  <a:xfrm>
                    <a:off x="3361612" y="4997187"/>
                    <a:ext cx="890509" cy="289679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2,4,5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3" name="円/楕円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1612" y="4997187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51"/>
                    <a:stretch>
                      <a:fillRect t="-5405" b="-2973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円/楕円 73"/>
                  <p:cNvSpPr/>
                  <p:nvPr/>
                </p:nvSpPr>
                <p:spPr>
                  <a:xfrm>
                    <a:off x="5110530" y="4097965"/>
                    <a:ext cx="1115411" cy="255044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2,</m:t>
                        </m:r>
                      </m:oMath>
                    </a14:m>
                    <a:r>
                      <a:rPr lang="en-US" altLang="ja-JP" sz="1100" dirty="0" smtClean="0"/>
                      <a:t>4,5,6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4" name="円/楕円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0530" y="4097965"/>
                    <a:ext cx="1115411" cy="255044"/>
                  </a:xfrm>
                  <a:prstGeom prst="ellipse">
                    <a:avLst/>
                  </a:prstGeom>
                  <a:blipFill rotWithShape="0">
                    <a:blip r:embed="rId52"/>
                    <a:stretch>
                      <a:fillRect t="-15152" b="-3636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円/楕円 74"/>
                  <p:cNvSpPr/>
                  <p:nvPr/>
                </p:nvSpPr>
                <p:spPr>
                  <a:xfrm>
                    <a:off x="4691481" y="5298576"/>
                    <a:ext cx="890509" cy="289679"/>
                  </a:xfrm>
                  <a:prstGeom prst="ellipse">
                    <a:avLst/>
                  </a:prstGeom>
                  <a:solidFill>
                    <a:srgbClr val="FFA3D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ja-JP" sz="1100" dirty="0" smtClean="0"/>
                      <a:t>2,5,6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5" name="円/楕円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1481" y="5298576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53"/>
                    <a:stretch>
                      <a:fillRect t="-8108" b="-270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円/楕円 75"/>
              <p:cNvSpPr/>
              <p:nvPr/>
            </p:nvSpPr>
            <p:spPr>
              <a:xfrm>
                <a:off x="6603670" y="4082056"/>
                <a:ext cx="1115411" cy="25504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 smtClean="0"/>
                  <a:t>3,4,5,6</a:t>
                </a:r>
                <a:endParaRPr lang="ja-JP" alt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円/楕円 76"/>
                  <p:cNvSpPr/>
                  <p:nvPr/>
                </p:nvSpPr>
                <p:spPr>
                  <a:xfrm>
                    <a:off x="6548706" y="5111346"/>
                    <a:ext cx="890509" cy="289679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ja-JP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11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altLang="ja-JP" sz="1100" dirty="0" smtClean="0"/>
                      <a:t>,5,6</a:t>
                    </a:r>
                    <a:endParaRPr lang="ja-JP" altLang="en-US" sz="1100" dirty="0"/>
                  </a:p>
                </p:txBody>
              </p:sp>
            </mc:Choice>
            <mc:Fallback xmlns="">
              <p:sp>
                <p:nvSpPr>
                  <p:cNvPr id="77" name="円/楕円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8706" y="5111346"/>
                    <a:ext cx="890509" cy="289679"/>
                  </a:xfrm>
                  <a:prstGeom prst="ellipse">
                    <a:avLst/>
                  </a:prstGeom>
                  <a:blipFill rotWithShape="0">
                    <a:blip r:embed="rId54"/>
                    <a:stretch>
                      <a:fillRect t="-8108" b="-2702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円/楕円 77"/>
              <p:cNvSpPr/>
              <p:nvPr/>
            </p:nvSpPr>
            <p:spPr>
              <a:xfrm>
                <a:off x="4793143" y="5977725"/>
                <a:ext cx="647860" cy="289679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100" dirty="0" smtClean="0"/>
                  <a:t>3,6</a:t>
                </a:r>
                <a:endParaRPr lang="ja-JP" altLang="en-US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正方形/長方形 78"/>
                  <p:cNvSpPr/>
                  <p:nvPr/>
                </p:nvSpPr>
                <p:spPr>
                  <a:xfrm>
                    <a:off x="7294245" y="279053"/>
                    <a:ext cx="1395520" cy="7960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𝐾</m:t>
                          </m:r>
                          <m:r>
                            <a:rPr lang="en-US" altLang="ja-JP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(</m:t>
                          </m:r>
                          <m:r>
                            <a:rPr lang="en-US" altLang="ja-JP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𝑅</m:t>
                          </m:r>
                          <m:r>
                            <a:rPr lang="en-US" altLang="ja-JP" sz="32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)</m:t>
                          </m:r>
                        </m:oMath>
                      </m:oMathPara>
                    </a14:m>
                    <a:endParaRPr lang="ja-JP" altLang="en-US" sz="32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正方形/長方形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4245" y="279053"/>
                    <a:ext cx="1395520" cy="796070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正方形/長方形 79"/>
                  <p:cNvSpPr/>
                  <p:nvPr/>
                </p:nvSpPr>
                <p:spPr>
                  <a:xfrm>
                    <a:off x="1402691" y="467522"/>
                    <a:ext cx="1309963" cy="7960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𝐿</m:t>
                          </m:r>
                          <m:r>
                            <a:rPr lang="en-US" altLang="ja-JP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(</m:t>
                          </m:r>
                          <m:r>
                            <a:rPr lang="en-US" altLang="ja-JP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𝑅</m:t>
                          </m:r>
                          <m:r>
                            <a:rPr lang="en-US" altLang="ja-JP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Meiryo UI" panose="020B0604030504040204" pitchFamily="50" charset="-128"/>
                              <a:cs typeface="Meiryo UI" panose="020B0604030504040204" pitchFamily="50" charset="-128"/>
                            </a:rPr>
                            <m:t>)</m:t>
                          </m:r>
                        </m:oMath>
                      </m:oMathPara>
                    </a14:m>
                    <a:endParaRPr lang="ja-JP" altLang="en-US" sz="3200" dirty="0"/>
                  </a:p>
                </p:txBody>
              </p:sp>
            </mc:Choice>
            <mc:Fallback xmlns="">
              <p:sp>
                <p:nvSpPr>
                  <p:cNvPr id="80" name="正方形/長方形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691" y="467522"/>
                    <a:ext cx="1309963" cy="796070"/>
                  </a:xfrm>
                  <a:prstGeom prst="rect">
                    <a:avLst/>
                  </a:prstGeom>
                  <a:blipFill>
                    <a:blip r:embed="rId5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784032" y="2985881"/>
                  <a:ext cx="2752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032" y="2985881"/>
                  <a:ext cx="275204" cy="369332"/>
                </a:xfrm>
                <a:prstGeom prst="rect">
                  <a:avLst/>
                </a:prstGeom>
                <a:blipFill>
                  <a:blip r:embed="rId57"/>
                  <a:stretch>
                    <a:fillRect l="-26667" r="-22222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52391" y="5876699"/>
                <a:ext cx="87735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からの「パス」があるかどうかを</a:t>
                </a:r>
                <a:r>
                  <a:rPr lang="en-US" altLang="ja-JP" sz="2400" dirty="0" smtClean="0">
                    <a:latin typeface="+mn-ea"/>
                  </a:rPr>
                  <a:t>Greedy</a:t>
                </a:r>
                <a:r>
                  <a:rPr lang="ja-JP" altLang="en-US" sz="2400" dirty="0" smtClean="0">
                    <a:latin typeface="+mn-ea"/>
                  </a:rPr>
                  <a:t>に調べるだけでいい</a:t>
                </a:r>
                <a:endParaRPr kumimoji="1"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1" y="5876699"/>
                <a:ext cx="8773556" cy="461665"/>
              </a:xfrm>
              <a:prstGeom prst="rect">
                <a:avLst/>
              </a:prstGeom>
              <a:blipFill>
                <a:blip r:embed="rId58"/>
                <a:stretch>
                  <a:fillRect l="-417" t="-10526" r="-139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>
            <a:off x="3945172" y="3176588"/>
            <a:ext cx="832055" cy="2362200"/>
          </a:xfrm>
          <a:custGeom>
            <a:avLst/>
            <a:gdLst>
              <a:gd name="connsiteX0" fmla="*/ 355366 w 832055"/>
              <a:gd name="connsiteY0" fmla="*/ 2362200 h 2362200"/>
              <a:gd name="connsiteX1" fmla="*/ 126766 w 832055"/>
              <a:gd name="connsiteY1" fmla="*/ 2124075 h 2362200"/>
              <a:gd name="connsiteX2" fmla="*/ 136291 w 832055"/>
              <a:gd name="connsiteY2" fmla="*/ 1795462 h 2362200"/>
              <a:gd name="connsiteX3" fmla="*/ 160103 w 832055"/>
              <a:gd name="connsiteY3" fmla="*/ 1509712 h 2362200"/>
              <a:gd name="connsiteX4" fmla="*/ 88666 w 832055"/>
              <a:gd name="connsiteY4" fmla="*/ 1395412 h 2362200"/>
              <a:gd name="connsiteX5" fmla="*/ 12466 w 832055"/>
              <a:gd name="connsiteY5" fmla="*/ 1162050 h 2362200"/>
              <a:gd name="connsiteX6" fmla="*/ 369653 w 832055"/>
              <a:gd name="connsiteY6" fmla="*/ 923925 h 2362200"/>
              <a:gd name="connsiteX7" fmla="*/ 788753 w 832055"/>
              <a:gd name="connsiteY7" fmla="*/ 685800 h 2362200"/>
              <a:gd name="connsiteX8" fmla="*/ 798278 w 832055"/>
              <a:gd name="connsiteY8" fmla="*/ 428625 h 2362200"/>
              <a:gd name="connsiteX9" fmla="*/ 607778 w 832055"/>
              <a:gd name="connsiteY9" fmla="*/ 176212 h 2362200"/>
              <a:gd name="connsiteX10" fmla="*/ 326791 w 832055"/>
              <a:gd name="connsiteY10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055" h="2362200">
                <a:moveTo>
                  <a:pt x="355366" y="2362200"/>
                </a:moveTo>
                <a:cubicBezTo>
                  <a:pt x="259322" y="2290365"/>
                  <a:pt x="163278" y="2218531"/>
                  <a:pt x="126766" y="2124075"/>
                </a:cubicBezTo>
                <a:cubicBezTo>
                  <a:pt x="90253" y="2029619"/>
                  <a:pt x="130735" y="1897856"/>
                  <a:pt x="136291" y="1795462"/>
                </a:cubicBezTo>
                <a:cubicBezTo>
                  <a:pt x="141847" y="1693068"/>
                  <a:pt x="168040" y="1576387"/>
                  <a:pt x="160103" y="1509712"/>
                </a:cubicBezTo>
                <a:cubicBezTo>
                  <a:pt x="152166" y="1443037"/>
                  <a:pt x="113272" y="1453356"/>
                  <a:pt x="88666" y="1395412"/>
                </a:cubicBezTo>
                <a:cubicBezTo>
                  <a:pt x="64060" y="1337468"/>
                  <a:pt x="-34365" y="1240631"/>
                  <a:pt x="12466" y="1162050"/>
                </a:cubicBezTo>
                <a:cubicBezTo>
                  <a:pt x="59297" y="1083469"/>
                  <a:pt x="240272" y="1003300"/>
                  <a:pt x="369653" y="923925"/>
                </a:cubicBezTo>
                <a:cubicBezTo>
                  <a:pt x="499034" y="844550"/>
                  <a:pt x="717316" y="768350"/>
                  <a:pt x="788753" y="685800"/>
                </a:cubicBezTo>
                <a:cubicBezTo>
                  <a:pt x="860191" y="603250"/>
                  <a:pt x="828440" y="513556"/>
                  <a:pt x="798278" y="428625"/>
                </a:cubicBezTo>
                <a:cubicBezTo>
                  <a:pt x="768116" y="343694"/>
                  <a:pt x="686359" y="247649"/>
                  <a:pt x="607778" y="176212"/>
                </a:cubicBezTo>
                <a:cubicBezTo>
                  <a:pt x="529197" y="104775"/>
                  <a:pt x="427994" y="52387"/>
                  <a:pt x="326791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2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簡約化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262731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は，</a:t>
                </a:r>
                <a:r>
                  <a:rPr kumimoji="1" lang="en-US" altLang="ja-JP" dirty="0" err="1" smtClean="0">
                    <a:latin typeface="+mn-ea"/>
                  </a:rPr>
                  <a:t>Korte-Lovasz</a:t>
                </a:r>
                <a:r>
                  <a:rPr kumimoji="1" lang="en-US" altLang="ja-JP" dirty="0" smtClean="0">
                    <a:latin typeface="+mn-ea"/>
                  </a:rPr>
                  <a:t> 84</a:t>
                </a:r>
                <a:r>
                  <a:rPr lang="ja-JP" altLang="en-US" dirty="0" smtClean="0">
                    <a:latin typeface="+mn-ea"/>
                  </a:rPr>
                  <a:t>のよる</a:t>
                </a:r>
                <a:r>
                  <a:rPr kumimoji="1" lang="ja-JP" altLang="en-US" dirty="0" smtClean="0">
                    <a:latin typeface="+mn-ea"/>
                  </a:rPr>
                  <a:t>構成と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等価であることがわかった．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定理</a:t>
                </a:r>
                <a:r>
                  <a:rPr kumimoji="1" lang="en-US" altLang="ja-JP" dirty="0" smtClean="0">
                    <a:latin typeface="+mn-ea"/>
                  </a:rPr>
                  <a:t>[</a:t>
                </a:r>
                <a:r>
                  <a:rPr kumimoji="1" lang="en-US" altLang="ja-JP" dirty="0" err="1" smtClean="0">
                    <a:latin typeface="+mn-ea"/>
                  </a:rPr>
                  <a:t>Korte-Lovasz</a:t>
                </a:r>
                <a:r>
                  <a:rPr kumimoji="1" lang="en-US" altLang="ja-JP" dirty="0" smtClean="0">
                    <a:latin typeface="+mn-ea"/>
                  </a:rPr>
                  <a:t> 84]</a:t>
                </a:r>
                <a:r>
                  <a:rPr lang="ja-JP" altLang="en-US" dirty="0" smtClean="0">
                    <a:latin typeface="+mn-ea"/>
                  </a:rPr>
                  <a:t> 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 一意</a:t>
                </a:r>
                <a:r>
                  <a:rPr lang="ja-JP" altLang="en-US" dirty="0">
                    <a:latin typeface="+mn-ea"/>
                  </a:rPr>
                  <a:t>「</a:t>
                </a:r>
                <a:r>
                  <a:rPr kumimoji="1" lang="ja-JP" altLang="en-US" dirty="0" smtClean="0">
                    <a:latin typeface="+mn-ea"/>
                  </a:rPr>
                  <a:t>最小」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2627313"/>
              </a:xfrm>
              <a:blipFill>
                <a:blip r:embed="rId2"/>
                <a:stretch>
                  <a:fillRect l="-1546" t="-3712" b="-2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8650" y="4800601"/>
                <a:ext cx="8268738" cy="990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+mn-ea"/>
                  </a:rPr>
                  <a:t>本研究</a:t>
                </a:r>
                <a:r>
                  <a:rPr lang="en-US" altLang="ja-JP" sz="2800" dirty="0" smtClean="0">
                    <a:latin typeface="+mn-ea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から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sz="280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ja-JP" altLang="en-US" sz="2800" dirty="0" smtClean="0">
                    <a:latin typeface="+mn-ea"/>
                  </a:rPr>
                  <a:t>を構成する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 smtClean="0">
                    <a:latin typeface="+mn-ea"/>
                  </a:rPr>
                  <a:t> </a:t>
                </a:r>
                <a:r>
                  <a:rPr kumimoji="1" lang="ja-JP" altLang="en-US" sz="2800" dirty="0" smtClean="0">
                    <a:latin typeface="+mn-ea"/>
                  </a:rPr>
                  <a:t>時間アルゴリズム</a:t>
                </a:r>
                <a:endParaRPr kumimoji="1" lang="en-US" altLang="ja-JP" sz="28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00601"/>
                <a:ext cx="8268738" cy="990977"/>
              </a:xfrm>
              <a:prstGeom prst="rect">
                <a:avLst/>
              </a:prstGeom>
              <a:blipFill>
                <a:blip r:embed="rId3"/>
                <a:stretch>
                  <a:fillRect l="-1474" t="-6173" b="-14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7434" y="432500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クリティカルサーキット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8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8006" y="660919"/>
            <a:ext cx="7886700" cy="60605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latin typeface="+mn-ea"/>
              </a:rPr>
              <a:t>背景</a:t>
            </a:r>
            <a:r>
              <a:rPr lang="ja-JP" altLang="en-US" dirty="0" smtClean="0">
                <a:latin typeface="+mn-ea"/>
              </a:rPr>
              <a:t>と動機</a:t>
            </a:r>
            <a:endParaRPr lang="en-US" altLang="ja-JP" dirty="0">
              <a:latin typeface="+mn-ea"/>
            </a:endParaRPr>
          </a:p>
          <a:p>
            <a:pPr lvl="1"/>
            <a:r>
              <a:rPr kumimoji="1" lang="en-US" altLang="ja-JP" dirty="0" smtClean="0">
                <a:latin typeface="+mn-ea"/>
              </a:rPr>
              <a:t>Knowledge Space Theory (</a:t>
            </a:r>
            <a:r>
              <a:rPr kumimoji="1" lang="en-US" altLang="ja-JP" dirty="0" err="1" smtClean="0">
                <a:latin typeface="+mn-ea"/>
              </a:rPr>
              <a:t>Falmagne</a:t>
            </a:r>
            <a:r>
              <a:rPr kumimoji="1" lang="en-US" altLang="ja-JP" dirty="0" smtClean="0">
                <a:latin typeface="+mn-ea"/>
              </a:rPr>
              <a:t> &amp; </a:t>
            </a:r>
            <a:r>
              <a:rPr lang="en-US" altLang="ja-JP" dirty="0" err="1" smtClean="0">
                <a:latin typeface="+mn-ea"/>
              </a:rPr>
              <a:t>Doignon</a:t>
            </a:r>
            <a:r>
              <a:rPr lang="en-US" altLang="ja-JP" dirty="0" smtClean="0">
                <a:latin typeface="+mn-ea"/>
              </a:rPr>
              <a:t>)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KST-based </a:t>
            </a:r>
            <a:r>
              <a:rPr lang="en-US" altLang="ja-JP" dirty="0" smtClean="0">
                <a:latin typeface="+mn-ea"/>
              </a:rPr>
              <a:t>e-</a:t>
            </a:r>
            <a:r>
              <a:rPr lang="ja-JP" altLang="en-US" dirty="0" smtClean="0">
                <a:latin typeface="+mn-ea"/>
              </a:rPr>
              <a:t>ラーニング</a:t>
            </a:r>
            <a:endParaRPr lang="en-US" altLang="ja-JP" dirty="0" smtClean="0">
              <a:latin typeface="+mn-ea"/>
            </a:endParaRPr>
          </a:p>
          <a:p>
            <a:pPr marL="457200" lvl="1" indent="0">
              <a:buNone/>
            </a:pPr>
            <a:r>
              <a:rPr lang="en-US" altLang="ja-JP" dirty="0" smtClean="0">
                <a:latin typeface="+mn-ea"/>
              </a:rPr>
              <a:t>              </a:t>
            </a:r>
            <a:r>
              <a:rPr lang="en-US" altLang="ja-JP" dirty="0" smtClean="0">
                <a:latin typeface="+mn-ea"/>
                <a:sym typeface="Wingdings" panose="05000000000000000000" pitchFamily="2" charset="2"/>
              </a:rPr>
              <a:t></a:t>
            </a:r>
            <a:r>
              <a:rPr lang="en-US" altLang="ja-JP" dirty="0" smtClean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latin typeface="+mn-ea"/>
                <a:sym typeface="Wingdings" panose="05000000000000000000" pitchFamily="2" charset="2"/>
              </a:rPr>
              <a:t>U-closed </a:t>
            </a:r>
            <a:r>
              <a:rPr lang="ja-JP" altLang="en-US" dirty="0" smtClean="0">
                <a:latin typeface="+mn-ea"/>
                <a:sym typeface="Wingdings" panose="05000000000000000000" pitchFamily="2" charset="2"/>
              </a:rPr>
              <a:t>族</a:t>
            </a:r>
            <a:r>
              <a:rPr lang="en-US" altLang="ja-JP" dirty="0" smtClean="0">
                <a:latin typeface="+mn-ea"/>
                <a:sym typeface="Wingdings" panose="05000000000000000000" pitchFamily="2" charset="2"/>
              </a:rPr>
              <a:t>/</a:t>
            </a:r>
            <a:r>
              <a:rPr lang="ja-JP" altLang="en-US" dirty="0">
                <a:latin typeface="+mn-ea"/>
                <a:sym typeface="Wingdings" panose="05000000000000000000" pitchFamily="2" charset="2"/>
              </a:rPr>
              <a:t>アンチ</a:t>
            </a:r>
            <a:r>
              <a:rPr lang="ja-JP" altLang="en-US" dirty="0" smtClean="0">
                <a:latin typeface="+mn-ea"/>
                <a:sym typeface="Wingdings" panose="05000000000000000000" pitchFamily="2" charset="2"/>
              </a:rPr>
              <a:t>マトロイドの応用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ホーン</a:t>
            </a:r>
            <a:r>
              <a:rPr kumimoji="1" lang="ja-JP" altLang="en-US" dirty="0" smtClean="0">
                <a:latin typeface="+mn-ea"/>
              </a:rPr>
              <a:t>規則による「知識空間」の</a:t>
            </a:r>
            <a:r>
              <a:rPr lang="ja-JP" altLang="en-US" dirty="0" smtClean="0">
                <a:latin typeface="+mn-ea"/>
              </a:rPr>
              <a:t>設計</a:t>
            </a:r>
            <a:endParaRPr lang="en-US" altLang="ja-JP" dirty="0" smtClean="0">
              <a:latin typeface="+mn-ea"/>
            </a:endParaRPr>
          </a:p>
          <a:p>
            <a:pPr lvl="1"/>
            <a:r>
              <a:rPr kumimoji="1" lang="en-US" altLang="ja-JP" dirty="0" smtClean="0">
                <a:latin typeface="+mn-ea"/>
              </a:rPr>
              <a:t>QUERY</a:t>
            </a:r>
            <a:r>
              <a:rPr kumimoji="1" lang="ja-JP" altLang="en-US" dirty="0" smtClean="0">
                <a:latin typeface="+mn-ea"/>
              </a:rPr>
              <a:t>ルーチン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en-US" altLang="ja-JP" dirty="0" err="1" smtClean="0">
                <a:latin typeface="+mn-ea"/>
              </a:rPr>
              <a:t>Falmagne</a:t>
            </a:r>
            <a:r>
              <a:rPr lang="en-US" altLang="ja-JP" dirty="0" smtClean="0">
                <a:latin typeface="+mn-ea"/>
              </a:rPr>
              <a:t> &amp; </a:t>
            </a:r>
            <a:r>
              <a:rPr lang="en-US" altLang="ja-JP" dirty="0" err="1" smtClean="0">
                <a:latin typeface="+mn-ea"/>
              </a:rPr>
              <a:t>Doignon</a:t>
            </a:r>
            <a:r>
              <a:rPr lang="ja-JP" altLang="en-US" dirty="0" smtClean="0">
                <a:latin typeface="+mn-ea"/>
              </a:rPr>
              <a:t>の問題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>
                <a:latin typeface="+mn-ea"/>
              </a:rPr>
              <a:t>我々</a:t>
            </a:r>
            <a:r>
              <a:rPr lang="ja-JP" altLang="en-US" dirty="0" smtClean="0">
                <a:latin typeface="+mn-ea"/>
              </a:rPr>
              <a:t>の貢献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ホーン規則によるアンチマトロイドの構成</a:t>
            </a:r>
            <a:endParaRPr lang="en-US" altLang="ja-JP" dirty="0" smtClean="0">
              <a:latin typeface="+mn-ea"/>
            </a:endParaRPr>
          </a:p>
          <a:p>
            <a:pPr marL="457200" lvl="1" indent="0">
              <a:buNone/>
            </a:pPr>
            <a:r>
              <a:rPr lang="ja-JP" altLang="en-US" dirty="0" smtClean="0">
                <a:latin typeface="+mn-ea"/>
              </a:rPr>
              <a:t>   に対する種々の効率的アルゴリズム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QUERY</a:t>
            </a:r>
            <a:r>
              <a:rPr lang="ja-JP" altLang="en-US" dirty="0" smtClean="0">
                <a:latin typeface="+mn-ea"/>
              </a:rPr>
              <a:t>ルーチンの改良と実験</a:t>
            </a:r>
            <a:endParaRPr lang="en-US" altLang="ja-JP" dirty="0" smtClean="0">
              <a:latin typeface="+mn-ea"/>
            </a:endParaRPr>
          </a:p>
          <a:p>
            <a:pPr lvl="1"/>
            <a:endParaRPr lang="en-US" altLang="ja-JP" dirty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latin typeface="+mn-ea"/>
              </a:rPr>
              <a:t>まとめと課題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6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23157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の列挙</a:t>
                </a:r>
                <a:r>
                  <a:rPr lang="ja-JP" altLang="en-US" dirty="0" smtClean="0">
                    <a:latin typeface="+mn-ea"/>
                  </a:rPr>
                  <a:t>アルゴリズム</a:t>
                </a:r>
                <a:r>
                  <a:rPr lang="en-US" altLang="ja-JP" dirty="0" smtClean="0">
                    <a:latin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dirty="0" smtClean="0">
                    <a:latin typeface="+mn-ea"/>
                  </a:rPr>
                  <a:t>-delay 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+mn-ea"/>
                  </a:rPr>
                  <a:t>	</a:t>
                </a:r>
                <a:r>
                  <a:rPr lang="en-US" altLang="ja-JP" dirty="0" smtClean="0">
                    <a:latin typeface="+mn-ea"/>
                  </a:rPr>
                  <a:t>	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 smtClean="0">
                    <a:latin typeface="+mn-ea"/>
                  </a:rPr>
                  <a:t>   </a:t>
                </a:r>
                <a:r>
                  <a:rPr lang="ja-JP" altLang="en-US" sz="2000" dirty="0" smtClean="0">
                    <a:latin typeface="+mn-ea"/>
                  </a:rPr>
                  <a:t>　　　</a:t>
                </a:r>
                <a:r>
                  <a:rPr lang="en-US" altLang="ja-JP" sz="2000" dirty="0" smtClean="0">
                    <a:latin typeface="+mn-ea"/>
                  </a:rPr>
                  <a:t>  Avis-Fukuda </a:t>
                </a:r>
                <a:r>
                  <a:rPr lang="ja-JP" altLang="en-US" sz="2000" dirty="0" smtClean="0">
                    <a:latin typeface="+mn-ea"/>
                  </a:rPr>
                  <a:t>逆探索法の応用</a:t>
                </a:r>
                <a:endParaRPr lang="en-US" altLang="ja-JP" sz="2000" dirty="0">
                  <a:latin typeface="+mn-ea"/>
                </a:endParaRPr>
              </a:p>
              <a:p>
                <a:endParaRPr kumimoji="1" lang="en-US" altLang="ja-JP" dirty="0" smtClean="0">
                  <a:latin typeface="+mn-ea"/>
                </a:endParaRPr>
              </a:p>
              <a:p>
                <a:endParaRPr lang="en-US" altLang="ja-JP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となる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ja-JP" altLang="en-US" b="0" dirty="0" smtClean="0">
                    <a:latin typeface="+mn-ea"/>
                  </a:rPr>
                  <a:t>の構成アルゴリズム　</a:t>
                </a:r>
                <a:r>
                  <a:rPr lang="en-US" altLang="ja-JP" b="0" dirty="0" smtClean="0">
                    <a:latin typeface="+mn-ea"/>
                  </a:rPr>
                  <a:t>				   </a:t>
                </a:r>
                <a:r>
                  <a:rPr lang="en-US" altLang="ja-JP" sz="2000" b="0" dirty="0" smtClean="0">
                    <a:latin typeface="+mn-ea"/>
                  </a:rPr>
                  <a:t>Dietrich</a:t>
                </a:r>
                <a:r>
                  <a:rPr lang="ja-JP" altLang="en-US" sz="2000" dirty="0" smtClean="0">
                    <a:latin typeface="+mn-ea"/>
                  </a:rPr>
                  <a:t> </a:t>
                </a:r>
                <a:r>
                  <a:rPr lang="en-US" altLang="ja-JP" sz="2000" dirty="0" smtClean="0">
                    <a:latin typeface="+mn-ea"/>
                  </a:rPr>
                  <a:t>87</a:t>
                </a:r>
                <a:r>
                  <a:rPr lang="ja-JP" altLang="en-US" sz="2000" dirty="0" smtClean="0">
                    <a:latin typeface="+mn-ea"/>
                  </a:rPr>
                  <a:t>の精密化</a:t>
                </a:r>
                <a:endParaRPr lang="en-US" altLang="ja-JP" sz="20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000" b="0" dirty="0">
                    <a:latin typeface="+mn-ea"/>
                  </a:rPr>
                  <a:t>	</a:t>
                </a:r>
                <a:r>
                  <a:rPr lang="en-US" altLang="ja-JP" sz="2000" b="0" dirty="0" smtClean="0">
                    <a:latin typeface="+mn-ea"/>
                  </a:rPr>
                  <a:t>   </a:t>
                </a:r>
                <a:r>
                  <a:rPr lang="en-US" altLang="ja-JP" sz="2000" dirty="0" smtClean="0">
                    <a:latin typeface="+mn-ea"/>
                  </a:rPr>
                  <a:t>            	    </a:t>
                </a:r>
                <a:r>
                  <a:rPr lang="ja-JP" altLang="en-US" sz="2000" b="0" dirty="0" smtClean="0">
                    <a:latin typeface="+mn-ea"/>
                  </a:rPr>
                  <a:t>導出原理のアナロジー</a:t>
                </a:r>
                <a:endParaRPr lang="en-US" altLang="ja-JP" sz="2000" b="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sz="2000" dirty="0">
                    <a:latin typeface="+mn-ea"/>
                  </a:rPr>
                  <a:t>　</a:t>
                </a:r>
                <a:r>
                  <a:rPr lang="ja-JP" altLang="en-US" sz="2000" dirty="0" smtClean="0">
                    <a:latin typeface="+mn-ea"/>
                  </a:rPr>
                  <a:t>　　　        　</a:t>
                </a:r>
                <a:r>
                  <a:rPr lang="ja-JP" altLang="en-US" sz="2000" dirty="0">
                    <a:latin typeface="+mn-ea"/>
                  </a:rPr>
                  <a:t> </a:t>
                </a:r>
                <a:r>
                  <a:rPr lang="ja-JP" altLang="en-US" sz="2000" dirty="0" smtClean="0">
                    <a:latin typeface="+mn-ea"/>
                  </a:rPr>
                  <a:t>  </a:t>
                </a:r>
                <a:r>
                  <a:rPr lang="en-US" altLang="ja-JP" sz="2000" dirty="0" smtClean="0">
                    <a:latin typeface="+mn-ea"/>
                  </a:rPr>
                  <a:t>	    </a:t>
                </a:r>
                <a:r>
                  <a:rPr lang="ja-JP" altLang="en-US" sz="2000" dirty="0" smtClean="0">
                    <a:latin typeface="+mn-ea"/>
                  </a:rPr>
                  <a:t>多項式時間ではない</a:t>
                </a:r>
                <a:endParaRPr lang="en-US" altLang="ja-JP" sz="2000" b="0" dirty="0" smtClean="0">
                  <a:latin typeface="+mn-ea"/>
                </a:endParaRPr>
              </a:p>
              <a:p>
                <a:endParaRPr lang="en-US" altLang="ja-JP" b="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231571" cy="4351338"/>
              </a:xfrm>
              <a:blipFill>
                <a:blip r:embed="rId2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160392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応用</a:t>
            </a:r>
            <a:r>
              <a:rPr kumimoji="1" lang="en-US" altLang="ja-JP" dirty="0" smtClean="0"/>
              <a:t>: QUERY</a:t>
            </a:r>
            <a:r>
              <a:rPr kumimoji="1" lang="ja-JP" altLang="en-US" dirty="0" smtClean="0"/>
              <a:t>ルーチンの改良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17417"/>
                <a:ext cx="7886700" cy="49480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復習</a:t>
                </a:r>
                <a:r>
                  <a:rPr lang="en-US" altLang="ja-JP" dirty="0" smtClean="0">
                    <a:latin typeface="+mn-ea"/>
                  </a:rPr>
                  <a:t>: </a:t>
                </a:r>
                <a:r>
                  <a:rPr lang="ja-JP" altLang="en-US" dirty="0" smtClean="0">
                    <a:latin typeface="+mn-ea"/>
                  </a:rPr>
                  <a:t>オリジナル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専門家</a:t>
                </a:r>
                <a:r>
                  <a:rPr lang="en-US" altLang="ja-JP" dirty="0" smtClean="0">
                    <a:latin typeface="+mn-ea"/>
                  </a:rPr>
                  <a:t> </a:t>
                </a:r>
                <a:r>
                  <a:rPr lang="ja-JP" altLang="en-US" dirty="0">
                    <a:latin typeface="+mn-ea"/>
                    <a:sym typeface="Wingdings" panose="05000000000000000000" pitchFamily="2" charset="2"/>
                  </a:rPr>
                  <a:t>に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クエリ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を質問</a:t>
                </a:r>
                <a:endParaRPr lang="en-US" altLang="ja-JP" dirty="0" smtClean="0">
                  <a:latin typeface="+mn-ea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2600" dirty="0">
                    <a:latin typeface="+mn-ea"/>
                  </a:rPr>
                  <a:t>: </a:t>
                </a:r>
                <a:r>
                  <a:rPr lang="ja-JP" altLang="en-US" sz="2600" dirty="0">
                    <a:latin typeface="+mn-ea"/>
                  </a:rPr>
                  <a:t>これまで得られた</a:t>
                </a:r>
                <a:r>
                  <a:rPr lang="en-US" altLang="ja-JP" sz="2600" dirty="0">
                    <a:latin typeface="+mn-ea"/>
                  </a:rPr>
                  <a:t>YES/NO</a:t>
                </a:r>
                <a:r>
                  <a:rPr lang="ja-JP" altLang="en-US" sz="2600" dirty="0">
                    <a:latin typeface="+mn-ea"/>
                  </a:rPr>
                  <a:t>クエリの</a:t>
                </a:r>
                <a:r>
                  <a:rPr lang="ja-JP" altLang="en-US" sz="2600" dirty="0" smtClean="0">
                    <a:latin typeface="+mn-ea"/>
                  </a:rPr>
                  <a:t>集合</a:t>
                </a:r>
                <a:endParaRPr lang="en-US" altLang="ja-JP" sz="26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en-US" altLang="ja-JP" sz="3000" dirty="0" smtClean="0">
                    <a:latin typeface="+mn-ea"/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                                      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　　　　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--- </a:t>
                </a:r>
                <a:r>
                  <a:rPr lang="en-US" altLang="ja-JP" sz="2400" dirty="0" smtClean="0">
                    <a:latin typeface="+mn-ea"/>
                    <a:sym typeface="Wingdings" panose="05000000000000000000" pitchFamily="2" charset="2"/>
                  </a:rPr>
                  <a:t>YES-inference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≠∅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latin typeface="+mn-ea"/>
                    <a:sym typeface="Wingdings" panose="05000000000000000000" pitchFamily="2" charset="2"/>
                  </a:rPr>
                  <a:t>                                          </a:t>
                </a:r>
                <a:r>
                  <a:rPr lang="ja-JP" altLang="en-US" sz="2400" dirty="0" smtClean="0">
                    <a:latin typeface="+mn-ea"/>
                    <a:sym typeface="Wingdings" panose="05000000000000000000" pitchFamily="2" charset="2"/>
                  </a:rPr>
                  <a:t>　　　　</a:t>
                </a:r>
                <a:r>
                  <a:rPr lang="en-US" altLang="ja-JP" sz="2400" dirty="0" smtClean="0">
                    <a:latin typeface="+mn-ea"/>
                    <a:sym typeface="Wingdings" panose="05000000000000000000" pitchFamily="2" charset="2"/>
                  </a:rPr>
                  <a:t>   </a:t>
                </a:r>
                <a:r>
                  <a:rPr lang="ja-JP" altLang="en-US" sz="2400" dirty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ja-JP" altLang="en-US" sz="2400" dirty="0" smtClean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latin typeface="+mn-ea"/>
                    <a:sym typeface="Wingdings" panose="05000000000000000000" pitchFamily="2" charset="2"/>
                  </a:rPr>
                  <a:t>---- NO-inference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+mn-ea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6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600" dirty="0" smtClean="0">
                    <a:latin typeface="+mn-ea"/>
                  </a:rPr>
                  <a:t>以外からクエリを選ぶ  </a:t>
                </a:r>
                <a:r>
                  <a:rPr kumimoji="1" lang="en-US" altLang="ja-JP" sz="2400" dirty="0" smtClean="0">
                    <a:latin typeface="+mn-ea"/>
                  </a:rPr>
                  <a:t>-----&gt; 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最後は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ja-JP" altLang="en-US" sz="2400" dirty="0" smtClean="0">
                    <a:latin typeface="+mn-ea"/>
                  </a:rPr>
                  <a:t>を出力</a:t>
                </a:r>
                <a:endParaRPr kumimoji="1"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17417"/>
                <a:ext cx="7886700" cy="4948060"/>
              </a:xfrm>
              <a:blipFill>
                <a:blip r:embed="rId2"/>
                <a:stretch>
                  <a:fillRect l="-1391" t="-2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5817723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専門家が</a:t>
            </a:r>
            <a:r>
              <a:rPr lang="en-US" altLang="ja-JP" dirty="0" smtClean="0">
                <a:latin typeface="+mn-ea"/>
              </a:rPr>
              <a:t>U-closed</a:t>
            </a:r>
            <a:r>
              <a:rPr lang="ja-JP" altLang="en-US" dirty="0" smtClean="0">
                <a:latin typeface="+mn-ea"/>
              </a:rPr>
              <a:t>知識空間にもとづいて回答する，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という仮説のもとで正当化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9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0975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改良</a:t>
            </a:r>
            <a:r>
              <a:rPr kumimoji="1" lang="en-US" altLang="ja-JP" dirty="0" smtClean="0"/>
              <a:t>QUERY</a:t>
            </a:r>
            <a:r>
              <a:rPr lang="en-US" altLang="ja-JP" dirty="0" smtClean="0"/>
              <a:t>(</a:t>
            </a:r>
            <a:r>
              <a:rPr lang="ja-JP" altLang="en-US" dirty="0" smtClean="0"/>
              <a:t>本研究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538"/>
                <a:ext cx="7886700" cy="409416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専門家</a:t>
                </a:r>
                <a:r>
                  <a:rPr lang="en-US" altLang="ja-JP" dirty="0" smtClean="0">
                    <a:latin typeface="+mn-ea"/>
                  </a:rPr>
                  <a:t> </a:t>
                </a:r>
                <a:r>
                  <a:rPr lang="ja-JP" altLang="en-US" dirty="0">
                    <a:latin typeface="+mn-ea"/>
                    <a:sym typeface="Wingdings" panose="05000000000000000000" pitchFamily="2" charset="2"/>
                  </a:rPr>
                  <a:t>に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クエリ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 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を質問</a:t>
                </a:r>
                <a:endParaRPr lang="en-US" altLang="ja-JP" dirty="0" smtClean="0">
                  <a:latin typeface="+mn-ea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2600" dirty="0">
                    <a:latin typeface="+mn-ea"/>
                  </a:rPr>
                  <a:t>: </a:t>
                </a:r>
                <a:r>
                  <a:rPr lang="ja-JP" altLang="en-US" sz="2600" dirty="0">
                    <a:latin typeface="+mn-ea"/>
                  </a:rPr>
                  <a:t>これまで得られた</a:t>
                </a:r>
                <a:r>
                  <a:rPr lang="en-US" altLang="ja-JP" sz="2600" dirty="0">
                    <a:latin typeface="+mn-ea"/>
                  </a:rPr>
                  <a:t>YES/NO</a:t>
                </a:r>
                <a:r>
                  <a:rPr lang="ja-JP" altLang="en-US" sz="2600" dirty="0">
                    <a:latin typeface="+mn-ea"/>
                  </a:rPr>
                  <a:t>クエリの</a:t>
                </a:r>
                <a:r>
                  <a:rPr lang="ja-JP" altLang="en-US" sz="2600" dirty="0" smtClean="0">
                    <a:latin typeface="+mn-ea"/>
                  </a:rPr>
                  <a:t>集合</a:t>
                </a:r>
                <a:endParaRPr lang="en-US" altLang="ja-JP" sz="26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lang="en-US" altLang="ja-JP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+{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})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  <a:sym typeface="Wingdings" panose="05000000000000000000" pitchFamily="2" charset="2"/>
                  </a:rPr>
                  <a:t>　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　　　　　　　　　　　      　</a:t>
                </a:r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--- </a:t>
                </a:r>
                <a:r>
                  <a:rPr lang="ja-JP" altLang="en-US" sz="2600" dirty="0" smtClean="0">
                    <a:latin typeface="+mn-ea"/>
                    <a:sym typeface="Wingdings" panose="05000000000000000000" pitchFamily="2" charset="2"/>
                  </a:rPr>
                  <a:t>強</a:t>
                </a:r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YES-inference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ja-JP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altLang="ja-JP" sz="2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p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 ≠∅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ja-JP" altLang="en-US" sz="2400" dirty="0">
                    <a:latin typeface="+mn-ea"/>
                    <a:sym typeface="Wingdings" panose="05000000000000000000" pitchFamily="2" charset="2"/>
                  </a:rPr>
                  <a:t>　</a:t>
                </a:r>
                <a:r>
                  <a:rPr lang="ja-JP" altLang="en-US" sz="2400" dirty="0" smtClean="0">
                    <a:latin typeface="+mn-ea"/>
                    <a:sym typeface="Wingdings" panose="05000000000000000000" pitchFamily="2" charset="2"/>
                  </a:rPr>
                  <a:t>　　　　　　　　　　　　　          　</a:t>
                </a:r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--- </a:t>
                </a:r>
                <a:r>
                  <a:rPr lang="ja-JP" altLang="en-US" sz="2600" dirty="0" smtClean="0">
                    <a:latin typeface="+mn-ea"/>
                    <a:sym typeface="Wingdings" panose="05000000000000000000" pitchFamily="2" charset="2"/>
                  </a:rPr>
                  <a:t>強</a:t>
                </a:r>
                <a:r>
                  <a:rPr lang="en-US" altLang="ja-JP" sz="2600" dirty="0" smtClean="0">
                    <a:latin typeface="+mn-ea"/>
                    <a:sym typeface="Wingdings" panose="05000000000000000000" pitchFamily="2" charset="2"/>
                  </a:rPr>
                  <a:t>NO-inference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+mn-ea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latin typeface="+mn-ea"/>
                  </a:rPr>
                  <a:t>以外からクエリを選ぶ </a:t>
                </a:r>
                <a:r>
                  <a:rPr kumimoji="1" lang="en-US" altLang="ja-JP" sz="2400" dirty="0" smtClean="0">
                    <a:latin typeface="+mn-ea"/>
                  </a:rPr>
                  <a:t>-----&gt; </a:t>
                </a:r>
                <a14:m>
                  <m:oMath xmlns:m="http://schemas.openxmlformats.org/officeDocument/2006/math">
                    <m:r>
                      <a:rPr lang="ja-JP" altLang="en-US" sz="2400" b="0" i="1" dirty="0">
                        <a:latin typeface="Cambria Math" panose="02040503050406030204" pitchFamily="18" charset="0"/>
                      </a:rPr>
                      <m:t>最後は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を出力</a:t>
                </a:r>
                <a:endParaRPr kumimoji="1"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538"/>
                <a:ext cx="7886700" cy="4094162"/>
              </a:xfrm>
              <a:blipFill>
                <a:blip r:embed="rId2"/>
                <a:stretch>
                  <a:fillRect l="-1391" t="-3720" r="-9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555340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専門家がアンチマトロイド</a:t>
            </a:r>
            <a:r>
              <a:rPr lang="ja-JP" altLang="en-US" dirty="0"/>
              <a:t>的</a:t>
            </a:r>
            <a:r>
              <a:rPr lang="ja-JP" altLang="en-US" dirty="0" smtClean="0"/>
              <a:t>知識空間にもとづいて回答する，</a:t>
            </a:r>
            <a:endParaRPr lang="en-US" altLang="ja-JP" dirty="0" smtClean="0"/>
          </a:p>
          <a:p>
            <a:r>
              <a:rPr lang="ja-JP" altLang="en-US" dirty="0" smtClean="0"/>
              <a:t>というより強い仮説のもと正当化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500" y="95245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改良版の重要なところ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8912"/>
                <a:ext cx="7886700" cy="5184776"/>
              </a:xfrm>
            </p:spPr>
            <p:txBody>
              <a:bodyPr>
                <a:noAutofit/>
              </a:bodyPr>
              <a:lstStyle/>
              <a:p>
                <a:r>
                  <a:rPr kumimoji="1" lang="ja-JP" altLang="en-US" dirty="0" smtClean="0">
                    <a:latin typeface="+mn-ea"/>
                  </a:rPr>
                  <a:t>常にアンチマトロイド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キープ：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専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ja-JP" dirty="0">
                    <a:latin typeface="+mn-ea"/>
                  </a:rPr>
                  <a:t>     (</a:t>
                </a:r>
                <a:r>
                  <a:rPr lang="ja-JP" altLang="en-US" dirty="0">
                    <a:latin typeface="+mn-ea"/>
                  </a:rPr>
                  <a:t>極大性より</a:t>
                </a:r>
                <a:r>
                  <a:rPr lang="en-US" altLang="ja-JP" dirty="0" smtClean="0">
                    <a:latin typeface="+mn-ea"/>
                  </a:rPr>
                  <a:t>)</a:t>
                </a: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kumimoji="1" lang="ja-JP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か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どうか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は</m:t>
                    </m:r>
                    <m:r>
                      <a:rPr lang="ja-JP" alt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高速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チェック可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　　　　   　</a:t>
                </a:r>
                <a:r>
                  <a:rPr lang="ja-JP" altLang="en-US" sz="2400" dirty="0" smtClean="0">
                    <a:latin typeface="+mn-ea"/>
                  </a:rPr>
                  <a:t>インファレンスアルゴリズムの応用</a:t>
                </a:r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⊇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　　　　</a:t>
                </a:r>
                <a:r>
                  <a:rPr lang="en-US" altLang="ja-JP" dirty="0" smtClean="0">
                    <a:latin typeface="+mn-ea"/>
                    <a:sym typeface="Wingdings" panose="05000000000000000000" pitchFamily="2" charset="2"/>
                  </a:rPr>
                  <a:t>---&gt;</a:t>
                </a:r>
                <a:r>
                  <a:rPr lang="ja-JP" altLang="en-US" dirty="0" smtClean="0">
                    <a:latin typeface="+mn-ea"/>
                    <a:sym typeface="Wingdings" panose="05000000000000000000" pitchFamily="2" charset="2"/>
                  </a:rPr>
                  <a:t>クエリの削減</a:t>
                </a:r>
                <a:endParaRPr lang="en-US" altLang="ja-JP" dirty="0" smtClean="0">
                  <a:latin typeface="+mn-ea"/>
                  <a:sym typeface="Wingdings" panose="05000000000000000000" pitchFamily="2" charset="2"/>
                </a:endParaRPr>
              </a:p>
              <a:p>
                <a:endParaRPr lang="en-US" altLang="ja-JP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の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コンパクト化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kumimoji="1" lang="en-US" altLang="ja-JP" dirty="0" smtClean="0">
                    <a:latin typeface="+mn-ea"/>
                  </a:rPr>
                  <a:t>  </a:t>
                </a:r>
                <a:endParaRPr lang="en-US" altLang="ja-JP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ja-JP" altLang="en-US" dirty="0" smtClean="0">
                    <a:latin typeface="+mn-ea"/>
                  </a:rPr>
                  <a:t>の知識状態の列挙</a:t>
                </a:r>
                <a:endParaRPr lang="en-US" altLang="ja-JP" dirty="0">
                  <a:latin typeface="+mn-ea"/>
                </a:endParaRPr>
              </a:p>
              <a:p>
                <a:endParaRPr kumimoji="1" lang="en-US" altLang="ja-JP" dirty="0" smtClean="0">
                  <a:latin typeface="+mn-ea"/>
                </a:endParaRPr>
              </a:p>
              <a:p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　　　　　</a:t>
                </a:r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8912"/>
                <a:ext cx="7886700" cy="5184776"/>
              </a:xfrm>
              <a:blipFill>
                <a:blip r:embed="rId2"/>
                <a:stretch>
                  <a:fillRect l="-1391" t="-1880" r="-618" b="-2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73027"/>
            <a:ext cx="7886700" cy="1325563"/>
          </a:xfrm>
        </p:spPr>
        <p:txBody>
          <a:bodyPr/>
          <a:lstStyle/>
          <a:p>
            <a:r>
              <a:rPr lang="ja-JP" altLang="en-US" dirty="0" smtClean="0"/>
              <a:t>比較シミュレーション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25576"/>
                <a:ext cx="7886700" cy="5270500"/>
              </a:xfrm>
            </p:spPr>
            <p:txBody>
              <a:bodyPr>
                <a:noAutofit/>
              </a:bodyPr>
              <a:lstStyle/>
              <a:p>
                <a:r>
                  <a:rPr kumimoji="1" lang="ja-JP" altLang="en-US" dirty="0" smtClean="0">
                    <a:latin typeface="+mn-ea"/>
                  </a:rPr>
                  <a:t>アンチマトロイド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専</m:t>
                        </m:r>
                      </m:e>
                    </m:d>
                  </m:oMath>
                </a14:m>
                <a:r>
                  <a:rPr kumimoji="1" lang="ja-JP" altLang="en-US" dirty="0" smtClean="0">
                    <a:latin typeface="+mn-ea"/>
                  </a:rPr>
                  <a:t>を用意</a:t>
                </a:r>
                <a:endParaRPr kumimoji="1" lang="en-US" altLang="ja-JP" dirty="0" smtClean="0">
                  <a:latin typeface="+mn-ea"/>
                </a:endParaRPr>
              </a:p>
              <a:p>
                <a:endParaRPr kumimoji="1" lang="en-US" altLang="ja-JP" dirty="0" smtClean="0">
                  <a:latin typeface="+mn-ea"/>
                </a:endParaRPr>
              </a:p>
              <a:p>
                <a:r>
                  <a:rPr lang="ja-JP" altLang="en-US" dirty="0">
                    <a:latin typeface="+mn-ea"/>
                  </a:rPr>
                  <a:t>クエリ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尋ねられたら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     </a:t>
                </a:r>
                <a:r>
                  <a:rPr lang="ja-JP" altLang="en-US" dirty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∋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ja-JP" altLang="en-US" sz="2400" dirty="0" smtClean="0">
                    <a:latin typeface="+mn-ea"/>
                  </a:rPr>
                  <a:t>  なら  </a:t>
                </a:r>
                <a:r>
                  <a:rPr lang="en-US" altLang="ja-JP" sz="2400" dirty="0" smtClean="0">
                    <a:latin typeface="+mn-ea"/>
                  </a:rPr>
                  <a:t>YES   ---&gt;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ja-JP" sz="24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                            </a:t>
                </a:r>
                <a:r>
                  <a:rPr lang="ja-JP" altLang="en-US" sz="2400" dirty="0" smtClean="0">
                    <a:latin typeface="+mn-ea"/>
                  </a:rPr>
                  <a:t> </a:t>
                </a:r>
                <a:r>
                  <a:rPr lang="en-US" altLang="ja-JP" sz="2400" dirty="0" smtClean="0">
                    <a:latin typeface="+mn-ea"/>
                  </a:rPr>
                  <a:t> </a:t>
                </a:r>
                <a:r>
                  <a:rPr lang="ja-JP" altLang="en-US" sz="2400" dirty="0" smtClean="0">
                    <a:latin typeface="+mn-ea"/>
                  </a:rPr>
                  <a:t>そうでないなら </a:t>
                </a:r>
                <a:r>
                  <a:rPr lang="en-US" altLang="ja-JP" sz="2400" dirty="0" smtClean="0">
                    <a:latin typeface="+mn-ea"/>
                  </a:rPr>
                  <a:t>NO   ---&gt;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2400" dirty="0" smtClean="0">
                    <a:latin typeface="+mn-ea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 smtClean="0">
                    <a:latin typeface="+mn-ea"/>
                  </a:rPr>
                  <a:t>	</a:t>
                </a:r>
                <a:endParaRPr lang="en-US" altLang="ja-JP" dirty="0">
                  <a:latin typeface="+mn-ea"/>
                </a:endParaRPr>
              </a:p>
              <a:p>
                <a:r>
                  <a:rPr lang="ja-JP" altLang="en-US" dirty="0" smtClean="0">
                    <a:latin typeface="+mn-ea"/>
                  </a:rPr>
                  <a:t>クエリを順に見ていく</a:t>
                </a:r>
                <a:r>
                  <a:rPr lang="en-US" altLang="ja-JP" sz="1800" dirty="0" smtClean="0">
                    <a:latin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1800" dirty="0" smtClean="0">
                    <a:latin typeface="+mn-ea"/>
                  </a:rPr>
                  <a:t>が小さいものから</a:t>
                </a:r>
                <a:r>
                  <a:rPr lang="en-US" altLang="ja-JP" sz="1800" dirty="0" smtClean="0">
                    <a:latin typeface="+mn-ea"/>
                  </a:rPr>
                  <a:t>)</a:t>
                </a: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      </a:t>
                </a:r>
                <a:r>
                  <a:rPr lang="en-US" altLang="ja-JP" sz="2400" dirty="0" smtClean="0">
                    <a:latin typeface="+mn-ea"/>
                  </a:rPr>
                  <a:t>original / </a:t>
                </a:r>
                <a:r>
                  <a:rPr lang="ja-JP" altLang="en-US" sz="2400" dirty="0" smtClean="0">
                    <a:latin typeface="+mn-ea"/>
                  </a:rPr>
                  <a:t>改良版</a:t>
                </a:r>
                <a:r>
                  <a:rPr lang="en-US" altLang="ja-JP" sz="2400" dirty="0" smtClean="0">
                    <a:latin typeface="+mn-ea"/>
                  </a:rPr>
                  <a:t>:</a:t>
                </a:r>
                <a:r>
                  <a:rPr lang="ja-JP" altLang="en-US" sz="2400" dirty="0">
                    <a:latin typeface="+mn-ea"/>
                  </a:rPr>
                  <a:t> </a:t>
                </a:r>
                <a:endParaRPr lang="en-US" altLang="ja-JP" sz="240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altLang="ja-JP" sz="2400" b="0" dirty="0" smtClean="0">
                    <a:sym typeface="Wingdings" panose="05000000000000000000" pitchFamily="2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latin typeface="+mn-ea"/>
                  </a:rPr>
                  <a:t> /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ja-JP" altLang="en-US" sz="2400" dirty="0" smtClean="0">
                    <a:latin typeface="+mn-ea"/>
                  </a:rPr>
                  <a:t>でないでないなら尋ねる</a:t>
                </a:r>
                <a:endParaRPr lang="en-US" altLang="ja-JP" sz="24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ja-JP" sz="2400" dirty="0" smtClean="0">
                    <a:latin typeface="+mn-ea"/>
                  </a:rPr>
                  <a:t>/</a:t>
                </a:r>
                <a:r>
                  <a:rPr kumimoji="1" lang="ja-JP" altLang="en-US" sz="24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ja-JP" altLang="en-US" sz="2400" dirty="0" smtClean="0">
                    <a:latin typeface="+mn-ea"/>
                  </a:rPr>
                  <a:t>なら終了</a:t>
                </a:r>
                <a:endParaRPr kumimoji="1" lang="en-US" altLang="ja-JP" sz="2400" dirty="0" smtClean="0">
                  <a:latin typeface="+mn-ea"/>
                </a:endParaRPr>
              </a:p>
              <a:p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5576"/>
                <a:ext cx="7886700" cy="5270500"/>
              </a:xfrm>
              <a:blipFill>
                <a:blip r:embed="rId2"/>
                <a:stretch>
                  <a:fillRect l="-1391" t="-1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429375" y="280987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add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0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29590" y="212726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400" dirty="0" smtClean="0"/>
                  <a:t>例</a:t>
                </a:r>
                <a:r>
                  <a:rPr lang="en-US" altLang="ja-JP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0,1,2,3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1, 1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})}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9590" y="212726"/>
                <a:ext cx="7886700" cy="1325563"/>
              </a:xfrm>
              <a:blipFill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4529610"/>
                  </p:ext>
                </p:extLst>
              </p:nvPr>
            </p:nvGraphicFramePr>
            <p:xfrm>
              <a:off x="628650" y="1363663"/>
              <a:ext cx="7886700" cy="482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93588919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578419996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488043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クエリ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Original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改良版</a:t>
                          </a:r>
                          <a:r>
                            <a:rPr kumimoji="1" lang="en-US" altLang="ja-JP" dirty="0" smtClean="0"/>
                            <a:t>(</a:t>
                          </a:r>
                          <a:r>
                            <a:rPr kumimoji="1" lang="ja-JP" altLang="en-US" dirty="0" smtClean="0"/>
                            <a:t>本研究</a:t>
                          </a:r>
                          <a:r>
                            <a:rPr kumimoji="1" lang="en-US" altLang="ja-JP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386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kumimoji="1" lang="en-US" altLang="ja-JP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5075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30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703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6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435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609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7146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強 </a:t>
                          </a: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106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6724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088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7465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ja-JP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ja-JP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003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4529610"/>
                  </p:ext>
                </p:extLst>
              </p:nvPr>
            </p:nvGraphicFramePr>
            <p:xfrm>
              <a:off x="628650" y="1363663"/>
              <a:ext cx="7886700" cy="482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935889197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578419996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3488043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クエリ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Original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改良版</a:t>
                          </a:r>
                          <a:r>
                            <a:rPr kumimoji="1" lang="en-US" altLang="ja-JP" dirty="0" smtClean="0"/>
                            <a:t>(</a:t>
                          </a:r>
                          <a:r>
                            <a:rPr kumimoji="1" lang="ja-JP" altLang="en-US" dirty="0" smtClean="0"/>
                            <a:t>本研究</a:t>
                          </a:r>
                          <a:r>
                            <a:rPr kumimoji="1" lang="en-US" altLang="ja-JP" dirty="0" smtClean="0"/>
                            <a:t>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13862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108197" r="-201392" b="-1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5075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208197" r="-201392" b="-10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30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308197" r="-201392" b="-9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703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408197" r="-201392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6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508197" r="-201392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435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618333" r="-201392" b="-6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1609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706557" r="-201392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7146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806557" r="-201392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強 </a:t>
                          </a: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3106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906557" r="-201392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dirty="0" smtClean="0"/>
                            <a:t>NO-inference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6724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1006557" r="-20139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088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1106557" r="-20139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NO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7465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3"/>
                          <a:stretch>
                            <a:fillRect l="-232" t="-1206557" r="-201392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 smtClean="0"/>
                            <a:t>尋ねた</a:t>
                          </a:r>
                          <a:r>
                            <a:rPr kumimoji="1" lang="en-US" altLang="ja-JP" dirty="0" smtClean="0"/>
                            <a:t>: YES</a:t>
                          </a:r>
                          <a:endParaRPr kumimoji="1" lang="ja-JP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300342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直線矢印コネクタ 5"/>
          <p:cNvCxnSpPr/>
          <p:nvPr/>
        </p:nvCxnSpPr>
        <p:spPr>
          <a:xfrm>
            <a:off x="278524" y="1818290"/>
            <a:ext cx="15766" cy="3205655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7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273219"/>
                  </p:ext>
                </p:extLst>
              </p:nvPr>
            </p:nvGraphicFramePr>
            <p:xfrm>
              <a:off x="1523999" y="2469745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13916035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6718374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削減率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en-US" altLang="ja-JP" dirty="0" smtClean="0"/>
                            <a:t>(%)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インスタンスの数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63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8633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10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≤15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624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15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kumimoji="1" lang="en-US" altLang="ja-JP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359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20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465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25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991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30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≤35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3782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35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811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               40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1" lang="en-US" altLang="ja-JP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6198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273219"/>
                  </p:ext>
                </p:extLst>
              </p:nvPr>
            </p:nvGraphicFramePr>
            <p:xfrm>
              <a:off x="1523999" y="2469745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13916035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6718374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8197" r="-100798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インスタンスの数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6357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08197" r="-100798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108197" r="-1000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8633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208197" r="-100798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08197" r="-1000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624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308197" r="-100798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308197" r="-1000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359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415000" r="-100798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415000" r="-1000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465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506557" r="-10079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506557" r="-1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59919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606557" r="-10079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606557" r="-1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3782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706557" r="-10079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706557" r="-1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3811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00" t="-806557" r="-1007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806557" r="-1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1988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381574" y="1737783"/>
                <a:ext cx="6380849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クエリ</a:t>
                </a:r>
                <a:r>
                  <a:rPr lang="ja-JP" altLang="en-US" sz="2400" dirty="0"/>
                  <a:t>削減率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:=100×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𝑜𝑟𝑔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𝑜𝑟𝑔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74" y="1737783"/>
                <a:ext cx="6380849" cy="491738"/>
              </a:xfrm>
              <a:prstGeom prst="rect">
                <a:avLst/>
              </a:prstGeom>
              <a:blipFill>
                <a:blip r:embed="rId3"/>
                <a:stretch>
                  <a:fillRect l="-1530" t="-7407" b="-234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17454" y="672482"/>
                <a:ext cx="7367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=10,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, 200</a:t>
                </a:r>
                <a:r>
                  <a:rPr lang="ja-JP" altLang="en-US" sz="2400" dirty="0"/>
                  <a:t>回 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400" dirty="0"/>
                  <a:t>:</a:t>
                </a:r>
                <a:r>
                  <a:rPr lang="ja-JP" altLang="en-US" sz="2400" dirty="0"/>
                  <a:t>ランダム</a:t>
                </a:r>
                <a:r>
                  <a:rPr lang="en-US" altLang="ja-JP" sz="2400" dirty="0" smtClean="0"/>
                  <a:t>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54" y="672482"/>
                <a:ext cx="7367588" cy="461665"/>
              </a:xfrm>
              <a:prstGeom prst="rect">
                <a:avLst/>
              </a:prstGeom>
              <a:blipFill>
                <a:blip r:embed="rId4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008856" y="1119112"/>
                <a:ext cx="3613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b="0" i="1" smtClean="0">
                        <a:latin typeface="Cambria Math" panose="02040503050406030204" pitchFamily="18" charset="0"/>
                      </a:rPr>
                      <m:t>クエリは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ja-JP" altLang="en-US" b="0" dirty="0" smtClean="0"/>
                  <a:t>小さい順に見ていく</a:t>
                </a:r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856" y="1119112"/>
                <a:ext cx="3613490" cy="369332"/>
              </a:xfrm>
              <a:prstGeom prst="rect">
                <a:avLst/>
              </a:prstGeom>
              <a:blipFill>
                <a:blip r:embed="rId5"/>
                <a:stretch>
                  <a:fillRect l="-169" t="-8333" r="-1014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017454" y="6031845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平均で約３０％のクエリ削減を達成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観察・考察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lang="ja-JP" altLang="en-US" dirty="0" smtClean="0">
                    <a:latin typeface="+mn-ea"/>
                  </a:rPr>
                  <a:t>小さいときの</a:t>
                </a:r>
                <a:r>
                  <a:rPr kumimoji="1" lang="ja-JP" altLang="en-US" dirty="0" smtClean="0">
                    <a:latin typeface="+mn-ea"/>
                  </a:rPr>
                  <a:t>回答はほとんど</a:t>
                </a:r>
                <a:r>
                  <a:rPr kumimoji="1" lang="en-US" altLang="ja-JP" dirty="0" smtClean="0">
                    <a:latin typeface="+mn-ea"/>
                  </a:rPr>
                  <a:t>NO</a:t>
                </a:r>
                <a:r>
                  <a:rPr lang="en-US" altLang="ja-JP" dirty="0" smtClean="0">
                    <a:latin typeface="+mn-ea"/>
                  </a:rPr>
                  <a:t>.   </a:t>
                </a:r>
                <a:r>
                  <a:rPr lang="ja-JP" altLang="en-US" dirty="0" smtClean="0">
                    <a:latin typeface="+mn-ea"/>
                  </a:rPr>
                  <a:t>　　　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 クエリ削減の</a:t>
                </a:r>
                <a:r>
                  <a:rPr lang="en-US" altLang="ja-JP" dirty="0" smtClean="0">
                    <a:latin typeface="+mn-ea"/>
                  </a:rPr>
                  <a:t>99%</a:t>
                </a:r>
                <a:r>
                  <a:rPr lang="ja-JP" altLang="en-US" dirty="0" smtClean="0">
                    <a:latin typeface="+mn-ea"/>
                  </a:rPr>
                  <a:t>は</a:t>
                </a:r>
                <a:r>
                  <a:rPr kumimoji="1" lang="en-US" altLang="ja-JP" dirty="0" smtClean="0">
                    <a:latin typeface="+mn-ea"/>
                  </a:rPr>
                  <a:t>NO-inference </a:t>
                </a:r>
                <a:r>
                  <a:rPr kumimoji="1" lang="ja-JP" altLang="en-US" dirty="0" smtClean="0">
                    <a:latin typeface="+mn-ea"/>
                  </a:rPr>
                  <a:t>によるもの</a:t>
                </a:r>
                <a:r>
                  <a:rPr kumimoji="1" lang="en-US" altLang="ja-JP" dirty="0" smtClean="0">
                    <a:latin typeface="+mn-ea"/>
                  </a:rPr>
                  <a:t>.</a:t>
                </a:r>
              </a:p>
              <a:p>
                <a:endParaRPr kumimoji="1" lang="en-US" altLang="ja-JP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が</m:t>
                    </m:r>
                    <m:r>
                      <a:rPr kumimoji="1" lang="ja-JP" altLang="en-US" i="1" dirty="0">
                        <a:latin typeface="Cambria Math" panose="02040503050406030204" pitchFamily="18" charset="0"/>
                      </a:rPr>
                      <m:t>大きいほうから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見ていくと，回答は</a:t>
                </a:r>
                <a:r>
                  <a:rPr kumimoji="1" lang="en-US" altLang="ja-JP" dirty="0" smtClean="0">
                    <a:latin typeface="+mn-ea"/>
                  </a:rPr>
                  <a:t>YES</a:t>
                </a:r>
                <a:r>
                  <a:rPr kumimoji="1" lang="ja-JP" altLang="en-US" dirty="0" smtClean="0">
                    <a:latin typeface="+mn-ea"/>
                  </a:rPr>
                  <a:t>になりやすく，</a:t>
                </a:r>
                <a:r>
                  <a:rPr kumimoji="1" lang="en-US" altLang="ja-JP" dirty="0" smtClean="0">
                    <a:latin typeface="+mn-ea"/>
                  </a:rPr>
                  <a:t>YES-inference</a:t>
                </a:r>
                <a:r>
                  <a:rPr kumimoji="1" lang="ja-JP" altLang="en-US" dirty="0" smtClean="0">
                    <a:latin typeface="+mn-ea"/>
                  </a:rPr>
                  <a:t>の効果が優勢．</a:t>
                </a:r>
                <a:endParaRPr kumimoji="1" lang="en-US" altLang="ja-JP" dirty="0" smtClean="0">
                  <a:latin typeface="+mn-ea"/>
                </a:endParaRPr>
              </a:p>
              <a:p>
                <a:endParaRPr kumimoji="1" lang="en-US" altLang="ja-JP" dirty="0" smtClean="0">
                  <a:latin typeface="+mn-ea"/>
                </a:endParaRPr>
              </a:p>
              <a:p>
                <a:r>
                  <a:rPr lang="ja-JP" altLang="en-US" dirty="0">
                    <a:latin typeface="+mn-ea"/>
                  </a:rPr>
                  <a:t>この</a:t>
                </a:r>
                <a:r>
                  <a:rPr lang="ja-JP" altLang="en-US" dirty="0" smtClean="0">
                    <a:latin typeface="+mn-ea"/>
                  </a:rPr>
                  <a:t>順</a:t>
                </a:r>
                <a:r>
                  <a:rPr lang="ja-JP" altLang="en-US" dirty="0">
                    <a:latin typeface="+mn-ea"/>
                  </a:rPr>
                  <a:t>で</a:t>
                </a:r>
                <a:r>
                  <a:rPr lang="ja-JP" altLang="en-US" dirty="0" smtClean="0">
                    <a:latin typeface="+mn-ea"/>
                  </a:rPr>
                  <a:t>は平均で</a:t>
                </a:r>
                <a:r>
                  <a:rPr lang="en-US" altLang="ja-JP" dirty="0" smtClean="0">
                    <a:latin typeface="+mn-ea"/>
                  </a:rPr>
                  <a:t>52%</a:t>
                </a:r>
                <a:r>
                  <a:rPr lang="ja-JP" altLang="en-US" dirty="0" smtClean="0">
                    <a:latin typeface="+mn-ea"/>
                  </a:rPr>
                  <a:t>のクエリ削減を達成．</a:t>
                </a:r>
                <a:endParaRPr lang="en-US" altLang="ja-JP" dirty="0" smtClean="0">
                  <a:latin typeface="+mn-ea"/>
                </a:endParaRPr>
              </a:p>
              <a:p>
                <a:pPr lvl="1"/>
                <a:r>
                  <a:rPr lang="ja-JP" altLang="en-US" dirty="0">
                    <a:latin typeface="+mn-ea"/>
                  </a:rPr>
                  <a:t>しかし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が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大きい</m:t>
                    </m:r>
                  </m:oMath>
                </a14:m>
                <a:r>
                  <a:rPr lang="ja-JP" altLang="en-US" dirty="0">
                    <a:latin typeface="+mn-ea"/>
                  </a:rPr>
                  <a:t>ときは，専門家</a:t>
                </a:r>
                <a:r>
                  <a:rPr lang="en-US" altLang="ja-JP" dirty="0">
                    <a:latin typeface="+mn-ea"/>
                  </a:rPr>
                  <a:t>(</a:t>
                </a:r>
                <a:r>
                  <a:rPr lang="ja-JP" altLang="en-US" dirty="0">
                    <a:latin typeface="+mn-ea"/>
                  </a:rPr>
                  <a:t>人間</a:t>
                </a:r>
                <a:r>
                  <a:rPr lang="en-US" altLang="ja-JP" dirty="0">
                    <a:latin typeface="+mn-ea"/>
                  </a:rPr>
                  <a:t>)</a:t>
                </a:r>
                <a:r>
                  <a:rPr lang="ja-JP" altLang="en-US" dirty="0">
                    <a:latin typeface="+mn-ea"/>
                  </a:rPr>
                  <a:t>に</a:t>
                </a:r>
                <a:r>
                  <a:rPr lang="ja-JP" altLang="en-US" dirty="0" smtClean="0">
                    <a:latin typeface="+mn-ea"/>
                  </a:rPr>
                  <a:t>とって　回答</a:t>
                </a:r>
                <a:r>
                  <a:rPr lang="ja-JP" altLang="en-US" dirty="0">
                    <a:latin typeface="+mn-ea"/>
                  </a:rPr>
                  <a:t>は難しくなる</a:t>
                </a:r>
                <a:r>
                  <a:rPr lang="ja-JP" altLang="en-US" dirty="0" smtClean="0">
                    <a:latin typeface="+mn-ea"/>
                  </a:rPr>
                  <a:t>．</a:t>
                </a:r>
                <a:endParaRPr lang="en-US" altLang="ja-JP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dirty="0" smtClean="0">
                    <a:latin typeface="+mn-ea"/>
                  </a:rPr>
                  <a:t>構成法</a:t>
                </a:r>
                <a:r>
                  <a:rPr lang="en-US" altLang="ja-JP" dirty="0" smtClean="0">
                    <a:latin typeface="+mn-ea"/>
                  </a:rPr>
                  <a:t>(</a:t>
                </a:r>
                <a:r>
                  <a:rPr lang="ja-JP" altLang="en-US" dirty="0" smtClean="0">
                    <a:latin typeface="+mn-ea"/>
                  </a:rPr>
                  <a:t>ランダム</a:t>
                </a:r>
                <a:r>
                  <a:rPr lang="en-US" altLang="ja-JP" dirty="0" smtClean="0">
                    <a:latin typeface="+mn-ea"/>
                  </a:rPr>
                  <a:t>)</a:t>
                </a:r>
                <a:r>
                  <a:rPr lang="ja-JP" altLang="en-US" dirty="0" smtClean="0">
                    <a:latin typeface="+mn-ea"/>
                  </a:rPr>
                  <a:t>に</a:t>
                </a:r>
                <a:r>
                  <a:rPr lang="ja-JP" altLang="en-US" dirty="0">
                    <a:latin typeface="+mn-ea"/>
                  </a:rPr>
                  <a:t>よる影響かも</a:t>
                </a:r>
                <a:r>
                  <a:rPr lang="ja-JP" altLang="en-US" dirty="0" smtClean="0">
                    <a:latin typeface="+mn-ea"/>
                  </a:rPr>
                  <a:t>しれない</a:t>
                </a:r>
                <a:r>
                  <a:rPr lang="en-US" altLang="ja-JP" dirty="0" smtClean="0">
                    <a:latin typeface="+mn-ea"/>
                  </a:rPr>
                  <a:t>.</a:t>
                </a:r>
              </a:p>
              <a:p>
                <a:pPr marL="457200" lvl="1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lvl="1"/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9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+mn-ea"/>
              </a:rPr>
              <a:t>アンチマトロイドを</a:t>
            </a:r>
            <a:r>
              <a:rPr lang="ja-JP" altLang="en-US" dirty="0">
                <a:latin typeface="+mn-ea"/>
              </a:rPr>
              <a:t>ホーン</a:t>
            </a:r>
            <a:r>
              <a:rPr lang="ja-JP" altLang="en-US" dirty="0" smtClean="0">
                <a:latin typeface="+mn-ea"/>
              </a:rPr>
              <a:t>規則から扱う　　　種々の効率的なアルゴリズムの提案した．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それに</a:t>
            </a:r>
            <a:r>
              <a:rPr lang="ja-JP" altLang="en-US" dirty="0">
                <a:latin typeface="+mn-ea"/>
              </a:rPr>
              <a:t>よって，</a:t>
            </a:r>
            <a:r>
              <a:rPr lang="en-US" altLang="ja-JP" dirty="0" smtClean="0">
                <a:latin typeface="+mn-ea"/>
              </a:rPr>
              <a:t>KST e-</a:t>
            </a:r>
            <a:r>
              <a:rPr lang="ja-JP" altLang="en-US" dirty="0" smtClean="0">
                <a:latin typeface="+mn-ea"/>
              </a:rPr>
              <a:t>ラーニングシステムに　　必要になる知識空間の基本設計アルゴリズム</a:t>
            </a:r>
            <a:r>
              <a:rPr lang="en-US" altLang="ja-JP" dirty="0" smtClean="0">
                <a:latin typeface="+mn-ea"/>
              </a:rPr>
              <a:t>QUERY</a:t>
            </a:r>
            <a:r>
              <a:rPr lang="ja-JP" altLang="en-US" dirty="0" smtClean="0">
                <a:latin typeface="+mn-ea"/>
              </a:rPr>
              <a:t>の大幅な改良が得られた．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シミュレーション</a:t>
            </a:r>
            <a:r>
              <a:rPr lang="ja-JP" altLang="en-US" dirty="0" smtClean="0">
                <a:latin typeface="+mn-ea"/>
              </a:rPr>
              <a:t>でもアンチマトロイド仮説を　　　　活かすこと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 smtClean="0">
                <a:latin typeface="+mn-ea"/>
              </a:rPr>
              <a:t>３０％のクエリ削減を達成．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6750" y="1587499"/>
            <a:ext cx="7886700" cy="4975225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latin typeface="+mn-ea"/>
              </a:rPr>
              <a:t>アンチマトロイドに対する計算論的学習理論</a:t>
            </a:r>
            <a:endParaRPr kumimoji="1" lang="en-US" altLang="ja-JP" dirty="0" smtClean="0">
              <a:latin typeface="+mn-ea"/>
            </a:endParaRPr>
          </a:p>
          <a:p>
            <a:pPr marL="457200" lvl="1" indent="0">
              <a:buNone/>
            </a:pPr>
            <a:r>
              <a:rPr lang="en-US" altLang="ja-JP" dirty="0" smtClean="0">
                <a:latin typeface="+mn-ea"/>
              </a:rPr>
              <a:t>-- </a:t>
            </a:r>
            <a:r>
              <a:rPr lang="ja-JP" altLang="en-US" dirty="0" smtClean="0">
                <a:latin typeface="+mn-ea"/>
              </a:rPr>
              <a:t>クエリラーニングに対する</a:t>
            </a:r>
            <a:r>
              <a:rPr lang="en-US" altLang="ja-JP" dirty="0" err="1" smtClean="0">
                <a:latin typeface="+mn-ea"/>
              </a:rPr>
              <a:t>Angluin</a:t>
            </a:r>
            <a:r>
              <a:rPr lang="ja-JP" altLang="en-US" dirty="0" smtClean="0">
                <a:latin typeface="+mn-ea"/>
              </a:rPr>
              <a:t>の枠組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より専門家に</a:t>
            </a:r>
            <a:r>
              <a:rPr lang="en-US" altLang="ja-JP" dirty="0" smtClean="0">
                <a:latin typeface="+mn-ea"/>
              </a:rPr>
              <a:t>friendly</a:t>
            </a:r>
            <a:r>
              <a:rPr lang="ja-JP" altLang="en-US" dirty="0" smtClean="0">
                <a:latin typeface="+mn-ea"/>
              </a:rPr>
              <a:t>な，回答の不確定性を　考慮した</a:t>
            </a:r>
            <a:r>
              <a:rPr lang="en-US" altLang="ja-JP" dirty="0" smtClean="0">
                <a:latin typeface="+mn-ea"/>
              </a:rPr>
              <a:t>QUERY</a:t>
            </a:r>
            <a:r>
              <a:rPr lang="ja-JP" altLang="en-US" dirty="0" smtClean="0">
                <a:latin typeface="+mn-ea"/>
              </a:rPr>
              <a:t>ルーチンの開発</a:t>
            </a:r>
            <a:endParaRPr lang="en-US" altLang="ja-JP" dirty="0" smtClean="0">
              <a:latin typeface="+mn-ea"/>
            </a:endParaRPr>
          </a:p>
          <a:p>
            <a:pPr marL="457200" lvl="1" indent="0">
              <a:buNone/>
            </a:pPr>
            <a:r>
              <a:rPr kumimoji="1" lang="en-US" altLang="ja-JP" dirty="0" smtClean="0">
                <a:latin typeface="+mn-ea"/>
              </a:rPr>
              <a:t>-- Pending-Status-QUERY (</a:t>
            </a:r>
            <a:r>
              <a:rPr lang="en-US" altLang="ja-JP" dirty="0" err="1" smtClean="0">
                <a:latin typeface="+mn-ea"/>
              </a:rPr>
              <a:t>Cosyn</a:t>
            </a:r>
            <a:r>
              <a:rPr lang="en-US" altLang="ja-JP" dirty="0" err="1">
                <a:latin typeface="+mn-ea"/>
              </a:rPr>
              <a:t>-</a:t>
            </a:r>
            <a:r>
              <a:rPr lang="en-US" altLang="ja-JP" dirty="0" err="1" smtClean="0">
                <a:latin typeface="+mn-ea"/>
              </a:rPr>
              <a:t>Thiery</a:t>
            </a:r>
            <a:r>
              <a:rPr lang="en-US" altLang="ja-JP" dirty="0">
                <a:latin typeface="+mn-ea"/>
              </a:rPr>
              <a:t>, </a:t>
            </a:r>
            <a:r>
              <a:rPr lang="en-US" altLang="ja-JP" dirty="0" smtClean="0">
                <a:latin typeface="+mn-ea"/>
              </a:rPr>
              <a:t>2000)</a:t>
            </a:r>
            <a:endParaRPr kumimoji="1" lang="en-US" altLang="ja-JP" dirty="0">
              <a:latin typeface="+mn-ea"/>
            </a:endParaRPr>
          </a:p>
          <a:p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人体</a:t>
            </a:r>
            <a:r>
              <a:rPr kumimoji="1" lang="ja-JP" altLang="en-US" dirty="0" smtClean="0">
                <a:latin typeface="+mn-ea"/>
              </a:rPr>
              <a:t>実験</a:t>
            </a:r>
            <a:r>
              <a:rPr lang="en-US" altLang="ja-JP" dirty="0" smtClean="0">
                <a:latin typeface="+mn-ea"/>
              </a:rPr>
              <a:t>(!?)</a:t>
            </a:r>
            <a:endParaRPr kumimoji="1" lang="en-US" altLang="ja-JP" dirty="0" smtClean="0">
              <a:latin typeface="+mn-ea"/>
            </a:endParaRPr>
          </a:p>
          <a:p>
            <a:pPr marL="457200" lvl="1" indent="0">
              <a:buNone/>
            </a:pPr>
            <a:r>
              <a:rPr lang="en-US" altLang="ja-JP" dirty="0" smtClean="0">
                <a:latin typeface="+mn-ea"/>
              </a:rPr>
              <a:t>-- </a:t>
            </a:r>
            <a:r>
              <a:rPr lang="en-US" altLang="ja-JP" dirty="0" err="1" smtClean="0">
                <a:latin typeface="+mn-ea"/>
              </a:rPr>
              <a:t>Kambouri</a:t>
            </a:r>
            <a:r>
              <a:rPr lang="en-US" altLang="ja-JP" dirty="0" smtClean="0">
                <a:latin typeface="+mn-ea"/>
              </a:rPr>
              <a:t> (1991)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 smtClean="0">
                <a:latin typeface="+mn-ea"/>
              </a:rPr>
              <a:t>QUERY</a:t>
            </a:r>
            <a:r>
              <a:rPr lang="ja-JP" altLang="en-US" dirty="0" smtClean="0">
                <a:latin typeface="+mn-ea"/>
              </a:rPr>
              <a:t>を「人間」に適用</a:t>
            </a:r>
            <a:endParaRPr kumimoji="1" lang="en-US" altLang="ja-JP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ALEKS</a:t>
            </a:r>
            <a:r>
              <a:rPr lang="ja-JP" altLang="en-US" dirty="0">
                <a:latin typeface="+mn-ea"/>
              </a:rPr>
              <a:t>社への売り込み</a:t>
            </a:r>
            <a:r>
              <a:rPr lang="en-US" altLang="ja-JP" dirty="0">
                <a:latin typeface="+mn-ea"/>
              </a:rPr>
              <a:t>(!?)</a:t>
            </a:r>
          </a:p>
          <a:p>
            <a:endParaRPr kumimoji="1"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kumimoji="1"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7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+mn-ea"/>
                <a:ea typeface="+mn-ea"/>
              </a:rPr>
              <a:t>Knowledge Space Theory </a:t>
            </a:r>
            <a:br>
              <a:rPr kumimoji="1" lang="en-US" altLang="ja-JP" sz="4000" dirty="0" smtClean="0">
                <a:latin typeface="+mn-ea"/>
                <a:ea typeface="+mn-ea"/>
              </a:rPr>
            </a:br>
            <a:r>
              <a:rPr lang="en-US" altLang="ja-JP" sz="4000" dirty="0">
                <a:latin typeface="+mn-ea"/>
                <a:ea typeface="+mn-ea"/>
              </a:rPr>
              <a:t> </a:t>
            </a:r>
            <a:r>
              <a:rPr lang="en-US" altLang="ja-JP" sz="4000" dirty="0" smtClean="0">
                <a:latin typeface="+mn-ea"/>
                <a:ea typeface="+mn-ea"/>
              </a:rPr>
              <a:t>                        </a:t>
            </a:r>
            <a:r>
              <a:rPr kumimoji="1" lang="en-US" altLang="ja-JP" sz="2800" dirty="0" smtClean="0">
                <a:latin typeface="+mn-ea"/>
                <a:ea typeface="+mn-ea"/>
              </a:rPr>
              <a:t>(</a:t>
            </a:r>
            <a:r>
              <a:rPr kumimoji="1" lang="en-US" altLang="ja-JP" sz="2800" dirty="0" err="1" smtClean="0">
                <a:latin typeface="+mn-ea"/>
                <a:ea typeface="+mn-ea"/>
              </a:rPr>
              <a:t>Falmagne</a:t>
            </a:r>
            <a:r>
              <a:rPr kumimoji="1" lang="en-US" altLang="ja-JP" sz="2800" dirty="0" smtClean="0">
                <a:latin typeface="+mn-ea"/>
                <a:ea typeface="+mn-ea"/>
              </a:rPr>
              <a:t> &amp; </a:t>
            </a:r>
            <a:r>
              <a:rPr kumimoji="1" lang="en-US" altLang="ja-JP" sz="2800" dirty="0" err="1" smtClean="0">
                <a:latin typeface="+mn-ea"/>
                <a:ea typeface="+mn-ea"/>
              </a:rPr>
              <a:t>Doignon</a:t>
            </a:r>
            <a:r>
              <a:rPr kumimoji="1" lang="en-US" altLang="ja-JP" sz="2800" dirty="0" smtClean="0">
                <a:latin typeface="+mn-ea"/>
                <a:ea typeface="+mn-ea"/>
              </a:rPr>
              <a:t> 1985~)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65864" y="1581076"/>
                <a:ext cx="78867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ja-JP" altLang="en-US" dirty="0" smtClean="0">
                    <a:latin typeface="+mn-ea"/>
                  </a:rPr>
                  <a:t>問題の集合</a:t>
                </a:r>
                <a:endParaRPr lang="en-US" altLang="ja-JP" dirty="0" smtClean="0">
                  <a:latin typeface="+mn-ea"/>
                </a:endParaRPr>
              </a:p>
              <a:p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学習者の知識状態 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　＝</a:t>
                </a:r>
                <a:r>
                  <a:rPr kumimoji="1" lang="en-US" altLang="ja-JP" dirty="0" smtClean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正答する問題の集合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知識</a:t>
                </a:r>
                <a:r>
                  <a:rPr lang="ja-JP" altLang="en-US" dirty="0" smtClean="0">
                    <a:latin typeface="+mn-ea"/>
                  </a:rPr>
                  <a:t>空間 ＝あらゆる学習者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                          </a:t>
                </a:r>
                <a:r>
                  <a:rPr lang="ja-JP" altLang="en-US" dirty="0" smtClean="0">
                    <a:latin typeface="+mn-ea"/>
                  </a:rPr>
                  <a:t>の知識状態のなす空間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知識</a:t>
                </a:r>
                <a:r>
                  <a:rPr lang="ja-JP" altLang="en-US" dirty="0" smtClean="0">
                    <a:latin typeface="+mn-ea"/>
                  </a:rPr>
                  <a:t>空間を</a:t>
                </a:r>
                <a:r>
                  <a:rPr lang="en-US" altLang="ja-JP" dirty="0" smtClean="0">
                    <a:latin typeface="+mn-ea"/>
                  </a:rPr>
                  <a:t>U-closed</a:t>
                </a:r>
                <a:r>
                  <a:rPr lang="ja-JP" altLang="en-US" dirty="0" smtClean="0">
                    <a:latin typeface="+mn-ea"/>
                  </a:rPr>
                  <a:t>族や</a:t>
                </a:r>
                <a:r>
                  <a:rPr lang="ja-JP" altLang="en-US" dirty="0">
                    <a:latin typeface="+mn-ea"/>
                  </a:rPr>
                  <a:t>アンチ</a:t>
                </a:r>
                <a:r>
                  <a:rPr lang="ja-JP" altLang="en-US" dirty="0" smtClean="0">
                    <a:latin typeface="+mn-ea"/>
                  </a:rPr>
                  <a:t>マトロイド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 smtClean="0">
                    <a:latin typeface="+mn-ea"/>
                  </a:rPr>
                  <a:t>　　　　　　　　　　　　　　でモデリング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864" y="1581076"/>
                <a:ext cx="7886700" cy="4351338"/>
              </a:xfrm>
              <a:blipFill>
                <a:blip r:embed="rId2"/>
                <a:stretch>
                  <a:fillRect l="-1391" t="-35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未解決問題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30350"/>
                <a:ext cx="7886700" cy="26842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アンチマトロイドかどうかの判定問題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  本研究</a:t>
                </a:r>
                <a:r>
                  <a:rPr lang="en-US" altLang="ja-JP" dirty="0" smtClean="0">
                    <a:latin typeface="+mn-ea"/>
                  </a:rPr>
                  <a:t>: co-NP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  </a:t>
                </a:r>
                <a:r>
                  <a:rPr lang="ja-JP" altLang="en-US" dirty="0" smtClean="0">
                    <a:latin typeface="+mn-ea"/>
                  </a:rPr>
                  <a:t>未解決</a:t>
                </a:r>
                <a:r>
                  <a:rPr lang="en-US" altLang="ja-JP" dirty="0" smtClean="0">
                    <a:latin typeface="+mn-ea"/>
                  </a:rPr>
                  <a:t>: P/NP/co-NP-complete ?</a:t>
                </a:r>
                <a:endParaRPr lang="en-US" altLang="ja-JP" dirty="0">
                  <a:latin typeface="+mn-ea"/>
                </a:endParaRPr>
              </a:p>
              <a:p>
                <a:endParaRPr kumimoji="1" lang="en-US" altLang="ja-JP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U-</a:t>
                </a:r>
                <a:r>
                  <a:rPr kumimoji="1" lang="ja-JP" altLang="en-US" dirty="0" smtClean="0">
                    <a:latin typeface="+mn-ea"/>
                  </a:rPr>
                  <a:t>既約元の効率的列挙</a:t>
                </a:r>
                <a:endParaRPr kumimoji="1" lang="ja-JP" altLang="en-US" dirty="0">
                  <a:latin typeface="+mn-ea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30350"/>
                <a:ext cx="7886700" cy="2684298"/>
              </a:xfrm>
              <a:blipFill>
                <a:blip r:embed="rId2"/>
                <a:stretch>
                  <a:fillRect t="-3636" b="-6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1783" y="4476810"/>
            <a:ext cx="85315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ご清聴</a:t>
            </a:r>
            <a:r>
              <a:rPr lang="ja-JP" altLang="en-US" sz="2400" dirty="0">
                <a:latin typeface="+mn-ea"/>
              </a:rPr>
              <a:t>ありがとう</a:t>
            </a:r>
            <a:r>
              <a:rPr lang="ja-JP" altLang="en-US" sz="2400" dirty="0" smtClean="0">
                <a:latin typeface="+mn-ea"/>
              </a:rPr>
              <a:t>ございました．</a:t>
            </a:r>
            <a:endParaRPr lang="en-US" altLang="ja-JP" sz="2400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r>
              <a:rPr lang="en-US" altLang="ja-JP" sz="2000" dirty="0" err="1" smtClean="0">
                <a:latin typeface="+mn-ea"/>
              </a:rPr>
              <a:t>H.Yoshikawa</a:t>
            </a:r>
            <a:r>
              <a:rPr lang="en-US" altLang="ja-JP" sz="2000" dirty="0" smtClean="0">
                <a:latin typeface="+mn-ea"/>
              </a:rPr>
              <a:t>, </a:t>
            </a:r>
            <a:r>
              <a:rPr lang="en-US" altLang="ja-JP" sz="2000" dirty="0" err="1" smtClean="0">
                <a:latin typeface="+mn-ea"/>
              </a:rPr>
              <a:t>H.Hirai</a:t>
            </a:r>
            <a:r>
              <a:rPr lang="en-US" altLang="ja-JP" sz="2000" dirty="0" smtClean="0">
                <a:latin typeface="+mn-ea"/>
              </a:rPr>
              <a:t>, and </a:t>
            </a:r>
            <a:r>
              <a:rPr lang="en-US" altLang="ja-JP" sz="2000" dirty="0" err="1" smtClean="0">
                <a:latin typeface="+mn-ea"/>
              </a:rPr>
              <a:t>K.Makino</a:t>
            </a:r>
            <a:r>
              <a:rPr lang="en-US" altLang="ja-JP" sz="2000" dirty="0" smtClean="0">
                <a:latin typeface="+mn-ea"/>
              </a:rPr>
              <a:t>:</a:t>
            </a:r>
          </a:p>
          <a:p>
            <a:r>
              <a:rPr lang="en-US" altLang="ja-JP" sz="2000" dirty="0">
                <a:latin typeface="+mn-ea"/>
              </a:rPr>
              <a:t>A representation of </a:t>
            </a:r>
            <a:r>
              <a:rPr lang="en-US" altLang="ja-JP" sz="2000" dirty="0" err="1">
                <a:latin typeface="+mn-ea"/>
              </a:rPr>
              <a:t>antimatroids</a:t>
            </a:r>
            <a:r>
              <a:rPr lang="en-US" altLang="ja-JP" sz="2000" dirty="0">
                <a:latin typeface="+mn-ea"/>
              </a:rPr>
              <a:t> by Horn </a:t>
            </a:r>
            <a:r>
              <a:rPr lang="en-US" altLang="ja-JP" sz="2000" dirty="0" smtClean="0">
                <a:latin typeface="+mn-ea"/>
              </a:rPr>
              <a:t>rules </a:t>
            </a:r>
          </a:p>
          <a:p>
            <a:r>
              <a:rPr lang="en-US" altLang="ja-JP" sz="2000" dirty="0" smtClean="0">
                <a:latin typeface="+mn-ea"/>
              </a:rPr>
              <a:t>and </a:t>
            </a: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its </a:t>
            </a:r>
            <a:r>
              <a:rPr lang="en-US" altLang="ja-JP" sz="2000" dirty="0">
                <a:latin typeface="+mn-ea"/>
              </a:rPr>
              <a:t>application to educational </a:t>
            </a:r>
            <a:r>
              <a:rPr lang="en-US" altLang="ja-JP" sz="2000" dirty="0" smtClean="0">
                <a:latin typeface="+mn-ea"/>
              </a:rPr>
              <a:t>systems, 2015, revised in Jan 2016.</a:t>
            </a:r>
          </a:p>
          <a:p>
            <a:r>
              <a:rPr lang="en-US" altLang="ja-JP" sz="2000" dirty="0">
                <a:latin typeface="+mn-ea"/>
              </a:rPr>
              <a:t>http://</a:t>
            </a:r>
            <a:r>
              <a:rPr lang="en-US" altLang="ja-JP" sz="2000" dirty="0" smtClean="0">
                <a:latin typeface="+mn-ea"/>
              </a:rPr>
              <a:t>arxiv.org/abs/1508.05465</a:t>
            </a:r>
          </a:p>
        </p:txBody>
      </p:sp>
    </p:spTree>
    <p:extLst>
      <p:ext uri="{BB962C8B-B14F-4D97-AF65-F5344CB8AC3E}">
        <p14:creationId xmlns:p14="http://schemas.microsoft.com/office/powerpoint/2010/main" val="14996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7" y="2300244"/>
            <a:ext cx="7842642" cy="34561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48046" y="54508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画：諏訪敬之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4627" y="207613"/>
            <a:ext cx="6922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n-ea"/>
              </a:rPr>
              <a:t>KST</a:t>
            </a:r>
            <a:r>
              <a:rPr lang="ja-JP" altLang="en-US" sz="4400" dirty="0" smtClean="0">
                <a:latin typeface="+mn-ea"/>
              </a:rPr>
              <a:t>に基づく</a:t>
            </a:r>
            <a:r>
              <a:rPr lang="en-US" altLang="ja-JP" sz="4400" dirty="0" smtClean="0">
                <a:latin typeface="+mn-ea"/>
              </a:rPr>
              <a:t>e-</a:t>
            </a:r>
            <a:r>
              <a:rPr kumimoji="1" lang="ja-JP" altLang="en-US" sz="4400" dirty="0" smtClean="0">
                <a:latin typeface="+mn-ea"/>
              </a:rPr>
              <a:t>ラーニング</a:t>
            </a:r>
            <a:endParaRPr kumimoji="1" lang="ja-JP" altLang="en-US" sz="44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25107" y="1141035"/>
                <a:ext cx="3063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>
                    <a:latin typeface="+mn-ea"/>
                  </a:rPr>
                  <a:t>問題の集合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7" y="1141035"/>
                <a:ext cx="3063916" cy="369332"/>
              </a:xfrm>
              <a:prstGeom prst="rect">
                <a:avLst/>
              </a:prstGeom>
              <a:blipFill>
                <a:blip r:embed="rId3"/>
                <a:stretch>
                  <a:fillRect l="-1789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090083" y="1089822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a: 1+2 = ?</a:t>
            </a:r>
          </a:p>
          <a:p>
            <a:r>
              <a:rPr lang="en-US" altLang="ja-JP" dirty="0" smtClean="0">
                <a:latin typeface="+mn-ea"/>
              </a:rPr>
              <a:t>b: 3x5 = ?</a:t>
            </a:r>
          </a:p>
          <a:p>
            <a:r>
              <a:rPr kumimoji="1" lang="en-US" altLang="ja-JP" dirty="0" smtClean="0">
                <a:latin typeface="+mn-ea"/>
              </a:rPr>
              <a:t>c: 3x(1+3) = ?</a:t>
            </a:r>
          </a:p>
          <a:p>
            <a:r>
              <a:rPr lang="en-US" altLang="ja-JP" dirty="0" smtClean="0">
                <a:latin typeface="+mn-ea"/>
              </a:rPr>
              <a:t>...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0194" y="2236449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知識空間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27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7" y="287434"/>
            <a:ext cx="1841550" cy="284453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7" y="3443834"/>
            <a:ext cx="1867613" cy="284756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4127" t="11114" r="15595" b="5465"/>
          <a:stretch/>
        </p:blipFill>
        <p:spPr>
          <a:xfrm>
            <a:off x="2830677" y="2208746"/>
            <a:ext cx="5401029" cy="36044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39736" y="5995916"/>
            <a:ext cx="336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hlinkClick r:id="rId5"/>
              </a:rPr>
              <a:t>http://www.alecks.com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より引用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804614" y="177421"/>
            <a:ext cx="56615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0" i="0" dirty="0" smtClean="0">
                <a:solidFill>
                  <a:srgbClr val="32484C"/>
                </a:solidFill>
                <a:effectLst/>
                <a:latin typeface="+mn-ea"/>
              </a:rPr>
              <a:t>ALEKS is based upon original theoretical work in a field of study called "</a:t>
            </a:r>
            <a:r>
              <a:rPr lang="en-US" altLang="ja-JP" b="0" i="0" u="none" strike="noStrike" dirty="0" smtClean="0">
                <a:solidFill>
                  <a:srgbClr val="E21A23"/>
                </a:solidFill>
                <a:effectLst/>
                <a:latin typeface="+mn-ea"/>
                <a:hlinkClick r:id="rId6"/>
              </a:rPr>
              <a:t>Knowledge Space Theory</a:t>
            </a:r>
            <a:r>
              <a:rPr lang="en-US" altLang="ja-JP" b="0" i="0" dirty="0" smtClean="0">
                <a:solidFill>
                  <a:srgbClr val="32484C"/>
                </a:solidFill>
                <a:effectLst/>
                <a:latin typeface="+mn-ea"/>
              </a:rPr>
              <a:t>." Work in Knowledge Space Theory was begun in the early 1980s by Dr. Jean-Claude </a:t>
            </a:r>
            <a:r>
              <a:rPr lang="en-US" altLang="ja-JP" b="0" i="0" dirty="0" err="1" smtClean="0">
                <a:solidFill>
                  <a:srgbClr val="32484C"/>
                </a:solidFill>
                <a:effectLst/>
                <a:latin typeface="+mn-ea"/>
              </a:rPr>
              <a:t>Falmagne</a:t>
            </a:r>
            <a:r>
              <a:rPr lang="en-US" altLang="ja-JP" b="0" i="0" dirty="0" smtClean="0">
                <a:solidFill>
                  <a:srgbClr val="32484C"/>
                </a:solidFill>
                <a:effectLst/>
                <a:latin typeface="+mn-ea"/>
              </a:rPr>
              <a:t>, an internationally renowned mathematician and Professor of Cognitive Sciences who is the Chairman and founder of ALEKS Corporation.</a:t>
            </a:r>
            <a:endParaRPr lang="ja-JP" altLang="en-US" dirty="0">
              <a:latin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+mn-ea"/>
                <a:ea typeface="+mn-ea"/>
              </a:rPr>
              <a:t>知識</a:t>
            </a:r>
            <a:r>
              <a:rPr kumimoji="1" lang="ja-JP" altLang="en-US" sz="4000" dirty="0" smtClean="0">
                <a:latin typeface="+mn-ea"/>
                <a:ea typeface="+mn-ea"/>
              </a:rPr>
              <a:t>空間のモデル：</a:t>
            </a:r>
            <a:r>
              <a:rPr kumimoji="1" lang="en-US" altLang="ja-JP" sz="4000" dirty="0" smtClean="0">
                <a:latin typeface="+mn-ea"/>
                <a:ea typeface="+mn-ea"/>
              </a:rPr>
              <a:t/>
            </a:r>
            <a:br>
              <a:rPr kumimoji="1" lang="en-US" altLang="ja-JP" sz="4000" dirty="0" smtClean="0">
                <a:latin typeface="+mn-ea"/>
                <a:ea typeface="+mn-ea"/>
              </a:rPr>
            </a:br>
            <a:r>
              <a:rPr kumimoji="1" lang="en-US" altLang="ja-JP" sz="4000" dirty="0" smtClean="0">
                <a:latin typeface="+mn-ea"/>
                <a:ea typeface="+mn-ea"/>
              </a:rPr>
              <a:t>U-closed</a:t>
            </a:r>
            <a:r>
              <a:rPr kumimoji="1" lang="ja-JP" altLang="en-US" sz="4000" dirty="0" smtClean="0">
                <a:latin typeface="+mn-ea"/>
                <a:ea typeface="+mn-ea"/>
              </a:rPr>
              <a:t>族とアンチマトロイド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02505" y="2119833"/>
                <a:ext cx="7886700" cy="25188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: </a:t>
                </a:r>
                <a:r>
                  <a:rPr lang="ja-JP" altLang="en-US" dirty="0" smtClean="0">
                    <a:latin typeface="+mn-ea"/>
                  </a:rPr>
                  <a:t>集合族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i="1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: U-closed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 </a:t>
                </a:r>
                <a:r>
                  <a:rPr kumimoji="1" lang="en-US" altLang="ja-JP" dirty="0" smtClean="0">
                    <a:latin typeface="+mn-ea"/>
                  </a:rPr>
                  <a:t>: </a:t>
                </a:r>
                <a:r>
                  <a:rPr kumimoji="1" lang="ja-JP" altLang="en-US" dirty="0" smtClean="0">
                    <a:latin typeface="+mn-ea"/>
                  </a:rPr>
                  <a:t>アンチマトロイド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　</a:t>
                </a:r>
                <a:r>
                  <a:rPr lang="en-US" altLang="ja-JP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U-closed </a:t>
                </a:r>
                <a:r>
                  <a:rPr lang="en-US" altLang="ja-JP" dirty="0">
                    <a:latin typeface="+mn-ea"/>
                  </a:rPr>
                  <a:t>+</a:t>
                </a:r>
                <a:r>
                  <a:rPr lang="en-US" altLang="ja-JP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505" y="2119833"/>
                <a:ext cx="7886700" cy="2518841"/>
              </a:xfrm>
              <a:blipFill>
                <a:blip r:embed="rId2"/>
                <a:stretch>
                  <a:fillRect t="-6295" b="-1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457700" y="456800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アクセス可能性：学習過程の存在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9070" y="5235996"/>
            <a:ext cx="5303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ea"/>
              </a:rPr>
              <a:t>KST</a:t>
            </a:r>
            <a:r>
              <a:rPr kumimoji="1" lang="ja-JP" altLang="en-US" sz="2400" dirty="0" smtClean="0">
                <a:latin typeface="+mn-ea"/>
              </a:rPr>
              <a:t>では</a:t>
            </a:r>
            <a:endParaRPr kumimoji="1" lang="en-US" altLang="ja-JP" sz="2400" dirty="0" smtClean="0">
              <a:latin typeface="+mn-ea"/>
            </a:endParaRPr>
          </a:p>
          <a:p>
            <a:r>
              <a:rPr kumimoji="1" lang="en-US" altLang="ja-JP" sz="2400" dirty="0" smtClean="0">
                <a:latin typeface="+mn-ea"/>
              </a:rPr>
              <a:t>Knowl</a:t>
            </a:r>
            <a:r>
              <a:rPr lang="en-US" altLang="ja-JP" sz="2400" dirty="0" smtClean="0">
                <a:latin typeface="+mn-ea"/>
              </a:rPr>
              <a:t>edge space = U-closed</a:t>
            </a:r>
            <a:r>
              <a:rPr lang="ja-JP" altLang="en-US" sz="2400" dirty="0" smtClean="0">
                <a:latin typeface="+mn-ea"/>
              </a:rPr>
              <a:t>族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 smtClean="0">
                <a:latin typeface="+mn-ea"/>
              </a:rPr>
              <a:t>Learning space = </a:t>
            </a:r>
            <a:r>
              <a:rPr lang="ja-JP" altLang="en-US" sz="2400" dirty="0" smtClean="0">
                <a:latin typeface="+mn-ea"/>
              </a:rPr>
              <a:t>アンチマトロイド</a:t>
            </a:r>
            <a:r>
              <a:rPr lang="en-US" altLang="ja-JP" sz="2400" dirty="0" smtClean="0">
                <a:latin typeface="+mn-ea"/>
              </a:rPr>
              <a:t> 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2125" y="583768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教育心理学的妥当性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63662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n-ea"/>
                <a:ea typeface="+mn-ea"/>
              </a:rPr>
              <a:t>KST</a:t>
            </a:r>
            <a:r>
              <a:rPr kumimoji="1" lang="ja-JP" altLang="en-US" sz="4000" dirty="0" smtClean="0">
                <a:latin typeface="+mn-ea"/>
                <a:ea typeface="+mn-ea"/>
              </a:rPr>
              <a:t>に基づく</a:t>
            </a:r>
            <a:r>
              <a:rPr kumimoji="1" lang="en-US" altLang="ja-JP" sz="4000" dirty="0" smtClean="0">
                <a:latin typeface="+mn-ea"/>
                <a:ea typeface="+mn-ea"/>
              </a:rPr>
              <a:t>e-</a:t>
            </a:r>
            <a:r>
              <a:rPr kumimoji="1" lang="ja-JP" altLang="en-US" sz="4000" dirty="0" smtClean="0">
                <a:latin typeface="+mn-ea"/>
                <a:ea typeface="+mn-ea"/>
              </a:rPr>
              <a:t>ラーニング</a:t>
            </a:r>
            <a:r>
              <a:rPr kumimoji="1" lang="en-US" altLang="ja-JP" sz="4000" dirty="0" smtClean="0">
                <a:latin typeface="+mn-ea"/>
                <a:ea typeface="+mn-ea"/>
              </a:rPr>
              <a:t/>
            </a:r>
            <a:br>
              <a:rPr kumimoji="1" lang="en-US" altLang="ja-JP" sz="4000" dirty="0" smtClean="0">
                <a:latin typeface="+mn-ea"/>
                <a:ea typeface="+mn-ea"/>
              </a:rPr>
            </a:br>
            <a:r>
              <a:rPr kumimoji="1" lang="ja-JP" altLang="en-US" sz="4000" dirty="0" smtClean="0">
                <a:latin typeface="+mn-ea"/>
                <a:ea typeface="+mn-ea"/>
              </a:rPr>
              <a:t>の実現のための課題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68538"/>
                <a:ext cx="7886700" cy="314642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>
                    <a:latin typeface="+mn-ea"/>
                  </a:rPr>
                  <a:t>知識</a:t>
                </a:r>
                <a:r>
                  <a:rPr kumimoji="1" lang="ja-JP" altLang="en-US" dirty="0" smtClean="0"/>
                  <a:t>空間のモデル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dirty="0" smtClean="0"/>
                  <a:t>もと，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</a:t>
                </a:r>
                <a:r>
                  <a:rPr kumimoji="1" lang="ja-JP" altLang="en-US" dirty="0" smtClean="0"/>
                  <a:t>学習者の知識状態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/>
                  <a:t>をいかに推定するか？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　　　　　　　　　　　　</a:t>
                </a:r>
                <a:endParaRPr lang="en-US" altLang="ja-JP" dirty="0"/>
              </a:p>
              <a:p>
                <a:endParaRPr kumimoji="1" lang="en-US" altLang="ja-JP" dirty="0" smtClean="0"/>
              </a:p>
              <a:p>
                <a:r>
                  <a:rPr lang="ja-JP" altLang="en-US" dirty="0" smtClean="0"/>
                  <a:t>問題集合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があるとき</m:t>
                    </m:r>
                  </m:oMath>
                </a14:m>
                <a:r>
                  <a:rPr kumimoji="1" lang="ja-JP" altLang="en-US" dirty="0" err="1" smtClean="0"/>
                  <a:t>，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 smtClean="0"/>
                  <a:t>  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知識</a:t>
                </a:r>
                <a:r>
                  <a:rPr kumimoji="1" lang="ja-JP" altLang="en-US" dirty="0" smtClean="0"/>
                  <a:t>空間</a:t>
                </a:r>
                <a:r>
                  <a:rPr kumimoji="1" lang="en-US" altLang="ja-JP" sz="2000" dirty="0" smtClean="0"/>
                  <a:t>(U-closed/</a:t>
                </a:r>
                <a:r>
                  <a:rPr kumimoji="1" lang="en-US" altLang="ja-JP" sz="2000" dirty="0" err="1" smtClean="0"/>
                  <a:t>antimatroid</a:t>
                </a:r>
                <a:r>
                  <a:rPr kumimoji="1" lang="en-US" altLang="ja-JP" sz="2000" dirty="0" smtClean="0"/>
                  <a:t>)</a:t>
                </a:r>
                <a:r>
                  <a:rPr kumimoji="1" lang="ja-JP" altLang="en-US" dirty="0" smtClean="0"/>
                  <a:t>をいかに設計するか？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68538"/>
                <a:ext cx="7886700" cy="3146425"/>
              </a:xfrm>
              <a:blipFill>
                <a:blip r:embed="rId2"/>
                <a:stretch>
                  <a:fillRect l="-1391" t="-2907" r="-77" b="-2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210049" y="32451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アセスメントの問題</a:t>
            </a:r>
            <a:r>
              <a:rPr lang="ja-JP" altLang="en-US" dirty="0" smtClean="0"/>
              <a:t>：出題の仕方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63183" y="5702618"/>
            <a:ext cx="427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本研究</a:t>
            </a:r>
            <a:r>
              <a:rPr lang="en-US" altLang="ja-JP" dirty="0" smtClean="0"/>
              <a:t>:  </a:t>
            </a:r>
            <a:r>
              <a:rPr kumimoji="1" lang="ja-JP" altLang="en-US" dirty="0" smtClean="0"/>
              <a:t>数理の立場からの支援をめざす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7796" y="532979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難題</a:t>
            </a:r>
            <a:r>
              <a:rPr kumimoji="1" lang="en-US" altLang="ja-JP" dirty="0" smtClean="0"/>
              <a:t>: </a:t>
            </a:r>
            <a:r>
              <a:rPr lang="ja-JP" altLang="en-US" dirty="0" smtClean="0"/>
              <a:t>数理</a:t>
            </a:r>
            <a:r>
              <a:rPr lang="ja-JP" altLang="en-US" dirty="0"/>
              <a:t>＋</a:t>
            </a:r>
            <a:r>
              <a:rPr lang="ja-JP" altLang="en-US" dirty="0" smtClean="0"/>
              <a:t>人力</a:t>
            </a:r>
            <a:r>
              <a:rPr kumimoji="1" lang="ja-JP" altLang="en-US" dirty="0" smtClean="0"/>
              <a:t>，現在でも</a:t>
            </a:r>
            <a:r>
              <a:rPr lang="ja-JP" altLang="en-US" dirty="0" smtClean="0"/>
              <a:t>数ヶ月を要する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8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ea"/>
                <a:ea typeface="+mn-ea"/>
              </a:rPr>
              <a:t>QUERY</a:t>
            </a:r>
            <a:r>
              <a:rPr kumimoji="1" lang="ja-JP" altLang="en-US" dirty="0" smtClean="0">
                <a:latin typeface="+mn-ea"/>
                <a:ea typeface="+mn-ea"/>
              </a:rPr>
              <a:t>ルーチン </a:t>
            </a:r>
            <a:r>
              <a:rPr kumimoji="1" lang="en-US" altLang="ja-JP" sz="2400" dirty="0" smtClean="0">
                <a:latin typeface="+mn-ea"/>
                <a:ea typeface="+mn-ea"/>
              </a:rPr>
              <a:t>(</a:t>
            </a:r>
            <a:r>
              <a:rPr kumimoji="1" lang="en-US" altLang="ja-JP" sz="2400" dirty="0" err="1" smtClean="0">
                <a:latin typeface="+mn-ea"/>
                <a:ea typeface="+mn-ea"/>
              </a:rPr>
              <a:t>Koppen</a:t>
            </a:r>
            <a:r>
              <a:rPr kumimoji="1" lang="en-US" altLang="ja-JP" sz="2400" dirty="0" smtClean="0">
                <a:latin typeface="+mn-ea"/>
                <a:ea typeface="+mn-ea"/>
              </a:rPr>
              <a:t> 93, Muller 89)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66687" y="1825625"/>
                <a:ext cx="8658225" cy="3589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専門家に</a:t>
                </a:r>
                <a:r>
                  <a:rPr lang="ja-JP" altLang="en-US" dirty="0" smtClean="0">
                    <a:latin typeface="+mn-ea"/>
                  </a:rPr>
                  <a:t>クエリ</a:t>
                </a:r>
                <a:r>
                  <a:rPr lang="en-US" altLang="ja-JP" dirty="0" smtClean="0">
                    <a:latin typeface="+mn-ea"/>
                  </a:rPr>
                  <a:t>(= </a:t>
                </a:r>
                <a:r>
                  <a:rPr lang="ja-JP" altLang="en-US" dirty="0" smtClean="0">
                    <a:latin typeface="+mn-ea"/>
                  </a:rPr>
                  <a:t>ホーン規則</a:t>
                </a:r>
                <a:r>
                  <a:rPr lang="en-US" altLang="ja-JP" dirty="0" smtClean="0">
                    <a:latin typeface="+mn-ea"/>
                  </a:rPr>
                  <a:t>)</a:t>
                </a:r>
                <a:r>
                  <a:rPr lang="ja-JP" altLang="en-US" dirty="0" smtClean="0">
                    <a:latin typeface="+mn-ea"/>
                  </a:rPr>
                  <a:t>を投げる</a:t>
                </a: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クエリ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: </a:t>
                </a:r>
              </a:p>
              <a:p>
                <a:pPr marL="0" indent="0">
                  <a:buNone/>
                </a:pPr>
                <a:r>
                  <a:rPr lang="ja-JP" altLang="en-US" dirty="0">
                    <a:latin typeface="+mn-ea"/>
                  </a:rPr>
                  <a:t> </a:t>
                </a:r>
                <a:r>
                  <a:rPr lang="ja-JP" altLang="en-US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>
                        <a:latin typeface="Cambria Math" panose="02040503050406030204" pitchFamily="18" charset="0"/>
                      </a:rPr>
                      <m:t>「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どの問題も解けない人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は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も解けないか？」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en-US" altLang="ja-JP" dirty="0" smtClean="0">
                    <a:latin typeface="+mn-ea"/>
                  </a:rPr>
                  <a:t> </a:t>
                </a:r>
                <a:r>
                  <a:rPr kumimoji="1" lang="ja-JP" altLang="en-US" dirty="0" smtClean="0">
                    <a:latin typeface="+mn-ea"/>
                  </a:rPr>
                  <a:t>　</a:t>
                </a:r>
                <a:r>
                  <a:rPr kumimoji="1" lang="en-US" altLang="ja-JP" dirty="0" smtClean="0">
                    <a:latin typeface="+mn-ea"/>
                  </a:rPr>
                  <a:t>YES</a:t>
                </a:r>
                <a:r>
                  <a:rPr kumimoji="1" lang="ja-JP" altLang="en-US" dirty="0" smtClean="0">
                    <a:latin typeface="+mn-ea"/>
                  </a:rPr>
                  <a:t>クエリの集合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kumimoji="1" lang="en-US" altLang="ja-JP" b="0" i="1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b="0" i="1" dirty="0" smtClean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知識空間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⊇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∋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" y="1825625"/>
                <a:ext cx="8658225" cy="3589338"/>
              </a:xfrm>
              <a:blipFill>
                <a:blip r:embed="rId2"/>
                <a:stretch>
                  <a:fillRect t="-27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731193" y="51071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補集合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7263" y="5549899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/>
              <a:t>U-closed</a:t>
            </a:r>
            <a:r>
              <a:rPr lang="ja-JP" altLang="en-US" sz="2400" dirty="0" smtClean="0"/>
              <a:t>族になる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1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QUERY</a:t>
            </a:r>
            <a:r>
              <a:rPr kumimoji="1" lang="ja-JP" altLang="en-US" dirty="0" smtClean="0"/>
              <a:t>ルーチンの大事なところ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3121" y="1533546"/>
                <a:ext cx="8356553" cy="3729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: </a:t>
                </a:r>
                <a:r>
                  <a:rPr kumimoji="1" lang="ja-JP" altLang="en-US" dirty="0" smtClean="0">
                    <a:latin typeface="+mn-ea"/>
                  </a:rPr>
                  <a:t>これまで得られた</a:t>
                </a:r>
                <a:r>
                  <a:rPr kumimoji="1" lang="en-US" altLang="ja-JP" dirty="0" smtClean="0">
                    <a:latin typeface="+mn-ea"/>
                  </a:rPr>
                  <a:t>YES/NO</a:t>
                </a:r>
                <a:r>
                  <a:rPr kumimoji="1" lang="ja-JP" altLang="en-US" dirty="0" smtClean="0">
                    <a:latin typeface="+mn-ea"/>
                  </a:rPr>
                  <a:t>クエリの集合</a:t>
                </a:r>
                <a:endParaRPr lang="en-US" altLang="ja-JP" b="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が</a:t>
                </a:r>
                <a:r>
                  <a:rPr kumimoji="1" lang="en-US" altLang="ja-JP" dirty="0" smtClean="0">
                    <a:latin typeface="+mn-ea"/>
                  </a:rPr>
                  <a:t>YES</a:t>
                </a:r>
                <a:r>
                  <a:rPr lang="ja-JP" altLang="en-US" dirty="0" smtClean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inference</a:t>
                </a:r>
                <a:r>
                  <a:rPr kumimoji="1" lang="ja-JP" altLang="en-US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　</a:t>
                </a:r>
                <a:endParaRPr kumimoji="1"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en-US" altLang="ja-JP" dirty="0" smtClean="0">
                    <a:latin typeface="+mn-ea"/>
                  </a:rPr>
                  <a:t>NO</a:t>
                </a:r>
                <a:r>
                  <a:rPr lang="en-US" altLang="ja-JP" dirty="0" smtClean="0">
                    <a:latin typeface="+mn-ea"/>
                  </a:rPr>
                  <a:t> inference</a:t>
                </a:r>
                <a:r>
                  <a:rPr lang="ja-JP" altLang="en-US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kumimoji="1" lang="ja-JP" altLang="en-US" dirty="0" smtClean="0">
                    <a:latin typeface="+mn-ea"/>
                  </a:rPr>
                  <a:t>　　　</a:t>
                </a:r>
                <a:r>
                  <a:rPr kumimoji="1" lang="en-US" altLang="ja-JP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dirty="0" smtClean="0">
                    <a:latin typeface="+mn-ea"/>
                  </a:rPr>
                  <a:t>のどれかが</a:t>
                </a:r>
                <a:r>
                  <a:rPr kumimoji="1" lang="en-US" altLang="ja-JP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en-US" altLang="ja-JP" dirty="0" smtClean="0">
                    <a:latin typeface="+mn-ea"/>
                  </a:rPr>
                  <a:t>YES</a:t>
                </a:r>
                <a:r>
                  <a:rPr lang="ja-JP" altLang="en-US" dirty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inference</a:t>
                </a:r>
              </a:p>
              <a:p>
                <a:pPr marL="0" indent="0">
                  <a:buNone/>
                </a:pPr>
                <a:endParaRPr lang="en-US" altLang="ja-JP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ja-JP" dirty="0" smtClean="0">
                  <a:latin typeface="+mn-ea"/>
                </a:endParaRPr>
              </a:p>
              <a:p>
                <a:pPr marL="0" indent="0">
                  <a:buNone/>
                </a:pPr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121" y="1533546"/>
                <a:ext cx="8356553" cy="3729941"/>
              </a:xfrm>
              <a:blipFill>
                <a:blip r:embed="rId2"/>
                <a:stretch>
                  <a:fillRect t="-1637" b="-2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210102" y="5522794"/>
            <a:ext cx="6532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+mn-ea"/>
              </a:rPr>
              <a:t>YES/NO inference</a:t>
            </a:r>
            <a:r>
              <a:rPr kumimoji="1" lang="ja-JP" altLang="en-US" sz="2800" dirty="0" smtClean="0">
                <a:latin typeface="+mn-ea"/>
              </a:rPr>
              <a:t>は質問しなくていい </a:t>
            </a:r>
            <a:endParaRPr kumimoji="1" lang="en-US" altLang="ja-JP" sz="2800" dirty="0" smtClean="0">
              <a:latin typeface="+mn-ea"/>
            </a:endParaRPr>
          </a:p>
          <a:p>
            <a:r>
              <a:rPr lang="en-US" altLang="ja-JP" sz="2800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latin typeface="+mn-ea"/>
                <a:sym typeface="Wingdings" panose="05000000000000000000" pitchFamily="2" charset="2"/>
              </a:rPr>
              <a:t>       </a:t>
            </a:r>
            <a:r>
              <a:rPr kumimoji="1" lang="en-US" altLang="ja-JP" sz="2800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kumimoji="1" lang="ja-JP" altLang="en-US" sz="2800" dirty="0" smtClean="0">
                <a:latin typeface="+mn-ea"/>
                <a:sym typeface="Wingdings" panose="05000000000000000000" pitchFamily="2" charset="2"/>
              </a:rPr>
              <a:t>クエリの削減</a:t>
            </a:r>
            <a:r>
              <a:rPr lang="ja-JP" altLang="en-US" sz="2800" dirty="0">
                <a:latin typeface="+mn-ea"/>
                <a:sym typeface="Wingdings" panose="05000000000000000000" pitchFamily="2" charset="2"/>
              </a:rPr>
              <a:t>：</a:t>
            </a:r>
            <a:r>
              <a:rPr kumimoji="1" lang="ja-JP" altLang="en-US" sz="2800" dirty="0" smtClean="0">
                <a:latin typeface="+mn-ea"/>
                <a:sym typeface="Wingdings" panose="05000000000000000000" pitchFamily="2" charset="2"/>
              </a:rPr>
              <a:t>人間の負担軽減</a:t>
            </a:r>
            <a:endParaRPr kumimoji="1" lang="en-US" altLang="ja-JP" sz="2800" dirty="0" smtClean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5E65-496D-430B-B764-E52CDD39A0F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4453</TotalTime>
  <Words>1397</Words>
  <Application>Microsoft Office PowerPoint</Application>
  <PresentationFormat>画面に合わせる (4:3)</PresentationFormat>
  <Paragraphs>526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Meiryo UI</vt:lpstr>
      <vt:lpstr>游ゴシック</vt:lpstr>
      <vt:lpstr>游ゴシック Light</vt:lpstr>
      <vt:lpstr>Arial</vt:lpstr>
      <vt:lpstr>Calibri</vt:lpstr>
      <vt:lpstr>Calibri Light</vt:lpstr>
      <vt:lpstr>Cambria Math</vt:lpstr>
      <vt:lpstr>French Script MT</vt:lpstr>
      <vt:lpstr>Lucida Calligraphy</vt:lpstr>
      <vt:lpstr>Wingdings</vt:lpstr>
      <vt:lpstr>Office テーマ</vt:lpstr>
      <vt:lpstr>ホーン規則による アンチマトロイドの表現と 教育システム設計への応用</vt:lpstr>
      <vt:lpstr>PowerPoint プレゼンテーション</vt:lpstr>
      <vt:lpstr>Knowledge Space Theory                           (Falmagne &amp; Doignon 1985~)</vt:lpstr>
      <vt:lpstr>PowerPoint プレゼンテーション</vt:lpstr>
      <vt:lpstr>PowerPoint プレゼンテーション</vt:lpstr>
      <vt:lpstr>知識空間のモデル： U-closed族とアンチマトロイド</vt:lpstr>
      <vt:lpstr>KSTに基づくe-ラーニング の実現のための課題</vt:lpstr>
      <vt:lpstr>QUERYルーチン (Koppen 93, Muller 89)</vt:lpstr>
      <vt:lpstr>QUERYルーチンの大事なところ</vt:lpstr>
      <vt:lpstr>QUERYルーチンの大事なところ</vt:lpstr>
      <vt:lpstr>QUERYルーチンの問題点</vt:lpstr>
      <vt:lpstr>QUERYルーチンの改良</vt:lpstr>
      <vt:lpstr>一意極大アンチマトロイド</vt:lpstr>
      <vt:lpstr>PowerPoint プレゼンテーション</vt:lpstr>
      <vt:lpstr>PowerPoint プレゼンテーション</vt:lpstr>
      <vt:lpstr>本研究の位置付け・貢献</vt:lpstr>
      <vt:lpstr>PowerPoint プレゼンテーション</vt:lpstr>
      <vt:lpstr>メンバシップアルゴリズム</vt:lpstr>
      <vt:lpstr>簡約化</vt:lpstr>
      <vt:lpstr>その他</vt:lpstr>
      <vt:lpstr>応用: QUERYルーチンの改良</vt:lpstr>
      <vt:lpstr>改良QUERY(本研究)</vt:lpstr>
      <vt:lpstr>改良版の重要なところ</vt:lpstr>
      <vt:lpstr>比較シミュレーション</vt:lpstr>
      <vt:lpstr>例: Q={0,1,2,3},  L=L({02→1, 13→0})}</vt:lpstr>
      <vt:lpstr>実験</vt:lpstr>
      <vt:lpstr>観察・考察</vt:lpstr>
      <vt:lpstr>まとめ</vt:lpstr>
      <vt:lpstr>今後の課題</vt:lpstr>
      <vt:lpstr>未解決問題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ホーン規則による アンチマトロイドの表現と 教育システム設計への応用</dc:title>
  <dc:creator>平井広志</dc:creator>
  <cp:lastModifiedBy>平井広志</cp:lastModifiedBy>
  <cp:revision>110</cp:revision>
  <dcterms:created xsi:type="dcterms:W3CDTF">2016-03-15T01:16:58Z</dcterms:created>
  <dcterms:modified xsi:type="dcterms:W3CDTF">2016-03-22T08:14:11Z</dcterms:modified>
</cp:coreProperties>
</file>