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2" r:id="rId5"/>
    <p:sldId id="263" r:id="rId6"/>
    <p:sldId id="298" r:id="rId7"/>
    <p:sldId id="299" r:id="rId8"/>
    <p:sldId id="300" r:id="rId9"/>
    <p:sldId id="301" r:id="rId10"/>
    <p:sldId id="266" r:id="rId11"/>
    <p:sldId id="285" r:id="rId12"/>
    <p:sldId id="289" r:id="rId13"/>
    <p:sldId id="287" r:id="rId14"/>
    <p:sldId id="293" r:id="rId15"/>
    <p:sldId id="294" r:id="rId16"/>
    <p:sldId id="295" r:id="rId17"/>
    <p:sldId id="296" r:id="rId18"/>
    <p:sldId id="297" r:id="rId19"/>
    <p:sldId id="290" r:id="rId20"/>
    <p:sldId id="291" r:id="rId21"/>
    <p:sldId id="292" r:id="rId22"/>
    <p:sldId id="302" r:id="rId23"/>
    <p:sldId id="303" r:id="rId24"/>
    <p:sldId id="258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井広志" initials="平井広志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74301" autoAdjust="0"/>
  </p:normalViewPr>
  <p:slideViewPr>
    <p:cSldViewPr snapToGrid="0">
      <p:cViewPr varScale="1">
        <p:scale>
          <a:sx n="95" d="100"/>
          <a:sy n="95" d="100"/>
        </p:scale>
        <p:origin x="2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3515-2ED2-45C3-906D-4F5A51759E12}" type="datetimeFigureOut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40714-6F5D-4181-B495-CE18F57EC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4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would like</a:t>
            </a:r>
            <a:r>
              <a:rPr kumimoji="1" lang="en-US" altLang="ja-JP" baseline="0" dirty="0" smtClean="0"/>
              <a:t> to t</a:t>
            </a:r>
            <a:r>
              <a:rPr kumimoji="1" lang="en-US" altLang="ja-JP" dirty="0" smtClean="0"/>
              <a:t>han</a:t>
            </a:r>
            <a:r>
              <a:rPr kumimoji="1" lang="en-US" altLang="ja-JP" baseline="0" dirty="0" smtClean="0"/>
              <a:t>k organizers for inviting me to this symposium.</a:t>
            </a:r>
          </a:p>
          <a:p>
            <a:r>
              <a:rPr kumimoji="1" lang="en-US" altLang="ja-JP" dirty="0" smtClean="0"/>
              <a:t>I will</a:t>
            </a:r>
            <a:r>
              <a:rPr kumimoji="1" lang="en-US" altLang="ja-JP" baseline="0" dirty="0" smtClean="0"/>
              <a:t> talk about my recent results on a new direction of discrete convex analysis.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8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Discrete</a:t>
            </a:r>
            <a:r>
              <a:rPr kumimoji="1" lang="en-US" altLang="ja-JP" baseline="0" smtClean="0"/>
              <a:t> convex analysis, developed by Kazuo Murota, and his collaborators, </a:t>
            </a:r>
          </a:p>
          <a:p>
            <a:r>
              <a:rPr kumimoji="1" lang="en-US" altLang="ja-JP" baseline="0" smtClean="0"/>
              <a:t>is a theory of convex functions on integer lattice for well-solvable combinatorial optimization problems</a:t>
            </a:r>
          </a:p>
          <a:p>
            <a:r>
              <a:rPr kumimoji="1" lang="en-US" altLang="ja-JP" baseline="0" smtClean="0"/>
              <a:t>including network flow and matroid/submodular optimization.</a:t>
            </a:r>
          </a:p>
          <a:p>
            <a:r>
              <a:rPr kumimoji="1" lang="en-US" altLang="ja-JP" baseline="0" smtClean="0"/>
              <a:t>In this theory, two classes of discrete convex functions have primary roles: the first one is M-convex (or Mnatural convex) function, </a:t>
            </a:r>
          </a:p>
          <a:p>
            <a:r>
              <a:rPr kumimoji="1" lang="en-US" altLang="ja-JP" baseline="0" smtClean="0"/>
              <a:t>which comes from base exchange property of matroid and have important application in mathematical economics and game theory</a:t>
            </a:r>
          </a:p>
          <a:p>
            <a:r>
              <a:rPr kumimoji="1" lang="en-US" altLang="ja-JP" smtClean="0"/>
              <a:t>the second</a:t>
            </a:r>
            <a:r>
              <a:rPr kumimoji="1" lang="en-US" altLang="ja-JP" baseline="0" smtClean="0"/>
              <a:t> one is L-convex (or Lnatural-convex) function, which is a generalization of submodular set function to integer lattice,</a:t>
            </a:r>
          </a:p>
          <a:p>
            <a:r>
              <a:rPr kumimoji="1" lang="en-US" altLang="ja-JP" baseline="0" smtClean="0"/>
              <a:t> and arises as a potential function of network flow. M-convex functions and L-convex functions are in the relationship of Legendre conjugate.</a:t>
            </a:r>
          </a:p>
          <a:p>
            <a:r>
              <a:rPr kumimoji="1" lang="en-US" altLang="ja-JP" baseline="0" smtClean="0"/>
              <a:t>In this talk we focus on Lnatural-convex function.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0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Lnatural-convex</a:t>
            </a:r>
            <a:r>
              <a:rPr kumimoji="1" lang="en-US" altLang="ja-JP" baseline="0" smtClean="0"/>
              <a:t> function is a function on Zton satisfying discrete analogue of convexity inequality, </a:t>
            </a:r>
          </a:p>
          <a:p>
            <a:r>
              <a:rPr kumimoji="1" lang="en-US" altLang="ja-JP" baseline="0" smtClean="0"/>
              <a:t>called the discrete midpoint convexity.</a:t>
            </a:r>
          </a:p>
          <a:p>
            <a:r>
              <a:rPr kumimoji="1" lang="en-US" altLang="ja-JP" baseline="0" smtClean="0"/>
              <a:t>Let us explain the right hand side.</a:t>
            </a:r>
          </a:p>
          <a:p>
            <a:r>
              <a:rPr kumimoji="1" lang="en-US" altLang="ja-JP" baseline="0" smtClean="0"/>
              <a:t>here g is defined on Zton, and is not defined on the midpoint between x and y, which may be half-integral.</a:t>
            </a:r>
          </a:p>
          <a:p>
            <a:r>
              <a:rPr kumimoji="1" lang="en-US" altLang="ja-JP" baseline="0" smtClean="0"/>
              <a:t>This operator rounds up all components that are not integral.</a:t>
            </a:r>
          </a:p>
          <a:p>
            <a:r>
              <a:rPr kumimoji="1" lang="en-US" altLang="ja-JP" baseline="0" smtClean="0"/>
              <a:t>This operator rounds down all non-integral components.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14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Lnatural</a:t>
            </a:r>
            <a:r>
              <a:rPr kumimoji="1" lang="en-US" altLang="ja-JP" baseline="0" dirty="0" smtClean="0"/>
              <a:t> convex functions enjoy several nice properties analogous to ordinary convex functions in Euclidean space.</a:t>
            </a:r>
          </a:p>
          <a:p>
            <a:r>
              <a:rPr kumimoji="1" lang="en-US" altLang="ja-JP" baseline="0" dirty="0" smtClean="0"/>
              <a:t>As in the case of Euclidean convex functions, a local minimizer is a global minimizer.</a:t>
            </a:r>
          </a:p>
          <a:p>
            <a:r>
              <a:rPr kumimoji="1" lang="en-US" altLang="ja-JP" baseline="0" dirty="0" smtClean="0"/>
              <a:t>Here the neighborhood of an integer point x is the union of 0,1 cubes forward x and backward to x</a:t>
            </a:r>
          </a:p>
          <a:p>
            <a:r>
              <a:rPr kumimoji="1" lang="en-US" altLang="ja-JP" baseline="0" dirty="0" smtClean="0"/>
              <a:t>Namely x is a minimizer if and only if x is a minimizer of this neighborhood.</a:t>
            </a:r>
          </a:p>
          <a:p>
            <a:r>
              <a:rPr kumimoji="1" lang="en-US" altLang="ja-JP" baseline="0" dirty="0" smtClean="0"/>
              <a:t>This naturally gives a descend algorithm  to minimize L-natural convex function, called steepest descent algorithm, </a:t>
            </a:r>
          </a:p>
          <a:p>
            <a:r>
              <a:rPr kumimoji="1" lang="en-US" altLang="ja-JP" baseline="0" dirty="0" smtClean="0"/>
              <a:t>which picks and moves a local minimizer, and repeat until function-value does not change.</a:t>
            </a:r>
          </a:p>
          <a:p>
            <a:r>
              <a:rPr kumimoji="1" lang="en-US" altLang="ja-JP" baseline="0" dirty="0" smtClean="0"/>
              <a:t>Here finding a local minimizer is reduced to submodular function minimization, </a:t>
            </a:r>
          </a:p>
          <a:p>
            <a:r>
              <a:rPr kumimoji="1" lang="en-US" altLang="ja-JP" baseline="0" dirty="0" smtClean="0"/>
              <a:t>because </a:t>
            </a:r>
            <a:r>
              <a:rPr kumimoji="1" lang="en-US" altLang="ja-JP" baseline="0" dirty="0" err="1" smtClean="0"/>
              <a:t>Lnatural</a:t>
            </a:r>
            <a:r>
              <a:rPr kumimoji="1" lang="en-US" altLang="ja-JP" baseline="0" dirty="0" smtClean="0"/>
              <a:t>-convex function is submodular on each 0-1 cube.</a:t>
            </a:r>
          </a:p>
          <a:p>
            <a:r>
              <a:rPr kumimoji="1" lang="en-US" altLang="ja-JP" baseline="0" dirty="0" smtClean="0"/>
              <a:t>Interestingly the number of iteration is bounded by l-infinity distance between initial point and minimizers.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96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83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86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an answer.</a:t>
            </a:r>
          </a:p>
          <a:p>
            <a:r>
              <a:rPr kumimoji="1" lang="en-US" altLang="ja-JP" dirty="0" smtClean="0"/>
              <a:t>If Gamma is orientable</a:t>
            </a:r>
            <a:r>
              <a:rPr kumimoji="1" lang="en-US" altLang="ja-JP" baseline="0" dirty="0" smtClean="0"/>
              <a:t> modular, problem is polynomial time solvable.</a:t>
            </a:r>
          </a:p>
          <a:p>
            <a:r>
              <a:rPr kumimoji="1" lang="en-US" altLang="ja-JP" baseline="0" dirty="0" smtClean="0"/>
              <a:t>Otherwise, problem is NP-hard.</a:t>
            </a:r>
          </a:p>
          <a:p>
            <a:r>
              <a:rPr kumimoji="1" lang="en-US" altLang="ja-JP" baseline="0" dirty="0" smtClean="0"/>
              <a:t>To prove tractability, we developed a theory of L-convex functions on oriented modular graphs </a:t>
            </a:r>
          </a:p>
          <a:p>
            <a:r>
              <a:rPr kumimoji="1" lang="en-US" altLang="ja-JP" baseline="0" dirty="0" smtClean="0"/>
              <a:t>and submodular functions on modular </a:t>
            </a:r>
            <a:r>
              <a:rPr kumimoji="1" lang="en-US" altLang="ja-JP" baseline="0" dirty="0" err="1" smtClean="0"/>
              <a:t>semilattices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Orientable modular graphs include tree, cube, </a:t>
            </a:r>
          </a:p>
          <a:p>
            <a:r>
              <a:rPr kumimoji="1" lang="en-US" altLang="ja-JP" baseline="0" dirty="0" err="1" smtClean="0"/>
              <a:t>Hasse</a:t>
            </a:r>
            <a:r>
              <a:rPr kumimoji="1" lang="en-US" altLang="ja-JP" baseline="0" dirty="0" smtClean="0"/>
              <a:t> diagram of modular lattices, their Cartesian product</a:t>
            </a:r>
          </a:p>
          <a:p>
            <a:r>
              <a:rPr kumimoji="1" lang="en-US" altLang="ja-JP" baseline="0" dirty="0" smtClean="0"/>
              <a:t>Modular </a:t>
            </a:r>
            <a:r>
              <a:rPr kumimoji="1" lang="en-US" altLang="ja-JP" baseline="0" dirty="0" err="1" smtClean="0"/>
              <a:t>semilattice</a:t>
            </a:r>
            <a:r>
              <a:rPr kumimoji="1" lang="en-US" altLang="ja-JP" baseline="0" dirty="0" smtClean="0"/>
              <a:t> is a </a:t>
            </a:r>
            <a:r>
              <a:rPr kumimoji="1" lang="en-US" altLang="ja-JP" baseline="0" dirty="0" err="1" smtClean="0"/>
              <a:t>semilattice</a:t>
            </a:r>
            <a:r>
              <a:rPr kumimoji="1" lang="en-US" altLang="ja-JP" baseline="0" dirty="0" smtClean="0"/>
              <a:t> generalization of modular lattices</a:t>
            </a:r>
          </a:p>
          <a:p>
            <a:r>
              <a:rPr kumimoji="1" lang="en-US" altLang="ja-JP" baseline="0" dirty="0" smtClean="0"/>
              <a:t>Polar space is also an example of modular </a:t>
            </a:r>
            <a:r>
              <a:rPr kumimoji="1" lang="en-US" altLang="ja-JP" baseline="0" dirty="0" err="1" smtClean="0"/>
              <a:t>semilattices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6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precisely</a:t>
            </a:r>
            <a:r>
              <a:rPr kumimoji="1" lang="en-US" altLang="ja-JP" baseline="0" dirty="0" smtClean="0"/>
              <a:t> definition.</a:t>
            </a:r>
          </a:p>
          <a:p>
            <a:r>
              <a:rPr kumimoji="1" lang="en-US" altLang="ja-JP" baseline="0" dirty="0" smtClean="0"/>
              <a:t>G is modular if for every triple of vertices there is a vertex z contained in shortest paths among the triple.</a:t>
            </a:r>
          </a:p>
          <a:p>
            <a:r>
              <a:rPr kumimoji="1" lang="en-US" altLang="ja-JP" baseline="0" dirty="0" smtClean="0"/>
              <a:t>G is orientable if there is an orientation such that every 4-cycle is oriented in this way.</a:t>
            </a:r>
          </a:p>
          <a:p>
            <a:r>
              <a:rPr kumimoji="1" lang="en-US" altLang="ja-JP" baseline="0" dirty="0" smtClean="0"/>
              <a:t>An oriented modular graph is a modular graph endowed with this orientation.</a:t>
            </a:r>
          </a:p>
          <a:p>
            <a:r>
              <a:rPr kumimoji="1" lang="en-US" altLang="ja-JP" baseline="0" dirty="0" smtClean="0"/>
              <a:t>A modular </a:t>
            </a:r>
            <a:r>
              <a:rPr kumimoji="1" lang="en-US" altLang="ja-JP" baseline="0" dirty="0" err="1" smtClean="0"/>
              <a:t>semilattice</a:t>
            </a:r>
            <a:r>
              <a:rPr kumimoji="1" lang="en-US" altLang="ja-JP" baseline="0" dirty="0" smtClean="0"/>
              <a:t> is exactly a </a:t>
            </a:r>
            <a:r>
              <a:rPr kumimoji="1" lang="en-US" altLang="ja-JP" baseline="0" dirty="0" err="1" smtClean="0"/>
              <a:t>semilattice</a:t>
            </a:r>
            <a:r>
              <a:rPr kumimoji="1" lang="en-US" altLang="ja-JP" baseline="0" dirty="0" smtClean="0"/>
              <a:t> whose </a:t>
            </a:r>
            <a:r>
              <a:rPr kumimoji="1" lang="en-US" altLang="ja-JP" baseline="0" dirty="0" err="1" smtClean="0"/>
              <a:t>Hasse</a:t>
            </a:r>
            <a:r>
              <a:rPr kumimoji="1" lang="en-US" altLang="ja-JP" baseline="0" dirty="0" smtClean="0"/>
              <a:t> diagram is oriented modular.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79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the</a:t>
            </a:r>
            <a:r>
              <a:rPr kumimoji="1" lang="en-US" altLang="ja-JP" baseline="0" dirty="0" smtClean="0"/>
              <a:t> objective of </a:t>
            </a:r>
            <a:r>
              <a:rPr kumimoji="1" lang="en-US" altLang="ja-JP" baseline="0" dirty="0" err="1" smtClean="0"/>
              <a:t>multifacitiy</a:t>
            </a:r>
            <a:r>
              <a:rPr kumimoji="1" lang="en-US" altLang="ja-JP" baseline="0" dirty="0" smtClean="0"/>
              <a:t> location problem is L-convex in the Cartesian product of oriented modular graphs.</a:t>
            </a:r>
          </a:p>
          <a:p>
            <a:r>
              <a:rPr kumimoji="1" lang="en-US" altLang="ja-JP" baseline="0" dirty="0" smtClean="0"/>
              <a:t>We can apply the framework of steepest descent algorithm to minimize this objective as before.</a:t>
            </a:r>
          </a:p>
          <a:p>
            <a:r>
              <a:rPr kumimoji="1" lang="en-US" altLang="ja-JP" baseline="0" dirty="0" smtClean="0"/>
              <a:t>Here the local problem is minimization of submodular function on modular </a:t>
            </a:r>
            <a:r>
              <a:rPr kumimoji="1" lang="en-US" altLang="ja-JP" baseline="0" dirty="0" err="1" smtClean="0"/>
              <a:t>semilattice</a:t>
            </a:r>
            <a:r>
              <a:rPr kumimoji="1" lang="en-US" altLang="ja-JP" baseline="0" dirty="0" smtClean="0"/>
              <a:t>, which is </a:t>
            </a:r>
            <a:r>
              <a:rPr kumimoji="1" lang="en-US" altLang="ja-JP" baseline="0" dirty="0" err="1" smtClean="0"/>
              <a:t>tractbale</a:t>
            </a:r>
            <a:r>
              <a:rPr kumimoji="1" lang="en-US" altLang="ja-JP" baseline="0" dirty="0" smtClean="0"/>
              <a:t> in VCSP model.</a:t>
            </a:r>
          </a:p>
          <a:p>
            <a:r>
              <a:rPr kumimoji="1" lang="en-US" altLang="ja-JP" baseline="0" dirty="0" smtClean="0"/>
              <a:t>VCSP is an optimization problem whose the objective function is given as sum of functions of small number of variables.</a:t>
            </a:r>
          </a:p>
          <a:p>
            <a:r>
              <a:rPr kumimoji="1" lang="en-US" altLang="ja-JP" baseline="0" dirty="0" smtClean="0"/>
              <a:t>This is an application of </a:t>
            </a:r>
            <a:r>
              <a:rPr kumimoji="1" lang="en-US" altLang="ja-JP" baseline="0" dirty="0" err="1" smtClean="0"/>
              <a:t>Thapper-Zivny</a:t>
            </a:r>
            <a:r>
              <a:rPr kumimoji="1" lang="en-US" altLang="ja-JP" baseline="0" dirty="0" smtClean="0"/>
              <a:t> criterion for tractability of Valued CSP.</a:t>
            </a:r>
          </a:p>
          <a:p>
            <a:r>
              <a:rPr kumimoji="1" lang="en-US" altLang="ja-JP" baseline="0" dirty="0" smtClean="0"/>
              <a:t>Also </a:t>
            </a:r>
            <a:r>
              <a:rPr kumimoji="1" lang="en-US" altLang="ja-JP" baseline="0" dirty="0" err="1" smtClean="0"/>
              <a:t>linfty</a:t>
            </a:r>
            <a:r>
              <a:rPr kumimoji="1" lang="en-US" altLang="ja-JP" baseline="0" dirty="0" smtClean="0"/>
              <a:t> bound holds.</a:t>
            </a:r>
          </a:p>
          <a:p>
            <a:r>
              <a:rPr kumimoji="1" lang="en-US" altLang="ja-JP" baseline="0" dirty="0" smtClean="0"/>
              <a:t>Consequently </a:t>
            </a:r>
            <a:r>
              <a:rPr kumimoji="1" lang="en-US" altLang="ja-JP" baseline="0" dirty="0" err="1" smtClean="0"/>
              <a:t>multifacity</a:t>
            </a:r>
            <a:r>
              <a:rPr kumimoji="1" lang="en-US" altLang="ja-JP" baseline="0" dirty="0" smtClean="0"/>
              <a:t> location problem on orientable modular graph is polynomial solvable.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38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3867-0436-48B5-8013-C6AC7C3EF9BF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2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FE82-6FFC-4279-A0DD-0D767BE9A3A2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99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961A-46D0-4DE3-91B0-051E9C7F67CE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2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9BF-D5B8-4290-B222-8FA2413DCE8C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31E4-0CA9-412B-BE8D-391D5FEAB81A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4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BAC-2E76-4B05-8E7C-AE345AC2DB7B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1E9-B28C-484A-B0E4-EB109857F568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36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E9FA-9FE7-4C8F-A9DD-0E429417876F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7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8420-172D-472C-82D1-F7C8BE9A5E11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5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68F5-9D41-4A2F-9E97-120BD657B4BD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0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18-2E7B-4A4A-B1A3-F373729126A1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5129-A65C-44A1-830B-057F3BF5D27B}" type="datetime1">
              <a:rPr kumimoji="1" lang="ja-JP" altLang="en-US" smtClean="0"/>
              <a:t>2018/11/27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1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4" Type="http://schemas.openxmlformats.org/officeDocument/2006/relationships/image" Target="../media/image1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80.png"/><Relationship Id="rId14" Type="http://schemas.openxmlformats.org/officeDocument/2006/relationships/image" Target="../media/image901.png"/><Relationship Id="rId15" Type="http://schemas.openxmlformats.org/officeDocument/2006/relationships/image" Target="../media/image830.png"/><Relationship Id="rId16" Type="http://schemas.openxmlformats.org/officeDocument/2006/relationships/image" Target="../media/image841.png"/><Relationship Id="rId17" Type="http://schemas.openxmlformats.org/officeDocument/2006/relationships/image" Target="../media/image850.png"/><Relationship Id="rId18" Type="http://schemas.openxmlformats.org/officeDocument/2006/relationships/image" Target="../media/image860.png"/><Relationship Id="rId19" Type="http://schemas.openxmlformats.org/officeDocument/2006/relationships/image" Target="../media/image871.png"/><Relationship Id="rId20" Type="http://schemas.openxmlformats.org/officeDocument/2006/relationships/image" Target="../media/image890.png"/><Relationship Id="rId21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1.png"/><Relationship Id="rId3" Type="http://schemas.openxmlformats.org/officeDocument/2006/relationships/image" Target="../media/image64.png"/><Relationship Id="rId4" Type="http://schemas.openxmlformats.org/officeDocument/2006/relationships/image" Target="../media/image8000.png"/><Relationship Id="rId5" Type="http://schemas.openxmlformats.org/officeDocument/2006/relationships/image" Target="../media/image810.png"/><Relationship Id="rId6" Type="http://schemas.openxmlformats.org/officeDocument/2006/relationships/image" Target="../media/image82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1.png"/><Relationship Id="rId12" Type="http://schemas.openxmlformats.org/officeDocument/2006/relationships/image" Target="../media/image1020.png"/><Relationship Id="rId13" Type="http://schemas.openxmlformats.org/officeDocument/2006/relationships/image" Target="../media/image1030.png"/><Relationship Id="rId14" Type="http://schemas.openxmlformats.org/officeDocument/2006/relationships/image" Target="../media/image1040.png"/><Relationship Id="rId15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950.png"/><Relationship Id="rId6" Type="http://schemas.openxmlformats.org/officeDocument/2006/relationships/image" Target="../media/image962.png"/><Relationship Id="rId7" Type="http://schemas.openxmlformats.org/officeDocument/2006/relationships/image" Target="../media/image970.png"/><Relationship Id="rId8" Type="http://schemas.openxmlformats.org/officeDocument/2006/relationships/image" Target="../media/image981.png"/><Relationship Id="rId9" Type="http://schemas.openxmlformats.org/officeDocument/2006/relationships/image" Target="../media/image990.png"/><Relationship Id="rId10" Type="http://schemas.openxmlformats.org/officeDocument/2006/relationships/image" Target="../media/image10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4" Type="http://schemas.openxmlformats.org/officeDocument/2006/relationships/image" Target="../media/image640.png"/><Relationship Id="rId5" Type="http://schemas.openxmlformats.org/officeDocument/2006/relationships/image" Target="../media/image6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17" Type="http://schemas.openxmlformats.org/officeDocument/2006/relationships/image" Target="../media/image710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77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4" Type="http://schemas.openxmlformats.org/officeDocument/2006/relationships/image" Target="../media/image79.png"/><Relationship Id="rId5" Type="http://schemas.openxmlformats.org/officeDocument/2006/relationships/image" Target="../media/image169.png"/><Relationship Id="rId6" Type="http://schemas.openxmlformats.org/officeDocument/2006/relationships/image" Target="../media/image1700.png"/><Relationship Id="rId7" Type="http://schemas.openxmlformats.org/officeDocument/2006/relationships/image" Target="../media/image171.png"/><Relationship Id="rId9" Type="http://schemas.openxmlformats.org/officeDocument/2006/relationships/image" Target="../media/image173.png"/><Relationship Id="rId13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10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6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91358" y="624235"/>
                <a:ext cx="7772400" cy="178836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4800" dirty="0" smtClean="0">
                    <a:latin typeface="+mn-lt"/>
                  </a:rPr>
                  <a:t>Discrete Convex Analysis</a:t>
                </a:r>
                <a:br>
                  <a:rPr kumimoji="1" lang="en-US" altLang="ja-JP" sz="4800" dirty="0" smtClean="0">
                    <a:latin typeface="+mn-lt"/>
                  </a:rPr>
                </a:br>
                <a:r>
                  <a:rPr lang="en-US" altLang="ja-JP" sz="4800" i="1" dirty="0" smtClean="0">
                    <a:latin typeface="+mn-lt"/>
                  </a:rPr>
                  <a:t>beyond</a:t>
                </a:r>
                <a:r>
                  <a:rPr lang="en-US" altLang="ja-JP" sz="4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91358" y="624235"/>
                <a:ext cx="7772400" cy="1788367"/>
              </a:xfr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8558" y="2829255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600" dirty="0" smtClean="0"/>
              <a:t>Hiroshi Hirai</a:t>
            </a:r>
          </a:p>
          <a:p>
            <a:r>
              <a:rPr lang="en-US" altLang="ja-JP" sz="3600" dirty="0" smtClean="0"/>
              <a:t>University of Tokyo</a:t>
            </a:r>
          </a:p>
          <a:p>
            <a:r>
              <a:rPr lang="en-US" altLang="ja-JP" sz="3600" dirty="0" smtClean="0"/>
              <a:t>hirai@mist.i.u-tokyo.ac.jp</a:t>
            </a:r>
          </a:p>
          <a:p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63330" y="4971356"/>
            <a:ext cx="44284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Combinatorial Optimization</a:t>
            </a:r>
          </a:p>
          <a:p>
            <a:pPr algn="ctr"/>
            <a:r>
              <a:rPr kumimoji="1" lang="en-US" altLang="ja-JP" sz="2800" dirty="0" smtClean="0"/>
              <a:t>MFO, </a:t>
            </a:r>
            <a:r>
              <a:rPr kumimoji="1" lang="en-US" altLang="ja-JP" sz="2800" dirty="0" err="1" smtClean="0"/>
              <a:t>Oberwolfach</a:t>
            </a:r>
            <a:r>
              <a:rPr kumimoji="1" lang="en-US" altLang="ja-JP" sz="2800" dirty="0" smtClean="0"/>
              <a:t>, Germany</a:t>
            </a:r>
          </a:p>
          <a:p>
            <a:pPr algn="ctr"/>
            <a:r>
              <a:rPr lang="en-US" altLang="ja-JP" sz="2800" dirty="0" smtClean="0"/>
              <a:t>November</a:t>
            </a:r>
            <a:r>
              <a:rPr kumimoji="1" lang="en-US" altLang="ja-JP" sz="2800" dirty="0" smtClean="0"/>
              <a:t> 2018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26827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>
                <a:latin typeface="+mn-lt"/>
              </a:rPr>
              <a:t>Multifacility</a:t>
            </a:r>
            <a:r>
              <a:rPr kumimoji="1" lang="en-US" altLang="ja-JP" sz="3600" dirty="0" smtClean="0">
                <a:latin typeface="+mn-lt"/>
              </a:rPr>
              <a:t> location problem</a:t>
            </a:r>
            <a:br>
              <a:rPr kumimoji="1" lang="en-US" altLang="ja-JP" sz="3600" dirty="0" smtClean="0">
                <a:latin typeface="+mn-lt"/>
              </a:rPr>
            </a:b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smtClean="0">
                <a:latin typeface="+mn-lt"/>
              </a:rPr>
              <a:t>        (a.k.a.  minimum 0-extension problem)</a:t>
            </a:r>
            <a:endParaRPr kumimoji="1" lang="ja-JP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71480" y="1452390"/>
                <a:ext cx="50636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ja-JP" sz="2800" dirty="0" smtClean="0"/>
                  <a:t>: undirected graph, path-metric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80" y="1452390"/>
                <a:ext cx="5063694" cy="430887"/>
              </a:xfrm>
              <a:prstGeom prst="rect">
                <a:avLst/>
              </a:prstGeom>
              <a:blipFill>
                <a:blip r:embed="rId3"/>
                <a:stretch>
                  <a:fillRect l="-602" t="-23944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88523" y="2816746"/>
                <a:ext cx="4661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kumimoji="1" lang="en-US" altLang="ja-JP" sz="2800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en-US" sz="280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ja-JP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523" y="2816746"/>
                <a:ext cx="4661789" cy="523220"/>
              </a:xfrm>
              <a:prstGeom prst="rect">
                <a:avLst/>
              </a:prstGeom>
              <a:blipFill>
                <a:blip r:embed="rId4"/>
                <a:stretch>
                  <a:fillRect l="-2749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465894" y="2094945"/>
                <a:ext cx="5905271" cy="480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2800" dirty="0"/>
                  <a:t>M</a:t>
                </a:r>
                <a:r>
                  <a:rPr kumimoji="1" lang="en-US" altLang="ja-JP" sz="2800" dirty="0" smtClean="0"/>
                  <a:t>in.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ja-JP" altLang="en-US" sz="28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𝑣𝑖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94" y="2094945"/>
                <a:ext cx="5905271" cy="480003"/>
              </a:xfrm>
              <a:prstGeom prst="rect">
                <a:avLst/>
              </a:prstGeom>
              <a:blipFill>
                <a:blip r:embed="rId5"/>
                <a:stretch>
                  <a:fillRect l="-3199" t="-21795" b="-35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71480" y="3657052"/>
                <a:ext cx="7886700" cy="288186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dirty="0" smtClean="0"/>
                  <a:t>Fomulated in facility location theory 70’s</a:t>
                </a:r>
              </a:p>
              <a:p>
                <a:r>
                  <a:rPr lang="en-US" altLang="ja-JP" sz="2400" dirty="0"/>
                  <a:t>Labeling problems in vision &amp; machine </a:t>
                </a:r>
                <a:r>
                  <a:rPr lang="en-US" altLang="ja-JP" sz="2400" dirty="0" smtClean="0"/>
                  <a:t>learning</a:t>
                </a:r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Minimum cut problem: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  ---&gt; P </a:t>
                </a:r>
                <a:endParaRPr lang="en-US" altLang="ja-JP" sz="2400" dirty="0"/>
              </a:p>
              <a:p>
                <a:r>
                  <a:rPr lang="en-US" altLang="ja-JP" sz="2400" dirty="0"/>
                  <a:t>M</a:t>
                </a:r>
                <a:r>
                  <a:rPr lang="en-US" altLang="ja-JP" sz="2400" dirty="0" smtClean="0"/>
                  <a:t>ultiway cut problem: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ea typeface="Cambria Math" panose="02040503050406030204" pitchFamily="18" charset="0"/>
                  </a:rPr>
                  <a:t>     -</a:t>
                </a:r>
                <a:r>
                  <a:rPr lang="en-US" altLang="ja-JP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--&gt; NP-hard</a:t>
                </a:r>
                <a:endParaRPr lang="en-US" altLang="ja-JP" sz="2400" dirty="0" smtClean="0"/>
              </a:p>
              <a:p>
                <a:r>
                  <a:rPr kumimoji="1" lang="en-US" altLang="ja-JP" sz="2400" dirty="0" smtClean="0"/>
                  <a:t>Complexity classification w.r.t.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en-US" altLang="ja-JP" sz="1800" dirty="0" smtClean="0"/>
                  <a:t>(</a:t>
                </a:r>
                <a:r>
                  <a:rPr lang="en-US" altLang="ja-JP" sz="1800" dirty="0" err="1" smtClean="0"/>
                  <a:t>Chepoi</a:t>
                </a:r>
                <a:r>
                  <a:rPr lang="en-US" altLang="ja-JP" sz="1800" dirty="0" smtClean="0"/>
                  <a:t> 96, </a:t>
                </a:r>
                <a:r>
                  <a:rPr lang="en-US" altLang="ja-JP" sz="1800" dirty="0" err="1" smtClean="0"/>
                  <a:t>Karzanov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/>
                  <a:t>98</a:t>
                </a:r>
                <a:r>
                  <a:rPr lang="en-US" altLang="ja-JP" sz="1800" dirty="0" smtClean="0"/>
                  <a:t>)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000" i="1" dirty="0"/>
                  <a:t> </a:t>
                </a:r>
                <a:r>
                  <a:rPr lang="en-US" altLang="ja-JP" sz="2000" i="1" dirty="0" smtClean="0"/>
                  <a:t>   </a:t>
                </a:r>
                <a:r>
                  <a:rPr lang="en-US" altLang="ja-JP" sz="2400" i="1" dirty="0" smtClean="0"/>
                  <a:t>What are graphs on which </a:t>
                </a:r>
                <a:r>
                  <a:rPr lang="en-US" altLang="ja-JP" sz="2400" i="1" dirty="0" err="1" smtClean="0"/>
                  <a:t>multifac</a:t>
                </a:r>
                <a:r>
                  <a:rPr lang="en-US" altLang="ja-JP" sz="2400" i="1" dirty="0" smtClean="0"/>
                  <a:t>. is tractable ?</a:t>
                </a:r>
              </a:p>
            </p:txBody>
          </p:sp>
        </mc:Choice>
        <mc:Fallback xmlns="">
          <p:sp>
            <p:nvSpPr>
              <p:cNvPr id="1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1480" y="3657052"/>
                <a:ext cx="7886700" cy="2881861"/>
              </a:xfrm>
              <a:blipFill>
                <a:blip r:embed="rId6"/>
                <a:stretch>
                  <a:fillRect l="-1082" t="-2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5936" y="387822"/>
                <a:ext cx="873015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Dichotomy Theorem</a:t>
                </a:r>
              </a:p>
              <a:p>
                <a:r>
                  <a:rPr lang="en-US" altLang="ja-JP" sz="1200" dirty="0"/>
                  <a:t> </a:t>
                </a:r>
                <a:r>
                  <a:rPr lang="en-US" altLang="ja-JP" sz="1200" dirty="0" smtClean="0"/>
                  <a:t> </a:t>
                </a:r>
                <a:endParaRPr kumimoji="1" lang="en-US" altLang="ja-JP" sz="1200" dirty="0" smtClean="0"/>
              </a:p>
              <a:p>
                <a:r>
                  <a:rPr kumimoji="1" lang="en-US" altLang="ja-JP" sz="2800" dirty="0" smtClean="0"/>
                  <a:t>            [H. </a:t>
                </a:r>
                <a:r>
                  <a:rPr lang="en-US" altLang="ja-JP" sz="2800" dirty="0" smtClean="0"/>
                  <a:t>13</a:t>
                </a:r>
                <a:r>
                  <a:rPr kumimoji="1" lang="en-US" altLang="ja-JP" sz="2800" dirty="0" smtClean="0"/>
                  <a:t>]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orientable modular,  </a:t>
                </a:r>
                <a:r>
                  <a:rPr kumimoji="1" lang="en-US" altLang="ja-JP" sz="2800" dirty="0" err="1" smtClean="0"/>
                  <a:t>multifac</a:t>
                </a:r>
                <a:r>
                  <a:rPr kumimoji="1" lang="en-US" altLang="ja-JP" sz="2800" dirty="0" smtClean="0"/>
                  <a:t>. is in P</a:t>
                </a:r>
              </a:p>
              <a:p>
                <a:r>
                  <a:rPr kumimoji="1" lang="en-US" altLang="ja-JP" sz="1400" dirty="0" smtClean="0"/>
                  <a:t> </a:t>
                </a:r>
              </a:p>
              <a:p>
                <a:r>
                  <a:rPr lang="en-US" altLang="ja-JP" sz="2800" dirty="0" smtClean="0"/>
                  <a:t>[</a:t>
                </a:r>
                <a:r>
                  <a:rPr lang="en-US" altLang="ja-JP" sz="2800" dirty="0" err="1" smtClean="0"/>
                  <a:t>Karzanov</a:t>
                </a:r>
                <a:r>
                  <a:rPr lang="en-US" altLang="ja-JP" sz="2800" dirty="0" smtClean="0"/>
                  <a:t> 98]  Otherwise, </a:t>
                </a:r>
                <a:r>
                  <a:rPr lang="en-US" altLang="ja-JP" sz="2800" dirty="0" err="1" smtClean="0"/>
                  <a:t>multifac</a:t>
                </a:r>
                <a:r>
                  <a:rPr lang="en-US" altLang="ja-JP" sz="2800" dirty="0" smtClean="0"/>
                  <a:t>. is NP-hard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6" y="387822"/>
                <a:ext cx="8730154" cy="1815882"/>
              </a:xfrm>
              <a:prstGeom prst="rect">
                <a:avLst/>
              </a:prstGeom>
              <a:blipFill>
                <a:blip r:embed="rId3"/>
                <a:stretch>
                  <a:fillRect l="-1397" t="-3356" b="-70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852303" y="2350961"/>
            <a:ext cx="7508304" cy="1734588"/>
            <a:chOff x="1049020" y="3380509"/>
            <a:chExt cx="7508304" cy="173699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65526" y="3470176"/>
              <a:ext cx="7054752" cy="1386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L-convex functions on oriented modular graphs</a:t>
              </a:r>
            </a:p>
            <a:p>
              <a:pPr algn="ctr"/>
              <a:r>
                <a:rPr lang="en-US" altLang="ja-JP" sz="2800" dirty="0" smtClean="0"/>
                <a:t>&amp;</a:t>
              </a:r>
            </a:p>
            <a:p>
              <a:pPr algn="ctr"/>
              <a:r>
                <a:rPr kumimoji="1" lang="en-US" altLang="ja-JP" sz="2800" dirty="0" smtClean="0"/>
                <a:t>Submodular functions on modular </a:t>
              </a:r>
              <a:r>
                <a:rPr kumimoji="1" lang="en-US" altLang="ja-JP" sz="2800" dirty="0" err="1" smtClean="0"/>
                <a:t>semilattices</a:t>
              </a:r>
              <a:endParaRPr kumimoji="1" lang="ja-JP" altLang="en-US" sz="2800" dirty="0" smtClean="0"/>
            </a:p>
          </p:txBody>
        </p:sp>
        <p:sp>
          <p:nvSpPr>
            <p:cNvPr id="6" name="角丸四角形吹き出し 5"/>
            <p:cNvSpPr/>
            <p:nvPr/>
          </p:nvSpPr>
          <p:spPr>
            <a:xfrm>
              <a:off x="1049020" y="3380509"/>
              <a:ext cx="7508304" cy="1736997"/>
            </a:xfrm>
            <a:prstGeom prst="wedgeRoundRectCallout">
              <a:avLst>
                <a:gd name="adj1" fmla="val -3552"/>
                <a:gd name="adj2" fmla="val -10389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14694" y="4308300"/>
            <a:ext cx="8741338" cy="2278884"/>
            <a:chOff x="314694" y="4308300"/>
            <a:chExt cx="8741338" cy="227888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14694" y="6063964"/>
              <a:ext cx="8190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/>
                <a:t>-- generalize previous/other L-convex and </a:t>
              </a:r>
              <a:r>
                <a:rPr lang="en-US" altLang="ja-JP" sz="2800" dirty="0" err="1" smtClean="0"/>
                <a:t>submo</a:t>
              </a:r>
              <a:r>
                <a:rPr lang="en-US" altLang="ja-JP" sz="2800" dirty="0" smtClean="0"/>
                <a:t>. </a:t>
              </a:r>
              <a:r>
                <a:rPr lang="en-US" altLang="ja-JP" sz="2800" dirty="0" err="1" smtClean="0"/>
                <a:t>func</a:t>
              </a:r>
              <a:r>
                <a:rPr lang="en-US" altLang="ja-JP" sz="2800" dirty="0" smtClean="0"/>
                <a:t>.</a:t>
              </a:r>
              <a:endParaRPr kumimoji="1" lang="ja-JP" altLang="en-US" sz="28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439781" y="4646855"/>
                  <a:ext cx="53108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dirty="0" smtClean="0"/>
                    <a:t>-- oriented/able </a:t>
                  </a:r>
                  <a:r>
                    <a:rPr lang="en-US" altLang="ja-JP" sz="2800" dirty="0"/>
                    <a:t>modular </a:t>
                  </a:r>
                  <a:r>
                    <a:rPr lang="en-US" altLang="ja-JP" sz="2800" dirty="0" smtClean="0"/>
                    <a:t>graph  </a:t>
                  </a:r>
                  <a14:m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</m:oMath>
                  </a14:m>
                  <a:r>
                    <a:rPr lang="en-US" altLang="ja-JP" sz="2800" dirty="0" smtClean="0"/>
                    <a:t>  </a:t>
                  </a:r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81" y="4646855"/>
                  <a:ext cx="531087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296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/>
            <p:cNvSpPr txBox="1"/>
            <p:nvPr/>
          </p:nvSpPr>
          <p:spPr>
            <a:xfrm>
              <a:off x="5248578" y="4308300"/>
              <a:ext cx="38074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tree, cube, </a:t>
              </a:r>
              <a:r>
                <a:rPr lang="en-US" altLang="ja-JP" sz="2400" dirty="0" smtClean="0"/>
                <a:t>modular lattice</a:t>
              </a:r>
            </a:p>
            <a:p>
              <a:pPr algn="ctr"/>
              <a:r>
                <a:rPr kumimoji="1" lang="en-US" altLang="ja-JP" sz="2400" dirty="0" smtClean="0"/>
                <a:t>their product &amp; amalgam,</a:t>
              </a:r>
            </a:p>
            <a:p>
              <a:pPr algn="ctr"/>
              <a:r>
                <a:rPr lang="en-US" altLang="ja-JP" sz="2400" dirty="0" smtClean="0"/>
                <a:t>Euclidean building (type A/C)</a:t>
              </a:r>
              <a:endParaRPr kumimoji="1" lang="ja-JP" altLang="en-US" sz="2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39781" y="5385824"/>
                  <a:ext cx="38182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-- modu</a:t>
                  </a:r>
                  <a:r>
                    <a:rPr lang="en-US" altLang="ja-JP" sz="2800" dirty="0" smtClean="0"/>
                    <a:t>lar </a:t>
                  </a:r>
                  <a:r>
                    <a:rPr lang="en-US" altLang="ja-JP" sz="2800" dirty="0" err="1" smtClean="0"/>
                    <a:t>semilattice</a:t>
                  </a:r>
                  <a:r>
                    <a:rPr lang="en-US" altLang="ja-JP" sz="2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</m:oMath>
                  </a14:m>
                  <a:r>
                    <a:rPr kumimoji="1" lang="ja-JP" altLang="en-US" sz="2800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81" y="5385824"/>
                  <a:ext cx="3818289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190" t="-11765" b="-341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テキスト ボックス 16"/>
            <p:cNvSpPr txBox="1"/>
            <p:nvPr/>
          </p:nvSpPr>
          <p:spPr>
            <a:xfrm>
              <a:off x="4030378" y="5416601"/>
              <a:ext cx="3888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modular lattice, polar space,..</a:t>
              </a:r>
              <a:endParaRPr kumimoji="1" lang="ja-JP" altLang="en-US" sz="2400" dirty="0" smtClean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115115" y="5739767"/>
            <a:ext cx="318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Bandelt</a:t>
            </a:r>
            <a:r>
              <a:rPr kumimoji="1" lang="en-US" altLang="ja-JP" dirty="0" smtClean="0"/>
              <a:t>-Van de </a:t>
            </a:r>
            <a:r>
              <a:rPr kumimoji="1" lang="en-US" altLang="ja-JP" dirty="0" err="1" smtClean="0"/>
              <a:t>Vel-Verheul</a:t>
            </a:r>
            <a:r>
              <a:rPr kumimoji="1" lang="en-US" altLang="ja-JP" dirty="0" smtClean="0"/>
              <a:t> 93)</a:t>
            </a:r>
            <a:endParaRPr kumimoji="1" lang="ja-JP" altLang="en-US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1"/>
          <p:cNvGrpSpPr/>
          <p:nvPr/>
        </p:nvGrpSpPr>
        <p:grpSpPr>
          <a:xfrm>
            <a:off x="1295496" y="261626"/>
            <a:ext cx="6553008" cy="3451140"/>
            <a:chOff x="0" y="0"/>
            <a:chExt cx="9319832" cy="4908287"/>
          </a:xfrm>
        </p:grpSpPr>
        <p:sp>
          <p:nvSpPr>
            <p:cNvPr id="119" name="Shape 119"/>
            <p:cNvSpPr/>
            <p:nvPr/>
          </p:nvSpPr>
          <p:spPr>
            <a:xfrm flipV="1">
              <a:off x="5849020" y="109436"/>
              <a:ext cx="1197976" cy="5412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0" name="Shape 120"/>
            <p:cNvSpPr/>
            <p:nvPr/>
          </p:nvSpPr>
          <p:spPr>
            <a:xfrm flipH="1" flipV="1">
              <a:off x="7044486" y="138166"/>
              <a:ext cx="614422" cy="48382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7698539" y="395899"/>
              <a:ext cx="1542306" cy="22279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2" name="Shape 122"/>
            <p:cNvSpPr/>
            <p:nvPr/>
          </p:nvSpPr>
          <p:spPr>
            <a:xfrm flipV="1">
              <a:off x="4692953" y="2807279"/>
              <a:ext cx="118491" cy="157329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5756833" y="2108837"/>
              <a:ext cx="106156" cy="17343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6014004" y="3227380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7008587" y="2427791"/>
              <a:ext cx="106156" cy="17343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6" name="Shape 126"/>
            <p:cNvSpPr/>
            <p:nvPr/>
          </p:nvSpPr>
          <p:spPr>
            <a:xfrm flipH="1" flipV="1">
              <a:off x="7188049" y="1568509"/>
              <a:ext cx="1146995" cy="5425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7" name="Shape 127"/>
            <p:cNvSpPr/>
            <p:nvPr/>
          </p:nvSpPr>
          <p:spPr>
            <a:xfrm flipV="1">
              <a:off x="7170145" y="2060361"/>
              <a:ext cx="1182803" cy="33681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5862270" y="1549308"/>
              <a:ext cx="1273408" cy="5639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5851615" y="2127955"/>
              <a:ext cx="1294717" cy="3262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5962351" y="2392683"/>
              <a:ext cx="1244148" cy="85291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1" name="Shape 131"/>
            <p:cNvSpPr/>
            <p:nvPr/>
          </p:nvSpPr>
          <p:spPr>
            <a:xfrm flipH="1" flipV="1">
              <a:off x="5735755" y="3948841"/>
              <a:ext cx="1252289" cy="223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2" name="Shape 132"/>
            <p:cNvSpPr/>
            <p:nvPr/>
          </p:nvSpPr>
          <p:spPr>
            <a:xfrm flipV="1">
              <a:off x="6002059" y="4235287"/>
              <a:ext cx="999878" cy="56623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3246807" y="2778950"/>
              <a:ext cx="1" cy="134580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4" name="Shape 134"/>
            <p:cNvSpPr/>
            <p:nvPr/>
          </p:nvSpPr>
          <p:spPr>
            <a:xfrm>
              <a:off x="3214518" y="1288752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5" name="Shape 135"/>
            <p:cNvSpPr/>
            <p:nvPr/>
          </p:nvSpPr>
          <p:spPr>
            <a:xfrm>
              <a:off x="3237170" y="2796487"/>
              <a:ext cx="1548245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6" name="Shape 136"/>
            <p:cNvSpPr/>
            <p:nvPr/>
          </p:nvSpPr>
          <p:spPr>
            <a:xfrm flipV="1">
              <a:off x="3248960" y="2099088"/>
              <a:ext cx="1073244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7" name="Shape 137"/>
            <p:cNvSpPr/>
            <p:nvPr/>
          </p:nvSpPr>
          <p:spPr>
            <a:xfrm>
              <a:off x="3237170" y="4119857"/>
              <a:ext cx="1308415" cy="319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8" name="Shape 138"/>
            <p:cNvSpPr/>
            <p:nvPr/>
          </p:nvSpPr>
          <p:spPr>
            <a:xfrm flipV="1">
              <a:off x="3244561" y="3596738"/>
              <a:ext cx="1073244" cy="4553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9" name="Shape 139"/>
            <p:cNvSpPr/>
            <p:nvPr/>
          </p:nvSpPr>
          <p:spPr>
            <a:xfrm flipV="1">
              <a:off x="3703310" y="3190871"/>
              <a:ext cx="827508" cy="4364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0" name="Shape 140"/>
            <p:cNvSpPr/>
            <p:nvPr/>
          </p:nvSpPr>
          <p:spPr>
            <a:xfrm flipH="1" flipV="1">
              <a:off x="3793367" y="3641575"/>
              <a:ext cx="827287" cy="6601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1" name="Shape 141"/>
            <p:cNvSpPr/>
            <p:nvPr/>
          </p:nvSpPr>
          <p:spPr>
            <a:xfrm flipV="1">
              <a:off x="4801030" y="603212"/>
              <a:ext cx="1073245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2" name="Shape 142"/>
            <p:cNvSpPr/>
            <p:nvPr/>
          </p:nvSpPr>
          <p:spPr>
            <a:xfrm>
              <a:off x="4301786" y="672152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3" name="Shape 143"/>
            <p:cNvSpPr/>
            <p:nvPr/>
          </p:nvSpPr>
          <p:spPr>
            <a:xfrm>
              <a:off x="4301786" y="2115208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4" name="Shape 144"/>
            <p:cNvSpPr/>
            <p:nvPr/>
          </p:nvSpPr>
          <p:spPr>
            <a:xfrm flipV="1">
              <a:off x="4801030" y="2126085"/>
              <a:ext cx="1073245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5" name="Shape 145"/>
            <p:cNvSpPr/>
            <p:nvPr/>
          </p:nvSpPr>
          <p:spPr>
            <a:xfrm flipH="1" flipV="1">
              <a:off x="4794326" y="2800915"/>
              <a:ext cx="1282904" cy="4630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6" name="Shape 146"/>
            <p:cNvSpPr/>
            <p:nvPr/>
          </p:nvSpPr>
          <p:spPr>
            <a:xfrm>
              <a:off x="4306140" y="3611444"/>
              <a:ext cx="1539538" cy="3089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4682641" y="3895922"/>
              <a:ext cx="1170420" cy="54318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4612461" y="4379267"/>
              <a:ext cx="1379924" cy="395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9" name="Shape 149"/>
            <p:cNvSpPr/>
            <p:nvPr/>
          </p:nvSpPr>
          <p:spPr>
            <a:xfrm flipH="1" flipV="1">
              <a:off x="4551804" y="3210324"/>
              <a:ext cx="1112569" cy="64498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5864734" y="695011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1" name="Shape 151"/>
            <p:cNvSpPr/>
            <p:nvPr/>
          </p:nvSpPr>
          <p:spPr>
            <a:xfrm flipV="1">
              <a:off x="4322203" y="66223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2" name="Shape 152"/>
            <p:cNvSpPr/>
            <p:nvPr/>
          </p:nvSpPr>
          <p:spPr>
            <a:xfrm flipV="1">
              <a:off x="5867898" y="641001"/>
              <a:ext cx="1746335" cy="14595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3" name="Shape 153"/>
            <p:cNvSpPr/>
            <p:nvPr/>
          </p:nvSpPr>
          <p:spPr>
            <a:xfrm flipV="1">
              <a:off x="3243309" y="638284"/>
              <a:ext cx="1073244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4" name="Shape 154"/>
            <p:cNvSpPr/>
            <p:nvPr/>
          </p:nvSpPr>
          <p:spPr>
            <a:xfrm flipH="1" flipV="1">
              <a:off x="7025619" y="164444"/>
              <a:ext cx="188069" cy="142590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5" name="Shape 155"/>
            <p:cNvSpPr/>
            <p:nvPr/>
          </p:nvSpPr>
          <p:spPr>
            <a:xfrm flipV="1">
              <a:off x="3256444" y="128875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6" name="Shape 156"/>
            <p:cNvSpPr/>
            <p:nvPr/>
          </p:nvSpPr>
          <p:spPr>
            <a:xfrm flipV="1">
              <a:off x="4811443" y="128875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7" name="Shape 157"/>
            <p:cNvSpPr/>
            <p:nvPr/>
          </p:nvSpPr>
          <p:spPr>
            <a:xfrm flipV="1">
              <a:off x="1577673" y="3506378"/>
              <a:ext cx="119804" cy="121683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8" name="Shape 158"/>
            <p:cNvSpPr/>
            <p:nvPr/>
          </p:nvSpPr>
          <p:spPr>
            <a:xfrm flipV="1">
              <a:off x="428260" y="2098450"/>
              <a:ext cx="1269500" cy="9310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9" name="Shape 159"/>
            <p:cNvSpPr/>
            <p:nvPr/>
          </p:nvSpPr>
          <p:spPr>
            <a:xfrm>
              <a:off x="408986" y="3065672"/>
              <a:ext cx="1294406" cy="45255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0" name="Shape 160"/>
            <p:cNvSpPr/>
            <p:nvPr/>
          </p:nvSpPr>
          <p:spPr>
            <a:xfrm flipV="1">
              <a:off x="338724" y="2801291"/>
              <a:ext cx="1448573" cy="23949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730851" y="768233"/>
              <a:ext cx="1533096" cy="51928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2" name="Shape 162"/>
            <p:cNvSpPr/>
            <p:nvPr/>
          </p:nvSpPr>
          <p:spPr>
            <a:xfrm>
              <a:off x="1728652" y="2052012"/>
              <a:ext cx="1539902" cy="78326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1738559" y="2852539"/>
              <a:ext cx="1477762" cy="67928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1531163" y="4115814"/>
              <a:ext cx="1625161" cy="61018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5" name="Shape 165"/>
            <p:cNvSpPr/>
            <p:nvPr/>
          </p:nvSpPr>
          <p:spPr>
            <a:xfrm>
              <a:off x="1836387" y="2754903"/>
              <a:ext cx="1397994" cy="4530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6" name="Shape 166"/>
            <p:cNvSpPr/>
            <p:nvPr/>
          </p:nvSpPr>
          <p:spPr>
            <a:xfrm>
              <a:off x="4188529" y="49768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7" name="Shape 167"/>
            <p:cNvSpPr/>
            <p:nvPr/>
          </p:nvSpPr>
          <p:spPr>
            <a:xfrm>
              <a:off x="5706174" y="520341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8" name="Shape 168"/>
            <p:cNvSpPr/>
            <p:nvPr/>
          </p:nvSpPr>
          <p:spPr>
            <a:xfrm>
              <a:off x="3123913" y="115663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9" name="Shape 169"/>
            <p:cNvSpPr/>
            <p:nvPr/>
          </p:nvSpPr>
          <p:spPr>
            <a:xfrm>
              <a:off x="4677769" y="115663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28825" y="1958705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1" name="Shape 171"/>
            <p:cNvSpPr/>
            <p:nvPr/>
          </p:nvSpPr>
          <p:spPr>
            <a:xfrm>
              <a:off x="6985979" y="2321128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2" name="Shape 172"/>
            <p:cNvSpPr/>
            <p:nvPr/>
          </p:nvSpPr>
          <p:spPr>
            <a:xfrm>
              <a:off x="7087909" y="1403746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3" name="Shape 173"/>
            <p:cNvSpPr/>
            <p:nvPr/>
          </p:nvSpPr>
          <p:spPr>
            <a:xfrm>
              <a:off x="8165305" y="193281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4" name="Shape 174"/>
            <p:cNvSpPr/>
            <p:nvPr/>
          </p:nvSpPr>
          <p:spPr>
            <a:xfrm>
              <a:off x="6895372" y="0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5" name="Shape 175"/>
            <p:cNvSpPr/>
            <p:nvPr/>
          </p:nvSpPr>
          <p:spPr>
            <a:xfrm>
              <a:off x="7484309" y="49768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6" name="Shape 176"/>
            <p:cNvSpPr/>
            <p:nvPr/>
          </p:nvSpPr>
          <p:spPr>
            <a:xfrm>
              <a:off x="3123913" y="3963355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7" name="Shape 177"/>
            <p:cNvSpPr/>
            <p:nvPr/>
          </p:nvSpPr>
          <p:spPr>
            <a:xfrm>
              <a:off x="4539626" y="4246498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57393" y="3398966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52935" y="4574943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0" name="Shape 180"/>
            <p:cNvSpPr/>
            <p:nvPr/>
          </p:nvSpPr>
          <p:spPr>
            <a:xfrm>
              <a:off x="5604242" y="3794078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1" name="Shape 181"/>
            <p:cNvSpPr/>
            <p:nvPr/>
          </p:nvSpPr>
          <p:spPr>
            <a:xfrm>
              <a:off x="5872555" y="4640584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91944" y="4045429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3" name="Shape 183"/>
            <p:cNvSpPr/>
            <p:nvPr/>
          </p:nvSpPr>
          <p:spPr>
            <a:xfrm flipV="1">
              <a:off x="4328791" y="2101645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4" name="Shape 184"/>
            <p:cNvSpPr/>
            <p:nvPr/>
          </p:nvSpPr>
          <p:spPr>
            <a:xfrm flipH="1" flipV="1">
              <a:off x="3271719" y="2885304"/>
              <a:ext cx="482297" cy="6601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5" name="Shape 185"/>
            <p:cNvSpPr/>
            <p:nvPr/>
          </p:nvSpPr>
          <p:spPr>
            <a:xfrm flipH="1" flipV="1">
              <a:off x="4333444" y="2161931"/>
              <a:ext cx="223175" cy="100514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6" name="Shape 186"/>
            <p:cNvSpPr/>
            <p:nvPr/>
          </p:nvSpPr>
          <p:spPr>
            <a:xfrm flipV="1">
              <a:off x="1669434" y="789776"/>
              <a:ext cx="139009" cy="13041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7" name="Shape 187"/>
            <p:cNvSpPr/>
            <p:nvPr/>
          </p:nvSpPr>
          <p:spPr>
            <a:xfrm>
              <a:off x="9052483" y="247888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8" name="Shape 188"/>
            <p:cNvSpPr/>
            <p:nvPr/>
          </p:nvSpPr>
          <p:spPr>
            <a:xfrm>
              <a:off x="133826" y="960864"/>
              <a:ext cx="1520903" cy="115217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9" name="Shape 189"/>
            <p:cNvSpPr/>
            <p:nvPr/>
          </p:nvSpPr>
          <p:spPr>
            <a:xfrm>
              <a:off x="0" y="818841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0" name="Shape 190"/>
            <p:cNvSpPr/>
            <p:nvPr/>
          </p:nvSpPr>
          <p:spPr>
            <a:xfrm>
              <a:off x="1668123" y="658389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1" name="Shape 191"/>
            <p:cNvSpPr/>
            <p:nvPr/>
          </p:nvSpPr>
          <p:spPr>
            <a:xfrm>
              <a:off x="1559961" y="1935394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2" name="Shape 192"/>
            <p:cNvSpPr/>
            <p:nvPr/>
          </p:nvSpPr>
          <p:spPr>
            <a:xfrm>
              <a:off x="276722" y="2880864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668123" y="2627870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4" name="Shape 194"/>
            <p:cNvSpPr/>
            <p:nvPr/>
          </p:nvSpPr>
          <p:spPr>
            <a:xfrm>
              <a:off x="3123913" y="2683550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5" name="Shape 195"/>
            <p:cNvSpPr/>
            <p:nvPr/>
          </p:nvSpPr>
          <p:spPr>
            <a:xfrm>
              <a:off x="4188529" y="198135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6" name="Shape 196"/>
            <p:cNvSpPr/>
            <p:nvPr/>
          </p:nvSpPr>
          <p:spPr>
            <a:xfrm>
              <a:off x="3601443" y="344047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36279" y="305832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8" name="Shape 198"/>
            <p:cNvSpPr/>
            <p:nvPr/>
          </p:nvSpPr>
          <p:spPr>
            <a:xfrm>
              <a:off x="4677769" y="2626922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9" name="Shape 199"/>
            <p:cNvSpPr/>
            <p:nvPr/>
          </p:nvSpPr>
          <p:spPr>
            <a:xfrm>
              <a:off x="4195117" y="346296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200" name="Shape 200"/>
            <p:cNvSpPr/>
            <p:nvPr/>
          </p:nvSpPr>
          <p:spPr>
            <a:xfrm>
              <a:off x="5864733" y="3102601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2521137" y="458953"/>
            <a:ext cx="4318334" cy="1390388"/>
            <a:chOff x="31473" y="19243"/>
            <a:chExt cx="6141629" cy="1977438"/>
          </a:xfrm>
        </p:grpSpPr>
        <p:sp>
          <p:nvSpPr>
            <p:cNvPr id="202" name="Shape 202"/>
            <p:cNvSpPr/>
            <p:nvPr/>
          </p:nvSpPr>
          <p:spPr>
            <a:xfrm flipV="1">
              <a:off x="31473" y="9820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3" name="Shape 203"/>
            <p:cNvSpPr/>
            <p:nvPr/>
          </p:nvSpPr>
          <p:spPr>
            <a:xfrm flipV="1">
              <a:off x="1542773" y="15281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4" name="Shape 204"/>
            <p:cNvSpPr/>
            <p:nvPr/>
          </p:nvSpPr>
          <p:spPr>
            <a:xfrm flipV="1">
              <a:off x="3092173" y="14519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2609573" y="10963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6" name="Shape 206"/>
            <p:cNvSpPr/>
            <p:nvPr/>
          </p:nvSpPr>
          <p:spPr>
            <a:xfrm flipV="1">
              <a:off x="4133573" y="7534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7" name="Shape 207"/>
            <p:cNvSpPr/>
            <p:nvPr/>
          </p:nvSpPr>
          <p:spPr>
            <a:xfrm>
              <a:off x="5375576" y="376243"/>
              <a:ext cx="22459" cy="19736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8" name="Shape 208"/>
            <p:cNvSpPr/>
            <p:nvPr/>
          </p:nvSpPr>
          <p:spPr>
            <a:xfrm flipV="1">
              <a:off x="4557843" y="90375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9" name="Shape 209"/>
            <p:cNvSpPr/>
            <p:nvPr/>
          </p:nvSpPr>
          <p:spPr>
            <a:xfrm flipV="1">
              <a:off x="4913443" y="1391507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0" name="Shape 210"/>
            <p:cNvSpPr/>
            <p:nvPr/>
          </p:nvSpPr>
          <p:spPr>
            <a:xfrm flipV="1">
              <a:off x="5954843" y="1899507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5097540" y="882317"/>
              <a:ext cx="185672" cy="15035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2" name="Shape 212"/>
            <p:cNvSpPr/>
            <p:nvPr/>
          </p:nvSpPr>
          <p:spPr>
            <a:xfrm>
              <a:off x="5514490" y="19243"/>
              <a:ext cx="151030" cy="12903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213791" y="3793685"/>
                <a:ext cx="8429491" cy="94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 smtClean="0"/>
                  <a:t>: modular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kumimoji="1" lang="en-US" altLang="ja-JP" sz="28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kumimoji="1" lang="en-US" altLang="ja-JP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altLang="ja-JP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≤3)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91" y="3793685"/>
                <a:ext cx="8429491" cy="948721"/>
              </a:xfrm>
              <a:prstGeom prst="rect">
                <a:avLst/>
              </a:prstGeom>
              <a:blipFill>
                <a:blip r:embed="rId4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225293" y="5014847"/>
                <a:ext cx="61171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 smtClean="0"/>
                  <a:t>: orientable</a:t>
                </a:r>
                <a:r>
                  <a:rPr lang="en-US" altLang="ja-JP" sz="28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orientation </a:t>
                </a:r>
                <a:r>
                  <a:rPr kumimoji="1" lang="en-US" altLang="ja-JP" sz="2800" dirty="0" err="1" smtClean="0"/>
                  <a:t>s.t.</a:t>
                </a:r>
                <a:r>
                  <a:rPr kumimoji="1" lang="en-US" altLang="ja-JP" sz="2800" dirty="0" smtClean="0"/>
                  <a:t> </a:t>
                </a:r>
              </a:p>
              <a:p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800" dirty="0" smtClean="0"/>
                  <a:t>4-cycle is oriented as 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3" y="5014847"/>
                <a:ext cx="6117187" cy="954107"/>
              </a:xfrm>
              <a:prstGeom prst="rect">
                <a:avLst/>
              </a:prstGeom>
              <a:blipFill>
                <a:blip r:embed="rId5"/>
                <a:stretch>
                  <a:fillRect t="-6410" r="-159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テキスト ボックス 110"/>
          <p:cNvSpPr txBox="1"/>
          <p:nvPr/>
        </p:nvSpPr>
        <p:spPr>
          <a:xfrm>
            <a:off x="4359561" y="6004079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kumimoji="1" lang="ja-JP" altLang="en-US" sz="2800" dirty="0" smtClean="0"/>
          </a:p>
        </p:txBody>
      </p:sp>
      <p:grpSp>
        <p:nvGrpSpPr>
          <p:cNvPr id="112" name="グループ化 111"/>
          <p:cNvGrpSpPr/>
          <p:nvPr/>
        </p:nvGrpSpPr>
        <p:grpSpPr>
          <a:xfrm>
            <a:off x="6302313" y="5242531"/>
            <a:ext cx="682044" cy="718936"/>
            <a:chOff x="7454903" y="2577294"/>
            <a:chExt cx="953649" cy="1002396"/>
          </a:xfrm>
        </p:grpSpPr>
        <p:cxnSp>
          <p:nvCxnSpPr>
            <p:cNvPr id="113" name="直線矢印コネクタ 112"/>
            <p:cNvCxnSpPr/>
            <p:nvPr/>
          </p:nvCxnSpPr>
          <p:spPr>
            <a:xfrm flipV="1">
              <a:off x="7531331" y="2721357"/>
              <a:ext cx="16625" cy="70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/>
            <p:nvPr/>
          </p:nvCxnSpPr>
          <p:spPr>
            <a:xfrm flipV="1">
              <a:off x="8332124" y="2723240"/>
              <a:ext cx="16625" cy="70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/>
            <p:nvPr/>
          </p:nvCxnSpPr>
          <p:spPr>
            <a:xfrm flipH="1">
              <a:off x="7622771" y="2653722"/>
              <a:ext cx="634538" cy="85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flipH="1">
              <a:off x="7607759" y="3476819"/>
              <a:ext cx="634538" cy="85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楕円 116"/>
            <p:cNvSpPr>
              <a:spLocks noChangeAspect="1"/>
            </p:cNvSpPr>
            <p:nvPr/>
          </p:nvSpPr>
          <p:spPr>
            <a:xfrm>
              <a:off x="7471528" y="2585823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18" name="楕円 117"/>
            <p:cNvSpPr>
              <a:spLocks noChangeAspect="1"/>
            </p:cNvSpPr>
            <p:nvPr/>
          </p:nvSpPr>
          <p:spPr>
            <a:xfrm>
              <a:off x="8255696" y="2577294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4" name="楕円 213"/>
            <p:cNvSpPr>
              <a:spLocks noChangeAspect="1"/>
            </p:cNvSpPr>
            <p:nvPr/>
          </p:nvSpPr>
          <p:spPr>
            <a:xfrm>
              <a:off x="7454903" y="3424951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5" name="楕円 214"/>
            <p:cNvSpPr>
              <a:spLocks noChangeAspect="1"/>
            </p:cNvSpPr>
            <p:nvPr/>
          </p:nvSpPr>
          <p:spPr>
            <a:xfrm>
              <a:off x="8250153" y="3426834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9132" y="6144168"/>
                <a:ext cx="8798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modular </a:t>
                </a:r>
                <a:r>
                  <a:rPr kumimoji="1" lang="en-US" altLang="ja-JP" sz="2800" dirty="0" err="1" smtClean="0"/>
                  <a:t>semilattice</a:t>
                </a:r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sz="2800" dirty="0" smtClean="0"/>
                  <a:t>  Hasse diagram is oriented modular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" y="6144168"/>
                <a:ext cx="8798819" cy="523220"/>
              </a:xfrm>
              <a:prstGeom prst="rect">
                <a:avLst/>
              </a:prstGeom>
              <a:blipFill>
                <a:blip r:embed="rId6"/>
                <a:stretch>
                  <a:fillRect l="-1455" t="-11628" r="-55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1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18922" y="916653"/>
                <a:ext cx="7886700" cy="500201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+mj-ea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+mj-ea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i="1">
                            <a:latin typeface="Cambria Math" charset="0"/>
                            <a:ea typeface="+mj-ea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𝑣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𝑣𝑖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i="1">
                                <a:latin typeface="Cambria Math" charset="0"/>
                                <a:ea typeface="+mj-ea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𝑣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charset="0"/>
                            <a:ea typeface="+mj-ea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𝑑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+mj-ea"/>
                              </a:rPr>
                              <m:t>𝑗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+mj-ea"/>
                          </a:rPr>
                          <m:t>)</m:t>
                        </m:r>
                      </m:e>
                    </m:nary>
                  </m:oMath>
                </a14:m>
                <a:r>
                  <a:rPr lang="ja-JP" altLang="en-US" dirty="0">
                    <a:ea typeface="+mj-ea"/>
                  </a:rPr>
                  <a:t> </a:t>
                </a:r>
                <a:endParaRPr lang="en-US" altLang="ja-JP" dirty="0" smtClean="0">
                  <a:ea typeface="+mj-ea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ea typeface="+mj-ea"/>
                  </a:rPr>
                  <a:t> </a:t>
                </a:r>
                <a:r>
                  <a:rPr lang="en-US" altLang="ja-JP" dirty="0" smtClean="0">
                    <a:ea typeface="+mj-ea"/>
                  </a:rPr>
                  <a:t>                                     </a:t>
                </a:r>
                <a:r>
                  <a:rPr lang="ja-JP" altLang="en-US" dirty="0" smtClean="0">
                    <a:ea typeface="+mj-ea"/>
                  </a:rPr>
                  <a:t> </a:t>
                </a:r>
                <a:r>
                  <a:rPr lang="en-US" altLang="ja-JP" dirty="0">
                    <a:ea typeface="+mj-ea"/>
                  </a:rPr>
                  <a:t>is  L-convex </a:t>
                </a:r>
                <a:r>
                  <a:rPr lang="en-US" altLang="ja-JP" dirty="0" smtClean="0">
                    <a:ea typeface="+mj-ea"/>
                  </a:rPr>
                  <a:t>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charset="0"/>
                            <a:ea typeface="+mj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+mj-ea"/>
                          </a:rPr>
                          <m:t>Γ</m:t>
                        </m:r>
                      </m:e>
                    </m:acc>
                    <m:r>
                      <a:rPr lang="en-US" altLang="ja-JP" i="1" smtClean="0">
                        <a:latin typeface="Cambria Math" panose="02040503050406030204" pitchFamily="18" charset="0"/>
                        <a:ea typeface="+mj-ea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charset="0"/>
                            <a:ea typeface="+mj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+mj-ea"/>
                          </a:rPr>
                          <m:t>Γ</m:t>
                        </m:r>
                      </m:e>
                    </m:acc>
                    <m:r>
                      <a:rPr lang="el-GR" altLang="ja-JP" i="1" smtClean="0">
                        <a:latin typeface="Cambria Math" panose="02040503050406030204" pitchFamily="18" charset="0"/>
                        <a:ea typeface="+mj-ea"/>
                      </a:rPr>
                      <m:t>×⋯×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charset="0"/>
                            <a:ea typeface="+mj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+mj-ea"/>
                          </a:rPr>
                          <m:t>Γ</m:t>
                        </m:r>
                      </m:e>
                    </m:acc>
                  </m:oMath>
                </a14:m>
                <a:endParaRPr lang="en-US" altLang="ja-JP" dirty="0" smtClean="0">
                  <a:ea typeface="+mj-ea"/>
                </a:endParaRPr>
              </a:p>
              <a:p>
                <a:r>
                  <a:rPr lang="en-US" altLang="ja-JP" dirty="0" smtClean="0">
                    <a:ea typeface="+mj-ea"/>
                  </a:rPr>
                  <a:t>Local opt = global opt ----&gt; SDA</a:t>
                </a:r>
              </a:p>
              <a:p>
                <a:r>
                  <a:rPr lang="en-US" altLang="ja-JP" dirty="0" smtClean="0">
                    <a:ea typeface="+mj-ea"/>
                  </a:rPr>
                  <a:t>Local prob. &lt;---- SFM on modular </a:t>
                </a:r>
                <a:r>
                  <a:rPr lang="en-US" altLang="ja-JP" dirty="0" err="1" smtClean="0">
                    <a:ea typeface="+mj-ea"/>
                  </a:rPr>
                  <a:t>semilattice</a:t>
                </a:r>
                <a:endParaRPr lang="en-US" altLang="ja-JP" dirty="0" smtClean="0">
                  <a:ea typeface="+mj-ea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ea typeface="+mj-ea"/>
                  </a:rPr>
                  <a:t>                             -- tractable in VCSP model (this case)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ea typeface="+mj-ea"/>
                  </a:rPr>
                  <a:t> </a:t>
                </a:r>
                <a:r>
                  <a:rPr lang="en-US" altLang="ja-JP" dirty="0" smtClean="0">
                    <a:ea typeface="+mj-ea"/>
                  </a:rPr>
                  <a:t>                                         (&lt;--- </a:t>
                </a:r>
                <a:r>
                  <a:rPr lang="en-US" altLang="ja-JP" dirty="0" err="1" smtClean="0">
                    <a:ea typeface="+mj-ea"/>
                  </a:rPr>
                  <a:t>Thapper-Živný</a:t>
                </a:r>
                <a:r>
                  <a:rPr lang="en-US" altLang="ja-JP" dirty="0" smtClean="0">
                    <a:ea typeface="+mj-ea"/>
                  </a:rPr>
                  <a:t> FOCS12)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+mj-ea"/>
                          </a:rPr>
                          <m:t>𝑙</m:t>
                        </m:r>
                      </m:e>
                      <m:sub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+mj-ea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dirty="0" smtClean="0">
                    <a:ea typeface="+mj-ea"/>
                  </a:rPr>
                  <a:t>-iteration bound</a:t>
                </a:r>
              </a:p>
              <a:p>
                <a:endParaRPr lang="en-US" altLang="ja-JP" dirty="0" smtClean="0">
                  <a:ea typeface="+mj-ea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ea typeface="+mj-ea"/>
                  </a:rPr>
                  <a:t>---&gt; </a:t>
                </a:r>
                <a:r>
                  <a:rPr lang="en-US" altLang="ja-JP" dirty="0" err="1" smtClean="0">
                    <a:ea typeface="+mj-ea"/>
                  </a:rPr>
                  <a:t>Multifac</a:t>
                </a:r>
                <a:r>
                  <a:rPr lang="en-US" altLang="ja-JP" dirty="0" smtClean="0">
                    <a:ea typeface="+mj-ea"/>
                  </a:rPr>
                  <a:t>. on om-graph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+mj-ea"/>
                      </a:rPr>
                      <m:t>Γ</m:t>
                    </m:r>
                    <m:r>
                      <a:rPr lang="el-GR" altLang="ja-JP" i="1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altLang="ja-JP" dirty="0" smtClean="0">
                    <a:ea typeface="+mj-ea"/>
                  </a:rPr>
                  <a:t>is tractable</a:t>
                </a:r>
              </a:p>
              <a:p>
                <a:endParaRPr lang="ja-JP" altLang="en-US" dirty="0">
                  <a:ea typeface="+mj-ea"/>
                </a:endParaRPr>
              </a:p>
              <a:p>
                <a:endParaRPr kumimoji="1" lang="ja-JP" altLang="en-US" dirty="0">
                  <a:ea typeface="+mj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922" y="916653"/>
                <a:ext cx="7886700" cy="5002010"/>
              </a:xfrm>
              <a:blipFill>
                <a:blip r:embed="rId3"/>
                <a:stretch>
                  <a:fillRect l="-1624" r="-8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922" y="6338858"/>
            <a:ext cx="415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※</a:t>
            </a:r>
            <a:r>
              <a:rPr lang="ja-JP" altLang="en-US" sz="2000" dirty="0"/>
              <a:t> </a:t>
            </a:r>
            <a:r>
              <a:rPr lang="en-US" altLang="ja-JP" sz="2000" dirty="0" err="1" smtClean="0"/>
              <a:t>def</a:t>
            </a:r>
            <a:r>
              <a:rPr lang="en-US" altLang="ja-JP" sz="2000" dirty="0" smtClean="0"/>
              <a:t> of L-convex/</a:t>
            </a:r>
            <a:r>
              <a:rPr lang="en-US" altLang="ja-JP" sz="2000" dirty="0" err="1" smtClean="0"/>
              <a:t>submo</a:t>
            </a:r>
            <a:r>
              <a:rPr lang="en-US" altLang="ja-JP" sz="2000" dirty="0" smtClean="0"/>
              <a:t> are omitted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94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31410" y="415634"/>
                <a:ext cx="637956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Submodular / L-convex </a:t>
                </a:r>
                <a:r>
                  <a:rPr kumimoji="1" lang="en-US" altLang="ja-JP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func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extended to a convex function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en-US" altLang="ja-JP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via </a:t>
                </a:r>
                <a:r>
                  <a:rPr kumimoji="1" lang="en-US" altLang="ja-JP" sz="2800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Lovász</a:t>
                </a:r>
                <a:r>
                  <a:rPr kumimoji="1" lang="en-US" altLang="ja-JP" sz="2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extension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10" y="415634"/>
                <a:ext cx="6379567" cy="1815882"/>
              </a:xfrm>
              <a:prstGeom prst="rect">
                <a:avLst/>
              </a:prstGeom>
              <a:blipFill>
                <a:blip r:embed="rId2"/>
                <a:stretch>
                  <a:fillRect l="-2008" t="-3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979240" y="22844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935085" y="1878052"/>
                <a:ext cx="5129738" cy="441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80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ja-JP" sz="2800" i="1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[0,1]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</a:t>
                </a:r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85" y="1878052"/>
                <a:ext cx="5129738" cy="441980"/>
              </a:xfrm>
              <a:prstGeom prst="rect">
                <a:avLst/>
              </a:prstGeom>
              <a:blipFill>
                <a:blip r:embed="rId3"/>
                <a:stretch>
                  <a:fillRect t="-24658" b="-45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008926" y="5040161"/>
            <a:ext cx="7090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nalogous property (often) holds </a:t>
            </a:r>
          </a:p>
          <a:p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our new submodu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 / L-convex </a:t>
            </a:r>
            <a:r>
              <a:rPr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func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by means of </a:t>
            </a:r>
            <a:r>
              <a:rPr kumimoji="1" lang="en-US" altLang="ja-JP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CAT(0) space + convexity </a:t>
            </a:r>
            <a:endParaRPr kumimoji="1" lang="ja-JP" altLang="en-US" sz="2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>
            <a:spLocks noChangeAspect="1"/>
          </p:cNvSpPr>
          <p:nvPr/>
        </p:nvSpPr>
        <p:spPr>
          <a:xfrm>
            <a:off x="3300618" y="3358330"/>
            <a:ext cx="1199338" cy="119933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>
            <a:spLocks noChangeAspect="1"/>
          </p:cNvSpPr>
          <p:nvPr/>
        </p:nvSpPr>
        <p:spPr>
          <a:xfrm>
            <a:off x="4090327" y="2878153"/>
            <a:ext cx="1199338" cy="121318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3300618" y="2878153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99956" y="2886311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505497" y="4088408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299447" y="4088492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882550" y="45251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kumimoji="1" lang="ja-JP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32092" y="45258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1" lang="ja-JP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00747" y="39757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1" lang="ja-JP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0436" y="27015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kumimoji="1" lang="ja-JP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3327610" y="4103855"/>
            <a:ext cx="1962055" cy="444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300619" y="2883468"/>
            <a:ext cx="2000128" cy="16691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4499954" y="2901208"/>
            <a:ext cx="780482" cy="16586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33367" y="587074"/>
            <a:ext cx="494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+mj-lt"/>
              </a:rPr>
              <a:t>CAT(0)-space </a:t>
            </a:r>
            <a:r>
              <a:rPr kumimoji="1" lang="en-US" altLang="ja-JP" sz="2400" dirty="0" smtClean="0">
                <a:latin typeface="+mj-lt"/>
              </a:rPr>
              <a:t>(</a:t>
            </a:r>
            <a:r>
              <a:rPr kumimoji="1" lang="en-US" altLang="ja-JP" sz="2400" dirty="0" err="1" smtClean="0">
                <a:latin typeface="+mj-lt"/>
              </a:rPr>
              <a:t>Gromov</a:t>
            </a:r>
            <a:r>
              <a:rPr kumimoji="1" lang="en-US" altLang="ja-JP" sz="2400" dirty="0" smtClean="0">
                <a:latin typeface="+mj-lt"/>
              </a:rPr>
              <a:t> 87)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186964"/>
            <a:ext cx="33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Cartan-Alexandrov-Topogonov</a:t>
            </a:r>
            <a:endParaRPr kumimoji="1" lang="ja-JP" altLang="en-US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0529" y="5640273"/>
            <a:ext cx="5121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FACT: CAT(0)-space is uniquely geodesic</a:t>
            </a:r>
          </a:p>
          <a:p>
            <a:r>
              <a:rPr kumimoji="1" lang="en-US" altLang="ja-JP" sz="2400" dirty="0" smtClean="0"/>
              <a:t>            ---&gt; </a:t>
            </a:r>
            <a:r>
              <a:rPr kumimoji="1" lang="en-US" altLang="ja-JP" sz="2400" dirty="0"/>
              <a:t>c</a:t>
            </a:r>
            <a:r>
              <a:rPr kumimoji="1" lang="en-US" altLang="ja-JP" sz="2400" dirty="0" smtClean="0"/>
              <a:t>onvex function</a:t>
            </a:r>
            <a:endParaRPr kumimoji="1" lang="ja-JP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089102" y="186964"/>
                <a:ext cx="1652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curvature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02" y="186964"/>
                <a:ext cx="1652953" cy="400110"/>
              </a:xfrm>
              <a:prstGeom prst="rect">
                <a:avLst/>
              </a:prstGeom>
              <a:blipFill>
                <a:blip r:embed="rId2"/>
                <a:stretch>
                  <a:fillRect l="-4059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718229" y="1406320"/>
                <a:ext cx="53049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en-US" altLang="ja-JP" sz="2400" dirty="0" smtClean="0"/>
                  <a:t> geodesic metric space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 smtClean="0"/>
                  <a:t> in which</a:t>
                </a:r>
              </a:p>
              <a:p>
                <a:r>
                  <a:rPr kumimoji="1" lang="en-US" altLang="ja-JP" sz="2400" dirty="0" smtClean="0"/>
                  <a:t>      every triangle is “slimmer”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29" y="1406320"/>
                <a:ext cx="5304978" cy="830997"/>
              </a:xfrm>
              <a:prstGeom prst="rect">
                <a:avLst/>
              </a:prstGeom>
              <a:blipFill>
                <a:blip r:embed="rId3"/>
                <a:stretch>
                  <a:fillRect t="-5882" r="-690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>
            <a:off x="3306793" y="2806458"/>
            <a:ext cx="1063925" cy="1466490"/>
          </a:xfrm>
          <a:custGeom>
            <a:avLst/>
            <a:gdLst>
              <a:gd name="connsiteX0" fmla="*/ 1063925 w 1063925"/>
              <a:gd name="connsiteY0" fmla="*/ 0 h 1466490"/>
              <a:gd name="connsiteX1" fmla="*/ 632604 w 1063925"/>
              <a:gd name="connsiteY1" fmla="*/ 845388 h 1466490"/>
              <a:gd name="connsiteX2" fmla="*/ 0 w 1063925"/>
              <a:gd name="connsiteY2" fmla="*/ 1466490 h 146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925" h="1466490">
                <a:moveTo>
                  <a:pt x="1063925" y="0"/>
                </a:moveTo>
                <a:cubicBezTo>
                  <a:pt x="936925" y="300486"/>
                  <a:pt x="809925" y="600973"/>
                  <a:pt x="632604" y="845388"/>
                </a:cubicBezTo>
                <a:cubicBezTo>
                  <a:pt x="455283" y="1089803"/>
                  <a:pt x="227641" y="1278146"/>
                  <a:pt x="0" y="14664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306793" y="4170973"/>
            <a:ext cx="1794295" cy="188239"/>
          </a:xfrm>
          <a:custGeom>
            <a:avLst/>
            <a:gdLst>
              <a:gd name="connsiteX0" fmla="*/ 0 w 1794295"/>
              <a:gd name="connsiteY0" fmla="*/ 130730 h 188239"/>
              <a:gd name="connsiteX1" fmla="*/ 672861 w 1794295"/>
              <a:gd name="connsiteY1" fmla="*/ 9960 h 188239"/>
              <a:gd name="connsiteX2" fmla="*/ 1380227 w 1794295"/>
              <a:gd name="connsiteY2" fmla="*/ 27213 h 188239"/>
              <a:gd name="connsiteX3" fmla="*/ 1794295 w 1794295"/>
              <a:gd name="connsiteY3" fmla="*/ 188239 h 1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295" h="188239">
                <a:moveTo>
                  <a:pt x="0" y="130730"/>
                </a:moveTo>
                <a:cubicBezTo>
                  <a:pt x="221411" y="78971"/>
                  <a:pt x="442823" y="27213"/>
                  <a:pt x="672861" y="9960"/>
                </a:cubicBezTo>
                <a:cubicBezTo>
                  <a:pt x="902899" y="-7293"/>
                  <a:pt x="1193321" y="-2500"/>
                  <a:pt x="1380227" y="27213"/>
                </a:cubicBezTo>
                <a:cubicBezTo>
                  <a:pt x="1567133" y="56926"/>
                  <a:pt x="1680714" y="122582"/>
                  <a:pt x="1794295" y="18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230305" y="4193620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4405223" y="2789208"/>
            <a:ext cx="672860" cy="1518249"/>
          </a:xfrm>
          <a:custGeom>
            <a:avLst/>
            <a:gdLst>
              <a:gd name="connsiteX0" fmla="*/ 0 w 672860"/>
              <a:gd name="connsiteY0" fmla="*/ 0 h 1518249"/>
              <a:gd name="connsiteX1" fmla="*/ 126520 w 672860"/>
              <a:gd name="connsiteY1" fmla="*/ 684362 h 1518249"/>
              <a:gd name="connsiteX2" fmla="*/ 465826 w 672860"/>
              <a:gd name="connsiteY2" fmla="*/ 1253705 h 1518249"/>
              <a:gd name="connsiteX3" fmla="*/ 672860 w 672860"/>
              <a:gd name="connsiteY3" fmla="*/ 1518249 h 1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60" h="1518249">
                <a:moveTo>
                  <a:pt x="0" y="0"/>
                </a:moveTo>
                <a:cubicBezTo>
                  <a:pt x="24441" y="237705"/>
                  <a:pt x="48882" y="475411"/>
                  <a:pt x="126520" y="684362"/>
                </a:cubicBezTo>
                <a:cubicBezTo>
                  <a:pt x="204158" y="893313"/>
                  <a:pt x="374769" y="1114724"/>
                  <a:pt x="465826" y="1253705"/>
                </a:cubicBezTo>
                <a:cubicBezTo>
                  <a:pt x="556883" y="1392686"/>
                  <a:pt x="614871" y="1455467"/>
                  <a:pt x="672860" y="1518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4316469" y="2701769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5003514" y="4248254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33058" y="248632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58" y="2486325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105434" y="424994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34" y="4249944"/>
                <a:ext cx="2882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947566" y="4359212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66" y="4359212"/>
                <a:ext cx="2610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>
            <a:spLocks noChangeAspect="1"/>
          </p:cNvSpPr>
          <p:nvPr/>
        </p:nvSpPr>
        <p:spPr>
          <a:xfrm>
            <a:off x="4160485" y="409998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4060695" y="4143768"/>
                <a:ext cx="286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695" y="4143768"/>
                <a:ext cx="28648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2999381" y="4886427"/>
                <a:ext cx="274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81" y="4886427"/>
                <a:ext cx="2742674" cy="461665"/>
              </a:xfrm>
              <a:prstGeom prst="rect">
                <a:avLst/>
              </a:prstGeom>
              <a:blipFill>
                <a:blip r:embed="rId14"/>
                <a:stretch>
                  <a:fillRect r="-1111"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6457949" y="1840302"/>
            <a:ext cx="2603112" cy="3588589"/>
            <a:chOff x="6457949" y="1840302"/>
            <a:chExt cx="2603112" cy="3588589"/>
          </a:xfrm>
        </p:grpSpPr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6809385" y="3623020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7889798" y="2159924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8576843" y="3706409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/>
            <p:cNvCxnSpPr>
              <a:stCxn id="27" idx="3"/>
              <a:endCxn id="25" idx="7"/>
            </p:cNvCxnSpPr>
            <p:nvPr/>
          </p:nvCxnSpPr>
          <p:spPr>
            <a:xfrm flipH="1">
              <a:off x="6951739" y="2302278"/>
              <a:ext cx="962483" cy="134516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27" idx="5"/>
              <a:endCxn id="28" idx="0"/>
            </p:cNvCxnSpPr>
            <p:nvPr/>
          </p:nvCxnSpPr>
          <p:spPr>
            <a:xfrm>
              <a:off x="8032152" y="2302278"/>
              <a:ext cx="628080" cy="140413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25" idx="6"/>
              <a:endCxn id="28" idx="2"/>
            </p:cNvCxnSpPr>
            <p:nvPr/>
          </p:nvCxnSpPr>
          <p:spPr>
            <a:xfrm>
              <a:off x="6976163" y="3706409"/>
              <a:ext cx="1600680" cy="833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757406" y="4307624"/>
                  <a:ext cx="214084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406" y="4307624"/>
                  <a:ext cx="2140842" cy="923330"/>
                </a:xfrm>
                <a:prstGeom prst="rect">
                  <a:avLst/>
                </a:prstGeom>
                <a:blipFill>
                  <a:blip r:embed="rId19"/>
                  <a:stretch>
                    <a:fillRect l="-2557" r="-3693" b="-4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7735345" y="37000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角丸四角形吹き出し 54"/>
            <p:cNvSpPr/>
            <p:nvPr/>
          </p:nvSpPr>
          <p:spPr>
            <a:xfrm>
              <a:off x="6457949" y="1840302"/>
              <a:ext cx="2603112" cy="3588589"/>
            </a:xfrm>
            <a:prstGeom prst="wedgeRoundRectCallout">
              <a:avLst>
                <a:gd name="adj1" fmla="val -85343"/>
                <a:gd name="adj2" fmla="val -681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884570" y="2599129"/>
                <a:ext cx="2795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70" y="2599129"/>
                <a:ext cx="279500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>
            <a:endCxn id="52" idx="0"/>
          </p:cNvCxnSpPr>
          <p:nvPr/>
        </p:nvCxnSpPr>
        <p:spPr>
          <a:xfrm flipH="1">
            <a:off x="4203940" y="2868547"/>
            <a:ext cx="166778" cy="127522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50" idx="0"/>
          </p:cNvCxnSpPr>
          <p:nvPr/>
        </p:nvCxnSpPr>
        <p:spPr>
          <a:xfrm flipH="1">
            <a:off x="7789345" y="2216173"/>
            <a:ext cx="209057" cy="14838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フリーフォーム 27"/>
          <p:cNvSpPr/>
          <p:nvPr/>
        </p:nvSpPr>
        <p:spPr>
          <a:xfrm>
            <a:off x="2918604" y="3279797"/>
            <a:ext cx="393625" cy="2089338"/>
          </a:xfrm>
          <a:custGeom>
            <a:avLst/>
            <a:gdLst>
              <a:gd name="connsiteX0" fmla="*/ 14632 w 371191"/>
              <a:gd name="connsiteY0" fmla="*/ 0 h 1949570"/>
              <a:gd name="connsiteX1" fmla="*/ 348187 w 371191"/>
              <a:gd name="connsiteY1" fmla="*/ 580846 h 1949570"/>
              <a:gd name="connsiteX2" fmla="*/ 371191 w 371191"/>
              <a:gd name="connsiteY2" fmla="*/ 1265208 h 1949570"/>
              <a:gd name="connsiteX3" fmla="*/ 3130 w 371191"/>
              <a:gd name="connsiteY3" fmla="*/ 1949570 h 1949570"/>
              <a:gd name="connsiteX4" fmla="*/ 14632 w 371191"/>
              <a:gd name="connsiteY4" fmla="*/ 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91" h="1949570">
                <a:moveTo>
                  <a:pt x="14632" y="0"/>
                </a:moveTo>
                <a:lnTo>
                  <a:pt x="348187" y="580846"/>
                </a:lnTo>
                <a:lnTo>
                  <a:pt x="371191" y="1265208"/>
                </a:lnTo>
                <a:lnTo>
                  <a:pt x="3130" y="1949570"/>
                </a:lnTo>
                <a:cubicBezTo>
                  <a:pt x="-704" y="1303547"/>
                  <a:pt x="-4537" y="657525"/>
                  <a:pt x="14632" y="0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4998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4000" dirty="0" smtClean="0"/>
                  <a:t>Modular lattice  </a:t>
                </a:r>
                <a14:m>
                  <m:oMath xmlns:m="http://schemas.openxmlformats.org/officeDocument/2006/math">
                    <m:r>
                      <a:rPr kumimoji="1"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ja-JP" altLang="en-US" sz="4000" dirty="0" smtClean="0"/>
                  <a:t>  </a:t>
                </a:r>
                <a:r>
                  <a:rPr kumimoji="1" lang="en-US" altLang="ja-JP" sz="4000" dirty="0" smtClean="0"/>
                  <a:t>CAT(0)-space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4998"/>
                <a:ext cx="7886700" cy="1325563"/>
              </a:xfrm>
              <a:blipFill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8650" y="1291028"/>
                <a:ext cx="3901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: modular lattice of finite rank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1028"/>
                <a:ext cx="3901004" cy="369332"/>
              </a:xfrm>
              <a:prstGeom prst="rect">
                <a:avLst/>
              </a:prstGeom>
              <a:blipFill>
                <a:blip r:embed="rId3"/>
                <a:stretch>
                  <a:fillRect l="-2656" t="-26667" r="-3750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17551" y="1846163"/>
                <a:ext cx="7356245" cy="77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</a:t>
                </a:r>
                <a:r>
                  <a:rPr kumimoji="1" lang="en-US" altLang="ja-JP" sz="2400" b="0" dirty="0" smtClean="0">
                    <a:ea typeface="Cambria Math" panose="02040503050406030204" pitchFamily="18" charset="0"/>
                  </a:rPr>
                  <a:t>the set of convex combinat</a:t>
                </a:r>
                <a:r>
                  <a:rPr kumimoji="1" lang="en-US" altLang="ja-JP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ions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kumimoji="1" lang="en-US" altLang="ja-JP" sz="24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r>
                  <a:rPr kumimoji="1" lang="en-US" altLang="ja-JP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ja-JP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</a:t>
                </a:r>
                <a:r>
                  <a:rPr kumimoji="1" lang="en-US" altLang="ja-JP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kumimoji="1"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l-GR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a chain 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1" y="1846163"/>
                <a:ext cx="7356245" cy="777777"/>
              </a:xfrm>
              <a:prstGeom prst="rect">
                <a:avLst/>
              </a:prstGeom>
              <a:blipFill>
                <a:blip r:embed="rId4"/>
                <a:stretch>
                  <a:fillRect l="-83" t="-83465" r="-414" b="-70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/>
          <p:nvPr/>
        </p:nvSpPr>
        <p:spPr>
          <a:xfrm>
            <a:off x="1974946" y="3225317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864604" y="53691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864604" y="318761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258543" y="46742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3258543" y="38499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9" idx="0"/>
            <a:endCxn id="11" idx="3"/>
          </p:cNvCxnSpPr>
          <p:nvPr/>
        </p:nvCxnSpPr>
        <p:spPr>
          <a:xfrm flipV="1">
            <a:off x="2918604" y="4766416"/>
            <a:ext cx="355755" cy="60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0"/>
            <a:endCxn id="12" idx="4"/>
          </p:cNvCxnSpPr>
          <p:nvPr/>
        </p:nvCxnSpPr>
        <p:spPr>
          <a:xfrm flipV="1">
            <a:off x="3312543" y="3957923"/>
            <a:ext cx="0" cy="7163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1"/>
            <a:endCxn id="10" idx="5"/>
          </p:cNvCxnSpPr>
          <p:nvPr/>
        </p:nvCxnSpPr>
        <p:spPr>
          <a:xfrm flipH="1" flipV="1">
            <a:off x="2956788" y="3279797"/>
            <a:ext cx="317571" cy="585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104098" y="3903923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98" y="3903923"/>
                <a:ext cx="53271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013939" y="5091988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39" y="5091988"/>
                <a:ext cx="373307" cy="369332"/>
              </a:xfrm>
              <a:prstGeom prst="rect">
                <a:avLst/>
              </a:prstGeom>
              <a:blipFill>
                <a:blip r:embed="rId6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397371" y="4482474"/>
                <a:ext cx="366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71" y="4482474"/>
                <a:ext cx="366189" cy="369332"/>
              </a:xfrm>
              <a:prstGeom prst="rect">
                <a:avLst/>
              </a:prstGeom>
              <a:blipFill>
                <a:blip r:embed="rId7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367170" y="3714571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70" y="3714571"/>
                <a:ext cx="373307" cy="369332"/>
              </a:xfrm>
              <a:prstGeom prst="rect">
                <a:avLst/>
              </a:prstGeom>
              <a:blipFill>
                <a:blip r:embed="rId8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988829" y="2953587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29" y="2953587"/>
                <a:ext cx="373307" cy="369332"/>
              </a:xfrm>
              <a:prstGeom prst="rect">
                <a:avLst/>
              </a:prstGeom>
              <a:blipFill>
                <a:blip r:embed="rId9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4932950" y="3134092"/>
            <a:ext cx="3845058" cy="2467547"/>
            <a:chOff x="4942428" y="3157225"/>
            <a:chExt cx="3845058" cy="2467547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5302365" y="5285114"/>
              <a:ext cx="1178944" cy="115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6481309" y="4479981"/>
              <a:ext cx="770626" cy="805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251935" y="3304874"/>
              <a:ext cx="0" cy="11751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6458305" y="3288580"/>
              <a:ext cx="793630" cy="20022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55" idx="1"/>
            </p:cNvCxnSpPr>
            <p:nvPr/>
          </p:nvCxnSpPr>
          <p:spPr>
            <a:xfrm flipV="1">
              <a:off x="5301287" y="3311114"/>
              <a:ext cx="1955286" cy="197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342622" y="4479981"/>
              <a:ext cx="1909313" cy="7936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フリーフォーム 57"/>
          <p:cNvSpPr/>
          <p:nvPr/>
        </p:nvSpPr>
        <p:spPr>
          <a:xfrm>
            <a:off x="3709358" y="4691505"/>
            <a:ext cx="2622431" cy="507348"/>
          </a:xfrm>
          <a:custGeom>
            <a:avLst/>
            <a:gdLst>
              <a:gd name="connsiteX0" fmla="*/ 0 w 2622431"/>
              <a:gd name="connsiteY0" fmla="*/ 18518 h 507348"/>
              <a:gd name="connsiteX1" fmla="*/ 1259457 w 2622431"/>
              <a:gd name="connsiteY1" fmla="*/ 58774 h 507348"/>
              <a:gd name="connsiteX2" fmla="*/ 2622431 w 2622431"/>
              <a:gd name="connsiteY2" fmla="*/ 507348 h 5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431" h="507348">
                <a:moveTo>
                  <a:pt x="0" y="18518"/>
                </a:moveTo>
                <a:cubicBezTo>
                  <a:pt x="411192" y="-2090"/>
                  <a:pt x="822385" y="-22698"/>
                  <a:pt x="1259457" y="58774"/>
                </a:cubicBezTo>
                <a:cubicBezTo>
                  <a:pt x="1696529" y="140246"/>
                  <a:pt x="2159480" y="323797"/>
                  <a:pt x="2622431" y="507348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3410309" y="5198095"/>
            <a:ext cx="1834551" cy="196290"/>
          </a:xfrm>
          <a:custGeom>
            <a:avLst/>
            <a:gdLst>
              <a:gd name="connsiteX0" fmla="*/ 0 w 1834551"/>
              <a:gd name="connsiteY0" fmla="*/ 196290 h 196290"/>
              <a:gd name="connsiteX1" fmla="*/ 592348 w 1834551"/>
              <a:gd name="connsiteY1" fmla="*/ 46765 h 196290"/>
              <a:gd name="connsiteX2" fmla="*/ 1357223 w 1834551"/>
              <a:gd name="connsiteY2" fmla="*/ 758 h 196290"/>
              <a:gd name="connsiteX3" fmla="*/ 1834551 w 1834551"/>
              <a:gd name="connsiteY3" fmla="*/ 75520 h 1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551" h="196290">
                <a:moveTo>
                  <a:pt x="0" y="196290"/>
                </a:moveTo>
                <a:cubicBezTo>
                  <a:pt x="183072" y="137822"/>
                  <a:pt x="366144" y="79354"/>
                  <a:pt x="592348" y="46765"/>
                </a:cubicBezTo>
                <a:cubicBezTo>
                  <a:pt x="818552" y="14176"/>
                  <a:pt x="1150189" y="-4034"/>
                  <a:pt x="1357223" y="758"/>
                </a:cubicBezTo>
                <a:cubicBezTo>
                  <a:pt x="1564257" y="5550"/>
                  <a:pt x="1699404" y="40535"/>
                  <a:pt x="1834551" y="7552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3749615" y="3969550"/>
            <a:ext cx="3358551" cy="504684"/>
          </a:xfrm>
          <a:custGeom>
            <a:avLst/>
            <a:gdLst>
              <a:gd name="connsiteX0" fmla="*/ 0 w 3358551"/>
              <a:gd name="connsiteY0" fmla="*/ 10103 h 504684"/>
              <a:gd name="connsiteX1" fmla="*/ 937404 w 3358551"/>
              <a:gd name="connsiteY1" fmla="*/ 15854 h 504684"/>
              <a:gd name="connsiteX2" fmla="*/ 1840302 w 3358551"/>
              <a:gd name="connsiteY2" fmla="*/ 159627 h 504684"/>
              <a:gd name="connsiteX3" fmla="*/ 2852468 w 3358551"/>
              <a:gd name="connsiteY3" fmla="*/ 389665 h 504684"/>
              <a:gd name="connsiteX4" fmla="*/ 3358551 w 3358551"/>
              <a:gd name="connsiteY4" fmla="*/ 504684 h 5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551" h="504684">
                <a:moveTo>
                  <a:pt x="0" y="10103"/>
                </a:moveTo>
                <a:cubicBezTo>
                  <a:pt x="315343" y="518"/>
                  <a:pt x="630687" y="-9067"/>
                  <a:pt x="937404" y="15854"/>
                </a:cubicBezTo>
                <a:cubicBezTo>
                  <a:pt x="1244121" y="40775"/>
                  <a:pt x="1521125" y="97325"/>
                  <a:pt x="1840302" y="159627"/>
                </a:cubicBezTo>
                <a:cubicBezTo>
                  <a:pt x="2159479" y="221929"/>
                  <a:pt x="2852468" y="389665"/>
                  <a:pt x="2852468" y="389665"/>
                </a:cubicBezTo>
                <a:lnTo>
                  <a:pt x="3358551" y="504684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3435290" y="3134092"/>
            <a:ext cx="3724635" cy="184202"/>
          </a:xfrm>
          <a:custGeom>
            <a:avLst/>
            <a:gdLst>
              <a:gd name="connsiteX0" fmla="*/ 26778 w 3724635"/>
              <a:gd name="connsiteY0" fmla="*/ 40429 h 184202"/>
              <a:gd name="connsiteX1" fmla="*/ 78536 w 3724635"/>
              <a:gd name="connsiteY1" fmla="*/ 40429 h 184202"/>
              <a:gd name="connsiteX2" fmla="*/ 1326491 w 3724635"/>
              <a:gd name="connsiteY2" fmla="*/ 172 h 184202"/>
              <a:gd name="connsiteX3" fmla="*/ 2189133 w 3724635"/>
              <a:gd name="connsiteY3" fmla="*/ 28927 h 184202"/>
              <a:gd name="connsiteX4" fmla="*/ 2919502 w 3724635"/>
              <a:gd name="connsiteY4" fmla="*/ 97938 h 184202"/>
              <a:gd name="connsiteX5" fmla="*/ 3724635 w 3724635"/>
              <a:gd name="connsiteY5" fmla="*/ 184202 h 18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35" h="184202">
                <a:moveTo>
                  <a:pt x="26778" y="40429"/>
                </a:moveTo>
                <a:cubicBezTo>
                  <a:pt x="-55653" y="43783"/>
                  <a:pt x="78536" y="40429"/>
                  <a:pt x="78536" y="40429"/>
                </a:cubicBezTo>
                <a:cubicBezTo>
                  <a:pt x="295155" y="33720"/>
                  <a:pt x="974725" y="2089"/>
                  <a:pt x="1326491" y="172"/>
                </a:cubicBezTo>
                <a:cubicBezTo>
                  <a:pt x="1678257" y="-1745"/>
                  <a:pt x="1923631" y="12633"/>
                  <a:pt x="2189133" y="28927"/>
                </a:cubicBezTo>
                <a:cubicBezTo>
                  <a:pt x="2454635" y="45221"/>
                  <a:pt x="2919502" y="97938"/>
                  <a:pt x="2919502" y="97938"/>
                </a:cubicBezTo>
                <a:lnTo>
                  <a:pt x="3724635" y="184202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628650" y="5652808"/>
                <a:ext cx="7320979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41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Theorem (</a:t>
                </a:r>
                <a:r>
                  <a:rPr kumimoji="1" lang="en-US" altLang="ja-JP" dirty="0" err="1" smtClean="0"/>
                  <a:t>Haettel-Kielak-Schwer</a:t>
                </a:r>
                <a:r>
                  <a:rPr kumimoji="1" lang="en-US" altLang="ja-JP" dirty="0" smtClean="0"/>
                  <a:t> 2017,  </a:t>
                </a:r>
                <a:r>
                  <a:rPr kumimoji="1" lang="en-US" altLang="ja-JP" dirty="0" err="1" smtClean="0"/>
                  <a:t>Chalopin</a:t>
                </a:r>
                <a:r>
                  <a:rPr kumimoji="1" lang="en-US" altLang="ja-JP" dirty="0" smtClean="0"/>
                  <a:t>-</a:t>
                </a:r>
                <a:r>
                  <a:rPr kumimoji="1" lang="en-US" altLang="ja-JP" dirty="0" err="1" smtClean="0"/>
                  <a:t>Chepoi</a:t>
                </a:r>
                <a:r>
                  <a:rPr kumimoji="1" lang="en-US" altLang="ja-JP" dirty="0" smtClean="0"/>
                  <a:t>-H-</a:t>
                </a:r>
                <a:r>
                  <a:rPr kumimoji="1" lang="en-US" altLang="ja-JP" dirty="0" err="1" smtClean="0"/>
                  <a:t>Osajda</a:t>
                </a:r>
                <a:r>
                  <a:rPr kumimoji="1" lang="en-US" altLang="ja-JP" dirty="0" smtClean="0"/>
                  <a:t> 2014</a:t>
                </a:r>
                <a:r>
                  <a:rPr kumimoji="1" lang="en-US" altLang="ja-JP" sz="24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is a complete CAT(0)-space.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52808"/>
                <a:ext cx="7320979" cy="830997"/>
              </a:xfrm>
              <a:prstGeom prst="rect">
                <a:avLst/>
              </a:prstGeom>
              <a:blipFill>
                <a:blip r:embed="rId15"/>
                <a:stretch>
                  <a:fillRect l="-1249" t="-5839" r="-333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>
            <a:stCxn id="12" idx="2"/>
            <a:endCxn id="9" idx="0"/>
          </p:cNvCxnSpPr>
          <p:nvPr/>
        </p:nvCxnSpPr>
        <p:spPr>
          <a:xfrm flipH="1">
            <a:off x="2918604" y="3903923"/>
            <a:ext cx="339939" cy="1465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0"/>
            <a:endCxn id="11" idx="2"/>
          </p:cNvCxnSpPr>
          <p:nvPr/>
        </p:nvCxnSpPr>
        <p:spPr>
          <a:xfrm>
            <a:off x="2918604" y="3187613"/>
            <a:ext cx="339939" cy="1540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0"/>
            <a:endCxn id="28" idx="3"/>
          </p:cNvCxnSpPr>
          <p:nvPr/>
        </p:nvCxnSpPr>
        <p:spPr>
          <a:xfrm>
            <a:off x="2918604" y="3187613"/>
            <a:ext cx="3319" cy="218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475674" y="835928"/>
            <a:ext cx="219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 smtClean="0">
                <a:ea typeface="Cambria Math" panose="02040503050406030204" pitchFamily="18" charset="0"/>
              </a:rPr>
              <a:t>othoscheme</a:t>
            </a:r>
            <a:r>
              <a:rPr kumimoji="1" lang="en-US" altLang="ja-JP" dirty="0" smtClean="0">
                <a:ea typeface="Cambria Math" panose="02040503050406030204" pitchFamily="18" charset="0"/>
              </a:rPr>
              <a:t> complex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269452" y="2362126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ea typeface="Cambria Math" panose="02040503050406030204" pitchFamily="18" charset="0"/>
              </a:rPr>
              <a:t>(Brady-</a:t>
            </a:r>
            <a:r>
              <a:rPr kumimoji="1" lang="en-US" altLang="ja-JP" dirty="0" err="1" smtClean="0">
                <a:ea typeface="Cambria Math" panose="02040503050406030204" pitchFamily="18" charset="0"/>
              </a:rPr>
              <a:t>McCammond</a:t>
            </a:r>
            <a:r>
              <a:rPr kumimoji="1" lang="en-US" altLang="ja-JP" dirty="0" smtClean="0">
                <a:ea typeface="Cambria Math" panose="02040503050406030204" pitchFamily="18" charset="0"/>
              </a:rPr>
              <a:t> </a:t>
            </a:r>
            <a:r>
              <a:rPr kumimoji="1" lang="en-US" altLang="ja-JP" dirty="0">
                <a:ea typeface="Cambria Math" panose="02040503050406030204" pitchFamily="18" charset="0"/>
              </a:rPr>
              <a:t>2012)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2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0843" y="105102"/>
            <a:ext cx="7886700" cy="698939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2595664" y="13503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2168546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254166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89719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454241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1795428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635883" y="29794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4" idx="3"/>
            <a:endCxn id="9" idx="7"/>
          </p:cNvCxnSpPr>
          <p:nvPr/>
        </p:nvCxnSpPr>
        <p:spPr>
          <a:xfrm flipH="1">
            <a:off x="1887612" y="1442513"/>
            <a:ext cx="723868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" idx="3"/>
            <a:endCxn id="5" idx="7"/>
          </p:cNvCxnSpPr>
          <p:nvPr/>
        </p:nvCxnSpPr>
        <p:spPr>
          <a:xfrm flipH="1">
            <a:off x="2260730" y="1442513"/>
            <a:ext cx="350750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0"/>
            <a:endCxn id="4" idx="4"/>
          </p:cNvCxnSpPr>
          <p:nvPr/>
        </p:nvCxnSpPr>
        <p:spPr>
          <a:xfrm flipV="1">
            <a:off x="2595664" y="1458329"/>
            <a:ext cx="54000" cy="697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4" idx="5"/>
            <a:endCxn id="7" idx="5"/>
          </p:cNvCxnSpPr>
          <p:nvPr/>
        </p:nvCxnSpPr>
        <p:spPr>
          <a:xfrm>
            <a:off x="2687848" y="1442513"/>
            <a:ext cx="301530" cy="805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4" idx="5"/>
            <a:endCxn id="8" idx="1"/>
          </p:cNvCxnSpPr>
          <p:nvPr/>
        </p:nvCxnSpPr>
        <p:spPr>
          <a:xfrm>
            <a:off x="2687848" y="1442513"/>
            <a:ext cx="782209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9" idx="4"/>
            <a:endCxn id="10" idx="1"/>
          </p:cNvCxnSpPr>
          <p:nvPr/>
        </p:nvCxnSpPr>
        <p:spPr>
          <a:xfrm>
            <a:off x="1849428" y="2263820"/>
            <a:ext cx="802271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0" idx="1"/>
            <a:endCxn id="5" idx="5"/>
          </p:cNvCxnSpPr>
          <p:nvPr/>
        </p:nvCxnSpPr>
        <p:spPr>
          <a:xfrm flipH="1" flipV="1">
            <a:off x="2260730" y="2248004"/>
            <a:ext cx="390969" cy="747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0" idx="0"/>
            <a:endCxn id="6" idx="4"/>
          </p:cNvCxnSpPr>
          <p:nvPr/>
        </p:nvCxnSpPr>
        <p:spPr>
          <a:xfrm flipH="1" flipV="1">
            <a:off x="2595664" y="2263820"/>
            <a:ext cx="94219" cy="71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7" idx="4"/>
            <a:endCxn id="10" idx="7"/>
          </p:cNvCxnSpPr>
          <p:nvPr/>
        </p:nvCxnSpPr>
        <p:spPr>
          <a:xfrm flipH="1">
            <a:off x="2728067" y="2263820"/>
            <a:ext cx="223127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4"/>
            <a:endCxn id="10" idx="7"/>
          </p:cNvCxnSpPr>
          <p:nvPr/>
        </p:nvCxnSpPr>
        <p:spPr>
          <a:xfrm flipH="1">
            <a:off x="2728067" y="2263820"/>
            <a:ext cx="780174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092660" y="1894935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...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/>
          <p:cNvCxnSpPr/>
          <p:nvPr/>
        </p:nvCxnSpPr>
        <p:spPr>
          <a:xfrm flipH="1">
            <a:off x="5455833" y="1381467"/>
            <a:ext cx="410850" cy="69692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5589060" y="1381468"/>
            <a:ext cx="280269" cy="219917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437235" y="1370037"/>
            <a:ext cx="432092" cy="11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5869327" y="1150124"/>
            <a:ext cx="413495" cy="231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859987" y="1381469"/>
            <a:ext cx="476671" cy="208486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203915" y="2503556"/>
            <a:ext cx="1291930" cy="6855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 flipV="1">
            <a:off x="5230531" y="1869909"/>
            <a:ext cx="1256997" cy="1316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 flipV="1">
            <a:off x="5430475" y="1358610"/>
            <a:ext cx="1066489" cy="1823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282822" y="1150124"/>
            <a:ext cx="214046" cy="2009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6496066" y="1915368"/>
            <a:ext cx="579689" cy="1266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直線コネクタ 187"/>
          <p:cNvCxnSpPr/>
          <p:nvPr/>
        </p:nvCxnSpPr>
        <p:spPr>
          <a:xfrm>
            <a:off x="5866682" y="1401715"/>
            <a:ext cx="620846" cy="17574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 flipV="1">
            <a:off x="5203915" y="2113524"/>
            <a:ext cx="233320" cy="390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5230531" y="1625083"/>
            <a:ext cx="334413" cy="244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 flipV="1">
            <a:off x="6336263" y="1585915"/>
            <a:ext cx="739492" cy="32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 rot="2325597">
            <a:off x="6572852" y="1166024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....</a:t>
            </a:r>
            <a:endParaRPr kumimoji="1" lang="ja-JP" altLang="en-US" sz="2800" dirty="0" smtClean="0"/>
          </a:p>
        </p:txBody>
      </p:sp>
      <p:sp>
        <p:nvSpPr>
          <p:cNvPr id="216" name="楕円 215"/>
          <p:cNvSpPr>
            <a:spLocks noChangeAspect="1"/>
          </p:cNvSpPr>
          <p:nvPr/>
        </p:nvSpPr>
        <p:spPr>
          <a:xfrm>
            <a:off x="2677355" y="377405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楕円 216"/>
          <p:cNvSpPr>
            <a:spLocks noChangeAspect="1"/>
          </p:cNvSpPr>
          <p:nvPr/>
        </p:nvSpPr>
        <p:spPr>
          <a:xfrm>
            <a:off x="2649664" y="434618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218"/>
          <p:cNvSpPr>
            <a:spLocks noChangeAspect="1"/>
          </p:cNvSpPr>
          <p:nvPr/>
        </p:nvSpPr>
        <p:spPr>
          <a:xfrm>
            <a:off x="3373077" y="43479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楕円 220"/>
          <p:cNvSpPr>
            <a:spLocks noChangeAspect="1"/>
          </p:cNvSpPr>
          <p:nvPr/>
        </p:nvSpPr>
        <p:spPr>
          <a:xfrm>
            <a:off x="1889411" y="432956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楕円 221"/>
          <p:cNvSpPr>
            <a:spLocks noChangeAspect="1"/>
          </p:cNvSpPr>
          <p:nvPr/>
        </p:nvSpPr>
        <p:spPr>
          <a:xfrm>
            <a:off x="1889411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3" name="直線コネクタ 222"/>
          <p:cNvCxnSpPr>
            <a:stCxn id="216" idx="3"/>
            <a:endCxn id="221" idx="7"/>
          </p:cNvCxnSpPr>
          <p:nvPr/>
        </p:nvCxnSpPr>
        <p:spPr>
          <a:xfrm flipH="1">
            <a:off x="1981595" y="3866238"/>
            <a:ext cx="711576" cy="479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>
            <a:stCxn id="216" idx="4"/>
            <a:endCxn id="217" idx="0"/>
          </p:cNvCxnSpPr>
          <p:nvPr/>
        </p:nvCxnSpPr>
        <p:spPr>
          <a:xfrm flipH="1">
            <a:off x="2703664" y="3882054"/>
            <a:ext cx="27691" cy="464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>
            <a:stCxn id="216" idx="5"/>
            <a:endCxn id="219" idx="0"/>
          </p:cNvCxnSpPr>
          <p:nvPr/>
        </p:nvCxnSpPr>
        <p:spPr>
          <a:xfrm>
            <a:off x="2769539" y="3866238"/>
            <a:ext cx="657538" cy="481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>
            <a:stCxn id="221" idx="4"/>
            <a:endCxn id="222" idx="0"/>
          </p:cNvCxnSpPr>
          <p:nvPr/>
        </p:nvCxnSpPr>
        <p:spPr>
          <a:xfrm>
            <a:off x="1943411" y="4437566"/>
            <a:ext cx="0" cy="659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楕円 252"/>
          <p:cNvSpPr>
            <a:spLocks noChangeAspect="1"/>
          </p:cNvSpPr>
          <p:nvPr/>
        </p:nvSpPr>
        <p:spPr>
          <a:xfrm>
            <a:off x="2642773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楕円 253"/>
          <p:cNvSpPr>
            <a:spLocks noChangeAspect="1"/>
          </p:cNvSpPr>
          <p:nvPr/>
        </p:nvSpPr>
        <p:spPr>
          <a:xfrm>
            <a:off x="3418679" y="505381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5" name="直線コネクタ 254"/>
          <p:cNvCxnSpPr>
            <a:stCxn id="221" idx="5"/>
            <a:endCxn id="253" idx="1"/>
          </p:cNvCxnSpPr>
          <p:nvPr/>
        </p:nvCxnSpPr>
        <p:spPr>
          <a:xfrm>
            <a:off x="1981595" y="4421750"/>
            <a:ext cx="676994" cy="690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>
            <a:stCxn id="217" idx="5"/>
            <a:endCxn id="254" idx="0"/>
          </p:cNvCxnSpPr>
          <p:nvPr/>
        </p:nvCxnSpPr>
        <p:spPr>
          <a:xfrm>
            <a:off x="2741848" y="4438373"/>
            <a:ext cx="730831" cy="615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>
            <a:stCxn id="219" idx="3"/>
            <a:endCxn id="253" idx="7"/>
          </p:cNvCxnSpPr>
          <p:nvPr/>
        </p:nvCxnSpPr>
        <p:spPr>
          <a:xfrm flipH="1">
            <a:off x="2734957" y="4440134"/>
            <a:ext cx="653936" cy="672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>
            <a:stCxn id="217" idx="3"/>
            <a:endCxn id="222" idx="7"/>
          </p:cNvCxnSpPr>
          <p:nvPr/>
        </p:nvCxnSpPr>
        <p:spPr>
          <a:xfrm flipH="1">
            <a:off x="1981595" y="4438373"/>
            <a:ext cx="683885" cy="674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stCxn id="219" idx="5"/>
            <a:endCxn id="254" idx="0"/>
          </p:cNvCxnSpPr>
          <p:nvPr/>
        </p:nvCxnSpPr>
        <p:spPr>
          <a:xfrm>
            <a:off x="3465261" y="4440134"/>
            <a:ext cx="7418" cy="613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楕円 278"/>
          <p:cNvSpPr>
            <a:spLocks noChangeAspect="1"/>
          </p:cNvSpPr>
          <p:nvPr/>
        </p:nvSpPr>
        <p:spPr>
          <a:xfrm>
            <a:off x="2690670" y="56312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0" name="直線コネクタ 279"/>
          <p:cNvCxnSpPr>
            <a:stCxn id="254" idx="3"/>
            <a:endCxn id="279" idx="7"/>
          </p:cNvCxnSpPr>
          <p:nvPr/>
        </p:nvCxnSpPr>
        <p:spPr>
          <a:xfrm flipH="1">
            <a:off x="2782854" y="5145996"/>
            <a:ext cx="651641" cy="501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>
            <a:stCxn id="253" idx="4"/>
            <a:endCxn id="279" idx="0"/>
          </p:cNvCxnSpPr>
          <p:nvPr/>
        </p:nvCxnSpPr>
        <p:spPr>
          <a:xfrm>
            <a:off x="2696773" y="5204776"/>
            <a:ext cx="47897" cy="42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>
            <a:stCxn id="222" idx="5"/>
            <a:endCxn id="279" idx="1"/>
          </p:cNvCxnSpPr>
          <p:nvPr/>
        </p:nvCxnSpPr>
        <p:spPr>
          <a:xfrm>
            <a:off x="1981595" y="5188960"/>
            <a:ext cx="724891" cy="45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テキスト ボックス 292"/>
              <p:cNvSpPr txBox="1"/>
              <p:nvPr/>
            </p:nvSpPr>
            <p:spPr>
              <a:xfrm>
                <a:off x="1401594" y="5804399"/>
                <a:ext cx="3433119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{1,2,…,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93" name="テキスト ボックス 2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94" y="5804399"/>
                <a:ext cx="3433119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直方体 331"/>
          <p:cNvSpPr>
            <a:spLocks/>
          </p:cNvSpPr>
          <p:nvPr/>
        </p:nvSpPr>
        <p:spPr>
          <a:xfrm>
            <a:off x="5577015" y="3876646"/>
            <a:ext cx="1549301" cy="1557699"/>
          </a:xfrm>
          <a:prstGeom prst="cube">
            <a:avLst>
              <a:gd name="adj" fmla="val 24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テキスト ボックス 332"/>
              <p:cNvSpPr txBox="1"/>
              <p:nvPr/>
            </p:nvSpPr>
            <p:spPr>
              <a:xfrm>
                <a:off x="5512610" y="5822802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33" name="テキスト ボックス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10" y="5822802"/>
                <a:ext cx="224305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391642" y="205755"/>
                <a:ext cx="6449075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4000" dirty="0" smtClean="0"/>
                  <a:t>Submodular </a:t>
                </a:r>
                <a:r>
                  <a:rPr kumimoji="1" lang="en-US" altLang="ja-JP" sz="3600" dirty="0" smtClean="0"/>
                  <a:t>function</a:t>
                </a:r>
                <a:r>
                  <a:rPr kumimoji="1" lang="en-US" altLang="ja-JP" sz="4000" dirty="0" smtClean="0"/>
                  <a:t> </a:t>
                </a:r>
                <a:br>
                  <a:rPr kumimoji="1" lang="en-US" altLang="ja-JP" sz="4000" dirty="0" smtClean="0"/>
                </a:br>
                <a:r>
                  <a:rPr lang="en-US" altLang="ja-JP" sz="4000" dirty="0"/>
                  <a:t> </a:t>
                </a:r>
                <a:r>
                  <a:rPr lang="en-US" altLang="ja-JP" sz="4000" dirty="0" smtClean="0"/>
                  <a:t>                   </a:t>
                </a:r>
                <a14:m>
                  <m:oMath xmlns:m="http://schemas.openxmlformats.org/officeDocument/2006/math">
                    <m:r>
                      <a:rPr kumimoji="1"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ja-JP" altLang="en-US" sz="4000" dirty="0" smtClean="0"/>
                  <a:t> </a:t>
                </a:r>
                <a:r>
                  <a:rPr kumimoji="1" lang="en-US" altLang="ja-JP" sz="4000" dirty="0" smtClean="0"/>
                  <a:t>convex function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1642" y="205755"/>
                <a:ext cx="6449075" cy="1325563"/>
              </a:xfrm>
              <a:blipFill>
                <a:blip r:embed="rId2"/>
                <a:stretch>
                  <a:fillRect l="-3308" t="-7834" b="-14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81425" y="1625225"/>
                <a:ext cx="3901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: modular lattice of finite rank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25" y="1625225"/>
                <a:ext cx="3901004" cy="369332"/>
              </a:xfrm>
              <a:prstGeom prst="rect">
                <a:avLst/>
              </a:prstGeom>
              <a:blipFill>
                <a:blip r:embed="rId3"/>
                <a:stretch>
                  <a:fillRect l="-2813" t="-26667" r="-3594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01356" y="2160382"/>
                <a:ext cx="5544723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 smtClean="0"/>
                  <a:t>Lovász</a:t>
                </a:r>
                <a:r>
                  <a:rPr kumimoji="1" lang="en-US" altLang="ja-JP" sz="2400" dirty="0" smtClean="0"/>
                  <a:t> extension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of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56" y="2160382"/>
                <a:ext cx="5544723" cy="470706"/>
              </a:xfrm>
              <a:prstGeom prst="rect">
                <a:avLst/>
              </a:prstGeom>
              <a:blipFill>
                <a:blip r:embed="rId4"/>
                <a:stretch>
                  <a:fillRect l="-1760" t="-7692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69244" y="2837136"/>
                <a:ext cx="5595443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1" lang="en-US" altLang="ja-JP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ja-JP" alt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244" y="2837136"/>
                <a:ext cx="5595443" cy="387222"/>
              </a:xfrm>
              <a:prstGeom prst="rect">
                <a:avLst/>
              </a:prstGeom>
              <a:blipFill>
                <a:blip r:embed="rId5"/>
                <a:stretch>
                  <a:fillRect l="-1416" t="-160938" r="-1525" b="-24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34412" y="3623443"/>
                <a:ext cx="5800755" cy="120937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Theorem (H. 2016)  </a:t>
                </a:r>
              </a:p>
              <a:p>
                <a:r>
                  <a:rPr kumimoji="1" lang="en-US" altLang="ja-JP" sz="2400" b="0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 smtClean="0"/>
                  <a:t> is submodular on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is convex on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(w.r.t. CAT(0)-metric)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12" y="3623443"/>
                <a:ext cx="5800755" cy="1209370"/>
              </a:xfrm>
              <a:prstGeom prst="rect">
                <a:avLst/>
              </a:prstGeom>
              <a:blipFill>
                <a:blip r:embed="rId6"/>
                <a:stretch>
                  <a:fillRect l="-1576" t="-4020" r="-525" b="-10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81672" y="5164464"/>
                <a:ext cx="5604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o</a:t>
                </a:r>
                <a:r>
                  <a:rPr kumimoji="1" lang="en-US" altLang="ja-JP" sz="2400" dirty="0" smtClean="0"/>
                  <a:t>riginal version: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[0,1]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72" y="5164464"/>
                <a:ext cx="5604226" cy="461665"/>
              </a:xfrm>
              <a:prstGeom prst="rect">
                <a:avLst/>
              </a:prstGeom>
              <a:blipFill>
                <a:blip r:embed="rId7"/>
                <a:stretch>
                  <a:fillRect l="-163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101356" y="5786447"/>
            <a:ext cx="6505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suggests “continuous” approach to</a:t>
            </a:r>
          </a:p>
          <a:p>
            <a:r>
              <a:rPr lang="en-US" altLang="ja-JP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submodular optimization on modular lattice.</a:t>
            </a:r>
            <a:r>
              <a:rPr kumimoji="1" lang="en-US" altLang="ja-JP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534631" y="2108683"/>
            <a:ext cx="5966817" cy="204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01204" y="1634686"/>
                <a:ext cx="3969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Input</a:t>
                </a:r>
                <a:r>
                  <a:rPr kumimoji="1" lang="ja-JP" altLang="en-US" sz="2400" dirty="0" smtClean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04" y="1634686"/>
                <a:ext cx="3969548" cy="461665"/>
              </a:xfrm>
              <a:prstGeom prst="rect">
                <a:avLst/>
              </a:prstGeom>
              <a:blipFill>
                <a:blip r:embed="rId2"/>
                <a:stretch>
                  <a:fillRect l="-2304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12373" y="1685351"/>
                <a:ext cx="13000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( </a:t>
                </a:r>
                <a14:m>
                  <m:oMath xmlns:m="http://schemas.openxmlformats.org/officeDocument/2006/math"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:</m:t>
                    </m:r>
                  </m:oMath>
                </a14:m>
                <a:r>
                  <a:rPr kumimoji="1" lang="ja-JP" altLang="en-US" sz="2400" dirty="0" smtClean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field</a:t>
                </a:r>
                <a:r>
                  <a:rPr kumimoji="1" lang="ja-JP" altLang="en-US" sz="2400" dirty="0" smtClean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 smtClean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)</a:t>
                </a:r>
                <a:endParaRPr kumimoji="1" lang="ja-JP" altLang="en-US" sz="24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73" y="1685351"/>
                <a:ext cx="1300036" cy="369332"/>
              </a:xfrm>
              <a:prstGeom prst="rect">
                <a:avLst/>
              </a:prstGeom>
              <a:blipFill>
                <a:blip r:embed="rId3"/>
                <a:stretch>
                  <a:fillRect l="-14085" t="-26230" r="-13615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26672" y="2410364"/>
                <a:ext cx="3350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Y</m:t>
                      </m:r>
                    </m:oMath>
                  </m:oMathPara>
                </a14:m>
                <a:endParaRPr kumimoji="1" lang="ja-JP" altLang="en-US" sz="28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72" y="2410364"/>
                <a:ext cx="335027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52364" y="3000947"/>
                <a:ext cx="34388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s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t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 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64" y="3000947"/>
                <a:ext cx="343883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861264" y="3505341"/>
                <a:ext cx="291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800" dirty="0" smtClean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64" y="3505341"/>
                <a:ext cx="291842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405173" y="3614494"/>
            <a:ext cx="196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小塚明朝 Pr6N R" panose="02020400000000000000" pitchFamily="18" charset="-128"/>
              </a:rPr>
              <a:t>vector subspaces</a:t>
            </a:r>
            <a:endParaRPr kumimoji="1" lang="ja-JP" altLang="en-US" sz="2000" dirty="0" smtClean="0">
              <a:ea typeface="小塚明朝 Pr6N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16435" y="4230628"/>
                <a:ext cx="345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where</a:t>
                </a:r>
                <a:r>
                  <a:rPr kumimoji="1" lang="en-US" altLang="ja-JP" sz="2400" dirty="0" smtClean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≔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𝑦</m:t>
                    </m:r>
                  </m:oMath>
                </a14:m>
                <a:endParaRPr kumimoji="1" lang="ja-JP" altLang="en-US" sz="24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435" y="4230628"/>
                <a:ext cx="3457485" cy="461665"/>
              </a:xfrm>
              <a:prstGeom prst="rect">
                <a:avLst/>
              </a:prstGeom>
              <a:blipFill>
                <a:blip r:embed="rId15"/>
                <a:stretch>
                  <a:fillRect l="-282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229700" y="3000947"/>
                <a:ext cx="881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i="1">
                              <a:latin typeface="Cambria Math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00" y="3000947"/>
                <a:ext cx="88197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32050" y="4882868"/>
                <a:ext cx="8900129" cy="1275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ja-JP" altLang="en-US" sz="2400" dirty="0" smtClean="0">
                    <a:ea typeface="小塚明朝 Pr6N R" panose="02020400000000000000" pitchFamily="18" charset="-128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ja-JP" altLang="en-US" sz="2400" i="1" dirty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⇒</m:t>
                    </m:r>
                  </m:oMath>
                </a14:m>
                <a:r>
                  <a:rPr kumimoji="1" lang="ja-JP" altLang="en-US" sz="2400" dirty="0" smtClean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stable set in bipartite graph = dual of bipartite matching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bSup>
                    <m:r>
                      <a:rPr lang="ja-JP" altLang="en-US" sz="2400" i="1" dirty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⇒</m:t>
                    </m:r>
                  </m:oMath>
                </a14:m>
                <a:r>
                  <a:rPr kumimoji="1" lang="ja-JP" altLang="en-US" sz="2400" dirty="0" smtClean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dual of linear </a:t>
                </a:r>
                <a:r>
                  <a:rPr kumimoji="1" lang="en-US" altLang="ja-JP" sz="2400" dirty="0" err="1" smtClean="0">
                    <a:ea typeface="小塚明朝 Pr6N R" panose="02020400000000000000" pitchFamily="18" charset="-128"/>
                  </a:rPr>
                  <a:t>matroid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 intersection</a:t>
                </a:r>
                <a:endParaRPr kumimoji="1" lang="ja-JP" altLang="en-US" sz="2400" dirty="0" smtClean="0"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0" y="4882868"/>
                <a:ext cx="8900129" cy="1275093"/>
              </a:xfrm>
              <a:prstGeom prst="rect">
                <a:avLst/>
              </a:prstGeom>
              <a:blipFill>
                <a:blip r:embed="rId17"/>
                <a:stretch>
                  <a:fillRect l="-137" r="-685" b="-4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85063" y="706896"/>
            <a:ext cx="8056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Maximum Vanishing Subspace Problem (MVSP)</a:t>
            </a:r>
            <a:endParaRPr kumimoji="1" lang="ja-JP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016166" y="4719144"/>
            <a:ext cx="2887409" cy="3941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49340" y="2854036"/>
                <a:ext cx="7355968" cy="36106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kumimoji="1" lang="en-US" altLang="ja-JP" dirty="0" smtClean="0"/>
              </a:p>
              <a:p>
                <a:r>
                  <a:rPr lang="en-US" altLang="ja-JP" dirty="0" smtClean="0"/>
                  <a:t>M-convex functions (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≒</m:t>
                    </m:r>
                  </m:oMath>
                </a14:m>
                <a:r>
                  <a:rPr lang="en-US" altLang="ja-JP" dirty="0" smtClean="0"/>
                  <a:t>M</a:t>
                </a:r>
                <a:r>
                  <a:rPr lang="ja-JP" altLang="en-US" dirty="0" smtClean="0"/>
                  <a:t>  </a:t>
                </a:r>
                <a:r>
                  <a:rPr lang="en-US" altLang="ja-JP" dirty="0" smtClean="0"/>
                  <a:t>-convex functions)</a:t>
                </a:r>
              </a:p>
              <a:p>
                <a:pPr lvl="1"/>
                <a:r>
                  <a:rPr lang="en-US" altLang="ja-JP" dirty="0" smtClean="0"/>
                  <a:t>Base exchange property of </a:t>
                </a:r>
                <a:r>
                  <a:rPr lang="en-US" altLang="ja-JP" dirty="0"/>
                  <a:t>(</a:t>
                </a:r>
                <a:r>
                  <a:rPr lang="en-US" altLang="ja-JP" dirty="0" smtClean="0"/>
                  <a:t>valuated) </a:t>
                </a:r>
                <a:r>
                  <a:rPr lang="en-US" altLang="ja-JP" dirty="0" err="1" smtClean="0"/>
                  <a:t>matroid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Mathematical economics/game theory</a:t>
                </a:r>
                <a:endParaRPr lang="en-US" altLang="ja-JP" dirty="0"/>
              </a:p>
              <a:p>
                <a:r>
                  <a:rPr lang="en-US" altLang="ja-JP" dirty="0" smtClean="0"/>
                  <a:t>L-convex functions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≒ </m:t>
                    </m:r>
                  </m:oMath>
                </a14:m>
                <a:r>
                  <a:rPr lang="en-US" altLang="ja-JP" dirty="0" smtClean="0"/>
                  <a:t>L  -convex functions)</a:t>
                </a:r>
              </a:p>
              <a:p>
                <a:pPr lvl="1"/>
                <a:r>
                  <a:rPr lang="en-US" altLang="ja-JP" dirty="0" smtClean="0"/>
                  <a:t>Rank function of </a:t>
                </a:r>
                <a:r>
                  <a:rPr lang="en-US" altLang="ja-JP" dirty="0" err="1" smtClean="0"/>
                  <a:t>matroid</a:t>
                </a:r>
                <a:r>
                  <a:rPr lang="en-US" altLang="ja-JP" dirty="0" smtClean="0"/>
                  <a:t>/submodular function</a:t>
                </a:r>
              </a:p>
              <a:p>
                <a:pPr lvl="1"/>
                <a:r>
                  <a:rPr lang="en-US" altLang="ja-JP" dirty="0"/>
                  <a:t>P</a:t>
                </a:r>
                <a:r>
                  <a:rPr lang="en-US" altLang="ja-JP" dirty="0" smtClean="0"/>
                  <a:t>otential energy in electric network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340" y="2854036"/>
                <a:ext cx="7355968" cy="3610671"/>
              </a:xfrm>
              <a:blipFill>
                <a:blip r:embed="rId3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180" y="285722"/>
            <a:ext cx="8483452" cy="1175009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+mn-lt"/>
              </a:rPr>
              <a:t>Discrete Convex Analysis </a:t>
            </a:r>
            <a:r>
              <a:rPr lang="en-US" altLang="ja-JP" sz="3200" dirty="0" smtClean="0">
                <a:latin typeface="+mn-lt"/>
              </a:rPr>
              <a:t>(</a:t>
            </a:r>
            <a:r>
              <a:rPr lang="en-US" altLang="ja-JP" sz="3200" dirty="0" err="1" smtClean="0">
                <a:latin typeface="+mn-lt"/>
              </a:rPr>
              <a:t>Murota</a:t>
            </a:r>
            <a:r>
              <a:rPr lang="en-US" altLang="ja-JP" sz="3200" dirty="0" smtClean="0">
                <a:latin typeface="+mn-lt"/>
              </a:rPr>
              <a:t> 96 </a:t>
            </a:r>
            <a:r>
              <a:rPr lang="ja-JP" altLang="en-US" sz="3200" dirty="0" smtClean="0">
                <a:latin typeface="+mn-lt"/>
              </a:rPr>
              <a:t>～</a:t>
            </a:r>
            <a:r>
              <a:rPr lang="en-US" altLang="ja-JP" sz="3200" dirty="0" smtClean="0">
                <a:latin typeface="+mn-lt"/>
              </a:rPr>
              <a:t>)</a:t>
            </a:r>
            <a:endParaRPr kumimoji="1" lang="ja-JP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9340" y="1616255"/>
                <a:ext cx="756021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---</a:t>
                </a:r>
                <a:r>
                  <a:rPr kumimoji="1" lang="en-US" altLang="ja-JP" sz="2800" dirty="0" smtClean="0"/>
                  <a:t> A theory of </a:t>
                </a:r>
                <a:r>
                  <a:rPr kumimoji="1" lang="en-US" altLang="ja-JP" sz="2800" i="1" dirty="0" smtClean="0"/>
                  <a:t>conve</a:t>
                </a:r>
                <a:r>
                  <a:rPr lang="en-US" altLang="ja-JP" sz="2800" i="1" dirty="0" smtClean="0"/>
                  <a:t>x functions </a:t>
                </a:r>
                <a:r>
                  <a:rPr lang="en-US" altLang="ja-JP" sz="2800" dirty="0" smtClean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for </a:t>
                </a:r>
              </a:p>
              <a:p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combinatorial optimization problems related to</a:t>
                </a:r>
              </a:p>
              <a:p>
                <a:r>
                  <a:rPr kumimoji="1" lang="en-US" altLang="ja-JP" sz="2800" dirty="0" smtClean="0"/>
                  <a:t> network flow &amp; </a:t>
                </a:r>
                <a:r>
                  <a:rPr kumimoji="1" lang="en-US" altLang="ja-JP" sz="2800" dirty="0" err="1" smtClean="0"/>
                  <a:t>matroid</a:t>
                </a:r>
                <a:r>
                  <a:rPr kumimoji="1" lang="en-US" altLang="ja-JP" sz="2800" dirty="0" smtClean="0"/>
                  <a:t>/submodular optimization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0" y="1616255"/>
                <a:ext cx="7560211" cy="1384995"/>
              </a:xfrm>
              <a:prstGeom prst="rect">
                <a:avLst/>
              </a:prstGeom>
              <a:blipFill>
                <a:blip r:embed="rId4"/>
                <a:stretch>
                  <a:fillRect l="-1613" t="-3965" r="-484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270198" y="3305639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3976" y="457414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2679" y="1040947"/>
            <a:ext cx="375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Fujishige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Shioura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Tamura,...</a:t>
            </a:r>
            <a:endParaRPr kumimoji="1" lang="ja-JP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円弧 8"/>
          <p:cNvSpPr/>
          <p:nvPr/>
        </p:nvSpPr>
        <p:spPr>
          <a:xfrm>
            <a:off x="6679685" y="3659747"/>
            <a:ext cx="1062112" cy="1376065"/>
          </a:xfrm>
          <a:prstGeom prst="arc">
            <a:avLst>
              <a:gd name="adj1" fmla="val 16534730"/>
              <a:gd name="adj2" fmla="val 4893147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1797" y="3917701"/>
            <a:ext cx="1394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Legendre</a:t>
            </a:r>
          </a:p>
          <a:p>
            <a:pPr algn="ctr"/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conjugate</a:t>
            </a:r>
            <a:endParaRPr kumimoji="1" lang="ja-JP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15842" y="985006"/>
                <a:ext cx="8068236" cy="530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“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dual” of Edmonds</a:t>
                </a:r>
                <a:r>
                  <a:rPr lang="ja-JP" altLang="en-US" sz="2400" dirty="0" smtClean="0">
                    <a:ea typeface="小塚明朝 Pr6N R" panose="02020400000000000000" pitchFamily="18" charset="-128"/>
                  </a:rPr>
                  <a:t> </a:t>
                </a:r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problem 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(= </a:t>
                </a:r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max. rank completion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:r>
                  <a:rPr kumimoji="1" lang="ja-JP" altLang="en-US" sz="2400" dirty="0" smtClean="0">
                    <a:ea typeface="小塚明朝 Pr6N R" panose="02020400000000000000" pitchFamily="18" charset="-128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ea typeface="小塚明朝 Pr6N R" panose="02020400000000000000" pitchFamily="18" charset="-128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ea typeface="小塚明朝 Pr6N R" panose="02020400000000000000" pitchFamily="18" charset="-128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ea typeface="小塚明朝 Pr6N R" panose="02020400000000000000" pitchFamily="18" charset="-128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0" i="1" smtClean="0">
                            <a:latin typeface="Cambria Math" charset="0"/>
                            <a:ea typeface="小塚明朝 Pr6N R" panose="02020400000000000000" pitchFamily="18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  <a:ea typeface="小塚明朝 Pr6N R" panose="02020400000000000000" pitchFamily="18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  <a:ea typeface="小塚明朝 Pr6N R" panose="02020400000000000000" pitchFamily="18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小塚明朝 Pr6N R" panose="02020400000000000000" pitchFamily="18" charset="-128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endParaRPr kumimoji="1" lang="en-US" altLang="ja-JP" sz="2400" dirty="0" smtClean="0">
                  <a:ea typeface="小塚明朝 Pr6N 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>
                  <a:ea typeface="小塚明朝 Pr6N 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>
                  <a:ea typeface="小塚明朝 Pr6N 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>
                  <a:ea typeface="小塚明朝 Pr6N R" panose="02020400000000000000" pitchFamily="18" charset="-128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Block-</a:t>
                </a:r>
                <a:r>
                  <a:rPr lang="en-US" altLang="ja-JP" sz="2400" dirty="0" err="1" smtClean="0">
                    <a:ea typeface="小塚明朝 Pr6N R" panose="02020400000000000000" pitchFamily="18" charset="-128"/>
                  </a:rPr>
                  <a:t>triangularization</a:t>
                </a:r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 of partitioned matrix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kumimoji="1" lang="en-US" altLang="ja-JP" dirty="0" smtClean="0">
                  <a:ea typeface="小塚明朝 Pr6N R" panose="02020400000000000000" pitchFamily="18" charset="-128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ea typeface="小塚明朝 Pr6N R" panose="02020400000000000000" pitchFamily="18" charset="-128"/>
                  </a:rPr>
                  <a:t>Non-commutative rank</a:t>
                </a:r>
                <a:r>
                  <a:rPr kumimoji="1" lang="ja-JP" altLang="en-US" sz="2400" dirty="0" smtClean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 smtClean="0">
                    <a:ea typeface="小塚明朝 Pr6N R" panose="02020400000000000000" pitchFamily="18" charset="-128"/>
                  </a:rPr>
                  <a:t>(</a:t>
                </a:r>
                <a:r>
                  <a:rPr kumimoji="1" lang="en-US" altLang="ja-JP" sz="2000" dirty="0" smtClean="0">
                    <a:ea typeface="小塚明朝 Pr6N R" panose="02020400000000000000" pitchFamily="18" charset="-128"/>
                  </a:rPr>
                  <a:t>Fortin-</a:t>
                </a:r>
                <a:r>
                  <a:rPr kumimoji="1" lang="en-US" altLang="ja-JP" sz="2000" dirty="0" err="1" smtClean="0">
                    <a:ea typeface="小塚明朝 Pr6N R" panose="02020400000000000000" pitchFamily="18" charset="-128"/>
                  </a:rPr>
                  <a:t>Reutenauer</a:t>
                </a:r>
                <a:r>
                  <a:rPr kumimoji="1" lang="en-US" altLang="ja-JP" sz="2000" dirty="0" smtClean="0">
                    <a:ea typeface="小塚明朝 Pr6N R" panose="02020400000000000000" pitchFamily="18" charset="-128"/>
                  </a:rPr>
                  <a:t> 2004</a:t>
                </a:r>
                <a:r>
                  <a:rPr lang="en-US" altLang="ja-JP" dirty="0">
                    <a:ea typeface="小塚明朝 Pr6N R" panose="02020400000000000000" pitchFamily="18" charset="-128"/>
                  </a:rPr>
                  <a:t>)</a:t>
                </a:r>
                <a:r>
                  <a:rPr kumimoji="1" lang="en-US" altLang="ja-JP" dirty="0" smtClean="0">
                    <a:ea typeface="小塚明朝 Pr6N R" panose="02020400000000000000" pitchFamily="18" charset="-128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>
                    <a:ea typeface="小塚明朝 Pr6N R" panose="02020400000000000000" pitchFamily="18" charset="-128"/>
                  </a:rPr>
                  <a:t>       </a:t>
                </a:r>
                <a:r>
                  <a:rPr lang="en-US" altLang="ja-JP" sz="2000" dirty="0" err="1" smtClean="0">
                    <a:ea typeface="小塚明朝 Pr6N R" panose="02020400000000000000" pitchFamily="18" charset="-128"/>
                  </a:rPr>
                  <a:t>nc</a:t>
                </a:r>
                <a:r>
                  <a:rPr lang="en-US" altLang="ja-JP" sz="2000" dirty="0" smtClean="0">
                    <a:ea typeface="小塚明朝 Pr6N R" panose="02020400000000000000" pitchFamily="18" charset="-128"/>
                  </a:rPr>
                  <a:t>-rank in P: </a:t>
                </a:r>
                <a:r>
                  <a:rPr kumimoji="1" lang="en-US" altLang="ja-JP" sz="2000" dirty="0" smtClean="0">
                    <a:ea typeface="小塚明朝 Pr6N R" panose="02020400000000000000" pitchFamily="18" charset="-128"/>
                  </a:rPr>
                  <a:t> Garg-</a:t>
                </a:r>
                <a:r>
                  <a:rPr kumimoji="1" lang="en-US" altLang="ja-JP" sz="2000" dirty="0" err="1" smtClean="0">
                    <a:ea typeface="小塚明朝 Pr6N R" panose="02020400000000000000" pitchFamily="18" charset="-128"/>
                  </a:rPr>
                  <a:t>Gurvits</a:t>
                </a:r>
                <a:r>
                  <a:rPr kumimoji="1" lang="en-US" altLang="ja-JP" sz="2000" dirty="0" smtClean="0">
                    <a:ea typeface="小塚明朝 Pr6N R" panose="02020400000000000000" pitchFamily="18" charset="-128"/>
                  </a:rPr>
                  <a:t>-Oliveira-</a:t>
                </a:r>
                <a:r>
                  <a:rPr kumimoji="1" lang="en-US" altLang="ja-JP" sz="2000" dirty="0" err="1" smtClean="0">
                    <a:ea typeface="小塚明朝 Pr6N R" panose="02020400000000000000" pitchFamily="18" charset="-128"/>
                  </a:rPr>
                  <a:t>Wigderson</a:t>
                </a:r>
                <a:r>
                  <a:rPr kumimoji="1" lang="en-US" altLang="ja-JP" sz="2000" dirty="0" smtClean="0">
                    <a:ea typeface="小塚明朝 Pr6N R" panose="02020400000000000000" pitchFamily="18" charset="-128"/>
                  </a:rPr>
                  <a:t> 2015(FOCS16)</a:t>
                </a:r>
                <a:endParaRPr kumimoji="1" lang="en-US" altLang="ja-JP" sz="2000" dirty="0">
                  <a:ea typeface="小塚明朝 Pr6N R" panose="020204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>
                    <a:ea typeface="小塚明朝 Pr6N R" panose="02020400000000000000" pitchFamily="18" charset="-128"/>
                  </a:rPr>
                  <a:t>                                  </a:t>
                </a:r>
                <a:r>
                  <a:rPr kumimoji="1" lang="en-US" altLang="ja-JP" sz="2000" dirty="0" err="1" smtClean="0">
                    <a:ea typeface="小塚明朝 Pr6N R" panose="02020400000000000000" pitchFamily="18" charset="-128"/>
                  </a:rPr>
                  <a:t>Ivanyos-Qiao-Subrahmanyam</a:t>
                </a:r>
                <a:r>
                  <a:rPr kumimoji="1" lang="en-US" altLang="ja-JP" sz="2000" dirty="0" smtClean="0">
                    <a:ea typeface="小塚明朝 Pr6N R" panose="02020400000000000000" pitchFamily="18" charset="-128"/>
                  </a:rPr>
                  <a:t> 2015(ITCS17)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42" y="985006"/>
                <a:ext cx="8068236" cy="5309146"/>
              </a:xfrm>
              <a:prstGeom prst="rect">
                <a:avLst/>
              </a:prstGeom>
              <a:blipFill>
                <a:blip r:embed="rId2"/>
                <a:stretch>
                  <a:fillRect l="-982" b="-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981583" y="1698145"/>
                <a:ext cx="2877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Y</m:t>
                      </m:r>
                    </m:oMath>
                  </m:oMathPara>
                </a14:m>
                <a:endParaRPr kumimoji="1" lang="ja-JP" altLang="en-US" sz="24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83" y="1698145"/>
                <a:ext cx="2877454" cy="369332"/>
              </a:xfrm>
              <a:prstGeom prst="rect">
                <a:avLst/>
              </a:prstGeom>
              <a:blipFill>
                <a:blip r:embed="rId3"/>
                <a:stretch>
                  <a:fillRect l="-1695" r="-2119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981583" y="2070223"/>
                <a:ext cx="3006208" cy="1147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kumimoji="1" lang="en-US" altLang="ja-JP" sz="2400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dirty="0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kumimoji="1" lang="en-US" altLang="ja-JP" sz="2400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dirty="0" smtClean="0">
                              <a:latin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kumimoji="1" lang="en-US" altLang="ja-JP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583" y="2070223"/>
                <a:ext cx="3006208" cy="1147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6608684" y="2678422"/>
            <a:ext cx="1261215" cy="1099963"/>
            <a:chOff x="6191347" y="1177741"/>
            <a:chExt cx="1261215" cy="1099963"/>
          </a:xfrm>
        </p:grpSpPr>
        <p:sp>
          <p:nvSpPr>
            <p:cNvPr id="16" name="正方形/長方形 15"/>
            <p:cNvSpPr/>
            <p:nvPr/>
          </p:nvSpPr>
          <p:spPr>
            <a:xfrm>
              <a:off x="6464398" y="1177741"/>
              <a:ext cx="988164" cy="7921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64398" y="1464105"/>
              <a:ext cx="606268" cy="508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6191347" y="1531039"/>
                  <a:ext cx="22910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347" y="1531039"/>
                  <a:ext cx="22910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3684" r="-23684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752356" y="1969927"/>
                  <a:ext cx="2178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2356" y="1969927"/>
                  <a:ext cx="217880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5000" r="-25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6706128" y="1500262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6128" y="1500262"/>
                  <a:ext cx="28052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テキスト ボックス 23"/>
          <p:cNvSpPr txBox="1"/>
          <p:nvPr/>
        </p:nvSpPr>
        <p:spPr>
          <a:xfrm>
            <a:off x="1543362" y="260366"/>
            <a:ext cx="574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ea typeface="小塚明朝 Pr6N R" panose="02020400000000000000" pitchFamily="18" charset="-128"/>
              </a:rPr>
              <a:t>Why is</a:t>
            </a:r>
            <a:r>
              <a:rPr kumimoji="1" lang="en-US" altLang="ja-JP" sz="2800" i="1" dirty="0" smtClean="0">
                <a:ea typeface="小塚明朝 Pr6N R" panose="02020400000000000000" pitchFamily="18" charset="-128"/>
              </a:rPr>
              <a:t> MVSP important / interesting ?</a:t>
            </a:r>
            <a:endParaRPr kumimoji="1" lang="ja-JP" altLang="en-US" sz="2800" i="1" dirty="0" smtClean="0">
              <a:ea typeface="小塚明朝 Pr6N 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30944" y="1650373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nc</a:t>
            </a:r>
            <a:r>
              <a:rPr lang="en-US" altLang="ja-JP" sz="2400" dirty="0" smtClean="0"/>
              <a:t>-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85712" y="1696540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≤</m:t>
                      </m:r>
                    </m:oMath>
                  </m:oMathPara>
                </a14:m>
                <a:endParaRPr kumimoji="1" lang="ja-JP" altLang="en-US" sz="24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12" y="1696540"/>
                <a:ext cx="315792" cy="369332"/>
              </a:xfrm>
              <a:prstGeom prst="rect">
                <a:avLst/>
              </a:prstGeom>
              <a:blipFill>
                <a:blip r:embed="rId9"/>
                <a:stretch>
                  <a:fillRect l="-21154" r="-17308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436991" y="169654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 smtClean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91" y="1696540"/>
                <a:ext cx="314189" cy="369332"/>
              </a:xfrm>
              <a:prstGeom prst="rect">
                <a:avLst/>
              </a:prstGeom>
              <a:blipFill>
                <a:blip r:embed="rId13"/>
                <a:stretch>
                  <a:fillRect l="-7843" r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5490639" y="4228048"/>
            <a:ext cx="2316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a typeface="小塚明朝 Pr6N R" panose="02020400000000000000" pitchFamily="18" charset="-128"/>
              </a:rPr>
              <a:t>Ito-Iwata-</a:t>
            </a:r>
            <a:r>
              <a:rPr lang="en-US" altLang="ja-JP" dirty="0" err="1">
                <a:ea typeface="小塚明朝 Pr6N R" panose="02020400000000000000" pitchFamily="18" charset="-128"/>
              </a:rPr>
              <a:t>Murota</a:t>
            </a:r>
            <a:r>
              <a:rPr lang="en-US" altLang="ja-JP" dirty="0">
                <a:ea typeface="小塚明朝 Pr6N R" panose="02020400000000000000" pitchFamily="18" charset="-128"/>
              </a:rPr>
              <a:t> </a:t>
            </a:r>
            <a:r>
              <a:rPr lang="en-US" altLang="ja-JP" dirty="0" smtClean="0">
                <a:ea typeface="小塚明朝 Pr6N R" panose="02020400000000000000" pitchFamily="18" charset="-128"/>
              </a:rPr>
              <a:t>1995</a:t>
            </a:r>
            <a:endParaRPr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947449" y="2439555"/>
            <a:ext cx="1869412" cy="646331"/>
            <a:chOff x="1947449" y="2439555"/>
            <a:chExt cx="1869412" cy="64633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958147" y="2439555"/>
              <a:ext cx="18587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non-commutative</a:t>
              </a:r>
            </a:p>
            <a:p>
              <a:r>
                <a:rPr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variables</a:t>
              </a:r>
              <a:endPara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角丸四角形吹き出し 8"/>
            <p:cNvSpPr/>
            <p:nvPr/>
          </p:nvSpPr>
          <p:spPr>
            <a:xfrm>
              <a:off x="1947449" y="2475082"/>
              <a:ext cx="1869411" cy="610804"/>
            </a:xfrm>
            <a:prstGeom prst="wedgeRoundRectCallout">
              <a:avLst>
                <a:gd name="adj1" fmla="val -2453"/>
                <a:gd name="adj2" fmla="val -1031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3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20629" y="293582"/>
            <a:ext cx="5326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ea typeface="小塚明朝 Pr6N R" panose="02020400000000000000" pitchFamily="18" charset="-128"/>
              </a:rPr>
              <a:t>Submodular optimization approach</a:t>
            </a:r>
            <a:endParaRPr kumimoji="1" lang="ja-JP" altLang="en-US" sz="2800" dirty="0" smtClean="0">
              <a:ea typeface="小塚明朝 Pr6N 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6931" y="1075884"/>
            <a:ext cx="802347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ea typeface="小塚明朝 Pr6N R" panose="02020400000000000000" pitchFamily="18" charset="-128"/>
              </a:rPr>
              <a:t>MVSP</a:t>
            </a:r>
            <a:r>
              <a:rPr lang="ja-JP" altLang="en-US" sz="2400" dirty="0" smtClean="0">
                <a:ea typeface="小塚明朝 Pr6N R" panose="02020400000000000000" pitchFamily="18" charset="-128"/>
              </a:rPr>
              <a:t> 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is viewed as a submodular optimization </a:t>
            </a:r>
          </a:p>
          <a:p>
            <a:r>
              <a:rPr lang="en-US" altLang="ja-JP" sz="2400" dirty="0" smtClean="0">
                <a:ea typeface="小塚明朝 Pr6N R" panose="02020400000000000000" pitchFamily="18" charset="-128"/>
              </a:rPr>
              <a:t>                           over the modular lattice of all vector subspaces:</a:t>
            </a:r>
            <a:endParaRPr kumimoji="1" lang="en-US" altLang="ja-JP" sz="2400" dirty="0" smtClean="0">
              <a:ea typeface="小塚明朝 Pr6N R" panose="02020400000000000000" pitchFamily="18" charset="-128"/>
            </a:endParaRPr>
          </a:p>
          <a:p>
            <a:endParaRPr kumimoji="1" lang="en-US" altLang="ja-JP" sz="2400" dirty="0" smtClean="0">
              <a:ea typeface="小塚明朝 Pr6N R" panose="02020400000000000000" pitchFamily="18" charset="-128"/>
            </a:endParaRPr>
          </a:p>
          <a:p>
            <a:r>
              <a:rPr kumimoji="1" lang="ja-JP" altLang="en-US" sz="2400" dirty="0" smtClean="0">
                <a:ea typeface="小塚明朝 Pr6N R" panose="02020400000000000000" pitchFamily="18" charset="-128"/>
              </a:rPr>
              <a:t>　　　　　　</a:t>
            </a:r>
            <a:endParaRPr kumimoji="1" lang="en-US" altLang="ja-JP" sz="2400" dirty="0" smtClean="0">
              <a:ea typeface="小塚明朝 Pr6N R" panose="02020400000000000000" pitchFamily="18" charset="-128"/>
            </a:endParaRPr>
          </a:p>
          <a:p>
            <a:endParaRPr kumimoji="1" lang="en-US" altLang="ja-JP" sz="2400" dirty="0" smtClean="0">
              <a:ea typeface="小塚明朝 Pr6N R" panose="02020400000000000000" pitchFamily="18" charset="-128"/>
            </a:endParaRPr>
          </a:p>
          <a:p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ea typeface="小塚明朝 Pr6N R" panose="02020400000000000000" pitchFamily="18" charset="-128"/>
              </a:rPr>
              <a:t>Apply CAT(0)-space relaxation + </a:t>
            </a:r>
            <a:r>
              <a:rPr kumimoji="1" lang="en-US" altLang="ja-JP" sz="2400" dirty="0" err="1" smtClean="0">
                <a:ea typeface="小塚明朝 Pr6N R" panose="02020400000000000000" pitchFamily="18" charset="-128"/>
              </a:rPr>
              <a:t>Lovász</a:t>
            </a:r>
            <a:r>
              <a:rPr kumimoji="1" lang="en-US" altLang="ja-JP" sz="2400" dirty="0" smtClean="0">
                <a:ea typeface="小塚明朝 Pr6N R" panose="02020400000000000000" pitchFamily="18" charset="-128"/>
              </a:rPr>
              <a:t> extension</a:t>
            </a:r>
          </a:p>
          <a:p>
            <a:r>
              <a:rPr lang="en-US" altLang="ja-JP" sz="2400" dirty="0">
                <a:ea typeface="小塚明朝 Pr6N R" panose="02020400000000000000" pitchFamily="18" charset="-128"/>
              </a:rPr>
              <a:t> 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                        </a:t>
            </a:r>
            <a:r>
              <a:rPr lang="en-US" altLang="ja-JP" sz="2400" dirty="0" smtClean="0">
                <a:ea typeface="小塚明朝 Pr6N R" panose="02020400000000000000" pitchFamily="18" charset="-128"/>
                <a:sym typeface="Wingdings" panose="05000000000000000000" pitchFamily="2" charset="2"/>
              </a:rPr>
              <a:t> c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onvex </a:t>
            </a:r>
            <a:r>
              <a:rPr lang="en-US" altLang="ja-JP" sz="2400" dirty="0">
                <a:ea typeface="小塚明朝 Pr6N R" panose="02020400000000000000" pitchFamily="18" charset="-128"/>
              </a:rPr>
              <a:t>optimization on CAT(0)-space </a:t>
            </a:r>
            <a:endParaRPr kumimoji="1" lang="en-US" altLang="ja-JP" sz="2400" dirty="0" smtClean="0">
              <a:ea typeface="小塚明朝 Pr6N R" panose="02020400000000000000" pitchFamily="18" charset="-128"/>
            </a:endParaRPr>
          </a:p>
          <a:p>
            <a:endParaRPr kumimoji="1" lang="en-US" altLang="ja-JP" sz="2400" dirty="0" smtClean="0">
              <a:ea typeface="小塚明朝 Pr6N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ea typeface="小塚明朝 Pr6N R" panose="02020400000000000000" pitchFamily="18" charset="-128"/>
              </a:rPr>
              <a:t>Apply </a:t>
            </a:r>
            <a:r>
              <a:rPr lang="en-US" altLang="ja-JP" sz="2400" i="1" dirty="0" smtClean="0">
                <a:ea typeface="小塚明朝 Pr6N R" panose="02020400000000000000" pitchFamily="18" charset="-128"/>
              </a:rPr>
              <a:t>Splitting Proximal Point Algorithm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  </a:t>
            </a:r>
            <a:r>
              <a:rPr lang="en-US" altLang="ja-JP" sz="2400" dirty="0">
                <a:ea typeface="小塚明朝 Pr6N R" panose="02020400000000000000" pitchFamily="18" charset="-128"/>
              </a:rPr>
              <a:t>(</a:t>
            </a:r>
            <a:r>
              <a:rPr lang="en-US" altLang="ja-JP" sz="2400" dirty="0" err="1" smtClean="0">
                <a:ea typeface="小塚明朝 Pr6N R" panose="02020400000000000000" pitchFamily="18" charset="-128"/>
              </a:rPr>
              <a:t>Bačák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 2014)</a:t>
            </a:r>
          </a:p>
          <a:p>
            <a:r>
              <a:rPr kumimoji="1" lang="en-US" altLang="ja-JP" sz="2400" dirty="0">
                <a:ea typeface="小塚明朝 Pr6N R" panose="02020400000000000000" pitchFamily="18" charset="-128"/>
              </a:rPr>
              <a:t> </a:t>
            </a:r>
            <a:r>
              <a:rPr kumimoji="1" lang="en-US" altLang="ja-JP" sz="2400" dirty="0" smtClean="0">
                <a:ea typeface="小塚明朝 Pr6N R" panose="02020400000000000000" pitchFamily="18" charset="-128"/>
              </a:rPr>
              <a:t>                             + its 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convergence rate (</a:t>
            </a:r>
            <a:r>
              <a:rPr lang="en-US" altLang="ja-JP" sz="2400" dirty="0" err="1">
                <a:ea typeface="小塚明朝 Pr6N R" panose="02020400000000000000" pitchFamily="18" charset="-128"/>
              </a:rPr>
              <a:t>Ohta-Pálfia</a:t>
            </a:r>
            <a:r>
              <a:rPr lang="en-US" altLang="ja-JP" sz="2400" dirty="0" smtClean="0">
                <a:ea typeface="小塚明朝 Pr6N R" panose="02020400000000000000" pitchFamily="18" charset="-128"/>
              </a:rPr>
              <a:t> 2015)</a:t>
            </a:r>
            <a:endParaRPr kumimoji="1" lang="en-US" altLang="ja-JP" sz="2400" dirty="0" smtClean="0">
              <a:ea typeface="小塚明朝 Pr6N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770425" y="1923889"/>
                <a:ext cx="6093271" cy="77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in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𝑌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rank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425" y="1923889"/>
                <a:ext cx="6093271" cy="775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020629" y="2614890"/>
                <a:ext cx="2932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kumimoji="1" lang="en-US" altLang="ja-JP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29" y="2614890"/>
                <a:ext cx="29327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000947" y="700624"/>
            <a:ext cx="219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Hamada-Hirai 2017</a:t>
            </a:r>
            <a:endParaRPr kumimoji="1" lang="ja-JP" altLang="en-US" sz="20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195401" y="5431110"/>
            <a:ext cx="4251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小塚明朝 Pr6N R" panose="02020400000000000000" pitchFamily="18" charset="-128"/>
              </a:rPr>
              <a:t>M. </a:t>
            </a:r>
            <a:r>
              <a:rPr lang="en-US" altLang="ja-JP" sz="2000" dirty="0" err="1" smtClean="0">
                <a:ea typeface="小塚明朝 Pr6N R" panose="02020400000000000000" pitchFamily="18" charset="-128"/>
              </a:rPr>
              <a:t>Bačák</a:t>
            </a:r>
            <a:r>
              <a:rPr lang="en-US" altLang="ja-JP" sz="2000" dirty="0">
                <a:ea typeface="小塚明朝 Pr6N R" panose="02020400000000000000" pitchFamily="18" charset="-128"/>
              </a:rPr>
              <a:t>: </a:t>
            </a:r>
            <a:r>
              <a:rPr lang="en-US" altLang="ja-JP" sz="2000" i="1" dirty="0">
                <a:ea typeface="小塚明朝 Pr6N R" panose="02020400000000000000" pitchFamily="18" charset="-128"/>
              </a:rPr>
              <a:t>Convex Analysis </a:t>
            </a:r>
            <a:r>
              <a:rPr lang="en-US" altLang="ja-JP" sz="2000" i="1" dirty="0" smtClean="0">
                <a:ea typeface="小塚明朝 Pr6N R" panose="02020400000000000000" pitchFamily="18" charset="-128"/>
              </a:rPr>
              <a:t>and</a:t>
            </a:r>
            <a:r>
              <a:rPr lang="ja-JP" altLang="en-US" sz="2000" i="1" dirty="0" smtClean="0">
                <a:ea typeface="小塚明朝 Pr6N R" panose="02020400000000000000" pitchFamily="18" charset="-128"/>
              </a:rPr>
              <a:t>　</a:t>
            </a:r>
            <a:r>
              <a:rPr lang="en-US" altLang="ja-JP" sz="2000" i="1" dirty="0" smtClean="0">
                <a:ea typeface="小塚明朝 Pr6N R" panose="02020400000000000000" pitchFamily="18" charset="-128"/>
              </a:rPr>
              <a:t>Optimization </a:t>
            </a:r>
            <a:r>
              <a:rPr lang="en-US" altLang="ja-JP" sz="2000" i="1" dirty="0">
                <a:ea typeface="小塚明朝 Pr6N R" panose="02020400000000000000" pitchFamily="18" charset="-128"/>
              </a:rPr>
              <a:t>in </a:t>
            </a:r>
            <a:r>
              <a:rPr lang="en-US" altLang="ja-JP" sz="2000" i="1" dirty="0" err="1">
                <a:ea typeface="小塚明朝 Pr6N R" panose="02020400000000000000" pitchFamily="18" charset="-128"/>
              </a:rPr>
              <a:t>Hadamard</a:t>
            </a:r>
            <a:r>
              <a:rPr lang="en-US" altLang="ja-JP" sz="2000" i="1" dirty="0">
                <a:ea typeface="小塚明朝 Pr6N R" panose="02020400000000000000" pitchFamily="18" charset="-128"/>
              </a:rPr>
              <a:t> </a:t>
            </a:r>
            <a:r>
              <a:rPr lang="en-US" altLang="ja-JP" sz="2000" i="1" dirty="0" smtClean="0">
                <a:ea typeface="小塚明朝 Pr6N R" panose="02020400000000000000" pitchFamily="18" charset="-128"/>
              </a:rPr>
              <a:t>Spaces</a:t>
            </a:r>
            <a:r>
              <a:rPr lang="en-US" altLang="ja-JP" sz="2000" dirty="0" smtClean="0">
                <a:ea typeface="小塚明朝 Pr6N R" panose="02020400000000000000" pitchFamily="18" charset="-128"/>
              </a:rPr>
              <a:t>, </a:t>
            </a:r>
          </a:p>
          <a:p>
            <a:r>
              <a:rPr lang="en-US" altLang="ja-JP" sz="2000" dirty="0" smtClean="0">
                <a:ea typeface="小塚明朝 Pr6N R" panose="02020400000000000000" pitchFamily="18" charset="-128"/>
              </a:rPr>
              <a:t>De </a:t>
            </a:r>
            <a:r>
              <a:rPr lang="en-US" altLang="ja-JP" sz="2000" dirty="0" err="1">
                <a:ea typeface="小塚明朝 Pr6N R" panose="02020400000000000000" pitchFamily="18" charset="-128"/>
              </a:rPr>
              <a:t>Gruyter</a:t>
            </a:r>
            <a:r>
              <a:rPr lang="en-US" altLang="ja-JP" sz="2000" dirty="0">
                <a:ea typeface="小塚明朝 Pr6N R" panose="02020400000000000000" pitchFamily="18" charset="-128"/>
              </a:rPr>
              <a:t>, Berlin, 2014.</a:t>
            </a:r>
            <a:endParaRPr lang="ja-JP" altLang="en-US" sz="2000" dirty="0">
              <a:ea typeface="小塚明朝 Pr6N 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31" y="5431110"/>
            <a:ext cx="921665" cy="12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87399" y="4077754"/>
                <a:ext cx="8567538" cy="2323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generalizes </a:t>
                </a:r>
                <a:r>
                  <a:rPr lang="en-US" altLang="ja-JP" sz="24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weighted</a:t>
                </a:r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linear </a:t>
                </a:r>
                <a:r>
                  <a:rPr lang="en-US" altLang="ja-JP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matroid</a:t>
                </a:r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intersection;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en-US" altLang="ja-JP" sz="24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p>
                    </m:sSubSup>
                  </m:oMath>
                </a14:m>
                <a:endParaRPr kumimoji="1"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dual is viewed as an </a:t>
                </a:r>
                <a:r>
                  <a:rPr kumimoji="1" lang="en-US" altLang="ja-JP" sz="24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L-convex function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ja-JP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sz="24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on Euclidean building 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SL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kumimoji="1"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SDA: local problem = MVSP</a:t>
                </a:r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9" y="4077754"/>
                <a:ext cx="8567538" cy="2323136"/>
              </a:xfrm>
              <a:prstGeom prst="rect">
                <a:avLst/>
              </a:prstGeom>
              <a:blipFill>
                <a:blip r:embed="rId2"/>
                <a:stretch>
                  <a:fillRect l="-996" t="-1575" b="-49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60057" y="1584430"/>
                <a:ext cx="1199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dirty="0" smtClean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1"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57" y="1584430"/>
                <a:ext cx="1199752" cy="369332"/>
              </a:xfrm>
              <a:prstGeom prst="rect">
                <a:avLst/>
              </a:prstGeom>
              <a:blipFill>
                <a:blip r:embed="rId3"/>
                <a:stretch>
                  <a:fillRect l="-41837" t="-178333" r="-15816" b="-26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15425" y="1593780"/>
                <a:ext cx="495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det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25" y="1593780"/>
                <a:ext cx="495328" cy="369332"/>
              </a:xfrm>
              <a:prstGeom prst="rect">
                <a:avLst/>
              </a:prstGeom>
              <a:blipFill>
                <a:blip r:embed="rId4"/>
                <a:stretch>
                  <a:fillRect l="-14815" r="-14815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87645" y="1593779"/>
                <a:ext cx="673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5" y="1593779"/>
                <a:ext cx="673646" cy="369332"/>
              </a:xfrm>
              <a:prstGeom prst="rect">
                <a:avLst/>
              </a:prstGeom>
              <a:blipFill>
                <a:blip r:embed="rId5"/>
                <a:stretch>
                  <a:fillRect l="-15315" r="-1802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502309" y="1584430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09" y="1584430"/>
                <a:ext cx="299762" cy="369332"/>
              </a:xfrm>
              <a:prstGeom prst="rect">
                <a:avLst/>
              </a:prstGeom>
              <a:blipFill>
                <a:blip r:embed="rId6"/>
                <a:stretch>
                  <a:fillRect l="-24490" r="-22449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973795" y="1584430"/>
                <a:ext cx="4191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deg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95" y="1584430"/>
                <a:ext cx="4191084" cy="369332"/>
              </a:xfrm>
              <a:prstGeom prst="rect">
                <a:avLst/>
              </a:prstGeom>
              <a:blipFill>
                <a:blip r:embed="rId7"/>
                <a:stretch>
                  <a:fillRect l="-1164" r="-174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183117" y="2217682"/>
                <a:ext cx="4187685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deg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≤0  (∀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𝑖𝑗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17" y="2217682"/>
                <a:ext cx="4187685" cy="491417"/>
              </a:xfrm>
              <a:prstGeom prst="rect">
                <a:avLst/>
              </a:prstGeom>
              <a:blipFill>
                <a:blip r:embed="rId8"/>
                <a:stretch>
                  <a:fillRect l="-2183" t="-8750" r="-291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976649" y="2816772"/>
                <a:ext cx="37213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nonsingular 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49" y="2816772"/>
                <a:ext cx="3721340" cy="461665"/>
              </a:xfrm>
              <a:prstGeom prst="rect">
                <a:avLst/>
              </a:prstGeom>
              <a:blipFill>
                <a:blip r:embed="rId9"/>
                <a:stretch>
                  <a:fillRect l="-32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896187" y="1042208"/>
                <a:ext cx="1142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87" y="1042208"/>
                <a:ext cx="1142429" cy="369332"/>
              </a:xfrm>
              <a:prstGeom prst="rect">
                <a:avLst/>
              </a:prstGeom>
              <a:blipFill>
                <a:blip r:embed="rId10"/>
                <a:stretch>
                  <a:fillRect l="-4278" t="-9836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3215275" y="1267804"/>
            <a:ext cx="117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Murota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95</a:t>
            </a:r>
            <a:endParaRPr kumimoji="1" lang="ja-JP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695201" y="2427943"/>
            <a:ext cx="1869412" cy="646331"/>
            <a:chOff x="1947449" y="2439555"/>
            <a:chExt cx="1869412" cy="64633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958147" y="2439555"/>
              <a:ext cx="18587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non-commutative</a:t>
              </a:r>
            </a:p>
            <a:p>
              <a:r>
                <a:rPr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variables</a:t>
              </a:r>
              <a:endPara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角丸四角形吹き出し 18"/>
            <p:cNvSpPr/>
            <p:nvPr/>
          </p:nvSpPr>
          <p:spPr>
            <a:xfrm>
              <a:off x="1947449" y="2475082"/>
              <a:ext cx="1869411" cy="610804"/>
            </a:xfrm>
            <a:prstGeom prst="wedgeRoundRectCallout">
              <a:avLst>
                <a:gd name="adj1" fmla="val -2453"/>
                <a:gd name="adj2" fmla="val -1031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299395" y="1607411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et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95" y="1607411"/>
                <a:ext cx="527388" cy="369332"/>
              </a:xfrm>
              <a:prstGeom prst="rect">
                <a:avLst/>
              </a:prstGeom>
              <a:blipFill>
                <a:blip r:embed="rId11"/>
                <a:stretch>
                  <a:fillRect l="-12644" r="-1034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54478" y="2420175"/>
            <a:ext cx="1521454" cy="646331"/>
            <a:chOff x="54478" y="2420175"/>
            <a:chExt cx="1521454" cy="646331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32772" y="2420175"/>
              <a:ext cx="1357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Dieudonné</a:t>
              </a:r>
              <a:r>
                <a:rPr kumimoji="1" lang="en-US" altLang="ja-JP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kumimoji="1" lang="en-US" altLang="ja-JP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determinant</a:t>
              </a:r>
              <a:endParaRPr kumimoji="1" lang="ja-JP" altLang="en-US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角丸四角形吹き出し 22"/>
            <p:cNvSpPr/>
            <p:nvPr/>
          </p:nvSpPr>
          <p:spPr>
            <a:xfrm>
              <a:off x="54478" y="2427941"/>
              <a:ext cx="1521454" cy="638565"/>
            </a:xfrm>
            <a:prstGeom prst="wedgeRoundRectCallout">
              <a:avLst>
                <a:gd name="adj1" fmla="val 44177"/>
                <a:gd name="adj2" fmla="val -11628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1006280" y="346099"/>
            <a:ext cx="703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deg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---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weighted version of (</a:t>
            </a:r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-)rank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31428" y="2971800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503110" y="1607411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10" y="1607411"/>
                <a:ext cx="298159" cy="369332"/>
              </a:xfrm>
              <a:prstGeom prst="rect">
                <a:avLst/>
              </a:prstGeom>
              <a:blipFill>
                <a:blip r:embed="rId12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3364373" y="1243509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H.18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913883" y="1090456"/>
            <a:ext cx="1055228" cy="295818"/>
          </a:xfrm>
          <a:prstGeom prst="wedgeRoundRectCallout">
            <a:avLst>
              <a:gd name="adj1" fmla="val 39255"/>
              <a:gd name="adj2" fmla="val 1122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6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5" grpId="0"/>
      <p:bldP spid="20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024865" y="865193"/>
                <a:ext cx="51247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Summary: DCA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600" b="0" i="1" smtClean="0">
                            <a:latin typeface="Cambria Math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3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865" y="865193"/>
                <a:ext cx="5124736" cy="646331"/>
              </a:xfrm>
              <a:prstGeom prst="rect">
                <a:avLst/>
              </a:prstGeom>
              <a:blipFill>
                <a:blip r:embed="rId2"/>
                <a:stretch>
                  <a:fillRect l="-3567" t="-15094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01728" y="1793251"/>
            <a:ext cx="83710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DCA-inspired framework 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algorithm design 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for </a:t>
            </a:r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multiflow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duality &amp; 0-extension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Submodular optimization on modular lattices</a:t>
            </a:r>
            <a:endParaRPr kumimoji="1" lang="en-US" altLang="ja-JP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Utilizing non-Euclidean convexity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 going beyond 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polyhedral approach in combinatorial optimization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797" y="487046"/>
            <a:ext cx="8776238" cy="61908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 smtClean="0"/>
              <a:t>H. Hirai: Discrete convexity and polynomial solvability in minimum 0-extension problems, SODA13, MPA16.</a:t>
            </a:r>
          </a:p>
          <a:p>
            <a:pPr>
              <a:lnSpc>
                <a:spcPct val="150000"/>
              </a:lnSpc>
            </a:pPr>
            <a:r>
              <a:rPr lang="en-US" altLang="ja-JP" sz="1800" dirty="0" smtClean="0"/>
              <a:t>J. </a:t>
            </a:r>
            <a:r>
              <a:rPr lang="en-US" altLang="ja-JP" sz="1800" dirty="0" err="1" smtClean="0"/>
              <a:t>Chalopin</a:t>
            </a:r>
            <a:r>
              <a:rPr lang="en-US" altLang="ja-JP" sz="1800" dirty="0" smtClean="0"/>
              <a:t>, V. </a:t>
            </a:r>
            <a:r>
              <a:rPr lang="en-US" altLang="ja-JP" sz="1800" dirty="0" err="1" smtClean="0"/>
              <a:t>Chepoi</a:t>
            </a:r>
            <a:r>
              <a:rPr lang="en-US" altLang="ja-JP" sz="1800" dirty="0" smtClean="0"/>
              <a:t>, H. Hirai, D. </a:t>
            </a:r>
            <a:r>
              <a:rPr lang="en-US" altLang="ja-JP" sz="1800" dirty="0" err="1" smtClean="0"/>
              <a:t>Osajda</a:t>
            </a:r>
            <a:r>
              <a:rPr lang="en-US" altLang="ja-JP" sz="1800" dirty="0" smtClean="0"/>
              <a:t>: Weakly modular graphs and </a:t>
            </a:r>
            <a:r>
              <a:rPr lang="en-US" altLang="ja-JP" sz="1800" dirty="0" err="1" smtClean="0"/>
              <a:t>nonpositive</a:t>
            </a:r>
            <a:r>
              <a:rPr lang="en-US" altLang="ja-JP" sz="1800" dirty="0" smtClean="0"/>
              <a:t> curvature, Mem. AMS, to appear</a:t>
            </a:r>
          </a:p>
          <a:p>
            <a:pPr>
              <a:lnSpc>
                <a:spcPct val="150000"/>
              </a:lnSpc>
            </a:pPr>
            <a:r>
              <a:rPr lang="en-US" altLang="ja-JP" sz="1800" dirty="0" smtClean="0"/>
              <a:t>H</a:t>
            </a:r>
            <a:r>
              <a:rPr lang="en-US" altLang="ja-JP" sz="1800" dirty="0"/>
              <a:t>. Hirai: L-extendable functions and a proximity scaling algorithm for minimum cost </a:t>
            </a:r>
            <a:r>
              <a:rPr lang="en-US" altLang="ja-JP" sz="1800" dirty="0" err="1"/>
              <a:t>multiflow</a:t>
            </a:r>
            <a:r>
              <a:rPr lang="en-US" altLang="ja-JP" sz="1800" dirty="0"/>
              <a:t> problem, </a:t>
            </a:r>
            <a:r>
              <a:rPr lang="en-US" altLang="ja-JP" sz="1800" dirty="0" smtClean="0"/>
              <a:t>DISOPT15.</a:t>
            </a:r>
          </a:p>
          <a:p>
            <a:pPr>
              <a:lnSpc>
                <a:spcPct val="150000"/>
              </a:lnSpc>
            </a:pPr>
            <a:r>
              <a:rPr lang="en-US" altLang="ja-JP" sz="1800" dirty="0" smtClean="0"/>
              <a:t>H</a:t>
            </a:r>
            <a:r>
              <a:rPr lang="en-US" altLang="ja-JP" sz="1800" dirty="0"/>
              <a:t>. Hirai: A dual descent algorithm for node-capacitated </a:t>
            </a:r>
            <a:r>
              <a:rPr lang="en-US" altLang="ja-JP" sz="1800" dirty="0" err="1" smtClean="0"/>
              <a:t>multiflow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problems </a:t>
            </a:r>
            <a:r>
              <a:rPr lang="en-US" altLang="ja-JP" sz="1800" dirty="0"/>
              <a:t>and its applications, </a:t>
            </a:r>
            <a:r>
              <a:rPr lang="en-US" altLang="ja-JP" sz="1800" dirty="0" smtClean="0"/>
              <a:t>TALG, to appear</a:t>
            </a:r>
          </a:p>
          <a:p>
            <a:pPr>
              <a:lnSpc>
                <a:spcPct val="150000"/>
              </a:lnSpc>
            </a:pPr>
            <a:r>
              <a:rPr lang="en-US" altLang="ja-JP" sz="1800" dirty="0" smtClean="0"/>
              <a:t>H. Hirai: L-convexity on graph structures, JORSJ18</a:t>
            </a:r>
          </a:p>
          <a:p>
            <a:pPr>
              <a:lnSpc>
                <a:spcPct val="150000"/>
              </a:lnSpc>
            </a:pPr>
            <a:r>
              <a:rPr lang="en-US" altLang="ja-JP" sz="1800" dirty="0"/>
              <a:t>M. Hamada and H. Hirai: </a:t>
            </a:r>
            <a:r>
              <a:rPr lang="en-US" altLang="ja-JP" sz="1800" dirty="0" smtClean="0"/>
              <a:t>Maximum </a:t>
            </a:r>
            <a:r>
              <a:rPr lang="en-US" altLang="ja-JP" sz="1800" dirty="0"/>
              <a:t>vanishing subspace problem, CAT(0)-space relaxation, and block-</a:t>
            </a:r>
            <a:r>
              <a:rPr lang="en-US" altLang="ja-JP" sz="1800" dirty="0" err="1"/>
              <a:t>triangularization</a:t>
            </a:r>
            <a:r>
              <a:rPr lang="en-US" altLang="ja-JP" sz="1800" dirty="0"/>
              <a:t> of partitioned matrix, 2017, </a:t>
            </a:r>
            <a:r>
              <a:rPr lang="en-US" altLang="ja-JP" sz="1800" dirty="0" err="1"/>
              <a:t>arXiv</a:t>
            </a:r>
            <a:r>
              <a:rPr lang="en-US" altLang="ja-JP" sz="1800" dirty="0"/>
              <a:t>.</a:t>
            </a:r>
            <a:endParaRPr lang="en-US" altLang="ja-JP" sz="1800" dirty="0" smtClean="0"/>
          </a:p>
          <a:p>
            <a:pPr>
              <a:lnSpc>
                <a:spcPct val="150000"/>
              </a:lnSpc>
            </a:pPr>
            <a:r>
              <a:rPr lang="en-US" altLang="ja-JP" sz="1800" dirty="0"/>
              <a:t>H. Hirai: Computing degree of determinant via discrete convex </a:t>
            </a:r>
            <a:r>
              <a:rPr lang="en-US" altLang="ja-JP" sz="1800" dirty="0" smtClean="0"/>
              <a:t>optimization </a:t>
            </a:r>
            <a:r>
              <a:rPr lang="en-US" altLang="ja-JP" sz="1800" dirty="0"/>
              <a:t>over Euclidean building, </a:t>
            </a:r>
            <a:r>
              <a:rPr lang="en-US" altLang="ja-JP" sz="1800" dirty="0" smtClean="0"/>
              <a:t>2018, </a:t>
            </a:r>
            <a:r>
              <a:rPr lang="en-US" altLang="ja-JP" sz="1800" dirty="0" err="1" smtClean="0"/>
              <a:t>arXiv</a:t>
            </a:r>
            <a:endParaRPr lang="ja-JP" altLang="en-US" sz="1800" dirty="0"/>
          </a:p>
          <a:p>
            <a:pPr>
              <a:lnSpc>
                <a:spcPct val="150000"/>
              </a:lnSpc>
            </a:pPr>
            <a:endParaRPr lang="en-US" altLang="ja-JP" sz="1800" dirty="0" smtClean="0"/>
          </a:p>
          <a:p>
            <a:pPr>
              <a:lnSpc>
                <a:spcPct val="150000"/>
              </a:lnSpc>
            </a:pPr>
            <a:endParaRPr kumimoji="1" lang="en-US" altLang="ja-JP" sz="1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0466" y="0"/>
            <a:ext cx="178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cs typeface="Calibri" panose="020F0502020204030204" pitchFamily="34" charset="0"/>
              </a:rPr>
              <a:t>References</a:t>
            </a:r>
            <a:endParaRPr kumimoji="1" lang="ja-JP" altLang="en-US" sz="28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708" y="385674"/>
            <a:ext cx="7886700" cy="812367"/>
          </a:xfrm>
        </p:spPr>
        <p:txBody>
          <a:bodyPr/>
          <a:lstStyle/>
          <a:p>
            <a:r>
              <a:rPr kumimoji="1" lang="en-US" altLang="ja-JP" dirty="0" smtClean="0">
                <a:latin typeface="+mn-lt"/>
              </a:rPr>
              <a:t>L -convex function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830" y="33928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♮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89611" y="1244429"/>
            <a:ext cx="8440003" cy="1508309"/>
            <a:chOff x="295018" y="1626684"/>
            <a:chExt cx="8440003" cy="150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12788" y="2397804"/>
                  <a:ext cx="7922233" cy="7371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ja-JP" sz="2800" i="1" dirty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 dirty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8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ja-JP" sz="28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r>
                    <a:rPr kumimoji="1" lang="ja-JP" altLang="en-US" sz="2800" dirty="0" smtClean="0"/>
                    <a:t> 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2800" b="0" i="1" dirty="0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788" y="2397804"/>
                  <a:ext cx="7922233" cy="737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グループ化 7"/>
            <p:cNvGrpSpPr/>
            <p:nvPr/>
          </p:nvGrpSpPr>
          <p:grpSpPr>
            <a:xfrm>
              <a:off x="429942" y="1626684"/>
              <a:ext cx="5054141" cy="648780"/>
              <a:chOff x="429942" y="1626684"/>
              <a:chExt cx="5054141" cy="6487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テキスト ボックス 3"/>
                  <p:cNvSpPr txBox="1"/>
                  <p:nvPr/>
                </p:nvSpPr>
                <p:spPr>
                  <a:xfrm>
                    <a:off x="429942" y="1690689"/>
                    <a:ext cx="505414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kumimoji="1" lang="en-US" altLang="ja-JP" sz="3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∪{∞}</m:t>
                        </m:r>
                      </m:oMath>
                    </a14:m>
                    <a:r>
                      <a:rPr kumimoji="1" lang="ja-JP" altLang="en-US" sz="3200" dirty="0" smtClean="0"/>
                      <a:t> </a:t>
                    </a:r>
                    <a:r>
                      <a:rPr kumimoji="1" lang="en-US" altLang="ja-JP" sz="3200" dirty="0" smtClean="0"/>
                      <a:t>is L -convex</a:t>
                    </a:r>
                  </a:p>
                </p:txBody>
              </p:sp>
            </mc:Choice>
            <mc:Fallback xmlns="">
              <p:sp>
                <p:nvSpPr>
                  <p:cNvPr id="4" name="テキスト ボックス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942" y="1690689"/>
                    <a:ext cx="5054141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500" r="-2171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テキスト ボックス 6"/>
              <p:cNvSpPr txBox="1"/>
              <p:nvPr/>
            </p:nvSpPr>
            <p:spPr>
              <a:xfrm>
                <a:off x="3800129" y="1626684"/>
                <a:ext cx="492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♮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95018" y="2520176"/>
                  <a:ext cx="5177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 smtClean="0">
                            <a:latin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kumimoji="1" lang="ja-JP" altLang="en-US" sz="3200" dirty="0" smtClean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18" y="2520176"/>
                  <a:ext cx="51777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グループ化 36"/>
          <p:cNvGrpSpPr/>
          <p:nvPr/>
        </p:nvGrpSpPr>
        <p:grpSpPr>
          <a:xfrm>
            <a:off x="1980000" y="3114750"/>
            <a:ext cx="5040000" cy="3240000"/>
            <a:chOff x="1980000" y="3114750"/>
            <a:chExt cx="5040000" cy="3240000"/>
          </a:xfrm>
        </p:grpSpPr>
        <p:cxnSp>
          <p:nvCxnSpPr>
            <p:cNvPr id="29" name="直線コネクタ 28"/>
            <p:cNvCxnSpPr>
              <a:cxnSpLocks noChangeAspect="1"/>
            </p:cNvCxnSpPr>
            <p:nvPr/>
          </p:nvCxnSpPr>
          <p:spPr>
            <a:xfrm>
              <a:off x="3132000" y="3420000"/>
              <a:ext cx="2700000" cy="270000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2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1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0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49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58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7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980000" y="61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980000" y="52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980000" y="43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980000" y="34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3024557" y="3320369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724557" y="6012000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791146" y="3398147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146" y="3398147"/>
                  <a:ext cx="323422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6007363" y="5573557"/>
                  <a:ext cx="3291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363" y="5573557"/>
                  <a:ext cx="329193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4824558" y="4220369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3895260" y="5103632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4408161" y="4683294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5029330" y="3670389"/>
                  <a:ext cx="681277" cy="45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⌈"/>
                            <m:endChr m:val="⌉"/>
                            <m:ctrlPr>
                              <a:rPr lang="en-US" altLang="ja-JP" sz="1600" i="1" dirty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 dirty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330" y="3670389"/>
                  <a:ext cx="681277" cy="453907"/>
                </a:xfrm>
                <a:prstGeom prst="rect">
                  <a:avLst/>
                </a:prstGeom>
                <a:blipFill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3132321" y="5282265"/>
                  <a:ext cx="865943" cy="5462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⌊"/>
                            <m:endChr m:val="⌋"/>
                            <m:ctrlPr>
                              <a:rPr lang="en-US" altLang="ja-JP" sz="16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321" y="5282265"/>
                  <a:ext cx="865943" cy="546240"/>
                </a:xfrm>
                <a:prstGeom prst="rect">
                  <a:avLst/>
                </a:prstGeom>
                <a:blipFill>
                  <a:blip r:embed="rId10"/>
                  <a:stretch>
                    <a:fillRect b="-22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テキスト ボックス 35"/>
          <p:cNvSpPr txBox="1"/>
          <p:nvPr/>
        </p:nvSpPr>
        <p:spPr>
          <a:xfrm>
            <a:off x="4698217" y="422240"/>
            <a:ext cx="406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Favati-Tardella</a:t>
            </a:r>
            <a:r>
              <a:rPr kumimoji="1" lang="en-US" altLang="ja-JP" sz="2400" dirty="0" smtClean="0"/>
              <a:t> 90, </a:t>
            </a:r>
            <a:r>
              <a:rPr kumimoji="1" lang="en-US" altLang="ja-JP" sz="2400" dirty="0" err="1" smtClean="0"/>
              <a:t>Murota</a:t>
            </a:r>
            <a:r>
              <a:rPr kumimoji="1" lang="en-US" altLang="ja-JP" sz="2400" smtClean="0"/>
              <a:t> 98, 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err="1" smtClean="0"/>
              <a:t>Fujishige-Murota</a:t>
            </a:r>
            <a:r>
              <a:rPr kumimoji="1" lang="en-US" altLang="ja-JP" sz="2400" dirty="0" smtClean="0"/>
              <a:t> 00)</a:t>
            </a:r>
            <a:endParaRPr kumimoji="1" lang="ja-JP" altLang="en-US" sz="2400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2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162912"/>
            <a:ext cx="8171757" cy="872358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+mn-lt"/>
              </a:rPr>
              <a:t>Important properties of</a:t>
            </a:r>
            <a:r>
              <a:rPr kumimoji="1" lang="en-US" altLang="ja-JP" sz="3600" dirty="0" smtClean="0">
                <a:latin typeface="+mn-lt"/>
              </a:rPr>
              <a:t> L -convex </a:t>
            </a:r>
            <a:r>
              <a:rPr kumimoji="1" lang="en-US" altLang="ja-JP" sz="3600" dirty="0" err="1" smtClean="0">
                <a:latin typeface="+mn-lt"/>
              </a:rPr>
              <a:t>func</a:t>
            </a:r>
            <a:r>
              <a:rPr lang="en-US" altLang="ja-JP" sz="3600" dirty="0">
                <a:latin typeface="+mn-lt"/>
              </a:rPr>
              <a:t>.</a:t>
            </a:r>
            <a:endParaRPr kumimoji="1" lang="ja-JP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92868"/>
                <a:ext cx="8068660" cy="5665132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>
                    <a:sym typeface="Wingdings" panose="05000000000000000000" pitchFamily="2" charset="2"/>
                  </a:rPr>
                  <a:t>L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ocal opt = Global opt ---&gt; Steepest Descent </a:t>
                </a:r>
                <a:r>
                  <a:rPr lang="en-US" altLang="ja-JP" dirty="0" err="1" smtClean="0">
                    <a:sym typeface="Wingdings" panose="05000000000000000000" pitchFamily="2" charset="2"/>
                  </a:rPr>
                  <a:t>Algo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.</a:t>
                </a: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r>
                  <a:rPr lang="en-US" altLang="ja-JP" dirty="0" smtClean="0">
                    <a:sym typeface="Wingdings" panose="05000000000000000000" pitchFamily="2" charset="2"/>
                  </a:rPr>
                  <a:t>Local problem = Submodular Function Minimization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∧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∨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  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{0,1}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sym typeface="Wingdings" panose="05000000000000000000" pitchFamily="2" charset="2"/>
                  </a:rPr>
                  <a:t>)</a:t>
                </a:r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dirty="0" smtClean="0">
                    <a:sym typeface="Wingdings" panose="05000000000000000000" pitchFamily="2" charset="2"/>
                  </a:rPr>
                  <a:t># iterations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dirty="0" smtClean="0"/>
                  <a:t>-distance between initial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 smtClean="0"/>
                  <a:t> and opt.</a:t>
                </a:r>
              </a:p>
              <a:p>
                <a:endParaRPr lang="en-US" altLang="ja-JP" dirty="0"/>
              </a:p>
              <a:p>
                <a:r>
                  <a:rPr lang="en-US" altLang="ja-JP" dirty="0"/>
                  <a:t>D</a:t>
                </a:r>
                <a:r>
                  <a:rPr lang="en-US" altLang="ja-JP" dirty="0" smtClean="0"/>
                  <a:t>omain scaling technique</a:t>
                </a: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92868"/>
                <a:ext cx="8068660" cy="5665132"/>
              </a:xfrm>
              <a:blipFill>
                <a:blip r:embed="rId3"/>
                <a:stretch>
                  <a:fillRect l="-1360" t="-1830" b="-17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4000275" y="2663557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630408" y="2044920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625811" y="2688179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266511" y="2051281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2722698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359596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3996494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4633392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5270291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5907189" y="1822544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43972" y="3949254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43972" y="3312355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543972" y="2675457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543972" y="2038559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5193862" y="2594821"/>
            <a:ext cx="476278" cy="492443"/>
            <a:chOff x="5193862" y="2594821"/>
            <a:chExt cx="476278" cy="492443"/>
          </a:xfrm>
        </p:grpSpPr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5193862" y="2599029"/>
              <a:ext cx="152856" cy="15285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5346718" y="2594821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 smtClean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718" y="2594821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262028" y="2040880"/>
                <a:ext cx="165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28" y="2040880"/>
                <a:ext cx="165013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262027" y="2729267"/>
                <a:ext cx="16501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27" y="2729267"/>
                <a:ext cx="16501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5103829" y="2029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2638" y="5686059"/>
            <a:ext cx="4651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Kolmogorov-</a:t>
            </a:r>
            <a:r>
              <a:rPr kumimoji="1" lang="en-US" altLang="ja-JP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Shioura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09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Murota-Shioura14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0209E-18 L -0.06892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3 -0.00185 L -0.14028 0.0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43825" y="3383347"/>
            <a:ext cx="8645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Multicommodity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flow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Multifacility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location problem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825" y="2141050"/>
            <a:ext cx="8899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SDA framework brings efficient polynomial time algorithms</a:t>
            </a:r>
          </a:p>
          <a:p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problems for which such </a:t>
            </a:r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not known: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43825" y="898753"/>
                <a:ext cx="83746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L-convex functions </a:t>
                </a:r>
                <a:r>
                  <a:rPr lang="en-US" altLang="ja-JP" sz="2800" dirty="0" smtClean="0"/>
                  <a:t>are</a:t>
                </a:r>
                <a:r>
                  <a:rPr kumimoji="1" lang="en-US" altLang="ja-JP" sz="2800" dirty="0" smtClean="0"/>
                  <a:t> definable </a:t>
                </a:r>
                <a:r>
                  <a:rPr lang="en-US" altLang="ja-JP" sz="2800" dirty="0" smtClean="0"/>
                  <a:t>on 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                  more general discrete structures </a:t>
                </a:r>
                <a:r>
                  <a:rPr kumimoji="1" lang="en-US" altLang="ja-JP" sz="2800" i="1" dirty="0" smtClean="0"/>
                  <a:t>beyond</a:t>
                </a:r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. 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5" y="898753"/>
                <a:ext cx="8374665" cy="954107"/>
              </a:xfrm>
              <a:prstGeom prst="rect">
                <a:avLst/>
              </a:prstGeom>
              <a:blipFill>
                <a:blip r:embed="rId3"/>
                <a:stretch>
                  <a:fillRect l="-1456" t="-5732" r="-109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974998" y="6095999"/>
            <a:ext cx="194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※</a:t>
            </a:r>
            <a:r>
              <a:rPr lang="ja-JP" altLang="en-US" sz="2400" dirty="0"/>
              <a:t> </a:t>
            </a:r>
            <a:r>
              <a:rPr lang="en-US" altLang="ja-JP" sz="2400" dirty="0"/>
              <a:t>w</a:t>
            </a:r>
            <a:r>
              <a:rPr kumimoji="1" lang="en-US" altLang="ja-JP" sz="2400" dirty="0" smtClean="0"/>
              <a:t>e omit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♮</a:t>
            </a:r>
            <a:endParaRPr kumimoji="1" lang="ja-JP" altLang="en-US" sz="24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7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272812" y="2131772"/>
                <a:ext cx="11560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12" y="2131772"/>
                <a:ext cx="115602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コネクタ 84"/>
          <p:cNvCxnSpPr>
            <a:endCxn id="86" idx="0"/>
          </p:cNvCxnSpPr>
          <p:nvPr/>
        </p:nvCxnSpPr>
        <p:spPr>
          <a:xfrm>
            <a:off x="2932720" y="918597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楕円 85"/>
          <p:cNvSpPr>
            <a:spLocks noChangeAspect="1"/>
          </p:cNvSpPr>
          <p:nvPr/>
        </p:nvSpPr>
        <p:spPr>
          <a:xfrm>
            <a:off x="2879426" y="143655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コネクタ 97"/>
          <p:cNvCxnSpPr>
            <a:stCxn id="86" idx="4"/>
            <a:endCxn id="99" idx="0"/>
          </p:cNvCxnSpPr>
          <p:nvPr/>
        </p:nvCxnSpPr>
        <p:spPr>
          <a:xfrm>
            <a:off x="2953933" y="1589373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楕円 98"/>
          <p:cNvSpPr>
            <a:spLocks noChangeAspect="1"/>
          </p:cNvSpPr>
          <p:nvPr/>
        </p:nvSpPr>
        <p:spPr>
          <a:xfrm>
            <a:off x="2900639" y="210733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>
            <a:stCxn id="99" idx="4"/>
            <a:endCxn id="102" idx="0"/>
          </p:cNvCxnSpPr>
          <p:nvPr/>
        </p:nvCxnSpPr>
        <p:spPr>
          <a:xfrm>
            <a:off x="2975146" y="2260149"/>
            <a:ext cx="0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楕円 101"/>
          <p:cNvSpPr>
            <a:spLocks noChangeAspect="1"/>
          </p:cNvSpPr>
          <p:nvPr/>
        </p:nvSpPr>
        <p:spPr>
          <a:xfrm>
            <a:off x="2900639" y="277810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/>
          <p:cNvCxnSpPr>
            <a:stCxn id="102" idx="4"/>
            <a:endCxn id="106" idx="0"/>
          </p:cNvCxnSpPr>
          <p:nvPr/>
        </p:nvCxnSpPr>
        <p:spPr>
          <a:xfrm>
            <a:off x="2975146" y="2930925"/>
            <a:ext cx="0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楕円 105"/>
          <p:cNvSpPr>
            <a:spLocks noChangeAspect="1"/>
          </p:cNvSpPr>
          <p:nvPr/>
        </p:nvSpPr>
        <p:spPr>
          <a:xfrm>
            <a:off x="2900639" y="344888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/>
          <p:cNvCxnSpPr>
            <a:stCxn id="106" idx="4"/>
          </p:cNvCxnSpPr>
          <p:nvPr/>
        </p:nvCxnSpPr>
        <p:spPr>
          <a:xfrm>
            <a:off x="2975146" y="3601701"/>
            <a:ext cx="0" cy="444782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endCxn id="121" idx="0"/>
          </p:cNvCxnSpPr>
          <p:nvPr/>
        </p:nvCxnSpPr>
        <p:spPr>
          <a:xfrm>
            <a:off x="4130896" y="918597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楕円 120"/>
          <p:cNvSpPr>
            <a:spLocks noChangeAspect="1"/>
          </p:cNvSpPr>
          <p:nvPr/>
        </p:nvSpPr>
        <p:spPr>
          <a:xfrm>
            <a:off x="4077602" y="143655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4" name="直線コネクタ 123"/>
          <p:cNvCxnSpPr>
            <a:stCxn id="121" idx="4"/>
            <a:endCxn id="125" idx="0"/>
          </p:cNvCxnSpPr>
          <p:nvPr/>
        </p:nvCxnSpPr>
        <p:spPr>
          <a:xfrm>
            <a:off x="4152109" y="1589373"/>
            <a:ext cx="764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楕円 124"/>
          <p:cNvSpPr>
            <a:spLocks noChangeAspect="1"/>
          </p:cNvSpPr>
          <p:nvPr/>
        </p:nvSpPr>
        <p:spPr>
          <a:xfrm>
            <a:off x="4078366" y="210733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直線コネクタ 125"/>
          <p:cNvCxnSpPr>
            <a:stCxn id="125" idx="4"/>
            <a:endCxn id="127" idx="0"/>
          </p:cNvCxnSpPr>
          <p:nvPr/>
        </p:nvCxnSpPr>
        <p:spPr>
          <a:xfrm flipH="1">
            <a:off x="4152109" y="2260149"/>
            <a:ext cx="764" cy="55917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楕円 126"/>
          <p:cNvSpPr>
            <a:spLocks noChangeAspect="1"/>
          </p:cNvSpPr>
          <p:nvPr/>
        </p:nvSpPr>
        <p:spPr>
          <a:xfrm>
            <a:off x="4077602" y="281932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8" name="直線コネクタ 127"/>
          <p:cNvCxnSpPr>
            <a:stCxn id="127" idx="4"/>
            <a:endCxn id="129" idx="0"/>
          </p:cNvCxnSpPr>
          <p:nvPr/>
        </p:nvCxnSpPr>
        <p:spPr>
          <a:xfrm>
            <a:off x="4152109" y="2972145"/>
            <a:ext cx="21213" cy="47673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楕円 128"/>
          <p:cNvSpPr>
            <a:spLocks noChangeAspect="1"/>
          </p:cNvSpPr>
          <p:nvPr/>
        </p:nvSpPr>
        <p:spPr>
          <a:xfrm>
            <a:off x="4098815" y="344888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/>
          <p:cNvCxnSpPr>
            <a:stCxn id="129" idx="4"/>
          </p:cNvCxnSpPr>
          <p:nvPr/>
        </p:nvCxnSpPr>
        <p:spPr>
          <a:xfrm>
            <a:off x="4173322" y="3601701"/>
            <a:ext cx="0" cy="444782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endCxn id="138" idx="0"/>
          </p:cNvCxnSpPr>
          <p:nvPr/>
        </p:nvCxnSpPr>
        <p:spPr>
          <a:xfrm>
            <a:off x="6747975" y="918597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楕円 137"/>
          <p:cNvSpPr>
            <a:spLocks noChangeAspect="1"/>
          </p:cNvSpPr>
          <p:nvPr/>
        </p:nvSpPr>
        <p:spPr>
          <a:xfrm>
            <a:off x="6694681" y="143655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>
            <a:stCxn id="138" idx="4"/>
            <a:endCxn id="142" idx="0"/>
          </p:cNvCxnSpPr>
          <p:nvPr/>
        </p:nvCxnSpPr>
        <p:spPr>
          <a:xfrm>
            <a:off x="6769188" y="1589373"/>
            <a:ext cx="764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楕円 141"/>
          <p:cNvSpPr>
            <a:spLocks noChangeAspect="1"/>
          </p:cNvSpPr>
          <p:nvPr/>
        </p:nvSpPr>
        <p:spPr>
          <a:xfrm>
            <a:off x="6695445" y="210733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3" name="直線コネクタ 142"/>
          <p:cNvCxnSpPr>
            <a:stCxn id="142" idx="4"/>
            <a:endCxn id="144" idx="0"/>
          </p:cNvCxnSpPr>
          <p:nvPr/>
        </p:nvCxnSpPr>
        <p:spPr>
          <a:xfrm flipH="1">
            <a:off x="6769188" y="2260149"/>
            <a:ext cx="764" cy="55917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楕円 143"/>
          <p:cNvSpPr>
            <a:spLocks noChangeAspect="1"/>
          </p:cNvSpPr>
          <p:nvPr/>
        </p:nvSpPr>
        <p:spPr>
          <a:xfrm>
            <a:off x="6694681" y="281932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コネクタ 144"/>
          <p:cNvCxnSpPr>
            <a:stCxn id="144" idx="4"/>
            <a:endCxn id="146" idx="0"/>
          </p:cNvCxnSpPr>
          <p:nvPr/>
        </p:nvCxnSpPr>
        <p:spPr>
          <a:xfrm>
            <a:off x="6769188" y="2972145"/>
            <a:ext cx="21213" cy="47673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楕円 145"/>
          <p:cNvSpPr>
            <a:spLocks noChangeAspect="1"/>
          </p:cNvSpPr>
          <p:nvPr/>
        </p:nvSpPr>
        <p:spPr>
          <a:xfrm>
            <a:off x="6715894" y="344888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7" name="直線コネクタ 146"/>
          <p:cNvCxnSpPr>
            <a:stCxn id="146" idx="4"/>
          </p:cNvCxnSpPr>
          <p:nvPr/>
        </p:nvCxnSpPr>
        <p:spPr>
          <a:xfrm>
            <a:off x="6790401" y="3601701"/>
            <a:ext cx="0" cy="39223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3391244" y="2173506"/>
                <a:ext cx="399775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44" y="2173506"/>
                <a:ext cx="399775" cy="522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/>
              <p:cNvSpPr txBox="1"/>
              <p:nvPr/>
            </p:nvSpPr>
            <p:spPr>
              <a:xfrm>
                <a:off x="4652487" y="2146889"/>
                <a:ext cx="17289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6" name="テキスト ボックス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87" y="2146889"/>
                <a:ext cx="172893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156"/>
              <p:cNvSpPr txBox="1"/>
              <p:nvPr/>
            </p:nvSpPr>
            <p:spPr>
              <a:xfrm>
                <a:off x="2523025" y="1237385"/>
                <a:ext cx="377614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7" name="テキスト ボックス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25" y="1237385"/>
                <a:ext cx="377614" cy="391949"/>
              </a:xfrm>
              <a:prstGeom prst="rect">
                <a:avLst/>
              </a:prstGeom>
              <a:blipFill>
                <a:blip r:embed="rId5"/>
                <a:stretch>
                  <a:fillRect l="-17742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/>
              <p:cNvSpPr txBox="1"/>
              <p:nvPr/>
            </p:nvSpPr>
            <p:spPr>
              <a:xfrm>
                <a:off x="2563920" y="2623352"/>
                <a:ext cx="379406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8" name="テキスト ボックス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20" y="2623352"/>
                <a:ext cx="379406" cy="391949"/>
              </a:xfrm>
              <a:prstGeom prst="rect">
                <a:avLst/>
              </a:prstGeom>
              <a:blipFill>
                <a:blip r:embed="rId6"/>
                <a:stretch>
                  <a:fillRect l="-27419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/>
              <p:cNvSpPr txBox="1"/>
              <p:nvPr/>
            </p:nvSpPr>
            <p:spPr>
              <a:xfrm>
                <a:off x="4300359" y="1240580"/>
                <a:ext cx="38677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9" name="テキスト ボックス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59" y="1240580"/>
                <a:ext cx="386770" cy="391949"/>
              </a:xfrm>
              <a:prstGeom prst="rect">
                <a:avLst/>
              </a:prstGeom>
              <a:blipFill>
                <a:blip r:embed="rId7"/>
                <a:stretch>
                  <a:fillRect l="-25000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/>
              <p:cNvSpPr txBox="1"/>
              <p:nvPr/>
            </p:nvSpPr>
            <p:spPr>
              <a:xfrm>
                <a:off x="4302150" y="3329317"/>
                <a:ext cx="384979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0" name="テキスト ボックス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50" y="3329317"/>
                <a:ext cx="384979" cy="391949"/>
              </a:xfrm>
              <a:prstGeom prst="rect">
                <a:avLst/>
              </a:prstGeom>
              <a:blipFill>
                <a:blip r:embed="rId8"/>
                <a:stretch>
                  <a:fillRect l="-17460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160"/>
              <p:cNvSpPr txBox="1"/>
              <p:nvPr/>
            </p:nvSpPr>
            <p:spPr>
              <a:xfrm>
                <a:off x="6918202" y="1987765"/>
                <a:ext cx="405548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1" name="テキスト ボックス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202" y="1987765"/>
                <a:ext cx="405548" cy="391949"/>
              </a:xfrm>
              <a:prstGeom prst="rect">
                <a:avLst/>
              </a:prstGeom>
              <a:blipFill>
                <a:blip r:embed="rId9"/>
                <a:stretch>
                  <a:fillRect l="-16667" b="-4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6896989" y="2699761"/>
                <a:ext cx="38896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989" y="2699761"/>
                <a:ext cx="388960" cy="391949"/>
              </a:xfrm>
              <a:prstGeom prst="rect">
                <a:avLst/>
              </a:prstGeom>
              <a:blipFill>
                <a:blip r:embed="rId10"/>
                <a:stretch>
                  <a:fillRect l="-25000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162"/>
              <p:cNvSpPr txBox="1"/>
              <p:nvPr/>
            </p:nvSpPr>
            <p:spPr>
              <a:xfrm>
                <a:off x="1756618" y="4116464"/>
                <a:ext cx="5976636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800" i="1" dirty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dirty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ja-JP" sz="2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3" name="テキスト ボックス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18" y="4116464"/>
                <a:ext cx="5976636" cy="7371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テキスト ボックス 163"/>
          <p:cNvSpPr txBox="1"/>
          <p:nvPr/>
        </p:nvSpPr>
        <p:spPr>
          <a:xfrm>
            <a:off x="1235648" y="5387545"/>
            <a:ext cx="224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func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正方形/長方形 165"/>
              <p:cNvSpPr/>
              <p:nvPr/>
            </p:nvSpPr>
            <p:spPr>
              <a:xfrm>
                <a:off x="3385677" y="5354741"/>
                <a:ext cx="5686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66" name="正方形/長方形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77" y="5354741"/>
                <a:ext cx="5686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楕円 166"/>
          <p:cNvSpPr>
            <a:spLocks noChangeAspect="1"/>
          </p:cNvSpPr>
          <p:nvPr/>
        </p:nvSpPr>
        <p:spPr>
          <a:xfrm>
            <a:off x="3993529" y="5283121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8" name="直線コネクタ 167"/>
          <p:cNvCxnSpPr>
            <a:stCxn id="167" idx="4"/>
            <a:endCxn id="169" idx="0"/>
          </p:cNvCxnSpPr>
          <p:nvPr/>
        </p:nvCxnSpPr>
        <p:spPr>
          <a:xfrm>
            <a:off x="4046185" y="5391121"/>
            <a:ext cx="0" cy="5627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楕円 168"/>
          <p:cNvSpPr>
            <a:spLocks noChangeAspect="1"/>
          </p:cNvSpPr>
          <p:nvPr/>
        </p:nvSpPr>
        <p:spPr>
          <a:xfrm>
            <a:off x="3993529" y="595389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楕円 169"/>
          <p:cNvSpPr>
            <a:spLocks noChangeAspect="1"/>
          </p:cNvSpPr>
          <p:nvPr/>
        </p:nvSpPr>
        <p:spPr>
          <a:xfrm>
            <a:off x="4571684" y="5283121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1" name="直線コネクタ 170"/>
          <p:cNvCxnSpPr>
            <a:stCxn id="170" idx="4"/>
            <a:endCxn id="172" idx="0"/>
          </p:cNvCxnSpPr>
          <p:nvPr/>
        </p:nvCxnSpPr>
        <p:spPr>
          <a:xfrm>
            <a:off x="4624340" y="5391121"/>
            <a:ext cx="0" cy="5627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楕円 171"/>
          <p:cNvSpPr>
            <a:spLocks noChangeAspect="1"/>
          </p:cNvSpPr>
          <p:nvPr/>
        </p:nvSpPr>
        <p:spPr>
          <a:xfrm>
            <a:off x="4571684" y="595389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楕円 172"/>
          <p:cNvSpPr>
            <a:spLocks noChangeAspect="1"/>
          </p:cNvSpPr>
          <p:nvPr/>
        </p:nvSpPr>
        <p:spPr>
          <a:xfrm>
            <a:off x="5863892" y="5283121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4" name="直線コネクタ 173"/>
          <p:cNvCxnSpPr>
            <a:stCxn id="173" idx="4"/>
            <a:endCxn id="175" idx="0"/>
          </p:cNvCxnSpPr>
          <p:nvPr/>
        </p:nvCxnSpPr>
        <p:spPr>
          <a:xfrm>
            <a:off x="5916548" y="5391121"/>
            <a:ext cx="0" cy="5627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楕円 174"/>
          <p:cNvSpPr>
            <a:spLocks noChangeAspect="1"/>
          </p:cNvSpPr>
          <p:nvPr/>
        </p:nvSpPr>
        <p:spPr>
          <a:xfrm>
            <a:off x="5863892" y="595389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4192589" y="5446645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9" y="5446645"/>
                <a:ext cx="288541" cy="369332"/>
              </a:xfrm>
              <a:prstGeom prst="rect">
                <a:avLst/>
              </a:prstGeom>
              <a:blipFill>
                <a:blip r:embed="rId13"/>
                <a:stretch>
                  <a:fillRect l="-29787" r="-8511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/>
              <p:cNvSpPr txBox="1"/>
              <p:nvPr/>
            </p:nvSpPr>
            <p:spPr>
              <a:xfrm>
                <a:off x="4816909" y="5446645"/>
                <a:ext cx="1025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7" name="テキスト ボックス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09" y="5446645"/>
                <a:ext cx="1025409" cy="369332"/>
              </a:xfrm>
              <a:prstGeom prst="rect">
                <a:avLst/>
              </a:prstGeom>
              <a:blipFill>
                <a:blip r:embed="rId14"/>
                <a:stretch>
                  <a:fillRect l="-8333" r="-1786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正方形/長方形 177"/>
              <p:cNvSpPr/>
              <p:nvPr/>
            </p:nvSpPr>
            <p:spPr>
              <a:xfrm>
                <a:off x="6082332" y="5391121"/>
                <a:ext cx="1671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8" name="正方形/長方形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332" y="5391121"/>
                <a:ext cx="1671740" cy="461665"/>
              </a:xfrm>
              <a:prstGeom prst="rect">
                <a:avLst/>
              </a:prstGeom>
              <a:blipFill>
                <a:blip r:embed="rId15"/>
                <a:stretch>
                  <a:fillRect r="-36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正方形/長方形 178"/>
              <p:cNvSpPr/>
              <p:nvPr/>
            </p:nvSpPr>
            <p:spPr>
              <a:xfrm>
                <a:off x="5728046" y="6237328"/>
                <a:ext cx="1055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9" name="正方形/長方形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46" y="6237328"/>
                <a:ext cx="1055674" cy="461665"/>
              </a:xfrm>
              <a:prstGeom prst="rect">
                <a:avLst/>
              </a:prstGeom>
              <a:blipFill>
                <a:blip r:embed="rId16"/>
                <a:stretch>
                  <a:fillRect l="-1734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正方形/長方形 179"/>
              <p:cNvSpPr/>
              <p:nvPr/>
            </p:nvSpPr>
            <p:spPr>
              <a:xfrm rot="1620158">
                <a:off x="5524052" y="6006495"/>
                <a:ext cx="479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0" name="正方形/長方形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158">
                <a:off x="5524052" y="6006495"/>
                <a:ext cx="47961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テキスト ボックス 180"/>
          <p:cNvSpPr txBox="1"/>
          <p:nvPr/>
        </p:nvSpPr>
        <p:spPr>
          <a:xfrm>
            <a:off x="2800215" y="6237327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submodular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角丸四角形吹き出し 181"/>
          <p:cNvSpPr/>
          <p:nvPr/>
        </p:nvSpPr>
        <p:spPr>
          <a:xfrm>
            <a:off x="2707174" y="6233622"/>
            <a:ext cx="2109735" cy="534069"/>
          </a:xfrm>
          <a:prstGeom prst="wedgeRoundRectCallout">
            <a:avLst>
              <a:gd name="adj1" fmla="val -8703"/>
              <a:gd name="adj2" fmla="val -849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1025383" y="243367"/>
            <a:ext cx="749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L -convex function is definable in graphic way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756618" y="12370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 Light" panose="020F0302020204030204" pitchFamily="34" charset="0"/>
              </a:rPr>
              <a:t>♮</a:t>
            </a:r>
          </a:p>
        </p:txBody>
      </p:sp>
    </p:spTree>
    <p:extLst>
      <p:ext uri="{BB962C8B-B14F-4D97-AF65-F5344CB8AC3E}">
        <p14:creationId xmlns:p14="http://schemas.microsoft.com/office/powerpoint/2010/main" val="346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56835" y="4025439"/>
                <a:ext cx="5976637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800" i="1" dirty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dirty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ja-JP" sz="28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kumimoji="1" lang="ja-JP" altLang="en-US" sz="28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35" y="4025439"/>
                <a:ext cx="5976637" cy="737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>
            <a:stCxn id="61" idx="0"/>
            <a:endCxn id="62" idx="0"/>
          </p:cNvCxnSpPr>
          <p:nvPr/>
        </p:nvCxnSpPr>
        <p:spPr>
          <a:xfrm flipH="1">
            <a:off x="1256831" y="1351567"/>
            <a:ext cx="149013" cy="733024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17" idx="0"/>
          </p:cNvCxnSpPr>
          <p:nvPr/>
        </p:nvCxnSpPr>
        <p:spPr>
          <a:xfrm>
            <a:off x="1271845" y="2178494"/>
            <a:ext cx="208507" cy="59647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5" idx="3"/>
          </p:cNvCxnSpPr>
          <p:nvPr/>
        </p:nvCxnSpPr>
        <p:spPr>
          <a:xfrm flipH="1">
            <a:off x="1480353" y="2481051"/>
            <a:ext cx="497790" cy="34731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7" idx="3"/>
            <a:endCxn id="63" idx="7"/>
          </p:cNvCxnSpPr>
          <p:nvPr/>
        </p:nvCxnSpPr>
        <p:spPr>
          <a:xfrm flipH="1">
            <a:off x="1212040" y="2905407"/>
            <a:ext cx="215628" cy="47952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7" idx="5"/>
            <a:endCxn id="64" idx="1"/>
          </p:cNvCxnSpPr>
          <p:nvPr/>
        </p:nvCxnSpPr>
        <p:spPr>
          <a:xfrm>
            <a:off x="1533036" y="2905407"/>
            <a:ext cx="320832" cy="40465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/>
          <p:cNvSpPr>
            <a:spLocks noChangeAspect="1"/>
          </p:cNvSpPr>
          <p:nvPr/>
        </p:nvSpPr>
        <p:spPr>
          <a:xfrm>
            <a:off x="1405845" y="2774969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stCxn id="63" idx="3"/>
          </p:cNvCxnSpPr>
          <p:nvPr/>
        </p:nvCxnSpPr>
        <p:spPr>
          <a:xfrm flipH="1">
            <a:off x="836766" y="3492985"/>
            <a:ext cx="269906" cy="37607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958751" y="3413085"/>
            <a:ext cx="219476" cy="455974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65" idx="7"/>
          </p:cNvCxnSpPr>
          <p:nvPr/>
        </p:nvCxnSpPr>
        <p:spPr>
          <a:xfrm flipH="1">
            <a:off x="2083512" y="1947015"/>
            <a:ext cx="347517" cy="4259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62" idx="1"/>
          </p:cNvCxnSpPr>
          <p:nvPr/>
        </p:nvCxnSpPr>
        <p:spPr>
          <a:xfrm>
            <a:off x="824964" y="1661576"/>
            <a:ext cx="379183" cy="44539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1405845" y="1086979"/>
            <a:ext cx="51738" cy="380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31" idx="1"/>
          </p:cNvCxnSpPr>
          <p:nvPr/>
        </p:nvCxnSpPr>
        <p:spPr>
          <a:xfrm>
            <a:off x="3273911" y="1483319"/>
            <a:ext cx="307450" cy="54066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34" idx="5"/>
          </p:cNvCxnSpPr>
          <p:nvPr/>
        </p:nvCxnSpPr>
        <p:spPr>
          <a:xfrm>
            <a:off x="4540440" y="3049488"/>
            <a:ext cx="365013" cy="391021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33" idx="4"/>
            <a:endCxn id="74" idx="0"/>
          </p:cNvCxnSpPr>
          <p:nvPr/>
        </p:nvCxnSpPr>
        <p:spPr>
          <a:xfrm flipH="1">
            <a:off x="3774797" y="2711733"/>
            <a:ext cx="166888" cy="53093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/>
          <p:cNvSpPr>
            <a:spLocks noChangeAspect="1"/>
          </p:cNvSpPr>
          <p:nvPr/>
        </p:nvSpPr>
        <p:spPr>
          <a:xfrm>
            <a:off x="3559539" y="200160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>
            <a:spLocks noChangeAspect="1"/>
          </p:cNvSpPr>
          <p:nvPr/>
        </p:nvSpPr>
        <p:spPr>
          <a:xfrm>
            <a:off x="3867178" y="255891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4413249" y="291905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3683362" y="3355625"/>
            <a:ext cx="77173" cy="51447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34" idx="1"/>
          </p:cNvCxnSpPr>
          <p:nvPr/>
        </p:nvCxnSpPr>
        <p:spPr>
          <a:xfrm>
            <a:off x="3991337" y="2660863"/>
            <a:ext cx="443735" cy="28056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1" idx="5"/>
            <a:endCxn id="33" idx="1"/>
          </p:cNvCxnSpPr>
          <p:nvPr/>
        </p:nvCxnSpPr>
        <p:spPr>
          <a:xfrm>
            <a:off x="3686731" y="2132044"/>
            <a:ext cx="202269" cy="44925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804157" y="1282137"/>
            <a:ext cx="479100" cy="217114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6" idx="7"/>
          </p:cNvCxnSpPr>
          <p:nvPr/>
        </p:nvCxnSpPr>
        <p:spPr>
          <a:xfrm flipV="1">
            <a:off x="3341607" y="1112693"/>
            <a:ext cx="42426" cy="31659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2773307" y="2228359"/>
                <a:ext cx="399775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07" y="2228359"/>
                <a:ext cx="399775" cy="522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5264094" y="2218486"/>
                <a:ext cx="1417562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094" y="2218486"/>
                <a:ext cx="1417562" cy="522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/>
          <p:cNvCxnSpPr>
            <a:stCxn id="67" idx="4"/>
            <a:endCxn id="68" idx="1"/>
          </p:cNvCxnSpPr>
          <p:nvPr/>
        </p:nvCxnSpPr>
        <p:spPr>
          <a:xfrm>
            <a:off x="7161091" y="1635223"/>
            <a:ext cx="270684" cy="54835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68" idx="4"/>
            <a:endCxn id="47" idx="0"/>
          </p:cNvCxnSpPr>
          <p:nvPr/>
        </p:nvCxnSpPr>
        <p:spPr>
          <a:xfrm>
            <a:off x="7484459" y="2314017"/>
            <a:ext cx="35476" cy="64000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69" idx="3"/>
            <a:endCxn id="68" idx="7"/>
          </p:cNvCxnSpPr>
          <p:nvPr/>
        </p:nvCxnSpPr>
        <p:spPr>
          <a:xfrm flipH="1">
            <a:off x="7537143" y="1687241"/>
            <a:ext cx="319109" cy="49633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7" idx="3"/>
          </p:cNvCxnSpPr>
          <p:nvPr/>
        </p:nvCxnSpPr>
        <p:spPr>
          <a:xfrm flipH="1">
            <a:off x="7288282" y="3084464"/>
            <a:ext cx="178969" cy="439931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47" idx="5"/>
            <a:endCxn id="70" idx="1"/>
          </p:cNvCxnSpPr>
          <p:nvPr/>
        </p:nvCxnSpPr>
        <p:spPr>
          <a:xfrm>
            <a:off x="7572619" y="3084464"/>
            <a:ext cx="391820" cy="43144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6"/>
          <p:cNvSpPr>
            <a:spLocks noChangeAspect="1"/>
          </p:cNvSpPr>
          <p:nvPr/>
        </p:nvSpPr>
        <p:spPr>
          <a:xfrm>
            <a:off x="7445428" y="2954026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>
            <a:stCxn id="70" idx="5"/>
          </p:cNvCxnSpPr>
          <p:nvPr/>
        </p:nvCxnSpPr>
        <p:spPr>
          <a:xfrm>
            <a:off x="8069807" y="3623970"/>
            <a:ext cx="364840" cy="39296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69" idx="6"/>
          </p:cNvCxnSpPr>
          <p:nvPr/>
        </p:nvCxnSpPr>
        <p:spPr>
          <a:xfrm flipV="1">
            <a:off x="7983443" y="1510803"/>
            <a:ext cx="581040" cy="12240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69" idx="0"/>
          </p:cNvCxnSpPr>
          <p:nvPr/>
        </p:nvCxnSpPr>
        <p:spPr>
          <a:xfrm flipH="1">
            <a:off x="7908936" y="1037137"/>
            <a:ext cx="182694" cy="51966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endCxn id="67" idx="1"/>
          </p:cNvCxnSpPr>
          <p:nvPr/>
        </p:nvCxnSpPr>
        <p:spPr>
          <a:xfrm>
            <a:off x="6889256" y="1080287"/>
            <a:ext cx="219151" cy="42449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993516" y="1089828"/>
                <a:ext cx="377614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16" y="1089828"/>
                <a:ext cx="377614" cy="391949"/>
              </a:xfrm>
              <a:prstGeom prst="rect">
                <a:avLst/>
              </a:prstGeom>
              <a:blipFill>
                <a:blip r:embed="rId5"/>
                <a:stretch>
                  <a:fillRect l="-17742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2068207" y="2493378"/>
                <a:ext cx="379406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07" y="2493378"/>
                <a:ext cx="379406" cy="391949"/>
              </a:xfrm>
              <a:prstGeom prst="rect">
                <a:avLst/>
              </a:prstGeom>
              <a:blipFill>
                <a:blip r:embed="rId6"/>
                <a:stretch>
                  <a:fillRect l="-25397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3880529" y="3154584"/>
                <a:ext cx="384979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29" y="3154584"/>
                <a:ext cx="384979" cy="391949"/>
              </a:xfrm>
              <a:prstGeom prst="rect">
                <a:avLst/>
              </a:prstGeom>
              <a:blipFill>
                <a:blip r:embed="rId7"/>
                <a:stretch>
                  <a:fillRect l="-17460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3421779" y="1227025"/>
                <a:ext cx="38677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79" y="1227025"/>
                <a:ext cx="386770" cy="391949"/>
              </a:xfrm>
              <a:prstGeom prst="rect">
                <a:avLst/>
              </a:prstGeom>
              <a:blipFill>
                <a:blip r:embed="rId8"/>
                <a:stretch>
                  <a:fillRect l="-25000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楕円 60"/>
          <p:cNvSpPr>
            <a:spLocks noChangeAspect="1"/>
          </p:cNvSpPr>
          <p:nvPr/>
        </p:nvSpPr>
        <p:spPr>
          <a:xfrm>
            <a:off x="1331337" y="135156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楕円 61"/>
          <p:cNvSpPr>
            <a:spLocks noChangeAspect="1"/>
          </p:cNvSpPr>
          <p:nvPr/>
        </p:nvSpPr>
        <p:spPr>
          <a:xfrm>
            <a:off x="1182324" y="208459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/>
          <p:cNvSpPr>
            <a:spLocks noChangeAspect="1"/>
          </p:cNvSpPr>
          <p:nvPr/>
        </p:nvSpPr>
        <p:spPr>
          <a:xfrm>
            <a:off x="1084849" y="336254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/>
          <p:cNvSpPr>
            <a:spLocks noChangeAspect="1"/>
          </p:cNvSpPr>
          <p:nvPr/>
        </p:nvSpPr>
        <p:spPr>
          <a:xfrm>
            <a:off x="1832046" y="3287686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>
            <a:spLocks noChangeAspect="1"/>
          </p:cNvSpPr>
          <p:nvPr/>
        </p:nvSpPr>
        <p:spPr>
          <a:xfrm>
            <a:off x="1956321" y="235061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>
            <a:spLocks noChangeAspect="1"/>
          </p:cNvSpPr>
          <p:nvPr/>
        </p:nvSpPr>
        <p:spPr>
          <a:xfrm>
            <a:off x="3214415" y="140691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/>
          <p:cNvSpPr>
            <a:spLocks noChangeAspect="1"/>
          </p:cNvSpPr>
          <p:nvPr/>
        </p:nvSpPr>
        <p:spPr>
          <a:xfrm>
            <a:off x="7086584" y="148240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/>
          <p:cNvSpPr>
            <a:spLocks noChangeAspect="1"/>
          </p:cNvSpPr>
          <p:nvPr/>
        </p:nvSpPr>
        <p:spPr>
          <a:xfrm>
            <a:off x="7409952" y="2161199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>
            <a:spLocks noChangeAspect="1"/>
          </p:cNvSpPr>
          <p:nvPr/>
        </p:nvSpPr>
        <p:spPr>
          <a:xfrm>
            <a:off x="7834429" y="155680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>
            <a:spLocks noChangeAspect="1"/>
          </p:cNvSpPr>
          <p:nvPr/>
        </p:nvSpPr>
        <p:spPr>
          <a:xfrm>
            <a:off x="7942616" y="349353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7579081" y="2065739"/>
                <a:ext cx="405548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081" y="2065739"/>
                <a:ext cx="405548" cy="391949"/>
              </a:xfrm>
              <a:prstGeom prst="rect">
                <a:avLst/>
              </a:prstGeom>
              <a:blipFill>
                <a:blip r:embed="rId9"/>
                <a:stretch>
                  <a:fillRect l="-16418"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8175523" y="3220913"/>
                <a:ext cx="38896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523" y="3220913"/>
                <a:ext cx="388960" cy="391949"/>
              </a:xfrm>
              <a:prstGeom prst="rect">
                <a:avLst/>
              </a:prstGeom>
              <a:blipFill>
                <a:blip r:embed="rId10"/>
                <a:stretch>
                  <a:fillRect l="-25000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楕円 73"/>
          <p:cNvSpPr>
            <a:spLocks noChangeAspect="1"/>
          </p:cNvSpPr>
          <p:nvPr/>
        </p:nvSpPr>
        <p:spPr>
          <a:xfrm>
            <a:off x="3700290" y="324267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946708" y="142694"/>
            <a:ext cx="703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L-convexity is definable on oriented trees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08460" y="5258343"/>
            <a:ext cx="224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func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2751733" y="5302905"/>
                <a:ext cx="5686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33" y="5302905"/>
                <a:ext cx="56868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コネクタ 92"/>
          <p:cNvCxnSpPr>
            <a:stCxn id="176" idx="4"/>
            <a:endCxn id="94" idx="0"/>
          </p:cNvCxnSpPr>
          <p:nvPr/>
        </p:nvCxnSpPr>
        <p:spPr>
          <a:xfrm flipH="1">
            <a:off x="5992016" y="5226886"/>
            <a:ext cx="4887" cy="340610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楕円 93"/>
          <p:cNvSpPr>
            <a:spLocks noChangeAspect="1"/>
          </p:cNvSpPr>
          <p:nvPr/>
        </p:nvSpPr>
        <p:spPr>
          <a:xfrm>
            <a:off x="5939360" y="5567496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3930181" y="5356789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81" y="5356789"/>
                <a:ext cx="288541" cy="369332"/>
              </a:xfrm>
              <a:prstGeom prst="rect">
                <a:avLst/>
              </a:prstGeom>
              <a:blipFill>
                <a:blip r:embed="rId12"/>
                <a:stretch>
                  <a:fillRect l="-29787" r="-8511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/>
              <p:cNvSpPr txBox="1"/>
              <p:nvPr/>
            </p:nvSpPr>
            <p:spPr>
              <a:xfrm>
                <a:off x="4796823" y="5390102"/>
                <a:ext cx="1025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6" name="テキスト ボックス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23" y="5390102"/>
                <a:ext cx="1025409" cy="369332"/>
              </a:xfrm>
              <a:prstGeom prst="rect">
                <a:avLst/>
              </a:prstGeom>
              <a:blipFill>
                <a:blip r:embed="rId13"/>
                <a:stretch>
                  <a:fillRect l="-8333" r="-1786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/>
              <p:cNvSpPr/>
              <p:nvPr/>
            </p:nvSpPr>
            <p:spPr>
              <a:xfrm>
                <a:off x="6237196" y="5344242"/>
                <a:ext cx="1671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7" name="正方形/長方形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96" y="5344242"/>
                <a:ext cx="1671740" cy="461665"/>
              </a:xfrm>
              <a:prstGeom prst="rect">
                <a:avLst/>
              </a:prstGeom>
              <a:blipFill>
                <a:blip r:embed="rId14"/>
                <a:stretch>
                  <a:fillRect r="-73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テキスト ボックス 99"/>
          <p:cNvSpPr txBox="1"/>
          <p:nvPr/>
        </p:nvSpPr>
        <p:spPr>
          <a:xfrm>
            <a:off x="1296020" y="6098210"/>
            <a:ext cx="2210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k-submodular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角丸四角形吹き出し 100"/>
          <p:cNvSpPr/>
          <p:nvPr/>
        </p:nvSpPr>
        <p:spPr>
          <a:xfrm>
            <a:off x="1174547" y="6101975"/>
            <a:ext cx="2585988" cy="714300"/>
          </a:xfrm>
          <a:prstGeom prst="wedgeRoundRectCallout">
            <a:avLst>
              <a:gd name="adj1" fmla="val 21392"/>
              <a:gd name="adj2" fmla="val -942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9" name="直線コネクタ 168"/>
          <p:cNvCxnSpPr>
            <a:stCxn id="181" idx="0"/>
            <a:endCxn id="94" idx="4"/>
          </p:cNvCxnSpPr>
          <p:nvPr/>
        </p:nvCxnSpPr>
        <p:spPr>
          <a:xfrm flipH="1" flipV="1">
            <a:off x="5992016" y="5675496"/>
            <a:ext cx="9632" cy="319051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楕円 175"/>
          <p:cNvSpPr>
            <a:spLocks noChangeAspect="1"/>
          </p:cNvSpPr>
          <p:nvPr/>
        </p:nvSpPr>
        <p:spPr>
          <a:xfrm>
            <a:off x="5944247" y="5118886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/>
          <p:cNvSpPr>
            <a:spLocks noChangeAspect="1"/>
          </p:cNvSpPr>
          <p:nvPr/>
        </p:nvSpPr>
        <p:spPr>
          <a:xfrm>
            <a:off x="5948992" y="5994547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8" name="直線コネクタ 187"/>
          <p:cNvCxnSpPr>
            <a:stCxn id="192" idx="4"/>
            <a:endCxn id="189" idx="0"/>
          </p:cNvCxnSpPr>
          <p:nvPr/>
        </p:nvCxnSpPr>
        <p:spPr>
          <a:xfrm>
            <a:off x="3559539" y="5266226"/>
            <a:ext cx="2636" cy="316647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楕円 188"/>
          <p:cNvSpPr>
            <a:spLocks noChangeAspect="1"/>
          </p:cNvSpPr>
          <p:nvPr/>
        </p:nvSpPr>
        <p:spPr>
          <a:xfrm>
            <a:off x="3509519" y="5582873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0" name="直線コネクタ 189"/>
          <p:cNvCxnSpPr>
            <a:stCxn id="194" idx="0"/>
            <a:endCxn id="189" idx="5"/>
          </p:cNvCxnSpPr>
          <p:nvPr/>
        </p:nvCxnSpPr>
        <p:spPr>
          <a:xfrm flipH="1" flipV="1">
            <a:off x="3599408" y="5675057"/>
            <a:ext cx="183103" cy="320973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>
            <a:stCxn id="193" idx="7"/>
            <a:endCxn id="189" idx="3"/>
          </p:cNvCxnSpPr>
          <p:nvPr/>
        </p:nvCxnSpPr>
        <p:spPr>
          <a:xfrm flipV="1">
            <a:off x="3306426" y="5675057"/>
            <a:ext cx="218516" cy="252447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楕円 191"/>
          <p:cNvSpPr>
            <a:spLocks noChangeAspect="1"/>
          </p:cNvSpPr>
          <p:nvPr/>
        </p:nvSpPr>
        <p:spPr>
          <a:xfrm>
            <a:off x="3506883" y="5158226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>
            <a:spLocks noChangeAspect="1"/>
          </p:cNvSpPr>
          <p:nvPr/>
        </p:nvSpPr>
        <p:spPr>
          <a:xfrm>
            <a:off x="3216537" y="591168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楕円 193"/>
          <p:cNvSpPr>
            <a:spLocks noChangeAspect="1"/>
          </p:cNvSpPr>
          <p:nvPr/>
        </p:nvSpPr>
        <p:spPr>
          <a:xfrm>
            <a:off x="3729855" y="5996030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1" name="直線コネクタ 200"/>
          <p:cNvCxnSpPr>
            <a:stCxn id="205" idx="4"/>
            <a:endCxn id="202" idx="1"/>
          </p:cNvCxnSpPr>
          <p:nvPr/>
        </p:nvCxnSpPr>
        <p:spPr>
          <a:xfrm>
            <a:off x="4304760" y="5274225"/>
            <a:ext cx="137008" cy="356426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楕円 201"/>
          <p:cNvSpPr>
            <a:spLocks noChangeAspect="1"/>
          </p:cNvSpPr>
          <p:nvPr/>
        </p:nvSpPr>
        <p:spPr>
          <a:xfrm>
            <a:off x="4426345" y="5614835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3" name="直線コネクタ 202"/>
          <p:cNvCxnSpPr>
            <a:stCxn id="207" idx="1"/>
            <a:endCxn id="202" idx="5"/>
          </p:cNvCxnSpPr>
          <p:nvPr/>
        </p:nvCxnSpPr>
        <p:spPr>
          <a:xfrm flipH="1" flipV="1">
            <a:off x="4516234" y="5707019"/>
            <a:ext cx="150024" cy="318420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>
            <a:stCxn id="206" idx="7"/>
            <a:endCxn id="202" idx="3"/>
          </p:cNvCxnSpPr>
          <p:nvPr/>
        </p:nvCxnSpPr>
        <p:spPr>
          <a:xfrm flipV="1">
            <a:off x="4252104" y="5707019"/>
            <a:ext cx="189664" cy="273447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楕円 204"/>
          <p:cNvSpPr>
            <a:spLocks noChangeAspect="1"/>
          </p:cNvSpPr>
          <p:nvPr/>
        </p:nvSpPr>
        <p:spPr>
          <a:xfrm>
            <a:off x="4252104" y="5166225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楕円 205"/>
          <p:cNvSpPr>
            <a:spLocks noChangeAspect="1"/>
          </p:cNvSpPr>
          <p:nvPr/>
        </p:nvSpPr>
        <p:spPr>
          <a:xfrm>
            <a:off x="4162215" y="5964650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楕円 206"/>
          <p:cNvSpPr>
            <a:spLocks noChangeAspect="1"/>
          </p:cNvSpPr>
          <p:nvPr/>
        </p:nvSpPr>
        <p:spPr>
          <a:xfrm>
            <a:off x="4650835" y="6009623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6" name="直線コネクタ 215"/>
          <p:cNvCxnSpPr>
            <a:stCxn id="219" idx="3"/>
            <a:endCxn id="202" idx="7"/>
          </p:cNvCxnSpPr>
          <p:nvPr/>
        </p:nvCxnSpPr>
        <p:spPr>
          <a:xfrm flipH="1">
            <a:off x="4516234" y="5258409"/>
            <a:ext cx="165447" cy="372242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楕円 218"/>
          <p:cNvSpPr>
            <a:spLocks noChangeAspect="1"/>
          </p:cNvSpPr>
          <p:nvPr/>
        </p:nvSpPr>
        <p:spPr>
          <a:xfrm>
            <a:off x="4666258" y="5166225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4685" y="6510208"/>
            <a:ext cx="2025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Huber-Kolmogorov 12</a:t>
            </a:r>
            <a:endParaRPr kumimoji="1" lang="ja-JP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57205" y="622998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c.f. Kolmogorov 11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1776" y="155171"/>
            <a:ext cx="4405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Minimum-cost  </a:t>
            </a:r>
            <a:r>
              <a:rPr kumimoji="1" lang="en-US" altLang="ja-JP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multiflow</a:t>
            </a:r>
            <a:endParaRPr kumimoji="1" lang="ja-JP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580" y="769553"/>
            <a:ext cx="7542578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Karzanov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79: half-integrality + pseudo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polytime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Karzanov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94: strongly </a:t>
            </a:r>
            <a:r>
              <a:rPr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polytime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(ellipsoid)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Goldberg-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Karzanov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97: combinatorial weakly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polytime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O(?)</a:t>
            </a:r>
            <a:endParaRPr kumimoji="1" lang="ja-JP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751489" y="2456532"/>
                <a:ext cx="631775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Max.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80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8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kumimoji="1" lang="en-US" altLang="ja-JP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1" lang="en-US" altLang="ja-JP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{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-path }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89" y="2456532"/>
                <a:ext cx="6317755" cy="1384995"/>
              </a:xfrm>
              <a:prstGeom prst="rect">
                <a:avLst/>
              </a:prstGeom>
              <a:blipFill>
                <a:blip r:embed="rId2"/>
                <a:stretch>
                  <a:fillRect l="-1929" b="-7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13400" y="6129558"/>
                <a:ext cx="7777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H. 14: SDA + scaling 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O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𝑛𝐴𝐶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MF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𝑘𝑚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-time </a:t>
                </a:r>
                <a:r>
                  <a:rPr kumimoji="1" lang="en-US" altLang="ja-JP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algo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0" y="6129558"/>
                <a:ext cx="7777385" cy="461665"/>
              </a:xfrm>
              <a:prstGeom prst="rect">
                <a:avLst/>
              </a:prstGeom>
              <a:blipFill>
                <a:blip r:embed="rId3"/>
                <a:stretch>
                  <a:fillRect l="-1176" t="-12000" r="-313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269476" y="3893119"/>
            <a:ext cx="7367149" cy="2114842"/>
            <a:chOff x="269476" y="3893119"/>
            <a:chExt cx="7367149" cy="2114842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69476" y="3893119"/>
              <a:ext cx="440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LP-duality + half-integrality + uncrossing</a:t>
              </a:r>
              <a:endPara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666095" y="4115559"/>
                  <a:ext cx="2250360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= Min.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endPara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:r>
                    <a:rPr lang="en-US" altLang="ja-JP" sz="2800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s.t.</a:t>
                  </a:r>
                  <a:r>
                    <a:rPr lang="en-US" altLang="ja-JP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</m:oMath>
                  </a14:m>
                  <a:endPara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095" y="4115559"/>
                  <a:ext cx="2250360" cy="1384995"/>
                </a:xfrm>
                <a:prstGeom prst="rect">
                  <a:avLst/>
                </a:prstGeom>
                <a:blipFill>
                  <a:blip r:embed="rId4"/>
                  <a:stretch>
                    <a:fillRect l="-5420" b="-70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/>
            <p:cNvGrpSpPr/>
            <p:nvPr/>
          </p:nvGrpSpPr>
          <p:grpSpPr>
            <a:xfrm>
              <a:off x="3706052" y="4583863"/>
              <a:ext cx="1934259" cy="1424098"/>
              <a:chOff x="6260182" y="4292136"/>
              <a:chExt cx="1934259" cy="1424098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6477493" y="4434280"/>
                <a:ext cx="1302330" cy="1191416"/>
                <a:chOff x="6382616" y="4503117"/>
                <a:chExt cx="1302330" cy="1191416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6382616" y="4503117"/>
                  <a:ext cx="1302330" cy="1191416"/>
                  <a:chOff x="5957453" y="4644796"/>
                  <a:chExt cx="1302330" cy="1191416"/>
                </a:xfrm>
              </p:grpSpPr>
              <p:cxnSp>
                <p:nvCxnSpPr>
                  <p:cNvPr id="37" name="直線コネクタ 36"/>
                  <p:cNvCxnSpPr/>
                  <p:nvPr/>
                </p:nvCxnSpPr>
                <p:spPr>
                  <a:xfrm>
                    <a:off x="5957455" y="4820680"/>
                    <a:ext cx="573491" cy="45237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 flipH="1">
                    <a:off x="6530948" y="4644796"/>
                    <a:ext cx="54075" cy="6282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6527031" y="4997558"/>
                    <a:ext cx="732752" cy="26720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 flipH="1">
                    <a:off x="5957453" y="5259236"/>
                    <a:ext cx="567622" cy="4352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6525074" y="5255691"/>
                    <a:ext cx="466772" cy="58052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楕円 16"/>
                <p:cNvSpPr>
                  <a:spLocks noChangeAspect="1"/>
                </p:cNvSpPr>
                <p:nvPr/>
              </p:nvSpPr>
              <p:spPr>
                <a:xfrm>
                  <a:off x="6919145" y="5084405"/>
                  <a:ext cx="65657" cy="6565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7"/>
                <p:cNvSpPr>
                  <a:spLocks noChangeAspect="1"/>
                </p:cNvSpPr>
                <p:nvPr/>
              </p:nvSpPr>
              <p:spPr>
                <a:xfrm>
                  <a:off x="7124622" y="5335205"/>
                  <a:ext cx="55202" cy="552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/>
                <p:cNvSpPr>
                  <a:spLocks noChangeAspect="1"/>
                </p:cNvSpPr>
                <p:nvPr/>
              </p:nvSpPr>
              <p:spPr>
                <a:xfrm>
                  <a:off x="7330040" y="5588671"/>
                  <a:ext cx="56488" cy="564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/>
                <p:cNvSpPr>
                  <a:spLocks noChangeAspect="1"/>
                </p:cNvSpPr>
                <p:nvPr/>
              </p:nvSpPr>
              <p:spPr>
                <a:xfrm>
                  <a:off x="7266333" y="4971412"/>
                  <a:ext cx="52237" cy="5223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/>
                <p:cNvSpPr>
                  <a:spLocks noChangeAspect="1"/>
                </p:cNvSpPr>
                <p:nvPr/>
              </p:nvSpPr>
              <p:spPr>
                <a:xfrm>
                  <a:off x="7590151" y="4855592"/>
                  <a:ext cx="53642" cy="536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/>
                <p:cNvSpPr>
                  <a:spLocks noChangeAspect="1"/>
                </p:cNvSpPr>
                <p:nvPr/>
              </p:nvSpPr>
              <p:spPr>
                <a:xfrm>
                  <a:off x="6955693" y="4752608"/>
                  <a:ext cx="54910" cy="5491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/>
                <p:cNvSpPr>
                  <a:spLocks noChangeAspect="1"/>
                </p:cNvSpPr>
                <p:nvPr/>
              </p:nvSpPr>
              <p:spPr>
                <a:xfrm>
                  <a:off x="6657265" y="4891425"/>
                  <a:ext cx="50802" cy="508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/>
                <p:cNvSpPr>
                  <a:spLocks noChangeAspect="1"/>
                </p:cNvSpPr>
                <p:nvPr/>
              </p:nvSpPr>
              <p:spPr>
                <a:xfrm>
                  <a:off x="6673858" y="5279697"/>
                  <a:ext cx="55508" cy="555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/>
                <p:cNvSpPr>
                  <a:spLocks noChangeAspect="1"/>
                </p:cNvSpPr>
                <p:nvPr/>
              </p:nvSpPr>
              <p:spPr>
                <a:xfrm>
                  <a:off x="6418748" y="5479448"/>
                  <a:ext cx="50998" cy="509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/>
                <p:cNvSpPr>
                  <a:spLocks noChangeAspect="1"/>
                </p:cNvSpPr>
                <p:nvPr/>
              </p:nvSpPr>
              <p:spPr>
                <a:xfrm>
                  <a:off x="6388912" y="4681189"/>
                  <a:ext cx="55335" cy="553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楕円 26"/>
                <p:cNvSpPr>
                  <a:spLocks noChangeAspect="1"/>
                </p:cNvSpPr>
                <p:nvPr/>
              </p:nvSpPr>
              <p:spPr>
                <a:xfrm>
                  <a:off x="7433193" y="491682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楕円 27"/>
                <p:cNvSpPr>
                  <a:spLocks noChangeAspect="1"/>
                </p:cNvSpPr>
                <p:nvPr/>
              </p:nvSpPr>
              <p:spPr>
                <a:xfrm>
                  <a:off x="7109168" y="503164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/>
                <p:cNvSpPr>
                  <a:spLocks noChangeAspect="1"/>
                </p:cNvSpPr>
                <p:nvPr/>
              </p:nvSpPr>
              <p:spPr>
                <a:xfrm>
                  <a:off x="6976625" y="4587858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/>
                <p:cNvSpPr>
                  <a:spLocks noChangeAspect="1"/>
                </p:cNvSpPr>
                <p:nvPr/>
              </p:nvSpPr>
              <p:spPr>
                <a:xfrm>
                  <a:off x="6946860" y="493107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楕円 30"/>
                <p:cNvSpPr>
                  <a:spLocks noChangeAspect="1"/>
                </p:cNvSpPr>
                <p:nvPr/>
              </p:nvSpPr>
              <p:spPr>
                <a:xfrm>
                  <a:off x="6782548" y="499120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楕円 31"/>
                <p:cNvSpPr>
                  <a:spLocks noChangeAspect="1"/>
                </p:cNvSpPr>
                <p:nvPr/>
              </p:nvSpPr>
              <p:spPr>
                <a:xfrm>
                  <a:off x="6529223" y="478758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楕円 32"/>
                <p:cNvSpPr>
                  <a:spLocks noChangeAspect="1"/>
                </p:cNvSpPr>
                <p:nvPr/>
              </p:nvSpPr>
              <p:spPr>
                <a:xfrm>
                  <a:off x="7038487" y="522798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楕円 33"/>
                <p:cNvSpPr>
                  <a:spLocks noChangeAspect="1"/>
                </p:cNvSpPr>
                <p:nvPr/>
              </p:nvSpPr>
              <p:spPr>
                <a:xfrm>
                  <a:off x="7235180" y="548125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楕円 34"/>
                <p:cNvSpPr>
                  <a:spLocks noChangeAspect="1"/>
                </p:cNvSpPr>
                <p:nvPr/>
              </p:nvSpPr>
              <p:spPr>
                <a:xfrm>
                  <a:off x="6810720" y="518485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楕円 35"/>
                <p:cNvSpPr>
                  <a:spLocks noChangeAspect="1"/>
                </p:cNvSpPr>
                <p:nvPr/>
              </p:nvSpPr>
              <p:spPr>
                <a:xfrm>
                  <a:off x="6552082" y="538141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" name="フリーフォーム 12"/>
              <p:cNvSpPr/>
              <p:nvPr/>
            </p:nvSpPr>
            <p:spPr>
              <a:xfrm>
                <a:off x="6260182" y="4398840"/>
                <a:ext cx="178476" cy="1311442"/>
              </a:xfrm>
              <a:custGeom>
                <a:avLst/>
                <a:gdLst>
                  <a:gd name="connsiteX0" fmla="*/ 124643 w 176780"/>
                  <a:gd name="connsiteY0" fmla="*/ 0 h 1311442"/>
                  <a:gd name="connsiteX1" fmla="*/ 24380 w 176780"/>
                  <a:gd name="connsiteY1" fmla="*/ 320842 h 1311442"/>
                  <a:gd name="connsiteX2" fmla="*/ 12348 w 176780"/>
                  <a:gd name="connsiteY2" fmla="*/ 978569 h 1311442"/>
                  <a:gd name="connsiteX3" fmla="*/ 176780 w 176780"/>
                  <a:gd name="connsiteY3" fmla="*/ 1311442 h 13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780" h="1311442">
                    <a:moveTo>
                      <a:pt x="124643" y="0"/>
                    </a:moveTo>
                    <a:cubicBezTo>
                      <a:pt x="83869" y="78873"/>
                      <a:pt x="43096" y="157747"/>
                      <a:pt x="24380" y="320842"/>
                    </a:cubicBezTo>
                    <a:cubicBezTo>
                      <a:pt x="5664" y="483937"/>
                      <a:pt x="-13052" y="813469"/>
                      <a:pt x="12348" y="978569"/>
                    </a:cubicBezTo>
                    <a:cubicBezTo>
                      <a:pt x="37748" y="1143669"/>
                      <a:pt x="107264" y="1227555"/>
                      <a:pt x="176780" y="13114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 flipH="1">
                <a:off x="7801483" y="4404792"/>
                <a:ext cx="123163" cy="1311442"/>
              </a:xfrm>
              <a:custGeom>
                <a:avLst/>
                <a:gdLst>
                  <a:gd name="connsiteX0" fmla="*/ 124643 w 176780"/>
                  <a:gd name="connsiteY0" fmla="*/ 0 h 1311442"/>
                  <a:gd name="connsiteX1" fmla="*/ 24380 w 176780"/>
                  <a:gd name="connsiteY1" fmla="*/ 320842 h 1311442"/>
                  <a:gd name="connsiteX2" fmla="*/ 12348 w 176780"/>
                  <a:gd name="connsiteY2" fmla="*/ 978569 h 1311442"/>
                  <a:gd name="connsiteX3" fmla="*/ 176780 w 176780"/>
                  <a:gd name="connsiteY3" fmla="*/ 1311442 h 13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780" h="1311442">
                    <a:moveTo>
                      <a:pt x="124643" y="0"/>
                    </a:moveTo>
                    <a:cubicBezTo>
                      <a:pt x="83869" y="78873"/>
                      <a:pt x="43096" y="157747"/>
                      <a:pt x="24380" y="320842"/>
                    </a:cubicBezTo>
                    <a:cubicBezTo>
                      <a:pt x="5664" y="483937"/>
                      <a:pt x="-13052" y="813469"/>
                      <a:pt x="12348" y="978569"/>
                    </a:cubicBezTo>
                    <a:cubicBezTo>
                      <a:pt x="37748" y="1143669"/>
                      <a:pt x="107264" y="1227555"/>
                      <a:pt x="176780" y="13114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7984896" y="4292136"/>
                    <a:ext cx="2095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1" lang="ja-JP" altLang="en-US" sz="2000" dirty="0" smtClean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テキスト ボックス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4896" y="4292136"/>
                    <a:ext cx="20954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9412" r="-294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テキスト ボックス 41"/>
            <p:cNvSpPr txBox="1"/>
            <p:nvPr/>
          </p:nvSpPr>
          <p:spPr>
            <a:xfrm>
              <a:off x="5893447" y="4050089"/>
              <a:ext cx="1453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L-convex</a:t>
              </a:r>
              <a:endPara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角丸四角形吹き出し 2"/>
            <p:cNvSpPr/>
            <p:nvPr/>
          </p:nvSpPr>
          <p:spPr>
            <a:xfrm>
              <a:off x="5796229" y="4046414"/>
              <a:ext cx="1840396" cy="559311"/>
            </a:xfrm>
            <a:prstGeom prst="wedgeRoundRectCallout">
              <a:avLst>
                <a:gd name="adj1" fmla="val -69072"/>
                <a:gd name="adj2" fmla="val 3134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4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09490" y="50938"/>
            <a:ext cx="4831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Node-capacitated </a:t>
            </a:r>
            <a:r>
              <a:rPr kumimoji="1" lang="en-US" altLang="ja-JP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multiflow</a:t>
            </a:r>
            <a:endParaRPr kumimoji="1" lang="ja-JP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759" y="647774"/>
            <a:ext cx="8574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Garg-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Vazirani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Yannakakis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94: dual of LP-relax. of node-multiway cut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Pap 08, 09: half-integrality + </a:t>
            </a:r>
            <a:r>
              <a:rPr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polytime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(ellipsoid)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Babenko-Karzanov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08: combinatorial weakly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polytime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34778" y="2465642"/>
                <a:ext cx="789331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Max.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800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1" lang="en-US" altLang="ja-JP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{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-path }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78" y="2465642"/>
                <a:ext cx="7893315" cy="738664"/>
              </a:xfrm>
              <a:prstGeom prst="rect">
                <a:avLst/>
              </a:prstGeom>
              <a:blipFill>
                <a:blip r:embed="rId2"/>
                <a:stretch>
                  <a:fillRect l="-1623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グループ化 117"/>
          <p:cNvGrpSpPr/>
          <p:nvPr/>
        </p:nvGrpSpPr>
        <p:grpSpPr>
          <a:xfrm>
            <a:off x="1564343" y="3265011"/>
            <a:ext cx="7424485" cy="2665081"/>
            <a:chOff x="1564343" y="3265011"/>
            <a:chExt cx="7424485" cy="266508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071579" y="3652833"/>
              <a:ext cx="2281319" cy="2277259"/>
              <a:chOff x="1041988" y="1059180"/>
              <a:chExt cx="5333181" cy="5168097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5340699" y="1386673"/>
                <a:ext cx="718457" cy="2868804"/>
              </a:xfrm>
              <a:custGeom>
                <a:avLst/>
                <a:gdLst>
                  <a:gd name="connsiteX0" fmla="*/ 0 w 718457"/>
                  <a:gd name="connsiteY0" fmla="*/ 135652 h 2868804"/>
                  <a:gd name="connsiteX1" fmla="*/ 718457 w 718457"/>
                  <a:gd name="connsiteY1" fmla="*/ 0 h 2868804"/>
                  <a:gd name="connsiteX2" fmla="*/ 658167 w 718457"/>
                  <a:gd name="connsiteY2" fmla="*/ 2713054 h 2868804"/>
                  <a:gd name="connsiteX3" fmla="*/ 10048 w 718457"/>
                  <a:gd name="connsiteY3" fmla="*/ 2868804 h 2868804"/>
                  <a:gd name="connsiteX4" fmla="*/ 0 w 718457"/>
                  <a:gd name="connsiteY4" fmla="*/ 135652 h 286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457" h="2868804">
                    <a:moveTo>
                      <a:pt x="0" y="135652"/>
                    </a:moveTo>
                    <a:lnTo>
                      <a:pt x="718457" y="0"/>
                    </a:lnTo>
                    <a:lnTo>
                      <a:pt x="658167" y="2713054"/>
                    </a:lnTo>
                    <a:lnTo>
                      <a:pt x="10048" y="2868804"/>
                    </a:lnTo>
                    <a:cubicBezTo>
                      <a:pt x="6699" y="1971151"/>
                      <a:pt x="3349" y="1073499"/>
                      <a:pt x="0" y="13565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5328518" y="1539350"/>
                <a:ext cx="986763" cy="3772722"/>
              </a:xfrm>
              <a:custGeom>
                <a:avLst/>
                <a:gdLst>
                  <a:gd name="connsiteX0" fmla="*/ 0 w 986763"/>
                  <a:gd name="connsiteY0" fmla="*/ 0 h 3772722"/>
                  <a:gd name="connsiteX1" fmla="*/ 986763 w 986763"/>
                  <a:gd name="connsiteY1" fmla="*/ 1019654 h 3772722"/>
                  <a:gd name="connsiteX2" fmla="*/ 980184 w 986763"/>
                  <a:gd name="connsiteY2" fmla="*/ 3772722 h 3772722"/>
                  <a:gd name="connsiteX3" fmla="*/ 6578 w 986763"/>
                  <a:gd name="connsiteY3" fmla="*/ 2720175 h 3772722"/>
                  <a:gd name="connsiteX4" fmla="*/ 0 w 986763"/>
                  <a:gd name="connsiteY4" fmla="*/ 0 h 377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763" h="3772722">
                    <a:moveTo>
                      <a:pt x="0" y="0"/>
                    </a:moveTo>
                    <a:lnTo>
                      <a:pt x="986763" y="1019654"/>
                    </a:lnTo>
                    <a:lnTo>
                      <a:pt x="980184" y="3772722"/>
                    </a:lnTo>
                    <a:lnTo>
                      <a:pt x="6578" y="2720175"/>
                    </a:lnTo>
                    <a:cubicBezTo>
                      <a:pt x="5482" y="1827703"/>
                      <a:pt x="4385" y="93523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1630680" y="1059180"/>
                <a:ext cx="979170" cy="3215640"/>
              </a:xfrm>
              <a:custGeom>
                <a:avLst/>
                <a:gdLst>
                  <a:gd name="connsiteX0" fmla="*/ 971550 w 979170"/>
                  <a:gd name="connsiteY0" fmla="*/ 487680 h 3215640"/>
                  <a:gd name="connsiteX1" fmla="*/ 0 w 979170"/>
                  <a:gd name="connsiteY1" fmla="*/ 0 h 3215640"/>
                  <a:gd name="connsiteX2" fmla="*/ 34290 w 979170"/>
                  <a:gd name="connsiteY2" fmla="*/ 2758440 h 3215640"/>
                  <a:gd name="connsiteX3" fmla="*/ 979170 w 979170"/>
                  <a:gd name="connsiteY3" fmla="*/ 3215640 h 3215640"/>
                  <a:gd name="connsiteX4" fmla="*/ 971550 w 979170"/>
                  <a:gd name="connsiteY4" fmla="*/ 487680 h 321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9170" h="3215640">
                    <a:moveTo>
                      <a:pt x="971550" y="487680"/>
                    </a:moveTo>
                    <a:lnTo>
                      <a:pt x="0" y="0"/>
                    </a:lnTo>
                    <a:lnTo>
                      <a:pt x="34290" y="2758440"/>
                    </a:lnTo>
                    <a:lnTo>
                      <a:pt x="979170" y="3215640"/>
                    </a:lnTo>
                    <a:lnTo>
                      <a:pt x="971550" y="48768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1089660" y="1539240"/>
                <a:ext cx="1504950" cy="3478530"/>
              </a:xfrm>
              <a:custGeom>
                <a:avLst/>
                <a:gdLst>
                  <a:gd name="connsiteX0" fmla="*/ 1493520 w 1504950"/>
                  <a:gd name="connsiteY0" fmla="*/ 0 h 3478530"/>
                  <a:gd name="connsiteX1" fmla="*/ 0 w 1504950"/>
                  <a:gd name="connsiteY1" fmla="*/ 754380 h 3478530"/>
                  <a:gd name="connsiteX2" fmla="*/ 15240 w 1504950"/>
                  <a:gd name="connsiteY2" fmla="*/ 3478530 h 3478530"/>
                  <a:gd name="connsiteX3" fmla="*/ 1504950 w 1504950"/>
                  <a:gd name="connsiteY3" fmla="*/ 2701290 h 3478530"/>
                  <a:gd name="connsiteX4" fmla="*/ 1493520 w 1504950"/>
                  <a:gd name="connsiteY4" fmla="*/ 0 h 347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950" h="3478530">
                    <a:moveTo>
                      <a:pt x="1493520" y="0"/>
                    </a:moveTo>
                    <a:lnTo>
                      <a:pt x="0" y="754380"/>
                    </a:lnTo>
                    <a:lnTo>
                      <a:pt x="15240" y="3478530"/>
                    </a:lnTo>
                    <a:lnTo>
                      <a:pt x="1504950" y="2701290"/>
                    </a:lnTo>
                    <a:lnTo>
                      <a:pt x="1493520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2576972" y="1537660"/>
                <a:ext cx="2761210" cy="27336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2590800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>
                <a:cxnSpLocks noChangeAspect="1"/>
              </p:cNvCxnSpPr>
              <p:nvPr/>
            </p:nvCxnSpPr>
            <p:spPr>
              <a:xfrm flipH="1">
                <a:off x="2595970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楕円 13"/>
              <p:cNvSpPr>
                <a:spLocks noChangeAspect="1"/>
              </p:cNvSpPr>
              <p:nvPr/>
            </p:nvSpPr>
            <p:spPr>
              <a:xfrm>
                <a:off x="3012000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3500696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>
                <a:cxnSpLocks noChangeAspect="1"/>
              </p:cNvCxnSpPr>
              <p:nvPr/>
            </p:nvCxnSpPr>
            <p:spPr>
              <a:xfrm flipH="1">
                <a:off x="3505866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楕円 16"/>
              <p:cNvSpPr>
                <a:spLocks noChangeAspect="1"/>
              </p:cNvSpPr>
              <p:nvPr/>
            </p:nvSpPr>
            <p:spPr>
              <a:xfrm>
                <a:off x="3450033" y="14758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/>
              <p:cNvSpPr>
                <a:spLocks noChangeAspect="1"/>
              </p:cNvSpPr>
              <p:nvPr/>
            </p:nvSpPr>
            <p:spPr>
              <a:xfrm>
                <a:off x="3921896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>
                <a:off x="4415096" y="15305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>
                <a:cxnSpLocks noChangeAspect="1"/>
              </p:cNvCxnSpPr>
              <p:nvPr/>
            </p:nvCxnSpPr>
            <p:spPr>
              <a:xfrm flipH="1">
                <a:off x="4420266" y="15378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楕円 20"/>
              <p:cNvSpPr>
                <a:spLocks noChangeAspect="1"/>
              </p:cNvSpPr>
              <p:nvPr/>
            </p:nvSpPr>
            <p:spPr>
              <a:xfrm>
                <a:off x="4364433" y="147604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/>
              <p:cNvSpPr>
                <a:spLocks noChangeAspect="1"/>
              </p:cNvSpPr>
              <p:nvPr/>
            </p:nvSpPr>
            <p:spPr>
              <a:xfrm>
                <a:off x="4836296" y="19566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>
                <a:off x="2595143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cxnSpLocks noChangeAspect="1"/>
              </p:cNvCxnSpPr>
              <p:nvPr/>
            </p:nvCxnSpPr>
            <p:spPr>
              <a:xfrm flipH="1">
                <a:off x="2600313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楕円 24"/>
              <p:cNvSpPr>
                <a:spLocks noChangeAspect="1"/>
              </p:cNvSpPr>
              <p:nvPr/>
            </p:nvSpPr>
            <p:spPr>
              <a:xfrm>
                <a:off x="3016343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3505039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>
                <a:cxnSpLocks noChangeAspect="1"/>
              </p:cNvCxnSpPr>
              <p:nvPr/>
            </p:nvCxnSpPr>
            <p:spPr>
              <a:xfrm flipH="1">
                <a:off x="3510209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楕円 27"/>
              <p:cNvSpPr>
                <a:spLocks noChangeAspect="1"/>
              </p:cNvSpPr>
              <p:nvPr/>
            </p:nvSpPr>
            <p:spPr>
              <a:xfrm>
                <a:off x="3454376" y="23824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>
                <a:spLocks noChangeAspect="1"/>
              </p:cNvSpPr>
              <p:nvPr/>
            </p:nvSpPr>
            <p:spPr>
              <a:xfrm>
                <a:off x="3926239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4419439" y="24371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>
                <a:cxnSpLocks noChangeAspect="1"/>
              </p:cNvCxnSpPr>
              <p:nvPr/>
            </p:nvCxnSpPr>
            <p:spPr>
              <a:xfrm flipH="1">
                <a:off x="4424609" y="24444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楕円 31"/>
              <p:cNvSpPr>
                <a:spLocks noChangeAspect="1"/>
              </p:cNvSpPr>
              <p:nvPr/>
            </p:nvSpPr>
            <p:spPr>
              <a:xfrm>
                <a:off x="4368776" y="23826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/>
              <p:cNvSpPr>
                <a:spLocks noChangeAspect="1"/>
              </p:cNvSpPr>
              <p:nvPr/>
            </p:nvSpPr>
            <p:spPr>
              <a:xfrm>
                <a:off x="4840639" y="28631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2595143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cxnSpLocks noChangeAspect="1"/>
              </p:cNvCxnSpPr>
              <p:nvPr/>
            </p:nvCxnSpPr>
            <p:spPr>
              <a:xfrm flipH="1">
                <a:off x="2600313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楕円 35"/>
              <p:cNvSpPr>
                <a:spLocks noChangeAspect="1"/>
              </p:cNvSpPr>
              <p:nvPr/>
            </p:nvSpPr>
            <p:spPr>
              <a:xfrm>
                <a:off x="3016343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3505039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>
                <a:cxnSpLocks noChangeAspect="1"/>
              </p:cNvCxnSpPr>
              <p:nvPr/>
            </p:nvCxnSpPr>
            <p:spPr>
              <a:xfrm flipH="1">
                <a:off x="3510209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楕円 38"/>
              <p:cNvSpPr>
                <a:spLocks noChangeAspect="1"/>
              </p:cNvSpPr>
              <p:nvPr/>
            </p:nvSpPr>
            <p:spPr>
              <a:xfrm>
                <a:off x="3454376" y="3288026"/>
                <a:ext cx="108000" cy="10793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/>
              <p:cNvSpPr>
                <a:spLocks noChangeAspect="1"/>
              </p:cNvSpPr>
              <p:nvPr/>
            </p:nvSpPr>
            <p:spPr>
              <a:xfrm>
                <a:off x="3926239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>
                <a:off x="4419439" y="33427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>
                <a:cxnSpLocks noChangeAspect="1"/>
              </p:cNvCxnSpPr>
              <p:nvPr/>
            </p:nvCxnSpPr>
            <p:spPr>
              <a:xfrm flipH="1">
                <a:off x="4424609" y="33500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楕円 42"/>
              <p:cNvSpPr>
                <a:spLocks noChangeAspect="1"/>
              </p:cNvSpPr>
              <p:nvPr/>
            </p:nvSpPr>
            <p:spPr>
              <a:xfrm>
                <a:off x="4368776" y="328824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楕円 43"/>
              <p:cNvSpPr>
                <a:spLocks noChangeAspect="1"/>
              </p:cNvSpPr>
              <p:nvPr/>
            </p:nvSpPr>
            <p:spPr>
              <a:xfrm>
                <a:off x="4840639" y="37688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楕円 44"/>
              <p:cNvSpPr>
                <a:spLocks noChangeAspect="1"/>
              </p:cNvSpPr>
              <p:nvPr/>
            </p:nvSpPr>
            <p:spPr>
              <a:xfrm>
                <a:off x="3458719" y="41946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/>
              <p:cNvSpPr>
                <a:spLocks noChangeAspect="1"/>
              </p:cNvSpPr>
              <p:nvPr/>
            </p:nvSpPr>
            <p:spPr>
              <a:xfrm>
                <a:off x="4373119" y="41948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/>
              <p:cNvCxnSpPr/>
              <p:nvPr/>
            </p:nvCxnSpPr>
            <p:spPr>
              <a:xfrm>
                <a:off x="1841852" y="1908212"/>
                <a:ext cx="742237" cy="537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1838577" y="152803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1840903" y="282244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1837628" y="244226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1841678" y="3733489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1838403" y="3353309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1095866" y="228426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1092591" y="190408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1094917" y="3198502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1091642" y="281832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1095692" y="4109544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1092417" y="3729364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楕円 58"/>
              <p:cNvSpPr>
                <a:spLocks noChangeAspect="1"/>
              </p:cNvSpPr>
              <p:nvPr/>
            </p:nvSpPr>
            <p:spPr>
              <a:xfrm>
                <a:off x="1050674" y="4956858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/>
              <p:cNvSpPr>
                <a:spLocks noChangeAspect="1"/>
              </p:cNvSpPr>
              <p:nvPr/>
            </p:nvSpPr>
            <p:spPr>
              <a:xfrm>
                <a:off x="2178549" y="21449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楕円 60"/>
              <p:cNvSpPr>
                <a:spLocks noChangeAspect="1"/>
              </p:cNvSpPr>
              <p:nvPr/>
            </p:nvSpPr>
            <p:spPr>
              <a:xfrm>
                <a:off x="1435203" y="252003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楕円 61"/>
              <p:cNvSpPr>
                <a:spLocks noChangeAspect="1"/>
              </p:cNvSpPr>
              <p:nvPr/>
            </p:nvSpPr>
            <p:spPr>
              <a:xfrm>
                <a:off x="1435203" y="342952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楕円 62"/>
              <p:cNvSpPr>
                <a:spLocks noChangeAspect="1"/>
              </p:cNvSpPr>
              <p:nvPr/>
            </p:nvSpPr>
            <p:spPr>
              <a:xfrm>
                <a:off x="2175465" y="30546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63"/>
              <p:cNvSpPr>
                <a:spLocks noChangeAspect="1"/>
              </p:cNvSpPr>
              <p:nvPr/>
            </p:nvSpPr>
            <p:spPr>
              <a:xfrm>
                <a:off x="2175465" y="397304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/>
              <p:cNvSpPr>
                <a:spLocks noChangeAspect="1"/>
              </p:cNvSpPr>
              <p:nvPr/>
            </p:nvSpPr>
            <p:spPr>
              <a:xfrm>
                <a:off x="1433697" y="434375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/>
              <p:cNvSpPr>
                <a:spLocks noChangeAspect="1"/>
              </p:cNvSpPr>
              <p:nvPr/>
            </p:nvSpPr>
            <p:spPr>
              <a:xfrm>
                <a:off x="1046331" y="3144658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66"/>
              <p:cNvSpPr>
                <a:spLocks noChangeAspect="1"/>
              </p:cNvSpPr>
              <p:nvPr/>
            </p:nvSpPr>
            <p:spPr>
              <a:xfrm>
                <a:off x="2548823" y="4194604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/>
              <p:cNvSpPr>
                <a:spLocks noChangeAspect="1"/>
              </p:cNvSpPr>
              <p:nvPr/>
            </p:nvSpPr>
            <p:spPr>
              <a:xfrm>
                <a:off x="2544480" y="2382404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68"/>
              <p:cNvSpPr>
                <a:spLocks noChangeAspect="1"/>
              </p:cNvSpPr>
              <p:nvPr/>
            </p:nvSpPr>
            <p:spPr>
              <a:xfrm>
                <a:off x="2544480" y="3288026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69"/>
              <p:cNvSpPr>
                <a:spLocks noChangeAspect="1"/>
              </p:cNvSpPr>
              <p:nvPr/>
            </p:nvSpPr>
            <p:spPr>
              <a:xfrm>
                <a:off x="1798494" y="3664081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0"/>
              <p:cNvSpPr>
                <a:spLocks noChangeAspect="1"/>
              </p:cNvSpPr>
              <p:nvPr/>
            </p:nvSpPr>
            <p:spPr>
              <a:xfrm>
                <a:off x="1041988" y="2238080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71"/>
              <p:cNvSpPr>
                <a:spLocks noChangeAspect="1"/>
              </p:cNvSpPr>
              <p:nvPr/>
            </p:nvSpPr>
            <p:spPr>
              <a:xfrm>
                <a:off x="1046331" y="4050280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72"/>
              <p:cNvSpPr>
                <a:spLocks noChangeAspect="1"/>
              </p:cNvSpPr>
              <p:nvPr/>
            </p:nvSpPr>
            <p:spPr>
              <a:xfrm>
                <a:off x="1802837" y="4570659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73"/>
              <p:cNvSpPr>
                <a:spLocks noChangeAspect="1"/>
              </p:cNvSpPr>
              <p:nvPr/>
            </p:nvSpPr>
            <p:spPr>
              <a:xfrm>
                <a:off x="2540137" y="1475826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74"/>
              <p:cNvSpPr>
                <a:spLocks noChangeAspect="1"/>
              </p:cNvSpPr>
              <p:nvPr/>
            </p:nvSpPr>
            <p:spPr>
              <a:xfrm>
                <a:off x="1798494" y="2758459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/>
              <p:cNvSpPr>
                <a:spLocks noChangeAspect="1"/>
              </p:cNvSpPr>
              <p:nvPr/>
            </p:nvSpPr>
            <p:spPr>
              <a:xfrm>
                <a:off x="1794151" y="1851881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>
                <a:off x="5344029" y="153765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H="1">
                <a:off x="5335343" y="2046204"/>
                <a:ext cx="491236" cy="4067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楕円 78"/>
              <p:cNvSpPr>
                <a:spLocks noChangeAspect="1"/>
              </p:cNvSpPr>
              <p:nvPr/>
            </p:nvSpPr>
            <p:spPr>
              <a:xfrm>
                <a:off x="5548811" y="221358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0" name="直線コネクタ 79"/>
              <p:cNvCxnSpPr/>
              <p:nvPr/>
            </p:nvCxnSpPr>
            <p:spPr>
              <a:xfrm>
                <a:off x="5344408" y="245857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H="1">
                <a:off x="5335722" y="296712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楕円 81"/>
              <p:cNvSpPr>
                <a:spLocks noChangeAspect="1"/>
              </p:cNvSpPr>
              <p:nvPr/>
            </p:nvSpPr>
            <p:spPr>
              <a:xfrm>
                <a:off x="5549190" y="313450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3" name="直線コネクタ 82"/>
              <p:cNvCxnSpPr/>
              <p:nvPr/>
            </p:nvCxnSpPr>
            <p:spPr>
              <a:xfrm>
                <a:off x="5337355" y="337470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H="1">
                <a:off x="5328669" y="388325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楕円 84"/>
              <p:cNvSpPr>
                <a:spLocks noChangeAspect="1"/>
              </p:cNvSpPr>
              <p:nvPr/>
            </p:nvSpPr>
            <p:spPr>
              <a:xfrm>
                <a:off x="5542137" y="405063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6" name="直線コネクタ 85"/>
              <p:cNvCxnSpPr/>
              <p:nvPr/>
            </p:nvCxnSpPr>
            <p:spPr>
              <a:xfrm>
                <a:off x="5829933" y="2057123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H="1">
                <a:off x="5821247" y="2565668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楕円 87"/>
              <p:cNvSpPr>
                <a:spLocks noChangeAspect="1"/>
              </p:cNvSpPr>
              <p:nvPr/>
            </p:nvSpPr>
            <p:spPr>
              <a:xfrm>
                <a:off x="6267169" y="2510185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楕円 88"/>
              <p:cNvSpPr>
                <a:spLocks noChangeAspect="1"/>
              </p:cNvSpPr>
              <p:nvPr/>
            </p:nvSpPr>
            <p:spPr>
              <a:xfrm>
                <a:off x="6034715" y="27330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0" name="直線コネクタ 89"/>
              <p:cNvCxnSpPr/>
              <p:nvPr/>
            </p:nvCxnSpPr>
            <p:spPr>
              <a:xfrm>
                <a:off x="5829441" y="2973644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H="1">
                <a:off x="5820755" y="3482189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楕円 91"/>
              <p:cNvSpPr>
                <a:spLocks noChangeAspect="1"/>
              </p:cNvSpPr>
              <p:nvPr/>
            </p:nvSpPr>
            <p:spPr>
              <a:xfrm>
                <a:off x="6266677" y="3426706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楕円 92"/>
              <p:cNvSpPr>
                <a:spLocks noChangeAspect="1"/>
              </p:cNvSpPr>
              <p:nvPr/>
            </p:nvSpPr>
            <p:spPr>
              <a:xfrm>
                <a:off x="6034223" y="36495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4" name="直線コネクタ 93"/>
              <p:cNvCxnSpPr/>
              <p:nvPr/>
            </p:nvCxnSpPr>
            <p:spPr>
              <a:xfrm>
                <a:off x="5826778" y="3891138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H="1">
                <a:off x="5818092" y="4399683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楕円 95"/>
              <p:cNvSpPr>
                <a:spLocks noChangeAspect="1"/>
              </p:cNvSpPr>
              <p:nvPr/>
            </p:nvSpPr>
            <p:spPr>
              <a:xfrm>
                <a:off x="6264014" y="4344200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96"/>
              <p:cNvSpPr>
                <a:spLocks noChangeAspect="1"/>
              </p:cNvSpPr>
              <p:nvPr/>
            </p:nvSpPr>
            <p:spPr>
              <a:xfrm>
                <a:off x="6031560" y="45670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/>
              <p:cNvSpPr>
                <a:spLocks noChangeAspect="1"/>
              </p:cNvSpPr>
              <p:nvPr/>
            </p:nvSpPr>
            <p:spPr>
              <a:xfrm>
                <a:off x="6244383" y="5258102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/>
              <p:cNvSpPr>
                <a:spLocks noChangeAspect="1"/>
              </p:cNvSpPr>
              <p:nvPr/>
            </p:nvSpPr>
            <p:spPr>
              <a:xfrm>
                <a:off x="5761126" y="4746613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楕円 99"/>
              <p:cNvSpPr>
                <a:spLocks noChangeAspect="1"/>
              </p:cNvSpPr>
              <p:nvPr/>
            </p:nvSpPr>
            <p:spPr>
              <a:xfrm>
                <a:off x="5276598" y="14758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楕円 100"/>
              <p:cNvSpPr>
                <a:spLocks noChangeAspect="1"/>
              </p:cNvSpPr>
              <p:nvPr/>
            </p:nvSpPr>
            <p:spPr>
              <a:xfrm>
                <a:off x="5781265" y="199072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楕円 101"/>
              <p:cNvSpPr>
                <a:spLocks noChangeAspect="1"/>
              </p:cNvSpPr>
              <p:nvPr/>
            </p:nvSpPr>
            <p:spPr>
              <a:xfrm>
                <a:off x="5781644" y="2911641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楕円 102"/>
              <p:cNvSpPr>
                <a:spLocks noChangeAspect="1"/>
              </p:cNvSpPr>
              <p:nvPr/>
            </p:nvSpPr>
            <p:spPr>
              <a:xfrm>
                <a:off x="5280941" y="23824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楕円 103"/>
              <p:cNvSpPr>
                <a:spLocks noChangeAspect="1"/>
              </p:cNvSpPr>
              <p:nvPr/>
            </p:nvSpPr>
            <p:spPr>
              <a:xfrm>
                <a:off x="5280941" y="32880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楕円 104"/>
              <p:cNvSpPr>
                <a:spLocks noChangeAspect="1"/>
              </p:cNvSpPr>
              <p:nvPr/>
            </p:nvSpPr>
            <p:spPr>
              <a:xfrm>
                <a:off x="5774591" y="382777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楕円 105"/>
              <p:cNvSpPr>
                <a:spLocks noChangeAspect="1"/>
              </p:cNvSpPr>
              <p:nvPr/>
            </p:nvSpPr>
            <p:spPr>
              <a:xfrm>
                <a:off x="5285284" y="41946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7" name="グループ化 106"/>
              <p:cNvGrpSpPr/>
              <p:nvPr/>
            </p:nvGrpSpPr>
            <p:grpSpPr>
              <a:xfrm>
                <a:off x="1079361" y="4711595"/>
                <a:ext cx="5193328" cy="1515682"/>
                <a:chOff x="1923174" y="5301106"/>
                <a:chExt cx="5193328" cy="1515682"/>
              </a:xfrm>
            </p:grpSpPr>
            <p:cxnSp>
              <p:nvCxnSpPr>
                <p:cNvPr id="109" name="直線コネクタ 108"/>
                <p:cNvCxnSpPr/>
                <p:nvPr/>
              </p:nvCxnSpPr>
              <p:spPr>
                <a:xfrm>
                  <a:off x="2512463" y="5301106"/>
                  <a:ext cx="979170" cy="49741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/>
                <p:nvPr/>
              </p:nvCxnSpPr>
              <p:spPr>
                <a:xfrm flipV="1">
                  <a:off x="1923174" y="5798862"/>
                  <a:ext cx="1556492" cy="81648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>
                  <a:off x="3479666" y="5787684"/>
                  <a:ext cx="2697985" cy="239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6143904" y="5793148"/>
                  <a:ext cx="972598" cy="102364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 flipV="1">
                  <a:off x="6121386" y="5633875"/>
                  <a:ext cx="739182" cy="16096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テキスト ボックス 221"/>
                <p:cNvSpPr txBox="1"/>
                <p:nvPr/>
              </p:nvSpPr>
              <p:spPr>
                <a:xfrm>
                  <a:off x="1564343" y="3265011"/>
                  <a:ext cx="2335319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</m:oMath>
                  </a14:m>
                  <a:r>
                    <a:rPr kumimoji="1" lang="en-US" altLang="ja-JP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Min.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endParaRPr kumimoji="1" lang="en-US" altLang="ja-JP" sz="28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:r>
                    <a:rPr lang="en-US" altLang="ja-JP" sz="2800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s.t.</a:t>
                  </a:r>
                  <a:r>
                    <a:rPr lang="en-US" altLang="ja-JP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</m:oMath>
                  </a14:m>
                  <a:endPara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2" name="テキスト ボックス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43" y="3265011"/>
                  <a:ext cx="2335319" cy="1384995"/>
                </a:xfrm>
                <a:prstGeom prst="rect">
                  <a:avLst/>
                </a:prstGeom>
                <a:blipFill>
                  <a:blip r:embed="rId3"/>
                  <a:stretch>
                    <a:fillRect b="-70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4" name="フリーフォーム 223"/>
            <p:cNvSpPr/>
            <p:nvPr/>
          </p:nvSpPr>
          <p:spPr>
            <a:xfrm>
              <a:off x="6459189" y="3609711"/>
              <a:ext cx="217021" cy="2320381"/>
            </a:xfrm>
            <a:custGeom>
              <a:avLst/>
              <a:gdLst>
                <a:gd name="connsiteX0" fmla="*/ 3386 w 233502"/>
                <a:gd name="connsiteY0" fmla="*/ 0 h 1832187"/>
                <a:gd name="connsiteX1" fmla="*/ 223520 w 233502"/>
                <a:gd name="connsiteY1" fmla="*/ 663787 h 1832187"/>
                <a:gd name="connsiteX2" fmla="*/ 176106 w 233502"/>
                <a:gd name="connsiteY2" fmla="*/ 1334347 h 1832187"/>
                <a:gd name="connsiteX3" fmla="*/ 0 w 233502"/>
                <a:gd name="connsiteY3" fmla="*/ 1832187 h 18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02" h="1832187">
                  <a:moveTo>
                    <a:pt x="3386" y="0"/>
                  </a:moveTo>
                  <a:cubicBezTo>
                    <a:pt x="99059" y="220698"/>
                    <a:pt x="194733" y="441396"/>
                    <a:pt x="223520" y="663787"/>
                  </a:cubicBezTo>
                  <a:cubicBezTo>
                    <a:pt x="252307" y="886178"/>
                    <a:pt x="213359" y="1139614"/>
                    <a:pt x="176106" y="1334347"/>
                  </a:cubicBezTo>
                  <a:cubicBezTo>
                    <a:pt x="138853" y="1529080"/>
                    <a:pt x="69426" y="1680633"/>
                    <a:pt x="0" y="18321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/>
            <p:cNvSpPr/>
            <p:nvPr/>
          </p:nvSpPr>
          <p:spPr>
            <a:xfrm flipH="1">
              <a:off x="3786633" y="3652834"/>
              <a:ext cx="170766" cy="2187870"/>
            </a:xfrm>
            <a:custGeom>
              <a:avLst/>
              <a:gdLst>
                <a:gd name="connsiteX0" fmla="*/ 3386 w 233502"/>
                <a:gd name="connsiteY0" fmla="*/ 0 h 1832187"/>
                <a:gd name="connsiteX1" fmla="*/ 223520 w 233502"/>
                <a:gd name="connsiteY1" fmla="*/ 663787 h 1832187"/>
                <a:gd name="connsiteX2" fmla="*/ 176106 w 233502"/>
                <a:gd name="connsiteY2" fmla="*/ 1334347 h 1832187"/>
                <a:gd name="connsiteX3" fmla="*/ 0 w 233502"/>
                <a:gd name="connsiteY3" fmla="*/ 1832187 h 18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02" h="1832187">
                  <a:moveTo>
                    <a:pt x="3386" y="0"/>
                  </a:moveTo>
                  <a:cubicBezTo>
                    <a:pt x="99059" y="220698"/>
                    <a:pt x="194733" y="441396"/>
                    <a:pt x="223520" y="663787"/>
                  </a:cubicBezTo>
                  <a:cubicBezTo>
                    <a:pt x="252307" y="886178"/>
                    <a:pt x="213359" y="1139614"/>
                    <a:pt x="176106" y="1334347"/>
                  </a:cubicBezTo>
                  <a:cubicBezTo>
                    <a:pt x="138853" y="1529080"/>
                    <a:pt x="69426" y="1680633"/>
                    <a:pt x="0" y="18321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テキスト ボックス 225"/>
                <p:cNvSpPr txBox="1"/>
                <p:nvPr/>
              </p:nvSpPr>
              <p:spPr>
                <a:xfrm>
                  <a:off x="6480191" y="3508339"/>
                  <a:ext cx="43748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1" lang="en-US" altLang="ja-JP" sz="2400" b="0" dirty="0" smtClean="0"/>
                </a:p>
              </p:txBody>
            </p:sp>
          </mc:Choice>
          <mc:Fallback xmlns="">
            <p:sp>
              <p:nvSpPr>
                <p:cNvPr id="226" name="テキスト ボックス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191" y="3508339"/>
                  <a:ext cx="43748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テキスト ボックス 226"/>
            <p:cNvSpPr txBox="1"/>
            <p:nvPr/>
          </p:nvSpPr>
          <p:spPr>
            <a:xfrm>
              <a:off x="7323260" y="3698128"/>
              <a:ext cx="1453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L-convex</a:t>
              </a:r>
              <a:endPara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角丸四角形吹き出し 113"/>
            <p:cNvSpPr/>
            <p:nvPr/>
          </p:nvSpPr>
          <p:spPr>
            <a:xfrm>
              <a:off x="7188867" y="3715618"/>
              <a:ext cx="1799961" cy="612648"/>
            </a:xfrm>
            <a:prstGeom prst="wedgeRoundRectCallout">
              <a:avLst>
                <a:gd name="adj1" fmla="val -61782"/>
                <a:gd name="adj2" fmla="val -2524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761915" y="6050988"/>
            <a:ext cx="6426952" cy="763777"/>
            <a:chOff x="743923" y="5933177"/>
            <a:chExt cx="6426952" cy="763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テキスト ボックス 222"/>
                <p:cNvSpPr txBox="1"/>
                <p:nvPr/>
              </p:nvSpPr>
              <p:spPr>
                <a:xfrm>
                  <a:off x="743923" y="5933177"/>
                  <a:ext cx="64269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H. </a:t>
                  </a:r>
                  <a:r>
                    <a:rPr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15</a:t>
                  </a: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SDA </a:t>
                  </a: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log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MSF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-time </a:t>
                  </a:r>
                  <a:r>
                    <a:rPr kumimoji="1" lang="en-US" altLang="ja-JP" sz="2400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algo</a:t>
                  </a: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 </a:t>
                  </a:r>
                  <a:endPara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3" name="テキスト ボックス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23" y="5933177"/>
                  <a:ext cx="6426952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18" t="-12000" r="-474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テキスト ボックス 115"/>
            <p:cNvSpPr txBox="1"/>
            <p:nvPr/>
          </p:nvSpPr>
          <p:spPr>
            <a:xfrm>
              <a:off x="3446900" y="6327622"/>
              <a:ext cx="2219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max submodular flow</a:t>
              </a:r>
              <a:endPara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17315</TotalTime>
  <Words>2848</Words>
  <Application>Microsoft Macintosh PowerPoint</Application>
  <PresentationFormat>画面に合わせる (4:3)</PresentationFormat>
  <Paragraphs>400</Paragraphs>
  <Slides>24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ヒラギノ角ゴ Pro W3</vt:lpstr>
      <vt:lpstr>小塚明朝 Pr6N R</vt:lpstr>
      <vt:lpstr>游ゴシック</vt:lpstr>
      <vt:lpstr>游ゴシック Light</vt:lpstr>
      <vt:lpstr>Office テーマ</vt:lpstr>
      <vt:lpstr>Discrete Convex Analysis beyond Z^n</vt:lpstr>
      <vt:lpstr>Discrete Convex Analysis (Murota 96 ～)</vt:lpstr>
      <vt:lpstr>L -convex function</vt:lpstr>
      <vt:lpstr>Important properties of L -convex func.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Multifacility location problem          (a.k.a.  minimum 0-extension problem)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Modular lattice  ↪  CAT(0)-space</vt:lpstr>
      <vt:lpstr>Example</vt:lpstr>
      <vt:lpstr>Submodular function                      ↪ convex function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Convex Analysis beyond Z^n</dc:title>
  <dc:creator>平井広志</dc:creator>
  <cp:lastModifiedBy>平井 広志</cp:lastModifiedBy>
  <cp:revision>290</cp:revision>
  <dcterms:created xsi:type="dcterms:W3CDTF">2016-05-06T04:12:27Z</dcterms:created>
  <dcterms:modified xsi:type="dcterms:W3CDTF">2018-11-27T03:56:27Z</dcterms:modified>
  <cp:contentStatus/>
</cp:coreProperties>
</file>