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94" r:id="rId10"/>
    <p:sldId id="293" r:id="rId11"/>
    <p:sldId id="29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97" r:id="rId22"/>
    <p:sldId id="298" r:id="rId23"/>
    <p:sldId id="299" r:id="rId24"/>
    <p:sldId id="292" r:id="rId25"/>
    <p:sldId id="301" r:id="rId26"/>
    <p:sldId id="287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13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5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2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3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0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3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21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03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4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1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38D8-6B7C-41DB-BC51-D83A4E5ACDE8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ABB2-9938-40BF-BD0C-BE129F118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3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030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1020.png"/><Relationship Id="rId2" Type="http://schemas.openxmlformats.org/officeDocument/2006/relationships/image" Target="../media/image5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1012.png"/><Relationship Id="rId5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1000.png"/><Relationship Id="rId4" Type="http://schemas.openxmlformats.org/officeDocument/2006/relationships/image" Target="../media/image521.png"/><Relationship Id="rId14" Type="http://schemas.openxmlformats.org/officeDocument/2006/relationships/image" Target="../media/image10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541.png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67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181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2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00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24" Type="http://schemas.openxmlformats.org/officeDocument/2006/relationships/image" Target="../media/image97.png"/><Relationship Id="rId5" Type="http://schemas.openxmlformats.org/officeDocument/2006/relationships/image" Target="../media/image90.png"/><Relationship Id="rId23" Type="http://schemas.openxmlformats.org/officeDocument/2006/relationships/image" Target="../media/image96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22" Type="http://schemas.openxmlformats.org/officeDocument/2006/relationships/image" Target="../media/image9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21" Type="http://schemas.openxmlformats.org/officeDocument/2006/relationships/image" Target="../media/image105.png"/><Relationship Id="rId7" Type="http://schemas.openxmlformats.org/officeDocument/2006/relationships/image" Target="../media/image103.png"/><Relationship Id="rId25" Type="http://schemas.openxmlformats.org/officeDocument/2006/relationships/image" Target="../media/image109.png"/><Relationship Id="rId20" Type="http://schemas.openxmlformats.org/officeDocument/2006/relationships/image" Target="../media/image8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20.png"/><Relationship Id="rId24" Type="http://schemas.openxmlformats.org/officeDocument/2006/relationships/image" Target="../media/image108.png"/><Relationship Id="rId23" Type="http://schemas.openxmlformats.org/officeDocument/2006/relationships/image" Target="../media/image107.png"/><Relationship Id="rId22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10.png"/><Relationship Id="rId3" Type="http://schemas.openxmlformats.org/officeDocument/2006/relationships/image" Target="../media/image87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5.png"/><Relationship Id="rId2" Type="http://schemas.openxmlformats.org/officeDocument/2006/relationships/image" Target="../media/image860.png"/><Relationship Id="rId16" Type="http://schemas.openxmlformats.org/officeDocument/2006/relationships/image" Target="../media/image124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960.png"/><Relationship Id="rId15" Type="http://schemas.openxmlformats.org/officeDocument/2006/relationships/image" Target="../media/image123.png"/><Relationship Id="rId10" Type="http://schemas.openxmlformats.org/officeDocument/2006/relationships/image" Target="../media/image117.png"/><Relationship Id="rId19" Type="http://schemas.openxmlformats.org/officeDocument/2006/relationships/image" Target="../media/image127.png"/><Relationship Id="rId4" Type="http://schemas.openxmlformats.org/officeDocument/2006/relationships/image" Target="../media/image880.pn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.png"/><Relationship Id="rId10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98466" y="646385"/>
            <a:ext cx="5810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Euclidean Buildings </a:t>
            </a:r>
          </a:p>
          <a:p>
            <a:pPr algn="ctr"/>
            <a:r>
              <a:rPr kumimoji="1" lang="en-US" altLang="ja-JP" sz="3600" dirty="0"/>
              <a:t>in Combinatorial Optimization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9101" y="2233448"/>
            <a:ext cx="71483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Hiroshi Hirai</a:t>
            </a:r>
          </a:p>
          <a:p>
            <a:pPr algn="ctr"/>
            <a:r>
              <a:rPr kumimoji="1" lang="en-US" altLang="ja-JP" sz="2400" dirty="0"/>
              <a:t>Department of Mathematical Informatics</a:t>
            </a:r>
          </a:p>
          <a:p>
            <a:pPr algn="ctr"/>
            <a:r>
              <a:rPr kumimoji="1" lang="en-US" altLang="ja-JP" sz="2400" dirty="0"/>
              <a:t>Graduate School of Information Science and Technology</a:t>
            </a:r>
          </a:p>
          <a:p>
            <a:pPr algn="ctr"/>
            <a:r>
              <a:rPr kumimoji="1" lang="en-US" altLang="ja-JP" sz="2400" dirty="0"/>
              <a:t>The University of Tokyo</a:t>
            </a:r>
          </a:p>
          <a:p>
            <a:pPr algn="ctr"/>
            <a:r>
              <a:rPr kumimoji="1" lang="en-US" altLang="ja-JP" sz="2400" dirty="0"/>
              <a:t>JST PRESTO</a:t>
            </a:r>
          </a:p>
          <a:p>
            <a:pPr algn="ctr"/>
            <a:r>
              <a:rPr kumimoji="1" lang="en-US" altLang="ja-JP" sz="2400" dirty="0"/>
              <a:t>hirai@mist.i.u-tokyo.ac.jp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4155" y="5034456"/>
            <a:ext cx="4759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Buildings, Varieties, and Applications</a:t>
            </a:r>
          </a:p>
          <a:p>
            <a:pPr algn="ctr"/>
            <a:r>
              <a:rPr kumimoji="1" lang="en-US" altLang="ja-JP" sz="2400" dirty="0"/>
              <a:t>MPI Leipzig, Germany</a:t>
            </a:r>
          </a:p>
          <a:p>
            <a:pPr algn="ctr"/>
            <a:r>
              <a:rPr kumimoji="1" lang="en-US" altLang="ja-JP" sz="2400" dirty="0"/>
              <a:t>12 November 2019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482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780666" y="832813"/>
                <a:ext cx="5467843" cy="369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 b="0" i="0" smtClean="0">
                                    <a:latin typeface="Cambria Math" panose="02040503050406030204" pitchFamily="18" charset="0"/>
                                  </a:rPr>
                                  <m:t>rank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ja-JP" altLang="en-US" sz="16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66" y="832813"/>
                <a:ext cx="5467843" cy="369653"/>
              </a:xfrm>
              <a:prstGeom prst="rect">
                <a:avLst/>
              </a:prstGeom>
              <a:blipFill>
                <a:blip r:embed="rId2"/>
                <a:stretch>
                  <a:fillRect l="-669" t="-178333" r="-780" b="-26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027890" y="1325802"/>
                <a:ext cx="2607637" cy="47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40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ja-JP" altLang="en-US" sz="2400" dirty="0"/>
                  <a:t> 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̌"/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90" y="1325802"/>
                <a:ext cx="2607637" cy="476412"/>
              </a:xfrm>
              <a:prstGeom prst="rect">
                <a:avLst/>
              </a:prstGeom>
              <a:blipFill>
                <a:blip r:embed="rId3"/>
                <a:stretch>
                  <a:fillRect t="-8861" r="-9368" b="-164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3764" y="1986061"/>
                <a:ext cx="8821646" cy="383169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Each term &amp; the objective function are submodular on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̌"/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endParaRPr kumimoji="1" lang="en-US" altLang="ja-JP" sz="2400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/>
                  <a:t>), </a:t>
                </a:r>
                <a:r>
                  <a:rPr kumimoji="1" lang="en-US" altLang="ja-JP" sz="2400" i="1" dirty="0" err="1"/>
                  <a:t>orthoscheme</a:t>
                </a:r>
                <a:r>
                  <a:rPr kumimoji="1" lang="en-US" altLang="ja-JP" sz="2400" i="1" dirty="0"/>
                  <a:t> complex </a:t>
                </a:r>
                <a:r>
                  <a:rPr kumimoji="1" lang="en-US" altLang="ja-JP" sz="2000" dirty="0"/>
                  <a:t>(Brady-</a:t>
                </a:r>
                <a:r>
                  <a:rPr kumimoji="1" lang="en-US" altLang="ja-JP" sz="2000" dirty="0" err="1"/>
                  <a:t>McCammond</a:t>
                </a:r>
                <a:r>
                  <a:rPr kumimoji="1" lang="en-US" altLang="ja-JP" sz="2000" dirty="0"/>
                  <a:t> 12)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/>
                  <a:t>) is CAT(0) </a:t>
                </a:r>
                <a:r>
                  <a:rPr kumimoji="1" lang="en-US" altLang="ja-JP" sz="2000" dirty="0"/>
                  <a:t>(</a:t>
                </a:r>
                <a:r>
                  <a:rPr kumimoji="1" lang="en-US" altLang="ja-JP" sz="2000" dirty="0" err="1"/>
                  <a:t>Haettel-Kielak-Schwer</a:t>
                </a:r>
                <a:r>
                  <a:rPr kumimoji="1" lang="en-US" altLang="ja-JP" sz="2000" dirty="0"/>
                  <a:t> 15)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bj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 </m:t>
                    </m:r>
                    <m:acc>
                      <m:accPr>
                        <m:chr m:val="̅"/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obj</m:t>
                        </m:r>
                      </m:e>
                    </m:acc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m:rPr>
                        <m:nor/>
                      </m:rPr>
                      <a:rPr kumimoji="1" lang="en-US" altLang="ja-JP" sz="2400" dirty="0"/>
                      <m:t>)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en-US" altLang="ja-JP" sz="2400" dirty="0"/>
                  <a:t> is </a:t>
                </a:r>
                <a:r>
                  <a:rPr kumimoji="1" lang="en-US" altLang="ja-JP" sz="2400" dirty="0" err="1"/>
                  <a:t>geodesically</a:t>
                </a:r>
                <a:r>
                  <a:rPr kumimoji="1" lang="en-US" altLang="ja-JP" sz="2400" dirty="0"/>
                  <a:t> convex (H.18)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Minimize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obj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by </a:t>
                </a:r>
                <a:r>
                  <a:rPr kumimoji="1" lang="en-US" altLang="ja-JP" sz="2400" i="1" dirty="0"/>
                  <a:t>splitting proximal point algorithm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000" dirty="0"/>
                  <a:t>(</a:t>
                </a:r>
                <a:r>
                  <a:rPr lang="en-US" altLang="ja-JP" sz="2000" dirty="0" err="1"/>
                  <a:t>Bačák</a:t>
                </a:r>
                <a:r>
                  <a:rPr lang="en-US" altLang="ja-JP" sz="2000" dirty="0"/>
                  <a:t> 14)</a:t>
                </a:r>
                <a:r>
                  <a:rPr kumimoji="1" lang="en-US" altLang="ja-JP" sz="2000" dirty="0"/>
                  <a:t> 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4" y="1986061"/>
                <a:ext cx="8821646" cy="3831690"/>
              </a:xfrm>
              <a:prstGeom prst="rect">
                <a:avLst/>
              </a:prstGeom>
              <a:blipFill>
                <a:blip r:embed="rId4"/>
                <a:stretch>
                  <a:fillRect l="-898" r="-2142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334332" y="3781825"/>
            <a:ext cx="297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～ </a:t>
            </a:r>
            <a:r>
              <a:rPr kumimoji="1" lang="en-US" altLang="ja-JP" dirty="0"/>
              <a:t>spherical building is CAT(1)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07451" y="186257"/>
            <a:ext cx="4614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Hamada-H’s approach to solve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42" y="4888006"/>
            <a:ext cx="1171079" cy="16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35040" y="732603"/>
                <a:ext cx="2140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/>
                  <a:t>: graded </a:t>
                </a:r>
                <a:r>
                  <a:rPr kumimoji="1" lang="en-US" altLang="ja-JP" sz="2400" dirty="0" err="1"/>
                  <a:t>poset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0" y="732603"/>
                <a:ext cx="2140907" cy="369332"/>
              </a:xfrm>
              <a:prstGeom prst="rect">
                <a:avLst/>
              </a:prstGeom>
              <a:blipFill>
                <a:blip r:embed="rId2"/>
                <a:stretch>
                  <a:fillRect l="-4830" t="-24590" r="-767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1680" y="1170874"/>
                <a:ext cx="8253670" cy="11079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kumimoji="1"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</a:t>
                </a:r>
                <a:r>
                  <a:rPr kumimoji="1" lang="en-US" altLang="ja-JP" sz="2400" dirty="0"/>
                  <a:t>the geometric realization of the order complex of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/>
                  <a:t>, 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  where each simplex is </a:t>
                </a:r>
                <a:r>
                  <a:rPr kumimoji="1" lang="en-US" altLang="ja-JP" sz="2400" i="1" dirty="0" err="1"/>
                  <a:t>metrized</a:t>
                </a:r>
                <a:r>
                  <a:rPr kumimoji="1" lang="en-US" altLang="ja-JP" sz="2400" i="1" dirty="0"/>
                  <a:t> by </a:t>
                </a:r>
                <a:r>
                  <a:rPr kumimoji="1" lang="en-US" altLang="ja-JP" sz="2400" i="1" dirty="0" err="1"/>
                  <a:t>orthoschemes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80" y="1170874"/>
                <a:ext cx="8253670" cy="1107996"/>
              </a:xfrm>
              <a:prstGeom prst="rect">
                <a:avLst/>
              </a:prstGeom>
              <a:blipFill>
                <a:blip r:embed="rId3"/>
                <a:stretch>
                  <a:fillRect l="-74" r="-1256" b="-10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657947" y="2271740"/>
            <a:ext cx="5913230" cy="2503624"/>
            <a:chOff x="1186817" y="2485235"/>
            <a:chExt cx="6803062" cy="2719548"/>
          </a:xfrm>
        </p:grpSpPr>
        <p:sp>
          <p:nvSpPr>
            <p:cNvPr id="28" name="フリーフォーム 27"/>
            <p:cNvSpPr/>
            <p:nvPr/>
          </p:nvSpPr>
          <p:spPr>
            <a:xfrm>
              <a:off x="2118167" y="2794818"/>
              <a:ext cx="405933" cy="2229685"/>
            </a:xfrm>
            <a:custGeom>
              <a:avLst/>
              <a:gdLst>
                <a:gd name="connsiteX0" fmla="*/ 14632 w 371191"/>
                <a:gd name="connsiteY0" fmla="*/ 0 h 1949570"/>
                <a:gd name="connsiteX1" fmla="*/ 348187 w 371191"/>
                <a:gd name="connsiteY1" fmla="*/ 580846 h 1949570"/>
                <a:gd name="connsiteX2" fmla="*/ 371191 w 371191"/>
                <a:gd name="connsiteY2" fmla="*/ 1265208 h 1949570"/>
                <a:gd name="connsiteX3" fmla="*/ 3130 w 371191"/>
                <a:gd name="connsiteY3" fmla="*/ 1949570 h 1949570"/>
                <a:gd name="connsiteX4" fmla="*/ 14632 w 371191"/>
                <a:gd name="connsiteY4" fmla="*/ 0 h 194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91" h="1949570">
                  <a:moveTo>
                    <a:pt x="14632" y="0"/>
                  </a:moveTo>
                  <a:lnTo>
                    <a:pt x="348187" y="580846"/>
                  </a:lnTo>
                  <a:lnTo>
                    <a:pt x="371191" y="1265208"/>
                  </a:lnTo>
                  <a:lnTo>
                    <a:pt x="3130" y="1949570"/>
                  </a:lnTo>
                  <a:cubicBezTo>
                    <a:pt x="-704" y="1303547"/>
                    <a:pt x="-4537" y="657525"/>
                    <a:pt x="1463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/>
            <p:cNvSpPr/>
            <p:nvPr/>
          </p:nvSpPr>
          <p:spPr>
            <a:xfrm>
              <a:off x="1186817" y="2798429"/>
              <a:ext cx="1915064" cy="21815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>
              <a:spLocks noChangeAspect="1"/>
            </p:cNvSpPr>
            <p:nvPr/>
          </p:nvSpPr>
          <p:spPr>
            <a:xfrm>
              <a:off x="2076475" y="494224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2076475" y="27607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2470414" y="424734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>
              <a:spLocks noChangeAspect="1"/>
            </p:cNvSpPr>
            <p:nvPr/>
          </p:nvSpPr>
          <p:spPr>
            <a:xfrm>
              <a:off x="2470414" y="342303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9" idx="7"/>
              <a:endCxn id="11" idx="3"/>
            </p:cNvCxnSpPr>
            <p:nvPr/>
          </p:nvCxnSpPr>
          <p:spPr>
            <a:xfrm flipV="1">
              <a:off x="2137931" y="4308800"/>
              <a:ext cx="343027" cy="6439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11" idx="0"/>
              <a:endCxn id="12" idx="4"/>
            </p:cNvCxnSpPr>
            <p:nvPr/>
          </p:nvCxnSpPr>
          <p:spPr>
            <a:xfrm flipV="1">
              <a:off x="2506414" y="3495035"/>
              <a:ext cx="0" cy="7523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2" idx="1"/>
              <a:endCxn id="10" idx="5"/>
            </p:cNvCxnSpPr>
            <p:nvPr/>
          </p:nvCxnSpPr>
          <p:spPr>
            <a:xfrm flipH="1" flipV="1">
              <a:off x="2137931" y="2822181"/>
              <a:ext cx="343027" cy="61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1315969" y="3477035"/>
                  <a:ext cx="7473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969" y="3477035"/>
                  <a:ext cx="74732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2119279" y="4897006"/>
                  <a:ext cx="3118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279" y="4897006"/>
                  <a:ext cx="311880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111" r="-15556" b="-369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558609" y="4109470"/>
                  <a:ext cx="3059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609" y="4109470"/>
                  <a:ext cx="305917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0233" r="-18605" b="-369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579041" y="3287683"/>
                  <a:ext cx="3118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041" y="3287683"/>
                  <a:ext cx="31188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1818" r="-15909" b="-369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2181515" y="2485235"/>
                  <a:ext cx="3118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515" y="2485235"/>
                  <a:ext cx="311880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31818" r="-15909" b="-340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グループ化 28"/>
            <p:cNvGrpSpPr/>
            <p:nvPr/>
          </p:nvGrpSpPr>
          <p:grpSpPr>
            <a:xfrm>
              <a:off x="4144821" y="2707204"/>
              <a:ext cx="3845058" cy="2467547"/>
              <a:chOff x="4942428" y="3157225"/>
              <a:chExt cx="3845058" cy="2467547"/>
            </a:xfrm>
          </p:grpSpPr>
          <p:cxnSp>
            <p:nvCxnSpPr>
              <p:cNvPr id="30" name="直線コネクタ 29"/>
              <p:cNvCxnSpPr/>
              <p:nvPr/>
            </p:nvCxnSpPr>
            <p:spPr>
              <a:xfrm>
                <a:off x="5306406" y="5279553"/>
                <a:ext cx="1178944" cy="11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6481309" y="4479981"/>
                <a:ext cx="770626" cy="8051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7251935" y="3304874"/>
                <a:ext cx="0" cy="1175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468060" y="3320168"/>
                <a:ext cx="785495" cy="19624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>
                <a:endCxn id="55" idx="1"/>
              </p:cNvCxnSpPr>
              <p:nvPr/>
            </p:nvCxnSpPr>
            <p:spPr>
              <a:xfrm flipV="1">
                <a:off x="5301287" y="3311114"/>
                <a:ext cx="1955286" cy="197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5352418" y="4479981"/>
                <a:ext cx="1899517" cy="79306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テキスト ボックス 50"/>
                  <p:cNvSpPr txBox="1"/>
                  <p:nvPr/>
                </p:nvSpPr>
                <p:spPr>
                  <a:xfrm>
                    <a:off x="7536053" y="3753020"/>
                    <a:ext cx="1251433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51" name="テキスト ボックス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6053" y="3753020"/>
                    <a:ext cx="1251433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テキスト ボックス 51"/>
                  <p:cNvSpPr txBox="1"/>
                  <p:nvPr/>
                </p:nvSpPr>
                <p:spPr>
                  <a:xfrm>
                    <a:off x="4942428" y="5291625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52" name="テキスト ボックス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2428" y="5291625"/>
                    <a:ext cx="485710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250" r="-1125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テキスト ボックス 52"/>
                  <p:cNvSpPr txBox="1"/>
                  <p:nvPr/>
                </p:nvSpPr>
                <p:spPr>
                  <a:xfrm>
                    <a:off x="6297278" y="5316995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53" name="テキスト ボックス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7278" y="5316995"/>
                    <a:ext cx="48571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1250" r="-1125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テキスト ボックス 53"/>
                  <p:cNvSpPr txBox="1"/>
                  <p:nvPr/>
                </p:nvSpPr>
                <p:spPr>
                  <a:xfrm>
                    <a:off x="7256573" y="4371983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54" name="テキスト ボックス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6573" y="4371983"/>
                    <a:ext cx="48571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2500" r="-100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テキスト ボックス 54"/>
                  <p:cNvSpPr txBox="1"/>
                  <p:nvPr/>
                </p:nvSpPr>
                <p:spPr>
                  <a:xfrm>
                    <a:off x="7256573" y="3157225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55" name="テキスト ボックス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6573" y="3157225"/>
                    <a:ext cx="485710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2500" r="-100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フリーフォーム 57"/>
            <p:cNvSpPr/>
            <p:nvPr/>
          </p:nvSpPr>
          <p:spPr>
            <a:xfrm>
              <a:off x="2921229" y="4264617"/>
              <a:ext cx="2622431" cy="507348"/>
            </a:xfrm>
            <a:custGeom>
              <a:avLst/>
              <a:gdLst>
                <a:gd name="connsiteX0" fmla="*/ 0 w 2622431"/>
                <a:gd name="connsiteY0" fmla="*/ 18518 h 507348"/>
                <a:gd name="connsiteX1" fmla="*/ 1259457 w 2622431"/>
                <a:gd name="connsiteY1" fmla="*/ 58774 h 507348"/>
                <a:gd name="connsiteX2" fmla="*/ 2622431 w 2622431"/>
                <a:gd name="connsiteY2" fmla="*/ 507348 h 50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2431" h="507348">
                  <a:moveTo>
                    <a:pt x="0" y="18518"/>
                  </a:moveTo>
                  <a:cubicBezTo>
                    <a:pt x="411192" y="-2090"/>
                    <a:pt x="822385" y="-22698"/>
                    <a:pt x="1259457" y="58774"/>
                  </a:cubicBezTo>
                  <a:cubicBezTo>
                    <a:pt x="1696529" y="140246"/>
                    <a:pt x="2159480" y="323797"/>
                    <a:pt x="2622431" y="507348"/>
                  </a:cubicBezTo>
                </a:path>
              </a:pathLst>
            </a:cu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2622180" y="4771207"/>
              <a:ext cx="1834551" cy="196290"/>
            </a:xfrm>
            <a:custGeom>
              <a:avLst/>
              <a:gdLst>
                <a:gd name="connsiteX0" fmla="*/ 0 w 1834551"/>
                <a:gd name="connsiteY0" fmla="*/ 196290 h 196290"/>
                <a:gd name="connsiteX1" fmla="*/ 592348 w 1834551"/>
                <a:gd name="connsiteY1" fmla="*/ 46765 h 196290"/>
                <a:gd name="connsiteX2" fmla="*/ 1357223 w 1834551"/>
                <a:gd name="connsiteY2" fmla="*/ 758 h 196290"/>
                <a:gd name="connsiteX3" fmla="*/ 1834551 w 1834551"/>
                <a:gd name="connsiteY3" fmla="*/ 75520 h 19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4551" h="196290">
                  <a:moveTo>
                    <a:pt x="0" y="196290"/>
                  </a:moveTo>
                  <a:cubicBezTo>
                    <a:pt x="183072" y="137822"/>
                    <a:pt x="366144" y="79354"/>
                    <a:pt x="592348" y="46765"/>
                  </a:cubicBezTo>
                  <a:cubicBezTo>
                    <a:pt x="818552" y="14176"/>
                    <a:pt x="1150189" y="-4034"/>
                    <a:pt x="1357223" y="758"/>
                  </a:cubicBezTo>
                  <a:cubicBezTo>
                    <a:pt x="1564257" y="5550"/>
                    <a:pt x="1699404" y="40535"/>
                    <a:pt x="1834551" y="75520"/>
                  </a:cubicBezTo>
                </a:path>
              </a:pathLst>
            </a:cu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2961486" y="3542662"/>
              <a:ext cx="3358551" cy="504684"/>
            </a:xfrm>
            <a:custGeom>
              <a:avLst/>
              <a:gdLst>
                <a:gd name="connsiteX0" fmla="*/ 0 w 3358551"/>
                <a:gd name="connsiteY0" fmla="*/ 10103 h 504684"/>
                <a:gd name="connsiteX1" fmla="*/ 937404 w 3358551"/>
                <a:gd name="connsiteY1" fmla="*/ 15854 h 504684"/>
                <a:gd name="connsiteX2" fmla="*/ 1840302 w 3358551"/>
                <a:gd name="connsiteY2" fmla="*/ 159627 h 504684"/>
                <a:gd name="connsiteX3" fmla="*/ 2852468 w 3358551"/>
                <a:gd name="connsiteY3" fmla="*/ 389665 h 504684"/>
                <a:gd name="connsiteX4" fmla="*/ 3358551 w 3358551"/>
                <a:gd name="connsiteY4" fmla="*/ 504684 h 50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8551" h="504684">
                  <a:moveTo>
                    <a:pt x="0" y="10103"/>
                  </a:moveTo>
                  <a:cubicBezTo>
                    <a:pt x="315343" y="518"/>
                    <a:pt x="630687" y="-9067"/>
                    <a:pt x="937404" y="15854"/>
                  </a:cubicBezTo>
                  <a:cubicBezTo>
                    <a:pt x="1244121" y="40775"/>
                    <a:pt x="1521125" y="97325"/>
                    <a:pt x="1840302" y="159627"/>
                  </a:cubicBezTo>
                  <a:cubicBezTo>
                    <a:pt x="2159479" y="221929"/>
                    <a:pt x="2852468" y="389665"/>
                    <a:pt x="2852468" y="389665"/>
                  </a:cubicBezTo>
                  <a:lnTo>
                    <a:pt x="3358551" y="504684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2647161" y="2707204"/>
              <a:ext cx="3724635" cy="184202"/>
            </a:xfrm>
            <a:custGeom>
              <a:avLst/>
              <a:gdLst>
                <a:gd name="connsiteX0" fmla="*/ 26778 w 3724635"/>
                <a:gd name="connsiteY0" fmla="*/ 40429 h 184202"/>
                <a:gd name="connsiteX1" fmla="*/ 78536 w 3724635"/>
                <a:gd name="connsiteY1" fmla="*/ 40429 h 184202"/>
                <a:gd name="connsiteX2" fmla="*/ 1326491 w 3724635"/>
                <a:gd name="connsiteY2" fmla="*/ 172 h 184202"/>
                <a:gd name="connsiteX3" fmla="*/ 2189133 w 3724635"/>
                <a:gd name="connsiteY3" fmla="*/ 28927 h 184202"/>
                <a:gd name="connsiteX4" fmla="*/ 2919502 w 3724635"/>
                <a:gd name="connsiteY4" fmla="*/ 97938 h 184202"/>
                <a:gd name="connsiteX5" fmla="*/ 3724635 w 3724635"/>
                <a:gd name="connsiteY5" fmla="*/ 184202 h 1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635" h="184202">
                  <a:moveTo>
                    <a:pt x="26778" y="40429"/>
                  </a:moveTo>
                  <a:cubicBezTo>
                    <a:pt x="-55653" y="43783"/>
                    <a:pt x="78536" y="40429"/>
                    <a:pt x="78536" y="40429"/>
                  </a:cubicBezTo>
                  <a:cubicBezTo>
                    <a:pt x="295155" y="33720"/>
                    <a:pt x="974725" y="2089"/>
                    <a:pt x="1326491" y="172"/>
                  </a:cubicBezTo>
                  <a:cubicBezTo>
                    <a:pt x="1678257" y="-1745"/>
                    <a:pt x="1923631" y="12633"/>
                    <a:pt x="2189133" y="28927"/>
                  </a:cubicBezTo>
                  <a:cubicBezTo>
                    <a:pt x="2454635" y="45221"/>
                    <a:pt x="2919502" y="97938"/>
                    <a:pt x="2919502" y="97938"/>
                  </a:cubicBezTo>
                  <a:lnTo>
                    <a:pt x="3724635" y="184202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>
              <a:stCxn id="28" idx="1"/>
              <a:endCxn id="9" idx="0"/>
            </p:cNvCxnSpPr>
            <p:nvPr/>
          </p:nvCxnSpPr>
          <p:spPr>
            <a:xfrm flipH="1">
              <a:off x="2112475" y="3459120"/>
              <a:ext cx="386468" cy="14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0" idx="0"/>
              <a:endCxn id="11" idx="1"/>
            </p:cNvCxnSpPr>
            <p:nvPr/>
          </p:nvCxnSpPr>
          <p:spPr>
            <a:xfrm>
              <a:off x="2112475" y="2760725"/>
              <a:ext cx="368483" cy="1497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10" idx="0"/>
              <a:endCxn id="28" idx="3"/>
            </p:cNvCxnSpPr>
            <p:nvPr/>
          </p:nvCxnSpPr>
          <p:spPr>
            <a:xfrm>
              <a:off x="2112475" y="2760725"/>
              <a:ext cx="9115" cy="22637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/>
          <p:cNvSpPr/>
          <p:nvPr/>
        </p:nvSpPr>
        <p:spPr>
          <a:xfrm>
            <a:off x="5985381" y="242416"/>
            <a:ext cx="2997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ea typeface="Cambria Math" panose="02040503050406030204" pitchFamily="18" charset="0"/>
              </a:rPr>
              <a:t>(Brady-</a:t>
            </a:r>
            <a:r>
              <a:rPr kumimoji="1" lang="en-US" altLang="ja-JP" sz="2000" dirty="0" err="1">
                <a:ea typeface="Cambria Math" panose="02040503050406030204" pitchFamily="18" charset="0"/>
              </a:rPr>
              <a:t>McCammond</a:t>
            </a:r>
            <a:r>
              <a:rPr kumimoji="1" lang="en-US" altLang="ja-JP" sz="2000" dirty="0">
                <a:ea typeface="Cambria Math" panose="02040503050406030204" pitchFamily="18" charset="0"/>
              </a:rPr>
              <a:t> 2012)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12475" y="113703"/>
            <a:ext cx="4000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/>
              <a:t>Orthoscheme</a:t>
            </a:r>
            <a:r>
              <a:rPr lang="en-US" altLang="ja-JP" sz="3200" dirty="0"/>
              <a:t> Complex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71244" y="4881110"/>
                <a:ext cx="6682214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/>
                  <a:t>Thm</a:t>
                </a:r>
                <a:r>
                  <a:rPr kumimoji="1" lang="en-US" altLang="ja-JP" sz="2400" dirty="0"/>
                  <a:t>. [</a:t>
                </a:r>
                <a:r>
                  <a:rPr kumimoji="1" lang="en-US" altLang="ja-JP" dirty="0" err="1"/>
                  <a:t>Haettel-Kielak-Schwer</a:t>
                </a:r>
                <a:r>
                  <a:rPr kumimoji="1" lang="en-US" altLang="ja-JP" dirty="0"/>
                  <a:t> 15(13), </a:t>
                </a:r>
                <a:r>
                  <a:rPr kumimoji="1" lang="en-US" altLang="ja-JP" dirty="0" err="1"/>
                  <a:t>Chalopin</a:t>
                </a:r>
                <a:r>
                  <a:rPr kumimoji="1" lang="en-US" altLang="ja-JP" dirty="0"/>
                  <a:t>-</a:t>
                </a:r>
                <a:r>
                  <a:rPr kumimoji="1" lang="en-US" altLang="ja-JP" dirty="0" err="1"/>
                  <a:t>Chepoi</a:t>
                </a:r>
                <a:r>
                  <a:rPr kumimoji="1" lang="en-US" altLang="ja-JP" dirty="0"/>
                  <a:t>-H-</a:t>
                </a:r>
                <a:r>
                  <a:rPr kumimoji="1" lang="en-US" altLang="ja-JP" dirty="0" err="1"/>
                  <a:t>Osajda</a:t>
                </a:r>
                <a:r>
                  <a:rPr kumimoji="1" lang="en-US" altLang="ja-JP" dirty="0"/>
                  <a:t> 14</a:t>
                </a:r>
                <a:r>
                  <a:rPr kumimoji="1" lang="en-US" altLang="ja-JP" sz="2400" dirty="0"/>
                  <a:t>]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/>
                  <a:t>: modular lattice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CAT(0)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4" y="4881110"/>
                <a:ext cx="6682214" cy="830997"/>
              </a:xfrm>
              <a:prstGeom prst="rect">
                <a:avLst/>
              </a:prstGeom>
              <a:blipFill>
                <a:blip r:embed="rId15"/>
                <a:stretch>
                  <a:fillRect l="-1460" t="-5882" r="-365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59553" y="5868830"/>
                <a:ext cx="8308108" cy="8400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/>
                  <a:t>Thm</a:t>
                </a:r>
                <a:r>
                  <a:rPr kumimoji="1" lang="en-US" altLang="ja-JP" sz="2400" dirty="0"/>
                  <a:t>. [H.18]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/>
                  <a:t>: modular lattice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submodular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: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kumimoji="1"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</a:t>
                </a:r>
                <a:r>
                  <a:rPr kumimoji="1" lang="en-US" altLang="ja-JP" sz="2400" dirty="0" err="1"/>
                  <a:t>geodesically</a:t>
                </a:r>
                <a:r>
                  <a:rPr kumimoji="1" lang="en-US" altLang="ja-JP" sz="2400" dirty="0"/>
                  <a:t> convex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3" y="5868830"/>
                <a:ext cx="8308108" cy="840038"/>
              </a:xfrm>
              <a:prstGeom prst="rect">
                <a:avLst/>
              </a:prstGeom>
              <a:blipFill>
                <a:blip r:embed="rId16"/>
                <a:stretch>
                  <a:fillRect l="-1174" t="-5797" r="-147"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8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0979" y="234585"/>
            <a:ext cx="698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Weighted Edmonds problem: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72604" y="1014646"/>
                <a:ext cx="7600607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ja-JP" sz="2400" dirty="0"/>
                  <a:t> capture “weighted” combinatorial optimization problems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from (non-commutative) linear algebra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4" y="1014646"/>
                <a:ext cx="7600607" cy="1200329"/>
              </a:xfrm>
              <a:prstGeom prst="rect">
                <a:avLst/>
              </a:prstGeom>
              <a:blipFill>
                <a:blip r:embed="rId2"/>
                <a:stretch>
                  <a:fillRect l="-321" r="-241" b="-6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454340" y="2495844"/>
            <a:ext cx="8064924" cy="4116294"/>
            <a:chOff x="814558" y="2445968"/>
            <a:chExt cx="8064924" cy="4116294"/>
          </a:xfrm>
        </p:grpSpPr>
        <p:sp>
          <p:nvSpPr>
            <p:cNvPr id="6" name="楕円 5"/>
            <p:cNvSpPr>
              <a:spLocks noChangeAspect="1"/>
            </p:cNvSpPr>
            <p:nvPr/>
          </p:nvSpPr>
          <p:spPr>
            <a:xfrm>
              <a:off x="3947761" y="316175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>
              <a:spLocks noChangeAspect="1"/>
            </p:cNvSpPr>
            <p:nvPr/>
          </p:nvSpPr>
          <p:spPr>
            <a:xfrm>
              <a:off x="3947761" y="3771212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/>
            <p:cNvSpPr>
              <a:spLocks noChangeAspect="1"/>
            </p:cNvSpPr>
            <p:nvPr/>
          </p:nvSpPr>
          <p:spPr>
            <a:xfrm>
              <a:off x="3947761" y="435120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>
              <a:spLocks noChangeAspect="1"/>
            </p:cNvSpPr>
            <p:nvPr/>
          </p:nvSpPr>
          <p:spPr>
            <a:xfrm>
              <a:off x="3947761" y="4983093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5395561" y="316175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5395561" y="3771212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>
              <a:spLocks noChangeAspect="1"/>
            </p:cNvSpPr>
            <p:nvPr/>
          </p:nvSpPr>
          <p:spPr>
            <a:xfrm>
              <a:off x="5395561" y="435120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>
              <a:spLocks noChangeAspect="1"/>
            </p:cNvSpPr>
            <p:nvPr/>
          </p:nvSpPr>
          <p:spPr>
            <a:xfrm>
              <a:off x="5395561" y="4983093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6" idx="6"/>
              <a:endCxn id="11" idx="1"/>
            </p:cNvCxnSpPr>
            <p:nvPr/>
          </p:nvCxnSpPr>
          <p:spPr>
            <a:xfrm>
              <a:off x="4103915" y="3239832"/>
              <a:ext cx="1314514" cy="554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7" idx="7"/>
              <a:endCxn id="10" idx="2"/>
            </p:cNvCxnSpPr>
            <p:nvPr/>
          </p:nvCxnSpPr>
          <p:spPr>
            <a:xfrm flipV="1">
              <a:off x="4081047" y="3239832"/>
              <a:ext cx="1314514" cy="554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7" idx="6"/>
            </p:cNvCxnSpPr>
            <p:nvPr/>
          </p:nvCxnSpPr>
          <p:spPr>
            <a:xfrm>
              <a:off x="4103915" y="3849289"/>
              <a:ext cx="1314514" cy="53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8" idx="7"/>
              <a:endCxn id="11" idx="2"/>
            </p:cNvCxnSpPr>
            <p:nvPr/>
          </p:nvCxnSpPr>
          <p:spPr>
            <a:xfrm flipV="1">
              <a:off x="4081047" y="3849289"/>
              <a:ext cx="1314514" cy="524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9" idx="7"/>
              <a:endCxn id="10" idx="3"/>
            </p:cNvCxnSpPr>
            <p:nvPr/>
          </p:nvCxnSpPr>
          <p:spPr>
            <a:xfrm flipV="1">
              <a:off x="4081047" y="3295041"/>
              <a:ext cx="1337382" cy="1710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6" idx="5"/>
              <a:endCxn id="13" idx="1"/>
            </p:cNvCxnSpPr>
            <p:nvPr/>
          </p:nvCxnSpPr>
          <p:spPr>
            <a:xfrm>
              <a:off x="4081047" y="3295041"/>
              <a:ext cx="1337382" cy="1710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561875" y="30161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61875" y="362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61875" y="4228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540394" y="4876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76227" y="30161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576227" y="362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76227" y="4228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554746" y="4876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cxnSp>
          <p:nvCxnSpPr>
            <p:cNvPr id="29" name="直線コネクタ 28"/>
            <p:cNvCxnSpPr>
              <a:stCxn id="9" idx="6"/>
              <a:endCxn id="12" idx="2"/>
            </p:cNvCxnSpPr>
            <p:nvPr/>
          </p:nvCxnSpPr>
          <p:spPr>
            <a:xfrm flipV="1">
              <a:off x="4103915" y="4429282"/>
              <a:ext cx="1291646" cy="6318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4236825" y="3018110"/>
                  <a:ext cx="3927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825" y="3018110"/>
                  <a:ext cx="392736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7813" r="-781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533126" y="4758745"/>
                  <a:ext cx="3986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126" y="4758745"/>
                  <a:ext cx="39869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9231" r="-6154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テキスト ボックス 36"/>
            <p:cNvSpPr txBox="1"/>
            <p:nvPr/>
          </p:nvSpPr>
          <p:spPr>
            <a:xfrm>
              <a:off x="814558" y="2445968"/>
              <a:ext cx="4195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Ex: Weighted bipartite matching</a:t>
              </a:r>
              <a:endParaRPr kumimoji="1"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943362" y="5356932"/>
                  <a:ext cx="3372398" cy="1205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dirty="0"/>
                    <a:t>Max.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kumimoji="1" lang="ja-JP" altLang="en-US" sz="2400" dirty="0"/>
                    <a:t> </a:t>
                  </a:r>
                  <a:endParaRPr kumimoji="1" lang="en-US" altLang="ja-JP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dirty="0"/>
                    <a:t>   </a:t>
                  </a:r>
                  <a:r>
                    <a:rPr kumimoji="1" lang="en-US" altLang="ja-JP" sz="2400" dirty="0" err="1"/>
                    <a:t>s.t.</a:t>
                  </a:r>
                  <a:r>
                    <a:rPr kumimoji="1"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perfect matching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362" y="5356932"/>
                  <a:ext cx="3372398" cy="1205330"/>
                </a:xfrm>
                <a:prstGeom prst="rect">
                  <a:avLst/>
                </a:prstGeom>
                <a:blipFill>
                  <a:blip r:embed="rId5"/>
                  <a:stretch>
                    <a:fillRect l="-2893" t="-36869" r="-1808" b="-26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111737" y="3908548"/>
                  <a:ext cx="2767745" cy="399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edge-weight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737" y="3908548"/>
                  <a:ext cx="2767745" cy="399084"/>
                </a:xfrm>
                <a:prstGeom prst="rect">
                  <a:avLst/>
                </a:prstGeom>
                <a:blipFill>
                  <a:blip r:embed="rId6"/>
                  <a:stretch>
                    <a:fillRect l="-2863" t="-21212" r="-5947" b="-393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01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0429" y="395004"/>
            <a:ext cx="7963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Algebraic Interpretation of Weighted Matching</a:t>
            </a:r>
            <a:endParaRPr kumimoji="1" lang="ja-JP" altLang="en-US" sz="3200" dirty="0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1440634" y="167908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1440634" y="228854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1440634" y="286853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1440634" y="3500423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>
            <a:spLocks noChangeAspect="1"/>
          </p:cNvSpPr>
          <p:nvPr/>
        </p:nvSpPr>
        <p:spPr>
          <a:xfrm>
            <a:off x="2888434" y="167908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2888434" y="228854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2888434" y="286853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>
            <a:spLocks noChangeAspect="1"/>
          </p:cNvSpPr>
          <p:nvPr/>
        </p:nvSpPr>
        <p:spPr>
          <a:xfrm>
            <a:off x="2888434" y="3500423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14" idx="6"/>
            <a:endCxn id="19" idx="1"/>
          </p:cNvCxnSpPr>
          <p:nvPr/>
        </p:nvCxnSpPr>
        <p:spPr>
          <a:xfrm>
            <a:off x="1596788" y="1757162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7"/>
            <a:endCxn id="18" idx="2"/>
          </p:cNvCxnSpPr>
          <p:nvPr/>
        </p:nvCxnSpPr>
        <p:spPr>
          <a:xfrm flipV="1">
            <a:off x="1573920" y="1757162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5" idx="6"/>
          </p:cNvCxnSpPr>
          <p:nvPr/>
        </p:nvCxnSpPr>
        <p:spPr>
          <a:xfrm>
            <a:off x="1596788" y="2366619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6" idx="7"/>
            <a:endCxn id="19" idx="2"/>
          </p:cNvCxnSpPr>
          <p:nvPr/>
        </p:nvCxnSpPr>
        <p:spPr>
          <a:xfrm flipV="1">
            <a:off x="1573920" y="2366619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4" idx="5"/>
            <a:endCxn id="21" idx="1"/>
          </p:cNvCxnSpPr>
          <p:nvPr/>
        </p:nvCxnSpPr>
        <p:spPr>
          <a:xfrm>
            <a:off x="1573920" y="1812371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054748" y="1533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4748" y="2139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54748" y="2745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33267" y="3393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69100" y="1533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69100" y="2139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69100" y="2745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47619" y="3393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17" idx="7"/>
            <a:endCxn id="20" idx="2"/>
          </p:cNvCxnSpPr>
          <p:nvPr/>
        </p:nvCxnSpPr>
        <p:spPr>
          <a:xfrm flipV="1">
            <a:off x="1573920" y="2946612"/>
            <a:ext cx="1314514" cy="576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739286" y="1532410"/>
                <a:ext cx="392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86" y="1532410"/>
                <a:ext cx="392736" cy="307777"/>
              </a:xfrm>
              <a:prstGeom prst="rect">
                <a:avLst/>
              </a:prstGeom>
              <a:blipFill>
                <a:blip r:embed="rId2"/>
                <a:stretch>
                  <a:fillRect l="-7692" r="-615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231177" y="3155873"/>
                <a:ext cx="3986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77" y="3155873"/>
                <a:ext cx="398699" cy="307777"/>
              </a:xfrm>
              <a:prstGeom prst="rect">
                <a:avLst/>
              </a:prstGeom>
              <a:blipFill>
                <a:blip r:embed="rId3"/>
                <a:stretch>
                  <a:fillRect l="-7692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8057654" y="1487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642109" y="1829793"/>
                <a:ext cx="5278496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   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23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32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41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43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44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09" y="1829793"/>
                <a:ext cx="5278496" cy="146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4432973" y="182979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17505" y="25679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25822" y="29022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17505" y="22120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70458" y="150318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46659" y="15191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5334189" y="3515525"/>
                <a:ext cx="2092560" cy="60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89" y="3515525"/>
                <a:ext cx="2092560" cy="603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7137887" y="15191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cxnSp>
        <p:nvCxnSpPr>
          <p:cNvPr id="50" name="直線コネクタ 49"/>
          <p:cNvCxnSpPr>
            <a:stCxn id="17" idx="0"/>
            <a:endCxn id="18" idx="3"/>
          </p:cNvCxnSpPr>
          <p:nvPr/>
        </p:nvCxnSpPr>
        <p:spPr>
          <a:xfrm flipV="1">
            <a:off x="1518711" y="1812371"/>
            <a:ext cx="1392591" cy="168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7" idx="6"/>
            <a:endCxn id="21" idx="2"/>
          </p:cNvCxnSpPr>
          <p:nvPr/>
        </p:nvCxnSpPr>
        <p:spPr>
          <a:xfrm>
            <a:off x="1596788" y="3578500"/>
            <a:ext cx="12916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580429" y="4579018"/>
            <a:ext cx="8296695" cy="1563226"/>
            <a:chOff x="860443" y="4289636"/>
            <a:chExt cx="8296695" cy="1563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860443" y="4289636"/>
                  <a:ext cx="8296695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Lem. Max weight of perfect matching</a:t>
                  </a:r>
                  <a:r>
                    <a:rPr kumimoji="1" lang="ja-JP" altLang="en-US" sz="28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fName>
                        <m:e>
                          <m:r>
                            <m:rPr>
                              <m:nor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m:rPr>
                              <m:nor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1" lang="ja-JP" altLang="en-US" sz="2800" dirty="0"/>
                            <m:t> </m:t>
                          </m:r>
                        </m:e>
                      </m:func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43" y="4289636"/>
                  <a:ext cx="8296695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470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855835" y="4914848"/>
                  <a:ext cx="6659515" cy="938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lim>
                        </m:limLow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835" y="4914848"/>
                  <a:ext cx="6659515" cy="9380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直線コネクタ 50"/>
          <p:cNvCxnSpPr>
            <a:stCxn id="17" idx="7"/>
            <a:endCxn id="20" idx="2"/>
          </p:cNvCxnSpPr>
          <p:nvPr/>
        </p:nvCxnSpPr>
        <p:spPr>
          <a:xfrm flipV="1">
            <a:off x="1573920" y="2946612"/>
            <a:ext cx="1314514" cy="57667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1578079" y="2370316"/>
            <a:ext cx="1314514" cy="5247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573920" y="1802106"/>
            <a:ext cx="1337382" cy="17109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15" idx="7"/>
          </p:cNvCxnSpPr>
          <p:nvPr/>
        </p:nvCxnSpPr>
        <p:spPr>
          <a:xfrm flipV="1">
            <a:off x="1573920" y="1755133"/>
            <a:ext cx="1334593" cy="55627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7893" y="470080"/>
            <a:ext cx="502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Weighted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Edmonds Problem</a:t>
            </a:r>
            <a:r>
              <a:rPr kumimoji="1" lang="ja-JP" altLang="en-US" sz="3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38320" y="1343456"/>
                <a:ext cx="6587509" cy="19389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 Can we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of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 in polynomial time 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20" y="1343456"/>
                <a:ext cx="6587509" cy="1938992"/>
              </a:xfrm>
              <a:prstGeom prst="rect">
                <a:avLst/>
              </a:prstGeom>
              <a:blipFill>
                <a:blip r:embed="rId2"/>
                <a:stretch>
                  <a:fillRect l="-2130" b="-7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71378" y="3602509"/>
                <a:ext cx="6054606" cy="1608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/>
                  <a:t>matrices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matrix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378" y="3602509"/>
                <a:ext cx="6054606" cy="1608004"/>
              </a:xfrm>
              <a:prstGeom prst="rect">
                <a:avLst/>
              </a:prstGeom>
              <a:blipFill>
                <a:blip r:embed="rId3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193803" y="5693166"/>
            <a:ext cx="634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Goal: develop a non-commutative version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80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34286" y="214630"/>
            <a:ext cx="4770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Contribution of [H.18]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05590" y="1225689"/>
                <a:ext cx="8228315" cy="4524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Formulate weighted non-commutative Edmonds problem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                       by using </a:t>
                </a:r>
                <a:r>
                  <a:rPr kumimoji="1" lang="en-US" altLang="ja-JP" sz="2400" i="1" dirty="0" err="1"/>
                  <a:t>Dieudonné</a:t>
                </a:r>
                <a:r>
                  <a:rPr kumimoji="1" lang="ja-JP" altLang="en-US" sz="2400" i="1" dirty="0"/>
                  <a:t> </a:t>
                </a:r>
                <a:r>
                  <a:rPr kumimoji="1" lang="en-US" altLang="ja-JP" sz="2400" i="1" dirty="0"/>
                  <a:t>determinant</a:t>
                </a:r>
                <a:r>
                  <a:rPr kumimoji="1" lang="en-US" altLang="ja-JP" sz="2400" dirty="0"/>
                  <a:t> Det.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Establish a formula for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endParaRPr kumimoji="1" lang="en-US" altLang="ja-JP" sz="2400" i="1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  </a:t>
                </a:r>
                <a:r>
                  <a:rPr kumimoji="1" lang="ja-JP" altLang="en-US" sz="2400" dirty="0"/>
                  <a:t>～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i="1" dirty="0"/>
                  <a:t>L-convex function on Euclidean building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Algorithm:  minimization of the L-convex </a:t>
                </a:r>
                <a:r>
                  <a:rPr kumimoji="1" lang="en-US" altLang="ja-JP" sz="2400" dirty="0" err="1"/>
                  <a:t>func</a:t>
                </a:r>
                <a:r>
                  <a:rPr kumimoji="1" lang="en-US" altLang="ja-JP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                ～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nc</a:t>
                </a:r>
                <a:r>
                  <a:rPr kumimoji="1" lang="en-US" altLang="ja-JP" sz="2400" dirty="0"/>
                  <a:t>-rank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computation</a:t>
                </a:r>
                <a:r>
                  <a:rPr kumimoji="1" lang="en-US" altLang="ja-JP" sz="2400" dirty="0" err="1"/>
                  <a:t>,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b="0" dirty="0"/>
                  <a:t> max degree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Special case of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r>
                  <a:rPr kumimoji="1" lang="en-US" altLang="ja-JP" sz="2400" dirty="0"/>
                  <a:t> =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r>
                  <a:rPr kumimoji="1" lang="en-US" altLang="ja-JP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        ～ </a:t>
                </a:r>
                <a:r>
                  <a:rPr kumimoji="1" lang="en-US" altLang="ja-JP" sz="2400" dirty="0"/>
                  <a:t>weighted linear matroid intersection, mixed matrix</a:t>
                </a:r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0" y="1225689"/>
                <a:ext cx="8228315" cy="4524315"/>
              </a:xfrm>
              <a:prstGeom prst="rect">
                <a:avLst/>
              </a:prstGeom>
              <a:blipFill>
                <a:blip r:embed="rId2"/>
                <a:stretch>
                  <a:fillRect l="-1037" b="-1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48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29498" y="-30612"/>
                <a:ext cx="8182047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ja-JP" sz="3600" dirty="0"/>
                  <a:t>How to see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ja-JP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8" y="-30612"/>
                <a:ext cx="8182047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96873" y="2015537"/>
                <a:ext cx="62111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Matrix over (skew) polynomial ring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73" y="2015537"/>
                <a:ext cx="6211188" cy="461665"/>
              </a:xfrm>
              <a:prstGeom prst="rect">
                <a:avLst/>
              </a:prstGeom>
              <a:blipFill>
                <a:blip r:embed="rId3"/>
                <a:stretch>
                  <a:fillRect l="-1374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102336" y="3549790"/>
                <a:ext cx="7236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Matrix over Ore quotient ring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  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6" y="3549790"/>
                <a:ext cx="7236372" cy="461665"/>
              </a:xfrm>
              <a:prstGeom prst="rect">
                <a:avLst/>
              </a:prstGeom>
              <a:blipFill>
                <a:blip r:embed="rId4"/>
                <a:stretch>
                  <a:fillRect l="-117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96873" y="5191718"/>
                <a:ext cx="5095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Degree: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73" y="5191718"/>
                <a:ext cx="5095306" cy="461665"/>
              </a:xfrm>
              <a:prstGeom prst="rect">
                <a:avLst/>
              </a:prstGeom>
              <a:blipFill>
                <a:blip r:embed="rId5"/>
                <a:stretch>
                  <a:fillRect l="-1675" t="-126667" b="-194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58303" y="2671976"/>
                <a:ext cx="4439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Ore ring ----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𝑞𝑣</m:t>
                    </m:r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03" y="2671976"/>
                <a:ext cx="4439549" cy="461665"/>
              </a:xfrm>
              <a:prstGeom prst="rect">
                <a:avLst/>
              </a:prstGeom>
              <a:blipFill>
                <a:blip r:embed="rId6"/>
                <a:stretch>
                  <a:fillRect l="-219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058303" y="4206229"/>
                <a:ext cx="5753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03" y="4206229"/>
                <a:ext cx="5753242" cy="461665"/>
              </a:xfrm>
              <a:prstGeom prst="rect">
                <a:avLst/>
              </a:prstGeom>
              <a:blipFill>
                <a:blip r:embed="rId7"/>
                <a:stretch>
                  <a:fillRect l="-5090" t="-125000" b="-190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65803" y="3004251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03" y="3004251"/>
                <a:ext cx="64863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399892" y="4514307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92" y="4514307"/>
                <a:ext cx="64863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1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450476" y="2176939"/>
            <a:ext cx="8458200" cy="2075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35809" y="156257"/>
            <a:ext cx="5758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How to define “determinant” </a:t>
            </a:r>
          </a:p>
          <a:p>
            <a:r>
              <a:rPr kumimoji="1" lang="en-US" altLang="ja-JP" sz="3600" dirty="0"/>
              <a:t>of matrices over skew field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2315" y="1533089"/>
                <a:ext cx="3339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nonsingular over </a:t>
                </a:r>
                <a14:m>
                  <m:oMath xmlns:m="http://schemas.openxmlformats.org/officeDocument/2006/math"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" y="1533089"/>
                <a:ext cx="3339376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57969" y="1594644"/>
                <a:ext cx="3443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0" dirty="0"/>
                  <a:t>(Our case: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969" y="1594644"/>
                <a:ext cx="3443891" cy="461665"/>
              </a:xfrm>
              <a:prstGeom prst="rect">
                <a:avLst/>
              </a:prstGeom>
              <a:blipFill>
                <a:blip r:embed="rId3"/>
                <a:stretch>
                  <a:fillRect l="-2832" t="-10667" r="-177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85836" y="2176940"/>
            <a:ext cx="8433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Bruhat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decomposition:</a:t>
            </a:r>
            <a:r>
              <a:rPr kumimoji="1" lang="ja-JP" altLang="en-US" sz="2800" dirty="0"/>
              <a:t> </a:t>
            </a:r>
            <a:r>
              <a:rPr kumimoji="1" lang="en-US" altLang="ja-JP" sz="2000" dirty="0"/>
              <a:t>LU-decomposition of matrices over skew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73273" y="2964563"/>
                <a:ext cx="42159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273" y="2964563"/>
                <a:ext cx="421596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2683757" y="2767981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uni</a:t>
            </a:r>
            <a:r>
              <a:rPr kumimoji="1" lang="en-US" altLang="ja-JP" dirty="0"/>
              <a:t>-lower-triangular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0849" y="348415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diagonal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99199" y="3477515"/>
            <a:ext cx="13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permutation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81373" y="2766089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dirty="0" err="1"/>
              <a:t>uni</a:t>
            </a:r>
            <a:r>
              <a:rPr kumimoji="1" lang="en-US" altLang="ja-JP" dirty="0"/>
              <a:t>-upper-triangular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6931" y="388300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unique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4110310" y="3856802"/>
            <a:ext cx="246910" cy="12807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5094875" y="3821747"/>
            <a:ext cx="174065" cy="18684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450476" y="4359800"/>
            <a:ext cx="8458200" cy="2131071"/>
            <a:chOff x="450476" y="4359800"/>
            <a:chExt cx="8458200" cy="2131071"/>
          </a:xfrm>
        </p:grpSpPr>
        <p:sp>
          <p:nvSpPr>
            <p:cNvPr id="24" name="正方形/長方形 23"/>
            <p:cNvSpPr/>
            <p:nvPr/>
          </p:nvSpPr>
          <p:spPr>
            <a:xfrm>
              <a:off x="450476" y="4359800"/>
              <a:ext cx="8458200" cy="15046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585836" y="4365319"/>
              <a:ext cx="8128541" cy="2125552"/>
              <a:chOff x="856594" y="4130582"/>
              <a:chExt cx="8128541" cy="212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856594" y="4130582"/>
                    <a:ext cx="730911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800" dirty="0" err="1"/>
                      <a:t>Dieudonné</a:t>
                    </a:r>
                    <a:r>
                      <a:rPr kumimoji="1" lang="ja-JP" altLang="en-US" sz="2800" dirty="0"/>
                      <a:t> </a:t>
                    </a:r>
                    <a:r>
                      <a:rPr kumimoji="1" lang="en-US" altLang="ja-JP" sz="2800" dirty="0"/>
                      <a:t>determinant</a:t>
                    </a:r>
                    <a:r>
                      <a:rPr kumimoji="1" lang="ja-JP" altLang="en-US" sz="2800" dirty="0"/>
                      <a:t>  </a:t>
                    </a:r>
                    <a14:m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kumimoji="1" lang="en-US" altLang="ja-JP" sz="2000" dirty="0">
                        <a:sym typeface="Wingdings" panose="05000000000000000000" pitchFamily="2" charset="2"/>
                      </a:rPr>
                      <a:t> Abelianization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a14:m>
                    <a:r>
                      <a:rPr kumimoji="1" lang="en-US" altLang="ja-JP" sz="2000" dirty="0">
                        <a:sym typeface="Wingdings" panose="05000000000000000000" pitchFamily="2" charset="2"/>
                      </a:rPr>
                      <a:t> of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20" name="テキスト ボックス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94" y="4130582"/>
                    <a:ext cx="7309117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68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/>
                  <p:cNvSpPr txBox="1"/>
                  <p:nvPr/>
                </p:nvSpPr>
                <p:spPr>
                  <a:xfrm>
                    <a:off x="1336476" y="4850979"/>
                    <a:ext cx="695369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≔ 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𝑛𝑛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21" name="テキスト ボックス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6476" y="4850979"/>
                    <a:ext cx="695369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テキスト ボックス 21"/>
              <p:cNvSpPr txBox="1"/>
              <p:nvPr/>
            </p:nvSpPr>
            <p:spPr>
              <a:xfrm>
                <a:off x="7029150" y="5260426"/>
                <a:ext cx="1955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commutator group</a:t>
                </a:r>
                <a:endParaRPr kumimoji="1" lang="ja-JP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856594" y="5732914"/>
                    <a:ext cx="428873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800" dirty="0" err="1"/>
                      <a:t>Lem</a:t>
                    </a:r>
                    <a:r>
                      <a:rPr kumimoji="1" lang="en-US" altLang="ja-JP" sz="2800" dirty="0"/>
                      <a:t>.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kumimoji="1" lang="en-US" altLang="ja-JP" sz="280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23" name="テキスト ボックス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94" y="5732914"/>
                    <a:ext cx="428873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41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437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360" y="499876"/>
            <a:ext cx="8054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Weighted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Non-commutative Edmonds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Problem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13541" y="1220204"/>
                <a:ext cx="8031459" cy="19389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 Can we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en-US" altLang="ja-JP" sz="2800" dirty="0"/>
                  <a:t> of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 in polynomial time 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1" y="1220204"/>
                <a:ext cx="8031459" cy="1938992"/>
              </a:xfrm>
              <a:prstGeom prst="rect">
                <a:avLst/>
              </a:prstGeom>
              <a:blipFill>
                <a:blip r:embed="rId2"/>
                <a:stretch>
                  <a:fillRect l="-1746" b="-7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02448" y="3294749"/>
                <a:ext cx="5984202" cy="1706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/>
                  <a:t>matrices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matrix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48" y="3294749"/>
                <a:ext cx="5984202" cy="1706621"/>
              </a:xfrm>
              <a:prstGeom prst="rect">
                <a:avLst/>
              </a:prstGeom>
              <a:blipFill>
                <a:blip r:embed="rId3"/>
                <a:stretch>
                  <a:fillRect b="-6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0360" y="5508735"/>
                <a:ext cx="809221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 Rem.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en-US" altLang="ja-JP" sz="2400" dirty="0"/>
                  <a:t> is well-defined 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</m:oMath>
                </a14:m>
                <a:r>
                  <a:rPr kumimoji="1" lang="en-US" altLang="ja-JP" sz="2400" dirty="0"/>
                  <a:t> is zero on commutators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0" y="5508735"/>
                <a:ext cx="8092215" cy="461665"/>
              </a:xfrm>
              <a:prstGeom prst="rect">
                <a:avLst/>
              </a:prstGeom>
              <a:blipFill>
                <a:blip r:embed="rId4"/>
                <a:stretch>
                  <a:fillRect l="-377" t="-10667" r="-301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333550" y="5970400"/>
                <a:ext cx="2475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50" y="5970400"/>
                <a:ext cx="247593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81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130164" y="1622647"/>
            <a:ext cx="6533076" cy="2375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23078" y="302970"/>
            <a:ext cx="3524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Formula for </a:t>
            </a:r>
            <a:r>
              <a:rPr kumimoji="1" lang="en-US" altLang="ja-JP" sz="3200" dirty="0" err="1"/>
              <a:t>deg</a:t>
            </a:r>
            <a:r>
              <a:rPr kumimoji="1" lang="en-US" altLang="ja-JP" sz="3200" dirty="0"/>
              <a:t> </a:t>
            </a:r>
            <a:r>
              <a:rPr kumimoji="1" lang="en-US" altLang="ja-JP" sz="3200" dirty="0" err="1"/>
              <a:t>Det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35670" y="2157445"/>
                <a:ext cx="1901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70" y="2157445"/>
                <a:ext cx="1901803" cy="461665"/>
              </a:xfrm>
              <a:prstGeom prst="rect">
                <a:avLst/>
              </a:prstGeom>
              <a:blipFill>
                <a:blip r:embed="rId2"/>
                <a:stretch>
                  <a:fillRect l="-321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114588" y="2157445"/>
                <a:ext cx="4083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88" y="2157445"/>
                <a:ext cx="408374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344494" y="2703318"/>
                <a:ext cx="431874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494" y="2703318"/>
                <a:ext cx="4318746" cy="491417"/>
              </a:xfrm>
              <a:prstGeom prst="rect">
                <a:avLst/>
              </a:prstGeom>
              <a:blipFill>
                <a:blip r:embed="rId4"/>
                <a:stretch>
                  <a:fillRect l="-2260" t="-8642" r="-28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866040" y="3353363"/>
                <a:ext cx="2538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ja-JP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sSub>
                        <m:sSub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040" y="3353363"/>
                <a:ext cx="2538452" cy="461665"/>
              </a:xfrm>
              <a:prstGeom prst="rect">
                <a:avLst/>
              </a:prstGeom>
              <a:blipFill>
                <a:blip r:embed="rId5"/>
                <a:stretch>
                  <a:fillRect r="-480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301940" y="1085117"/>
                <a:ext cx="55140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40" y="1085117"/>
                <a:ext cx="551401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1387833" y="1661136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Thm</a:t>
            </a:r>
            <a:r>
              <a:rPr kumimoji="1" lang="en-US" altLang="ja-JP" sz="2400" dirty="0"/>
              <a:t>. [H. 18]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248168" y="4197384"/>
            <a:ext cx="6371656" cy="2586244"/>
            <a:chOff x="1248168" y="4197384"/>
            <a:chExt cx="6371656" cy="2586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1305717" y="4715535"/>
                  <a:ext cx="3262560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  (∀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,∀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717" y="4715535"/>
                  <a:ext cx="3262560" cy="424796"/>
                </a:xfrm>
                <a:prstGeom prst="rect">
                  <a:avLst/>
                </a:prstGeom>
                <a:blipFill>
                  <a:blip r:embed="rId7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4396702" y="4719474"/>
                  <a:ext cx="3014222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kumimoji="1" lang="en-US" altLang="ja-JP" sz="200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  (∀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702" y="4719474"/>
                  <a:ext cx="3014222" cy="424796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1707334" y="5251160"/>
                  <a:ext cx="24593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kumimoji="1" lang="en-US" altLang="ja-JP" sz="200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𝑃𝐴𝑄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 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334" y="5251160"/>
                  <a:ext cx="2459327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3958950" y="5258372"/>
                  <a:ext cx="36608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kumimoji="1" lang="en-US" altLang="ja-JP" sz="200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)≤0 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950" y="5258372"/>
                  <a:ext cx="3660874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2317241" y="5707959"/>
                  <a:ext cx="48551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kumimoji="1" lang="en-US" altLang="ja-JP" sz="200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≤0 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241" y="5707959"/>
                  <a:ext cx="4855175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1248168" y="4197384"/>
                  <a:ext cx="39144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(Proof of </a:t>
                  </a:r>
                  <a14:m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kumimoji="1" lang="ja-JP" altLang="en-US" sz="2000" dirty="0"/>
                    <a:t> </a:t>
                  </a:r>
                  <a:r>
                    <a:rPr kumimoji="1" lang="en-US" altLang="ja-JP" sz="2000" dirty="0"/>
                    <a:t>; </a:t>
                  </a:r>
                  <a:r>
                    <a:rPr kumimoji="1" lang="en-US" altLang="ja-JP" sz="2000" dirty="0" err="1"/>
                    <a:t>Murota</a:t>
                  </a:r>
                  <a:r>
                    <a:rPr kumimoji="1" lang="en-US" altLang="ja-JP" sz="2000" dirty="0"/>
                    <a:t> 95 for </a:t>
                  </a:r>
                  <a:r>
                    <a:rPr kumimoji="1" lang="en-US" altLang="ja-JP" sz="2000" dirty="0" err="1"/>
                    <a:t>deg</a:t>
                  </a:r>
                  <a:r>
                    <a:rPr kumimoji="1" lang="en-US" altLang="ja-JP" sz="2000" dirty="0"/>
                    <a:t> </a:t>
                  </a:r>
                  <a:r>
                    <a:rPr kumimoji="1" lang="en-US" altLang="ja-JP" sz="2000" dirty="0" err="1"/>
                    <a:t>det</a:t>
                  </a:r>
                  <a:r>
                    <a:rPr kumimoji="1" lang="en-US" altLang="ja-JP" sz="2000" dirty="0"/>
                    <a:t>)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168" y="4197384"/>
                  <a:ext cx="3914405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713" t="-9231" r="-623" b="-2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2627489" y="6383518"/>
                  <a:ext cx="126816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489" y="6383518"/>
                  <a:ext cx="1268168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5581676" y="6306943"/>
                  <a:ext cx="12838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676" y="6306943"/>
                  <a:ext cx="1283813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 rot="5400000">
                  <a:off x="3065571" y="6122664"/>
                  <a:ext cx="25006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65571" y="6122664"/>
                  <a:ext cx="250068" cy="307777"/>
                </a:xfrm>
                <a:prstGeom prst="rect">
                  <a:avLst/>
                </a:prstGeom>
                <a:blipFill>
                  <a:blip r:embed="rId15"/>
                  <a:stretch>
                    <a:fillRect t="-9756" b="-121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 rot="5400000">
                  <a:off x="6025258" y="6099690"/>
                  <a:ext cx="25006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025258" y="6099690"/>
                  <a:ext cx="250068" cy="307777"/>
                </a:xfrm>
                <a:prstGeom prst="rect">
                  <a:avLst/>
                </a:prstGeom>
                <a:blipFill>
                  <a:blip r:embed="rId16"/>
                  <a:stretch>
                    <a:fillRect t="-9756" b="-121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テキスト ボックス 15"/>
          <p:cNvSpPr txBox="1"/>
          <p:nvPr/>
        </p:nvSpPr>
        <p:spPr>
          <a:xfrm>
            <a:off x="6304181" y="3720432"/>
            <a:ext cx="27140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This is optimization over</a:t>
            </a:r>
          </a:p>
          <a:p>
            <a:r>
              <a:rPr kumimoji="1" lang="en-US" altLang="ja-JP" sz="2000" i="1" dirty="0"/>
              <a:t>Euclidean building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19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8491" y="1656073"/>
            <a:ext cx="784278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 Noncommutative Edmonds problem (</a:t>
            </a:r>
            <a:r>
              <a:rPr kumimoji="1" lang="en-US" altLang="ja-JP" sz="2800" dirty="0" err="1"/>
              <a:t>nc</a:t>
            </a:r>
            <a:r>
              <a:rPr kumimoji="1" lang="en-US" altLang="ja-JP" sz="2800" dirty="0"/>
              <a:t>-rank)</a:t>
            </a:r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　　      ～ </a:t>
            </a:r>
            <a:r>
              <a:rPr kumimoji="1" lang="en-US" altLang="ja-JP" sz="2800" dirty="0"/>
              <a:t>optimization on spherical building</a:t>
            </a:r>
            <a:r>
              <a:rPr kumimoji="1" lang="ja-JP" altLang="en-US" sz="2800" dirty="0"/>
              <a:t>　　　</a:t>
            </a:r>
            <a:endParaRPr kumimoji="1" lang="en-US" altLang="ja-JP" sz="28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Its weighted version (degree of determinant)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/>
              <a:t>               </a:t>
            </a:r>
            <a:r>
              <a:rPr kumimoji="1" lang="ja-JP" altLang="en-US" sz="2800" dirty="0"/>
              <a:t>～ </a:t>
            </a:r>
            <a:r>
              <a:rPr kumimoji="1" lang="en-US" altLang="ja-JP" sz="2800" dirty="0"/>
              <a:t>optimization on Euclidean building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52497" y="399392"/>
            <a:ext cx="186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Contents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9490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吹き出し 6"/>
          <p:cNvSpPr/>
          <p:nvPr/>
        </p:nvSpPr>
        <p:spPr>
          <a:xfrm>
            <a:off x="5997811" y="5005698"/>
            <a:ext cx="1717369" cy="612648"/>
          </a:xfrm>
          <a:prstGeom prst="wedgeRoundRectCallout">
            <a:avLst>
              <a:gd name="adj1" fmla="val -55677"/>
              <a:gd name="adj2" fmla="val 10200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884344" y="2290424"/>
            <a:ext cx="6921674" cy="2281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851152" y="217039"/>
            <a:ext cx="6954865" cy="1628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84343" y="251212"/>
                <a:ext cx="1969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43" y="251212"/>
                <a:ext cx="1969129" cy="461665"/>
              </a:xfrm>
              <a:prstGeom prst="rect">
                <a:avLst/>
              </a:prstGeom>
              <a:blipFill>
                <a:blip r:embed="rId2"/>
                <a:stretch>
                  <a:fillRect l="-310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23269" y="251213"/>
                <a:ext cx="4083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69" y="251213"/>
                <a:ext cx="408374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24352" y="771428"/>
                <a:ext cx="431874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52" y="771428"/>
                <a:ext cx="4318746" cy="491417"/>
              </a:xfrm>
              <a:prstGeom prst="rect">
                <a:avLst/>
              </a:prstGeom>
              <a:blipFill>
                <a:blip r:embed="rId4"/>
                <a:stretch>
                  <a:fillRect l="-2116" t="-8750" r="-282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667674" y="1384337"/>
                <a:ext cx="2538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ja-JP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sSub>
                        <m:sSub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674" y="1384337"/>
                <a:ext cx="2538452" cy="461665"/>
              </a:xfrm>
              <a:prstGeom prst="rect">
                <a:avLst/>
              </a:prstGeom>
              <a:blipFill>
                <a:blip r:embed="rId5"/>
                <a:stretch>
                  <a:fillRect r="-481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864506" y="2402394"/>
                <a:ext cx="3341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06" y="2402394"/>
                <a:ext cx="3341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128667" y="2912678"/>
                <a:ext cx="4615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/>
                  <a:t>s.t.</a:t>
                </a:r>
                <a:r>
                  <a:rPr kumimoji="1" lang="en-US" altLang="ja-JP" sz="2400" dirty="0"/>
                  <a:t> </a:t>
                </a:r>
                <a:r>
                  <a:rPr lang="ja-JP" altLang="en-US" sz="2400" dirty="0"/>
                  <a:t> 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[−∞,0]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67" y="2912678"/>
                <a:ext cx="4615687" cy="461665"/>
              </a:xfrm>
              <a:prstGeom prst="rect">
                <a:avLst/>
              </a:prstGeom>
              <a:blipFill>
                <a:blip r:embed="rId7"/>
                <a:stretch>
                  <a:fillRect l="-1982" t="-10526" r="-26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816412" y="3535435"/>
                <a:ext cx="1031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12" y="3535435"/>
                <a:ext cx="10312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375191" y="2448560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91" y="2448560"/>
                <a:ext cx="298159" cy="369332"/>
              </a:xfrm>
              <a:prstGeom prst="rect">
                <a:avLst/>
              </a:prstGeom>
              <a:blipFill>
                <a:blip r:embed="rId9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376965" y="4071075"/>
                <a:ext cx="2966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ea typeface="小塚明朝 Pr6N R" panose="02020400000000000000" pitchFamily="18" charset="-128"/>
                  </a:rPr>
                  <a:t>where</a:t>
                </a:r>
                <a:r>
                  <a:rPr kumimoji="1" lang="en-US" altLang="ja-JP" sz="20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𝑦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≔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𝑦</m:t>
                    </m:r>
                  </m:oMath>
                </a14:m>
                <a:endParaRPr kumimoji="1" lang="ja-JP" altLang="en-US" sz="20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65" y="4071075"/>
                <a:ext cx="2966133" cy="400110"/>
              </a:xfrm>
              <a:prstGeom prst="rect">
                <a:avLst/>
              </a:prstGeom>
              <a:blipFill>
                <a:blip r:embed="rId10"/>
                <a:stretch>
                  <a:fillRect l="-2053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884343" y="4951243"/>
                <a:ext cx="42800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𝕂</m:t>
                          </m:r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f>
                        <m:fPr>
                          <m:type m:val="lin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deg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43" y="4951243"/>
                <a:ext cx="4280018" cy="400110"/>
              </a:xfrm>
              <a:prstGeom prst="rect">
                <a:avLst/>
              </a:prstGeom>
              <a:blipFill>
                <a:blip r:embed="rId22"/>
                <a:stretch>
                  <a:fillRect t="-116667" b="-17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987006" y="5447730"/>
                <a:ext cx="7405874" cy="923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… 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kumimoji="1" lang="en-US" altLang="ja-JP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  <m:sSub>
                      <m:sSubPr>
                        <m:ctrlPr>
                          <a:rPr kumimoji="1"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𝕂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full-rank </a:t>
                </a:r>
                <a:r>
                  <a:rPr kumimoji="1" lang="en-US" altLang="ja-JP" sz="2000" dirty="0"/>
                  <a:t>free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-submodule in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06" y="5447730"/>
                <a:ext cx="7405874" cy="923651"/>
              </a:xfrm>
              <a:prstGeom prst="rect">
                <a:avLst/>
              </a:prstGeom>
              <a:blipFill>
                <a:blip r:embed="rId23"/>
                <a:stretch>
                  <a:fillRect l="-905" b="-78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6206126" y="5016420"/>
            <a:ext cx="1300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/>
              <a:t>Lattice</a:t>
            </a:r>
            <a:endParaRPr kumimoji="1" lang="ja-JP" alt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624435" y="3532449"/>
                <a:ext cx="2303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/>
                  <a:t>lattices </a:t>
                </a:r>
                <a:r>
                  <a:rPr kumimoji="1" lang="en-US" altLang="ja-JP" sz="2400" dirty="0"/>
                  <a:t>in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435" y="3532449"/>
                <a:ext cx="2303195" cy="461665"/>
              </a:xfrm>
              <a:prstGeom prst="rect">
                <a:avLst/>
              </a:prstGeom>
              <a:blipFill>
                <a:blip r:embed="rId24"/>
                <a:stretch>
                  <a:fillRect l="-424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83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87323" y="359177"/>
                <a:ext cx="88685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Euclidean building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SL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kumimoji="1" lang="en-US" altLang="ja-JP" sz="2400" dirty="0"/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=  simplicial complex of </a:t>
                </a:r>
                <a:r>
                  <a:rPr kumimoji="1" lang="en-US" altLang="ja-JP" sz="2400" i="1" dirty="0"/>
                  <a:t>lattices</a:t>
                </a:r>
                <a:r>
                  <a:rPr kumimoji="1" lang="en-US" altLang="ja-JP" sz="2400" dirty="0"/>
                  <a:t> /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" y="359177"/>
                <a:ext cx="8868518" cy="461665"/>
              </a:xfrm>
              <a:prstGeom prst="rect">
                <a:avLst/>
              </a:prstGeom>
              <a:blipFill>
                <a:blip r:embed="rId2"/>
                <a:stretch>
                  <a:fillRect l="-110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87323" y="1002037"/>
                <a:ext cx="78670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The lattice of all </a:t>
                </a:r>
                <a:r>
                  <a:rPr kumimoji="1" lang="en-US" altLang="ja-JP" sz="2400" i="1" dirty="0"/>
                  <a:t>lattices</a:t>
                </a:r>
                <a:r>
                  <a:rPr kumimoji="1" lang="en-US" altLang="ja-JP" sz="2400" dirty="0"/>
                  <a:t> in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is a </a:t>
                </a:r>
                <a:r>
                  <a:rPr kumimoji="1" lang="en-US" altLang="ja-JP" sz="2400" i="1" dirty="0">
                    <a:solidFill>
                      <a:schemeClr val="accent5">
                        <a:lumMod val="50000"/>
                      </a:schemeClr>
                    </a:solidFill>
                  </a:rPr>
                  <a:t>uniform modular lattice </a:t>
                </a:r>
                <a:endParaRPr kumimoji="1" lang="ja-JP" altLang="en-US" sz="2400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" y="1002037"/>
                <a:ext cx="7867090" cy="461665"/>
              </a:xfrm>
              <a:prstGeom prst="rect">
                <a:avLst/>
              </a:prstGeom>
              <a:blipFill>
                <a:blip r:embed="rId3"/>
                <a:stretch>
                  <a:fillRect l="-1240" t="-10526" r="-15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187322" y="1644898"/>
            <a:ext cx="8418795" cy="1645062"/>
            <a:chOff x="187322" y="1644898"/>
            <a:chExt cx="8418795" cy="1645062"/>
          </a:xfrm>
        </p:grpSpPr>
        <p:sp>
          <p:nvSpPr>
            <p:cNvPr id="125" name="正方形/長方形 124"/>
            <p:cNvSpPr/>
            <p:nvPr/>
          </p:nvSpPr>
          <p:spPr>
            <a:xfrm>
              <a:off x="187322" y="1644898"/>
              <a:ext cx="8418795" cy="16450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87323" y="1679227"/>
              <a:ext cx="4929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Def. [H.17]   A uniform modular lattice</a:t>
              </a:r>
              <a:endParaRPr kumimoji="1"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3725275" y="2066262"/>
                  <a:ext cx="4632422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⋁"/>
                          <m:subHide m:val="on"/>
                          <m:sup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covers</m:t>
                          </m:r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</m:oMath>
                  </a14:m>
                  <a:r>
                    <a:rPr kumimoji="1" lang="en-US" altLang="ja-JP" sz="2400" dirty="0"/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dirty="0"/>
                    <a:t>        is an order-preserving bijection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275" y="2066262"/>
                  <a:ext cx="4632422" cy="1200329"/>
                </a:xfrm>
                <a:prstGeom prst="rect">
                  <a:avLst/>
                </a:prstGeom>
                <a:blipFill>
                  <a:blip r:embed="rId4"/>
                  <a:stretch>
                    <a:fillRect t="-27411" r="-921" b="-81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正方形/長方形 5"/>
            <p:cNvSpPr/>
            <p:nvPr/>
          </p:nvSpPr>
          <p:spPr>
            <a:xfrm>
              <a:off x="776310" y="2196367"/>
              <a:ext cx="3040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2400" dirty="0"/>
                <a:t>:= a modular lattice </a:t>
              </a:r>
              <a:r>
                <a:rPr kumimoji="1" lang="en-US" altLang="ja-JP" sz="2400" dirty="0" err="1"/>
                <a:t>s.t.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97680" y="230262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372230" y="3471156"/>
            <a:ext cx="4048977" cy="3424629"/>
            <a:chOff x="1674149" y="943196"/>
            <a:chExt cx="5069950" cy="438303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2044262" y="943196"/>
              <a:ext cx="4672719" cy="4383037"/>
              <a:chOff x="908332" y="1059180"/>
              <a:chExt cx="5406949" cy="5168097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5340699" y="1386673"/>
                <a:ext cx="718457" cy="2868804"/>
              </a:xfrm>
              <a:custGeom>
                <a:avLst/>
                <a:gdLst>
                  <a:gd name="connsiteX0" fmla="*/ 0 w 718457"/>
                  <a:gd name="connsiteY0" fmla="*/ 135652 h 2868804"/>
                  <a:gd name="connsiteX1" fmla="*/ 718457 w 718457"/>
                  <a:gd name="connsiteY1" fmla="*/ 0 h 2868804"/>
                  <a:gd name="connsiteX2" fmla="*/ 658167 w 718457"/>
                  <a:gd name="connsiteY2" fmla="*/ 2713054 h 2868804"/>
                  <a:gd name="connsiteX3" fmla="*/ 10048 w 718457"/>
                  <a:gd name="connsiteY3" fmla="*/ 2868804 h 2868804"/>
                  <a:gd name="connsiteX4" fmla="*/ 0 w 718457"/>
                  <a:gd name="connsiteY4" fmla="*/ 135652 h 286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457" h="2868804">
                    <a:moveTo>
                      <a:pt x="0" y="135652"/>
                    </a:moveTo>
                    <a:lnTo>
                      <a:pt x="718457" y="0"/>
                    </a:lnTo>
                    <a:lnTo>
                      <a:pt x="658167" y="2713054"/>
                    </a:lnTo>
                    <a:lnTo>
                      <a:pt x="10048" y="2868804"/>
                    </a:lnTo>
                    <a:cubicBezTo>
                      <a:pt x="6699" y="1971151"/>
                      <a:pt x="3349" y="1073499"/>
                      <a:pt x="0" y="13565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5328518" y="1539350"/>
                <a:ext cx="986763" cy="3772722"/>
              </a:xfrm>
              <a:custGeom>
                <a:avLst/>
                <a:gdLst>
                  <a:gd name="connsiteX0" fmla="*/ 0 w 986763"/>
                  <a:gd name="connsiteY0" fmla="*/ 0 h 3772722"/>
                  <a:gd name="connsiteX1" fmla="*/ 986763 w 986763"/>
                  <a:gd name="connsiteY1" fmla="*/ 1019654 h 3772722"/>
                  <a:gd name="connsiteX2" fmla="*/ 980184 w 986763"/>
                  <a:gd name="connsiteY2" fmla="*/ 3772722 h 3772722"/>
                  <a:gd name="connsiteX3" fmla="*/ 6578 w 986763"/>
                  <a:gd name="connsiteY3" fmla="*/ 2720175 h 3772722"/>
                  <a:gd name="connsiteX4" fmla="*/ 0 w 986763"/>
                  <a:gd name="connsiteY4" fmla="*/ 0 h 377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763" h="3772722">
                    <a:moveTo>
                      <a:pt x="0" y="0"/>
                    </a:moveTo>
                    <a:lnTo>
                      <a:pt x="986763" y="1019654"/>
                    </a:lnTo>
                    <a:lnTo>
                      <a:pt x="980184" y="3772722"/>
                    </a:lnTo>
                    <a:lnTo>
                      <a:pt x="6578" y="2720175"/>
                    </a:lnTo>
                    <a:cubicBezTo>
                      <a:pt x="5482" y="1827703"/>
                      <a:pt x="4385" y="93523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1630680" y="1059180"/>
                <a:ext cx="979170" cy="3215640"/>
              </a:xfrm>
              <a:custGeom>
                <a:avLst/>
                <a:gdLst>
                  <a:gd name="connsiteX0" fmla="*/ 971550 w 979170"/>
                  <a:gd name="connsiteY0" fmla="*/ 487680 h 3215640"/>
                  <a:gd name="connsiteX1" fmla="*/ 0 w 979170"/>
                  <a:gd name="connsiteY1" fmla="*/ 0 h 3215640"/>
                  <a:gd name="connsiteX2" fmla="*/ 34290 w 979170"/>
                  <a:gd name="connsiteY2" fmla="*/ 2758440 h 3215640"/>
                  <a:gd name="connsiteX3" fmla="*/ 979170 w 979170"/>
                  <a:gd name="connsiteY3" fmla="*/ 3215640 h 3215640"/>
                  <a:gd name="connsiteX4" fmla="*/ 971550 w 979170"/>
                  <a:gd name="connsiteY4" fmla="*/ 487680 h 321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9170" h="3215640">
                    <a:moveTo>
                      <a:pt x="971550" y="487680"/>
                    </a:moveTo>
                    <a:lnTo>
                      <a:pt x="0" y="0"/>
                    </a:lnTo>
                    <a:lnTo>
                      <a:pt x="34290" y="2758440"/>
                    </a:lnTo>
                    <a:lnTo>
                      <a:pt x="979170" y="3215640"/>
                    </a:lnTo>
                    <a:lnTo>
                      <a:pt x="971550" y="48768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1089660" y="1539240"/>
                <a:ext cx="1504950" cy="3478530"/>
              </a:xfrm>
              <a:custGeom>
                <a:avLst/>
                <a:gdLst>
                  <a:gd name="connsiteX0" fmla="*/ 1493520 w 1504950"/>
                  <a:gd name="connsiteY0" fmla="*/ 0 h 3478530"/>
                  <a:gd name="connsiteX1" fmla="*/ 0 w 1504950"/>
                  <a:gd name="connsiteY1" fmla="*/ 754380 h 3478530"/>
                  <a:gd name="connsiteX2" fmla="*/ 15240 w 1504950"/>
                  <a:gd name="connsiteY2" fmla="*/ 3478530 h 3478530"/>
                  <a:gd name="connsiteX3" fmla="*/ 1504950 w 1504950"/>
                  <a:gd name="connsiteY3" fmla="*/ 2701290 h 3478530"/>
                  <a:gd name="connsiteX4" fmla="*/ 1493520 w 1504950"/>
                  <a:gd name="connsiteY4" fmla="*/ 0 h 347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950" h="3478530">
                    <a:moveTo>
                      <a:pt x="1493520" y="0"/>
                    </a:moveTo>
                    <a:lnTo>
                      <a:pt x="0" y="754380"/>
                    </a:lnTo>
                    <a:lnTo>
                      <a:pt x="15240" y="3478530"/>
                    </a:lnTo>
                    <a:lnTo>
                      <a:pt x="1504950" y="2701290"/>
                    </a:lnTo>
                    <a:lnTo>
                      <a:pt x="1493520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2576972" y="1537660"/>
                <a:ext cx="2761210" cy="27336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6" name="直線コネクタ 55"/>
              <p:cNvCxnSpPr/>
              <p:nvPr/>
            </p:nvCxnSpPr>
            <p:spPr>
              <a:xfrm>
                <a:off x="2590800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>
                <a:cxnSpLocks noChangeAspect="1"/>
              </p:cNvCxnSpPr>
              <p:nvPr/>
            </p:nvCxnSpPr>
            <p:spPr>
              <a:xfrm flipH="1">
                <a:off x="2595970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楕円 57"/>
              <p:cNvSpPr>
                <a:spLocks noChangeAspect="1"/>
              </p:cNvSpPr>
              <p:nvPr/>
            </p:nvSpPr>
            <p:spPr>
              <a:xfrm>
                <a:off x="3012000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>
                <a:off x="3500696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>
                <a:cxnSpLocks noChangeAspect="1"/>
              </p:cNvCxnSpPr>
              <p:nvPr/>
            </p:nvCxnSpPr>
            <p:spPr>
              <a:xfrm flipH="1">
                <a:off x="3505866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楕円 60"/>
              <p:cNvSpPr>
                <a:spLocks noChangeAspect="1"/>
              </p:cNvSpPr>
              <p:nvPr/>
            </p:nvSpPr>
            <p:spPr>
              <a:xfrm>
                <a:off x="3921896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" name="直線コネクタ 61"/>
              <p:cNvCxnSpPr/>
              <p:nvPr/>
            </p:nvCxnSpPr>
            <p:spPr>
              <a:xfrm>
                <a:off x="4415096" y="15305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>
                <a:cxnSpLocks noChangeAspect="1"/>
              </p:cNvCxnSpPr>
              <p:nvPr/>
            </p:nvCxnSpPr>
            <p:spPr>
              <a:xfrm flipH="1">
                <a:off x="4420266" y="15378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楕円 63"/>
              <p:cNvSpPr>
                <a:spLocks noChangeAspect="1"/>
              </p:cNvSpPr>
              <p:nvPr/>
            </p:nvSpPr>
            <p:spPr>
              <a:xfrm>
                <a:off x="4836296" y="19566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>
                <a:off x="2595143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>
                <a:cxnSpLocks noChangeAspect="1"/>
              </p:cNvCxnSpPr>
              <p:nvPr/>
            </p:nvCxnSpPr>
            <p:spPr>
              <a:xfrm flipH="1">
                <a:off x="2600313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楕円 66"/>
              <p:cNvSpPr>
                <a:spLocks noChangeAspect="1"/>
              </p:cNvSpPr>
              <p:nvPr/>
            </p:nvSpPr>
            <p:spPr>
              <a:xfrm>
                <a:off x="3016343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" name="直線コネクタ 67"/>
              <p:cNvCxnSpPr/>
              <p:nvPr/>
            </p:nvCxnSpPr>
            <p:spPr>
              <a:xfrm>
                <a:off x="3505039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cxnSpLocks noChangeAspect="1"/>
              </p:cNvCxnSpPr>
              <p:nvPr/>
            </p:nvCxnSpPr>
            <p:spPr>
              <a:xfrm flipH="1">
                <a:off x="3510209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楕円 69"/>
              <p:cNvSpPr>
                <a:spLocks noChangeAspect="1"/>
              </p:cNvSpPr>
              <p:nvPr/>
            </p:nvSpPr>
            <p:spPr>
              <a:xfrm>
                <a:off x="3926239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1" name="直線コネクタ 70"/>
              <p:cNvCxnSpPr/>
              <p:nvPr/>
            </p:nvCxnSpPr>
            <p:spPr>
              <a:xfrm>
                <a:off x="4419439" y="24371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>
                <a:cxnSpLocks noChangeAspect="1"/>
              </p:cNvCxnSpPr>
              <p:nvPr/>
            </p:nvCxnSpPr>
            <p:spPr>
              <a:xfrm flipH="1">
                <a:off x="4424609" y="24444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楕円 72"/>
              <p:cNvSpPr>
                <a:spLocks noChangeAspect="1"/>
              </p:cNvSpPr>
              <p:nvPr/>
            </p:nvSpPr>
            <p:spPr>
              <a:xfrm>
                <a:off x="4840639" y="28631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4" name="直線コネクタ 73"/>
              <p:cNvCxnSpPr/>
              <p:nvPr/>
            </p:nvCxnSpPr>
            <p:spPr>
              <a:xfrm>
                <a:off x="2595143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>
                <a:cxnSpLocks noChangeAspect="1"/>
              </p:cNvCxnSpPr>
              <p:nvPr/>
            </p:nvCxnSpPr>
            <p:spPr>
              <a:xfrm flipH="1">
                <a:off x="2600313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楕円 75"/>
              <p:cNvSpPr>
                <a:spLocks noChangeAspect="1"/>
              </p:cNvSpPr>
              <p:nvPr/>
            </p:nvSpPr>
            <p:spPr>
              <a:xfrm>
                <a:off x="3016343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>
                <a:off x="3505039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>
                <a:cxnSpLocks noChangeAspect="1"/>
              </p:cNvCxnSpPr>
              <p:nvPr/>
            </p:nvCxnSpPr>
            <p:spPr>
              <a:xfrm flipH="1">
                <a:off x="3510209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楕円 78"/>
              <p:cNvSpPr>
                <a:spLocks noChangeAspect="1"/>
              </p:cNvSpPr>
              <p:nvPr/>
            </p:nvSpPr>
            <p:spPr>
              <a:xfrm>
                <a:off x="3926239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0" name="直線コネクタ 79"/>
              <p:cNvCxnSpPr/>
              <p:nvPr/>
            </p:nvCxnSpPr>
            <p:spPr>
              <a:xfrm>
                <a:off x="4419439" y="33427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>
                <a:cxnSpLocks noChangeAspect="1"/>
              </p:cNvCxnSpPr>
              <p:nvPr/>
            </p:nvCxnSpPr>
            <p:spPr>
              <a:xfrm flipH="1">
                <a:off x="4424609" y="33500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楕円 81"/>
              <p:cNvSpPr>
                <a:spLocks noChangeAspect="1"/>
              </p:cNvSpPr>
              <p:nvPr/>
            </p:nvSpPr>
            <p:spPr>
              <a:xfrm>
                <a:off x="4840639" y="37688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3" name="直線コネクタ 82"/>
              <p:cNvCxnSpPr/>
              <p:nvPr/>
            </p:nvCxnSpPr>
            <p:spPr>
              <a:xfrm>
                <a:off x="1841852" y="1908212"/>
                <a:ext cx="742237" cy="537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1838577" y="152803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1840903" y="282244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V="1">
                <a:off x="1837628" y="244226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1841678" y="3733489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V="1">
                <a:off x="1838403" y="3353309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>
                <a:off x="1095866" y="228426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>
              <a:xfrm flipV="1">
                <a:off x="1092591" y="190408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>
                <a:off x="1094917" y="3198502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flipV="1">
                <a:off x="1091642" y="281832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1095692" y="4109544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V="1">
                <a:off x="1092417" y="3729364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楕円 94"/>
              <p:cNvSpPr>
                <a:spLocks noChangeAspect="1"/>
              </p:cNvSpPr>
              <p:nvPr/>
            </p:nvSpPr>
            <p:spPr>
              <a:xfrm>
                <a:off x="2178549" y="21449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楕円 95"/>
              <p:cNvSpPr>
                <a:spLocks noChangeAspect="1"/>
              </p:cNvSpPr>
              <p:nvPr/>
            </p:nvSpPr>
            <p:spPr>
              <a:xfrm>
                <a:off x="1435203" y="252003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96"/>
              <p:cNvSpPr>
                <a:spLocks noChangeAspect="1"/>
              </p:cNvSpPr>
              <p:nvPr/>
            </p:nvSpPr>
            <p:spPr>
              <a:xfrm>
                <a:off x="1435203" y="342952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/>
              <p:cNvSpPr>
                <a:spLocks noChangeAspect="1"/>
              </p:cNvSpPr>
              <p:nvPr/>
            </p:nvSpPr>
            <p:spPr>
              <a:xfrm>
                <a:off x="2175465" y="30546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/>
              <p:cNvSpPr>
                <a:spLocks noChangeAspect="1"/>
              </p:cNvSpPr>
              <p:nvPr/>
            </p:nvSpPr>
            <p:spPr>
              <a:xfrm>
                <a:off x="2175465" y="397304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楕円 99"/>
              <p:cNvSpPr>
                <a:spLocks noChangeAspect="1"/>
              </p:cNvSpPr>
              <p:nvPr/>
            </p:nvSpPr>
            <p:spPr>
              <a:xfrm>
                <a:off x="1433697" y="434375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1" name="直線コネクタ 100"/>
              <p:cNvCxnSpPr/>
              <p:nvPr/>
            </p:nvCxnSpPr>
            <p:spPr>
              <a:xfrm>
                <a:off x="5344029" y="153765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H="1">
                <a:off x="5335343" y="2046204"/>
                <a:ext cx="491236" cy="4067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楕円 102"/>
              <p:cNvSpPr>
                <a:spLocks noChangeAspect="1"/>
              </p:cNvSpPr>
              <p:nvPr/>
            </p:nvSpPr>
            <p:spPr>
              <a:xfrm>
                <a:off x="5548811" y="221358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>
                <a:off x="5344408" y="245857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 flipH="1">
                <a:off x="5335722" y="296712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楕円 105"/>
              <p:cNvSpPr>
                <a:spLocks noChangeAspect="1"/>
              </p:cNvSpPr>
              <p:nvPr/>
            </p:nvSpPr>
            <p:spPr>
              <a:xfrm>
                <a:off x="5549190" y="313450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5337355" y="337470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flipH="1">
                <a:off x="5328669" y="388325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楕円 108"/>
              <p:cNvSpPr>
                <a:spLocks noChangeAspect="1"/>
              </p:cNvSpPr>
              <p:nvPr/>
            </p:nvSpPr>
            <p:spPr>
              <a:xfrm>
                <a:off x="5542137" y="405063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0" name="直線コネクタ 109"/>
              <p:cNvCxnSpPr/>
              <p:nvPr/>
            </p:nvCxnSpPr>
            <p:spPr>
              <a:xfrm>
                <a:off x="5829933" y="2057123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H="1">
                <a:off x="5821247" y="2565668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楕円 111"/>
              <p:cNvSpPr>
                <a:spLocks noChangeAspect="1"/>
              </p:cNvSpPr>
              <p:nvPr/>
            </p:nvSpPr>
            <p:spPr>
              <a:xfrm>
                <a:off x="6034715" y="27330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3" name="直線コネクタ 112"/>
              <p:cNvCxnSpPr/>
              <p:nvPr/>
            </p:nvCxnSpPr>
            <p:spPr>
              <a:xfrm>
                <a:off x="5829441" y="2973644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flipH="1">
                <a:off x="5820755" y="3482189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楕円 114"/>
              <p:cNvSpPr>
                <a:spLocks noChangeAspect="1"/>
              </p:cNvSpPr>
              <p:nvPr/>
            </p:nvSpPr>
            <p:spPr>
              <a:xfrm>
                <a:off x="6034223" y="36495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6" name="直線コネクタ 115"/>
              <p:cNvCxnSpPr/>
              <p:nvPr/>
            </p:nvCxnSpPr>
            <p:spPr>
              <a:xfrm>
                <a:off x="5826778" y="3891138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flipH="1">
                <a:off x="5818092" y="4399683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楕円 117"/>
              <p:cNvSpPr>
                <a:spLocks noChangeAspect="1"/>
              </p:cNvSpPr>
              <p:nvPr/>
            </p:nvSpPr>
            <p:spPr>
              <a:xfrm>
                <a:off x="6031560" y="45670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9" name="グループ化 118"/>
              <p:cNvGrpSpPr/>
              <p:nvPr/>
            </p:nvGrpSpPr>
            <p:grpSpPr>
              <a:xfrm>
                <a:off x="908332" y="4711595"/>
                <a:ext cx="5364357" cy="1515682"/>
                <a:chOff x="1752145" y="5301106"/>
                <a:chExt cx="5364357" cy="1515682"/>
              </a:xfrm>
            </p:grpSpPr>
            <p:cxnSp>
              <p:nvCxnSpPr>
                <p:cNvPr id="120" name="直線コネクタ 119"/>
                <p:cNvCxnSpPr/>
                <p:nvPr/>
              </p:nvCxnSpPr>
              <p:spPr>
                <a:xfrm>
                  <a:off x="2512463" y="5301106"/>
                  <a:ext cx="979170" cy="49741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flipV="1">
                  <a:off x="1752145" y="5798862"/>
                  <a:ext cx="1727520" cy="9093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121"/>
                <p:cNvCxnSpPr/>
                <p:nvPr/>
              </p:nvCxnSpPr>
              <p:spPr>
                <a:xfrm>
                  <a:off x="3479666" y="5787684"/>
                  <a:ext cx="2697985" cy="239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6143904" y="5793148"/>
                  <a:ext cx="972598" cy="102364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 flipV="1">
                  <a:off x="6121386" y="5633875"/>
                  <a:ext cx="739182" cy="16096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直線矢印コネクタ 15"/>
            <p:cNvCxnSpPr/>
            <p:nvPr/>
          </p:nvCxnSpPr>
          <p:spPr>
            <a:xfrm flipH="1" flipV="1">
              <a:off x="1674149" y="1077796"/>
              <a:ext cx="7506" cy="29014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楕円 16"/>
            <p:cNvSpPr>
              <a:spLocks noChangeAspect="1"/>
            </p:cNvSpPr>
            <p:nvPr/>
          </p:nvSpPr>
          <p:spPr>
            <a:xfrm>
              <a:off x="4254390" y="1319704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/>
            <p:cNvSpPr>
              <a:spLocks noChangeAspect="1"/>
            </p:cNvSpPr>
            <p:nvPr/>
          </p:nvSpPr>
          <p:spPr>
            <a:xfrm>
              <a:off x="5044868" y="131813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/>
            <p:cNvSpPr>
              <a:spLocks noChangeAspect="1"/>
            </p:cNvSpPr>
            <p:nvPr/>
          </p:nvSpPr>
          <p:spPr>
            <a:xfrm>
              <a:off x="4253483" y="208436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/>
            <p:cNvSpPr>
              <a:spLocks noChangeAspect="1"/>
            </p:cNvSpPr>
            <p:nvPr/>
          </p:nvSpPr>
          <p:spPr>
            <a:xfrm>
              <a:off x="4255457" y="284899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>
              <a:spLocks noChangeAspect="1"/>
            </p:cNvSpPr>
            <p:nvPr/>
          </p:nvSpPr>
          <p:spPr>
            <a:xfrm>
              <a:off x="5046022" y="208742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>
              <a:spLocks noChangeAspect="1"/>
            </p:cNvSpPr>
            <p:nvPr/>
          </p:nvSpPr>
          <p:spPr>
            <a:xfrm>
              <a:off x="5046022" y="285338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>
              <a:spLocks noChangeAspect="1"/>
            </p:cNvSpPr>
            <p:nvPr/>
          </p:nvSpPr>
          <p:spPr>
            <a:xfrm>
              <a:off x="5836102" y="209505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5837896" y="287220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050851" y="362597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>
              <a:spLocks noChangeAspect="1"/>
            </p:cNvSpPr>
            <p:nvPr/>
          </p:nvSpPr>
          <p:spPr>
            <a:xfrm>
              <a:off x="4250240" y="3632005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3460007" y="3632004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3468727" y="285803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3467791" y="208083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3466155" y="1325166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2814840" y="163563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2816907" y="240775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2816087" y="318338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2817183" y="3955796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5836101" y="132262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>
              <a:spLocks noChangeAspect="1"/>
            </p:cNvSpPr>
            <p:nvPr/>
          </p:nvSpPr>
          <p:spPr>
            <a:xfrm>
              <a:off x="6266003" y="176026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>
              <a:spLocks noChangeAspect="1"/>
            </p:cNvSpPr>
            <p:nvPr/>
          </p:nvSpPr>
          <p:spPr>
            <a:xfrm>
              <a:off x="6263160" y="252947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>
              <a:off x="6675096" y="296811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>
              <a:spLocks noChangeAspect="1"/>
            </p:cNvSpPr>
            <p:nvPr/>
          </p:nvSpPr>
          <p:spPr>
            <a:xfrm>
              <a:off x="6680724" y="2194924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>
              <a:spLocks noChangeAspect="1"/>
            </p:cNvSpPr>
            <p:nvPr/>
          </p:nvSpPr>
          <p:spPr>
            <a:xfrm>
              <a:off x="6259485" y="3303546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5844831" y="363672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/>
            <p:cNvSpPr>
              <a:spLocks noChangeAspect="1"/>
            </p:cNvSpPr>
            <p:nvPr/>
          </p:nvSpPr>
          <p:spPr>
            <a:xfrm>
              <a:off x="6264893" y="408381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>
              <a:spLocks noChangeAspect="1"/>
            </p:cNvSpPr>
            <p:nvPr/>
          </p:nvSpPr>
          <p:spPr>
            <a:xfrm>
              <a:off x="6679324" y="374988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>
              <a:spLocks noChangeAspect="1"/>
            </p:cNvSpPr>
            <p:nvPr/>
          </p:nvSpPr>
          <p:spPr>
            <a:xfrm>
              <a:off x="6681876" y="452016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>
              <a:spLocks noChangeAspect="1"/>
            </p:cNvSpPr>
            <p:nvPr/>
          </p:nvSpPr>
          <p:spPr>
            <a:xfrm>
              <a:off x="2171134" y="195136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>
              <a:spLocks noChangeAspect="1"/>
            </p:cNvSpPr>
            <p:nvPr/>
          </p:nvSpPr>
          <p:spPr>
            <a:xfrm>
              <a:off x="2175000" y="2725915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>
              <a:spLocks noChangeAspect="1"/>
            </p:cNvSpPr>
            <p:nvPr/>
          </p:nvSpPr>
          <p:spPr>
            <a:xfrm>
              <a:off x="2176181" y="350283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>
              <a:spLocks noChangeAspect="1"/>
            </p:cNvSpPr>
            <p:nvPr/>
          </p:nvSpPr>
          <p:spPr>
            <a:xfrm>
              <a:off x="2182672" y="427362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4749179" y="3144253"/>
                  <a:ext cx="14170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en-US" altLang="ja-JP" sz="1400" b="0" dirty="0"/>
                </a:p>
              </p:txBody>
            </p:sp>
          </mc:Choice>
          <mc:Fallback xmlns="">
            <p:sp>
              <p:nvSpPr>
                <p:cNvPr id="111" name="テキスト ボックス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179" y="3144253"/>
                  <a:ext cx="141705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23810" r="-19048" b="-96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4750692" y="2386433"/>
                  <a:ext cx="39273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112" name="テキスト ボックス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692" y="2386433"/>
                  <a:ext cx="392735" cy="215444"/>
                </a:xfrm>
                <a:prstGeom prst="rect">
                  <a:avLst/>
                </a:prstGeom>
                <a:blipFill>
                  <a:blip r:embed="rId6"/>
                  <a:stretch>
                    <a:fillRect r="-8772" b="-93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07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31273" y="2084975"/>
                <a:ext cx="7444827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Thm. [H.17]   Uniform modular lattices  </a:t>
                </a:r>
                <a:endParaRPr kumimoji="1"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kumimoji="1" lang="en-US" altLang="ja-JP" sz="2400" dirty="0"/>
                  <a:t>  Euclidean buildings of type A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2084975"/>
                <a:ext cx="7444827" cy="830997"/>
              </a:xfrm>
              <a:prstGeom prst="rect">
                <a:avLst/>
              </a:prstGeom>
              <a:blipFill>
                <a:blip r:embed="rId2"/>
                <a:stretch>
                  <a:fillRect l="-1227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58428" y="3108242"/>
                <a:ext cx="67047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Fact:  Complemented modular lattices </a:t>
                </a:r>
                <a:endParaRPr kumimoji="1"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kumimoji="1" lang="en-US" altLang="ja-JP" sz="2400" dirty="0"/>
                  <a:t>  Spherical buildings of type A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8" y="3108242"/>
                <a:ext cx="6704721" cy="830997"/>
              </a:xfrm>
              <a:prstGeom prst="rect">
                <a:avLst/>
              </a:prstGeom>
              <a:blipFill>
                <a:blip r:embed="rId3"/>
                <a:stretch>
                  <a:fillRect l="-1455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547813" y="3795943"/>
            <a:ext cx="131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Tits,Birkhoff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58428" y="4546731"/>
                <a:ext cx="741767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/>
                  <a:t>Thm</a:t>
                </a:r>
                <a:r>
                  <a:rPr kumimoji="1" lang="en-US" altLang="ja-JP" sz="2400" dirty="0"/>
                  <a:t>. [H.18]   Uniform </a:t>
                </a:r>
                <a:r>
                  <a:rPr kumimoji="1" lang="en-US" altLang="ja-JP" sz="2400" dirty="0" err="1"/>
                  <a:t>semimodular</a:t>
                </a:r>
                <a:r>
                  <a:rPr kumimoji="1" lang="en-US" altLang="ja-JP" sz="2400" dirty="0"/>
                  <a:t> lattices  </a:t>
                </a:r>
              </a:p>
              <a:p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kumimoji="1" lang="en-US" altLang="ja-JP" sz="2400" dirty="0"/>
                  <a:t>   integer-valued valuated </a:t>
                </a:r>
                <a:r>
                  <a:rPr kumimoji="1" lang="en-US" altLang="ja-JP" sz="2400" dirty="0" err="1"/>
                  <a:t>matroids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8" y="4546731"/>
                <a:ext cx="7417672" cy="830997"/>
              </a:xfrm>
              <a:prstGeom prst="rect">
                <a:avLst/>
              </a:prstGeom>
              <a:blipFill>
                <a:blip r:embed="rId4"/>
                <a:stretch>
                  <a:fillRect l="-1315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296530" y="321056"/>
            <a:ext cx="65414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Digression: </a:t>
            </a:r>
          </a:p>
          <a:p>
            <a:pPr algn="ctr"/>
            <a:r>
              <a:rPr kumimoji="1" lang="en-US" altLang="ja-JP" sz="2800" dirty="0"/>
              <a:t>Lattice-theoretic characterization of </a:t>
            </a:r>
          </a:p>
          <a:p>
            <a:pPr algn="ctr"/>
            <a:r>
              <a:rPr kumimoji="1" lang="en-US" altLang="ja-JP" sz="2800" dirty="0"/>
              <a:t>Euclidean buildings &amp; tropical linear spaces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58428" y="5756652"/>
                <a:ext cx="5837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Fact:  Geometric lattices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kumimoji="1" lang="en-US" altLang="ja-JP" sz="2400" dirty="0"/>
                  <a:t>  simple matroids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8" y="5756652"/>
                <a:ext cx="5837495" cy="461665"/>
              </a:xfrm>
              <a:prstGeom prst="rect">
                <a:avLst/>
              </a:prstGeom>
              <a:blipFill>
                <a:blip r:embed="rId5"/>
                <a:stretch>
                  <a:fillRect l="-1672" t="-10526" r="-627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1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728821" y="431151"/>
            <a:ext cx="4900019" cy="1488033"/>
            <a:chOff x="2182490" y="3959584"/>
            <a:chExt cx="4900019" cy="14880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2182490" y="3959584"/>
                  <a:ext cx="3341620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490" y="3959584"/>
                  <a:ext cx="334162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2466822" y="4498205"/>
                  <a:ext cx="4615687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err="1"/>
                    <a:t>s.t.</a:t>
                  </a:r>
                  <a:r>
                    <a:rPr kumimoji="1" lang="en-US" altLang="ja-JP" sz="2400" dirty="0"/>
                    <a:t> </a:t>
                  </a:r>
                  <a:r>
                    <a:rPr lang="ja-JP" altLang="en-US" sz="2400" dirty="0"/>
                    <a:t> </a:t>
                  </a:r>
                  <a:r>
                    <a:rPr kumimoji="1"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[−∞,0]  (∀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822" y="4498205"/>
                  <a:ext cx="461568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982" t="-10526" r="-264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3160490" y="4971205"/>
                  <a:ext cx="2230291" cy="47641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̌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490" y="4971205"/>
                  <a:ext cx="2230291" cy="476412"/>
                </a:xfrm>
                <a:prstGeom prst="rect">
                  <a:avLst/>
                </a:prstGeom>
                <a:blipFill>
                  <a:blip r:embed="rId8"/>
                  <a:stretch>
                    <a:fillRect t="-8974" r="-101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テキスト ボックス 7"/>
          <p:cNvSpPr txBox="1"/>
          <p:nvPr/>
        </p:nvSpPr>
        <p:spPr>
          <a:xfrm>
            <a:off x="4667326" y="3290588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19031" y="431151"/>
                <a:ext cx="1901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1" y="431151"/>
                <a:ext cx="1901803" cy="461665"/>
              </a:xfrm>
              <a:prstGeom prst="rect">
                <a:avLst/>
              </a:prstGeom>
              <a:blipFill>
                <a:blip r:embed="rId20"/>
                <a:stretch>
                  <a:fillRect l="-641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21721" y="3020367"/>
                <a:ext cx="7691208" cy="8457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/>
                  <a:t>Lem</a:t>
                </a:r>
                <a:r>
                  <a:rPr kumimoji="1" lang="en-US" altLang="ja-JP" sz="2400" dirty="0"/>
                  <a:t>. [H.18]  The objective function is </a:t>
                </a:r>
                <a:r>
                  <a:rPr kumimoji="1" lang="en-US" altLang="ja-JP" sz="2400" dirty="0">
                    <a:solidFill>
                      <a:schemeClr val="accent5">
                        <a:lumMod val="50000"/>
                      </a:schemeClr>
                    </a:solidFill>
                  </a:rPr>
                  <a:t>L-convex </a:t>
                </a:r>
              </a:p>
              <a:p>
                <a:r>
                  <a:rPr kumimoji="1" lang="en-US" altLang="ja-JP" sz="2400" dirty="0"/>
                  <a:t>                                  on uniform modular lattice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̌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endParaRPr kumimoji="1" lang="en-US" altLang="ja-JP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21" y="3020367"/>
                <a:ext cx="7691208" cy="845744"/>
              </a:xfrm>
              <a:prstGeom prst="rect">
                <a:avLst/>
              </a:prstGeom>
              <a:blipFill>
                <a:blip r:embed="rId21"/>
                <a:stretch>
                  <a:fillRect l="-1269" t="-5755" b="-158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821720" y="4255857"/>
            <a:ext cx="7691209" cy="1733295"/>
            <a:chOff x="821720" y="4255857"/>
            <a:chExt cx="7691209" cy="1733295"/>
          </a:xfrm>
        </p:grpSpPr>
        <p:sp>
          <p:nvSpPr>
            <p:cNvPr id="13" name="正方形/長方形 12"/>
            <p:cNvSpPr/>
            <p:nvPr/>
          </p:nvSpPr>
          <p:spPr>
            <a:xfrm>
              <a:off x="821720" y="4284736"/>
              <a:ext cx="7691209" cy="1645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177131" y="4717522"/>
                  <a:ext cx="4948086" cy="1271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oMath>
                    </m:oMathPara>
                  </a14:m>
                  <a:endParaRPr kumimoji="1" lang="en-US" altLang="ja-JP" sz="2400" b="0" dirty="0"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dirty="0"/>
                    <a:t>  </a:t>
                  </a:r>
                  <a14:m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131" y="4717522"/>
                  <a:ext cx="4948086" cy="127163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821721" y="4255857"/>
                  <a:ext cx="566392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ja-JP" sz="2400" dirty="0"/>
                    <a:t>Def. [H. 17]     </a:t>
                  </a:r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is L-convex: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21" y="4255857"/>
                  <a:ext cx="5663923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1722" t="-10526" r="-64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600045" y="1993802"/>
                <a:ext cx="4277709" cy="7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the lattice of </a:t>
                </a:r>
                <a:r>
                  <a:rPr lang="en-US" altLang="ja-JP" sz="2000" i="1" dirty="0"/>
                  <a:t>lattices</a:t>
                </a:r>
                <a:r>
                  <a:rPr lang="en-US" altLang="ja-JP" sz="2000" dirty="0"/>
                  <a:t>, inclusion order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its reverse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45" y="1993802"/>
                <a:ext cx="4277709" cy="720262"/>
              </a:xfrm>
              <a:prstGeom prst="rect">
                <a:avLst/>
              </a:prstGeom>
              <a:blipFill>
                <a:blip r:embed="rId24"/>
                <a:stretch>
                  <a:fillRect t="-4237" r="-713" b="-14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59344" y="6221883"/>
                <a:ext cx="79181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Original def. [</a:t>
                </a:r>
                <a:r>
                  <a:rPr kumimoji="1" lang="en-US" altLang="ja-JP" sz="2000" dirty="0" err="1"/>
                  <a:t>Murota</a:t>
                </a:r>
                <a:r>
                  <a:rPr kumimoji="1" lang="en-US" altLang="ja-JP" sz="2000" dirty="0"/>
                  <a:t>] :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∪{∞}</m:t>
                    </m:r>
                  </m:oMath>
                </a14:m>
                <a:r>
                  <a:rPr kumimoji="1" lang="en-US" altLang="ja-JP" sz="2000" dirty="0"/>
                  <a:t> ,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44" y="6221883"/>
                <a:ext cx="7918130" cy="400110"/>
              </a:xfrm>
              <a:prstGeom prst="rect">
                <a:avLst/>
              </a:prstGeom>
              <a:blipFill>
                <a:blip r:embed="rId25"/>
                <a:stretch>
                  <a:fillRect l="-847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0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15731" y="90330"/>
                <a:ext cx="842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 for </a:t>
                </a:r>
                <a:r>
                  <a:rPr lang="en-US" altLang="ja-JP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deg</a:t>
                </a: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Det</a:t>
                </a: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minimization of L-convex </a:t>
                </a:r>
                <a:r>
                  <a:rPr lang="en-US" altLang="ja-JP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</a:t>
                </a: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</a:t>
                </a:r>
                <a:endParaRPr kumimoji="1" lang="ja-JP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1" y="90330"/>
                <a:ext cx="8428269" cy="523220"/>
              </a:xfrm>
              <a:prstGeom prst="rect">
                <a:avLst/>
              </a:prstGeom>
              <a:blipFill>
                <a:blip r:embed="rId2"/>
                <a:stretch>
                  <a:fillRect l="-1446" t="-11628" r="-50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15731" y="2120124"/>
                <a:ext cx="29946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accent5"/>
                    </a:solidFill>
                  </a:rPr>
                  <a:t>1: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1" y="2120124"/>
                <a:ext cx="2994602" cy="400110"/>
              </a:xfrm>
              <a:prstGeom prst="rect">
                <a:avLst/>
              </a:prstGeom>
              <a:blipFill>
                <a:blip r:embed="rId3"/>
                <a:stretch>
                  <a:fillRect l="-2033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48599" y="4410017"/>
                <a:ext cx="738234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>
                    <a:solidFill>
                      <a:schemeClr val="accent5"/>
                    </a:solidFill>
                  </a:rPr>
                  <a:t>3: </a:t>
                </a:r>
                <a:r>
                  <a:rPr kumimoji="1" lang="en-US" altLang="ja-JP" sz="2000" dirty="0"/>
                  <a:t>If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optimal;</a:t>
                </a:r>
                <a:r>
                  <a:rPr lang="en-US" altLang="ja-JP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ja-JP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99" y="4410017"/>
                <a:ext cx="7382342" cy="553998"/>
              </a:xfrm>
              <a:prstGeom prst="rect">
                <a:avLst/>
              </a:prstGeom>
              <a:blipFill>
                <a:blip r:embed="rId4"/>
                <a:stretch>
                  <a:fillRect l="-908" b="-9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15731" y="1448317"/>
                <a:ext cx="6605077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kumimoji="1" lang="en-US" altLang="ja-JP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1" lang="ja-JP" alt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</a:t>
                </a:r>
                <a:r>
                  <a:rPr kumimoji="1" lang="en-US" altLang="ja-JP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kumimoji="1" lang="en-US" altLang="ja-JP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  <m:sSub>
                      <m:sSubPr>
                        <m:ctrlPr>
                          <a:rPr kumimoji="1"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>
                        <a:latin typeface="Cambria Math" panose="02040503050406030204" pitchFamily="18" charset="0"/>
                      </a:rPr>
                      <m:t>de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kumimoji="1" lang="en-US" altLang="ja-JP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1" y="1448317"/>
                <a:ext cx="6605077" cy="424796"/>
              </a:xfrm>
              <a:prstGeom prst="rect">
                <a:avLst/>
              </a:prstGeom>
              <a:blipFill>
                <a:blip r:embed="rId5"/>
                <a:stretch>
                  <a:fillRect l="-923" t="-7246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15731" y="2789635"/>
                <a:ext cx="4745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2: </a:t>
                </a:r>
                <a:r>
                  <a:rPr kumimoji="1"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1" lang="ja-JP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1" y="2789635"/>
                <a:ext cx="4745145" cy="400110"/>
              </a:xfrm>
              <a:prstGeom prst="rect">
                <a:avLst/>
              </a:prstGeom>
              <a:blipFill>
                <a:blip r:embed="rId6"/>
                <a:stretch>
                  <a:fillRect l="-1284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5340933" y="2675620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正方形/長方形 10"/>
          <p:cNvSpPr/>
          <p:nvPr/>
        </p:nvSpPr>
        <p:spPr>
          <a:xfrm>
            <a:off x="5340933" y="3188124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601761" y="323009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61" y="3230096"/>
                <a:ext cx="238847" cy="369332"/>
              </a:xfrm>
              <a:prstGeom prst="rect">
                <a:avLst/>
              </a:prstGeom>
              <a:blipFill>
                <a:blip r:embed="rId7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361658" y="2665236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58" y="2665236"/>
                <a:ext cx="181140" cy="307777"/>
              </a:xfrm>
              <a:prstGeom prst="rect">
                <a:avLst/>
              </a:prstGeom>
              <a:blipFill>
                <a:blip r:embed="rId8"/>
                <a:stretch>
                  <a:fillRect l="-20690" r="-20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112996" y="2593089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96" y="2593089"/>
                <a:ext cx="181140" cy="307777"/>
              </a:xfrm>
              <a:prstGeom prst="rect">
                <a:avLst/>
              </a:prstGeom>
              <a:blipFill>
                <a:blip r:embed="rId9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721476" y="2823922"/>
                <a:ext cx="2156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76" y="2823922"/>
                <a:ext cx="215617" cy="307777"/>
              </a:xfrm>
              <a:prstGeom prst="rect">
                <a:avLst/>
              </a:prstGeom>
              <a:blipFill>
                <a:blip r:embed="rId10"/>
                <a:stretch>
                  <a:fillRect l="-8571" r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173625" y="3374566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625" y="3374566"/>
                <a:ext cx="181140" cy="307777"/>
              </a:xfrm>
              <a:prstGeom prst="rect">
                <a:avLst/>
              </a:prstGeom>
              <a:blipFill>
                <a:blip r:embed="rId11"/>
                <a:stretch>
                  <a:fillRect l="-20690" r="-20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127031" y="3278073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1" y="3278073"/>
                <a:ext cx="185179" cy="307777"/>
              </a:xfrm>
              <a:prstGeom prst="rect">
                <a:avLst/>
              </a:prstGeom>
              <a:blipFill>
                <a:blip r:embed="rId12"/>
                <a:stretch>
                  <a:fillRect l="-16667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719172" y="3660226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i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72" y="3660226"/>
                <a:ext cx="181588" cy="307777"/>
              </a:xfrm>
              <a:prstGeom prst="rect">
                <a:avLst/>
              </a:prstGeom>
              <a:blipFill>
                <a:blip r:embed="rId13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723755" y="3492103"/>
                <a:ext cx="21775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>
                    <a:cs typeface="Calibri" panose="020F0502020204030204" pitchFamily="34" charset="0"/>
                  </a:rPr>
                  <a:t>with maximum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kumimoji="1" lang="ja-JP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755" y="3492103"/>
                <a:ext cx="2177584" cy="307777"/>
              </a:xfrm>
              <a:prstGeom prst="rect">
                <a:avLst/>
              </a:prstGeom>
              <a:blipFill>
                <a:blip r:embed="rId14"/>
                <a:stretch>
                  <a:fillRect l="-7283" t="-26000" r="-1681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748599" y="4912008"/>
                <a:ext cx="197515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>
                    <a:solidFill>
                      <a:schemeClr val="accent5"/>
                    </a:solidFill>
                  </a:rPr>
                  <a:t>4: </a:t>
                </a:r>
                <a:r>
                  <a:rPr kumimoji="1" lang="en-US" altLang="ja-JP" sz="2000" dirty="0"/>
                  <a:t>If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ja-JP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99" y="4912008"/>
                <a:ext cx="1975156" cy="553998"/>
              </a:xfrm>
              <a:prstGeom prst="rect">
                <a:avLst/>
              </a:prstGeom>
              <a:blipFill>
                <a:blip r:embed="rId15"/>
                <a:stretch>
                  <a:fillRect l="-3395" b="-9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565022" y="5296235"/>
                <a:ext cx="4175887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𝑆𝑃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𝑄𝑇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22" y="5296235"/>
                <a:ext cx="4175887" cy="5650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803538" y="819240"/>
                <a:ext cx="53112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>
                    <a:solidFill>
                      <a:schemeClr val="accent5"/>
                    </a:solidFill>
                    <a:cs typeface="Calibri" panose="020F050202020403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)+…+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38" y="819240"/>
                <a:ext cx="5311262" cy="307777"/>
              </a:xfrm>
              <a:prstGeom prst="rect">
                <a:avLst/>
              </a:prstGeom>
              <a:blipFill>
                <a:blip r:embed="rId17"/>
                <a:stretch>
                  <a:fillRect l="-2985" t="-25490" r="-1378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858412" y="5378725"/>
            <a:ext cx="1028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; go to </a:t>
            </a:r>
            <a:r>
              <a:rPr lang="en-US" altLang="ja-JP" sz="2000" dirty="0">
                <a:solidFill>
                  <a:schemeClr val="accent5"/>
                </a:solidFill>
              </a:rPr>
              <a:t>1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668376" y="2613785"/>
                <a:ext cx="2460610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Optimization</a:t>
                </a:r>
              </a:p>
              <a:p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over the link 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endPara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(= spherical building)</a:t>
                </a:r>
              </a:p>
              <a:p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altLang="ja-JP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nc</a:t>
                </a:r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-rank</a:t>
                </a:r>
                <a:r>
                  <a:rPr lang="ja-JP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computation</a:t>
                </a: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76" y="2613785"/>
                <a:ext cx="2460610" cy="1200329"/>
              </a:xfrm>
              <a:prstGeom prst="rect">
                <a:avLst/>
              </a:prstGeom>
              <a:blipFill>
                <a:blip r:embed="rId18"/>
                <a:stretch>
                  <a:fillRect l="-2228" t="-3046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96981" y="6245552"/>
                <a:ext cx="628130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kumimoji="1" lang="ja-JP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moves on the 1-skeleton of the Euclidean building</a:t>
                </a:r>
                <a:endParaRPr kumimoji="1" lang="ja-JP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1" y="6245552"/>
                <a:ext cx="6281308" cy="400110"/>
              </a:xfrm>
              <a:prstGeom prst="rect">
                <a:avLst/>
              </a:prstGeom>
              <a:blipFill>
                <a:blip r:embed="rId19"/>
                <a:stretch>
                  <a:fillRect t="-9231" r="-680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736177" y="4240740"/>
                <a:ext cx="21873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nc-nonsingular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77" y="4240740"/>
                <a:ext cx="2187330" cy="338554"/>
              </a:xfrm>
              <a:prstGeom prst="rect">
                <a:avLst/>
              </a:prstGeom>
              <a:blipFill>
                <a:blip r:embed="rId2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0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1367" y="231913"/>
            <a:ext cx="1430071" cy="6623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/>
              <a:t>Remarks</a:t>
            </a:r>
            <a:endParaRPr kumimoji="1" lang="ja-JP" altLang="en-US" sz="32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4881" y="1193640"/>
                <a:ext cx="8891152" cy="5052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Essence in </a:t>
                </a:r>
                <a:r>
                  <a:rPr kumimoji="1" lang="en-US" altLang="ja-JP" sz="2400" i="1" dirty="0"/>
                  <a:t>combinatorial relaxation method</a:t>
                </a:r>
                <a:r>
                  <a:rPr kumimoji="1" lang="en-US" altLang="ja-JP" sz="2400" dirty="0"/>
                  <a:t> (</a:t>
                </a:r>
                <a:r>
                  <a:rPr kumimoji="1" lang="en-US" altLang="ja-JP" sz="2400" dirty="0" err="1"/>
                  <a:t>Murota</a:t>
                </a:r>
                <a:r>
                  <a:rPr kumimoji="1" lang="en-US" altLang="ja-JP" sz="2400" dirty="0"/>
                  <a:t> 90) for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r>
                  <a:rPr kumimoji="1" lang="en-US" altLang="ja-JP" sz="24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</a:t>
                </a:r>
                <a:r>
                  <a:rPr lang="ja-JP" altLang="en-US" sz="2400" dirty="0"/>
                  <a:t>        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∋</m:t>
                    </m:r>
                  </m:oMath>
                </a14:m>
                <a:r>
                  <a:rPr lang="en-US" altLang="ja-JP" sz="2400" dirty="0"/>
                  <a:t>  partial optimization over apartments</a:t>
                </a:r>
                <a:r>
                  <a:rPr lang="ja-JP" altLang="en-US" sz="2400" dirty="0"/>
                  <a:t> </a:t>
                </a:r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altLang="ja-JP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Bipartite matching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400" dirty="0"/>
                  <a:t>  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Hungarian method</a:t>
                </a:r>
                <a:r>
                  <a:rPr lang="en-US" altLang="ja-JP" sz="24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Linear matroid intersection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ja-JP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dirty="0"/>
                  <a:t>      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/>
                  <a:t>Frank’s weight splitting algorithm (Furue-H 2019)</a:t>
                </a:r>
                <a:endParaRPr lang="ja-JP" alt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Computation of 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r>
                  <a:rPr kumimoji="1" lang="en-US" altLang="ja-JP" sz="2400" dirty="0"/>
                  <a:t> for skew polynomial matrix (Oki 2019)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1" y="1193640"/>
                <a:ext cx="8891152" cy="5052922"/>
              </a:xfrm>
              <a:prstGeom prst="rect">
                <a:avLst/>
              </a:prstGeom>
              <a:blipFill>
                <a:blip r:embed="rId2"/>
                <a:stretch>
                  <a:fillRect l="-1919" r="-1165" b="-1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453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67035" y="443974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Summary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3025" y="1546411"/>
            <a:ext cx="74750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Appearances of buildings in combinatorial optimization </a:t>
            </a:r>
          </a:p>
          <a:p>
            <a:r>
              <a:rPr kumimoji="1" lang="en-US" altLang="ja-JP" sz="2400" dirty="0"/>
              <a:t>      and its algebraic generalization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Submodular/discrete convex optimization on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Lattice-theoretic approach to buildings.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Appearances of buildings (type C) </a:t>
            </a:r>
          </a:p>
          <a:p>
            <a:r>
              <a:rPr kumimoji="1" lang="en-US" altLang="ja-JP" sz="2400" dirty="0"/>
              <a:t>     in </a:t>
            </a:r>
            <a:r>
              <a:rPr kumimoji="1" lang="en-US" altLang="ja-JP" sz="2400" dirty="0" err="1"/>
              <a:t>multicommodity</a:t>
            </a:r>
            <a:r>
              <a:rPr kumimoji="1" lang="en-US" altLang="ja-JP" sz="2400" dirty="0"/>
              <a:t> flow problems [H. 18, Ikeda-H. 19]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13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14255" y="393469"/>
            <a:ext cx="2472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References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289210" y="1392826"/>
            <a:ext cx="8681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err="1"/>
              <a:t>M.Hamada</a:t>
            </a:r>
            <a:r>
              <a:rPr lang="en-US" altLang="ja-JP" sz="2000" dirty="0"/>
              <a:t> and </a:t>
            </a:r>
            <a:r>
              <a:rPr lang="en-US" altLang="ja-JP" sz="2000" dirty="0" err="1"/>
              <a:t>H.Hirai</a:t>
            </a:r>
            <a:r>
              <a:rPr lang="en-US" altLang="ja-JP" sz="2000" dirty="0"/>
              <a:t>: Maximum vanishing subspace problem, CAT(0)-space   relaxation, and block-</a:t>
            </a:r>
            <a:r>
              <a:rPr lang="en-US" altLang="ja-JP" sz="2000" dirty="0" err="1"/>
              <a:t>triangularization</a:t>
            </a:r>
            <a:r>
              <a:rPr lang="en-US" altLang="ja-JP" sz="2000" dirty="0"/>
              <a:t> of partitioned matrix, </a:t>
            </a:r>
            <a:r>
              <a:rPr lang="en-US" altLang="ja-JP" sz="2000" dirty="0" err="1"/>
              <a:t>arXiv</a:t>
            </a:r>
            <a:r>
              <a:rPr lang="en-US" altLang="ja-JP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H. Hirai: Uniform modular lattices and affine buildings, Adv. in Geometry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H. Hirai: Uniform </a:t>
            </a:r>
            <a:r>
              <a:rPr lang="en-US" altLang="ja-JP" sz="2000" dirty="0" err="1"/>
              <a:t>semimodular</a:t>
            </a:r>
            <a:r>
              <a:rPr lang="en-US" altLang="ja-JP" sz="2000" dirty="0"/>
              <a:t> lattices and valuated </a:t>
            </a:r>
            <a:r>
              <a:rPr lang="en-US" altLang="ja-JP" sz="2000" dirty="0" err="1"/>
              <a:t>matroids</a:t>
            </a:r>
            <a:r>
              <a:rPr lang="en-US" altLang="ja-JP" sz="2000" dirty="0"/>
              <a:t>, JCTA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H. Hirai: Computing the degree of determinants via discrete convex optimization 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                over Euclidean buildings, SIAGA</a:t>
            </a:r>
            <a:endParaRPr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796" y="5736184"/>
            <a:ext cx="453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Thank you for your attention !</a:t>
            </a:r>
            <a:endParaRPr kumimoji="1" lang="ja-JP" altLang="en-US" sz="28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6369" y="4441215"/>
            <a:ext cx="559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Papers &amp; slides are available at</a:t>
            </a:r>
          </a:p>
          <a:p>
            <a:pPr algn="ctr"/>
            <a:r>
              <a:rPr kumimoji="1" lang="en-US" altLang="ja-JP" sz="2400" dirty="0"/>
              <a:t>http://www.misojiro.t.u-tokyo.ac.jp/~hirai/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30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21646" y="456400"/>
            <a:ext cx="3608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Problem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83197" y="651821"/>
            <a:ext cx="163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Edmonds 1967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28685" y="1438489"/>
                <a:ext cx="8676862" cy="22159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 Can we compute the </a:t>
                </a:r>
                <a:r>
                  <a:rPr kumimoji="1" lang="en-US" altLang="ja-JP" sz="3200" i="1" dirty="0"/>
                  <a:t>rank</a:t>
                </a:r>
                <a:r>
                  <a:rPr kumimoji="1" lang="en-US" altLang="ja-JP" sz="3200" dirty="0"/>
                  <a:t> of linear symbolic matrix </a:t>
                </a:r>
                <a:endParaRPr kumimoji="1" lang="en-US" altLang="ja-JP" sz="32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 in polynomial time ?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85" y="1438489"/>
                <a:ext cx="8676862" cy="2215991"/>
              </a:xfrm>
              <a:prstGeom prst="rect">
                <a:avLst/>
              </a:prstGeom>
              <a:blipFill>
                <a:blip r:embed="rId2"/>
                <a:stretch>
                  <a:fillRect l="-1827" r="-1897" b="-6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51627" y="3860656"/>
                <a:ext cx="5965159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variables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matrices over field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matrix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27" y="3860656"/>
                <a:ext cx="5965159" cy="1661993"/>
              </a:xfrm>
              <a:prstGeom prst="rect">
                <a:avLst/>
              </a:prstGeom>
              <a:blipFill>
                <a:blip r:embed="rId3"/>
                <a:stretch>
                  <a:fillRect b="-6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64765" y="5987019"/>
                <a:ext cx="21707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65" y="5987019"/>
                <a:ext cx="2170787" cy="369332"/>
              </a:xfrm>
              <a:prstGeom prst="rect">
                <a:avLst/>
              </a:prstGeom>
              <a:blipFill>
                <a:blip r:embed="rId4"/>
                <a:stretch>
                  <a:fillRect l="-3090" r="-4775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 rot="5400000">
                <a:off x="4353521" y="5478297"/>
                <a:ext cx="5613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53521" y="5478297"/>
                <a:ext cx="5613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66614" y="136452"/>
            <a:ext cx="7797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Motivation</a:t>
            </a:r>
          </a:p>
          <a:p>
            <a:pPr algn="ctr"/>
            <a:r>
              <a:rPr kumimoji="1" lang="en-US" altLang="ja-JP" sz="3200" dirty="0"/>
              <a:t>Algebraic Interpretation of Bipartite Matching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1618217" y="158537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1618217" y="2194831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1618217" y="277482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1618217" y="340671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066017" y="158537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066017" y="2194831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066017" y="277482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66017" y="340671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4" idx="6"/>
            <a:endCxn id="9" idx="1"/>
          </p:cNvCxnSpPr>
          <p:nvPr/>
        </p:nvCxnSpPr>
        <p:spPr>
          <a:xfrm>
            <a:off x="1774371" y="1663451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7"/>
            <a:endCxn id="8" idx="2"/>
          </p:cNvCxnSpPr>
          <p:nvPr/>
        </p:nvCxnSpPr>
        <p:spPr>
          <a:xfrm flipV="1">
            <a:off x="1751503" y="1663451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5" idx="6"/>
          </p:cNvCxnSpPr>
          <p:nvPr/>
        </p:nvCxnSpPr>
        <p:spPr>
          <a:xfrm>
            <a:off x="1774371" y="2272908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6" idx="7"/>
            <a:endCxn id="9" idx="2"/>
          </p:cNvCxnSpPr>
          <p:nvPr/>
        </p:nvCxnSpPr>
        <p:spPr>
          <a:xfrm flipV="1">
            <a:off x="1751503" y="2272908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7" idx="7"/>
            <a:endCxn id="8" idx="3"/>
          </p:cNvCxnSpPr>
          <p:nvPr/>
        </p:nvCxnSpPr>
        <p:spPr>
          <a:xfrm flipV="1">
            <a:off x="1751503" y="1718660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5" idx="5"/>
            <a:endCxn id="11" idx="1"/>
          </p:cNvCxnSpPr>
          <p:nvPr/>
        </p:nvCxnSpPr>
        <p:spPr>
          <a:xfrm>
            <a:off x="1751503" y="2328117"/>
            <a:ext cx="1337382" cy="110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232331" y="1439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32331" y="204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32331" y="2651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10850" y="330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46683" y="1439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46683" y="204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46683" y="2651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25202" y="330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4465738" y="1606530"/>
                <a:ext cx="3984424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38" y="1606530"/>
                <a:ext cx="3984424" cy="1753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/>
          <p:cNvSpPr txBox="1"/>
          <p:nvPr/>
        </p:nvSpPr>
        <p:spPr>
          <a:xfrm>
            <a:off x="5026124" y="1670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01733" y="2499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23631" y="290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10656" y="2096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516354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209058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001844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99923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1593442" y="3713437"/>
                <a:ext cx="1804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42" y="3713437"/>
                <a:ext cx="1804084" cy="369332"/>
              </a:xfrm>
              <a:prstGeom prst="rect">
                <a:avLst/>
              </a:prstGeom>
              <a:blipFill>
                <a:blip r:embed="rId3"/>
                <a:stretch>
                  <a:fillRect l="-3378" r="-5743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5818040" y="3609602"/>
                <a:ext cx="2073388" cy="72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40" y="3609602"/>
                <a:ext cx="2073388" cy="72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908191" y="4534226"/>
            <a:ext cx="7432000" cy="2294683"/>
            <a:chOff x="1512536" y="4529584"/>
            <a:chExt cx="7432000" cy="192255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/>
                <p:cNvSpPr/>
                <p:nvPr/>
              </p:nvSpPr>
              <p:spPr>
                <a:xfrm>
                  <a:off x="1512536" y="4529584"/>
                  <a:ext cx="6394123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800" b="0" dirty="0" err="1"/>
                    <a:t>Lem</a:t>
                  </a:r>
                  <a:r>
                    <a:rPr lang="en-US" altLang="ja-JP" sz="2800" b="0" dirty="0"/>
                    <a:t>. # maximum matching of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58" name="正方形/長方形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36" y="4529584"/>
                  <a:ext cx="639412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002" t="-9804" b="-117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6569527" y="5052804"/>
                  <a:ext cx="2375009" cy="703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527" y="5052804"/>
                  <a:ext cx="2375009" cy="7035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テキスト ボックス 61"/>
            <p:cNvSpPr txBox="1"/>
            <p:nvPr/>
          </p:nvSpPr>
          <p:spPr>
            <a:xfrm>
              <a:off x="1512536" y="5621143"/>
              <a:ext cx="574588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min-max formula ( </a:t>
              </a:r>
              <a:r>
                <a:rPr kumimoji="1" lang="en-US" altLang="ja-JP" sz="2400" dirty="0" err="1"/>
                <a:t>K</a:t>
              </a:r>
              <a:r>
                <a:rPr kumimoji="1" lang="en-US" altLang="ja-JP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ö</a:t>
              </a:r>
              <a:r>
                <a:rPr kumimoji="1" lang="en-US" altLang="ja-JP" sz="2400" dirty="0" err="1"/>
                <a:t>nig-Egerv</a:t>
              </a:r>
              <a:r>
                <a:rPr kumimoji="1" lang="en-US" altLang="ja-JP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</a:t>
              </a:r>
              <a:r>
                <a:rPr kumimoji="1" lang="en-US" altLang="ja-JP" sz="2400" dirty="0" err="1"/>
                <a:t>ry</a:t>
              </a:r>
              <a:r>
                <a:rPr kumimoji="1" lang="en-US" altLang="ja-JP" sz="2400" dirty="0"/>
                <a:t> 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polynomial time algorithm</a:t>
              </a:r>
              <a:endParaRPr kumimoji="1" lang="ja-JP" altLang="en-US" sz="24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751503" y="1667424"/>
            <a:ext cx="1358556" cy="1762156"/>
            <a:chOff x="1452182" y="1789263"/>
            <a:chExt cx="1358556" cy="1762156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1496224" y="1789263"/>
              <a:ext cx="1314514" cy="55424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7" idx="7"/>
              <a:endCxn id="8" idx="3"/>
            </p:cNvCxnSpPr>
            <p:nvPr/>
          </p:nvCxnSpPr>
          <p:spPr>
            <a:xfrm flipV="1">
              <a:off x="1452182" y="1840499"/>
              <a:ext cx="1337382" cy="171092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" idx="6"/>
            </p:cNvCxnSpPr>
            <p:nvPr/>
          </p:nvCxnSpPr>
          <p:spPr>
            <a:xfrm>
              <a:off x="1475050" y="2394747"/>
              <a:ext cx="1319604" cy="53801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4114800" y="31518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2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9105" y="316596"/>
            <a:ext cx="466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/>
              <a:t>Linear </a:t>
            </a:r>
            <a:r>
              <a:rPr kumimoji="1" lang="en-US" altLang="ja-JP" sz="2400" dirty="0" err="1"/>
              <a:t>matroid</a:t>
            </a:r>
            <a:r>
              <a:rPr kumimoji="1" lang="en-US" altLang="ja-JP" sz="2400" dirty="0"/>
              <a:t> intersection</a:t>
            </a:r>
            <a:r>
              <a:rPr kumimoji="1" lang="ja-JP" altLang="en-US" sz="2400" dirty="0"/>
              <a:t>    </a:t>
            </a:r>
            <a:r>
              <a:rPr kumimoji="1" lang="en-US" altLang="ja-JP" sz="2400" dirty="0"/>
              <a:t>-----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336521" y="160840"/>
                <a:ext cx="24512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1" y="160840"/>
                <a:ext cx="2451248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336521" y="1351051"/>
                <a:ext cx="367151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1" y="1351051"/>
                <a:ext cx="367151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019105" y="1506807"/>
            <a:ext cx="419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/>
              <a:t>Linear </a:t>
            </a:r>
            <a:r>
              <a:rPr kumimoji="1" lang="en-US" altLang="ja-JP" sz="2400" dirty="0" err="1"/>
              <a:t>matroid</a:t>
            </a:r>
            <a:r>
              <a:rPr kumimoji="1" lang="en-US" altLang="ja-JP" sz="2400" dirty="0"/>
              <a:t> matching</a:t>
            </a:r>
            <a:r>
              <a:rPr kumimoji="1" lang="ja-JP" altLang="en-US" sz="2400" dirty="0"/>
              <a:t>    </a:t>
            </a:r>
            <a:r>
              <a:rPr kumimoji="1" lang="en-US" altLang="ja-JP" sz="2400" dirty="0"/>
              <a:t>-----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36299" y="2533824"/>
                <a:ext cx="6316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en-US" altLang="ja-JP" sz="2400" dirty="0"/>
                  <a:t> min-max theorem + polynomial time algorithm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99" y="2533824"/>
                <a:ext cx="6316729" cy="461665"/>
              </a:xfrm>
              <a:prstGeom prst="rect">
                <a:avLst/>
              </a:prstGeom>
              <a:blipFill>
                <a:blip r:embed="rId4"/>
                <a:stretch>
                  <a:fillRect l="-97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349319" y="3370544"/>
            <a:ext cx="8492453" cy="2645888"/>
            <a:chOff x="633098" y="3565723"/>
            <a:chExt cx="8492453" cy="2645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633098" y="3565723"/>
                  <a:ext cx="8492453" cy="13170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Open</a:t>
                  </a:r>
                  <a:r>
                    <a:rPr kumimoji="1" lang="ja-JP" altLang="en-US" sz="2800" dirty="0"/>
                    <a:t>：</a:t>
                  </a:r>
                  <a:r>
                    <a:rPr kumimoji="1" lang="en-US" altLang="ja-JP" sz="2800" dirty="0"/>
                    <a:t>Deterministic polynomial time rank computation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                        of general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1" lang="en-US" altLang="ja-JP" sz="28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8" y="3565723"/>
                  <a:ext cx="8492453" cy="1317092"/>
                </a:xfrm>
                <a:prstGeom prst="rect">
                  <a:avLst/>
                </a:prstGeom>
                <a:blipFill>
                  <a:blip r:embed="rId5"/>
                  <a:stretch>
                    <a:fillRect l="-1436" r="-574"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/>
            <p:cNvSpPr txBox="1"/>
            <p:nvPr/>
          </p:nvSpPr>
          <p:spPr>
            <a:xfrm>
              <a:off x="815331" y="5011282"/>
              <a:ext cx="82114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Randomized polynomial time algorithm</a:t>
              </a:r>
              <a:r>
                <a:rPr kumimoji="1" lang="ja-JP" altLang="en-US" sz="2400" dirty="0"/>
                <a:t> </a:t>
              </a:r>
              <a:r>
                <a:rPr kumimoji="1" lang="en-US" altLang="ja-JP" sz="2400" dirty="0"/>
                <a:t>(</a:t>
              </a:r>
              <a:r>
                <a:rPr kumimoji="1" lang="en-US" altLang="ja-JP" sz="2400" dirty="0" err="1"/>
                <a:t>Lov</a:t>
              </a:r>
              <a:r>
                <a:rPr kumimoji="1" lang="en-US" altLang="ja-JP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</a:t>
              </a:r>
              <a:r>
                <a:rPr kumimoji="1" lang="en-US" altLang="ja-JP" sz="2400" dirty="0" err="1"/>
                <a:t>sz</a:t>
              </a:r>
              <a:r>
                <a:rPr kumimoji="1" lang="en-US" altLang="ja-JP" sz="2400" dirty="0"/>
                <a:t> 1979)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Connection to circuit complexity (</a:t>
              </a:r>
              <a:r>
                <a:rPr kumimoji="1" lang="en-US" altLang="ja-JP" sz="2400" dirty="0" err="1"/>
                <a:t>Kabanets-Impagliazzo</a:t>
              </a:r>
              <a:r>
                <a:rPr kumimoji="1" lang="en-US" altLang="ja-JP" sz="2400" dirty="0"/>
                <a:t> 2004)</a:t>
              </a:r>
              <a:r>
                <a:rPr kumimoji="1" lang="ja-JP" altLang="en-US" sz="2400" dirty="0"/>
                <a:t> 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907595" y="2980783"/>
            <a:ext cx="297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Edmonds  1970,   </a:t>
            </a:r>
            <a:r>
              <a:rPr kumimoji="1" lang="en-US" altLang="ja-JP" dirty="0" err="1"/>
              <a:t>Lov</a:t>
            </a:r>
            <a:r>
              <a:rPr kumimoji="1"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1" lang="en-US" altLang="ja-JP" dirty="0" err="1"/>
              <a:t>sz</a:t>
            </a:r>
            <a:r>
              <a:rPr kumimoji="1" lang="en-US" altLang="ja-JP" dirty="0"/>
              <a:t> 1981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0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1158" y="507525"/>
            <a:ext cx="36089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Problem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5533" y="1260547"/>
                <a:ext cx="8769837" cy="22159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 Can we compute the  </a:t>
                </a:r>
                <a:r>
                  <a:rPr kumimoji="1" lang="en-US" altLang="ja-JP" sz="3200" i="1" dirty="0"/>
                  <a:t>rank</a:t>
                </a:r>
                <a:r>
                  <a:rPr kumimoji="1" lang="en-US" altLang="ja-JP" sz="3200" dirty="0"/>
                  <a:t> of linear symbolic matrix </a:t>
                </a:r>
                <a:endParaRPr kumimoji="1" lang="en-US" altLang="ja-JP" sz="32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 in polynomial time ?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3" y="1260547"/>
                <a:ext cx="8769837" cy="2215991"/>
              </a:xfrm>
              <a:prstGeom prst="rect">
                <a:avLst/>
              </a:prstGeom>
              <a:blipFill>
                <a:blip r:embed="rId2"/>
                <a:stretch>
                  <a:fillRect l="-1808" r="-1878" b="-6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27240" y="3637273"/>
                <a:ext cx="449212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matrices over field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0" y="3637273"/>
                <a:ext cx="4492127" cy="1107996"/>
              </a:xfrm>
              <a:prstGeom prst="rect">
                <a:avLst/>
              </a:prstGeom>
              <a:blipFill>
                <a:blip r:embed="rId3"/>
                <a:stretch>
                  <a:fillRect l="-2307" r="-1493" b="-11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851624" y="78534"/>
            <a:ext cx="321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Non-commutative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56535" y="3725390"/>
                <a:ext cx="15068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35" y="3725390"/>
                <a:ext cx="1506823" cy="399084"/>
              </a:xfrm>
              <a:prstGeom prst="rect">
                <a:avLst/>
              </a:prstGeom>
              <a:blipFill>
                <a:blip r:embed="rId4"/>
                <a:stretch>
                  <a:fillRect l="-2016" r="-1210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152920" y="5089505"/>
                <a:ext cx="51104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matrix over free ring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20" y="5089505"/>
                <a:ext cx="5110438" cy="369332"/>
              </a:xfrm>
              <a:prstGeom prst="rect">
                <a:avLst/>
              </a:prstGeom>
              <a:blipFill>
                <a:blip r:embed="rId5"/>
                <a:stretch>
                  <a:fillRect l="-1733" t="-20000" b="-4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3869713" y="5497839"/>
            <a:ext cx="4207177" cy="858512"/>
            <a:chOff x="4073143" y="5495274"/>
            <a:chExt cx="4207177" cy="858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073143" y="5984454"/>
                  <a:ext cx="4207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b="0" i="1" dirty="0"/>
                    <a:t>free skew field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143" y="5984454"/>
                  <a:ext cx="420717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493" t="-24590" r="-1739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↪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正方形/長方形 11"/>
            <p:cNvSpPr/>
            <p:nvPr/>
          </p:nvSpPr>
          <p:spPr>
            <a:xfrm>
              <a:off x="6072673" y="5596515"/>
              <a:ext cx="13051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err="1"/>
                <a:t>Amitsur</a:t>
              </a:r>
              <a:r>
                <a:rPr lang="ja-JP" altLang="en-US" sz="1600" dirty="0"/>
                <a:t> </a:t>
              </a:r>
              <a:r>
                <a:rPr lang="en-US" altLang="ja-JP" sz="1600" dirty="0"/>
                <a:t>1966</a:t>
              </a:r>
              <a:endParaRPr lang="ja-JP" altLang="en-US" sz="16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575328" y="1133898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err="1"/>
              <a:t>nc</a:t>
            </a:r>
            <a:r>
              <a:rPr kumimoji="1" lang="en-US" altLang="ja-JP" sz="3200" i="1" dirty="0"/>
              <a:t>-</a:t>
            </a:r>
            <a:endParaRPr kumimoji="1" lang="ja-JP" altLang="en-US" sz="32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57895" y="951455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Ivanyos-Qiao-Subrahmanyam</a:t>
            </a:r>
            <a:r>
              <a:rPr kumimoji="1" lang="en-US" altLang="ja-JP" dirty="0"/>
              <a:t> 2015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4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65533" y="4124474"/>
            <a:ext cx="2686523" cy="2456385"/>
            <a:chOff x="265533" y="4124474"/>
            <a:chExt cx="2686523" cy="2456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265533" y="4124474"/>
                  <a:ext cx="20395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err="1"/>
                    <a:t>nc</a:t>
                  </a:r>
                  <a:r>
                    <a:rPr kumimoji="1" lang="en-US" altLang="ja-JP" sz="2400" dirty="0"/>
                    <a:t>-rank </a:t>
                  </a:r>
                  <a14:m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rank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33" y="4124474"/>
                  <a:ext cx="2039597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4790" t="-10667" r="-3593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/>
            <p:cNvSpPr txBox="1"/>
            <p:nvPr/>
          </p:nvSpPr>
          <p:spPr>
            <a:xfrm>
              <a:off x="265533" y="4675750"/>
              <a:ext cx="26821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“=“ holds for</a:t>
              </a:r>
            </a:p>
            <a:p>
              <a:r>
                <a:rPr kumimoji="1" lang="en-US" altLang="ja-JP" dirty="0"/>
                <a:t>bipartite matching, </a:t>
              </a:r>
            </a:p>
            <a:p>
              <a:r>
                <a:rPr kumimoji="1" lang="en-US" altLang="ja-JP" dirty="0"/>
                <a:t>linear </a:t>
              </a:r>
              <a:r>
                <a:rPr kumimoji="1" lang="en-US" altLang="ja-JP" dirty="0" err="1"/>
                <a:t>matroid</a:t>
              </a:r>
              <a:r>
                <a:rPr kumimoji="1" lang="en-US" altLang="ja-JP" dirty="0"/>
                <a:t> intersection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81325" y="5657529"/>
              <a:ext cx="2670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“&gt;“ holds for</a:t>
              </a:r>
            </a:p>
            <a:p>
              <a:r>
                <a:rPr kumimoji="1" lang="en-US" altLang="ja-JP" dirty="0"/>
                <a:t>non-bipartite matching, </a:t>
              </a:r>
            </a:p>
            <a:p>
              <a:r>
                <a:rPr kumimoji="1" lang="en-US" altLang="ja-JP" dirty="0"/>
                <a:t>linear </a:t>
              </a:r>
              <a:r>
                <a:rPr kumimoji="1" lang="en-US" altLang="ja-JP" dirty="0" err="1"/>
                <a:t>matroid</a:t>
              </a:r>
              <a:r>
                <a:rPr kumimoji="1" lang="en-US" altLang="ja-JP" dirty="0"/>
                <a:t> matching,...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6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94410" y="115744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latin typeface="+mn-lt"/>
                  </a:rPr>
                  <a:t>What is free skew field </a:t>
                </a:r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200" dirty="0">
                    <a:latin typeface="+mn-lt"/>
                  </a:rPr>
                  <a:t>?</a:t>
                </a:r>
                <a:endParaRPr kumimoji="1" lang="ja-JP" alt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4410" y="115744"/>
                <a:ext cx="7886700" cy="1325563"/>
              </a:xfrm>
              <a:blipFill>
                <a:blip r:embed="rId2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97475" y="5570872"/>
                <a:ext cx="78681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/>
                  <a:t>It is much difficult to handle elements in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r>
                  <a:rPr lang="ja-JP" altLang="en-US" sz="2400" i="1" dirty="0"/>
                  <a:t>                                                          </a:t>
                </a:r>
                <a:r>
                  <a:rPr lang="en-US" altLang="ja-JP" sz="2400" i="1" dirty="0"/>
                  <a:t>than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i="1" dirty="0"/>
                  <a:t>, but ... 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5" y="5570872"/>
                <a:ext cx="7868180" cy="830997"/>
              </a:xfrm>
              <a:prstGeom prst="rect">
                <a:avLst/>
              </a:prstGeom>
              <a:blipFill>
                <a:blip r:embed="rId3"/>
                <a:stretch>
                  <a:fillRect l="-1129" t="-6061" r="-161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57591" y="1295872"/>
                <a:ext cx="6629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skew field =  ring </a:t>
                </a:r>
                <a:r>
                  <a:rPr kumimoji="1" lang="en-US" altLang="ja-JP" sz="2400" dirty="0" err="1"/>
                  <a:t>s.t.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kumimoji="1" lang="en-US" altLang="ja-JP" sz="2400" dirty="0"/>
                  <a:t>nonzero element has inverse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91" y="1295872"/>
                <a:ext cx="6629059" cy="461665"/>
              </a:xfrm>
              <a:prstGeom prst="rect">
                <a:avLst/>
              </a:prstGeom>
              <a:blipFill>
                <a:blip r:embed="rId10"/>
                <a:stretch>
                  <a:fillRect l="-1472" t="-10667" r="-368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80476" y="1913622"/>
                <a:ext cx="7734874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:= all rational expressions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+,−,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×,÷,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modulo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6" y="1913622"/>
                <a:ext cx="7734874" cy="1200329"/>
              </a:xfrm>
              <a:prstGeom prst="rect">
                <a:avLst/>
              </a:prstGeom>
              <a:blipFill>
                <a:blip r:embed="rId11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49671" y="3889836"/>
                <a:ext cx="76446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                                </a:t>
                </a:r>
                <a:r>
                  <a:rPr kumimoji="1" lang="en-US" altLang="ja-JP" sz="2400" b="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)</a:t>
                </a:r>
                <a:r>
                  <a:rPr kumimoji="1" lang="ja-JP" altLang="en-US" sz="2400" dirty="0"/>
                  <a:t> 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71" y="3889836"/>
                <a:ext cx="7644657" cy="1200329"/>
              </a:xfrm>
              <a:prstGeom prst="rect">
                <a:avLst/>
              </a:prstGeom>
              <a:blipFill>
                <a:blip r:embed="rId12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 rot="5400000">
                <a:off x="3295688" y="2985170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295688" y="2985170"/>
                <a:ext cx="261290" cy="369332"/>
              </a:xfrm>
              <a:prstGeom prst="rect">
                <a:avLst/>
              </a:prstGeom>
              <a:blipFill>
                <a:blip r:embed="rId8"/>
                <a:stretch>
                  <a:fillRect l="-3333" t="-21429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4114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C982F98-870F-8F46-B0EC-BD4300F03027}"/>
                  </a:ext>
                </a:extLst>
              </p:cNvPr>
              <p:cNvSpPr txBox="1"/>
              <p:nvPr/>
            </p:nvSpPr>
            <p:spPr>
              <a:xfrm>
                <a:off x="651298" y="3300481"/>
                <a:ext cx="6060627" cy="45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)))+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((2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)−3)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C982F98-870F-8F46-B0EC-BD4300F03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8" y="3300481"/>
                <a:ext cx="6060627" cy="459100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8B840F8-11FC-594E-B0BE-29D8EB0B4247}"/>
              </a:ext>
            </a:extLst>
          </p:cNvPr>
          <p:cNvSpPr txBox="1"/>
          <p:nvPr/>
        </p:nvSpPr>
        <p:spPr>
          <a:xfrm>
            <a:off x="6977826" y="4102256"/>
            <a:ext cx="141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/>
              <a:t>if </a:t>
            </a:r>
            <a:r>
              <a:rPr lang="en-US" altLang="ja-JP" i="1" dirty="0" err="1"/>
              <a:t>p</a:t>
            </a:r>
            <a:r>
              <a:rPr lang="en-US" altLang="ja-JP" dirty="0" err="1"/>
              <a:t>,</a:t>
            </a:r>
            <a:r>
              <a:rPr lang="en-US" altLang="ja-JP" i="1" dirty="0" err="1"/>
              <a:t>q</a:t>
            </a:r>
            <a:r>
              <a:rPr lang="en-US" altLang="ja-JP" dirty="0"/>
              <a:t> defined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50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41120" y="6329781"/>
            <a:ext cx="2057400" cy="365125"/>
          </a:xfrm>
        </p:spPr>
        <p:txBody>
          <a:bodyPr/>
          <a:lstStyle/>
          <a:p>
            <a:fld id="{1A4D0F5D-0754-42E2-8C1E-2CF41A7AA70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18854" y="1099245"/>
                <a:ext cx="7673767" cy="23083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Garg-</a:t>
                </a:r>
                <a:r>
                  <a:rPr kumimoji="1" lang="en-US" altLang="ja-JP" sz="2400" dirty="0" err="1"/>
                  <a:t>Gurvits</a:t>
                </a:r>
                <a:r>
                  <a:rPr kumimoji="1" lang="en-US" altLang="ja-JP" sz="2400" dirty="0"/>
                  <a:t>-Oliveira-</a:t>
                </a:r>
                <a:r>
                  <a:rPr kumimoji="1" lang="en-US" altLang="ja-JP" sz="2400" dirty="0" err="1"/>
                  <a:t>Wigderson</a:t>
                </a:r>
                <a:r>
                  <a:rPr kumimoji="1" lang="en-US" altLang="ja-JP" sz="2400" dirty="0"/>
                  <a:t> 2015 (FOCS’16):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kumimoji="1" lang="en-US" altLang="ja-JP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</a:t>
                </a:r>
                <a:r>
                  <a:rPr kumimoji="1" lang="en-US" altLang="ja-JP" sz="2400" dirty="0" err="1"/>
                  <a:t>Gurvits</a:t>
                </a:r>
                <a:r>
                  <a:rPr kumimoji="1" lang="en-US" altLang="ja-JP" sz="2400" dirty="0"/>
                  <a:t>’ operator scaling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err="1"/>
                  <a:t>Ivanyos-Qiao-Subrahmanyam</a:t>
                </a:r>
                <a:r>
                  <a:rPr kumimoji="1" lang="en-US" altLang="ja-JP" sz="2400" dirty="0"/>
                  <a:t> 2015 (ITCS’17): arbitrary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Wong sequence</a:t>
                </a:r>
                <a:r>
                  <a:rPr kumimoji="1" lang="en-US" altLang="ja-JP" sz="2000" dirty="0"/>
                  <a:t> --- vector-space analogue of augmenting path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4" y="1099245"/>
                <a:ext cx="7673767" cy="2308324"/>
              </a:xfrm>
              <a:prstGeom prst="rect">
                <a:avLst/>
              </a:prstGeom>
              <a:blipFill>
                <a:blip r:embed="rId2"/>
                <a:stretch>
                  <a:fillRect l="-1033" b="-2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837793" y="268956"/>
            <a:ext cx="3239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>
                <a:latin typeface="+mn-ea"/>
              </a:rPr>
              <a:t>nc</a:t>
            </a:r>
            <a:r>
              <a:rPr kumimoji="1" lang="en-US" altLang="ja-JP" sz="4000" dirty="0">
                <a:latin typeface="+mn-ea"/>
              </a:rPr>
              <a:t>-rank in </a:t>
            </a:r>
            <a:r>
              <a:rPr kumimoji="1" lang="en-US" altLang="ja-JP" sz="4000" b="1" dirty="0">
                <a:latin typeface="+mn-ea"/>
              </a:rPr>
              <a:t>P</a:t>
            </a:r>
            <a:r>
              <a:rPr kumimoji="1" lang="en-US" altLang="ja-JP" sz="4000" dirty="0">
                <a:latin typeface="+mn-ea"/>
              </a:rPr>
              <a:t> </a:t>
            </a:r>
            <a:endParaRPr kumimoji="1" lang="ja-JP" altLang="en-US" sz="40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63365" y="5679243"/>
                <a:ext cx="63035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c.f.  Submodular function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000" dirty="0"/>
                  <a:t> on a lattice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b="0" dirty="0"/>
                  <a:t>                 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65" y="5679243"/>
                <a:ext cx="6303520" cy="1015663"/>
              </a:xfrm>
              <a:prstGeom prst="rect">
                <a:avLst/>
              </a:prstGeom>
              <a:blipFill>
                <a:blip r:embed="rId4"/>
                <a:stretch>
                  <a:fillRect l="-1064" r="-387" b="-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521012" y="3804919"/>
            <a:ext cx="8196391" cy="1754326"/>
            <a:chOff x="521012" y="3804919"/>
            <a:chExt cx="8196391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521012" y="3804919"/>
                  <a:ext cx="8195155" cy="175432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Hamada-H. 2017: arbitrary </a:t>
                  </a:r>
                  <a14:m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-US" altLang="ja-JP" sz="2400" dirty="0"/>
                    <a:t> </a:t>
                  </a:r>
                  <a:r>
                    <a:rPr kumimoji="1" lang="en-US" altLang="ja-JP" sz="2400" i="1" dirty="0"/>
                    <a:t>but</a:t>
                  </a:r>
                  <a:r>
                    <a:rPr kumimoji="1"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kumimoji="1" lang="en-US" altLang="ja-JP" sz="2400" dirty="0"/>
                    <a:t>bit-size issue for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r>
                    <a:rPr kumimoji="1" lang="en-US" altLang="ja-JP" sz="2400" dirty="0"/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dirty="0"/>
                    <a:t>      Submodular optimization on the lattice of vector subspaces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dirty="0"/>
                    <a:t>                              +  CAT(0)-space relaxation</a:t>
                  </a:r>
                </a:p>
              </p:txBody>
            </p:sp>
          </mc:Choice>
          <mc:Fallback xmlns=""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012" y="3804919"/>
                  <a:ext cx="8195155" cy="1754326"/>
                </a:xfrm>
                <a:prstGeom prst="rect">
                  <a:avLst/>
                </a:prstGeom>
                <a:blipFill>
                  <a:blip r:embed="rId5"/>
                  <a:stretch>
                    <a:fillRect l="-967" b="-38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5755054" y="4811331"/>
                  <a:ext cx="2962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</m:oMath>
                  </a14:m>
                  <a:r>
                    <a:rPr kumimoji="1" lang="en-US" altLang="ja-JP" dirty="0"/>
                    <a:t> spherical building of type A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054" y="4811331"/>
                  <a:ext cx="2962349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1029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1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15202" y="1401009"/>
            <a:ext cx="7312939" cy="1761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59547" y="1257070"/>
                <a:ext cx="418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r>
                  <a:rPr kumimoji="1" lang="en-US" altLang="ja-JP" sz="2000" b="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ank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7" y="1257070"/>
                <a:ext cx="4185185" cy="646331"/>
              </a:xfrm>
              <a:prstGeom prst="rect">
                <a:avLst/>
              </a:prstGeom>
              <a:blipFill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414059" y="1825305"/>
            <a:ext cx="62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s.t.</a:t>
            </a:r>
            <a:r>
              <a:rPr kumimoji="1" lang="en-US" altLang="ja-JP" sz="2400" dirty="0"/>
              <a:t> </a:t>
            </a:r>
            <a:endParaRPr kumimoji="1" lang="en-US" altLang="ja-JP" sz="24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855675" y="1638225"/>
                <a:ext cx="626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75" y="1638225"/>
                <a:ext cx="626903" cy="369332"/>
              </a:xfrm>
              <a:prstGeom prst="rect">
                <a:avLst/>
              </a:prstGeom>
              <a:blipFill>
                <a:blip r:embed="rId3"/>
                <a:stretch>
                  <a:fillRect l="-17647" r="-1764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889962" y="2688322"/>
                <a:ext cx="19690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ja-JP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sSub>
                        <m:sSub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962" y="2688322"/>
                <a:ext cx="1969001" cy="369332"/>
              </a:xfrm>
              <a:prstGeom prst="rect">
                <a:avLst/>
              </a:prstGeom>
              <a:blipFill>
                <a:blip r:embed="rId4"/>
                <a:stretch>
                  <a:fillRect l="-3096" r="-5573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5562325" y="1505539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62325" y="2018330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823153" y="2060015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3" y="2060015"/>
                <a:ext cx="2805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583050" y="1495155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50" y="1495155"/>
                <a:ext cx="218008" cy="369332"/>
              </a:xfrm>
              <a:prstGeom prst="rect">
                <a:avLst/>
              </a:prstGeom>
              <a:blipFill>
                <a:blip r:embed="rId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334388" y="1423008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388" y="1423008"/>
                <a:ext cx="218008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942868" y="1653841"/>
                <a:ext cx="2156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868" y="1653841"/>
                <a:ext cx="215617" cy="369332"/>
              </a:xfrm>
              <a:prstGeom prst="rect">
                <a:avLst/>
              </a:prstGeom>
              <a:blipFill>
                <a:blip r:embed="rId8"/>
                <a:stretch>
                  <a:fillRect l="-20000" r="-1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395017" y="2204485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017" y="2204485"/>
                <a:ext cx="218008" cy="369332"/>
              </a:xfrm>
              <a:prstGeom prst="rect">
                <a:avLst/>
              </a:prstGeom>
              <a:blipFill>
                <a:blip r:embed="rId9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338553" y="2069071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53" y="2069071"/>
                <a:ext cx="185179" cy="307777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922090" y="2505815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i="1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90" y="2505815"/>
                <a:ext cx="181588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016071" y="1858209"/>
                <a:ext cx="1278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71" y="1858209"/>
                <a:ext cx="1278555" cy="461665"/>
              </a:xfrm>
              <a:prstGeom prst="rect">
                <a:avLst/>
              </a:prstGeom>
              <a:blipFill>
                <a:blip r:embed="rId1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831737" y="143194"/>
            <a:ext cx="673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/>
              <a:t>Formula of </a:t>
            </a:r>
            <a:r>
              <a:rPr kumimoji="1" lang="en-US" altLang="ja-JP" sz="2800" dirty="0" err="1"/>
              <a:t>nc</a:t>
            </a:r>
            <a:r>
              <a:rPr kumimoji="1" lang="en-US" altLang="ja-JP" sz="2800" dirty="0"/>
              <a:t>-rank (Fortin-</a:t>
            </a:r>
            <a:r>
              <a:rPr kumimoji="1" lang="en-US" altLang="ja-JP" sz="2800" dirty="0" err="1"/>
              <a:t>Reutenauer</a:t>
            </a:r>
            <a:r>
              <a:rPr kumimoji="1" lang="en-US" altLang="ja-JP" sz="2800" dirty="0"/>
              <a:t> 2004)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759547" y="732920"/>
                <a:ext cx="49780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7" y="732920"/>
                <a:ext cx="4978094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391480" y="5000801"/>
            <a:ext cx="8288059" cy="1391979"/>
            <a:chOff x="418374" y="5091434"/>
            <a:chExt cx="8288059" cy="1391979"/>
          </a:xfrm>
        </p:grpSpPr>
        <p:sp>
          <p:nvSpPr>
            <p:cNvPr id="32" name="正方形/長方形 31"/>
            <p:cNvSpPr/>
            <p:nvPr/>
          </p:nvSpPr>
          <p:spPr>
            <a:xfrm>
              <a:off x="418374" y="5427073"/>
              <a:ext cx="8288059" cy="10563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 rot="5400000">
                  <a:off x="3706982" y="4990710"/>
                  <a:ext cx="16788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06982" y="4990710"/>
                  <a:ext cx="167884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46429" b="-82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479628" y="5459296"/>
                  <a:ext cx="5467843" cy="369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rank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sz="16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func>
                        </m:e>
                      </m:func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28" y="5459296"/>
                  <a:ext cx="5467843" cy="369653"/>
                </a:xfrm>
                <a:prstGeom prst="rect">
                  <a:avLst/>
                </a:prstGeom>
                <a:blipFill>
                  <a:blip r:embed="rId15"/>
                  <a:stretch>
                    <a:fillRect l="-780" t="-178333" r="-669" b="-26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正方形/長方形 43"/>
                <p:cNvSpPr/>
                <p:nvPr/>
              </p:nvSpPr>
              <p:spPr>
                <a:xfrm>
                  <a:off x="5913054" y="5405916"/>
                  <a:ext cx="2607637" cy="476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ja-JP" altLang="en-US" sz="2400" dirty="0"/>
                    <a:t>  </a:t>
                  </a:r>
                  <a14:m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̌"/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acc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4" name="正方形/長方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054" y="5405916"/>
                  <a:ext cx="2607637" cy="476412"/>
                </a:xfrm>
                <a:prstGeom prst="rect">
                  <a:avLst/>
                </a:prstGeom>
                <a:blipFill>
                  <a:blip r:embed="rId16"/>
                  <a:stretch>
                    <a:fillRect t="-8974" r="-9112" b="-179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418375" y="5930467"/>
                  <a:ext cx="8242706" cy="4802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ja-JP" altLang="en-US" sz="2000" dirty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lattice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subspaces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inclusion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order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̌"/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acc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ja-JP" altLang="en-US" sz="2000" dirty="0"/>
                    <a:t> </a:t>
                  </a:r>
                  <a:r>
                    <a:rPr lang="en-US" altLang="ja-JP" sz="2000" dirty="0"/>
                    <a:t>reverse of </a:t>
                  </a:r>
                  <a14:m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75" y="5930467"/>
                  <a:ext cx="8242706" cy="480260"/>
                </a:xfrm>
                <a:prstGeom prst="rect">
                  <a:avLst/>
                </a:prstGeom>
                <a:blipFill>
                  <a:blip r:embed="rId17"/>
                  <a:stretch>
                    <a:fillRect b="-202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/>
          <p:cNvGrpSpPr/>
          <p:nvPr/>
        </p:nvGrpSpPr>
        <p:grpSpPr>
          <a:xfrm>
            <a:off x="665207" y="3280702"/>
            <a:ext cx="7412928" cy="1720099"/>
            <a:chOff x="665207" y="3280702"/>
            <a:chExt cx="7412928" cy="1720099"/>
          </a:xfrm>
        </p:grpSpPr>
        <p:sp>
          <p:nvSpPr>
            <p:cNvPr id="30" name="正方形/長方形 29"/>
            <p:cNvSpPr/>
            <p:nvPr/>
          </p:nvSpPr>
          <p:spPr>
            <a:xfrm>
              <a:off x="665207" y="3577814"/>
              <a:ext cx="7412928" cy="14229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764660" y="3634822"/>
                  <a:ext cx="289457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dim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dim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𝑌</m:t>
                        </m:r>
                      </m:oMath>
                    </m:oMathPara>
                  </a14:m>
                  <a:endParaRPr kumimoji="1" lang="ja-JP" altLang="en-US" sz="2400" i="1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60" y="3634822"/>
                  <a:ext cx="2894575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684" r="-1684" b="-81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3822060" y="3634822"/>
                  <a:ext cx="343883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s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t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    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𝑋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,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𝑌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060" y="3634822"/>
                  <a:ext cx="3438837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2305"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4435521" y="4094787"/>
                  <a:ext cx="156542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𝑌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𝕂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521" y="4094787"/>
                  <a:ext cx="1565429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5927203" y="4157442"/>
              <a:ext cx="196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vector subspaces</a:t>
              </a:r>
              <a:endParaRPr kumimoji="1" lang="ja-JP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5103373" y="4600691"/>
                  <a:ext cx="28195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ea typeface="小塚明朝 Pr6N R" panose="02020400000000000000" pitchFamily="18" charset="-128"/>
                    </a:rPr>
                    <a:t>where</a:t>
                  </a:r>
                  <a:r>
                    <a:rPr kumimoji="1" lang="en-US" altLang="ja-JP" sz="2000" dirty="0">
                      <a:latin typeface="小塚明朝 Pr6N R" panose="02020400000000000000" pitchFamily="18" charset="-128"/>
                      <a:ea typeface="小塚明朝 Pr6N R" panose="02020400000000000000" pitchFamily="18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≔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𝑦</m:t>
                      </m:r>
                    </m:oMath>
                  </a14:m>
                  <a:endParaRPr kumimoji="1" lang="ja-JP" altLang="en-US" sz="20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3373" y="4600691"/>
                  <a:ext cx="2819554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2160" t="-9231" b="-2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/>
                <p:cNvSpPr/>
                <p:nvPr/>
              </p:nvSpPr>
              <p:spPr>
                <a:xfrm>
                  <a:off x="6110496" y="3542489"/>
                  <a:ext cx="8105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4" name="正方形/長方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0496" y="3542489"/>
                  <a:ext cx="810543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 rot="7140000">
                  <a:off x="4115799" y="3179978"/>
                  <a:ext cx="16788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140000">
                  <a:off x="4115799" y="3179978"/>
                  <a:ext cx="167884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14706" t="-20370" b="-240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テキスト ボックス 33"/>
          <p:cNvSpPr txBox="1"/>
          <p:nvPr/>
        </p:nvSpPr>
        <p:spPr>
          <a:xfrm>
            <a:off x="6395017" y="2667371"/>
            <a:ext cx="27140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This is optimization over</a:t>
            </a:r>
          </a:p>
          <a:p>
            <a:r>
              <a:rPr kumimoji="1" lang="en-US" altLang="ja-JP" sz="2000" i="1" dirty="0"/>
              <a:t>spherical building</a:t>
            </a:r>
            <a:endParaRPr kumimoji="1" lang="ja-JP" altLang="en-US" sz="2000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51477" y="803621"/>
            <a:ext cx="2892523" cy="64633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generalizes min-max formula</a:t>
            </a:r>
          </a:p>
          <a:p>
            <a:r>
              <a:rPr kumimoji="1" lang="en-US" altLang="ja-JP" dirty="0"/>
              <a:t>for bipartite matching, etc.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03654" y="6488668"/>
                <a:ext cx="678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c.f. spherical building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the order complex of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{{0},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ja-JP" altLang="en-US" dirty="0"/>
                  <a:t> </a:t>
                </a: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4" y="6488668"/>
                <a:ext cx="6787756" cy="369332"/>
              </a:xfrm>
              <a:prstGeom prst="rect">
                <a:avLst/>
              </a:prstGeom>
              <a:blipFill>
                <a:blip r:embed="rId24"/>
                <a:stretch>
                  <a:fillRect l="-718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9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5607</TotalTime>
  <Words>1462</Words>
  <Application>Microsoft Office PowerPoint</Application>
  <PresentationFormat>画面に合わせる (4:3)</PresentationFormat>
  <Paragraphs>387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小塚明朝 Pr6N R</vt:lpstr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is free skew field K(⟨x_1,x_2,…,x_m ⟩)?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平井 広志</dc:creator>
  <cp:lastModifiedBy>平井 広志</cp:lastModifiedBy>
  <cp:revision>97</cp:revision>
  <dcterms:created xsi:type="dcterms:W3CDTF">2019-10-21T03:11:34Z</dcterms:created>
  <dcterms:modified xsi:type="dcterms:W3CDTF">2019-11-17T05:15:50Z</dcterms:modified>
</cp:coreProperties>
</file>