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257" r:id="rId3"/>
    <p:sldId id="304" r:id="rId4"/>
    <p:sldId id="259" r:id="rId5"/>
    <p:sldId id="262" r:id="rId6"/>
    <p:sldId id="298" r:id="rId7"/>
    <p:sldId id="299" r:id="rId8"/>
    <p:sldId id="300" r:id="rId9"/>
    <p:sldId id="301" r:id="rId10"/>
    <p:sldId id="305" r:id="rId11"/>
    <p:sldId id="306" r:id="rId12"/>
    <p:sldId id="266" r:id="rId13"/>
    <p:sldId id="285" r:id="rId14"/>
    <p:sldId id="307" r:id="rId15"/>
    <p:sldId id="321" r:id="rId16"/>
    <p:sldId id="309" r:id="rId17"/>
    <p:sldId id="310" r:id="rId18"/>
    <p:sldId id="311" r:id="rId19"/>
    <p:sldId id="313" r:id="rId20"/>
    <p:sldId id="315" r:id="rId21"/>
    <p:sldId id="320" r:id="rId22"/>
    <p:sldId id="318" r:id="rId23"/>
    <p:sldId id="303" r:id="rId24"/>
    <p:sldId id="258" r:id="rId25"/>
    <p:sldId id="308" r:id="rId26"/>
    <p:sldId id="289" r:id="rId27"/>
    <p:sldId id="293" r:id="rId28"/>
    <p:sldId id="294" r:id="rId29"/>
    <p:sldId id="295" r:id="rId30"/>
    <p:sldId id="296" r:id="rId31"/>
    <p:sldId id="297" r:id="rId32"/>
    <p:sldId id="290" r:id="rId33"/>
    <p:sldId id="292" r:id="rId34"/>
    <p:sldId id="323" r:id="rId35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平井広志" initials="平井広志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6" autoAdjust="0"/>
    <p:restoredTop sz="74309" autoAdjust="0"/>
  </p:normalViewPr>
  <p:slideViewPr>
    <p:cSldViewPr snapToGrid="0">
      <p:cViewPr varScale="1">
        <p:scale>
          <a:sx n="91" d="100"/>
          <a:sy n="91" d="100"/>
        </p:scale>
        <p:origin x="738" y="51"/>
      </p:cViewPr>
      <p:guideLst/>
    </p:cSldViewPr>
  </p:slideViewPr>
  <p:outlineViewPr>
    <p:cViewPr>
      <p:scale>
        <a:sx n="33" d="100"/>
        <a:sy n="33" d="100"/>
      </p:scale>
      <p:origin x="0" y="-394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83515-2ED2-45C3-906D-4F5A51759E12}" type="datetimeFigureOut">
              <a:rPr kumimoji="1" lang="ja-JP" altLang="en-US" smtClean="0"/>
              <a:t>2019/11/2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C40714-6F5D-4181-B495-CE18F57EC2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4345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40714-6F5D-4181-B495-CE18F57EC27E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9894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40714-6F5D-4181-B495-CE18F57EC27E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6025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40714-6F5D-4181-B495-CE18F57EC27E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1141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40714-6F5D-4181-B495-CE18F57EC27E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89653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40714-6F5D-4181-B495-CE18F57EC27E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28690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40714-6F5D-4181-B495-CE18F57EC27E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95640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This is precisely</a:t>
            </a:r>
            <a:r>
              <a:rPr kumimoji="1" lang="en-US" altLang="ja-JP" baseline="0" dirty="0"/>
              <a:t> definition.</a:t>
            </a:r>
          </a:p>
          <a:p>
            <a:r>
              <a:rPr kumimoji="1" lang="en-US" altLang="ja-JP" baseline="0" dirty="0"/>
              <a:t>G is modular if for every triple of vertices there is a vertex z contained in shortest paths among the triple.</a:t>
            </a:r>
          </a:p>
          <a:p>
            <a:r>
              <a:rPr kumimoji="1" lang="en-US" altLang="ja-JP" baseline="0" dirty="0"/>
              <a:t>G is orientable if there is an orientation such that every 4-cycle is oriented in this way.</a:t>
            </a:r>
          </a:p>
          <a:p>
            <a:r>
              <a:rPr kumimoji="1" lang="en-US" altLang="ja-JP" baseline="0" dirty="0"/>
              <a:t>An oriented modular graph is a modular graph endowed with this orientation.</a:t>
            </a:r>
          </a:p>
          <a:p>
            <a:r>
              <a:rPr kumimoji="1" lang="en-US" altLang="ja-JP" baseline="0" dirty="0"/>
              <a:t>A modular </a:t>
            </a:r>
            <a:r>
              <a:rPr kumimoji="1" lang="en-US" altLang="ja-JP" baseline="0" dirty="0" err="1"/>
              <a:t>semilattice</a:t>
            </a:r>
            <a:r>
              <a:rPr kumimoji="1" lang="en-US" altLang="ja-JP" baseline="0" dirty="0"/>
              <a:t> is exactly a </a:t>
            </a:r>
            <a:r>
              <a:rPr kumimoji="1" lang="en-US" altLang="ja-JP" baseline="0" dirty="0" err="1"/>
              <a:t>semilattice</a:t>
            </a:r>
            <a:r>
              <a:rPr kumimoji="1" lang="en-US" altLang="ja-JP" baseline="0" dirty="0"/>
              <a:t> whose </a:t>
            </a:r>
            <a:r>
              <a:rPr kumimoji="1" lang="en-US" altLang="ja-JP" baseline="0" dirty="0" err="1"/>
              <a:t>Hasse</a:t>
            </a:r>
            <a:r>
              <a:rPr kumimoji="1" lang="en-US" altLang="ja-JP" baseline="0" dirty="0"/>
              <a:t> diagram is oriented modular.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40714-6F5D-4181-B495-CE18F57EC27E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6792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E3867-0436-48B5-8013-C6AC7C3EF9BF}" type="datetime1">
              <a:rPr kumimoji="1" lang="ja-JP" altLang="en-US" smtClean="0"/>
              <a:t>2019/11/2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F7132-47CA-4000-8D1C-00CFA75717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6218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8FE82-6FFC-4279-A0DD-0D767BE9A3A2}" type="datetime1">
              <a:rPr kumimoji="1" lang="ja-JP" altLang="en-US" smtClean="0"/>
              <a:t>2019/11/2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F7132-47CA-4000-8D1C-00CFA75717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9991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961A-46D0-4DE3-91B0-051E9C7F67CE}" type="datetime1">
              <a:rPr kumimoji="1" lang="ja-JP" altLang="en-US" smtClean="0"/>
              <a:t>2019/11/2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F7132-47CA-4000-8D1C-00CFA75717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6625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E59BF-D5B8-4290-B222-8FA2413DCE8C}" type="datetime1">
              <a:rPr kumimoji="1" lang="ja-JP" altLang="en-US" smtClean="0"/>
              <a:t>2019/11/2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F7132-47CA-4000-8D1C-00CFA75717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0284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F31E4-0CA9-412B-BE8D-391D5FEAB81A}" type="datetime1">
              <a:rPr kumimoji="1" lang="ja-JP" altLang="en-US" smtClean="0"/>
              <a:t>2019/11/2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F7132-47CA-4000-8D1C-00CFA75717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0461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B3BAC-2E76-4B05-8E7C-AE345AC2DB7B}" type="datetime1">
              <a:rPr kumimoji="1" lang="ja-JP" altLang="en-US" smtClean="0"/>
              <a:t>2019/11/2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F7132-47CA-4000-8D1C-00CFA75717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1089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2B1E9-B28C-484A-B0E4-EB109857F568}" type="datetime1">
              <a:rPr kumimoji="1" lang="ja-JP" altLang="en-US" smtClean="0"/>
              <a:t>2019/11/2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F7132-47CA-4000-8D1C-00CFA75717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9369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BE9FA-9FE7-4C8F-A9DD-0E429417876F}" type="datetime1">
              <a:rPr kumimoji="1" lang="ja-JP" altLang="en-US" smtClean="0"/>
              <a:t>2019/11/2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F7132-47CA-4000-8D1C-00CFA75717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7874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18420-172D-472C-82D1-F7C8BE9A5E11}" type="datetime1">
              <a:rPr kumimoji="1" lang="ja-JP" altLang="en-US" smtClean="0"/>
              <a:t>2019/11/2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F7132-47CA-4000-8D1C-00CFA75717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605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268F5-9D41-4A2F-9E97-120BD657B4BD}" type="datetime1">
              <a:rPr kumimoji="1" lang="ja-JP" altLang="en-US" smtClean="0"/>
              <a:t>2019/11/2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F7132-47CA-4000-8D1C-00CFA75717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2036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21A18-2E7B-4A4A-B1A3-F373729126A1}" type="datetime1">
              <a:rPr kumimoji="1" lang="ja-JP" altLang="en-US" smtClean="0"/>
              <a:t>2019/11/2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F7132-47CA-4000-8D1C-00CFA75717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4438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15129-A65C-44A1-830B-057F3BF5D27B}" type="datetime1">
              <a:rPr kumimoji="1" lang="ja-JP" altLang="en-US" smtClean="0"/>
              <a:t>2019/11/2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F7132-47CA-4000-8D1C-00CFA75717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0121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image" Target="../media/image49.png"/><Relationship Id="rId7" Type="http://schemas.openxmlformats.org/officeDocument/2006/relationships/image" Target="../media/image10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711.png"/><Relationship Id="rId10" Type="http://schemas.openxmlformats.org/officeDocument/2006/relationships/image" Target="../media/image520.png"/><Relationship Id="rId4" Type="http://schemas.openxmlformats.org/officeDocument/2006/relationships/image" Target="../media/image610.png"/><Relationship Id="rId9" Type="http://schemas.openxmlformats.org/officeDocument/2006/relationships/image" Target="../media/image13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0.png"/><Relationship Id="rId3" Type="http://schemas.openxmlformats.org/officeDocument/2006/relationships/image" Target="../media/image51.pn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7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4.png"/><Relationship Id="rId4" Type="http://schemas.openxmlformats.org/officeDocument/2006/relationships/image" Target="../media/image1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2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65.png"/><Relationship Id="rId4" Type="http://schemas.openxmlformats.org/officeDocument/2006/relationships/image" Target="../media/image55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18" Type="http://schemas.openxmlformats.org/officeDocument/2006/relationships/image" Target="../media/image75.png"/><Relationship Id="rId3" Type="http://schemas.openxmlformats.org/officeDocument/2006/relationships/image" Target="../media/image59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17" Type="http://schemas.openxmlformats.org/officeDocument/2006/relationships/image" Target="../media/image74.png"/><Relationship Id="rId2" Type="http://schemas.openxmlformats.org/officeDocument/2006/relationships/image" Target="../media/image58.png"/><Relationship Id="rId16" Type="http://schemas.openxmlformats.org/officeDocument/2006/relationships/image" Target="../media/image73.png"/><Relationship Id="rId20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5" Type="http://schemas.openxmlformats.org/officeDocument/2006/relationships/image" Target="../media/image72.png"/><Relationship Id="rId10" Type="http://schemas.openxmlformats.org/officeDocument/2006/relationships/image" Target="../media/image67.png"/><Relationship Id="rId19" Type="http://schemas.openxmlformats.org/officeDocument/2006/relationships/image" Target="../media/image76.png"/><Relationship Id="rId4" Type="http://schemas.openxmlformats.org/officeDocument/2006/relationships/image" Target="../media/image60.png"/><Relationship Id="rId9" Type="http://schemas.openxmlformats.org/officeDocument/2006/relationships/image" Target="../media/image66.png"/><Relationship Id="rId14" Type="http://schemas.openxmlformats.org/officeDocument/2006/relationships/image" Target="../media/image7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8" Type="http://schemas.openxmlformats.org/officeDocument/2006/relationships/image" Target="../media/image761.png"/><Relationship Id="rId21" Type="http://schemas.openxmlformats.org/officeDocument/2006/relationships/image" Target="../media/image79.png"/><Relationship Id="rId2" Type="http://schemas.openxmlformats.org/officeDocument/2006/relationships/image" Target="../media/image78.png"/><Relationship Id="rId20" Type="http://schemas.openxmlformats.org/officeDocument/2006/relationships/image" Target="../media/image78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480.png"/><Relationship Id="rId15" Type="http://schemas.openxmlformats.org/officeDocument/2006/relationships/image" Target="../media/image167.png"/><Relationship Id="rId19" Type="http://schemas.openxmlformats.org/officeDocument/2006/relationships/image" Target="../media/image771.png"/><Relationship Id="rId22" Type="http://schemas.openxmlformats.org/officeDocument/2006/relationships/image" Target="../media/image81.png"/></Relationships>
</file>

<file path=ppt/slides/_rels/slide21.xml.rels><?xml version="1.0" encoding="UTF-8" standalone="yes"?>
<Relationships xmlns="http://schemas.openxmlformats.org/package/2006/relationships"><Relationship Id="rId51" Type="http://schemas.openxmlformats.org/officeDocument/2006/relationships/image" Target="../media/image242.png"/><Relationship Id="rId3" Type="http://schemas.openxmlformats.org/officeDocument/2006/relationships/image" Target="../media/image83.png"/><Relationship Id="rId47" Type="http://schemas.openxmlformats.org/officeDocument/2006/relationships/image" Target="../media/image238.png"/><Relationship Id="rId50" Type="http://schemas.openxmlformats.org/officeDocument/2006/relationships/image" Target="../media/image241.png"/><Relationship Id="rId55" Type="http://schemas.openxmlformats.org/officeDocument/2006/relationships/image" Target="../media/image87.png"/><Relationship Id="rId42" Type="http://schemas.openxmlformats.org/officeDocument/2006/relationships/image" Target="../media/image233.png"/><Relationship Id="rId2" Type="http://schemas.openxmlformats.org/officeDocument/2006/relationships/image" Target="../media/image82.png"/><Relationship Id="rId54" Type="http://schemas.openxmlformats.org/officeDocument/2006/relationships/image" Target="../media/image245.png"/><Relationship Id="rId1" Type="http://schemas.openxmlformats.org/officeDocument/2006/relationships/slideLayout" Target="../slideLayouts/slideLayout7.xml"/><Relationship Id="rId53" Type="http://schemas.openxmlformats.org/officeDocument/2006/relationships/image" Target="../media/image244.png"/><Relationship Id="rId5" Type="http://schemas.openxmlformats.org/officeDocument/2006/relationships/image" Target="../media/image85.png"/><Relationship Id="rId49" Type="http://schemas.openxmlformats.org/officeDocument/2006/relationships/image" Target="../media/image240.png"/><Relationship Id="rId57" Type="http://schemas.openxmlformats.org/officeDocument/2006/relationships/image" Target="../media/image89.png"/><Relationship Id="rId52" Type="http://schemas.openxmlformats.org/officeDocument/2006/relationships/image" Target="../media/image243.png"/><Relationship Id="rId4" Type="http://schemas.openxmlformats.org/officeDocument/2006/relationships/image" Target="../media/image84.png"/><Relationship Id="rId48" Type="http://schemas.openxmlformats.org/officeDocument/2006/relationships/image" Target="../media/image239.png"/><Relationship Id="rId56" Type="http://schemas.openxmlformats.org/officeDocument/2006/relationships/image" Target="../media/image8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0.png"/><Relationship Id="rId5" Type="http://schemas.openxmlformats.org/officeDocument/2006/relationships/image" Target="../media/image590.png"/><Relationship Id="rId4" Type="http://schemas.openxmlformats.org/officeDocument/2006/relationships/image" Target="../media/image58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0.png"/><Relationship Id="rId2" Type="http://schemas.openxmlformats.org/officeDocument/2006/relationships/image" Target="../media/image62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8" Type="http://schemas.openxmlformats.org/officeDocument/2006/relationships/image" Target="../media/image860.png"/><Relationship Id="rId3" Type="http://schemas.openxmlformats.org/officeDocument/2006/relationships/image" Target="../media/image641.png"/><Relationship Id="rId21" Type="http://schemas.openxmlformats.org/officeDocument/2006/relationships/image" Target="../media/image910.png"/><Relationship Id="rId12" Type="http://schemas.openxmlformats.org/officeDocument/2006/relationships/image" Target="../media/image880.png"/><Relationship Id="rId17" Type="http://schemas.openxmlformats.org/officeDocument/2006/relationships/image" Target="../media/image850.png"/><Relationship Id="rId2" Type="http://schemas.openxmlformats.org/officeDocument/2006/relationships/image" Target="../media/image801.png"/><Relationship Id="rId16" Type="http://schemas.openxmlformats.org/officeDocument/2006/relationships/image" Target="../media/image841.png"/><Relationship Id="rId20" Type="http://schemas.openxmlformats.org/officeDocument/2006/relationships/image" Target="../media/image8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0.png"/><Relationship Id="rId5" Type="http://schemas.openxmlformats.org/officeDocument/2006/relationships/image" Target="../media/image810.png"/><Relationship Id="rId15" Type="http://schemas.openxmlformats.org/officeDocument/2006/relationships/image" Target="../media/image830.png"/><Relationship Id="rId19" Type="http://schemas.openxmlformats.org/officeDocument/2006/relationships/image" Target="../media/image871.png"/><Relationship Id="rId4" Type="http://schemas.openxmlformats.org/officeDocument/2006/relationships/image" Target="../media/image8000.png"/><Relationship Id="rId14" Type="http://schemas.openxmlformats.org/officeDocument/2006/relationships/image" Target="../media/image90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1.png"/><Relationship Id="rId13" Type="http://schemas.openxmlformats.org/officeDocument/2006/relationships/image" Target="../media/image1030.png"/><Relationship Id="rId3" Type="http://schemas.openxmlformats.org/officeDocument/2006/relationships/image" Target="../media/image660.png"/><Relationship Id="rId7" Type="http://schemas.openxmlformats.org/officeDocument/2006/relationships/image" Target="../media/image970.png"/><Relationship Id="rId12" Type="http://schemas.openxmlformats.org/officeDocument/2006/relationships/image" Target="../media/image1020.png"/><Relationship Id="rId2" Type="http://schemas.openxmlformats.org/officeDocument/2006/relationships/image" Target="../media/image65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62.png"/><Relationship Id="rId11" Type="http://schemas.openxmlformats.org/officeDocument/2006/relationships/image" Target="../media/image1011.png"/><Relationship Id="rId5" Type="http://schemas.openxmlformats.org/officeDocument/2006/relationships/image" Target="../media/image950.png"/><Relationship Id="rId15" Type="http://schemas.openxmlformats.org/officeDocument/2006/relationships/image" Target="../media/image680.png"/><Relationship Id="rId10" Type="http://schemas.openxmlformats.org/officeDocument/2006/relationships/image" Target="../media/image1000.png"/><Relationship Id="rId4" Type="http://schemas.openxmlformats.org/officeDocument/2006/relationships/image" Target="../media/image670.png"/><Relationship Id="rId9" Type="http://schemas.openxmlformats.org/officeDocument/2006/relationships/image" Target="../media/image990.png"/><Relationship Id="rId14" Type="http://schemas.openxmlformats.org/officeDocument/2006/relationships/image" Target="../media/image10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1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0.png"/><Relationship Id="rId2" Type="http://schemas.openxmlformats.org/officeDocument/2006/relationships/image" Target="../media/image106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50.png"/><Relationship Id="rId4" Type="http://schemas.openxmlformats.org/officeDocument/2006/relationships/image" Target="../media/image64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0.png"/><Relationship Id="rId7" Type="http://schemas.openxmlformats.org/officeDocument/2006/relationships/image" Target="../media/image740.png"/><Relationship Id="rId2" Type="http://schemas.openxmlformats.org/officeDocument/2006/relationships/image" Target="../media/image69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30.png"/><Relationship Id="rId5" Type="http://schemas.openxmlformats.org/officeDocument/2006/relationships/image" Target="../media/image720.png"/><Relationship Id="rId4" Type="http://schemas.openxmlformats.org/officeDocument/2006/relationships/image" Target="../media/image712.png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7.png"/><Relationship Id="rId3" Type="http://schemas.openxmlformats.org/officeDocument/2006/relationships/image" Target="../media/image760.png"/><Relationship Id="rId12" Type="http://schemas.openxmlformats.org/officeDocument/2006/relationships/image" Target="../media/image116.png"/><Relationship Id="rId17" Type="http://schemas.openxmlformats.org/officeDocument/2006/relationships/image" Target="../media/image710.png"/><Relationship Id="rId2" Type="http://schemas.openxmlformats.org/officeDocument/2006/relationships/image" Target="../media/image750.png"/><Relationship Id="rId16" Type="http://schemas.openxmlformats.org/officeDocument/2006/relationships/image" Target="../media/image120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119.png"/><Relationship Id="rId14" Type="http://schemas.openxmlformats.org/officeDocument/2006/relationships/image" Target="../media/image770.png"/></Relationships>
</file>

<file path=ppt/slides/_rels/slide33.xml.rels><?xml version="1.0" encoding="UTF-8" standalone="yes"?>
<Relationships xmlns="http://schemas.openxmlformats.org/package/2006/relationships"><Relationship Id="rId7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8.png"/><Relationship Id="rId5" Type="http://schemas.openxmlformats.org/officeDocument/2006/relationships/image" Target="../media/image12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1.png"/><Relationship Id="rId3" Type="http://schemas.openxmlformats.org/officeDocument/2006/relationships/image" Target="../media/image790.png"/><Relationship Id="rId7" Type="http://schemas.openxmlformats.org/officeDocument/2006/relationships/image" Target="../media/image840.png"/><Relationship Id="rId2" Type="http://schemas.openxmlformats.org/officeDocument/2006/relationships/image" Target="../media/image7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1.png"/><Relationship Id="rId5" Type="http://schemas.openxmlformats.org/officeDocument/2006/relationships/image" Target="../media/image821.png"/><Relationship Id="rId4" Type="http://schemas.openxmlformats.org/officeDocument/2006/relationships/image" Target="../media/image812.png"/></Relationships>
</file>

<file path=ppt/slides/_rels/slide4.xml.rels><?xml version="1.0" encoding="UTF-8" standalone="yes"?>
<Relationships xmlns="http://schemas.openxmlformats.org/package/2006/relationships"><Relationship Id="rId18" Type="http://schemas.openxmlformats.org/officeDocument/2006/relationships/image" Target="../media/image274.png"/><Relationship Id="rId8" Type="http://schemas.openxmlformats.org/officeDocument/2006/relationships/image" Target="../media/image310.png"/><Relationship Id="rId21" Type="http://schemas.openxmlformats.org/officeDocument/2006/relationships/image" Target="../media/image90.png"/><Relationship Id="rId1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72.png"/><Relationship Id="rId20" Type="http://schemas.openxmlformats.org/officeDocument/2006/relationships/image" Target="../media/image276.png"/><Relationship Id="rId1" Type="http://schemas.openxmlformats.org/officeDocument/2006/relationships/slideLayout" Target="../slideLayouts/slideLayout6.xml"/><Relationship Id="rId11" Type="http://schemas.openxmlformats.org/officeDocument/2006/relationships/image" Target="../media/image9.png"/><Relationship Id="rId10" Type="http://schemas.openxmlformats.org/officeDocument/2006/relationships/image" Target="../media/image61.png"/><Relationship Id="rId1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79.png"/><Relationship Id="rId10" Type="http://schemas.openxmlformats.org/officeDocument/2006/relationships/image" Target="../media/image278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image" Target="../media/image14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1.png"/><Relationship Id="rId7" Type="http://schemas.openxmlformats.org/officeDocument/2006/relationships/image" Target="../media/image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0.png"/><Relationship Id="rId4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4" Type="http://schemas.openxmlformats.org/officeDocument/2006/relationships/image" Target="../media/image48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ctrTitle"/>
              </p:nvPr>
            </p:nvSpPr>
            <p:spPr>
              <a:xfrm>
                <a:off x="491358" y="624235"/>
                <a:ext cx="7772400" cy="1788367"/>
              </a:xfrm>
            </p:spPr>
            <p:txBody>
              <a:bodyPr>
                <a:normAutofit/>
              </a:bodyPr>
              <a:lstStyle/>
              <a:p>
                <a:r>
                  <a:rPr kumimoji="1" lang="ja-JP" altLang="en-US" sz="4800" dirty="0" smtClean="0">
                    <a:latin typeface="+mn-lt"/>
                  </a:rPr>
                  <a:t>離散凸解析</a:t>
                </a:r>
                <a:r>
                  <a:rPr kumimoji="1" lang="en-US" altLang="ja-JP" sz="4800" dirty="0">
                    <a:latin typeface="+mn-lt"/>
                  </a:rPr>
                  <a:t/>
                </a:r>
                <a:br>
                  <a:rPr kumimoji="1" lang="en-US" altLang="ja-JP" sz="4800" dirty="0">
                    <a:latin typeface="+mn-lt"/>
                  </a:rPr>
                </a:br>
                <a:r>
                  <a:rPr lang="en-US" altLang="ja-JP" sz="4800" i="1" dirty="0">
                    <a:latin typeface="+mn-lt"/>
                  </a:rPr>
                  <a:t>beyond</a:t>
                </a:r>
                <a:r>
                  <a:rPr lang="en-US" altLang="ja-JP" sz="4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4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4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altLang="ja-JP" sz="4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kumimoji="1" lang="ja-JP" altLang="en-US" sz="4800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491358" y="624235"/>
                <a:ext cx="7772400" cy="1788367"/>
              </a:xfrm>
              <a:blipFill>
                <a:blip r:embed="rId3"/>
                <a:stretch>
                  <a:fillRect b="-183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948558" y="2829254"/>
            <a:ext cx="6858000" cy="1832083"/>
          </a:xfrm>
        </p:spPr>
        <p:txBody>
          <a:bodyPr>
            <a:noAutofit/>
          </a:bodyPr>
          <a:lstStyle/>
          <a:p>
            <a:r>
              <a:rPr kumimoji="1" lang="ja-JP" altLang="en-US" dirty="0" smtClean="0"/>
              <a:t>平井広志</a:t>
            </a:r>
            <a:endParaRPr kumimoji="1" lang="en-US" altLang="ja-JP" dirty="0"/>
          </a:p>
          <a:p>
            <a:r>
              <a:rPr lang="ja-JP" altLang="en-US" dirty="0" smtClean="0"/>
              <a:t>東京大学 情報理工学系研究科 数理情報学専攻</a:t>
            </a:r>
            <a:endParaRPr lang="en-US" altLang="ja-JP" dirty="0"/>
          </a:p>
          <a:p>
            <a:r>
              <a:rPr lang="en-US" altLang="ja-JP" dirty="0" smtClean="0"/>
              <a:t>JST, </a:t>
            </a:r>
            <a:r>
              <a:rPr lang="ja-JP" altLang="en-US" dirty="0" smtClean="0"/>
              <a:t>さきがけ</a:t>
            </a:r>
            <a:endParaRPr lang="en-US" altLang="ja-JP" dirty="0"/>
          </a:p>
          <a:p>
            <a:r>
              <a:rPr lang="en-US" altLang="ja-JP" dirty="0"/>
              <a:t>hirai@mist.i.u-tokyo.ac.jp</a:t>
            </a:r>
          </a:p>
          <a:p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651871" y="5077989"/>
            <a:ext cx="57246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400" dirty="0"/>
              <a:t>ワークショップ「離散凸解析と最適化」</a:t>
            </a:r>
            <a:endParaRPr lang="en-US" altLang="ja-JP" sz="2400" dirty="0"/>
          </a:p>
          <a:p>
            <a:pPr algn="ctr"/>
            <a:r>
              <a:rPr kumimoji="1" lang="ja-JP" altLang="en-US" sz="2400" dirty="0" smtClean="0"/>
              <a:t>京都大学数理解析研究所</a:t>
            </a:r>
            <a:endParaRPr kumimoji="1" lang="en-US" altLang="ja-JP" sz="2400" dirty="0"/>
          </a:p>
          <a:p>
            <a:pPr algn="ctr"/>
            <a:r>
              <a:rPr lang="en-US" altLang="ja-JP" sz="2400" dirty="0" smtClean="0"/>
              <a:t>2019</a:t>
            </a:r>
            <a:r>
              <a:rPr lang="ja-JP" altLang="en-US" sz="2400" dirty="0" smtClean="0"/>
              <a:t>年</a:t>
            </a:r>
            <a:r>
              <a:rPr lang="en-US" altLang="ja-JP" sz="2400" dirty="0" smtClean="0"/>
              <a:t>11</a:t>
            </a:r>
            <a:r>
              <a:rPr lang="ja-JP" altLang="en-US" sz="2400" dirty="0" smtClean="0"/>
              <a:t>月</a:t>
            </a:r>
            <a:r>
              <a:rPr lang="en-US" altLang="ja-JP" sz="2400" dirty="0" smtClean="0"/>
              <a:t>2</a:t>
            </a:r>
            <a:r>
              <a:rPr lang="ja-JP" altLang="en-US" sz="2400" dirty="0" smtClean="0"/>
              <a:t>日</a:t>
            </a:r>
            <a:endParaRPr kumimoji="1" lang="en-US" altLang="ja-JP" sz="2400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F7132-47CA-4000-8D1C-00CFA7571704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883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F7132-47CA-4000-8D1C-00CFA7571704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846895" y="324402"/>
            <a:ext cx="5570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点容量型最小コストマルチフロー</a:t>
            </a:r>
            <a:endParaRPr kumimoji="1" lang="ja-JP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782" y="1672009"/>
            <a:ext cx="6172046" cy="3467295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6783353" y="4276956"/>
            <a:ext cx="18309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の直積上</a:t>
            </a:r>
            <a:r>
              <a:rPr kumimoji="1" lang="ja-JP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の</a:t>
            </a:r>
            <a:endParaRPr kumimoji="1" lang="en-US" altLang="ja-JP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ja-JP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凸関数最小化</a:t>
            </a:r>
            <a:endParaRPr kumimoji="1" lang="ja-JP" altLang="en-U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19807" y="5710020"/>
            <a:ext cx="4176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H-Ikeda 19: SDA+</a:t>
            </a:r>
            <a:r>
              <a:rPr kumimoji="1" lang="ja-JP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スケーリング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819807" y="929179"/>
            <a:ext cx="7924800" cy="468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Babenko-Karzanov</a:t>
            </a:r>
            <a:r>
              <a:rPr lang="en-US" altLang="ja-JP" dirty="0" smtClean="0">
                <a:latin typeface="Calibri" panose="020F0502020204030204" pitchFamily="34" charset="0"/>
                <a:cs typeface="Calibri" panose="020F0502020204030204" pitchFamily="34" charset="0"/>
              </a:rPr>
              <a:t> 12: </a:t>
            </a:r>
            <a:r>
              <a:rPr lang="ja-JP" altLang="en-US" dirty="0">
                <a:latin typeface="Calibri" panose="020F0502020204030204" pitchFamily="34" charset="0"/>
                <a:cs typeface="Calibri" panose="020F0502020204030204" pitchFamily="34" charset="0"/>
              </a:rPr>
              <a:t>半整数性</a:t>
            </a:r>
            <a:r>
              <a:rPr lang="en-US" altLang="ja-JP" dirty="0">
                <a:latin typeface="Calibri" panose="020F0502020204030204" pitchFamily="34" charset="0"/>
                <a:cs typeface="Calibri" panose="020F0502020204030204" pitchFamily="34" charset="0"/>
              </a:rPr>
              <a:t> + </a:t>
            </a:r>
            <a:r>
              <a:rPr lang="ja-JP" altLang="en-US" dirty="0">
                <a:latin typeface="Calibri" panose="020F0502020204030204" pitchFamily="34" charset="0"/>
                <a:cs typeface="Calibri" panose="020F0502020204030204" pitchFamily="34" charset="0"/>
              </a:rPr>
              <a:t>強多項式時間アルゴリズム</a:t>
            </a:r>
            <a:r>
              <a:rPr lang="en-US" altLang="ja-JP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ja-JP" altLang="en-US" dirty="0">
                <a:latin typeface="Calibri" panose="020F0502020204030204" pitchFamily="34" charset="0"/>
                <a:cs typeface="Calibri" panose="020F0502020204030204" pitchFamily="34" charset="0"/>
              </a:rPr>
              <a:t>楕円体法使用</a:t>
            </a:r>
            <a:r>
              <a:rPr lang="en-US" altLang="ja-JP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正方形/長方形 10"/>
              <p:cNvSpPr/>
              <p:nvPr/>
            </p:nvSpPr>
            <p:spPr>
              <a:xfrm>
                <a:off x="2608532" y="6109622"/>
                <a:ext cx="539077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24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𝑂</m:t>
                    </m:r>
                    <m:r>
                      <a:rPr lang="en-US" altLang="ja-JP" sz="24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𝑚</m:t>
                    </m:r>
                    <m:r>
                      <m:rPr>
                        <m:nor/>
                      </m:rPr>
                      <a:rPr lang="en-US" altLang="ja-JP" sz="240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log</m:t>
                    </m:r>
                    <m:r>
                      <a:rPr lang="en-US" altLang="ja-JP" sz="24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𝑛𝐴𝐶</m:t>
                    </m:r>
                    <m:r>
                      <a:rPr lang="en-US" altLang="ja-JP" sz="24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ja-JP" sz="240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SF</m:t>
                    </m:r>
                    <m:d>
                      <m:dPr>
                        <m:ctrlPr>
                          <a:rPr lang="en-US" altLang="ja-JP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𝑚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</m:e>
                    </m:d>
                    <m:r>
                      <a:rPr lang="en-US" altLang="ja-JP" sz="24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altLang="ja-JP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-time </a:t>
                </a:r>
                <a:r>
                  <a:rPr lang="en-US" altLang="ja-JP" sz="24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algo</a:t>
                </a:r>
                <a:r>
                  <a:rPr lang="en-US" altLang="ja-JP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  <a:endParaRPr lang="ja-JP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正方形/長方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8532" y="6109622"/>
                <a:ext cx="5390771" cy="461665"/>
              </a:xfrm>
              <a:prstGeom prst="rect">
                <a:avLst/>
              </a:prstGeom>
              <a:blipFill>
                <a:blip r:embed="rId3"/>
                <a:stretch>
                  <a:fillRect l="-1810" t="-11842" r="-792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433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F7132-47CA-4000-8D1C-00CFA7571704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427851" y="273463"/>
            <a:ext cx="6628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なぜ，</a:t>
            </a:r>
            <a:r>
              <a:rPr kumimoji="1" lang="en-US" altLang="ja-JP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LP</a:t>
            </a:r>
            <a:r>
              <a:rPr kumimoji="1" lang="ja-JP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の双対なのにこんな問題になるのか？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54819" y="3994785"/>
            <a:ext cx="86869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ja-JP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非負線形目的関数のもとでは，最適解は極小集合のなかにある．</a:t>
            </a:r>
            <a:endParaRPr lang="en-US" altLang="ja-JP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ja-JP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多面体の極小集合は，（非凸な）面白い図形になる</a:t>
            </a:r>
            <a:r>
              <a:rPr lang="ja-JP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（</a:t>
            </a:r>
            <a:r>
              <a:rPr lang="ja-JP" alt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タイトスパンの教訓）</a:t>
            </a:r>
            <a:endParaRPr lang="en-US" altLang="ja-JP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654819" y="5269421"/>
                <a:ext cx="7683514" cy="120032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ja-JP" altLang="en-US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有</a:t>
                </a:r>
                <a:r>
                  <a:rPr lang="ja-JP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向</a:t>
                </a:r>
                <a:r>
                  <a:rPr lang="en-US" altLang="ja-JP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/</a:t>
                </a:r>
                <a:r>
                  <a:rPr lang="ja-JP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向き付け可能</a:t>
                </a:r>
                <a:r>
                  <a:rPr lang="ja-JP" altLang="en-US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モジュラグラフ</a:t>
                </a:r>
                <a:r>
                  <a:rPr lang="en-US" altLang="ja-JP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:r>
                  <a:rPr lang="en-US" altLang="ja-JP" sz="20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Karzanov</a:t>
                </a:r>
                <a:r>
                  <a:rPr lang="en-US" altLang="ja-JP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98)</a:t>
                </a:r>
              </a:p>
              <a:p>
                <a:pPr>
                  <a:lnSpc>
                    <a:spcPct val="150000"/>
                  </a:lnSpc>
                </a:pPr>
                <a:r>
                  <a:rPr lang="ja-JP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ja-JP" altLang="en-US" sz="200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⊇</m:t>
                    </m:r>
                  </m:oMath>
                </a14:m>
                <a:r>
                  <a:rPr lang="ja-JP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マルチフロー</a:t>
                </a:r>
                <a:r>
                  <a:rPr lang="en-US" altLang="ja-JP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LP</a:t>
                </a:r>
                <a:r>
                  <a:rPr lang="ja-JP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双対の</a:t>
                </a:r>
                <a:r>
                  <a:rPr kumimoji="1" lang="ja-JP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極小集合の離散化と</a:t>
                </a:r>
                <a:r>
                  <a:rPr lang="ja-JP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して現れる</a:t>
                </a:r>
                <a:r>
                  <a:rPr kumimoji="1" lang="ja-JP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構造</a:t>
                </a:r>
                <a:r>
                  <a:rPr kumimoji="1" lang="ja-JP" altLang="en-US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　</a:t>
                </a:r>
                <a:endParaRPr kumimoji="1" lang="en-US" altLang="ja-JP" sz="24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819" y="5269421"/>
                <a:ext cx="7683514" cy="1200329"/>
              </a:xfrm>
              <a:prstGeom prst="rect">
                <a:avLst/>
              </a:prstGeom>
              <a:blipFill>
                <a:blip r:embed="rId2"/>
                <a:stretch>
                  <a:fillRect l="-317" b="-304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線コネクタ 7"/>
          <p:cNvCxnSpPr/>
          <p:nvPr/>
        </p:nvCxnSpPr>
        <p:spPr>
          <a:xfrm flipH="1">
            <a:off x="3422742" y="1402428"/>
            <a:ext cx="425525" cy="63633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 flipH="1" flipV="1">
            <a:off x="3422742" y="2019595"/>
            <a:ext cx="377894" cy="46684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 flipH="1">
            <a:off x="3800636" y="2178839"/>
            <a:ext cx="948702" cy="30759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 flipH="1">
            <a:off x="4749338" y="2128962"/>
            <a:ext cx="554182" cy="4987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 flipH="1">
            <a:off x="4742220" y="1660711"/>
            <a:ext cx="314689" cy="51812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>
            <a:off x="3422742" y="2019594"/>
            <a:ext cx="26574" cy="82990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 flipH="1" flipV="1">
            <a:off x="3807754" y="2486436"/>
            <a:ext cx="81026" cy="61437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 flipV="1">
            <a:off x="3597283" y="3100816"/>
            <a:ext cx="291497" cy="27794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 flipH="1" flipV="1">
            <a:off x="3888780" y="3111276"/>
            <a:ext cx="899733" cy="1067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 flipH="1" flipV="1">
            <a:off x="3590165" y="3378759"/>
            <a:ext cx="854373" cy="32095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>
            <a:off x="3449316" y="2849497"/>
            <a:ext cx="147967" cy="52926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/>
          <p:cNvCxnSpPr/>
          <p:nvPr/>
        </p:nvCxnSpPr>
        <p:spPr>
          <a:xfrm flipH="1" flipV="1">
            <a:off x="4749338" y="3217999"/>
            <a:ext cx="493222" cy="4817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/>
          <p:nvPr/>
        </p:nvCxnSpPr>
        <p:spPr>
          <a:xfrm flipH="1">
            <a:off x="4749338" y="3000158"/>
            <a:ext cx="615142" cy="2178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/>
          <p:cNvCxnSpPr/>
          <p:nvPr/>
        </p:nvCxnSpPr>
        <p:spPr>
          <a:xfrm flipH="1">
            <a:off x="4444538" y="3699718"/>
            <a:ext cx="798022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/>
          <p:cNvCxnSpPr/>
          <p:nvPr/>
        </p:nvCxnSpPr>
        <p:spPr>
          <a:xfrm flipV="1">
            <a:off x="2242455" y="3265466"/>
            <a:ext cx="630834" cy="236749"/>
          </a:xfrm>
          <a:prstGeom prst="line">
            <a:avLst/>
          </a:prstGeom>
          <a:ln w="31750">
            <a:solidFill>
              <a:schemeClr val="tx1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テキスト ボックス 56"/>
              <p:cNvSpPr txBox="1"/>
              <p:nvPr/>
            </p:nvSpPr>
            <p:spPr>
              <a:xfrm>
                <a:off x="2060261" y="2849497"/>
                <a:ext cx="64921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𝑐</m:t>
                          </m:r>
                        </m:e>
                        <m:sup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𝑇</m:t>
                          </m:r>
                        </m:sup>
                      </m:sSup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𝑥</m:t>
                      </m:r>
                    </m:oMath>
                  </m:oMathPara>
                </a14:m>
                <a:endParaRPr kumimoji="1" lang="ja-JP" altLang="en-US" sz="28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7" name="テキスト ボックス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0261" y="2849497"/>
                <a:ext cx="649217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テキスト ボックス 58"/>
          <p:cNvSpPr txBox="1"/>
          <p:nvPr/>
        </p:nvSpPr>
        <p:spPr>
          <a:xfrm>
            <a:off x="1493783" y="2514383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非負</a:t>
            </a:r>
          </a:p>
        </p:txBody>
      </p:sp>
      <p:cxnSp>
        <p:nvCxnSpPr>
          <p:cNvPr id="25" name="直線コネクタ 24"/>
          <p:cNvCxnSpPr/>
          <p:nvPr/>
        </p:nvCxnSpPr>
        <p:spPr>
          <a:xfrm flipH="1" flipV="1">
            <a:off x="3422742" y="2023575"/>
            <a:ext cx="385012" cy="473321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 flipH="1">
            <a:off x="3800636" y="2178836"/>
            <a:ext cx="969413" cy="299095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>
            <a:off x="3807754" y="2466178"/>
            <a:ext cx="81027" cy="634637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 flipH="1" flipV="1">
            <a:off x="3874137" y="3100813"/>
            <a:ext cx="895912" cy="11112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 flipH="1">
            <a:off x="3597282" y="3107583"/>
            <a:ext cx="284177" cy="268066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/>
          <p:cNvSpPr txBox="1"/>
          <p:nvPr/>
        </p:nvSpPr>
        <p:spPr>
          <a:xfrm>
            <a:off x="5056909" y="1149483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凸</a:t>
            </a:r>
            <a:r>
              <a:rPr lang="ja-JP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多面体</a:t>
            </a:r>
            <a:endParaRPr kumimoji="1" lang="ja-JP" altLang="en-U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9" name="直線コネクタ 38"/>
          <p:cNvCxnSpPr/>
          <p:nvPr/>
        </p:nvCxnSpPr>
        <p:spPr>
          <a:xfrm flipH="1">
            <a:off x="3840480" y="1213128"/>
            <a:ext cx="770313" cy="1917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/>
          <p:cNvSpPr txBox="1"/>
          <p:nvPr/>
        </p:nvSpPr>
        <p:spPr>
          <a:xfrm>
            <a:off x="3895898" y="241968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極小集合</a:t>
            </a:r>
          </a:p>
        </p:txBody>
      </p:sp>
    </p:spTree>
    <p:extLst>
      <p:ext uri="{BB962C8B-B14F-4D97-AF65-F5344CB8AC3E}">
        <p14:creationId xmlns:p14="http://schemas.microsoft.com/office/powerpoint/2010/main" val="357011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925269" y="1758558"/>
                <a:ext cx="379603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l-GR" altLang="ja-JP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kumimoji="1" lang="en-US" altLang="ja-JP" sz="2400" dirty="0"/>
                  <a:t>: </a:t>
                </a:r>
                <a:r>
                  <a:rPr lang="ja-JP" altLang="en-US" sz="2400" dirty="0" smtClean="0"/>
                  <a:t>無向グラフ</a:t>
                </a:r>
                <a:r>
                  <a:rPr kumimoji="1" lang="en-US" altLang="ja-JP" sz="2400" dirty="0" smtClean="0"/>
                  <a:t>, </a:t>
                </a:r>
                <a:r>
                  <a:rPr kumimoji="1" lang="ja-JP" altLang="en-US" sz="2400" dirty="0" smtClean="0"/>
                  <a:t>グラフ距離</a:t>
                </a:r>
                <a:r>
                  <a:rPr kumimoji="1" lang="en-US" altLang="ja-JP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kumimoji="1" lang="en-US" altLang="ja-JP" sz="2400" dirty="0"/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269" y="1758558"/>
                <a:ext cx="3796039" cy="369332"/>
              </a:xfrm>
              <a:prstGeom prst="rect">
                <a:avLst/>
              </a:prstGeom>
              <a:blipFill>
                <a:blip r:embed="rId3"/>
                <a:stretch>
                  <a:fillRect l="-2894" t="-26230" r="-1768" b="-4918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1810382" y="3088471"/>
                <a:ext cx="400949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4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s.t.</a:t>
                </a:r>
                <a:r>
                  <a:rPr lang="en-US" altLang="ja-JP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</a:t>
                </a:r>
                <a:r>
                  <a:rPr kumimoji="1" lang="en-US" altLang="ja-JP" sz="2400" dirty="0">
                    <a:latin typeface="Calibri Light" panose="020F03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⋯,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ja-JP" altLang="en-US" sz="2400" dirty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p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altLang="ja-JP" sz="2400" dirty="0">
                  <a:latin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0382" y="3088471"/>
                <a:ext cx="4009496" cy="461665"/>
              </a:xfrm>
              <a:prstGeom prst="rect">
                <a:avLst/>
              </a:prstGeom>
              <a:blipFill>
                <a:blip r:embed="rId4"/>
                <a:stretch>
                  <a:fillRect l="-2432" t="-10667" b="-30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F7132-47CA-4000-8D1C-00CFA7571704}" type="slidenum">
              <a:rPr kumimoji="1" lang="ja-JP" altLang="en-US" smtClean="0"/>
              <a:t>12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/>
              <p:cNvSpPr txBox="1"/>
              <p:nvPr/>
            </p:nvSpPr>
            <p:spPr>
              <a:xfrm>
                <a:off x="1672742" y="2401113"/>
                <a:ext cx="5599160" cy="4114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altLang="ja-JP" sz="2400" dirty="0" smtClean="0"/>
                  <a:t>M</a:t>
                </a:r>
                <a:r>
                  <a:rPr kumimoji="1" lang="en-US" altLang="ja-JP" sz="2400" dirty="0"/>
                  <a:t>in</a:t>
                </a:r>
                <a:r>
                  <a:rPr kumimoji="1" lang="en-US" altLang="ja-JP" sz="2400" dirty="0" smtClean="0"/>
                  <a:t>.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ja-JP" altLang="en-US" sz="2400" dirty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l-GR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sub>
                      <m:sup/>
                      <m:e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𝑣𝑖</m:t>
                                </m:r>
                              </m:sub>
                            </m:sSub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d>
                              <m:d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ja-JP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</m:e>
                    </m:nary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kumimoji="1" lang="ja-JP" altLang="en-US" sz="2400" dirty="0">
                  <a:latin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2" name="テキスト ボックス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2742" y="2401113"/>
                <a:ext cx="5599160" cy="411459"/>
              </a:xfrm>
              <a:prstGeom prst="rect">
                <a:avLst/>
              </a:prstGeom>
              <a:blipFill>
                <a:blip r:embed="rId5"/>
                <a:stretch>
                  <a:fillRect l="-2829" t="-158209" r="-2067" b="-22388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1768233" y="3950308"/>
                <a:ext cx="7233429" cy="2236391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ja-JP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lang="en-US" altLang="ja-JP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ja-JP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ja-JP" altLang="en-US" sz="1800" dirty="0" smtClean="0"/>
                  <a:t>  </a:t>
                </a:r>
                <a14:m>
                  <m:oMath xmlns:m="http://schemas.openxmlformats.org/officeDocument/2006/math">
                    <m:r>
                      <a:rPr lang="el-GR" altLang="ja-JP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ja-JP" altLang="en-US" sz="1800" dirty="0" smtClean="0"/>
                  <a:t>   最</a:t>
                </a:r>
                <a:r>
                  <a:rPr lang="ja-JP" altLang="en-US" sz="1800" dirty="0"/>
                  <a:t>小カット問題</a:t>
                </a:r>
                <a:r>
                  <a:rPr lang="en-US" altLang="ja-JP" sz="1800" dirty="0" smtClean="0"/>
                  <a:t>   </a:t>
                </a:r>
                <a:r>
                  <a:rPr lang="en-US" altLang="ja-JP" sz="1800" dirty="0" smtClean="0">
                    <a:sym typeface="Wingdings" panose="05000000000000000000" pitchFamily="2" charset="2"/>
                  </a:rPr>
                  <a:t></a:t>
                </a:r>
                <a:r>
                  <a:rPr lang="en-US" altLang="ja-JP" sz="1800" dirty="0" smtClean="0"/>
                  <a:t> </a:t>
                </a:r>
                <a:r>
                  <a:rPr lang="en-US" altLang="ja-JP" sz="1800" dirty="0"/>
                  <a:t>P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ja-JP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lang="en-US" altLang="ja-JP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altLang="ja-JP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ja-JP" altLang="en-US" sz="1800" dirty="0" smtClean="0"/>
                  <a:t>  </a:t>
                </a:r>
                <a14:m>
                  <m:oMath xmlns:m="http://schemas.openxmlformats.org/officeDocument/2006/math">
                    <m:r>
                      <a:rPr lang="el-GR" altLang="ja-JP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ja-JP" altLang="en-US" sz="1800" dirty="0" smtClean="0"/>
                  <a:t>   マルチウェイカット問題</a:t>
                </a:r>
                <a:r>
                  <a:rPr lang="en-US" altLang="ja-JP" sz="1800" dirty="0" smtClean="0"/>
                  <a:t> </a:t>
                </a:r>
                <a:r>
                  <a:rPr lang="en-US" altLang="ja-JP" sz="1800" dirty="0" smtClean="0">
                    <a:ea typeface="Cambria Math" panose="02040503050406030204" pitchFamily="18" charset="0"/>
                    <a:sym typeface="Wingdings" panose="05000000000000000000" pitchFamily="2" charset="2"/>
                  </a:rPr>
                  <a:t> NP </a:t>
                </a:r>
                <a:r>
                  <a:rPr lang="ja-JP" altLang="en-US" sz="1800" dirty="0" smtClean="0">
                    <a:ea typeface="Cambria Math" panose="02040503050406030204" pitchFamily="18" charset="0"/>
                    <a:sym typeface="Wingdings" panose="05000000000000000000" pitchFamily="2" charset="2"/>
                  </a:rPr>
                  <a:t>困難</a:t>
                </a:r>
                <a:endParaRPr lang="en-US" altLang="ja-JP" sz="1800" dirty="0" smtClean="0">
                  <a:ea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ja-JP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lang="en-US" altLang="ja-JP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ja-JP" altLang="en-US" sz="1800" dirty="0" smtClean="0"/>
                  <a:t>フレーム </a:t>
                </a:r>
                <a14:m>
                  <m:oMath xmlns:m="http://schemas.openxmlformats.org/officeDocument/2006/math">
                    <m:r>
                      <a:rPr lang="el-GR" altLang="ja-JP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ja-JP" altLang="en-US" sz="1800" dirty="0" smtClean="0"/>
                  <a:t>  </a:t>
                </a:r>
                <a:r>
                  <a:rPr lang="ja-JP" altLang="en-US" sz="1800" dirty="0" smtClean="0">
                    <a:sym typeface="Wingdings" panose="05000000000000000000" pitchFamily="2" charset="2"/>
                  </a:rPr>
                  <a:t>マルチフロー</a:t>
                </a:r>
                <a:r>
                  <a:rPr lang="en-US" altLang="ja-JP" sz="1800" dirty="0" smtClean="0">
                    <a:sym typeface="Wingdings" panose="05000000000000000000" pitchFamily="2" charset="2"/>
                  </a:rPr>
                  <a:t>LP</a:t>
                </a:r>
                <a:r>
                  <a:rPr lang="ja-JP" altLang="en-US" sz="1800" dirty="0" smtClean="0">
                    <a:sym typeface="Wingdings" panose="05000000000000000000" pitchFamily="2" charset="2"/>
                  </a:rPr>
                  <a:t>双対</a:t>
                </a:r>
                <a:r>
                  <a:rPr lang="ja-JP" altLang="en-US" sz="1800" dirty="0">
                    <a:sym typeface="Wingdings" panose="05000000000000000000" pitchFamily="2" charset="2"/>
                  </a:rPr>
                  <a:t>になる</a:t>
                </a:r>
                <a:r>
                  <a:rPr lang="ja-JP" altLang="en-US" sz="1800" dirty="0" smtClean="0">
                    <a:sym typeface="Wingdings" panose="05000000000000000000" pitchFamily="2" charset="2"/>
                  </a:rPr>
                  <a:t> </a:t>
                </a:r>
                <a:r>
                  <a:rPr lang="en-US" altLang="ja-JP" sz="1800" dirty="0" smtClean="0">
                    <a:sym typeface="Wingdings" panose="05000000000000000000" pitchFamily="2" charset="2"/>
                  </a:rPr>
                  <a:t></a:t>
                </a:r>
                <a:r>
                  <a:rPr lang="en-US" altLang="ja-JP" sz="1800" dirty="0" smtClean="0"/>
                  <a:t> P   (</a:t>
                </a:r>
                <a:r>
                  <a:rPr lang="en-US" altLang="ja-JP" sz="1800" dirty="0" err="1" smtClean="0"/>
                  <a:t>Karzanov</a:t>
                </a:r>
                <a:r>
                  <a:rPr lang="en-US" altLang="ja-JP" sz="1800" dirty="0" smtClean="0"/>
                  <a:t> 1998)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ja-JP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lang="en-US" altLang="ja-JP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ja-JP" altLang="en-US" sz="1800" i="1" dirty="0">
                        <a:latin typeface="Cambria Math" panose="02040503050406030204" pitchFamily="18" charset="0"/>
                      </a:rPr>
                      <m:t>メディアングラフ</m:t>
                    </m:r>
                  </m:oMath>
                </a14:m>
                <a:r>
                  <a:rPr lang="ja-JP" altLang="en-US" sz="1800" dirty="0" smtClean="0"/>
                  <a:t>  </a:t>
                </a:r>
                <a:r>
                  <a:rPr lang="en-US" altLang="ja-JP" sz="1800" dirty="0" smtClean="0">
                    <a:sym typeface="Wingdings" panose="05000000000000000000" pitchFamily="2" charset="2"/>
                  </a:rPr>
                  <a:t> </a:t>
                </a:r>
                <a:r>
                  <a:rPr lang="en-US" altLang="ja-JP" sz="1800" dirty="0" smtClean="0"/>
                  <a:t> </a:t>
                </a:r>
                <a:r>
                  <a:rPr lang="en-US" altLang="ja-JP" sz="1800" dirty="0"/>
                  <a:t>P   </a:t>
                </a:r>
                <a:r>
                  <a:rPr lang="en-US" altLang="ja-JP" sz="1800" dirty="0" smtClean="0"/>
                  <a:t>(</a:t>
                </a:r>
                <a:r>
                  <a:rPr lang="en-US" altLang="ja-JP" sz="1800" dirty="0" err="1" smtClean="0"/>
                  <a:t>Chepoi</a:t>
                </a:r>
                <a:r>
                  <a:rPr lang="en-US" altLang="ja-JP" sz="1800" dirty="0" smtClean="0"/>
                  <a:t> 1996)</a:t>
                </a:r>
                <a:endParaRPr lang="en-US" altLang="ja-JP" sz="1800" dirty="0"/>
              </a:p>
            </p:txBody>
          </p:sp>
        </mc:Choice>
        <mc:Fallback xmlns="">
          <p:sp>
            <p:nvSpPr>
              <p:cNvPr id="1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68233" y="3950308"/>
                <a:ext cx="7233429" cy="2236391"/>
              </a:xfrm>
              <a:blipFill>
                <a:blip r:embed="rId6"/>
                <a:stretch>
                  <a:fillRect l="-50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四角形 6">
            <a:extLst>
              <a:ext uri="{FF2B5EF4-FFF2-40B4-BE49-F238E27FC236}">
                <a16:creationId xmlns:a16="http://schemas.microsoft.com/office/drawing/2014/main" id="{F114C1B8-2562-5A49-A891-812CB6B2FE8E}"/>
              </a:ext>
            </a:extLst>
          </p:cNvPr>
          <p:cNvSpPr/>
          <p:nvPr/>
        </p:nvSpPr>
        <p:spPr>
          <a:xfrm>
            <a:off x="727912" y="1663549"/>
            <a:ext cx="7430786" cy="21171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34996" y="327961"/>
            <a:ext cx="35189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有向モジュラグラフのルーツ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92955" y="823080"/>
            <a:ext cx="6135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最小ゼロ拡張問題</a:t>
            </a:r>
            <a:r>
              <a:rPr kumimoji="1" lang="ja-JP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（多重施設配置問題）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14790" y="5890479"/>
            <a:ext cx="16209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特殊な</a:t>
            </a:r>
            <a:endParaRPr kumimoji="1" lang="en-US" altLang="ja-JP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kumimoji="1" lang="ja-JP" alt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向き付け可能</a:t>
            </a:r>
            <a:endParaRPr kumimoji="1" lang="en-US" altLang="ja-JP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kumimoji="1" lang="ja-JP" alt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モジュラグラフ</a:t>
            </a:r>
          </a:p>
        </p:txBody>
      </p:sp>
      <p:sp>
        <p:nvSpPr>
          <p:cNvPr id="11" name="四角形吹き出し 10"/>
          <p:cNvSpPr/>
          <p:nvPr/>
        </p:nvSpPr>
        <p:spPr>
          <a:xfrm>
            <a:off x="57113" y="5856027"/>
            <a:ext cx="1620957" cy="865449"/>
          </a:xfrm>
          <a:prstGeom prst="wedgeRectCallout">
            <a:avLst>
              <a:gd name="adj1" fmla="val 48800"/>
              <a:gd name="adj2" fmla="val -720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77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942483" y="898627"/>
                <a:ext cx="7437382" cy="175432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en-US" altLang="ja-JP" sz="2400" dirty="0" smtClean="0"/>
                  <a:t>    </a:t>
                </a:r>
                <a:r>
                  <a:rPr lang="ja-JP" altLang="en-US" sz="2400" dirty="0"/>
                  <a:t> </a:t>
                </a:r>
                <a:r>
                  <a:rPr lang="ja-JP" altLang="en-US" sz="2400" dirty="0" smtClean="0"/>
                  <a:t> </a:t>
                </a:r>
                <a:r>
                  <a:rPr kumimoji="1" lang="en-US" altLang="ja-JP" sz="2400" dirty="0" smtClean="0"/>
                  <a:t>        </a:t>
                </a:r>
                <a:r>
                  <a:rPr kumimoji="1" lang="en-US" altLang="ja-JP" sz="2400" dirty="0"/>
                  <a:t>[H. </a:t>
                </a:r>
                <a:r>
                  <a:rPr kumimoji="1" lang="en-US" altLang="ja-JP" sz="2400" dirty="0" smtClean="0"/>
                  <a:t>20</a:t>
                </a:r>
                <a:r>
                  <a:rPr lang="en-US" altLang="ja-JP" sz="2400" dirty="0" smtClean="0"/>
                  <a:t>16</a:t>
                </a:r>
                <a:r>
                  <a:rPr kumimoji="1" lang="en-US" altLang="ja-JP" sz="2400" dirty="0" smtClean="0"/>
                  <a:t>]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  <m:r>
                      <a:rPr lang="en-US" altLang="ja-JP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1" lang="ja-JP" altLang="en-US" sz="2400" dirty="0" smtClean="0"/>
                  <a:t> 向き付け可能モジュラグラフ</a:t>
                </a:r>
                <a:endParaRPr kumimoji="1" lang="en-US" altLang="ja-JP" sz="2400" dirty="0" smtClean="0"/>
              </a:p>
              <a:p>
                <a:pPr>
                  <a:lnSpc>
                    <a:spcPct val="150000"/>
                  </a:lnSpc>
                </a:pPr>
                <a:r>
                  <a:rPr lang="ja-JP" altLang="en-US" sz="2400" dirty="0" smtClean="0"/>
                  <a:t>　　　　　　          </a:t>
                </a:r>
                <a14:m>
                  <m:oMath xmlns:m="http://schemas.openxmlformats.org/officeDocument/2006/math">
                    <m:r>
                      <a:rPr lang="ja-JP" altLang="en-US" sz="240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ja-JP" altLang="en-US" sz="2400" dirty="0" smtClean="0"/>
                  <a:t> ゼロ拡張問題 </a:t>
                </a:r>
                <a14:m>
                  <m:oMath xmlns:m="http://schemas.openxmlformats.org/officeDocument/2006/math">
                    <m:r>
                      <a:rPr lang="ja-JP" altLang="en-US" sz="240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altLang="ja-JP" sz="2400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ja-JP" altLang="en-US" sz="2400" dirty="0" smtClean="0"/>
                  <a:t>　　　</a:t>
                </a:r>
                <a:endParaRPr kumimoji="1" lang="en-US" altLang="ja-JP" sz="2400" dirty="0"/>
              </a:p>
              <a:p>
                <a:pPr>
                  <a:lnSpc>
                    <a:spcPct val="150000"/>
                  </a:lnSpc>
                </a:pPr>
                <a:r>
                  <a:rPr lang="ja-JP" altLang="en-US" sz="2400" dirty="0" smtClean="0"/>
                  <a:t>　　</a:t>
                </a:r>
                <a:r>
                  <a:rPr lang="en-US" altLang="ja-JP" sz="2400" dirty="0" smtClean="0"/>
                  <a:t>[</a:t>
                </a:r>
                <a:r>
                  <a:rPr lang="en-US" altLang="ja-JP" sz="2400" dirty="0" err="1"/>
                  <a:t>Karzanov</a:t>
                </a:r>
                <a:r>
                  <a:rPr lang="en-US" altLang="ja-JP" sz="2400" dirty="0"/>
                  <a:t> </a:t>
                </a:r>
                <a:r>
                  <a:rPr lang="en-US" altLang="ja-JP" sz="2400" dirty="0" smtClean="0"/>
                  <a:t>1998</a:t>
                </a:r>
                <a:r>
                  <a:rPr lang="en-US" altLang="ja-JP" sz="2400" dirty="0"/>
                  <a:t>]  </a:t>
                </a:r>
                <a:r>
                  <a:rPr lang="ja-JP" altLang="en-US" sz="2400" dirty="0" smtClean="0"/>
                  <a:t>そうでなければ</a:t>
                </a:r>
                <a:r>
                  <a:rPr lang="en-US" altLang="ja-JP" sz="2400" dirty="0" smtClean="0"/>
                  <a:t> NP</a:t>
                </a:r>
                <a:r>
                  <a:rPr lang="ja-JP" altLang="en-US" sz="2400" dirty="0" smtClean="0"/>
                  <a:t>困難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483" y="898627"/>
                <a:ext cx="7437382" cy="1754326"/>
              </a:xfrm>
              <a:prstGeom prst="rect">
                <a:avLst/>
              </a:prstGeom>
              <a:blipFill>
                <a:blip r:embed="rId3"/>
                <a:stretch>
                  <a:fillRect b="-41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/>
          <p:cNvSpPr txBox="1"/>
          <p:nvPr/>
        </p:nvSpPr>
        <p:spPr>
          <a:xfrm>
            <a:off x="942483" y="3038876"/>
            <a:ext cx="7437382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/>
              <a:t>有向モジュラグラフ上の</a:t>
            </a:r>
            <a:r>
              <a:rPr kumimoji="1" lang="en-US" altLang="ja-JP" sz="2400" dirty="0" smtClean="0"/>
              <a:t>L</a:t>
            </a:r>
            <a:r>
              <a:rPr kumimoji="1" lang="ja-JP" altLang="en-US" sz="2400" dirty="0" smtClean="0"/>
              <a:t>凸関数</a:t>
            </a:r>
            <a:endParaRPr kumimoji="1" lang="en-US" altLang="ja-JP" sz="2400" dirty="0"/>
          </a:p>
          <a:p>
            <a:pPr algn="ctr"/>
            <a:r>
              <a:rPr lang="en-US" altLang="ja-JP" sz="2400" dirty="0"/>
              <a:t>&amp;</a:t>
            </a:r>
          </a:p>
          <a:p>
            <a:pPr algn="ctr"/>
            <a:r>
              <a:rPr kumimoji="1" lang="ja-JP" altLang="en-US" sz="2400" dirty="0" smtClean="0"/>
              <a:t>その局所化：モジュラ半束上の劣モジュラ関数</a:t>
            </a:r>
            <a:endParaRPr kumimoji="1" lang="ja-JP" altLang="en-US" sz="2400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F7132-47CA-4000-8D1C-00CFA7571704}" type="slidenum">
              <a:rPr kumimoji="1" lang="ja-JP" altLang="en-US" smtClean="0"/>
              <a:t>13</a:t>
            </a:fld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659235" y="175545"/>
            <a:ext cx="16241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kumimoji="1" lang="ja-JP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分定理</a:t>
            </a:r>
          </a:p>
        </p:txBody>
      </p:sp>
      <p:grpSp>
        <p:nvGrpSpPr>
          <p:cNvPr id="3" name="グループ化 2"/>
          <p:cNvGrpSpPr/>
          <p:nvPr/>
        </p:nvGrpSpPr>
        <p:grpSpPr>
          <a:xfrm>
            <a:off x="335167" y="4337382"/>
            <a:ext cx="8997299" cy="2016561"/>
            <a:chOff x="335167" y="4337382"/>
            <a:chExt cx="8997299" cy="201656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正方形/長方形 12"/>
                <p:cNvSpPr/>
                <p:nvPr/>
              </p:nvSpPr>
              <p:spPr>
                <a:xfrm>
                  <a:off x="335167" y="4337382"/>
                  <a:ext cx="8997299" cy="182261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342900" indent="-34290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↦</m:t>
                      </m:r>
                      <m:nary>
                        <m:naryPr>
                          <m:chr m:val="∑"/>
                          <m:supHide m:val="on"/>
                          <m:ctrlPr>
                            <a:rPr lang="ja-JP" alt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𝑣𝑖</m:t>
                              </m:r>
                            </m:sub>
                          </m:s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a14:m>
                  <a:r>
                    <a:rPr lang="en-US" altLang="ja-JP" sz="2400" dirty="0" smtClean="0"/>
                    <a:t> </a:t>
                  </a:r>
                  <a:r>
                    <a:rPr lang="ja-JP" altLang="en-US" sz="2400" dirty="0" smtClean="0"/>
                    <a:t>が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l-GR" altLang="ja-JP" sz="2400" i="1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</m:acc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⃗"/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l-GR" altLang="ja-JP" sz="2400" i="1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</m:acc>
                      <m:r>
                        <a:rPr lang="el-GR" altLang="ja-JP" sz="2400" i="1">
                          <a:latin typeface="Cambria Math" panose="02040503050406030204" pitchFamily="18" charset="0"/>
                        </a:rPr>
                        <m:t>×⋯×</m:t>
                      </m:r>
                      <m:acc>
                        <m:accPr>
                          <m:chr m:val="⃗"/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l-GR" altLang="ja-JP" sz="2400" i="1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</m:acc>
                    </m:oMath>
                  </a14:m>
                  <a:r>
                    <a:rPr lang="ja-JP" altLang="en-US" sz="2400" dirty="0" smtClean="0"/>
                    <a:t>上の</a:t>
                  </a:r>
                  <a:r>
                    <a:rPr lang="en-US" altLang="ja-JP" sz="2400" dirty="0" smtClean="0"/>
                    <a:t>L</a:t>
                  </a:r>
                  <a:r>
                    <a:rPr lang="ja-JP" altLang="en-US" sz="2400" dirty="0" smtClean="0"/>
                    <a:t>凸</a:t>
                  </a:r>
                  <a:endParaRPr lang="en-US" altLang="ja-JP" sz="2400" dirty="0" smtClean="0"/>
                </a:p>
                <a:p>
                  <a:pPr marL="342900" indent="-34290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altLang="ja-JP" sz="2400" dirty="0" smtClean="0"/>
                    <a:t>SDA: </a:t>
                  </a:r>
                  <a:r>
                    <a:rPr lang="ja-JP" altLang="en-US" sz="2400" dirty="0" smtClean="0"/>
                    <a:t>局所問題</a:t>
                  </a:r>
                  <a:endParaRPr lang="en-US" altLang="ja-JP" sz="2400" dirty="0"/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ja-JP" sz="2400" dirty="0" smtClean="0"/>
                    <a:t>                 </a:t>
                  </a:r>
                  <a:r>
                    <a:rPr lang="ja-JP" altLang="en-US" sz="2400" dirty="0" smtClean="0"/>
                    <a:t>＝</a:t>
                  </a:r>
                  <a:r>
                    <a:rPr lang="en-US" altLang="ja-JP" sz="2400" dirty="0" smtClean="0"/>
                    <a:t>SFM on</a:t>
                  </a:r>
                  <a:r>
                    <a:rPr lang="ja-JP" altLang="en-US" sz="2400" dirty="0" smtClean="0"/>
                    <a:t>モジュラ半束 </a:t>
                  </a:r>
                  <a:r>
                    <a:rPr lang="en-US" altLang="ja-JP" sz="2400" dirty="0" smtClean="0"/>
                    <a:t>( </a:t>
                  </a:r>
                  <a:r>
                    <a:rPr lang="en-US" altLang="ja-JP" sz="2400" dirty="0" smtClean="0">
                      <a:sym typeface="Wingdings" panose="05000000000000000000" pitchFamily="2" charset="2"/>
                    </a:rPr>
                    <a:t> </a:t>
                  </a:r>
                  <a:r>
                    <a:rPr lang="en-US" altLang="ja-JP" sz="2400" dirty="0" smtClean="0"/>
                    <a:t>tractable in VCSP model )</a:t>
                  </a:r>
                  <a:endParaRPr lang="ja-JP" altLang="en-US" sz="2400" dirty="0"/>
                </a:p>
              </p:txBody>
            </p:sp>
          </mc:Choice>
          <mc:Fallback xmlns="">
            <p:sp>
              <p:nvSpPr>
                <p:cNvPr id="13" name="正方形/長方形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5167" y="4337382"/>
                  <a:ext cx="8997299" cy="1822615"/>
                </a:xfrm>
                <a:prstGeom prst="rect">
                  <a:avLst/>
                </a:prstGeom>
                <a:blipFill>
                  <a:blip r:embed="rId4"/>
                  <a:stretch>
                    <a:fillRect l="-949" t="-23826" b="-4362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正方形/長方形 14"/>
            <p:cNvSpPr/>
            <p:nvPr/>
          </p:nvSpPr>
          <p:spPr>
            <a:xfrm>
              <a:off x="4731012" y="6015389"/>
              <a:ext cx="298812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600" dirty="0" smtClean="0"/>
                <a:t>Kolmogorov-</a:t>
              </a:r>
              <a:r>
                <a:rPr lang="en-US" altLang="ja-JP" sz="1600" dirty="0" err="1" smtClean="0"/>
                <a:t>Thapper</a:t>
              </a:r>
              <a:r>
                <a:rPr lang="en-US" altLang="ja-JP" sz="1600" dirty="0" smtClean="0"/>
                <a:t>-</a:t>
              </a:r>
              <a:r>
                <a:rPr lang="en-US" altLang="ja-JP" sz="1600" dirty="0" err="1" smtClean="0"/>
                <a:t>Živný</a:t>
              </a:r>
              <a:r>
                <a:rPr lang="en-US" altLang="ja-JP" sz="1600" dirty="0" smtClean="0"/>
                <a:t>  2015</a:t>
              </a:r>
              <a:endParaRPr lang="ja-JP" alt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994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F7132-47CA-4000-8D1C-00CFA7571704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261901" y="201004"/>
            <a:ext cx="70070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有向モジュラグラフとはどういうものか？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204103" y="762789"/>
            <a:ext cx="67169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～ </a:t>
            </a:r>
            <a:r>
              <a:rPr lang="ja-JP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相補</a:t>
            </a:r>
            <a:r>
              <a:rPr kumimoji="1" lang="ja-JP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モジュラ束の「非正曲率な」貼り合わせ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1887535" y="1208898"/>
                <a:ext cx="38683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ja-JP" altLang="en-US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≈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kumimoji="1" lang="ja-JP" alt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ベクトル部分空間のなす束の直積</a:t>
                </a:r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535" y="1208898"/>
                <a:ext cx="3868367" cy="369332"/>
              </a:xfrm>
              <a:prstGeom prst="rect">
                <a:avLst/>
              </a:prstGeom>
              <a:blipFill>
                <a:blip r:embed="rId2"/>
                <a:stretch>
                  <a:fillRect t="-6557" r="-789" b="-262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テキスト ボックス 7"/>
          <p:cNvSpPr txBox="1"/>
          <p:nvPr/>
        </p:nvSpPr>
        <p:spPr>
          <a:xfrm>
            <a:off x="455262" y="5771603"/>
            <a:ext cx="83327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ja-JP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kumimoji="1" lang="ja-JP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凸</a:t>
            </a:r>
            <a:r>
              <a:rPr lang="ja-JP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関数 ～ 各モジュラ束上の劣モジュラ関数の「凸な」貼り合わせ</a:t>
            </a:r>
            <a:endParaRPr kumimoji="1" lang="en-US" altLang="ja-JP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ja-JP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各モジュラ束が高さ２のときがフレーム，マルチフロー問題に頻出</a:t>
            </a:r>
          </a:p>
        </p:txBody>
      </p:sp>
      <p:grpSp>
        <p:nvGrpSpPr>
          <p:cNvPr id="9" name="グループ化 8"/>
          <p:cNvGrpSpPr/>
          <p:nvPr/>
        </p:nvGrpSpPr>
        <p:grpSpPr>
          <a:xfrm>
            <a:off x="1980304" y="2041341"/>
            <a:ext cx="5358276" cy="2908029"/>
            <a:chOff x="1238217" y="-209679"/>
            <a:chExt cx="6553008" cy="3451140"/>
          </a:xfrm>
        </p:grpSpPr>
        <p:grpSp>
          <p:nvGrpSpPr>
            <p:cNvPr id="10" name="Group 201"/>
            <p:cNvGrpSpPr/>
            <p:nvPr/>
          </p:nvGrpSpPr>
          <p:grpSpPr>
            <a:xfrm>
              <a:off x="1238217" y="-209679"/>
              <a:ext cx="6553008" cy="3451140"/>
              <a:chOff x="0" y="0"/>
              <a:chExt cx="9319832" cy="4908287"/>
            </a:xfrm>
          </p:grpSpPr>
          <p:sp>
            <p:nvSpPr>
              <p:cNvPr id="23" name="Shape 119"/>
              <p:cNvSpPr/>
              <p:nvPr/>
            </p:nvSpPr>
            <p:spPr>
              <a:xfrm flipV="1">
                <a:off x="5849020" y="109436"/>
                <a:ext cx="1197976" cy="541289"/>
              </a:xfrm>
              <a:prstGeom prst="line">
                <a:avLst/>
              </a:prstGeom>
              <a:noFill/>
              <a:ln w="508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ヒラギノ角ゴ Pro W3"/>
                    <a:ea typeface="ヒラギノ角ゴ Pro W3"/>
                    <a:cs typeface="ヒラギノ角ゴ Pro W3"/>
                    <a:sym typeface="ヒラギノ角ゴ Pro W3"/>
                  </a:defRPr>
                </a:pPr>
                <a:endParaRPr sz="2812"/>
              </a:p>
            </p:txBody>
          </p:sp>
          <p:sp>
            <p:nvSpPr>
              <p:cNvPr id="24" name="Shape 120"/>
              <p:cNvSpPr/>
              <p:nvPr/>
            </p:nvSpPr>
            <p:spPr>
              <a:xfrm flipH="1" flipV="1">
                <a:off x="7044486" y="138166"/>
                <a:ext cx="614422" cy="483829"/>
              </a:xfrm>
              <a:prstGeom prst="line">
                <a:avLst/>
              </a:prstGeom>
              <a:noFill/>
              <a:ln w="508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ヒラギノ角ゴ Pro W3"/>
                    <a:ea typeface="ヒラギノ角ゴ Pro W3"/>
                    <a:cs typeface="ヒラギノ角ゴ Pro W3"/>
                    <a:sym typeface="ヒラギノ角ゴ Pro W3"/>
                  </a:defRPr>
                </a:pPr>
                <a:endParaRPr sz="2812"/>
              </a:p>
            </p:txBody>
          </p:sp>
          <p:sp>
            <p:nvSpPr>
              <p:cNvPr id="25" name="Shape 121"/>
              <p:cNvSpPr/>
              <p:nvPr/>
            </p:nvSpPr>
            <p:spPr>
              <a:xfrm flipV="1">
                <a:off x="7698539" y="395899"/>
                <a:ext cx="1542306" cy="222791"/>
              </a:xfrm>
              <a:prstGeom prst="line">
                <a:avLst/>
              </a:prstGeom>
              <a:noFill/>
              <a:ln w="508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ヒラギノ角ゴ Pro W3"/>
                    <a:ea typeface="ヒラギノ角ゴ Pro W3"/>
                    <a:cs typeface="ヒラギノ角ゴ Pro W3"/>
                    <a:sym typeface="ヒラギノ角ゴ Pro W3"/>
                  </a:defRPr>
                </a:pPr>
                <a:endParaRPr sz="2812"/>
              </a:p>
            </p:txBody>
          </p:sp>
          <p:sp>
            <p:nvSpPr>
              <p:cNvPr id="26" name="Shape 122"/>
              <p:cNvSpPr/>
              <p:nvPr/>
            </p:nvSpPr>
            <p:spPr>
              <a:xfrm flipV="1">
                <a:off x="4692953" y="2807279"/>
                <a:ext cx="118491" cy="1573293"/>
              </a:xfrm>
              <a:prstGeom prst="line">
                <a:avLst/>
              </a:prstGeom>
              <a:noFill/>
              <a:ln w="508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ヒラギノ角ゴ Pro W3"/>
                    <a:ea typeface="ヒラギノ角ゴ Pro W3"/>
                    <a:cs typeface="ヒラギノ角ゴ Pro W3"/>
                    <a:sym typeface="ヒラギノ角ゴ Pro W3"/>
                  </a:defRPr>
                </a:pPr>
                <a:endParaRPr sz="2812"/>
              </a:p>
            </p:txBody>
          </p:sp>
          <p:sp>
            <p:nvSpPr>
              <p:cNvPr id="27" name="Shape 123"/>
              <p:cNvSpPr/>
              <p:nvPr/>
            </p:nvSpPr>
            <p:spPr>
              <a:xfrm flipV="1">
                <a:off x="5756833" y="2108837"/>
                <a:ext cx="106156" cy="1734315"/>
              </a:xfrm>
              <a:prstGeom prst="line">
                <a:avLst/>
              </a:prstGeom>
              <a:noFill/>
              <a:ln w="508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ヒラギノ角ゴ Pro W3"/>
                    <a:ea typeface="ヒラギノ角ゴ Pro W3"/>
                    <a:cs typeface="ヒラギノ角ゴ Pro W3"/>
                    <a:sym typeface="ヒラギノ角ゴ Pro W3"/>
                  </a:defRPr>
                </a:pPr>
                <a:endParaRPr sz="2812"/>
              </a:p>
            </p:txBody>
          </p:sp>
          <p:sp>
            <p:nvSpPr>
              <p:cNvPr id="28" name="Shape 124"/>
              <p:cNvSpPr/>
              <p:nvPr/>
            </p:nvSpPr>
            <p:spPr>
              <a:xfrm flipV="1">
                <a:off x="6014004" y="3227380"/>
                <a:ext cx="1" cy="1494353"/>
              </a:xfrm>
              <a:prstGeom prst="line">
                <a:avLst/>
              </a:prstGeom>
              <a:noFill/>
              <a:ln w="508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ヒラギノ角ゴ Pro W3"/>
                    <a:ea typeface="ヒラギノ角ゴ Pro W3"/>
                    <a:cs typeface="ヒラギノ角ゴ Pro W3"/>
                    <a:sym typeface="ヒラギノ角ゴ Pro W3"/>
                  </a:defRPr>
                </a:pPr>
                <a:endParaRPr sz="2812"/>
              </a:p>
            </p:txBody>
          </p:sp>
          <p:sp>
            <p:nvSpPr>
              <p:cNvPr id="29" name="Shape 125"/>
              <p:cNvSpPr/>
              <p:nvPr/>
            </p:nvSpPr>
            <p:spPr>
              <a:xfrm flipV="1">
                <a:off x="7008587" y="2427791"/>
                <a:ext cx="106156" cy="1734315"/>
              </a:xfrm>
              <a:prstGeom prst="line">
                <a:avLst/>
              </a:prstGeom>
              <a:noFill/>
              <a:ln w="508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ヒラギノ角ゴ Pro W3"/>
                    <a:ea typeface="ヒラギノ角ゴ Pro W3"/>
                    <a:cs typeface="ヒラギノ角ゴ Pro W3"/>
                    <a:sym typeface="ヒラギノ角ゴ Pro W3"/>
                  </a:defRPr>
                </a:pPr>
                <a:endParaRPr sz="2812"/>
              </a:p>
            </p:txBody>
          </p:sp>
          <p:sp>
            <p:nvSpPr>
              <p:cNvPr id="30" name="Shape 126"/>
              <p:cNvSpPr/>
              <p:nvPr/>
            </p:nvSpPr>
            <p:spPr>
              <a:xfrm flipH="1" flipV="1">
                <a:off x="7188049" y="1568509"/>
                <a:ext cx="1146995" cy="542553"/>
              </a:xfrm>
              <a:prstGeom prst="line">
                <a:avLst/>
              </a:prstGeom>
              <a:noFill/>
              <a:ln w="508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ヒラギノ角ゴ Pro W3"/>
                    <a:ea typeface="ヒラギノ角ゴ Pro W3"/>
                    <a:cs typeface="ヒラギノ角ゴ Pro W3"/>
                    <a:sym typeface="ヒラギノ角ゴ Pro W3"/>
                  </a:defRPr>
                </a:pPr>
                <a:endParaRPr sz="2812"/>
              </a:p>
            </p:txBody>
          </p:sp>
          <p:sp>
            <p:nvSpPr>
              <p:cNvPr id="31" name="Shape 127"/>
              <p:cNvSpPr/>
              <p:nvPr/>
            </p:nvSpPr>
            <p:spPr>
              <a:xfrm flipV="1">
                <a:off x="7170145" y="2060361"/>
                <a:ext cx="1182803" cy="336817"/>
              </a:xfrm>
              <a:prstGeom prst="line">
                <a:avLst/>
              </a:prstGeom>
              <a:noFill/>
              <a:ln w="508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ヒラギノ角ゴ Pro W3"/>
                    <a:ea typeface="ヒラギノ角ゴ Pro W3"/>
                    <a:cs typeface="ヒラギノ角ゴ Pro W3"/>
                    <a:sym typeface="ヒラギノ角ゴ Pro W3"/>
                  </a:defRPr>
                </a:pPr>
                <a:endParaRPr sz="2812"/>
              </a:p>
            </p:txBody>
          </p:sp>
          <p:sp>
            <p:nvSpPr>
              <p:cNvPr id="32" name="Shape 128"/>
              <p:cNvSpPr/>
              <p:nvPr/>
            </p:nvSpPr>
            <p:spPr>
              <a:xfrm flipV="1">
                <a:off x="5862270" y="1549308"/>
                <a:ext cx="1273408" cy="563940"/>
              </a:xfrm>
              <a:prstGeom prst="line">
                <a:avLst/>
              </a:prstGeom>
              <a:noFill/>
              <a:ln w="508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ヒラギノ角ゴ Pro W3"/>
                    <a:ea typeface="ヒラギノ角ゴ Pro W3"/>
                    <a:cs typeface="ヒラギノ角ゴ Pro W3"/>
                    <a:sym typeface="ヒラギノ角ゴ Pro W3"/>
                  </a:defRPr>
                </a:pPr>
                <a:endParaRPr sz="2812"/>
              </a:p>
            </p:txBody>
          </p:sp>
          <p:sp>
            <p:nvSpPr>
              <p:cNvPr id="33" name="Shape 129"/>
              <p:cNvSpPr/>
              <p:nvPr/>
            </p:nvSpPr>
            <p:spPr>
              <a:xfrm flipH="1" flipV="1">
                <a:off x="5851615" y="2127955"/>
                <a:ext cx="1294717" cy="326212"/>
              </a:xfrm>
              <a:prstGeom prst="line">
                <a:avLst/>
              </a:prstGeom>
              <a:noFill/>
              <a:ln w="508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ヒラギノ角ゴ Pro W3"/>
                    <a:ea typeface="ヒラギノ角ゴ Pro W3"/>
                    <a:cs typeface="ヒラギノ角ゴ Pro W3"/>
                    <a:sym typeface="ヒラギノ角ゴ Pro W3"/>
                  </a:defRPr>
                </a:pPr>
                <a:endParaRPr sz="2812"/>
              </a:p>
            </p:txBody>
          </p:sp>
          <p:sp>
            <p:nvSpPr>
              <p:cNvPr id="34" name="Shape 130"/>
              <p:cNvSpPr/>
              <p:nvPr/>
            </p:nvSpPr>
            <p:spPr>
              <a:xfrm flipV="1">
                <a:off x="5962351" y="2392683"/>
                <a:ext cx="1244148" cy="852911"/>
              </a:xfrm>
              <a:prstGeom prst="line">
                <a:avLst/>
              </a:prstGeom>
              <a:noFill/>
              <a:ln w="508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ヒラギノ角ゴ Pro W3"/>
                    <a:ea typeface="ヒラギノ角ゴ Pro W3"/>
                    <a:cs typeface="ヒラギノ角ゴ Pro W3"/>
                    <a:sym typeface="ヒラギノ角ゴ Pro W3"/>
                  </a:defRPr>
                </a:pPr>
                <a:endParaRPr sz="2812"/>
              </a:p>
            </p:txBody>
          </p:sp>
          <p:sp>
            <p:nvSpPr>
              <p:cNvPr id="35" name="Shape 131"/>
              <p:cNvSpPr/>
              <p:nvPr/>
            </p:nvSpPr>
            <p:spPr>
              <a:xfrm flipH="1" flipV="1">
                <a:off x="5735755" y="3948841"/>
                <a:ext cx="1252289" cy="223178"/>
              </a:xfrm>
              <a:prstGeom prst="line">
                <a:avLst/>
              </a:prstGeom>
              <a:noFill/>
              <a:ln w="508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ヒラギノ角ゴ Pro W3"/>
                    <a:ea typeface="ヒラギノ角ゴ Pro W3"/>
                    <a:cs typeface="ヒラギノ角ゴ Pro W3"/>
                    <a:sym typeface="ヒラギノ角ゴ Pro W3"/>
                  </a:defRPr>
                </a:pPr>
                <a:endParaRPr sz="2812"/>
              </a:p>
            </p:txBody>
          </p:sp>
          <p:sp>
            <p:nvSpPr>
              <p:cNvPr id="36" name="Shape 132"/>
              <p:cNvSpPr/>
              <p:nvPr/>
            </p:nvSpPr>
            <p:spPr>
              <a:xfrm flipV="1">
                <a:off x="6002059" y="4235287"/>
                <a:ext cx="999878" cy="566239"/>
              </a:xfrm>
              <a:prstGeom prst="line">
                <a:avLst/>
              </a:prstGeom>
              <a:noFill/>
              <a:ln w="508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ヒラギノ角ゴ Pro W3"/>
                    <a:ea typeface="ヒラギノ角ゴ Pro W3"/>
                    <a:cs typeface="ヒラギノ角ゴ Pro W3"/>
                    <a:sym typeface="ヒラギノ角ゴ Pro W3"/>
                  </a:defRPr>
                </a:pPr>
                <a:endParaRPr sz="2812"/>
              </a:p>
            </p:txBody>
          </p:sp>
          <p:sp>
            <p:nvSpPr>
              <p:cNvPr id="37" name="Shape 133"/>
              <p:cNvSpPr/>
              <p:nvPr/>
            </p:nvSpPr>
            <p:spPr>
              <a:xfrm flipV="1">
                <a:off x="3246807" y="2778950"/>
                <a:ext cx="1" cy="1345805"/>
              </a:xfrm>
              <a:prstGeom prst="line">
                <a:avLst/>
              </a:prstGeom>
              <a:noFill/>
              <a:ln w="508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ヒラギノ角ゴ Pro W3"/>
                    <a:ea typeface="ヒラギノ角ゴ Pro W3"/>
                    <a:cs typeface="ヒラギノ角ゴ Pro W3"/>
                    <a:sym typeface="ヒラギノ角ゴ Pro W3"/>
                  </a:defRPr>
                </a:pPr>
                <a:endParaRPr sz="2812"/>
              </a:p>
            </p:txBody>
          </p:sp>
          <p:sp>
            <p:nvSpPr>
              <p:cNvPr id="38" name="Shape 134"/>
              <p:cNvSpPr/>
              <p:nvPr/>
            </p:nvSpPr>
            <p:spPr>
              <a:xfrm>
                <a:off x="3214518" y="1288752"/>
                <a:ext cx="1548246" cy="1"/>
              </a:xfrm>
              <a:prstGeom prst="line">
                <a:avLst/>
              </a:prstGeom>
              <a:noFill/>
              <a:ln w="508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ヒラギノ角ゴ Pro W3"/>
                    <a:ea typeface="ヒラギノ角ゴ Pro W3"/>
                    <a:cs typeface="ヒラギノ角ゴ Pro W3"/>
                    <a:sym typeface="ヒラギノ角ゴ Pro W3"/>
                  </a:defRPr>
                </a:pPr>
                <a:endParaRPr sz="2812"/>
              </a:p>
            </p:txBody>
          </p:sp>
          <p:sp>
            <p:nvSpPr>
              <p:cNvPr id="39" name="Shape 135"/>
              <p:cNvSpPr/>
              <p:nvPr/>
            </p:nvSpPr>
            <p:spPr>
              <a:xfrm>
                <a:off x="3237170" y="2796487"/>
                <a:ext cx="1548245" cy="1"/>
              </a:xfrm>
              <a:prstGeom prst="line">
                <a:avLst/>
              </a:prstGeom>
              <a:noFill/>
              <a:ln w="508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ヒラギノ角ゴ Pro W3"/>
                    <a:ea typeface="ヒラギノ角ゴ Pro W3"/>
                    <a:cs typeface="ヒラギノ角ゴ Pro W3"/>
                    <a:sym typeface="ヒラギノ角ゴ Pro W3"/>
                  </a:defRPr>
                </a:pPr>
                <a:endParaRPr sz="2812"/>
              </a:p>
            </p:txBody>
          </p:sp>
          <p:sp>
            <p:nvSpPr>
              <p:cNvPr id="40" name="Shape 136"/>
              <p:cNvSpPr/>
              <p:nvPr/>
            </p:nvSpPr>
            <p:spPr>
              <a:xfrm flipV="1">
                <a:off x="3248960" y="2099088"/>
                <a:ext cx="1073244" cy="689132"/>
              </a:xfrm>
              <a:prstGeom prst="line">
                <a:avLst/>
              </a:prstGeom>
              <a:noFill/>
              <a:ln w="508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ヒラギノ角ゴ Pro W3"/>
                    <a:ea typeface="ヒラギノ角ゴ Pro W3"/>
                    <a:cs typeface="ヒラギノ角ゴ Pro W3"/>
                    <a:sym typeface="ヒラギノ角ゴ Pro W3"/>
                  </a:defRPr>
                </a:pPr>
                <a:endParaRPr sz="2812"/>
              </a:p>
            </p:txBody>
          </p:sp>
          <p:sp>
            <p:nvSpPr>
              <p:cNvPr id="41" name="Shape 137"/>
              <p:cNvSpPr/>
              <p:nvPr/>
            </p:nvSpPr>
            <p:spPr>
              <a:xfrm>
                <a:off x="3237170" y="4119857"/>
                <a:ext cx="1308415" cy="319112"/>
              </a:xfrm>
              <a:prstGeom prst="line">
                <a:avLst/>
              </a:prstGeom>
              <a:noFill/>
              <a:ln w="508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ヒラギノ角ゴ Pro W3"/>
                    <a:ea typeface="ヒラギノ角ゴ Pro W3"/>
                    <a:cs typeface="ヒラギノ角ゴ Pro W3"/>
                    <a:sym typeface="ヒラギノ角ゴ Pro W3"/>
                  </a:defRPr>
                </a:pPr>
                <a:endParaRPr sz="2812"/>
              </a:p>
            </p:txBody>
          </p:sp>
          <p:sp>
            <p:nvSpPr>
              <p:cNvPr id="42" name="Shape 138"/>
              <p:cNvSpPr/>
              <p:nvPr/>
            </p:nvSpPr>
            <p:spPr>
              <a:xfrm flipV="1">
                <a:off x="3244561" y="3596738"/>
                <a:ext cx="1073244" cy="455369"/>
              </a:xfrm>
              <a:prstGeom prst="line">
                <a:avLst/>
              </a:prstGeom>
              <a:noFill/>
              <a:ln w="508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ヒラギノ角ゴ Pro W3"/>
                    <a:ea typeface="ヒラギノ角ゴ Pro W3"/>
                    <a:cs typeface="ヒラギノ角ゴ Pro W3"/>
                    <a:sym typeface="ヒラギノ角ゴ Pro W3"/>
                  </a:defRPr>
                </a:pPr>
                <a:endParaRPr sz="2812"/>
              </a:p>
            </p:txBody>
          </p:sp>
          <p:sp>
            <p:nvSpPr>
              <p:cNvPr id="43" name="Shape 139"/>
              <p:cNvSpPr/>
              <p:nvPr/>
            </p:nvSpPr>
            <p:spPr>
              <a:xfrm flipV="1">
                <a:off x="3703310" y="3190871"/>
                <a:ext cx="827508" cy="436469"/>
              </a:xfrm>
              <a:prstGeom prst="line">
                <a:avLst/>
              </a:prstGeom>
              <a:noFill/>
              <a:ln w="508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ヒラギノ角ゴ Pro W3"/>
                    <a:ea typeface="ヒラギノ角ゴ Pro W3"/>
                    <a:cs typeface="ヒラギノ角ゴ Pro W3"/>
                    <a:sym typeface="ヒラギノ角ゴ Pro W3"/>
                  </a:defRPr>
                </a:pPr>
                <a:endParaRPr sz="2812"/>
              </a:p>
            </p:txBody>
          </p:sp>
          <p:sp>
            <p:nvSpPr>
              <p:cNvPr id="44" name="Shape 140"/>
              <p:cNvSpPr/>
              <p:nvPr/>
            </p:nvSpPr>
            <p:spPr>
              <a:xfrm flipH="1" flipV="1">
                <a:off x="3793367" y="3641575"/>
                <a:ext cx="827287" cy="660126"/>
              </a:xfrm>
              <a:prstGeom prst="line">
                <a:avLst/>
              </a:prstGeom>
              <a:noFill/>
              <a:ln w="508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ヒラギノ角ゴ Pro W3"/>
                    <a:ea typeface="ヒラギノ角ゴ Pro W3"/>
                    <a:cs typeface="ヒラギノ角ゴ Pro W3"/>
                    <a:sym typeface="ヒラギノ角ゴ Pro W3"/>
                  </a:defRPr>
                </a:pPr>
                <a:endParaRPr sz="2812"/>
              </a:p>
            </p:txBody>
          </p:sp>
          <p:sp>
            <p:nvSpPr>
              <p:cNvPr id="45" name="Shape 141"/>
              <p:cNvSpPr/>
              <p:nvPr/>
            </p:nvSpPr>
            <p:spPr>
              <a:xfrm flipV="1">
                <a:off x="4801030" y="603212"/>
                <a:ext cx="1073245" cy="689132"/>
              </a:xfrm>
              <a:prstGeom prst="line">
                <a:avLst/>
              </a:prstGeom>
              <a:noFill/>
              <a:ln w="508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ヒラギノ角ゴ Pro W3"/>
                    <a:ea typeface="ヒラギノ角ゴ Pro W3"/>
                    <a:cs typeface="ヒラギノ角ゴ Pro W3"/>
                    <a:sym typeface="ヒラギノ角ゴ Pro W3"/>
                  </a:defRPr>
                </a:pPr>
                <a:endParaRPr sz="2812"/>
              </a:p>
            </p:txBody>
          </p:sp>
          <p:sp>
            <p:nvSpPr>
              <p:cNvPr id="46" name="Shape 142"/>
              <p:cNvSpPr/>
              <p:nvPr/>
            </p:nvSpPr>
            <p:spPr>
              <a:xfrm>
                <a:off x="4301786" y="672152"/>
                <a:ext cx="1548246" cy="1"/>
              </a:xfrm>
              <a:prstGeom prst="line">
                <a:avLst/>
              </a:prstGeom>
              <a:noFill/>
              <a:ln w="508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ヒラギノ角ゴ Pro W3"/>
                    <a:ea typeface="ヒラギノ角ゴ Pro W3"/>
                    <a:cs typeface="ヒラギノ角ゴ Pro W3"/>
                    <a:sym typeface="ヒラギノ角ゴ Pro W3"/>
                  </a:defRPr>
                </a:pPr>
                <a:endParaRPr sz="2812"/>
              </a:p>
            </p:txBody>
          </p:sp>
          <p:sp>
            <p:nvSpPr>
              <p:cNvPr id="47" name="Shape 143"/>
              <p:cNvSpPr/>
              <p:nvPr/>
            </p:nvSpPr>
            <p:spPr>
              <a:xfrm>
                <a:off x="4301786" y="2115208"/>
                <a:ext cx="1548246" cy="1"/>
              </a:xfrm>
              <a:prstGeom prst="line">
                <a:avLst/>
              </a:prstGeom>
              <a:noFill/>
              <a:ln w="508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ヒラギノ角ゴ Pro W3"/>
                    <a:ea typeface="ヒラギノ角ゴ Pro W3"/>
                    <a:cs typeface="ヒラギノ角ゴ Pro W3"/>
                    <a:sym typeface="ヒラギノ角ゴ Pro W3"/>
                  </a:defRPr>
                </a:pPr>
                <a:endParaRPr sz="2812"/>
              </a:p>
            </p:txBody>
          </p:sp>
          <p:sp>
            <p:nvSpPr>
              <p:cNvPr id="48" name="Shape 144"/>
              <p:cNvSpPr/>
              <p:nvPr/>
            </p:nvSpPr>
            <p:spPr>
              <a:xfrm flipV="1">
                <a:off x="4801030" y="2126085"/>
                <a:ext cx="1073245" cy="689132"/>
              </a:xfrm>
              <a:prstGeom prst="line">
                <a:avLst/>
              </a:prstGeom>
              <a:noFill/>
              <a:ln w="508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ヒラギノ角ゴ Pro W3"/>
                    <a:ea typeface="ヒラギノ角ゴ Pro W3"/>
                    <a:cs typeface="ヒラギノ角ゴ Pro W3"/>
                    <a:sym typeface="ヒラギノ角ゴ Pro W3"/>
                  </a:defRPr>
                </a:pPr>
                <a:endParaRPr sz="2812"/>
              </a:p>
            </p:txBody>
          </p:sp>
          <p:sp>
            <p:nvSpPr>
              <p:cNvPr id="49" name="Shape 145"/>
              <p:cNvSpPr/>
              <p:nvPr/>
            </p:nvSpPr>
            <p:spPr>
              <a:xfrm flipH="1" flipV="1">
                <a:off x="4794326" y="2800915"/>
                <a:ext cx="1282904" cy="463094"/>
              </a:xfrm>
              <a:prstGeom prst="line">
                <a:avLst/>
              </a:prstGeom>
              <a:noFill/>
              <a:ln w="508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ヒラギノ角ゴ Pro W3"/>
                    <a:ea typeface="ヒラギノ角ゴ Pro W3"/>
                    <a:cs typeface="ヒラギノ角ゴ Pro W3"/>
                    <a:sym typeface="ヒラギノ角ゴ Pro W3"/>
                  </a:defRPr>
                </a:pPr>
                <a:endParaRPr sz="2812"/>
              </a:p>
            </p:txBody>
          </p:sp>
          <p:sp>
            <p:nvSpPr>
              <p:cNvPr id="50" name="Shape 146"/>
              <p:cNvSpPr/>
              <p:nvPr/>
            </p:nvSpPr>
            <p:spPr>
              <a:xfrm>
                <a:off x="4306140" y="3611444"/>
                <a:ext cx="1539538" cy="308925"/>
              </a:xfrm>
              <a:prstGeom prst="line">
                <a:avLst/>
              </a:prstGeom>
              <a:noFill/>
              <a:ln w="508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ヒラギノ角ゴ Pro W3"/>
                    <a:ea typeface="ヒラギノ角ゴ Pro W3"/>
                    <a:cs typeface="ヒラギノ角ゴ Pro W3"/>
                    <a:sym typeface="ヒラギノ角ゴ Pro W3"/>
                  </a:defRPr>
                </a:pPr>
                <a:endParaRPr sz="2812"/>
              </a:p>
            </p:txBody>
          </p:sp>
          <p:sp>
            <p:nvSpPr>
              <p:cNvPr id="51" name="Shape 147"/>
              <p:cNvSpPr/>
              <p:nvPr/>
            </p:nvSpPr>
            <p:spPr>
              <a:xfrm flipV="1">
                <a:off x="4682641" y="3895922"/>
                <a:ext cx="1170420" cy="543182"/>
              </a:xfrm>
              <a:prstGeom prst="line">
                <a:avLst/>
              </a:prstGeom>
              <a:noFill/>
              <a:ln w="508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ヒラギノ角ゴ Pro W3"/>
                    <a:ea typeface="ヒラギノ角ゴ Pro W3"/>
                    <a:cs typeface="ヒラギノ角ゴ Pro W3"/>
                    <a:sym typeface="ヒラギノ角ゴ Pro W3"/>
                  </a:defRPr>
                </a:pPr>
                <a:endParaRPr sz="2812"/>
              </a:p>
            </p:txBody>
          </p:sp>
          <p:sp>
            <p:nvSpPr>
              <p:cNvPr id="52" name="Shape 148"/>
              <p:cNvSpPr/>
              <p:nvPr/>
            </p:nvSpPr>
            <p:spPr>
              <a:xfrm flipH="1" flipV="1">
                <a:off x="4612461" y="4379267"/>
                <a:ext cx="1379924" cy="395140"/>
              </a:xfrm>
              <a:prstGeom prst="line">
                <a:avLst/>
              </a:prstGeom>
              <a:noFill/>
              <a:ln w="508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ヒラギノ角ゴ Pro W3"/>
                    <a:ea typeface="ヒラギノ角ゴ Pro W3"/>
                    <a:cs typeface="ヒラギノ角ゴ Pro W3"/>
                    <a:sym typeface="ヒラギノ角ゴ Pro W3"/>
                  </a:defRPr>
                </a:pPr>
                <a:endParaRPr sz="2812"/>
              </a:p>
            </p:txBody>
          </p:sp>
          <p:sp>
            <p:nvSpPr>
              <p:cNvPr id="53" name="Shape 149"/>
              <p:cNvSpPr/>
              <p:nvPr/>
            </p:nvSpPr>
            <p:spPr>
              <a:xfrm flipH="1" flipV="1">
                <a:off x="4551804" y="3210324"/>
                <a:ext cx="1112569" cy="644988"/>
              </a:xfrm>
              <a:prstGeom prst="line">
                <a:avLst/>
              </a:prstGeom>
              <a:noFill/>
              <a:ln w="508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ヒラギノ角ゴ Pro W3"/>
                    <a:ea typeface="ヒラギノ角ゴ Pro W3"/>
                    <a:cs typeface="ヒラギノ角ゴ Pro W3"/>
                    <a:sym typeface="ヒラギノ角ゴ Pro W3"/>
                  </a:defRPr>
                </a:pPr>
                <a:endParaRPr sz="2812"/>
              </a:p>
            </p:txBody>
          </p:sp>
          <p:sp>
            <p:nvSpPr>
              <p:cNvPr id="54" name="Shape 150"/>
              <p:cNvSpPr/>
              <p:nvPr/>
            </p:nvSpPr>
            <p:spPr>
              <a:xfrm flipV="1">
                <a:off x="5864734" y="695011"/>
                <a:ext cx="1" cy="1494353"/>
              </a:xfrm>
              <a:prstGeom prst="line">
                <a:avLst/>
              </a:prstGeom>
              <a:noFill/>
              <a:ln w="508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ヒラギノ角ゴ Pro W3"/>
                    <a:ea typeface="ヒラギノ角ゴ Pro W3"/>
                    <a:cs typeface="ヒラギノ角ゴ Pro W3"/>
                    <a:sym typeface="ヒラギノ角ゴ Pro W3"/>
                  </a:defRPr>
                </a:pPr>
                <a:endParaRPr sz="2812"/>
              </a:p>
            </p:txBody>
          </p:sp>
          <p:sp>
            <p:nvSpPr>
              <p:cNvPr id="55" name="Shape 151"/>
              <p:cNvSpPr/>
              <p:nvPr/>
            </p:nvSpPr>
            <p:spPr>
              <a:xfrm flipV="1">
                <a:off x="4322203" y="662232"/>
                <a:ext cx="1" cy="1494353"/>
              </a:xfrm>
              <a:prstGeom prst="line">
                <a:avLst/>
              </a:prstGeom>
              <a:noFill/>
              <a:ln w="508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ヒラギノ角ゴ Pro W3"/>
                    <a:ea typeface="ヒラギノ角ゴ Pro W3"/>
                    <a:cs typeface="ヒラギノ角ゴ Pro W3"/>
                    <a:sym typeface="ヒラギノ角ゴ Pro W3"/>
                  </a:defRPr>
                </a:pPr>
                <a:endParaRPr sz="2812"/>
              </a:p>
            </p:txBody>
          </p:sp>
          <p:sp>
            <p:nvSpPr>
              <p:cNvPr id="56" name="Shape 152"/>
              <p:cNvSpPr/>
              <p:nvPr/>
            </p:nvSpPr>
            <p:spPr>
              <a:xfrm flipV="1">
                <a:off x="5867898" y="641001"/>
                <a:ext cx="1746335" cy="1459533"/>
              </a:xfrm>
              <a:prstGeom prst="line">
                <a:avLst/>
              </a:prstGeom>
              <a:noFill/>
              <a:ln w="508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ヒラギノ角ゴ Pro W3"/>
                    <a:ea typeface="ヒラギノ角ゴ Pro W3"/>
                    <a:cs typeface="ヒラギノ角ゴ Pro W3"/>
                    <a:sym typeface="ヒラギノ角ゴ Pro W3"/>
                  </a:defRPr>
                </a:pPr>
                <a:endParaRPr sz="2812"/>
              </a:p>
            </p:txBody>
          </p:sp>
          <p:sp>
            <p:nvSpPr>
              <p:cNvPr id="57" name="Shape 153"/>
              <p:cNvSpPr/>
              <p:nvPr/>
            </p:nvSpPr>
            <p:spPr>
              <a:xfrm flipV="1">
                <a:off x="3243309" y="638284"/>
                <a:ext cx="1073244" cy="689132"/>
              </a:xfrm>
              <a:prstGeom prst="line">
                <a:avLst/>
              </a:prstGeom>
              <a:noFill/>
              <a:ln w="508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ヒラギノ角ゴ Pro W3"/>
                    <a:ea typeface="ヒラギノ角ゴ Pro W3"/>
                    <a:cs typeface="ヒラギノ角ゴ Pro W3"/>
                    <a:sym typeface="ヒラギノ角ゴ Pro W3"/>
                  </a:defRPr>
                </a:pPr>
                <a:endParaRPr sz="2812"/>
              </a:p>
            </p:txBody>
          </p:sp>
          <p:sp>
            <p:nvSpPr>
              <p:cNvPr id="58" name="Shape 154"/>
              <p:cNvSpPr/>
              <p:nvPr/>
            </p:nvSpPr>
            <p:spPr>
              <a:xfrm flipH="1" flipV="1">
                <a:off x="7025619" y="164444"/>
                <a:ext cx="188069" cy="1425904"/>
              </a:xfrm>
              <a:prstGeom prst="line">
                <a:avLst/>
              </a:prstGeom>
              <a:noFill/>
              <a:ln w="508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ヒラギノ角ゴ Pro W3"/>
                    <a:ea typeface="ヒラギノ角ゴ Pro W3"/>
                    <a:cs typeface="ヒラギノ角ゴ Pro W3"/>
                    <a:sym typeface="ヒラギノ角ゴ Pro W3"/>
                  </a:defRPr>
                </a:pPr>
                <a:endParaRPr sz="2812"/>
              </a:p>
            </p:txBody>
          </p:sp>
          <p:sp>
            <p:nvSpPr>
              <p:cNvPr id="59" name="Shape 155"/>
              <p:cNvSpPr/>
              <p:nvPr/>
            </p:nvSpPr>
            <p:spPr>
              <a:xfrm flipV="1">
                <a:off x="3256444" y="1288752"/>
                <a:ext cx="1" cy="1494353"/>
              </a:xfrm>
              <a:prstGeom prst="line">
                <a:avLst/>
              </a:prstGeom>
              <a:noFill/>
              <a:ln w="508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ヒラギノ角ゴ Pro W3"/>
                    <a:ea typeface="ヒラギノ角ゴ Pro W3"/>
                    <a:cs typeface="ヒラギノ角ゴ Pro W3"/>
                    <a:sym typeface="ヒラギノ角ゴ Pro W3"/>
                  </a:defRPr>
                </a:pPr>
                <a:endParaRPr sz="2812"/>
              </a:p>
            </p:txBody>
          </p:sp>
          <p:sp>
            <p:nvSpPr>
              <p:cNvPr id="60" name="Shape 156"/>
              <p:cNvSpPr/>
              <p:nvPr/>
            </p:nvSpPr>
            <p:spPr>
              <a:xfrm flipV="1">
                <a:off x="4811443" y="1288752"/>
                <a:ext cx="1" cy="1494353"/>
              </a:xfrm>
              <a:prstGeom prst="line">
                <a:avLst/>
              </a:prstGeom>
              <a:noFill/>
              <a:ln w="508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ヒラギノ角ゴ Pro W3"/>
                    <a:ea typeface="ヒラギノ角ゴ Pro W3"/>
                    <a:cs typeface="ヒラギノ角ゴ Pro W3"/>
                    <a:sym typeface="ヒラギノ角ゴ Pro W3"/>
                  </a:defRPr>
                </a:pPr>
                <a:endParaRPr sz="2812"/>
              </a:p>
            </p:txBody>
          </p:sp>
          <p:sp>
            <p:nvSpPr>
              <p:cNvPr id="61" name="Shape 157"/>
              <p:cNvSpPr/>
              <p:nvPr/>
            </p:nvSpPr>
            <p:spPr>
              <a:xfrm flipV="1">
                <a:off x="1577673" y="3506378"/>
                <a:ext cx="119804" cy="1216838"/>
              </a:xfrm>
              <a:prstGeom prst="line">
                <a:avLst/>
              </a:prstGeom>
              <a:noFill/>
              <a:ln w="508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ヒラギノ角ゴ Pro W3"/>
                    <a:ea typeface="ヒラギノ角ゴ Pro W3"/>
                    <a:cs typeface="ヒラギノ角ゴ Pro W3"/>
                    <a:sym typeface="ヒラギノ角ゴ Pro W3"/>
                  </a:defRPr>
                </a:pPr>
                <a:endParaRPr sz="2812"/>
              </a:p>
            </p:txBody>
          </p:sp>
          <p:sp>
            <p:nvSpPr>
              <p:cNvPr id="62" name="Shape 158"/>
              <p:cNvSpPr/>
              <p:nvPr/>
            </p:nvSpPr>
            <p:spPr>
              <a:xfrm flipV="1">
                <a:off x="428260" y="2098450"/>
                <a:ext cx="1269500" cy="931094"/>
              </a:xfrm>
              <a:prstGeom prst="line">
                <a:avLst/>
              </a:prstGeom>
              <a:noFill/>
              <a:ln w="508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ヒラギノ角ゴ Pro W3"/>
                    <a:ea typeface="ヒラギノ角ゴ Pro W3"/>
                    <a:cs typeface="ヒラギノ角ゴ Pro W3"/>
                    <a:sym typeface="ヒラギノ角ゴ Pro W3"/>
                  </a:defRPr>
                </a:pPr>
                <a:endParaRPr sz="2812"/>
              </a:p>
            </p:txBody>
          </p:sp>
          <p:sp>
            <p:nvSpPr>
              <p:cNvPr id="63" name="Shape 159"/>
              <p:cNvSpPr/>
              <p:nvPr/>
            </p:nvSpPr>
            <p:spPr>
              <a:xfrm>
                <a:off x="408986" y="3065672"/>
                <a:ext cx="1294406" cy="452556"/>
              </a:xfrm>
              <a:prstGeom prst="line">
                <a:avLst/>
              </a:prstGeom>
              <a:noFill/>
              <a:ln w="508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ヒラギノ角ゴ Pro W3"/>
                    <a:ea typeface="ヒラギノ角ゴ Pro W3"/>
                    <a:cs typeface="ヒラギノ角ゴ Pro W3"/>
                    <a:sym typeface="ヒラギノ角ゴ Pro W3"/>
                  </a:defRPr>
                </a:pPr>
                <a:endParaRPr sz="2812"/>
              </a:p>
            </p:txBody>
          </p:sp>
          <p:sp>
            <p:nvSpPr>
              <p:cNvPr id="64" name="Shape 160"/>
              <p:cNvSpPr/>
              <p:nvPr/>
            </p:nvSpPr>
            <p:spPr>
              <a:xfrm flipV="1">
                <a:off x="338724" y="2801291"/>
                <a:ext cx="1448573" cy="239493"/>
              </a:xfrm>
              <a:prstGeom prst="line">
                <a:avLst/>
              </a:prstGeom>
              <a:noFill/>
              <a:ln w="508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ヒラギノ角ゴ Pro W3"/>
                    <a:ea typeface="ヒラギノ角ゴ Pro W3"/>
                    <a:cs typeface="ヒラギノ角ゴ Pro W3"/>
                    <a:sym typeface="ヒラギノ角ゴ Pro W3"/>
                  </a:defRPr>
                </a:pPr>
                <a:endParaRPr sz="2812"/>
              </a:p>
            </p:txBody>
          </p:sp>
          <p:sp>
            <p:nvSpPr>
              <p:cNvPr id="65" name="Shape 161"/>
              <p:cNvSpPr/>
              <p:nvPr/>
            </p:nvSpPr>
            <p:spPr>
              <a:xfrm>
                <a:off x="1730851" y="768233"/>
                <a:ext cx="1533096" cy="519286"/>
              </a:xfrm>
              <a:prstGeom prst="line">
                <a:avLst/>
              </a:prstGeom>
              <a:noFill/>
              <a:ln w="508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ヒラギノ角ゴ Pro W3"/>
                    <a:ea typeface="ヒラギノ角ゴ Pro W3"/>
                    <a:cs typeface="ヒラギノ角ゴ Pro W3"/>
                    <a:sym typeface="ヒラギノ角ゴ Pro W3"/>
                  </a:defRPr>
                </a:pPr>
                <a:endParaRPr sz="2812"/>
              </a:p>
            </p:txBody>
          </p:sp>
          <p:sp>
            <p:nvSpPr>
              <p:cNvPr id="66" name="Shape 162"/>
              <p:cNvSpPr/>
              <p:nvPr/>
            </p:nvSpPr>
            <p:spPr>
              <a:xfrm>
                <a:off x="1728652" y="2052012"/>
                <a:ext cx="1539902" cy="783266"/>
              </a:xfrm>
              <a:prstGeom prst="line">
                <a:avLst/>
              </a:prstGeom>
              <a:noFill/>
              <a:ln w="508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ヒラギノ角ゴ Pro W3"/>
                    <a:ea typeface="ヒラギノ角ゴ Pro W3"/>
                    <a:cs typeface="ヒラギノ角ゴ Pro W3"/>
                    <a:sym typeface="ヒラギノ角ゴ Pro W3"/>
                  </a:defRPr>
                </a:pPr>
                <a:endParaRPr sz="2812"/>
              </a:p>
            </p:txBody>
          </p:sp>
          <p:sp>
            <p:nvSpPr>
              <p:cNvPr id="67" name="Shape 163"/>
              <p:cNvSpPr/>
              <p:nvPr/>
            </p:nvSpPr>
            <p:spPr>
              <a:xfrm flipV="1">
                <a:off x="1738559" y="2852539"/>
                <a:ext cx="1477762" cy="679280"/>
              </a:xfrm>
              <a:prstGeom prst="line">
                <a:avLst/>
              </a:prstGeom>
              <a:noFill/>
              <a:ln w="508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ヒラギノ角ゴ Pro W3"/>
                    <a:ea typeface="ヒラギノ角ゴ Pro W3"/>
                    <a:cs typeface="ヒラギノ角ゴ Pro W3"/>
                    <a:sym typeface="ヒラギノ角ゴ Pro W3"/>
                  </a:defRPr>
                </a:pPr>
                <a:endParaRPr sz="2812"/>
              </a:p>
            </p:txBody>
          </p:sp>
          <p:sp>
            <p:nvSpPr>
              <p:cNvPr id="68" name="Shape 164"/>
              <p:cNvSpPr/>
              <p:nvPr/>
            </p:nvSpPr>
            <p:spPr>
              <a:xfrm flipV="1">
                <a:off x="1531163" y="4115814"/>
                <a:ext cx="1625161" cy="610183"/>
              </a:xfrm>
              <a:prstGeom prst="line">
                <a:avLst/>
              </a:prstGeom>
              <a:noFill/>
              <a:ln w="508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ヒラギノ角ゴ Pro W3"/>
                    <a:ea typeface="ヒラギノ角ゴ Pro W3"/>
                    <a:cs typeface="ヒラギノ角ゴ Pro W3"/>
                    <a:sym typeface="ヒラギノ角ゴ Pro W3"/>
                  </a:defRPr>
                </a:pPr>
                <a:endParaRPr sz="2812"/>
              </a:p>
            </p:txBody>
          </p:sp>
          <p:sp>
            <p:nvSpPr>
              <p:cNvPr id="69" name="Shape 165"/>
              <p:cNvSpPr/>
              <p:nvPr/>
            </p:nvSpPr>
            <p:spPr>
              <a:xfrm>
                <a:off x="1836387" y="2754903"/>
                <a:ext cx="1397994" cy="45304"/>
              </a:xfrm>
              <a:prstGeom prst="line">
                <a:avLst/>
              </a:prstGeom>
              <a:noFill/>
              <a:ln w="508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ヒラギノ角ゴ Pro W3"/>
                    <a:ea typeface="ヒラギノ角ゴ Pro W3"/>
                    <a:cs typeface="ヒラギノ角ゴ Pro W3"/>
                    <a:sym typeface="ヒラギノ角ゴ Pro W3"/>
                  </a:defRPr>
                </a:pPr>
                <a:endParaRPr sz="2812"/>
              </a:p>
            </p:txBody>
          </p:sp>
          <p:sp>
            <p:nvSpPr>
              <p:cNvPr id="70" name="Shape 166"/>
              <p:cNvSpPr/>
              <p:nvPr/>
            </p:nvSpPr>
            <p:spPr>
              <a:xfrm>
                <a:off x="4188529" y="497689"/>
                <a:ext cx="267350" cy="267704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ヒラギノ角ゴ Pro W3"/>
                    <a:ea typeface="ヒラギノ角ゴ Pro W3"/>
                    <a:cs typeface="ヒラギノ角ゴ Pro W3"/>
                    <a:sym typeface="ヒラギノ角ゴ Pro W3"/>
                  </a:defRPr>
                </a:pPr>
                <a:endParaRPr sz="2812"/>
              </a:p>
            </p:txBody>
          </p:sp>
          <p:sp>
            <p:nvSpPr>
              <p:cNvPr id="71" name="Shape 167"/>
              <p:cNvSpPr/>
              <p:nvPr/>
            </p:nvSpPr>
            <p:spPr>
              <a:xfrm>
                <a:off x="5706174" y="520341"/>
                <a:ext cx="267349" cy="267703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ヒラギノ角ゴ Pro W3"/>
                    <a:ea typeface="ヒラギノ角ゴ Pro W3"/>
                    <a:cs typeface="ヒラギノ角ゴ Pro W3"/>
                    <a:sym typeface="ヒラギノ角ゴ Pro W3"/>
                  </a:defRPr>
                </a:pPr>
                <a:endParaRPr sz="2812"/>
              </a:p>
            </p:txBody>
          </p:sp>
          <p:sp>
            <p:nvSpPr>
              <p:cNvPr id="72" name="Shape 168"/>
              <p:cNvSpPr/>
              <p:nvPr/>
            </p:nvSpPr>
            <p:spPr>
              <a:xfrm>
                <a:off x="3123913" y="1156637"/>
                <a:ext cx="267349" cy="267704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ヒラギノ角ゴ Pro W3"/>
                    <a:ea typeface="ヒラギノ角ゴ Pro W3"/>
                    <a:cs typeface="ヒラギノ角ゴ Pro W3"/>
                    <a:sym typeface="ヒラギノ角ゴ Pro W3"/>
                  </a:defRPr>
                </a:pPr>
                <a:endParaRPr sz="2812"/>
              </a:p>
            </p:txBody>
          </p:sp>
          <p:sp>
            <p:nvSpPr>
              <p:cNvPr id="73" name="Shape 169"/>
              <p:cNvSpPr/>
              <p:nvPr/>
            </p:nvSpPr>
            <p:spPr>
              <a:xfrm>
                <a:off x="4677769" y="1156637"/>
                <a:ext cx="267349" cy="267704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ヒラギノ角ゴ Pro W3"/>
                    <a:ea typeface="ヒラギノ角ゴ Pro W3"/>
                    <a:cs typeface="ヒラギノ角ゴ Pro W3"/>
                    <a:sym typeface="ヒラギノ角ゴ Pro W3"/>
                  </a:defRPr>
                </a:pPr>
                <a:endParaRPr sz="2812"/>
              </a:p>
            </p:txBody>
          </p:sp>
          <p:sp>
            <p:nvSpPr>
              <p:cNvPr id="74" name="Shape 170"/>
              <p:cNvSpPr/>
              <p:nvPr/>
            </p:nvSpPr>
            <p:spPr>
              <a:xfrm>
                <a:off x="5728825" y="1958705"/>
                <a:ext cx="267350" cy="267704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ヒラギノ角ゴ Pro W3"/>
                    <a:ea typeface="ヒラギノ角ゴ Pro W3"/>
                    <a:cs typeface="ヒラギノ角ゴ Pro W3"/>
                    <a:sym typeface="ヒラギノ角ゴ Pro W3"/>
                  </a:defRPr>
                </a:pPr>
                <a:endParaRPr sz="2812"/>
              </a:p>
            </p:txBody>
          </p:sp>
          <p:sp>
            <p:nvSpPr>
              <p:cNvPr id="75" name="Shape 171"/>
              <p:cNvSpPr/>
              <p:nvPr/>
            </p:nvSpPr>
            <p:spPr>
              <a:xfrm>
                <a:off x="6985979" y="2321128"/>
                <a:ext cx="267349" cy="267703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ヒラギノ角ゴ Pro W3"/>
                    <a:ea typeface="ヒラギノ角ゴ Pro W3"/>
                    <a:cs typeface="ヒラギノ角ゴ Pro W3"/>
                    <a:sym typeface="ヒラギノ角ゴ Pro W3"/>
                  </a:defRPr>
                </a:pPr>
                <a:endParaRPr sz="2812"/>
              </a:p>
            </p:txBody>
          </p:sp>
          <p:sp>
            <p:nvSpPr>
              <p:cNvPr id="76" name="Shape 172"/>
              <p:cNvSpPr/>
              <p:nvPr/>
            </p:nvSpPr>
            <p:spPr>
              <a:xfrm>
                <a:off x="7087909" y="1403746"/>
                <a:ext cx="267350" cy="267703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ヒラギノ角ゴ Pro W3"/>
                    <a:ea typeface="ヒラギノ角ゴ Pro W3"/>
                    <a:cs typeface="ヒラギノ角ゴ Pro W3"/>
                    <a:sym typeface="ヒラギノ角ゴ Pro W3"/>
                  </a:defRPr>
                </a:pPr>
                <a:endParaRPr sz="2812"/>
              </a:p>
            </p:txBody>
          </p:sp>
          <p:sp>
            <p:nvSpPr>
              <p:cNvPr id="77" name="Shape 173"/>
              <p:cNvSpPr/>
              <p:nvPr/>
            </p:nvSpPr>
            <p:spPr>
              <a:xfrm>
                <a:off x="8165305" y="1932819"/>
                <a:ext cx="267350" cy="267704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ヒラギノ角ゴ Pro W3"/>
                    <a:ea typeface="ヒラギノ角ゴ Pro W3"/>
                    <a:cs typeface="ヒラギノ角ゴ Pro W3"/>
                    <a:sym typeface="ヒラギノ角ゴ Pro W3"/>
                  </a:defRPr>
                </a:pPr>
                <a:endParaRPr sz="2812"/>
              </a:p>
            </p:txBody>
          </p:sp>
          <p:sp>
            <p:nvSpPr>
              <p:cNvPr id="78" name="Shape 174"/>
              <p:cNvSpPr/>
              <p:nvPr/>
            </p:nvSpPr>
            <p:spPr>
              <a:xfrm>
                <a:off x="6895372" y="0"/>
                <a:ext cx="267350" cy="267703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ヒラギノ角ゴ Pro W3"/>
                    <a:ea typeface="ヒラギノ角ゴ Pro W3"/>
                    <a:cs typeface="ヒラギノ角ゴ Pro W3"/>
                    <a:sym typeface="ヒラギノ角ゴ Pro W3"/>
                  </a:defRPr>
                </a:pPr>
                <a:endParaRPr sz="2812"/>
              </a:p>
            </p:txBody>
          </p:sp>
          <p:sp>
            <p:nvSpPr>
              <p:cNvPr id="79" name="Shape 175"/>
              <p:cNvSpPr/>
              <p:nvPr/>
            </p:nvSpPr>
            <p:spPr>
              <a:xfrm>
                <a:off x="7484309" y="497689"/>
                <a:ext cx="267350" cy="267704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ヒラギノ角ゴ Pro W3"/>
                    <a:ea typeface="ヒラギノ角ゴ Pro W3"/>
                    <a:cs typeface="ヒラギノ角ゴ Pro W3"/>
                    <a:sym typeface="ヒラギノ角ゴ Pro W3"/>
                  </a:defRPr>
                </a:pPr>
                <a:endParaRPr sz="2812"/>
              </a:p>
            </p:txBody>
          </p:sp>
          <p:sp>
            <p:nvSpPr>
              <p:cNvPr id="80" name="Shape 176"/>
              <p:cNvSpPr/>
              <p:nvPr/>
            </p:nvSpPr>
            <p:spPr>
              <a:xfrm>
                <a:off x="3123913" y="3963355"/>
                <a:ext cx="267349" cy="267703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ヒラギノ角ゴ Pro W3"/>
                    <a:ea typeface="ヒラギノ角ゴ Pro W3"/>
                    <a:cs typeface="ヒラギノ角ゴ Pro W3"/>
                    <a:sym typeface="ヒラギノ角ゴ Pro W3"/>
                  </a:defRPr>
                </a:pPr>
                <a:endParaRPr sz="2812"/>
              </a:p>
            </p:txBody>
          </p:sp>
          <p:sp>
            <p:nvSpPr>
              <p:cNvPr id="81" name="Shape 177"/>
              <p:cNvSpPr/>
              <p:nvPr/>
            </p:nvSpPr>
            <p:spPr>
              <a:xfrm>
                <a:off x="4539626" y="4246498"/>
                <a:ext cx="267349" cy="267703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ヒラギノ角ゴ Pro W3"/>
                    <a:ea typeface="ヒラギノ角ゴ Pro W3"/>
                    <a:cs typeface="ヒラギノ角ゴ Pro W3"/>
                    <a:sym typeface="ヒラギノ角ゴ Pro W3"/>
                  </a:defRPr>
                </a:pPr>
                <a:endParaRPr sz="2812"/>
              </a:p>
            </p:txBody>
          </p:sp>
          <p:sp>
            <p:nvSpPr>
              <p:cNvPr id="82" name="Shape 178"/>
              <p:cNvSpPr/>
              <p:nvPr/>
            </p:nvSpPr>
            <p:spPr>
              <a:xfrm>
                <a:off x="1557393" y="3398966"/>
                <a:ext cx="267349" cy="267704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ヒラギノ角ゴ Pro W3"/>
                    <a:ea typeface="ヒラギノ角ゴ Pro W3"/>
                    <a:cs typeface="ヒラギノ角ゴ Pro W3"/>
                    <a:sym typeface="ヒラギノ角ゴ Pro W3"/>
                  </a:defRPr>
                </a:pPr>
                <a:endParaRPr sz="2812"/>
              </a:p>
            </p:txBody>
          </p:sp>
          <p:sp>
            <p:nvSpPr>
              <p:cNvPr id="83" name="Shape 179"/>
              <p:cNvSpPr/>
              <p:nvPr/>
            </p:nvSpPr>
            <p:spPr>
              <a:xfrm>
                <a:off x="1452935" y="4574943"/>
                <a:ext cx="267349" cy="267704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ヒラギノ角ゴ Pro W3"/>
                    <a:ea typeface="ヒラギノ角ゴ Pro W3"/>
                    <a:cs typeface="ヒラギノ角ゴ Pro W3"/>
                    <a:sym typeface="ヒラギノ角ゴ Pro W3"/>
                  </a:defRPr>
                </a:pPr>
                <a:endParaRPr sz="2812"/>
              </a:p>
            </p:txBody>
          </p:sp>
          <p:sp>
            <p:nvSpPr>
              <p:cNvPr id="84" name="Shape 180"/>
              <p:cNvSpPr/>
              <p:nvPr/>
            </p:nvSpPr>
            <p:spPr>
              <a:xfrm>
                <a:off x="5604242" y="3794078"/>
                <a:ext cx="267350" cy="267703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ヒラギノ角ゴ Pro W3"/>
                    <a:ea typeface="ヒラギノ角ゴ Pro W3"/>
                    <a:cs typeface="ヒラギノ角ゴ Pro W3"/>
                    <a:sym typeface="ヒラギノ角ゴ Pro W3"/>
                  </a:defRPr>
                </a:pPr>
                <a:endParaRPr sz="2812"/>
              </a:p>
            </p:txBody>
          </p:sp>
          <p:sp>
            <p:nvSpPr>
              <p:cNvPr id="85" name="Shape 181"/>
              <p:cNvSpPr/>
              <p:nvPr/>
            </p:nvSpPr>
            <p:spPr>
              <a:xfrm>
                <a:off x="5872555" y="4640584"/>
                <a:ext cx="267349" cy="267704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ヒラギノ角ゴ Pro W3"/>
                    <a:ea typeface="ヒラギノ角ゴ Pro W3"/>
                    <a:cs typeface="ヒラギノ角ゴ Pro W3"/>
                    <a:sym typeface="ヒラギノ角ゴ Pro W3"/>
                  </a:defRPr>
                </a:pPr>
                <a:endParaRPr sz="2812"/>
              </a:p>
            </p:txBody>
          </p:sp>
          <p:sp>
            <p:nvSpPr>
              <p:cNvPr id="86" name="Shape 182"/>
              <p:cNvSpPr/>
              <p:nvPr/>
            </p:nvSpPr>
            <p:spPr>
              <a:xfrm>
                <a:off x="6891944" y="4045429"/>
                <a:ext cx="267350" cy="267703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ヒラギノ角ゴ Pro W3"/>
                    <a:ea typeface="ヒラギノ角ゴ Pro W3"/>
                    <a:cs typeface="ヒラギノ角ゴ Pro W3"/>
                    <a:sym typeface="ヒラギノ角ゴ Pro W3"/>
                  </a:defRPr>
                </a:pPr>
                <a:endParaRPr sz="2812"/>
              </a:p>
            </p:txBody>
          </p:sp>
          <p:sp>
            <p:nvSpPr>
              <p:cNvPr id="87" name="Shape 183"/>
              <p:cNvSpPr/>
              <p:nvPr/>
            </p:nvSpPr>
            <p:spPr>
              <a:xfrm flipV="1">
                <a:off x="4328791" y="2101645"/>
                <a:ext cx="1" cy="1494353"/>
              </a:xfrm>
              <a:prstGeom prst="line">
                <a:avLst/>
              </a:prstGeom>
              <a:noFill/>
              <a:ln w="508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ヒラギノ角ゴ Pro W3"/>
                    <a:ea typeface="ヒラギノ角ゴ Pro W3"/>
                    <a:cs typeface="ヒラギノ角ゴ Pro W3"/>
                    <a:sym typeface="ヒラギノ角ゴ Pro W3"/>
                  </a:defRPr>
                </a:pPr>
                <a:endParaRPr sz="2812"/>
              </a:p>
            </p:txBody>
          </p:sp>
          <p:sp>
            <p:nvSpPr>
              <p:cNvPr id="88" name="Shape 184"/>
              <p:cNvSpPr/>
              <p:nvPr/>
            </p:nvSpPr>
            <p:spPr>
              <a:xfrm flipH="1" flipV="1">
                <a:off x="3271719" y="2885304"/>
                <a:ext cx="482297" cy="660126"/>
              </a:xfrm>
              <a:prstGeom prst="line">
                <a:avLst/>
              </a:prstGeom>
              <a:noFill/>
              <a:ln w="508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ヒラギノ角ゴ Pro W3"/>
                    <a:ea typeface="ヒラギノ角ゴ Pro W3"/>
                    <a:cs typeface="ヒラギノ角ゴ Pro W3"/>
                    <a:sym typeface="ヒラギノ角ゴ Pro W3"/>
                  </a:defRPr>
                </a:pPr>
                <a:endParaRPr sz="2812"/>
              </a:p>
            </p:txBody>
          </p:sp>
          <p:sp>
            <p:nvSpPr>
              <p:cNvPr id="89" name="Shape 185"/>
              <p:cNvSpPr/>
              <p:nvPr/>
            </p:nvSpPr>
            <p:spPr>
              <a:xfrm flipH="1" flipV="1">
                <a:off x="4333444" y="2161931"/>
                <a:ext cx="223175" cy="1005148"/>
              </a:xfrm>
              <a:prstGeom prst="line">
                <a:avLst/>
              </a:prstGeom>
              <a:noFill/>
              <a:ln w="508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ヒラギノ角ゴ Pro W3"/>
                    <a:ea typeface="ヒラギノ角ゴ Pro W3"/>
                    <a:cs typeface="ヒラギノ角ゴ Pro W3"/>
                    <a:sym typeface="ヒラギノ角ゴ Pro W3"/>
                  </a:defRPr>
                </a:pPr>
                <a:endParaRPr sz="2812"/>
              </a:p>
            </p:txBody>
          </p:sp>
          <p:sp>
            <p:nvSpPr>
              <p:cNvPr id="90" name="Shape 186"/>
              <p:cNvSpPr/>
              <p:nvPr/>
            </p:nvSpPr>
            <p:spPr>
              <a:xfrm flipV="1">
                <a:off x="1669434" y="789776"/>
                <a:ext cx="139009" cy="1304134"/>
              </a:xfrm>
              <a:prstGeom prst="line">
                <a:avLst/>
              </a:prstGeom>
              <a:noFill/>
              <a:ln w="508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ヒラギノ角ゴ Pro W3"/>
                    <a:ea typeface="ヒラギノ角ゴ Pro W3"/>
                    <a:cs typeface="ヒラギノ角ゴ Pro W3"/>
                    <a:sym typeface="ヒラギノ角ゴ Pro W3"/>
                  </a:defRPr>
                </a:pPr>
                <a:endParaRPr sz="2812"/>
              </a:p>
            </p:txBody>
          </p:sp>
          <p:sp>
            <p:nvSpPr>
              <p:cNvPr id="91" name="Shape 187"/>
              <p:cNvSpPr/>
              <p:nvPr/>
            </p:nvSpPr>
            <p:spPr>
              <a:xfrm>
                <a:off x="9052483" y="247888"/>
                <a:ext cx="267350" cy="267703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ヒラギノ角ゴ Pro W3"/>
                    <a:ea typeface="ヒラギノ角ゴ Pro W3"/>
                    <a:cs typeface="ヒラギノ角ゴ Pro W3"/>
                    <a:sym typeface="ヒラギノ角ゴ Pro W3"/>
                  </a:defRPr>
                </a:pPr>
                <a:endParaRPr sz="2812"/>
              </a:p>
            </p:txBody>
          </p:sp>
          <p:sp>
            <p:nvSpPr>
              <p:cNvPr id="92" name="Shape 188"/>
              <p:cNvSpPr/>
              <p:nvPr/>
            </p:nvSpPr>
            <p:spPr>
              <a:xfrm>
                <a:off x="133826" y="960864"/>
                <a:ext cx="1520903" cy="1152177"/>
              </a:xfrm>
              <a:prstGeom prst="line">
                <a:avLst/>
              </a:prstGeom>
              <a:noFill/>
              <a:ln w="508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ヒラギノ角ゴ Pro W3"/>
                    <a:ea typeface="ヒラギノ角ゴ Pro W3"/>
                    <a:cs typeface="ヒラギノ角ゴ Pro W3"/>
                    <a:sym typeface="ヒラギノ角ゴ Pro W3"/>
                  </a:defRPr>
                </a:pPr>
                <a:endParaRPr sz="2812"/>
              </a:p>
            </p:txBody>
          </p:sp>
          <p:sp>
            <p:nvSpPr>
              <p:cNvPr id="93" name="Shape 189"/>
              <p:cNvSpPr/>
              <p:nvPr/>
            </p:nvSpPr>
            <p:spPr>
              <a:xfrm>
                <a:off x="0" y="818841"/>
                <a:ext cx="267349" cy="267704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ヒラギノ角ゴ Pro W3"/>
                    <a:ea typeface="ヒラギノ角ゴ Pro W3"/>
                    <a:cs typeface="ヒラギノ角ゴ Pro W3"/>
                    <a:sym typeface="ヒラギノ角ゴ Pro W3"/>
                  </a:defRPr>
                </a:pPr>
                <a:endParaRPr sz="2812"/>
              </a:p>
            </p:txBody>
          </p:sp>
          <p:sp>
            <p:nvSpPr>
              <p:cNvPr id="94" name="Shape 190"/>
              <p:cNvSpPr/>
              <p:nvPr/>
            </p:nvSpPr>
            <p:spPr>
              <a:xfrm>
                <a:off x="1668123" y="658389"/>
                <a:ext cx="267350" cy="267703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ヒラギノ角ゴ Pro W3"/>
                    <a:ea typeface="ヒラギノ角ゴ Pro W3"/>
                    <a:cs typeface="ヒラギノ角ゴ Pro W3"/>
                    <a:sym typeface="ヒラギノ角ゴ Pro W3"/>
                  </a:defRPr>
                </a:pPr>
                <a:endParaRPr sz="2812"/>
              </a:p>
            </p:txBody>
          </p:sp>
          <p:sp>
            <p:nvSpPr>
              <p:cNvPr id="95" name="Shape 191"/>
              <p:cNvSpPr/>
              <p:nvPr/>
            </p:nvSpPr>
            <p:spPr>
              <a:xfrm>
                <a:off x="1559961" y="1935394"/>
                <a:ext cx="267350" cy="267703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ヒラギノ角ゴ Pro W3"/>
                    <a:ea typeface="ヒラギノ角ゴ Pro W3"/>
                    <a:cs typeface="ヒラギノ角ゴ Pro W3"/>
                    <a:sym typeface="ヒラギノ角ゴ Pro W3"/>
                  </a:defRPr>
                </a:pPr>
                <a:endParaRPr sz="2812"/>
              </a:p>
            </p:txBody>
          </p:sp>
          <p:sp>
            <p:nvSpPr>
              <p:cNvPr id="96" name="Shape 192"/>
              <p:cNvSpPr/>
              <p:nvPr/>
            </p:nvSpPr>
            <p:spPr>
              <a:xfrm>
                <a:off x="276722" y="2880864"/>
                <a:ext cx="267350" cy="267704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ヒラギノ角ゴ Pro W3"/>
                    <a:ea typeface="ヒラギノ角ゴ Pro W3"/>
                    <a:cs typeface="ヒラギノ角ゴ Pro W3"/>
                    <a:sym typeface="ヒラギノ角ゴ Pro W3"/>
                  </a:defRPr>
                </a:pPr>
                <a:endParaRPr sz="2812"/>
              </a:p>
            </p:txBody>
          </p:sp>
          <p:sp>
            <p:nvSpPr>
              <p:cNvPr id="97" name="Shape 193"/>
              <p:cNvSpPr/>
              <p:nvPr/>
            </p:nvSpPr>
            <p:spPr>
              <a:xfrm>
                <a:off x="1668123" y="2627870"/>
                <a:ext cx="267350" cy="267704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ヒラギノ角ゴ Pro W3"/>
                    <a:ea typeface="ヒラギノ角ゴ Pro W3"/>
                    <a:cs typeface="ヒラギノ角ゴ Pro W3"/>
                    <a:sym typeface="ヒラギノ角ゴ Pro W3"/>
                  </a:defRPr>
                </a:pPr>
                <a:endParaRPr sz="2812"/>
              </a:p>
            </p:txBody>
          </p:sp>
          <p:sp>
            <p:nvSpPr>
              <p:cNvPr id="98" name="Shape 194"/>
              <p:cNvSpPr/>
              <p:nvPr/>
            </p:nvSpPr>
            <p:spPr>
              <a:xfrm>
                <a:off x="3123913" y="2683550"/>
                <a:ext cx="267349" cy="267704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ヒラギノ角ゴ Pro W3"/>
                    <a:ea typeface="ヒラギノ角ゴ Pro W3"/>
                    <a:cs typeface="ヒラギノ角ゴ Pro W3"/>
                    <a:sym typeface="ヒラギノ角ゴ Pro W3"/>
                  </a:defRPr>
                </a:pPr>
                <a:endParaRPr sz="2812"/>
              </a:p>
            </p:txBody>
          </p:sp>
          <p:sp>
            <p:nvSpPr>
              <p:cNvPr id="99" name="Shape 195"/>
              <p:cNvSpPr/>
              <p:nvPr/>
            </p:nvSpPr>
            <p:spPr>
              <a:xfrm>
                <a:off x="4188529" y="1981357"/>
                <a:ext cx="267350" cy="267703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ヒラギノ角ゴ Pro W3"/>
                    <a:ea typeface="ヒラギノ角ゴ Pro W3"/>
                    <a:cs typeface="ヒラギノ角ゴ Pro W3"/>
                    <a:sym typeface="ヒラギノ角ゴ Pro W3"/>
                  </a:defRPr>
                </a:pPr>
                <a:endParaRPr sz="2812"/>
              </a:p>
            </p:txBody>
          </p:sp>
          <p:sp>
            <p:nvSpPr>
              <p:cNvPr id="100" name="Shape 196"/>
              <p:cNvSpPr/>
              <p:nvPr/>
            </p:nvSpPr>
            <p:spPr>
              <a:xfrm>
                <a:off x="3601443" y="3440477"/>
                <a:ext cx="267349" cy="267704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ヒラギノ角ゴ Pro W3"/>
                    <a:ea typeface="ヒラギノ角ゴ Pro W3"/>
                    <a:cs typeface="ヒラギノ角ゴ Pro W3"/>
                    <a:sym typeface="ヒラギノ角ゴ Pro W3"/>
                  </a:defRPr>
                </a:pPr>
                <a:endParaRPr sz="2812"/>
              </a:p>
            </p:txBody>
          </p:sp>
          <p:sp>
            <p:nvSpPr>
              <p:cNvPr id="101" name="Shape 197"/>
              <p:cNvSpPr/>
              <p:nvPr/>
            </p:nvSpPr>
            <p:spPr>
              <a:xfrm>
                <a:off x="4436279" y="3058327"/>
                <a:ext cx="267350" cy="267703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ヒラギノ角ゴ Pro W3"/>
                    <a:ea typeface="ヒラギノ角ゴ Pro W3"/>
                    <a:cs typeface="ヒラギノ角ゴ Pro W3"/>
                    <a:sym typeface="ヒラギノ角ゴ Pro W3"/>
                  </a:defRPr>
                </a:pPr>
                <a:endParaRPr sz="2812"/>
              </a:p>
            </p:txBody>
          </p:sp>
          <p:sp>
            <p:nvSpPr>
              <p:cNvPr id="102" name="Shape 198"/>
              <p:cNvSpPr/>
              <p:nvPr/>
            </p:nvSpPr>
            <p:spPr>
              <a:xfrm>
                <a:off x="4677769" y="2626922"/>
                <a:ext cx="267349" cy="267703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ヒラギノ角ゴ Pro W3"/>
                    <a:ea typeface="ヒラギノ角ゴ Pro W3"/>
                    <a:cs typeface="ヒラギノ角ゴ Pro W3"/>
                    <a:sym typeface="ヒラギノ角ゴ Pro W3"/>
                  </a:defRPr>
                </a:pPr>
                <a:endParaRPr sz="2812"/>
              </a:p>
            </p:txBody>
          </p:sp>
          <p:sp>
            <p:nvSpPr>
              <p:cNvPr id="103" name="Shape 199"/>
              <p:cNvSpPr/>
              <p:nvPr/>
            </p:nvSpPr>
            <p:spPr>
              <a:xfrm>
                <a:off x="4195117" y="3462967"/>
                <a:ext cx="267350" cy="267703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ヒラギノ角ゴ Pro W3"/>
                    <a:ea typeface="ヒラギノ角ゴ Pro W3"/>
                    <a:cs typeface="ヒラギノ角ゴ Pro W3"/>
                    <a:sym typeface="ヒラギノ角ゴ Pro W3"/>
                  </a:defRPr>
                </a:pPr>
                <a:endParaRPr sz="2812"/>
              </a:p>
            </p:txBody>
          </p:sp>
          <p:sp>
            <p:nvSpPr>
              <p:cNvPr id="104" name="Shape 200"/>
              <p:cNvSpPr/>
              <p:nvPr/>
            </p:nvSpPr>
            <p:spPr>
              <a:xfrm>
                <a:off x="5864733" y="3102601"/>
                <a:ext cx="267350" cy="267704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ヒラギノ角ゴ Pro W3"/>
                    <a:ea typeface="ヒラギノ角ゴ Pro W3"/>
                    <a:cs typeface="ヒラギノ角ゴ Pro W3"/>
                    <a:sym typeface="ヒラギノ角ゴ Pro W3"/>
                  </a:defRPr>
                </a:pPr>
                <a:endParaRPr sz="2812"/>
              </a:p>
            </p:txBody>
          </p:sp>
        </p:grpSp>
        <p:cxnSp>
          <p:nvCxnSpPr>
            <p:cNvPr id="11" name="直線矢印コネクタ 10"/>
            <p:cNvCxnSpPr/>
            <p:nvPr/>
          </p:nvCxnSpPr>
          <p:spPr>
            <a:xfrm flipH="1">
              <a:off x="2445497" y="814740"/>
              <a:ext cx="15145" cy="118018"/>
            </a:xfrm>
            <a:prstGeom prst="straightConnector1">
              <a:avLst/>
            </a:prstGeom>
            <a:ln w="6032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矢印コネクタ 11"/>
            <p:cNvCxnSpPr/>
            <p:nvPr/>
          </p:nvCxnSpPr>
          <p:spPr>
            <a:xfrm flipH="1">
              <a:off x="3528709" y="1181021"/>
              <a:ext cx="1" cy="160754"/>
            </a:xfrm>
            <a:prstGeom prst="straightConnector1">
              <a:avLst/>
            </a:prstGeom>
            <a:ln w="6032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矢印コネクタ 12"/>
            <p:cNvCxnSpPr/>
            <p:nvPr/>
          </p:nvCxnSpPr>
          <p:spPr>
            <a:xfrm flipH="1">
              <a:off x="4612891" y="1103848"/>
              <a:ext cx="1" cy="160754"/>
            </a:xfrm>
            <a:prstGeom prst="straightConnector1">
              <a:avLst/>
            </a:prstGeom>
            <a:ln w="6032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矢印コネクタ 13"/>
            <p:cNvCxnSpPr/>
            <p:nvPr/>
          </p:nvCxnSpPr>
          <p:spPr>
            <a:xfrm flipH="1">
              <a:off x="5366681" y="727412"/>
              <a:ext cx="1" cy="160754"/>
            </a:xfrm>
            <a:prstGeom prst="straightConnector1">
              <a:avLst/>
            </a:prstGeom>
            <a:ln w="6032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矢印コネクタ 14"/>
            <p:cNvCxnSpPr/>
            <p:nvPr/>
          </p:nvCxnSpPr>
          <p:spPr>
            <a:xfrm>
              <a:off x="2978223" y="514904"/>
              <a:ext cx="131069" cy="29426"/>
            </a:xfrm>
            <a:prstGeom prst="straightConnector1">
              <a:avLst/>
            </a:prstGeom>
            <a:ln w="6032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矢印コネクタ 15"/>
            <p:cNvCxnSpPr/>
            <p:nvPr/>
          </p:nvCxnSpPr>
          <p:spPr>
            <a:xfrm>
              <a:off x="2857090" y="1439738"/>
              <a:ext cx="121133" cy="57624"/>
            </a:xfrm>
            <a:prstGeom prst="straightConnector1">
              <a:avLst/>
            </a:prstGeom>
            <a:ln w="6032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矢印コネクタ 16"/>
            <p:cNvCxnSpPr/>
            <p:nvPr/>
          </p:nvCxnSpPr>
          <p:spPr>
            <a:xfrm>
              <a:off x="2897637" y="1743604"/>
              <a:ext cx="116918" cy="7176"/>
            </a:xfrm>
            <a:prstGeom prst="straightConnector1">
              <a:avLst/>
            </a:prstGeom>
            <a:ln w="6032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矢印コネクタ 17"/>
            <p:cNvCxnSpPr/>
            <p:nvPr/>
          </p:nvCxnSpPr>
          <p:spPr>
            <a:xfrm flipV="1">
              <a:off x="2946503" y="2001989"/>
              <a:ext cx="105703" cy="56590"/>
            </a:xfrm>
            <a:prstGeom prst="straightConnector1">
              <a:avLst/>
            </a:prstGeom>
            <a:ln w="6032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矢印コネクタ 18"/>
            <p:cNvCxnSpPr/>
            <p:nvPr/>
          </p:nvCxnSpPr>
          <p:spPr>
            <a:xfrm flipV="1">
              <a:off x="2039212" y="1827466"/>
              <a:ext cx="115998" cy="21983"/>
            </a:xfrm>
            <a:prstGeom prst="straightConnector1">
              <a:avLst/>
            </a:prstGeom>
            <a:ln w="6032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矢印コネクタ 19"/>
            <p:cNvCxnSpPr/>
            <p:nvPr/>
          </p:nvCxnSpPr>
          <p:spPr>
            <a:xfrm>
              <a:off x="6240772" y="323206"/>
              <a:ext cx="11602" cy="118274"/>
            </a:xfrm>
            <a:prstGeom prst="straightConnector1">
              <a:avLst/>
            </a:prstGeom>
            <a:ln w="6032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矢印コネクタ 20"/>
            <p:cNvCxnSpPr/>
            <p:nvPr/>
          </p:nvCxnSpPr>
          <p:spPr>
            <a:xfrm flipV="1">
              <a:off x="2083919" y="1453169"/>
              <a:ext cx="92308" cy="62739"/>
            </a:xfrm>
            <a:prstGeom prst="straightConnector1">
              <a:avLst/>
            </a:prstGeom>
            <a:ln w="6032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矢印コネクタ 21"/>
            <p:cNvCxnSpPr/>
            <p:nvPr/>
          </p:nvCxnSpPr>
          <p:spPr>
            <a:xfrm>
              <a:off x="2064663" y="2128010"/>
              <a:ext cx="95215" cy="39380"/>
            </a:xfrm>
            <a:prstGeom prst="straightConnector1">
              <a:avLst/>
            </a:prstGeom>
            <a:ln w="6032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1" name="グループ化 280"/>
          <p:cNvGrpSpPr/>
          <p:nvPr/>
        </p:nvGrpSpPr>
        <p:grpSpPr>
          <a:xfrm>
            <a:off x="1350344" y="1848355"/>
            <a:ext cx="6097416" cy="3883049"/>
            <a:chOff x="1068747" y="1143108"/>
            <a:chExt cx="6097416" cy="3883049"/>
          </a:xfrm>
        </p:grpSpPr>
        <p:cxnSp>
          <p:nvCxnSpPr>
            <p:cNvPr id="282" name="直線コネクタ 281"/>
            <p:cNvCxnSpPr/>
            <p:nvPr/>
          </p:nvCxnSpPr>
          <p:spPr>
            <a:xfrm>
              <a:off x="2336735" y="1444909"/>
              <a:ext cx="615026" cy="3337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直線コネクタ 282"/>
            <p:cNvCxnSpPr/>
            <p:nvPr/>
          </p:nvCxnSpPr>
          <p:spPr>
            <a:xfrm>
              <a:off x="2176175" y="2095134"/>
              <a:ext cx="701334" cy="3683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直線コネクタ 283"/>
            <p:cNvCxnSpPr/>
            <p:nvPr/>
          </p:nvCxnSpPr>
          <p:spPr>
            <a:xfrm flipH="1">
              <a:off x="2169860" y="1448268"/>
              <a:ext cx="185713" cy="65022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直線コネクタ 284"/>
            <p:cNvCxnSpPr/>
            <p:nvPr/>
          </p:nvCxnSpPr>
          <p:spPr>
            <a:xfrm flipH="1">
              <a:off x="2877510" y="1760140"/>
              <a:ext cx="54571" cy="70330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直線コネクタ 285"/>
            <p:cNvCxnSpPr/>
            <p:nvPr/>
          </p:nvCxnSpPr>
          <p:spPr>
            <a:xfrm>
              <a:off x="2043396" y="2458896"/>
              <a:ext cx="701334" cy="3683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直線コネクタ 286"/>
            <p:cNvCxnSpPr/>
            <p:nvPr/>
          </p:nvCxnSpPr>
          <p:spPr>
            <a:xfrm>
              <a:off x="1426259" y="2949621"/>
              <a:ext cx="701334" cy="3683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直線コネクタ 287"/>
            <p:cNvCxnSpPr/>
            <p:nvPr/>
          </p:nvCxnSpPr>
          <p:spPr>
            <a:xfrm flipV="1">
              <a:off x="2098336" y="2827204"/>
              <a:ext cx="643458" cy="48071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直線コネクタ 288"/>
            <p:cNvCxnSpPr/>
            <p:nvPr/>
          </p:nvCxnSpPr>
          <p:spPr>
            <a:xfrm flipV="1">
              <a:off x="1399938" y="2476748"/>
              <a:ext cx="643458" cy="48071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直線コネクタ 289"/>
            <p:cNvCxnSpPr/>
            <p:nvPr/>
          </p:nvCxnSpPr>
          <p:spPr>
            <a:xfrm flipV="1">
              <a:off x="1408039" y="2804755"/>
              <a:ext cx="687361" cy="13725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直線コネクタ 290"/>
            <p:cNvCxnSpPr/>
            <p:nvPr/>
          </p:nvCxnSpPr>
          <p:spPr>
            <a:xfrm>
              <a:off x="2095400" y="2798436"/>
              <a:ext cx="629545" cy="3361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直線コネクタ 291"/>
            <p:cNvCxnSpPr/>
            <p:nvPr/>
          </p:nvCxnSpPr>
          <p:spPr>
            <a:xfrm>
              <a:off x="1133511" y="1808671"/>
              <a:ext cx="745547" cy="36376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直線コネクタ 292"/>
            <p:cNvCxnSpPr/>
            <p:nvPr/>
          </p:nvCxnSpPr>
          <p:spPr>
            <a:xfrm flipV="1">
              <a:off x="2531120" y="2955169"/>
              <a:ext cx="643458" cy="48071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直線コネクタ 293"/>
            <p:cNvCxnSpPr/>
            <p:nvPr/>
          </p:nvCxnSpPr>
          <p:spPr>
            <a:xfrm flipV="1">
              <a:off x="2493170" y="3692610"/>
              <a:ext cx="648578" cy="39409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直線コネクタ 294"/>
            <p:cNvCxnSpPr/>
            <p:nvPr/>
          </p:nvCxnSpPr>
          <p:spPr>
            <a:xfrm flipH="1">
              <a:off x="3136156" y="2955169"/>
              <a:ext cx="41951" cy="73744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直線コネクタ 295"/>
            <p:cNvCxnSpPr/>
            <p:nvPr/>
          </p:nvCxnSpPr>
          <p:spPr>
            <a:xfrm flipH="1">
              <a:off x="2497926" y="3431039"/>
              <a:ext cx="23227" cy="6924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直線コネクタ 296"/>
            <p:cNvCxnSpPr/>
            <p:nvPr/>
          </p:nvCxnSpPr>
          <p:spPr>
            <a:xfrm flipH="1">
              <a:off x="3355496" y="1803218"/>
              <a:ext cx="22656" cy="67353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直線コネクタ 297"/>
            <p:cNvCxnSpPr/>
            <p:nvPr/>
          </p:nvCxnSpPr>
          <p:spPr>
            <a:xfrm flipH="1">
              <a:off x="4099649" y="1796683"/>
              <a:ext cx="13253" cy="66807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直線コネクタ 298"/>
            <p:cNvCxnSpPr/>
            <p:nvPr/>
          </p:nvCxnSpPr>
          <p:spPr>
            <a:xfrm flipH="1">
              <a:off x="4653043" y="1501304"/>
              <a:ext cx="13253" cy="66807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直線コネクタ 299"/>
            <p:cNvCxnSpPr/>
            <p:nvPr/>
          </p:nvCxnSpPr>
          <p:spPr>
            <a:xfrm flipH="1">
              <a:off x="3890209" y="1458827"/>
              <a:ext cx="13253" cy="66807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直線コネクタ 300"/>
            <p:cNvCxnSpPr/>
            <p:nvPr/>
          </p:nvCxnSpPr>
          <p:spPr>
            <a:xfrm flipH="1">
              <a:off x="4099593" y="2130722"/>
              <a:ext cx="566703" cy="35147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直線コネクタ 301"/>
            <p:cNvCxnSpPr/>
            <p:nvPr/>
          </p:nvCxnSpPr>
          <p:spPr>
            <a:xfrm flipH="1">
              <a:off x="4106276" y="1501304"/>
              <a:ext cx="560022" cy="33403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直線コネクタ 302"/>
            <p:cNvCxnSpPr/>
            <p:nvPr/>
          </p:nvCxnSpPr>
          <p:spPr>
            <a:xfrm flipH="1">
              <a:off x="3372477" y="1465286"/>
              <a:ext cx="542999" cy="33652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直線コネクタ 303"/>
            <p:cNvCxnSpPr/>
            <p:nvPr/>
          </p:nvCxnSpPr>
          <p:spPr>
            <a:xfrm flipH="1">
              <a:off x="3346916" y="2112824"/>
              <a:ext cx="566703" cy="35147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直線コネクタ 304"/>
            <p:cNvCxnSpPr/>
            <p:nvPr/>
          </p:nvCxnSpPr>
          <p:spPr>
            <a:xfrm flipH="1" flipV="1">
              <a:off x="3346916" y="2452017"/>
              <a:ext cx="765987" cy="1228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直線コネクタ 305"/>
            <p:cNvCxnSpPr/>
            <p:nvPr/>
          </p:nvCxnSpPr>
          <p:spPr>
            <a:xfrm flipH="1" flipV="1">
              <a:off x="3905007" y="2126904"/>
              <a:ext cx="765987" cy="1228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直線コネクタ 306"/>
            <p:cNvCxnSpPr/>
            <p:nvPr/>
          </p:nvCxnSpPr>
          <p:spPr>
            <a:xfrm flipH="1" flipV="1">
              <a:off x="3376664" y="1794861"/>
              <a:ext cx="765987" cy="1228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直線コネクタ 307"/>
            <p:cNvCxnSpPr/>
            <p:nvPr/>
          </p:nvCxnSpPr>
          <p:spPr>
            <a:xfrm flipH="1" flipV="1">
              <a:off x="3909777" y="1474387"/>
              <a:ext cx="765987" cy="1228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直線コネクタ 308"/>
            <p:cNvCxnSpPr/>
            <p:nvPr/>
          </p:nvCxnSpPr>
          <p:spPr>
            <a:xfrm flipH="1">
              <a:off x="5024170" y="1432921"/>
              <a:ext cx="13253" cy="66807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直線コネクタ 309"/>
            <p:cNvCxnSpPr/>
            <p:nvPr/>
          </p:nvCxnSpPr>
          <p:spPr>
            <a:xfrm flipH="1">
              <a:off x="5702136" y="1230621"/>
              <a:ext cx="13253" cy="66807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直線コネクタ 310"/>
            <p:cNvCxnSpPr/>
            <p:nvPr/>
          </p:nvCxnSpPr>
          <p:spPr>
            <a:xfrm flipH="1">
              <a:off x="5037424" y="1224131"/>
              <a:ext cx="677965" cy="21664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直線コネクタ 311"/>
            <p:cNvCxnSpPr/>
            <p:nvPr/>
          </p:nvCxnSpPr>
          <p:spPr>
            <a:xfrm flipH="1">
              <a:off x="5024170" y="1879854"/>
              <a:ext cx="677965" cy="21664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直線コネクタ 312"/>
            <p:cNvCxnSpPr/>
            <p:nvPr/>
          </p:nvCxnSpPr>
          <p:spPr>
            <a:xfrm>
              <a:off x="5699480" y="1231064"/>
              <a:ext cx="382061" cy="22759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直線コネクタ 313"/>
            <p:cNvCxnSpPr/>
            <p:nvPr/>
          </p:nvCxnSpPr>
          <p:spPr>
            <a:xfrm flipV="1">
              <a:off x="5011448" y="1440780"/>
              <a:ext cx="1070093" cy="67583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直線コネクタ 314"/>
            <p:cNvCxnSpPr/>
            <p:nvPr/>
          </p:nvCxnSpPr>
          <p:spPr>
            <a:xfrm flipV="1">
              <a:off x="6400027" y="1225665"/>
              <a:ext cx="725199" cy="15480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直線コネクタ 315"/>
            <p:cNvCxnSpPr/>
            <p:nvPr/>
          </p:nvCxnSpPr>
          <p:spPr>
            <a:xfrm flipH="1">
              <a:off x="5207511" y="2024717"/>
              <a:ext cx="677965" cy="21664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直線コネクタ 316"/>
            <p:cNvCxnSpPr/>
            <p:nvPr/>
          </p:nvCxnSpPr>
          <p:spPr>
            <a:xfrm flipH="1">
              <a:off x="5831267" y="2341260"/>
              <a:ext cx="646975" cy="21904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直線コネクタ 317"/>
            <p:cNvCxnSpPr/>
            <p:nvPr/>
          </p:nvCxnSpPr>
          <p:spPr>
            <a:xfrm>
              <a:off x="5872223" y="2028461"/>
              <a:ext cx="585569" cy="31523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直線コネクタ 318"/>
            <p:cNvCxnSpPr/>
            <p:nvPr/>
          </p:nvCxnSpPr>
          <p:spPr>
            <a:xfrm>
              <a:off x="5202478" y="2249268"/>
              <a:ext cx="644665" cy="32070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直線コネクタ 319"/>
            <p:cNvCxnSpPr/>
            <p:nvPr/>
          </p:nvCxnSpPr>
          <p:spPr>
            <a:xfrm>
              <a:off x="5422296" y="2747377"/>
              <a:ext cx="585569" cy="31523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直線コネクタ 320"/>
            <p:cNvCxnSpPr/>
            <p:nvPr/>
          </p:nvCxnSpPr>
          <p:spPr>
            <a:xfrm flipH="1">
              <a:off x="4878036" y="2755843"/>
              <a:ext cx="566703" cy="35147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直線コネクタ 321"/>
            <p:cNvCxnSpPr/>
            <p:nvPr/>
          </p:nvCxnSpPr>
          <p:spPr>
            <a:xfrm flipH="1">
              <a:off x="5541071" y="3052926"/>
              <a:ext cx="477068" cy="26634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直線コネクタ 322"/>
            <p:cNvCxnSpPr/>
            <p:nvPr/>
          </p:nvCxnSpPr>
          <p:spPr>
            <a:xfrm>
              <a:off x="4886682" y="3095625"/>
              <a:ext cx="637541" cy="24110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直線コネクタ 323"/>
            <p:cNvCxnSpPr/>
            <p:nvPr/>
          </p:nvCxnSpPr>
          <p:spPr>
            <a:xfrm>
              <a:off x="5359510" y="3573023"/>
              <a:ext cx="585569" cy="31523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直線コネクタ 324"/>
            <p:cNvCxnSpPr/>
            <p:nvPr/>
          </p:nvCxnSpPr>
          <p:spPr>
            <a:xfrm flipH="1">
              <a:off x="4815250" y="3581488"/>
              <a:ext cx="566703" cy="35147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直線コネクタ 325"/>
            <p:cNvCxnSpPr/>
            <p:nvPr/>
          </p:nvCxnSpPr>
          <p:spPr>
            <a:xfrm flipH="1">
              <a:off x="5474305" y="3878571"/>
              <a:ext cx="481049" cy="24487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直線コネクタ 326"/>
            <p:cNvCxnSpPr/>
            <p:nvPr/>
          </p:nvCxnSpPr>
          <p:spPr>
            <a:xfrm>
              <a:off x="4823897" y="3921270"/>
              <a:ext cx="641762" cy="20217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直線コネクタ 327"/>
            <p:cNvCxnSpPr/>
            <p:nvPr/>
          </p:nvCxnSpPr>
          <p:spPr>
            <a:xfrm flipH="1">
              <a:off x="4838522" y="3070903"/>
              <a:ext cx="61415" cy="85036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直線コネクタ 328"/>
            <p:cNvCxnSpPr/>
            <p:nvPr/>
          </p:nvCxnSpPr>
          <p:spPr>
            <a:xfrm flipH="1">
              <a:off x="5465659" y="3314899"/>
              <a:ext cx="71952" cy="80854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直線コネクタ 329"/>
            <p:cNvCxnSpPr/>
            <p:nvPr/>
          </p:nvCxnSpPr>
          <p:spPr>
            <a:xfrm flipH="1">
              <a:off x="5935433" y="3075664"/>
              <a:ext cx="71952" cy="80854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直線コネクタ 330"/>
            <p:cNvCxnSpPr/>
            <p:nvPr/>
          </p:nvCxnSpPr>
          <p:spPr>
            <a:xfrm flipH="1">
              <a:off x="5360355" y="2768711"/>
              <a:ext cx="70502" cy="80983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直線コネクタ 331"/>
            <p:cNvCxnSpPr/>
            <p:nvPr/>
          </p:nvCxnSpPr>
          <p:spPr>
            <a:xfrm flipH="1">
              <a:off x="4360411" y="2633874"/>
              <a:ext cx="491454" cy="33358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直線コネクタ 332"/>
            <p:cNvCxnSpPr/>
            <p:nvPr/>
          </p:nvCxnSpPr>
          <p:spPr>
            <a:xfrm flipH="1">
              <a:off x="3532483" y="2615976"/>
              <a:ext cx="566703" cy="35147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直線コネクタ 333"/>
            <p:cNvCxnSpPr/>
            <p:nvPr/>
          </p:nvCxnSpPr>
          <p:spPr>
            <a:xfrm flipH="1" flipV="1">
              <a:off x="3532484" y="2955170"/>
              <a:ext cx="850460" cy="1228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直線コネクタ 334"/>
            <p:cNvCxnSpPr/>
            <p:nvPr/>
          </p:nvCxnSpPr>
          <p:spPr>
            <a:xfrm flipH="1" flipV="1">
              <a:off x="4090575" y="2630057"/>
              <a:ext cx="765987" cy="1228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直線コネクタ 335"/>
            <p:cNvCxnSpPr/>
            <p:nvPr/>
          </p:nvCxnSpPr>
          <p:spPr>
            <a:xfrm flipH="1">
              <a:off x="4245123" y="3473775"/>
              <a:ext cx="522712" cy="3459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直線コネクタ 336"/>
            <p:cNvCxnSpPr/>
            <p:nvPr/>
          </p:nvCxnSpPr>
          <p:spPr>
            <a:xfrm flipH="1">
              <a:off x="4250361" y="2985353"/>
              <a:ext cx="105744" cy="8396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直線コネクタ 337"/>
            <p:cNvCxnSpPr/>
            <p:nvPr/>
          </p:nvCxnSpPr>
          <p:spPr>
            <a:xfrm flipH="1">
              <a:off x="4758684" y="2656422"/>
              <a:ext cx="75142" cy="83525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直線コネクタ 338"/>
            <p:cNvCxnSpPr/>
            <p:nvPr/>
          </p:nvCxnSpPr>
          <p:spPr>
            <a:xfrm flipH="1">
              <a:off x="3446624" y="2962104"/>
              <a:ext cx="99001" cy="78081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直線コネクタ 339"/>
            <p:cNvCxnSpPr/>
            <p:nvPr/>
          </p:nvCxnSpPr>
          <p:spPr>
            <a:xfrm flipH="1" flipV="1">
              <a:off x="3419994" y="3748547"/>
              <a:ext cx="845079" cy="7115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直線コネクタ 340"/>
            <p:cNvCxnSpPr/>
            <p:nvPr/>
          </p:nvCxnSpPr>
          <p:spPr>
            <a:xfrm flipH="1">
              <a:off x="4053233" y="2627821"/>
              <a:ext cx="47906" cy="86372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直線コネクタ 341"/>
            <p:cNvCxnSpPr/>
            <p:nvPr/>
          </p:nvCxnSpPr>
          <p:spPr>
            <a:xfrm flipH="1">
              <a:off x="3442440" y="3458820"/>
              <a:ext cx="625626" cy="28438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直線コネクタ 342"/>
            <p:cNvCxnSpPr/>
            <p:nvPr/>
          </p:nvCxnSpPr>
          <p:spPr>
            <a:xfrm flipH="1" flipV="1">
              <a:off x="4037192" y="3467652"/>
              <a:ext cx="699010" cy="612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直線コネクタ 343"/>
            <p:cNvCxnSpPr/>
            <p:nvPr/>
          </p:nvCxnSpPr>
          <p:spPr>
            <a:xfrm flipH="1" flipV="1">
              <a:off x="3551799" y="2961018"/>
              <a:ext cx="142610" cy="47002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直線コネクタ 344"/>
            <p:cNvCxnSpPr/>
            <p:nvPr/>
          </p:nvCxnSpPr>
          <p:spPr>
            <a:xfrm flipH="1" flipV="1">
              <a:off x="3724950" y="3431039"/>
              <a:ext cx="515136" cy="38865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直線コネクタ 345"/>
            <p:cNvCxnSpPr/>
            <p:nvPr/>
          </p:nvCxnSpPr>
          <p:spPr>
            <a:xfrm flipH="1" flipV="1">
              <a:off x="4207288" y="3224453"/>
              <a:ext cx="553079" cy="26468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直線コネクタ 346"/>
            <p:cNvCxnSpPr/>
            <p:nvPr/>
          </p:nvCxnSpPr>
          <p:spPr>
            <a:xfrm flipH="1" flipV="1">
              <a:off x="4100440" y="2622481"/>
              <a:ext cx="106820" cy="57039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直線コネクタ 347"/>
            <p:cNvCxnSpPr/>
            <p:nvPr/>
          </p:nvCxnSpPr>
          <p:spPr>
            <a:xfrm flipH="1">
              <a:off x="3722368" y="3215994"/>
              <a:ext cx="477074" cy="17659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9" name="楕円 348"/>
            <p:cNvSpPr>
              <a:spLocks noChangeAspect="1"/>
            </p:cNvSpPr>
            <p:nvPr/>
          </p:nvSpPr>
          <p:spPr>
            <a:xfrm>
              <a:off x="5636133" y="1166974"/>
              <a:ext cx="133783" cy="13133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0" name="楕円 349"/>
            <p:cNvSpPr>
              <a:spLocks noChangeAspect="1"/>
            </p:cNvSpPr>
            <p:nvPr/>
          </p:nvSpPr>
          <p:spPr>
            <a:xfrm>
              <a:off x="6016340" y="1396730"/>
              <a:ext cx="133783" cy="13133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1" name="楕円 350"/>
            <p:cNvSpPr>
              <a:spLocks noChangeAspect="1"/>
            </p:cNvSpPr>
            <p:nvPr/>
          </p:nvSpPr>
          <p:spPr>
            <a:xfrm>
              <a:off x="6359091" y="1312840"/>
              <a:ext cx="133783" cy="13133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2" name="楕円 351"/>
            <p:cNvSpPr>
              <a:spLocks noChangeAspect="1"/>
            </p:cNvSpPr>
            <p:nvPr/>
          </p:nvSpPr>
          <p:spPr>
            <a:xfrm>
              <a:off x="7032380" y="1159997"/>
              <a:ext cx="133783" cy="13133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3" name="楕円 352"/>
            <p:cNvSpPr>
              <a:spLocks noChangeAspect="1"/>
            </p:cNvSpPr>
            <p:nvPr/>
          </p:nvSpPr>
          <p:spPr>
            <a:xfrm>
              <a:off x="5628485" y="1824316"/>
              <a:ext cx="133783" cy="13133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4" name="楕円 353"/>
            <p:cNvSpPr>
              <a:spLocks noChangeAspect="1"/>
            </p:cNvSpPr>
            <p:nvPr/>
          </p:nvSpPr>
          <p:spPr>
            <a:xfrm>
              <a:off x="4982897" y="1390660"/>
              <a:ext cx="133783" cy="13133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5" name="楕円 354"/>
            <p:cNvSpPr>
              <a:spLocks noChangeAspect="1"/>
            </p:cNvSpPr>
            <p:nvPr/>
          </p:nvSpPr>
          <p:spPr>
            <a:xfrm>
              <a:off x="4970531" y="2035398"/>
              <a:ext cx="133783" cy="13133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6" name="楕円 355"/>
            <p:cNvSpPr>
              <a:spLocks noChangeAspect="1"/>
            </p:cNvSpPr>
            <p:nvPr/>
          </p:nvSpPr>
          <p:spPr>
            <a:xfrm>
              <a:off x="5822549" y="1968920"/>
              <a:ext cx="133783" cy="13133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7" name="楕円 356"/>
            <p:cNvSpPr>
              <a:spLocks noChangeAspect="1"/>
            </p:cNvSpPr>
            <p:nvPr/>
          </p:nvSpPr>
          <p:spPr>
            <a:xfrm>
              <a:off x="5157116" y="2169576"/>
              <a:ext cx="133783" cy="13133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8" name="楕円 357"/>
            <p:cNvSpPr>
              <a:spLocks noChangeAspect="1"/>
            </p:cNvSpPr>
            <p:nvPr/>
          </p:nvSpPr>
          <p:spPr>
            <a:xfrm>
              <a:off x="6401126" y="2278285"/>
              <a:ext cx="133783" cy="13133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9" name="楕円 358"/>
            <p:cNvSpPr>
              <a:spLocks noChangeAspect="1"/>
            </p:cNvSpPr>
            <p:nvPr/>
          </p:nvSpPr>
          <p:spPr>
            <a:xfrm>
              <a:off x="5742495" y="2513725"/>
              <a:ext cx="133783" cy="13133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0" name="楕円 359"/>
            <p:cNvSpPr>
              <a:spLocks noChangeAspect="1"/>
            </p:cNvSpPr>
            <p:nvPr/>
          </p:nvSpPr>
          <p:spPr>
            <a:xfrm>
              <a:off x="5927058" y="3008379"/>
              <a:ext cx="133783" cy="13133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1" name="楕円 360"/>
            <p:cNvSpPr>
              <a:spLocks noChangeAspect="1"/>
            </p:cNvSpPr>
            <p:nvPr/>
          </p:nvSpPr>
          <p:spPr>
            <a:xfrm>
              <a:off x="5369103" y="2700101"/>
              <a:ext cx="133783" cy="13133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2" name="楕円 361"/>
            <p:cNvSpPr>
              <a:spLocks noChangeAspect="1"/>
            </p:cNvSpPr>
            <p:nvPr/>
          </p:nvSpPr>
          <p:spPr>
            <a:xfrm>
              <a:off x="4830487" y="3028464"/>
              <a:ext cx="133783" cy="13133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3" name="楕円 362"/>
            <p:cNvSpPr>
              <a:spLocks noChangeAspect="1"/>
            </p:cNvSpPr>
            <p:nvPr/>
          </p:nvSpPr>
          <p:spPr>
            <a:xfrm>
              <a:off x="5479093" y="3266200"/>
              <a:ext cx="133783" cy="13133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4" name="楕円 363"/>
            <p:cNvSpPr>
              <a:spLocks noChangeAspect="1"/>
            </p:cNvSpPr>
            <p:nvPr/>
          </p:nvSpPr>
          <p:spPr>
            <a:xfrm>
              <a:off x="5868541" y="3812903"/>
              <a:ext cx="133783" cy="13133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5" name="楕円 364"/>
            <p:cNvSpPr>
              <a:spLocks noChangeAspect="1"/>
            </p:cNvSpPr>
            <p:nvPr/>
          </p:nvSpPr>
          <p:spPr>
            <a:xfrm>
              <a:off x="5400498" y="4063742"/>
              <a:ext cx="133783" cy="13133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6" name="楕円 365"/>
            <p:cNvSpPr>
              <a:spLocks noChangeAspect="1"/>
            </p:cNvSpPr>
            <p:nvPr/>
          </p:nvSpPr>
          <p:spPr>
            <a:xfrm>
              <a:off x="5295585" y="3518899"/>
              <a:ext cx="133783" cy="13133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7" name="楕円 366"/>
            <p:cNvSpPr>
              <a:spLocks noChangeAspect="1"/>
            </p:cNvSpPr>
            <p:nvPr/>
          </p:nvSpPr>
          <p:spPr>
            <a:xfrm>
              <a:off x="4775297" y="3855602"/>
              <a:ext cx="133783" cy="13133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8" name="楕円 367"/>
            <p:cNvSpPr>
              <a:spLocks noChangeAspect="1"/>
            </p:cNvSpPr>
            <p:nvPr/>
          </p:nvSpPr>
          <p:spPr>
            <a:xfrm>
              <a:off x="4573431" y="1433324"/>
              <a:ext cx="133783" cy="13133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9" name="楕円 368"/>
            <p:cNvSpPr>
              <a:spLocks noChangeAspect="1"/>
            </p:cNvSpPr>
            <p:nvPr/>
          </p:nvSpPr>
          <p:spPr>
            <a:xfrm>
              <a:off x="4049785" y="1765111"/>
              <a:ext cx="133783" cy="13133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0" name="楕円 369"/>
            <p:cNvSpPr>
              <a:spLocks noChangeAspect="1"/>
            </p:cNvSpPr>
            <p:nvPr/>
          </p:nvSpPr>
          <p:spPr>
            <a:xfrm>
              <a:off x="4582869" y="2078542"/>
              <a:ext cx="133783" cy="13133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1" name="楕円 370"/>
            <p:cNvSpPr>
              <a:spLocks noChangeAspect="1"/>
            </p:cNvSpPr>
            <p:nvPr/>
          </p:nvSpPr>
          <p:spPr>
            <a:xfrm>
              <a:off x="4032295" y="2397774"/>
              <a:ext cx="133783" cy="13133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2" name="楕円 371"/>
            <p:cNvSpPr>
              <a:spLocks noChangeAspect="1"/>
            </p:cNvSpPr>
            <p:nvPr/>
          </p:nvSpPr>
          <p:spPr>
            <a:xfrm>
              <a:off x="3296547" y="2411080"/>
              <a:ext cx="133783" cy="13133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3" name="楕円 372"/>
            <p:cNvSpPr>
              <a:spLocks noChangeAspect="1"/>
            </p:cNvSpPr>
            <p:nvPr/>
          </p:nvSpPr>
          <p:spPr>
            <a:xfrm>
              <a:off x="3831315" y="1405203"/>
              <a:ext cx="133783" cy="13133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4" name="楕円 373"/>
            <p:cNvSpPr>
              <a:spLocks noChangeAspect="1"/>
            </p:cNvSpPr>
            <p:nvPr/>
          </p:nvSpPr>
          <p:spPr>
            <a:xfrm>
              <a:off x="3827122" y="2051083"/>
              <a:ext cx="133783" cy="13133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5" name="楕円 374"/>
            <p:cNvSpPr>
              <a:spLocks noChangeAspect="1"/>
            </p:cNvSpPr>
            <p:nvPr/>
          </p:nvSpPr>
          <p:spPr>
            <a:xfrm>
              <a:off x="3318181" y="1721445"/>
              <a:ext cx="133783" cy="13133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6" name="楕円 375"/>
            <p:cNvSpPr>
              <a:spLocks noChangeAspect="1"/>
            </p:cNvSpPr>
            <p:nvPr/>
          </p:nvSpPr>
          <p:spPr>
            <a:xfrm>
              <a:off x="2282402" y="1391153"/>
              <a:ext cx="133783" cy="13133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7" name="楕円 376"/>
            <p:cNvSpPr>
              <a:spLocks noChangeAspect="1"/>
            </p:cNvSpPr>
            <p:nvPr/>
          </p:nvSpPr>
          <p:spPr>
            <a:xfrm>
              <a:off x="2109283" y="2007356"/>
              <a:ext cx="133783" cy="13133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8" name="楕円 377"/>
            <p:cNvSpPr>
              <a:spLocks noChangeAspect="1"/>
            </p:cNvSpPr>
            <p:nvPr/>
          </p:nvSpPr>
          <p:spPr>
            <a:xfrm>
              <a:off x="2867843" y="1721251"/>
              <a:ext cx="133783" cy="13133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9" name="楕円 378"/>
            <p:cNvSpPr>
              <a:spLocks noChangeAspect="1"/>
            </p:cNvSpPr>
            <p:nvPr/>
          </p:nvSpPr>
          <p:spPr>
            <a:xfrm>
              <a:off x="2796328" y="2366157"/>
              <a:ext cx="133783" cy="13133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0" name="楕円 379"/>
            <p:cNvSpPr>
              <a:spLocks noChangeAspect="1"/>
            </p:cNvSpPr>
            <p:nvPr/>
          </p:nvSpPr>
          <p:spPr>
            <a:xfrm>
              <a:off x="1996841" y="2397774"/>
              <a:ext cx="133783" cy="13133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1" name="楕円 380"/>
            <p:cNvSpPr>
              <a:spLocks noChangeAspect="1"/>
            </p:cNvSpPr>
            <p:nvPr/>
          </p:nvSpPr>
          <p:spPr>
            <a:xfrm>
              <a:off x="1346775" y="2873304"/>
              <a:ext cx="133783" cy="13133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2" name="楕円 381"/>
            <p:cNvSpPr>
              <a:spLocks noChangeAspect="1"/>
            </p:cNvSpPr>
            <p:nvPr/>
          </p:nvSpPr>
          <p:spPr>
            <a:xfrm>
              <a:off x="2048803" y="2743692"/>
              <a:ext cx="133783" cy="13133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3" name="楕円 382"/>
            <p:cNvSpPr>
              <a:spLocks noChangeAspect="1"/>
            </p:cNvSpPr>
            <p:nvPr/>
          </p:nvSpPr>
          <p:spPr>
            <a:xfrm>
              <a:off x="2046272" y="3251176"/>
              <a:ext cx="133783" cy="13133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4" name="楕円 383"/>
            <p:cNvSpPr>
              <a:spLocks noChangeAspect="1"/>
            </p:cNvSpPr>
            <p:nvPr/>
          </p:nvSpPr>
          <p:spPr>
            <a:xfrm>
              <a:off x="2701957" y="2779880"/>
              <a:ext cx="133783" cy="13133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5" name="楕円 384"/>
            <p:cNvSpPr>
              <a:spLocks noChangeAspect="1"/>
            </p:cNvSpPr>
            <p:nvPr/>
          </p:nvSpPr>
          <p:spPr>
            <a:xfrm>
              <a:off x="3102672" y="2904993"/>
              <a:ext cx="133783" cy="13133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6" name="楕円 385"/>
            <p:cNvSpPr>
              <a:spLocks noChangeAspect="1"/>
            </p:cNvSpPr>
            <p:nvPr/>
          </p:nvSpPr>
          <p:spPr>
            <a:xfrm>
              <a:off x="2452597" y="3380516"/>
              <a:ext cx="133783" cy="13133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7" name="楕円 386"/>
            <p:cNvSpPr>
              <a:spLocks noChangeAspect="1"/>
            </p:cNvSpPr>
            <p:nvPr/>
          </p:nvSpPr>
          <p:spPr>
            <a:xfrm>
              <a:off x="2431034" y="4042632"/>
              <a:ext cx="133783" cy="13133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8" name="楕円 387"/>
            <p:cNvSpPr>
              <a:spLocks noChangeAspect="1"/>
            </p:cNvSpPr>
            <p:nvPr/>
          </p:nvSpPr>
          <p:spPr>
            <a:xfrm>
              <a:off x="3072589" y="3630356"/>
              <a:ext cx="133783" cy="13133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9" name="楕円 388"/>
            <p:cNvSpPr>
              <a:spLocks noChangeAspect="1"/>
            </p:cNvSpPr>
            <p:nvPr/>
          </p:nvSpPr>
          <p:spPr>
            <a:xfrm>
              <a:off x="3377815" y="3674537"/>
              <a:ext cx="133783" cy="13133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0" name="楕円 389"/>
            <p:cNvSpPr>
              <a:spLocks noChangeAspect="1"/>
            </p:cNvSpPr>
            <p:nvPr/>
          </p:nvSpPr>
          <p:spPr>
            <a:xfrm>
              <a:off x="4166632" y="3740206"/>
              <a:ext cx="133783" cy="13133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1" name="楕円 390"/>
            <p:cNvSpPr>
              <a:spLocks noChangeAspect="1"/>
            </p:cNvSpPr>
            <p:nvPr/>
          </p:nvSpPr>
          <p:spPr>
            <a:xfrm>
              <a:off x="3488773" y="2891180"/>
              <a:ext cx="133783" cy="13133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2" name="楕円 391"/>
            <p:cNvSpPr>
              <a:spLocks noChangeAspect="1"/>
            </p:cNvSpPr>
            <p:nvPr/>
          </p:nvSpPr>
          <p:spPr>
            <a:xfrm>
              <a:off x="4049147" y="2578361"/>
              <a:ext cx="133783" cy="13133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3" name="楕円 392"/>
            <p:cNvSpPr>
              <a:spLocks noChangeAspect="1"/>
            </p:cNvSpPr>
            <p:nvPr/>
          </p:nvSpPr>
          <p:spPr>
            <a:xfrm>
              <a:off x="4760120" y="2598160"/>
              <a:ext cx="133783" cy="13133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4" name="楕円 393"/>
            <p:cNvSpPr>
              <a:spLocks noChangeAspect="1"/>
            </p:cNvSpPr>
            <p:nvPr/>
          </p:nvSpPr>
          <p:spPr>
            <a:xfrm>
              <a:off x="3655986" y="3346146"/>
              <a:ext cx="133783" cy="13133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5" name="楕円 394"/>
            <p:cNvSpPr>
              <a:spLocks noChangeAspect="1"/>
            </p:cNvSpPr>
            <p:nvPr/>
          </p:nvSpPr>
          <p:spPr>
            <a:xfrm>
              <a:off x="4700945" y="3417666"/>
              <a:ext cx="133783" cy="13133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6" name="楕円 395"/>
            <p:cNvSpPr>
              <a:spLocks noChangeAspect="1"/>
            </p:cNvSpPr>
            <p:nvPr/>
          </p:nvSpPr>
          <p:spPr>
            <a:xfrm>
              <a:off x="4147175" y="3157222"/>
              <a:ext cx="133783" cy="13133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7" name="楕円 396"/>
            <p:cNvSpPr>
              <a:spLocks noChangeAspect="1"/>
            </p:cNvSpPr>
            <p:nvPr/>
          </p:nvSpPr>
          <p:spPr>
            <a:xfrm>
              <a:off x="4001173" y="3410943"/>
              <a:ext cx="133783" cy="13133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8" name="楕円 397"/>
            <p:cNvSpPr>
              <a:spLocks noChangeAspect="1"/>
            </p:cNvSpPr>
            <p:nvPr/>
          </p:nvSpPr>
          <p:spPr>
            <a:xfrm>
              <a:off x="1785054" y="2081306"/>
              <a:ext cx="133783" cy="13133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9" name="楕円 398"/>
            <p:cNvSpPr>
              <a:spLocks noChangeAspect="1"/>
            </p:cNvSpPr>
            <p:nvPr/>
          </p:nvSpPr>
          <p:spPr>
            <a:xfrm>
              <a:off x="1068747" y="1748519"/>
              <a:ext cx="133783" cy="13133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400" name="直線矢印コネクタ 399"/>
            <p:cNvCxnSpPr/>
            <p:nvPr/>
          </p:nvCxnSpPr>
          <p:spPr>
            <a:xfrm>
              <a:off x="2615401" y="1606354"/>
              <a:ext cx="86556" cy="37317"/>
            </a:xfrm>
            <a:prstGeom prst="straightConnector1">
              <a:avLst/>
            </a:prstGeom>
            <a:ln w="4762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直線矢印コネクタ 400"/>
            <p:cNvCxnSpPr/>
            <p:nvPr/>
          </p:nvCxnSpPr>
          <p:spPr>
            <a:xfrm>
              <a:off x="2454273" y="2242763"/>
              <a:ext cx="86556" cy="37317"/>
            </a:xfrm>
            <a:prstGeom prst="straightConnector1">
              <a:avLst/>
            </a:prstGeom>
            <a:ln w="4762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直線矢印コネクタ 401"/>
            <p:cNvCxnSpPr/>
            <p:nvPr/>
          </p:nvCxnSpPr>
          <p:spPr>
            <a:xfrm flipH="1">
              <a:off x="2249910" y="1748519"/>
              <a:ext cx="19934" cy="75797"/>
            </a:xfrm>
            <a:prstGeom prst="straightConnector1">
              <a:avLst/>
            </a:prstGeom>
            <a:ln w="4762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直線矢印コネクタ 402"/>
            <p:cNvCxnSpPr/>
            <p:nvPr/>
          </p:nvCxnSpPr>
          <p:spPr>
            <a:xfrm>
              <a:off x="2908875" y="2065078"/>
              <a:ext cx="860" cy="110433"/>
            </a:xfrm>
            <a:prstGeom prst="straightConnector1">
              <a:avLst/>
            </a:prstGeom>
            <a:ln w="4762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直線矢印コネクタ 403"/>
            <p:cNvCxnSpPr/>
            <p:nvPr/>
          </p:nvCxnSpPr>
          <p:spPr>
            <a:xfrm>
              <a:off x="3358265" y="2111517"/>
              <a:ext cx="860" cy="110433"/>
            </a:xfrm>
            <a:prstGeom prst="straightConnector1">
              <a:avLst/>
            </a:prstGeom>
            <a:ln w="4762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直線矢印コネクタ 404"/>
            <p:cNvCxnSpPr/>
            <p:nvPr/>
          </p:nvCxnSpPr>
          <p:spPr>
            <a:xfrm>
              <a:off x="4109308" y="1990566"/>
              <a:ext cx="860" cy="110433"/>
            </a:xfrm>
            <a:prstGeom prst="straightConnector1">
              <a:avLst/>
            </a:prstGeom>
            <a:ln w="4762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直線矢印コネクタ 405"/>
            <p:cNvCxnSpPr/>
            <p:nvPr/>
          </p:nvCxnSpPr>
          <p:spPr>
            <a:xfrm>
              <a:off x="4647929" y="1831546"/>
              <a:ext cx="860" cy="110433"/>
            </a:xfrm>
            <a:prstGeom prst="straightConnector1">
              <a:avLst/>
            </a:prstGeom>
            <a:ln w="4762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直線矢印コネクタ 406"/>
            <p:cNvCxnSpPr/>
            <p:nvPr/>
          </p:nvCxnSpPr>
          <p:spPr>
            <a:xfrm>
              <a:off x="2365524" y="2618680"/>
              <a:ext cx="87073" cy="45148"/>
            </a:xfrm>
            <a:prstGeom prst="straightConnector1">
              <a:avLst/>
            </a:prstGeom>
            <a:ln w="4762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直線矢印コネクタ 407"/>
            <p:cNvCxnSpPr/>
            <p:nvPr/>
          </p:nvCxnSpPr>
          <p:spPr>
            <a:xfrm>
              <a:off x="2394063" y="2816116"/>
              <a:ext cx="80961" cy="3621"/>
            </a:xfrm>
            <a:prstGeom prst="straightConnector1">
              <a:avLst/>
            </a:prstGeom>
            <a:ln w="4762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直線矢印コネクタ 408"/>
            <p:cNvCxnSpPr/>
            <p:nvPr/>
          </p:nvCxnSpPr>
          <p:spPr>
            <a:xfrm flipV="1">
              <a:off x="2364021" y="3040762"/>
              <a:ext cx="103905" cy="66568"/>
            </a:xfrm>
            <a:prstGeom prst="straightConnector1">
              <a:avLst/>
            </a:prstGeom>
            <a:ln w="4762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直線矢印コネクタ 409"/>
            <p:cNvCxnSpPr/>
            <p:nvPr/>
          </p:nvCxnSpPr>
          <p:spPr>
            <a:xfrm flipV="1">
              <a:off x="1721268" y="2655907"/>
              <a:ext cx="90763" cy="61914"/>
            </a:xfrm>
            <a:prstGeom prst="straightConnector1">
              <a:avLst/>
            </a:prstGeom>
            <a:ln w="4762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直線矢印コネクタ 410"/>
            <p:cNvCxnSpPr/>
            <p:nvPr/>
          </p:nvCxnSpPr>
          <p:spPr>
            <a:xfrm flipV="1">
              <a:off x="1822689" y="2831563"/>
              <a:ext cx="106164" cy="27624"/>
            </a:xfrm>
            <a:prstGeom prst="straightConnector1">
              <a:avLst/>
            </a:prstGeom>
            <a:ln w="4762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直線矢印コネクタ 411"/>
            <p:cNvCxnSpPr/>
            <p:nvPr/>
          </p:nvCxnSpPr>
          <p:spPr>
            <a:xfrm>
              <a:off x="1747879" y="3125932"/>
              <a:ext cx="109506" cy="47697"/>
            </a:xfrm>
            <a:prstGeom prst="straightConnector1">
              <a:avLst/>
            </a:prstGeom>
            <a:ln w="4762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直線矢印コネクタ 412"/>
            <p:cNvCxnSpPr/>
            <p:nvPr/>
          </p:nvCxnSpPr>
          <p:spPr>
            <a:xfrm>
              <a:off x="1458342" y="1976659"/>
              <a:ext cx="109506" cy="47697"/>
            </a:xfrm>
            <a:prstGeom prst="straightConnector1">
              <a:avLst/>
            </a:prstGeom>
            <a:ln w="4762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4" name="楕円 413"/>
            <p:cNvSpPr>
              <a:spLocks noChangeAspect="1"/>
            </p:cNvSpPr>
            <p:nvPr/>
          </p:nvSpPr>
          <p:spPr>
            <a:xfrm>
              <a:off x="4288000" y="2907713"/>
              <a:ext cx="133783" cy="13133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415" name="直線矢印コネクタ 414"/>
            <p:cNvCxnSpPr/>
            <p:nvPr/>
          </p:nvCxnSpPr>
          <p:spPr>
            <a:xfrm flipH="1">
              <a:off x="4307185" y="2303189"/>
              <a:ext cx="65691" cy="50532"/>
            </a:xfrm>
            <a:prstGeom prst="straightConnector1">
              <a:avLst/>
            </a:prstGeom>
            <a:ln w="4762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直線矢印コネクタ 415"/>
            <p:cNvCxnSpPr/>
            <p:nvPr/>
          </p:nvCxnSpPr>
          <p:spPr>
            <a:xfrm flipH="1">
              <a:off x="4317254" y="1666598"/>
              <a:ext cx="65691" cy="50532"/>
            </a:xfrm>
            <a:prstGeom prst="straightConnector1">
              <a:avLst/>
            </a:prstGeom>
            <a:ln w="4762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直線矢印コネクタ 416"/>
            <p:cNvCxnSpPr/>
            <p:nvPr/>
          </p:nvCxnSpPr>
          <p:spPr>
            <a:xfrm flipH="1">
              <a:off x="3584254" y="1616626"/>
              <a:ext cx="65691" cy="50532"/>
            </a:xfrm>
            <a:prstGeom prst="straightConnector1">
              <a:avLst/>
            </a:prstGeom>
            <a:ln w="4762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直線矢印コネクタ 417"/>
            <p:cNvCxnSpPr/>
            <p:nvPr/>
          </p:nvCxnSpPr>
          <p:spPr>
            <a:xfrm flipH="1">
              <a:off x="3608774" y="2247009"/>
              <a:ext cx="65691" cy="50532"/>
            </a:xfrm>
            <a:prstGeom prst="straightConnector1">
              <a:avLst/>
            </a:prstGeom>
            <a:ln w="4762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直線矢印コネクタ 418"/>
            <p:cNvCxnSpPr/>
            <p:nvPr/>
          </p:nvCxnSpPr>
          <p:spPr>
            <a:xfrm flipH="1" flipV="1">
              <a:off x="3706784" y="2452455"/>
              <a:ext cx="66491" cy="754"/>
            </a:xfrm>
            <a:prstGeom prst="straightConnector1">
              <a:avLst/>
            </a:prstGeom>
            <a:ln w="4762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直線矢印コネクタ 419"/>
            <p:cNvCxnSpPr/>
            <p:nvPr/>
          </p:nvCxnSpPr>
          <p:spPr>
            <a:xfrm flipH="1" flipV="1">
              <a:off x="4184606" y="2141425"/>
              <a:ext cx="66491" cy="754"/>
            </a:xfrm>
            <a:prstGeom prst="straightConnector1">
              <a:avLst/>
            </a:prstGeom>
            <a:ln w="4762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直線矢印コネクタ 420"/>
            <p:cNvCxnSpPr/>
            <p:nvPr/>
          </p:nvCxnSpPr>
          <p:spPr>
            <a:xfrm flipH="1" flipV="1">
              <a:off x="4136080" y="1468916"/>
              <a:ext cx="66491" cy="754"/>
            </a:xfrm>
            <a:prstGeom prst="straightConnector1">
              <a:avLst/>
            </a:prstGeom>
            <a:ln w="4762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直線矢印コネクタ 421"/>
            <p:cNvCxnSpPr/>
            <p:nvPr/>
          </p:nvCxnSpPr>
          <p:spPr>
            <a:xfrm flipH="1" flipV="1">
              <a:off x="3666338" y="1793203"/>
              <a:ext cx="66491" cy="754"/>
            </a:xfrm>
            <a:prstGeom prst="straightConnector1">
              <a:avLst/>
            </a:prstGeom>
            <a:ln w="4762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3" name="直線矢印コネクタ 422"/>
            <p:cNvCxnSpPr/>
            <p:nvPr/>
          </p:nvCxnSpPr>
          <p:spPr>
            <a:xfrm>
              <a:off x="5025177" y="1750772"/>
              <a:ext cx="860" cy="110433"/>
            </a:xfrm>
            <a:prstGeom prst="straightConnector1">
              <a:avLst/>
            </a:prstGeom>
            <a:ln w="4762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直線矢印コネクタ 423"/>
            <p:cNvCxnSpPr/>
            <p:nvPr/>
          </p:nvCxnSpPr>
          <p:spPr>
            <a:xfrm>
              <a:off x="5707902" y="1463491"/>
              <a:ext cx="860" cy="110433"/>
            </a:xfrm>
            <a:prstGeom prst="straightConnector1">
              <a:avLst/>
            </a:prstGeom>
            <a:ln w="4762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直線矢印コネクタ 424"/>
            <p:cNvCxnSpPr/>
            <p:nvPr/>
          </p:nvCxnSpPr>
          <p:spPr>
            <a:xfrm flipH="1">
              <a:off x="5290899" y="1329955"/>
              <a:ext cx="87150" cy="17514"/>
            </a:xfrm>
            <a:prstGeom prst="straightConnector1">
              <a:avLst/>
            </a:prstGeom>
            <a:ln w="4762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6" name="直線矢印コネクタ 425"/>
            <p:cNvCxnSpPr/>
            <p:nvPr/>
          </p:nvCxnSpPr>
          <p:spPr>
            <a:xfrm flipH="1">
              <a:off x="5360799" y="1957083"/>
              <a:ext cx="87150" cy="17514"/>
            </a:xfrm>
            <a:prstGeom prst="straightConnector1">
              <a:avLst/>
            </a:prstGeom>
            <a:ln w="4762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7" name="直線矢印コネクタ 426"/>
            <p:cNvCxnSpPr/>
            <p:nvPr/>
          </p:nvCxnSpPr>
          <p:spPr>
            <a:xfrm flipH="1">
              <a:off x="5545424" y="1754643"/>
              <a:ext cx="42021" cy="25617"/>
            </a:xfrm>
            <a:prstGeom prst="straightConnector1">
              <a:avLst/>
            </a:prstGeom>
            <a:ln w="4762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8" name="直線矢印コネクタ 427"/>
            <p:cNvCxnSpPr/>
            <p:nvPr/>
          </p:nvCxnSpPr>
          <p:spPr>
            <a:xfrm>
              <a:off x="5865434" y="1334405"/>
              <a:ext cx="67077" cy="49268"/>
            </a:xfrm>
            <a:prstGeom prst="straightConnector1">
              <a:avLst/>
            </a:prstGeom>
            <a:ln w="4762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直線矢印コネクタ 428"/>
            <p:cNvCxnSpPr/>
            <p:nvPr/>
          </p:nvCxnSpPr>
          <p:spPr>
            <a:xfrm flipH="1">
              <a:off x="5508024" y="2126159"/>
              <a:ext cx="87150" cy="17514"/>
            </a:xfrm>
            <a:prstGeom prst="straightConnector1">
              <a:avLst/>
            </a:prstGeom>
            <a:ln w="4762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直線矢印コネクタ 429"/>
            <p:cNvCxnSpPr/>
            <p:nvPr/>
          </p:nvCxnSpPr>
          <p:spPr>
            <a:xfrm flipH="1">
              <a:off x="6062974" y="2458159"/>
              <a:ext cx="56144" cy="17514"/>
            </a:xfrm>
            <a:prstGeom prst="straightConnector1">
              <a:avLst/>
            </a:prstGeom>
            <a:ln w="4762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1" name="テキスト ボックス 430"/>
                <p:cNvSpPr txBox="1"/>
                <p:nvPr/>
              </p:nvSpPr>
              <p:spPr>
                <a:xfrm>
                  <a:off x="3203851" y="1143108"/>
                  <a:ext cx="537888" cy="22727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kumimoji="1" lang="en-US" altLang="ja-JP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3</m:t>
                            </m:r>
                          </m:sup>
                        </m:sSup>
                      </m:oMath>
                    </m:oMathPara>
                  </a14:m>
                  <a:endParaRPr kumimoji="1" lang="ja-JP" altLang="en-US" dirty="0" smtClean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431" name="テキスト ボックス 4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3851" y="1143108"/>
                  <a:ext cx="537888" cy="227276"/>
                </a:xfrm>
                <a:prstGeom prst="rect">
                  <a:avLst/>
                </a:prstGeom>
                <a:blipFill>
                  <a:blip r:embed="rId4"/>
                  <a:stretch>
                    <a:fillRect t="-5405" r="-18182" b="-32432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2" name="テキスト ボックス 431"/>
                <p:cNvSpPr txBox="1"/>
                <p:nvPr/>
              </p:nvSpPr>
              <p:spPr>
                <a:xfrm>
                  <a:off x="1662510" y="1307794"/>
                  <a:ext cx="537888" cy="22727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kumimoji="1" lang="en-US" altLang="ja-JP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kumimoji="1" lang="ja-JP" altLang="en-US" dirty="0" smtClean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432" name="テキスト ボックス 4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2510" y="1307794"/>
                  <a:ext cx="537888" cy="227276"/>
                </a:xfrm>
                <a:prstGeom prst="rect">
                  <a:avLst/>
                </a:prstGeom>
                <a:blipFill>
                  <a:blip r:embed="rId5"/>
                  <a:stretch>
                    <a:fillRect t="-5263" r="-18182" b="-2894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3" name="テキスト ボックス 432"/>
                <p:cNvSpPr txBox="1"/>
                <p:nvPr/>
              </p:nvSpPr>
              <p:spPr>
                <a:xfrm rot="2340000">
                  <a:off x="1966054" y="1489004"/>
                  <a:ext cx="209002" cy="25252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ja-JP" altLang="en-US" sz="20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≃</m:t>
                        </m:r>
                      </m:oMath>
                    </m:oMathPara>
                  </a14:m>
                  <a:endParaRPr kumimoji="1" lang="ja-JP" alt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433" name="テキスト ボックス 4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340000">
                  <a:off x="1966054" y="1489004"/>
                  <a:ext cx="209002" cy="252529"/>
                </a:xfrm>
                <a:prstGeom prst="rect">
                  <a:avLst/>
                </a:prstGeom>
                <a:blipFill>
                  <a:blip r:embed="rId6"/>
                  <a:stretch>
                    <a:fillRect l="-22222" b="-200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4" name="テキスト ボックス 433"/>
                <p:cNvSpPr txBox="1"/>
                <p:nvPr/>
              </p:nvSpPr>
              <p:spPr>
                <a:xfrm rot="2340000">
                  <a:off x="3444142" y="1312313"/>
                  <a:ext cx="209002" cy="25252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ja-JP" altLang="en-US" sz="20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≃</m:t>
                        </m:r>
                      </m:oMath>
                    </m:oMathPara>
                  </a14:m>
                  <a:endParaRPr kumimoji="1" lang="ja-JP" alt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434" name="テキスト ボックス 4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340000">
                  <a:off x="3444142" y="1312313"/>
                  <a:ext cx="209002" cy="252529"/>
                </a:xfrm>
                <a:prstGeom prst="rect">
                  <a:avLst/>
                </a:prstGeom>
                <a:blipFill>
                  <a:blip r:embed="rId7"/>
                  <a:stretch>
                    <a:fillRect l="-20370" b="-200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35" name="直線矢印コネクタ 434"/>
            <p:cNvCxnSpPr/>
            <p:nvPr/>
          </p:nvCxnSpPr>
          <p:spPr>
            <a:xfrm flipV="1">
              <a:off x="6773821" y="1291483"/>
              <a:ext cx="37539" cy="6827"/>
            </a:xfrm>
            <a:prstGeom prst="straightConnector1">
              <a:avLst/>
            </a:prstGeom>
            <a:ln w="47625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6" name="テキスト ボックス 435"/>
                <p:cNvSpPr txBox="1"/>
                <p:nvPr/>
              </p:nvSpPr>
              <p:spPr>
                <a:xfrm rot="5580000">
                  <a:off x="3909263" y="3893623"/>
                  <a:ext cx="286726" cy="36012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ja-JP" altLang="en-US" sz="28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≃</m:t>
                        </m:r>
                      </m:oMath>
                    </m:oMathPara>
                  </a14:m>
                  <a:endParaRPr kumimoji="1" lang="ja-JP" altLang="en-US" sz="3600" dirty="0" smtClean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436" name="テキスト ボックス 4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580000">
                  <a:off x="3909263" y="3893623"/>
                  <a:ext cx="286726" cy="36012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37" name="グループ化 436"/>
            <p:cNvGrpSpPr/>
            <p:nvPr/>
          </p:nvGrpSpPr>
          <p:grpSpPr>
            <a:xfrm>
              <a:off x="3097028" y="4226378"/>
              <a:ext cx="1619624" cy="799779"/>
              <a:chOff x="3240006" y="4530975"/>
              <a:chExt cx="2314992" cy="1170855"/>
            </a:xfrm>
          </p:grpSpPr>
          <p:cxnSp>
            <p:nvCxnSpPr>
              <p:cNvPr id="438" name="直線コネクタ 437"/>
              <p:cNvCxnSpPr/>
              <p:nvPr/>
            </p:nvCxnSpPr>
            <p:spPr>
              <a:xfrm flipH="1">
                <a:off x="3280746" y="4603857"/>
                <a:ext cx="508437" cy="53231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9" name="直線コネクタ 438"/>
              <p:cNvCxnSpPr/>
              <p:nvPr/>
            </p:nvCxnSpPr>
            <p:spPr>
              <a:xfrm flipH="1">
                <a:off x="3759444" y="5143705"/>
                <a:ext cx="524354" cy="49632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0" name="直線コネクタ 439"/>
              <p:cNvCxnSpPr/>
              <p:nvPr/>
            </p:nvCxnSpPr>
            <p:spPr>
              <a:xfrm flipH="1" flipV="1">
                <a:off x="3829491" y="4587433"/>
                <a:ext cx="484539" cy="52163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1" name="直線コネクタ 440"/>
              <p:cNvCxnSpPr/>
              <p:nvPr/>
            </p:nvCxnSpPr>
            <p:spPr>
              <a:xfrm flipH="1" flipV="1">
                <a:off x="3343142" y="5136173"/>
                <a:ext cx="378825" cy="46503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2" name="直線コネクタ 441"/>
              <p:cNvCxnSpPr/>
              <p:nvPr/>
            </p:nvCxnSpPr>
            <p:spPr>
              <a:xfrm flipH="1">
                <a:off x="3670727" y="4611389"/>
                <a:ext cx="141557" cy="51828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3" name="直線コネクタ 442"/>
              <p:cNvCxnSpPr/>
              <p:nvPr/>
            </p:nvCxnSpPr>
            <p:spPr>
              <a:xfrm>
                <a:off x="3679409" y="5143705"/>
                <a:ext cx="68641" cy="52066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4" name="直線コネクタ 443"/>
              <p:cNvCxnSpPr/>
              <p:nvPr/>
            </p:nvCxnSpPr>
            <p:spPr>
              <a:xfrm flipH="1">
                <a:off x="4885077" y="4763143"/>
                <a:ext cx="1" cy="77861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5" name="直線コネクタ 444"/>
              <p:cNvCxnSpPr/>
              <p:nvPr/>
            </p:nvCxnSpPr>
            <p:spPr>
              <a:xfrm flipH="1">
                <a:off x="5467487" y="4736204"/>
                <a:ext cx="1" cy="77861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6" name="楕円 445"/>
              <p:cNvSpPr>
                <a:spLocks noChangeAspect="1"/>
              </p:cNvSpPr>
              <p:nvPr/>
            </p:nvSpPr>
            <p:spPr>
              <a:xfrm>
                <a:off x="3240006" y="5031444"/>
                <a:ext cx="160069" cy="160069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7" name="楕円 446"/>
              <p:cNvSpPr>
                <a:spLocks noChangeAspect="1"/>
              </p:cNvSpPr>
              <p:nvPr/>
            </p:nvSpPr>
            <p:spPr>
              <a:xfrm>
                <a:off x="3619057" y="5048106"/>
                <a:ext cx="160069" cy="160069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8" name="楕円 447"/>
              <p:cNvSpPr>
                <a:spLocks noChangeAspect="1"/>
              </p:cNvSpPr>
              <p:nvPr/>
            </p:nvSpPr>
            <p:spPr>
              <a:xfrm>
                <a:off x="4215157" y="5027586"/>
                <a:ext cx="160069" cy="160069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9" name="楕円 448"/>
              <p:cNvSpPr>
                <a:spLocks noChangeAspect="1"/>
              </p:cNvSpPr>
              <p:nvPr/>
            </p:nvSpPr>
            <p:spPr>
              <a:xfrm>
                <a:off x="3660671" y="5541761"/>
                <a:ext cx="160069" cy="160069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0" name="楕円 449"/>
              <p:cNvSpPr>
                <a:spLocks noChangeAspect="1"/>
              </p:cNvSpPr>
              <p:nvPr/>
            </p:nvSpPr>
            <p:spPr>
              <a:xfrm>
                <a:off x="3732247" y="4530975"/>
                <a:ext cx="160069" cy="160069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1" name="楕円 450"/>
              <p:cNvSpPr>
                <a:spLocks noChangeAspect="1"/>
              </p:cNvSpPr>
              <p:nvPr/>
            </p:nvSpPr>
            <p:spPr>
              <a:xfrm>
                <a:off x="4810724" y="4699958"/>
                <a:ext cx="160069" cy="160069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2" name="楕円 451"/>
              <p:cNvSpPr>
                <a:spLocks noChangeAspect="1"/>
              </p:cNvSpPr>
              <p:nvPr/>
            </p:nvSpPr>
            <p:spPr>
              <a:xfrm>
                <a:off x="4810724" y="5418355"/>
                <a:ext cx="160069" cy="160069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3" name="楕円 452"/>
              <p:cNvSpPr>
                <a:spLocks noChangeAspect="1"/>
              </p:cNvSpPr>
              <p:nvPr/>
            </p:nvSpPr>
            <p:spPr>
              <a:xfrm>
                <a:off x="5394929" y="4677117"/>
                <a:ext cx="160069" cy="160069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4" name="楕円 453"/>
              <p:cNvSpPr>
                <a:spLocks noChangeAspect="1"/>
              </p:cNvSpPr>
              <p:nvPr/>
            </p:nvSpPr>
            <p:spPr>
              <a:xfrm>
                <a:off x="5394929" y="5418355"/>
                <a:ext cx="160069" cy="160069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5" name="テキスト ボックス 454"/>
                  <p:cNvSpPr txBox="1"/>
                  <p:nvPr/>
                </p:nvSpPr>
                <p:spPr>
                  <a:xfrm>
                    <a:off x="4424269" y="4920888"/>
                    <a:ext cx="288541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×</m:t>
                          </m:r>
                        </m:oMath>
                      </m:oMathPara>
                    </a14:m>
                    <a:endParaRPr kumimoji="1" lang="ja-JP" altLang="en-US" sz="2400" dirty="0" smtClean="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55" name="テキスト ボックス 45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24269" y="4920888"/>
                    <a:ext cx="288541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42424" r="-54545" b="-48780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6" name="テキスト ボックス 455"/>
                  <p:cNvSpPr txBox="1"/>
                  <p:nvPr/>
                </p:nvSpPr>
                <p:spPr>
                  <a:xfrm>
                    <a:off x="5020046" y="4916089"/>
                    <a:ext cx="288541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×</m:t>
                          </m:r>
                        </m:oMath>
                      </m:oMathPara>
                    </a14:m>
                    <a:endParaRPr kumimoji="1" lang="ja-JP" altLang="en-US" sz="2400" dirty="0" smtClean="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56" name="テキスト ボックス 45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20046" y="4916089"/>
                    <a:ext cx="288541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45455" r="-51515" b="-47619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211289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F7132-47CA-4000-8D1C-00CFA7571704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092242" y="355584"/>
            <a:ext cx="52116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有向モジュラグラフ</a:t>
            </a:r>
            <a:r>
              <a:rPr lang="ja-JP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の連続緩和</a:t>
            </a:r>
            <a:endParaRPr kumimoji="1" lang="ja-JP" alt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673" y="1570906"/>
            <a:ext cx="3783691" cy="1567707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852958" y="1213907"/>
            <a:ext cx="3005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構成</a:t>
            </a:r>
            <a:r>
              <a:rPr lang="ja-JP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する各</a:t>
            </a:r>
            <a:r>
              <a:rPr kumimoji="1" lang="ja-JP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モジュラ束に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629364" y="2555748"/>
            <a:ext cx="30059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のように</a:t>
            </a:r>
            <a:r>
              <a:rPr lang="ja-JP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して</a:t>
            </a:r>
            <a:endParaRPr lang="en-US" altLang="ja-JP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kumimoji="1" lang="ja-JP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ユークリッド面をつめる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/>
              <p:cNvSpPr txBox="1"/>
              <p:nvPr/>
            </p:nvSpPr>
            <p:spPr>
              <a:xfrm>
                <a:off x="5629364" y="867813"/>
                <a:ext cx="3290260" cy="46166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kumimoji="1" lang="en-US" altLang="ja-JP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ℤ</m:t>
                        </m:r>
                      </m:e>
                      <m:sup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p>
                    </m:sSup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↪</m:t>
                    </m:r>
                    <m:sSup>
                      <m:sSup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ℝ</m:t>
                        </m:r>
                      </m:e>
                      <m:sup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kumimoji="1" lang="ja-JP" altLang="en-US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のアナロジー</a:t>
                </a:r>
              </a:p>
            </p:txBody>
          </p:sp>
        </mc:Choice>
        <mc:Fallback xmlns="">
          <p:sp>
            <p:nvSpPr>
              <p:cNvPr id="11" name="テキスト ボックス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9364" y="867813"/>
                <a:ext cx="3290260" cy="461665"/>
              </a:xfrm>
              <a:prstGeom prst="rect">
                <a:avLst/>
              </a:prstGeom>
              <a:blipFill>
                <a:blip r:embed="rId3"/>
                <a:stretch>
                  <a:fillRect l="-370" t="-10526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正方形/長方形 12"/>
              <p:cNvSpPr/>
              <p:nvPr/>
            </p:nvSpPr>
            <p:spPr>
              <a:xfrm>
                <a:off x="3412521" y="2115088"/>
                <a:ext cx="777777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4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↪</m:t>
                      </m:r>
                    </m:oMath>
                  </m:oMathPara>
                </a14:m>
                <a:endParaRPr lang="ja-JP" altLang="en-US" sz="4400" dirty="0"/>
              </a:p>
            </p:txBody>
          </p:sp>
        </mc:Choice>
        <mc:Fallback xmlns="">
          <p:sp>
            <p:nvSpPr>
              <p:cNvPr id="13" name="正方形/長方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2521" y="2115088"/>
                <a:ext cx="777777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テキスト ボックス 13"/>
          <p:cNvSpPr txBox="1"/>
          <p:nvPr/>
        </p:nvSpPr>
        <p:spPr>
          <a:xfrm>
            <a:off x="2958662" y="2811932"/>
            <a:ext cx="1800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オーソスキーム複体</a:t>
            </a:r>
          </a:p>
        </p:txBody>
      </p:sp>
      <p:grpSp>
        <p:nvGrpSpPr>
          <p:cNvPr id="10" name="グループ化 9"/>
          <p:cNvGrpSpPr/>
          <p:nvPr/>
        </p:nvGrpSpPr>
        <p:grpSpPr>
          <a:xfrm>
            <a:off x="626225" y="3454770"/>
            <a:ext cx="7067961" cy="1560490"/>
            <a:chOff x="626225" y="3454770"/>
            <a:chExt cx="7067961" cy="156049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テキスト ボックス 11"/>
                <p:cNvSpPr txBox="1"/>
                <p:nvPr/>
              </p:nvSpPr>
              <p:spPr>
                <a:xfrm>
                  <a:off x="626225" y="3569105"/>
                  <a:ext cx="7067961" cy="12003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457200" indent="-45720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kumimoji="1" lang="ja-JP" altLang="en-US" sz="2400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得られる距離空間は</a:t>
                  </a:r>
                  <a:r>
                    <a:rPr kumimoji="1" lang="en-US" altLang="ja-JP" sz="2400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CAT(0)</a:t>
                  </a:r>
                  <a:r>
                    <a:rPr kumimoji="1" lang="ja-JP" altLang="en-US" sz="2400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空間になる </a:t>
                  </a:r>
                  <a:r>
                    <a:rPr kumimoji="1" lang="en-US" altLang="ja-JP" sz="2400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(H. 2019)</a:t>
                  </a:r>
                </a:p>
                <a:p>
                  <a:pPr marL="457200" indent="-45720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kumimoji="1" lang="en-US" altLang="ja-JP" sz="2400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L</a:t>
                  </a:r>
                  <a:r>
                    <a:rPr kumimoji="1" lang="ja-JP" altLang="en-US" sz="2400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凸関数  </a:t>
                  </a:r>
                  <a14:m>
                    <m:oMath xmlns:m="http://schemas.openxmlformats.org/officeDocument/2006/math">
                      <m:r>
                        <a:rPr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↪</m:t>
                      </m:r>
                    </m:oMath>
                  </a14:m>
                  <a:r>
                    <a:rPr kumimoji="1" lang="ja-JP" altLang="en-US" sz="2400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  測地的凸関数</a:t>
                  </a:r>
                  <a:r>
                    <a:rPr kumimoji="1" lang="ja-JP" altLang="en-US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になることが多い</a:t>
                  </a:r>
                  <a:r>
                    <a:rPr lang="ja-JP" altLang="en-US" sz="24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 </a:t>
                  </a:r>
                  <a:r>
                    <a:rPr lang="en-US" altLang="ja-JP" sz="2400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(</a:t>
                  </a:r>
                  <a:r>
                    <a:rPr lang="en-US" altLang="ja-JP" sz="24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H. </a:t>
                  </a:r>
                  <a:r>
                    <a:rPr lang="en-US" altLang="ja-JP" sz="2400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2018)</a:t>
                  </a:r>
                  <a:endParaRPr lang="en-US" altLang="ja-JP" sz="24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2" name="テキスト ボックス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225" y="3569105"/>
                  <a:ext cx="7067961" cy="1200329"/>
                </a:xfrm>
                <a:prstGeom prst="rect">
                  <a:avLst/>
                </a:prstGeom>
                <a:blipFill>
                  <a:blip r:embed="rId8"/>
                  <a:stretch>
                    <a:fillRect l="-1208" r="-1208" b="-659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テキスト ボックス 14"/>
            <p:cNvSpPr txBox="1"/>
            <p:nvPr/>
          </p:nvSpPr>
          <p:spPr>
            <a:xfrm>
              <a:off x="1972887" y="4676706"/>
              <a:ext cx="11375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Lovasz</a:t>
              </a:r>
              <a:r>
                <a:rPr kumimoji="1" lang="ja-JP" altLang="en-US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拡張</a:t>
              </a:r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4092789" y="3454770"/>
              <a:ext cx="12105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一意測地的</a:t>
              </a:r>
            </a:p>
          </p:txBody>
        </p:sp>
      </p:grpSp>
      <p:grpSp>
        <p:nvGrpSpPr>
          <p:cNvPr id="17" name="グループ化 16"/>
          <p:cNvGrpSpPr/>
          <p:nvPr/>
        </p:nvGrpSpPr>
        <p:grpSpPr>
          <a:xfrm>
            <a:off x="610644" y="5218722"/>
            <a:ext cx="8015336" cy="1101135"/>
            <a:chOff x="626225" y="5104495"/>
            <a:chExt cx="8015336" cy="1101135"/>
          </a:xfrm>
        </p:grpSpPr>
        <p:sp>
          <p:nvSpPr>
            <p:cNvPr id="18" name="テキスト ボックス 17"/>
            <p:cNvSpPr txBox="1"/>
            <p:nvPr/>
          </p:nvSpPr>
          <p:spPr>
            <a:xfrm>
              <a:off x="626225" y="5104495"/>
              <a:ext cx="8015336" cy="5933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ja-JP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CAT(0)</a:t>
              </a:r>
              <a:r>
                <a:rPr lang="ja-JP" altLang="en-US" sz="2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空間上の凸最適化が連続緩和として使えるかも </a:t>
              </a:r>
              <a:r>
                <a:rPr lang="en-US" altLang="ja-JP" sz="24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533999" y="5697799"/>
              <a:ext cx="5101316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ja-JP" altLang="en-US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非可換</a:t>
              </a:r>
              <a:r>
                <a:rPr lang="ja-JP" alt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ランク計算への</a:t>
              </a:r>
              <a:r>
                <a:rPr lang="ja-JP" altLang="en-US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応用 </a:t>
              </a:r>
              <a:r>
                <a:rPr lang="en-US" altLang="ja-JP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(Hamada-H.2017</a:t>
              </a:r>
              <a:r>
                <a:rPr lang="en-US" altLang="ja-JP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</p:grpSp>
      <p:sp>
        <p:nvSpPr>
          <p:cNvPr id="3" name="テキスト ボックス 2"/>
          <p:cNvSpPr txBox="1"/>
          <p:nvPr/>
        </p:nvSpPr>
        <p:spPr>
          <a:xfrm>
            <a:off x="4437529" y="2971800"/>
            <a:ext cx="65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kumimoji="1" lang="ja-JP" alt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162748" y="3044397"/>
            <a:ext cx="16482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Brady-</a:t>
            </a:r>
            <a:r>
              <a:rPr kumimoji="1" lang="en-US" altLang="ja-JP" sz="11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McCammond</a:t>
            </a:r>
            <a:r>
              <a:rPr kumimoji="1" lang="en-US" altLang="ja-JP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 2012</a:t>
            </a:r>
            <a:endParaRPr kumimoji="1" lang="ja-JP" altLang="en-US" sz="11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34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直線コネクタ 66"/>
          <p:cNvCxnSpPr/>
          <p:nvPr/>
        </p:nvCxnSpPr>
        <p:spPr>
          <a:xfrm flipH="1" flipV="1">
            <a:off x="2774163" y="1231537"/>
            <a:ext cx="127367" cy="32485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コネクタ 67"/>
          <p:cNvCxnSpPr/>
          <p:nvPr/>
        </p:nvCxnSpPr>
        <p:spPr>
          <a:xfrm flipV="1">
            <a:off x="2727281" y="1569244"/>
            <a:ext cx="173727" cy="36326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F7132-47CA-4000-8D1C-00CFA7571704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669655" y="84083"/>
            <a:ext cx="5519460" cy="7602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モジュラ束上の離散凸最適化</a:t>
            </a:r>
            <a:endParaRPr kumimoji="1" lang="en-US" altLang="ja-JP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43033" y="3187394"/>
            <a:ext cx="68790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非可換</a:t>
            </a:r>
            <a:r>
              <a:rPr lang="en-US" altLang="ja-JP" sz="2000" dirty="0">
                <a:latin typeface="Calibri" panose="020F0502020204030204" pitchFamily="34" charset="0"/>
                <a:cs typeface="Calibri" panose="020F0502020204030204" pitchFamily="34" charset="0"/>
              </a:rPr>
              <a:t>Edmonds</a:t>
            </a:r>
            <a:r>
              <a:rPr lang="ja-JP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問題（</a:t>
            </a:r>
            <a:r>
              <a:rPr kumimoji="1" lang="ja-JP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非可換ランクの計算）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43033" y="5020315"/>
            <a:ext cx="6037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その重み付き版（</a:t>
            </a:r>
            <a:r>
              <a:rPr kumimoji="1" lang="en-US" altLang="ja-JP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Dieudonne</a:t>
            </a:r>
            <a:r>
              <a:rPr kumimoji="1" lang="ja-JP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行列式の次数計算）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43033" y="1348421"/>
            <a:ext cx="76482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ja-JP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  </a:t>
            </a:r>
            <a:r>
              <a:rPr kumimoji="1" lang="ja-JP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上の劣モジュラ関数最小化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24560" y="2282404"/>
            <a:ext cx="4839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ja-JP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劣モジュラ最大化に</a:t>
            </a:r>
            <a:r>
              <a:rPr kumimoji="1" lang="ja-JP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よる</a:t>
            </a:r>
            <a:r>
              <a:rPr kumimoji="1" lang="ja-JP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部分空間選択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757983" y="5729635"/>
            <a:ext cx="3369833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一様モジュラ束上の</a:t>
            </a:r>
            <a:r>
              <a:rPr kumimoji="1" lang="en-US" altLang="ja-JP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kumimoji="1" lang="ja-JP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凸関数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793062" y="4475429"/>
            <a:ext cx="4288353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ja-JP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相補</a:t>
            </a:r>
            <a:r>
              <a:rPr kumimoji="1" lang="ja-JP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モジュラ束上の劣モジュラ関数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1944413" y="3540333"/>
            <a:ext cx="5376042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dirty="0" smtClean="0">
                <a:ea typeface="小塚明朝 Pr6N R" panose="02020400000000000000" pitchFamily="18" charset="-128"/>
              </a:rPr>
              <a:t>Garg-</a:t>
            </a:r>
            <a:r>
              <a:rPr lang="en-US" altLang="ja-JP" dirty="0" err="1" smtClean="0">
                <a:ea typeface="小塚明朝 Pr6N R" panose="02020400000000000000" pitchFamily="18" charset="-128"/>
              </a:rPr>
              <a:t>Gurvits</a:t>
            </a:r>
            <a:r>
              <a:rPr lang="en-US" altLang="ja-JP" dirty="0" smtClean="0">
                <a:ea typeface="小塚明朝 Pr6N R" panose="02020400000000000000" pitchFamily="18" charset="-128"/>
              </a:rPr>
              <a:t>-Oliveira-</a:t>
            </a:r>
            <a:r>
              <a:rPr lang="en-US" altLang="ja-JP" dirty="0" err="1" smtClean="0">
                <a:ea typeface="小塚明朝 Pr6N R" panose="02020400000000000000" pitchFamily="18" charset="-128"/>
              </a:rPr>
              <a:t>Wigderson</a:t>
            </a:r>
            <a:r>
              <a:rPr lang="en-US" altLang="ja-JP" dirty="0">
                <a:ea typeface="小塚明朝 Pr6N R" panose="02020400000000000000" pitchFamily="18" charset="-128"/>
              </a:rPr>
              <a:t> </a:t>
            </a:r>
            <a:r>
              <a:rPr lang="en-US" altLang="ja-JP" dirty="0" smtClean="0">
                <a:ea typeface="小塚明朝 Pr6N R" panose="02020400000000000000" pitchFamily="18" charset="-128"/>
              </a:rPr>
              <a:t>2015(FOCS16) </a:t>
            </a:r>
            <a:r>
              <a:rPr lang="en-US" altLang="ja-JP" dirty="0" err="1">
                <a:ea typeface="小塚明朝 Pr6N R" panose="02020400000000000000" pitchFamily="18" charset="-128"/>
              </a:rPr>
              <a:t>Ivanyos-Qiao-Subrahmanyam</a:t>
            </a:r>
            <a:r>
              <a:rPr lang="en-US" altLang="ja-JP" dirty="0">
                <a:ea typeface="小塚明朝 Pr6N R" panose="02020400000000000000" pitchFamily="18" charset="-128"/>
              </a:rPr>
              <a:t> 2015(ITCS17)</a:t>
            </a:r>
            <a:endParaRPr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007476" y="5433277"/>
            <a:ext cx="854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Calibri" panose="020F0502020204030204" pitchFamily="34" charset="0"/>
                <a:cs typeface="Calibri" panose="020F0502020204030204" pitchFamily="34" charset="0"/>
              </a:rPr>
              <a:t>H.2018</a:t>
            </a:r>
            <a:endParaRPr kumimoji="1" lang="ja-JP" alt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7064" y="3127489"/>
            <a:ext cx="441146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組</a:t>
            </a:r>
            <a:endParaRPr kumimoji="1" lang="en-US" altLang="ja-JP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kumimoji="1" lang="ja-JP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合</a:t>
            </a:r>
            <a:endParaRPr kumimoji="1" lang="en-US" altLang="ja-JP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kumimoji="1" lang="ja-JP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せ</a:t>
            </a:r>
            <a:endParaRPr kumimoji="1" lang="en-US" altLang="ja-JP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kumimoji="1" lang="ja-JP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最</a:t>
            </a:r>
            <a:endParaRPr kumimoji="1" lang="en-US" altLang="ja-JP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kumimoji="1" lang="ja-JP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適</a:t>
            </a:r>
            <a:endParaRPr kumimoji="1" lang="en-US" altLang="ja-JP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kumimoji="1" lang="ja-JP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化</a:t>
            </a:r>
            <a:endParaRPr kumimoji="1" lang="en-US" altLang="ja-JP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kumimoji="1" lang="ja-JP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の</a:t>
            </a:r>
            <a:endParaRPr kumimoji="1" lang="en-US" altLang="ja-JP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kumimoji="1" lang="ja-JP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代</a:t>
            </a:r>
            <a:endParaRPr kumimoji="1" lang="en-US" altLang="ja-JP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kumimoji="1" lang="ja-JP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数</a:t>
            </a:r>
            <a:endParaRPr kumimoji="1" lang="en-US" altLang="ja-JP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kumimoji="1" lang="ja-JP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的</a:t>
            </a:r>
            <a:endParaRPr kumimoji="1" lang="en-US" altLang="ja-JP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kumimoji="1" lang="ja-JP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拡</a:t>
            </a:r>
            <a:endParaRPr kumimoji="1" lang="en-US" altLang="ja-JP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kumimoji="1" lang="ja-JP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張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278934" y="1658125"/>
            <a:ext cx="3814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Kuivinen</a:t>
            </a:r>
            <a:r>
              <a:rPr kumimoji="1" lang="en-US" altLang="ja-JP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2011</a:t>
            </a:r>
          </a:p>
          <a:p>
            <a:r>
              <a:rPr kumimoji="1" lang="en-US" altLang="ja-JP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Fujishige</a:t>
            </a:r>
            <a:r>
              <a:rPr kumimoji="1" lang="en-US" altLang="ja-JP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kumimoji="1" lang="en-US" altLang="ja-JP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Kiraly</a:t>
            </a:r>
            <a:r>
              <a:rPr kumimoji="1" lang="en-US" altLang="ja-JP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-Makino-</a:t>
            </a:r>
            <a:r>
              <a:rPr kumimoji="1" lang="en-US" altLang="ja-JP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Takazawa</a:t>
            </a:r>
            <a:r>
              <a:rPr lang="en-US" altLang="ja-JP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altLang="ja-JP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Tanigawa</a:t>
            </a:r>
            <a:r>
              <a:rPr lang="en-US" altLang="ja-JP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2014</a:t>
            </a:r>
            <a:r>
              <a:rPr kumimoji="1" lang="en-US" altLang="ja-JP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1" lang="ja-JP" altLang="en-US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964845" y="2635867"/>
            <a:ext cx="23698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Maehara</a:t>
            </a:r>
            <a:r>
              <a:rPr kumimoji="1" lang="en-US" altLang="ja-JP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-Nakashima 2018</a:t>
            </a:r>
            <a:endParaRPr kumimoji="1" lang="ja-JP" altLang="en-US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7" name="直線コネクタ 36"/>
          <p:cNvCxnSpPr/>
          <p:nvPr/>
        </p:nvCxnSpPr>
        <p:spPr>
          <a:xfrm flipH="1">
            <a:off x="1163104" y="1238472"/>
            <a:ext cx="355715" cy="36361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/>
          <p:cNvCxnSpPr/>
          <p:nvPr/>
        </p:nvCxnSpPr>
        <p:spPr>
          <a:xfrm flipH="1">
            <a:off x="1498012" y="1607227"/>
            <a:ext cx="366851" cy="33902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/>
          <p:cNvCxnSpPr/>
          <p:nvPr/>
        </p:nvCxnSpPr>
        <p:spPr>
          <a:xfrm flipH="1" flipV="1">
            <a:off x="1547019" y="1227253"/>
            <a:ext cx="338995" cy="356317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/>
          <p:nvPr/>
        </p:nvCxnSpPr>
        <p:spPr>
          <a:xfrm flipH="1" flipV="1">
            <a:off x="1206757" y="1602082"/>
            <a:ext cx="265035" cy="317653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/>
          <p:nvPr/>
        </p:nvCxnSpPr>
        <p:spPr>
          <a:xfrm flipH="1">
            <a:off x="1435944" y="1243617"/>
            <a:ext cx="99037" cy="35402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/>
        </p:nvCxnSpPr>
        <p:spPr>
          <a:xfrm>
            <a:off x="1442018" y="1607227"/>
            <a:ext cx="48023" cy="35565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楕円 44"/>
          <p:cNvSpPr>
            <a:spLocks noChangeAspect="1"/>
          </p:cNvSpPr>
          <p:nvPr/>
        </p:nvSpPr>
        <p:spPr>
          <a:xfrm>
            <a:off x="1134601" y="1530545"/>
            <a:ext cx="111988" cy="109339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楕円 45"/>
          <p:cNvSpPr>
            <a:spLocks noChangeAspect="1"/>
          </p:cNvSpPr>
          <p:nvPr/>
        </p:nvSpPr>
        <p:spPr>
          <a:xfrm>
            <a:off x="1399794" y="1541926"/>
            <a:ext cx="111988" cy="109339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楕円 46"/>
          <p:cNvSpPr>
            <a:spLocks noChangeAspect="1"/>
          </p:cNvSpPr>
          <p:nvPr/>
        </p:nvSpPr>
        <p:spPr>
          <a:xfrm>
            <a:off x="1816840" y="1527909"/>
            <a:ext cx="111988" cy="109339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楕円 47"/>
          <p:cNvSpPr>
            <a:spLocks noChangeAspect="1"/>
          </p:cNvSpPr>
          <p:nvPr/>
        </p:nvSpPr>
        <p:spPr>
          <a:xfrm>
            <a:off x="1434884" y="1879128"/>
            <a:ext cx="111988" cy="109339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楕円 48"/>
          <p:cNvSpPr>
            <a:spLocks noChangeAspect="1"/>
          </p:cNvSpPr>
          <p:nvPr/>
        </p:nvSpPr>
        <p:spPr>
          <a:xfrm>
            <a:off x="1478985" y="1188688"/>
            <a:ext cx="111988" cy="109339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テキスト ボックス 53"/>
              <p:cNvSpPr txBox="1"/>
              <p:nvPr/>
            </p:nvSpPr>
            <p:spPr>
              <a:xfrm>
                <a:off x="2013935" y="1369902"/>
                <a:ext cx="201870" cy="2522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×</m:t>
                      </m:r>
                    </m:oMath>
                  </m:oMathPara>
                </a14:m>
                <a:endParaRPr kumimoji="1" lang="ja-JP" altLang="en-US" sz="24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4" name="テキスト ボックス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3935" y="1369902"/>
                <a:ext cx="201870" cy="252281"/>
              </a:xfrm>
              <a:prstGeom prst="rect">
                <a:avLst/>
              </a:prstGeom>
              <a:blipFill>
                <a:blip r:embed="rId2"/>
                <a:stretch>
                  <a:fillRect l="-42424" r="-54545" b="-4878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直線コネクタ 55"/>
          <p:cNvCxnSpPr/>
          <p:nvPr/>
        </p:nvCxnSpPr>
        <p:spPr>
          <a:xfrm flipH="1">
            <a:off x="2390717" y="1214815"/>
            <a:ext cx="355715" cy="36361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/>
          <p:cNvCxnSpPr/>
          <p:nvPr/>
        </p:nvCxnSpPr>
        <p:spPr>
          <a:xfrm flipH="1">
            <a:off x="2725625" y="1583570"/>
            <a:ext cx="366851" cy="33902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コネクタ 57"/>
          <p:cNvCxnSpPr/>
          <p:nvPr/>
        </p:nvCxnSpPr>
        <p:spPr>
          <a:xfrm flipH="1" flipV="1">
            <a:off x="2774632" y="1203596"/>
            <a:ext cx="338995" cy="356317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コネクタ 58"/>
          <p:cNvCxnSpPr/>
          <p:nvPr/>
        </p:nvCxnSpPr>
        <p:spPr>
          <a:xfrm flipH="1" flipV="1">
            <a:off x="2434370" y="1578425"/>
            <a:ext cx="265035" cy="317653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59"/>
          <p:cNvCxnSpPr/>
          <p:nvPr/>
        </p:nvCxnSpPr>
        <p:spPr>
          <a:xfrm flipH="1">
            <a:off x="2663557" y="1219960"/>
            <a:ext cx="99037" cy="35402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コネクタ 60"/>
          <p:cNvCxnSpPr/>
          <p:nvPr/>
        </p:nvCxnSpPr>
        <p:spPr>
          <a:xfrm>
            <a:off x="2669631" y="1583570"/>
            <a:ext cx="48023" cy="35565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楕円 61"/>
          <p:cNvSpPr>
            <a:spLocks noChangeAspect="1"/>
          </p:cNvSpPr>
          <p:nvPr/>
        </p:nvSpPr>
        <p:spPr>
          <a:xfrm>
            <a:off x="2362214" y="1506888"/>
            <a:ext cx="111988" cy="109339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楕円 62"/>
          <p:cNvSpPr>
            <a:spLocks noChangeAspect="1"/>
          </p:cNvSpPr>
          <p:nvPr/>
        </p:nvSpPr>
        <p:spPr>
          <a:xfrm>
            <a:off x="2627407" y="1518269"/>
            <a:ext cx="111988" cy="109339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楕円 63"/>
          <p:cNvSpPr>
            <a:spLocks noChangeAspect="1"/>
          </p:cNvSpPr>
          <p:nvPr/>
        </p:nvSpPr>
        <p:spPr>
          <a:xfrm>
            <a:off x="3044453" y="1504252"/>
            <a:ext cx="111988" cy="109339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楕円 64"/>
          <p:cNvSpPr>
            <a:spLocks noChangeAspect="1"/>
          </p:cNvSpPr>
          <p:nvPr/>
        </p:nvSpPr>
        <p:spPr>
          <a:xfrm>
            <a:off x="2662497" y="1855471"/>
            <a:ext cx="111988" cy="109339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楕円 65"/>
          <p:cNvSpPr>
            <a:spLocks noChangeAspect="1"/>
          </p:cNvSpPr>
          <p:nvPr/>
        </p:nvSpPr>
        <p:spPr>
          <a:xfrm>
            <a:off x="2706598" y="1165031"/>
            <a:ext cx="111988" cy="109339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楕円 70"/>
          <p:cNvSpPr>
            <a:spLocks noChangeAspect="1"/>
          </p:cNvSpPr>
          <p:nvPr/>
        </p:nvSpPr>
        <p:spPr>
          <a:xfrm>
            <a:off x="2832141" y="1517769"/>
            <a:ext cx="111988" cy="109339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テキスト ボックス 74"/>
              <p:cNvSpPr txBox="1"/>
              <p:nvPr/>
            </p:nvSpPr>
            <p:spPr>
              <a:xfrm>
                <a:off x="3256550" y="1362981"/>
                <a:ext cx="89075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×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…×</m:t>
                      </m:r>
                    </m:oMath>
                  </m:oMathPara>
                </a14:m>
                <a:endParaRPr kumimoji="1" lang="ja-JP" altLang="en-US" sz="24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5" name="テキスト ボックス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6550" y="1362981"/>
                <a:ext cx="890757" cy="369332"/>
              </a:xfrm>
              <a:prstGeom prst="rect">
                <a:avLst/>
              </a:prstGeom>
              <a:blipFill>
                <a:blip r:embed="rId3"/>
                <a:stretch>
                  <a:fillRect l="-5479" r="-6164" b="-1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6" name="直線コネクタ 75"/>
          <p:cNvCxnSpPr/>
          <p:nvPr/>
        </p:nvCxnSpPr>
        <p:spPr>
          <a:xfrm flipH="1">
            <a:off x="4239650" y="1218656"/>
            <a:ext cx="355715" cy="36361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コネクタ 76"/>
          <p:cNvCxnSpPr/>
          <p:nvPr/>
        </p:nvCxnSpPr>
        <p:spPr>
          <a:xfrm flipH="1">
            <a:off x="4574558" y="1587411"/>
            <a:ext cx="366851" cy="33902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コネクタ 77"/>
          <p:cNvCxnSpPr/>
          <p:nvPr/>
        </p:nvCxnSpPr>
        <p:spPr>
          <a:xfrm flipH="1" flipV="1">
            <a:off x="4623565" y="1207437"/>
            <a:ext cx="338995" cy="356317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コネクタ 78"/>
          <p:cNvCxnSpPr/>
          <p:nvPr/>
        </p:nvCxnSpPr>
        <p:spPr>
          <a:xfrm flipH="1" flipV="1">
            <a:off x="4283303" y="1582266"/>
            <a:ext cx="265035" cy="317653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コネクタ 79"/>
          <p:cNvCxnSpPr/>
          <p:nvPr/>
        </p:nvCxnSpPr>
        <p:spPr>
          <a:xfrm flipH="1">
            <a:off x="4512490" y="1223801"/>
            <a:ext cx="99037" cy="35402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コネクタ 80"/>
          <p:cNvCxnSpPr/>
          <p:nvPr/>
        </p:nvCxnSpPr>
        <p:spPr>
          <a:xfrm>
            <a:off x="4518564" y="1587411"/>
            <a:ext cx="48023" cy="35565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楕円 81"/>
          <p:cNvSpPr>
            <a:spLocks noChangeAspect="1"/>
          </p:cNvSpPr>
          <p:nvPr/>
        </p:nvSpPr>
        <p:spPr>
          <a:xfrm>
            <a:off x="4211147" y="1510729"/>
            <a:ext cx="111988" cy="109339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楕円 82"/>
          <p:cNvSpPr>
            <a:spLocks noChangeAspect="1"/>
          </p:cNvSpPr>
          <p:nvPr/>
        </p:nvSpPr>
        <p:spPr>
          <a:xfrm>
            <a:off x="4476340" y="1522110"/>
            <a:ext cx="111988" cy="109339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楕円 83"/>
          <p:cNvSpPr>
            <a:spLocks noChangeAspect="1"/>
          </p:cNvSpPr>
          <p:nvPr/>
        </p:nvSpPr>
        <p:spPr>
          <a:xfrm>
            <a:off x="4893386" y="1508093"/>
            <a:ext cx="111988" cy="109339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楕円 84"/>
          <p:cNvSpPr>
            <a:spLocks noChangeAspect="1"/>
          </p:cNvSpPr>
          <p:nvPr/>
        </p:nvSpPr>
        <p:spPr>
          <a:xfrm>
            <a:off x="4505454" y="1859312"/>
            <a:ext cx="111988" cy="109339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楕円 85"/>
          <p:cNvSpPr>
            <a:spLocks noChangeAspect="1"/>
          </p:cNvSpPr>
          <p:nvPr/>
        </p:nvSpPr>
        <p:spPr>
          <a:xfrm>
            <a:off x="4555531" y="1168872"/>
            <a:ext cx="111988" cy="109339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3" name="グループ化 52"/>
          <p:cNvGrpSpPr/>
          <p:nvPr/>
        </p:nvGrpSpPr>
        <p:grpSpPr>
          <a:xfrm>
            <a:off x="7189115" y="4995138"/>
            <a:ext cx="908962" cy="507887"/>
            <a:chOff x="8515350" y="3997912"/>
            <a:chExt cx="908962" cy="507887"/>
          </a:xfrm>
        </p:grpSpPr>
        <p:cxnSp>
          <p:nvCxnSpPr>
            <p:cNvPr id="55" name="直線矢印コネクタ 54"/>
            <p:cNvCxnSpPr/>
            <p:nvPr/>
          </p:nvCxnSpPr>
          <p:spPr>
            <a:xfrm flipV="1">
              <a:off x="8515350" y="3997912"/>
              <a:ext cx="1" cy="507887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テキスト ボックス 68"/>
            <p:cNvSpPr txBox="1"/>
            <p:nvPr/>
          </p:nvSpPr>
          <p:spPr>
            <a:xfrm>
              <a:off x="8547149" y="4111346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局所化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8086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D0F5D-0754-42E2-8C1E-2CF41A7AA702}" type="slidenum">
              <a:rPr kumimoji="1" lang="ja-JP" altLang="en-US" smtClean="0"/>
              <a:t>17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テキスト ボックス 117"/>
              <p:cNvSpPr txBox="1"/>
              <p:nvPr/>
            </p:nvSpPr>
            <p:spPr>
              <a:xfrm>
                <a:off x="987941" y="5398278"/>
                <a:ext cx="432727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dirty="0" smtClean="0"/>
                  <a:t>Ex.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kumimoji="1" lang="en-US" altLang="ja-JP" sz="2000" dirty="0"/>
                  <a:t>,</a:t>
                </a:r>
                <a:r>
                  <a:rPr kumimoji="1" lang="ja-JP" altLang="en-US" sz="20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altLang="ja-JP" sz="2000" dirty="0"/>
                  <a:t> = min,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US" altLang="ja-JP" sz="2000" dirty="0"/>
                  <a:t> = max,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ja-JP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0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ja-JP" sz="2000" dirty="0"/>
                  <a:t> </a:t>
                </a:r>
                <a:endParaRPr kumimoji="1" lang="ja-JP" altLang="en-US" sz="2000" dirty="0"/>
              </a:p>
            </p:txBody>
          </p:sp>
        </mc:Choice>
        <mc:Fallback xmlns="">
          <p:sp>
            <p:nvSpPr>
              <p:cNvPr id="118" name="テキスト ボックス 1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941" y="5398278"/>
                <a:ext cx="4327275" cy="400110"/>
              </a:xfrm>
              <a:prstGeom prst="rect">
                <a:avLst/>
              </a:prstGeom>
              <a:blipFill>
                <a:blip r:embed="rId2"/>
                <a:stretch>
                  <a:fillRect l="-1408" t="-9231" b="-2769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7" name="グループ化 116"/>
          <p:cNvGrpSpPr/>
          <p:nvPr/>
        </p:nvGrpSpPr>
        <p:grpSpPr>
          <a:xfrm>
            <a:off x="2206982" y="1888248"/>
            <a:ext cx="4289044" cy="3406733"/>
            <a:chOff x="1674149" y="943196"/>
            <a:chExt cx="5069950" cy="4383037"/>
          </a:xfrm>
        </p:grpSpPr>
        <p:grpSp>
          <p:nvGrpSpPr>
            <p:cNvPr id="3" name="グループ化 2"/>
            <p:cNvGrpSpPr/>
            <p:nvPr/>
          </p:nvGrpSpPr>
          <p:grpSpPr>
            <a:xfrm>
              <a:off x="2044262" y="943196"/>
              <a:ext cx="4672719" cy="4383037"/>
              <a:chOff x="908332" y="1059180"/>
              <a:chExt cx="5406949" cy="5168097"/>
            </a:xfrm>
          </p:grpSpPr>
          <p:sp>
            <p:nvSpPr>
              <p:cNvPr id="4" name="フリーフォーム 3"/>
              <p:cNvSpPr/>
              <p:nvPr/>
            </p:nvSpPr>
            <p:spPr>
              <a:xfrm>
                <a:off x="5340699" y="1386673"/>
                <a:ext cx="718457" cy="2868804"/>
              </a:xfrm>
              <a:custGeom>
                <a:avLst/>
                <a:gdLst>
                  <a:gd name="connsiteX0" fmla="*/ 0 w 718457"/>
                  <a:gd name="connsiteY0" fmla="*/ 135652 h 2868804"/>
                  <a:gd name="connsiteX1" fmla="*/ 718457 w 718457"/>
                  <a:gd name="connsiteY1" fmla="*/ 0 h 2868804"/>
                  <a:gd name="connsiteX2" fmla="*/ 658167 w 718457"/>
                  <a:gd name="connsiteY2" fmla="*/ 2713054 h 2868804"/>
                  <a:gd name="connsiteX3" fmla="*/ 10048 w 718457"/>
                  <a:gd name="connsiteY3" fmla="*/ 2868804 h 2868804"/>
                  <a:gd name="connsiteX4" fmla="*/ 0 w 718457"/>
                  <a:gd name="connsiteY4" fmla="*/ 135652 h 2868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8457" h="2868804">
                    <a:moveTo>
                      <a:pt x="0" y="135652"/>
                    </a:moveTo>
                    <a:lnTo>
                      <a:pt x="718457" y="0"/>
                    </a:lnTo>
                    <a:lnTo>
                      <a:pt x="658167" y="2713054"/>
                    </a:lnTo>
                    <a:lnTo>
                      <a:pt x="10048" y="2868804"/>
                    </a:lnTo>
                    <a:cubicBezTo>
                      <a:pt x="6699" y="1971151"/>
                      <a:pt x="3349" y="1073499"/>
                      <a:pt x="0" y="135652"/>
                    </a:cubicBezTo>
                    <a:close/>
                  </a:path>
                </a:pathLst>
              </a:custGeom>
              <a:solidFill>
                <a:schemeClr val="bg2"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" name="フリーフォーム 4"/>
              <p:cNvSpPr/>
              <p:nvPr/>
            </p:nvSpPr>
            <p:spPr>
              <a:xfrm>
                <a:off x="5328518" y="1539350"/>
                <a:ext cx="986763" cy="3772722"/>
              </a:xfrm>
              <a:custGeom>
                <a:avLst/>
                <a:gdLst>
                  <a:gd name="connsiteX0" fmla="*/ 0 w 986763"/>
                  <a:gd name="connsiteY0" fmla="*/ 0 h 3772722"/>
                  <a:gd name="connsiteX1" fmla="*/ 986763 w 986763"/>
                  <a:gd name="connsiteY1" fmla="*/ 1019654 h 3772722"/>
                  <a:gd name="connsiteX2" fmla="*/ 980184 w 986763"/>
                  <a:gd name="connsiteY2" fmla="*/ 3772722 h 3772722"/>
                  <a:gd name="connsiteX3" fmla="*/ 6578 w 986763"/>
                  <a:gd name="connsiteY3" fmla="*/ 2720175 h 3772722"/>
                  <a:gd name="connsiteX4" fmla="*/ 0 w 986763"/>
                  <a:gd name="connsiteY4" fmla="*/ 0 h 3772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6763" h="3772722">
                    <a:moveTo>
                      <a:pt x="0" y="0"/>
                    </a:moveTo>
                    <a:lnTo>
                      <a:pt x="986763" y="1019654"/>
                    </a:lnTo>
                    <a:lnTo>
                      <a:pt x="980184" y="3772722"/>
                    </a:lnTo>
                    <a:lnTo>
                      <a:pt x="6578" y="2720175"/>
                    </a:lnTo>
                    <a:cubicBezTo>
                      <a:pt x="5482" y="1827703"/>
                      <a:pt x="4385" y="935231"/>
                      <a:pt x="0" y="0"/>
                    </a:cubicBezTo>
                    <a:close/>
                  </a:path>
                </a:pathLst>
              </a:cu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6" name="フリーフォーム 5"/>
              <p:cNvSpPr/>
              <p:nvPr/>
            </p:nvSpPr>
            <p:spPr>
              <a:xfrm>
                <a:off x="1630680" y="1059180"/>
                <a:ext cx="979170" cy="3215640"/>
              </a:xfrm>
              <a:custGeom>
                <a:avLst/>
                <a:gdLst>
                  <a:gd name="connsiteX0" fmla="*/ 971550 w 979170"/>
                  <a:gd name="connsiteY0" fmla="*/ 487680 h 3215640"/>
                  <a:gd name="connsiteX1" fmla="*/ 0 w 979170"/>
                  <a:gd name="connsiteY1" fmla="*/ 0 h 3215640"/>
                  <a:gd name="connsiteX2" fmla="*/ 34290 w 979170"/>
                  <a:gd name="connsiteY2" fmla="*/ 2758440 h 3215640"/>
                  <a:gd name="connsiteX3" fmla="*/ 979170 w 979170"/>
                  <a:gd name="connsiteY3" fmla="*/ 3215640 h 3215640"/>
                  <a:gd name="connsiteX4" fmla="*/ 971550 w 979170"/>
                  <a:gd name="connsiteY4" fmla="*/ 487680 h 3215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9170" h="3215640">
                    <a:moveTo>
                      <a:pt x="971550" y="487680"/>
                    </a:moveTo>
                    <a:lnTo>
                      <a:pt x="0" y="0"/>
                    </a:lnTo>
                    <a:lnTo>
                      <a:pt x="34290" y="2758440"/>
                    </a:lnTo>
                    <a:lnTo>
                      <a:pt x="979170" y="3215640"/>
                    </a:lnTo>
                    <a:lnTo>
                      <a:pt x="971550" y="487680"/>
                    </a:lnTo>
                    <a:close/>
                  </a:path>
                </a:pathLst>
              </a:custGeom>
              <a:solidFill>
                <a:schemeClr val="bg2"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" name="フリーフォーム 6"/>
              <p:cNvSpPr/>
              <p:nvPr/>
            </p:nvSpPr>
            <p:spPr>
              <a:xfrm>
                <a:off x="1089660" y="1539240"/>
                <a:ext cx="1504950" cy="3478530"/>
              </a:xfrm>
              <a:custGeom>
                <a:avLst/>
                <a:gdLst>
                  <a:gd name="connsiteX0" fmla="*/ 1493520 w 1504950"/>
                  <a:gd name="connsiteY0" fmla="*/ 0 h 3478530"/>
                  <a:gd name="connsiteX1" fmla="*/ 0 w 1504950"/>
                  <a:gd name="connsiteY1" fmla="*/ 754380 h 3478530"/>
                  <a:gd name="connsiteX2" fmla="*/ 15240 w 1504950"/>
                  <a:gd name="connsiteY2" fmla="*/ 3478530 h 3478530"/>
                  <a:gd name="connsiteX3" fmla="*/ 1504950 w 1504950"/>
                  <a:gd name="connsiteY3" fmla="*/ 2701290 h 3478530"/>
                  <a:gd name="connsiteX4" fmla="*/ 1493520 w 1504950"/>
                  <a:gd name="connsiteY4" fmla="*/ 0 h 3478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04950" h="3478530">
                    <a:moveTo>
                      <a:pt x="1493520" y="0"/>
                    </a:moveTo>
                    <a:lnTo>
                      <a:pt x="0" y="754380"/>
                    </a:lnTo>
                    <a:lnTo>
                      <a:pt x="15240" y="3478530"/>
                    </a:lnTo>
                    <a:lnTo>
                      <a:pt x="1504950" y="2701290"/>
                    </a:lnTo>
                    <a:lnTo>
                      <a:pt x="1493520" y="0"/>
                    </a:lnTo>
                    <a:close/>
                  </a:path>
                </a:pathLst>
              </a:custGeom>
              <a:solidFill>
                <a:schemeClr val="bg2"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" name="正方形/長方形 7"/>
              <p:cNvSpPr/>
              <p:nvPr/>
            </p:nvSpPr>
            <p:spPr>
              <a:xfrm>
                <a:off x="2576972" y="1537660"/>
                <a:ext cx="2761210" cy="2733663"/>
              </a:xfrm>
              <a:prstGeom prst="rect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9" name="直線コネクタ 8"/>
              <p:cNvCxnSpPr/>
              <p:nvPr/>
            </p:nvCxnSpPr>
            <p:spPr>
              <a:xfrm>
                <a:off x="2590800" y="1530350"/>
                <a:ext cx="914400" cy="914400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線コネクタ 9"/>
              <p:cNvCxnSpPr>
                <a:cxnSpLocks noChangeAspect="1"/>
              </p:cNvCxnSpPr>
              <p:nvPr/>
            </p:nvCxnSpPr>
            <p:spPr>
              <a:xfrm flipH="1">
                <a:off x="2595970" y="1537661"/>
                <a:ext cx="900000" cy="900000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楕円 10"/>
              <p:cNvSpPr>
                <a:spLocks noChangeAspect="1"/>
              </p:cNvSpPr>
              <p:nvPr/>
            </p:nvSpPr>
            <p:spPr>
              <a:xfrm>
                <a:off x="3012000" y="1956387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2" name="直線コネクタ 11"/>
              <p:cNvCxnSpPr/>
              <p:nvPr/>
            </p:nvCxnSpPr>
            <p:spPr>
              <a:xfrm>
                <a:off x="3500696" y="1530350"/>
                <a:ext cx="914400" cy="914400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線コネクタ 12"/>
              <p:cNvCxnSpPr>
                <a:cxnSpLocks noChangeAspect="1"/>
              </p:cNvCxnSpPr>
              <p:nvPr/>
            </p:nvCxnSpPr>
            <p:spPr>
              <a:xfrm flipH="1">
                <a:off x="3505866" y="1537661"/>
                <a:ext cx="900000" cy="900000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楕円 13"/>
              <p:cNvSpPr>
                <a:spLocks noChangeAspect="1"/>
              </p:cNvSpPr>
              <p:nvPr/>
            </p:nvSpPr>
            <p:spPr>
              <a:xfrm>
                <a:off x="3921896" y="1956387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5" name="直線コネクタ 14"/>
              <p:cNvCxnSpPr/>
              <p:nvPr/>
            </p:nvCxnSpPr>
            <p:spPr>
              <a:xfrm>
                <a:off x="4415096" y="1530572"/>
                <a:ext cx="914400" cy="914400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線コネクタ 15"/>
              <p:cNvCxnSpPr>
                <a:cxnSpLocks noChangeAspect="1"/>
              </p:cNvCxnSpPr>
              <p:nvPr/>
            </p:nvCxnSpPr>
            <p:spPr>
              <a:xfrm flipH="1">
                <a:off x="4420266" y="1537883"/>
                <a:ext cx="900000" cy="900000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楕円 16"/>
              <p:cNvSpPr>
                <a:spLocks noChangeAspect="1"/>
              </p:cNvSpPr>
              <p:nvPr/>
            </p:nvSpPr>
            <p:spPr>
              <a:xfrm>
                <a:off x="4836296" y="1956609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8" name="直線コネクタ 17"/>
              <p:cNvCxnSpPr/>
              <p:nvPr/>
            </p:nvCxnSpPr>
            <p:spPr>
              <a:xfrm>
                <a:off x="2595143" y="2436928"/>
                <a:ext cx="914400" cy="914400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線コネクタ 18"/>
              <p:cNvCxnSpPr>
                <a:cxnSpLocks noChangeAspect="1"/>
              </p:cNvCxnSpPr>
              <p:nvPr/>
            </p:nvCxnSpPr>
            <p:spPr>
              <a:xfrm flipH="1">
                <a:off x="2600313" y="2444239"/>
                <a:ext cx="900000" cy="900000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楕円 19"/>
              <p:cNvSpPr>
                <a:spLocks noChangeAspect="1"/>
              </p:cNvSpPr>
              <p:nvPr/>
            </p:nvSpPr>
            <p:spPr>
              <a:xfrm>
                <a:off x="3016343" y="2862965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21" name="直線コネクタ 20"/>
              <p:cNvCxnSpPr/>
              <p:nvPr/>
            </p:nvCxnSpPr>
            <p:spPr>
              <a:xfrm>
                <a:off x="3505039" y="2436928"/>
                <a:ext cx="914400" cy="914400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線コネクタ 21"/>
              <p:cNvCxnSpPr>
                <a:cxnSpLocks noChangeAspect="1"/>
              </p:cNvCxnSpPr>
              <p:nvPr/>
            </p:nvCxnSpPr>
            <p:spPr>
              <a:xfrm flipH="1">
                <a:off x="3510209" y="2444239"/>
                <a:ext cx="900000" cy="900000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楕円 22"/>
              <p:cNvSpPr>
                <a:spLocks noChangeAspect="1"/>
              </p:cNvSpPr>
              <p:nvPr/>
            </p:nvSpPr>
            <p:spPr>
              <a:xfrm>
                <a:off x="3926239" y="2862965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24" name="直線コネクタ 23"/>
              <p:cNvCxnSpPr/>
              <p:nvPr/>
            </p:nvCxnSpPr>
            <p:spPr>
              <a:xfrm>
                <a:off x="4419439" y="2437150"/>
                <a:ext cx="914400" cy="914400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線コネクタ 24"/>
              <p:cNvCxnSpPr>
                <a:cxnSpLocks noChangeAspect="1"/>
              </p:cNvCxnSpPr>
              <p:nvPr/>
            </p:nvCxnSpPr>
            <p:spPr>
              <a:xfrm flipH="1">
                <a:off x="4424609" y="2444461"/>
                <a:ext cx="900000" cy="900000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楕円 25"/>
              <p:cNvSpPr>
                <a:spLocks noChangeAspect="1"/>
              </p:cNvSpPr>
              <p:nvPr/>
            </p:nvSpPr>
            <p:spPr>
              <a:xfrm>
                <a:off x="4840639" y="2863187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27" name="直線コネクタ 26"/>
              <p:cNvCxnSpPr/>
              <p:nvPr/>
            </p:nvCxnSpPr>
            <p:spPr>
              <a:xfrm>
                <a:off x="2595143" y="3342550"/>
                <a:ext cx="914400" cy="914400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線コネクタ 27"/>
              <p:cNvCxnSpPr>
                <a:cxnSpLocks noChangeAspect="1"/>
              </p:cNvCxnSpPr>
              <p:nvPr/>
            </p:nvCxnSpPr>
            <p:spPr>
              <a:xfrm flipH="1">
                <a:off x="2600313" y="3349861"/>
                <a:ext cx="900000" cy="900000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楕円 28"/>
              <p:cNvSpPr>
                <a:spLocks noChangeAspect="1"/>
              </p:cNvSpPr>
              <p:nvPr/>
            </p:nvSpPr>
            <p:spPr>
              <a:xfrm>
                <a:off x="3016343" y="3768587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30" name="直線コネクタ 29"/>
              <p:cNvCxnSpPr/>
              <p:nvPr/>
            </p:nvCxnSpPr>
            <p:spPr>
              <a:xfrm>
                <a:off x="3505039" y="3342550"/>
                <a:ext cx="914400" cy="914400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線コネクタ 30"/>
              <p:cNvCxnSpPr>
                <a:cxnSpLocks noChangeAspect="1"/>
              </p:cNvCxnSpPr>
              <p:nvPr/>
            </p:nvCxnSpPr>
            <p:spPr>
              <a:xfrm flipH="1">
                <a:off x="3510209" y="3349861"/>
                <a:ext cx="900000" cy="900000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楕円 31"/>
              <p:cNvSpPr>
                <a:spLocks noChangeAspect="1"/>
              </p:cNvSpPr>
              <p:nvPr/>
            </p:nvSpPr>
            <p:spPr>
              <a:xfrm>
                <a:off x="3926239" y="3768587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33" name="直線コネクタ 32"/>
              <p:cNvCxnSpPr/>
              <p:nvPr/>
            </p:nvCxnSpPr>
            <p:spPr>
              <a:xfrm>
                <a:off x="4419439" y="3342772"/>
                <a:ext cx="914400" cy="914400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線コネクタ 33"/>
              <p:cNvCxnSpPr>
                <a:cxnSpLocks noChangeAspect="1"/>
              </p:cNvCxnSpPr>
              <p:nvPr/>
            </p:nvCxnSpPr>
            <p:spPr>
              <a:xfrm flipH="1">
                <a:off x="4424609" y="3350083"/>
                <a:ext cx="900000" cy="900000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楕円 34"/>
              <p:cNvSpPr>
                <a:spLocks noChangeAspect="1"/>
              </p:cNvSpPr>
              <p:nvPr/>
            </p:nvSpPr>
            <p:spPr>
              <a:xfrm>
                <a:off x="4840639" y="3768809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36" name="直線コネクタ 35"/>
              <p:cNvCxnSpPr/>
              <p:nvPr/>
            </p:nvCxnSpPr>
            <p:spPr>
              <a:xfrm>
                <a:off x="1841852" y="1908212"/>
                <a:ext cx="742237" cy="53783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線コネクタ 36"/>
              <p:cNvCxnSpPr/>
              <p:nvPr/>
            </p:nvCxnSpPr>
            <p:spPr>
              <a:xfrm flipV="1">
                <a:off x="1838577" y="1528032"/>
                <a:ext cx="753367" cy="1292774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線コネクタ 37"/>
              <p:cNvCxnSpPr/>
              <p:nvPr/>
            </p:nvCxnSpPr>
            <p:spPr>
              <a:xfrm>
                <a:off x="1840903" y="2822447"/>
                <a:ext cx="742237" cy="537834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線コネクタ 38"/>
              <p:cNvCxnSpPr/>
              <p:nvPr/>
            </p:nvCxnSpPr>
            <p:spPr>
              <a:xfrm flipV="1">
                <a:off x="1837628" y="2442267"/>
                <a:ext cx="753367" cy="1292774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線コネクタ 39"/>
              <p:cNvCxnSpPr/>
              <p:nvPr/>
            </p:nvCxnSpPr>
            <p:spPr>
              <a:xfrm>
                <a:off x="1841678" y="3733489"/>
                <a:ext cx="742237" cy="537834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線コネクタ 40"/>
              <p:cNvCxnSpPr/>
              <p:nvPr/>
            </p:nvCxnSpPr>
            <p:spPr>
              <a:xfrm flipV="1">
                <a:off x="1838403" y="3353309"/>
                <a:ext cx="753367" cy="1292774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線コネクタ 41"/>
              <p:cNvCxnSpPr/>
              <p:nvPr/>
            </p:nvCxnSpPr>
            <p:spPr>
              <a:xfrm>
                <a:off x="1095866" y="2284267"/>
                <a:ext cx="742237" cy="537834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線コネクタ 42"/>
              <p:cNvCxnSpPr/>
              <p:nvPr/>
            </p:nvCxnSpPr>
            <p:spPr>
              <a:xfrm flipV="1">
                <a:off x="1092591" y="1904087"/>
                <a:ext cx="753367" cy="1292774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線コネクタ 43"/>
              <p:cNvCxnSpPr/>
              <p:nvPr/>
            </p:nvCxnSpPr>
            <p:spPr>
              <a:xfrm>
                <a:off x="1094917" y="3198502"/>
                <a:ext cx="742237" cy="537834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線コネクタ 44"/>
              <p:cNvCxnSpPr/>
              <p:nvPr/>
            </p:nvCxnSpPr>
            <p:spPr>
              <a:xfrm flipV="1">
                <a:off x="1091642" y="2818322"/>
                <a:ext cx="753367" cy="1292774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線コネクタ 45"/>
              <p:cNvCxnSpPr/>
              <p:nvPr/>
            </p:nvCxnSpPr>
            <p:spPr>
              <a:xfrm>
                <a:off x="1095692" y="4109544"/>
                <a:ext cx="742237" cy="537834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線コネクタ 46"/>
              <p:cNvCxnSpPr/>
              <p:nvPr/>
            </p:nvCxnSpPr>
            <p:spPr>
              <a:xfrm flipV="1">
                <a:off x="1092417" y="3729364"/>
                <a:ext cx="753367" cy="1292774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楕円 47"/>
              <p:cNvSpPr>
                <a:spLocks noChangeAspect="1"/>
              </p:cNvSpPr>
              <p:nvPr/>
            </p:nvSpPr>
            <p:spPr>
              <a:xfrm>
                <a:off x="2178549" y="2144903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9" name="楕円 48"/>
              <p:cNvSpPr>
                <a:spLocks noChangeAspect="1"/>
              </p:cNvSpPr>
              <p:nvPr/>
            </p:nvSpPr>
            <p:spPr>
              <a:xfrm>
                <a:off x="1435203" y="2520033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" name="楕円 49"/>
              <p:cNvSpPr>
                <a:spLocks noChangeAspect="1"/>
              </p:cNvSpPr>
              <p:nvPr/>
            </p:nvSpPr>
            <p:spPr>
              <a:xfrm>
                <a:off x="1435203" y="3429520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1" name="楕円 50"/>
              <p:cNvSpPr>
                <a:spLocks noChangeAspect="1"/>
              </p:cNvSpPr>
              <p:nvPr/>
            </p:nvSpPr>
            <p:spPr>
              <a:xfrm>
                <a:off x="2175465" y="3054605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" name="楕円 51"/>
              <p:cNvSpPr>
                <a:spLocks noChangeAspect="1"/>
              </p:cNvSpPr>
              <p:nvPr/>
            </p:nvSpPr>
            <p:spPr>
              <a:xfrm>
                <a:off x="2175465" y="3973040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3" name="楕円 52"/>
              <p:cNvSpPr>
                <a:spLocks noChangeAspect="1"/>
              </p:cNvSpPr>
              <p:nvPr/>
            </p:nvSpPr>
            <p:spPr>
              <a:xfrm>
                <a:off x="1433697" y="4343756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54" name="直線コネクタ 53"/>
              <p:cNvCxnSpPr/>
              <p:nvPr/>
            </p:nvCxnSpPr>
            <p:spPr>
              <a:xfrm>
                <a:off x="5344029" y="1537659"/>
                <a:ext cx="482550" cy="1422945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線コネクタ 54"/>
              <p:cNvCxnSpPr/>
              <p:nvPr/>
            </p:nvCxnSpPr>
            <p:spPr>
              <a:xfrm flipH="1">
                <a:off x="5335343" y="2046204"/>
                <a:ext cx="491236" cy="40675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楕円 55"/>
              <p:cNvSpPr>
                <a:spLocks noChangeAspect="1"/>
              </p:cNvSpPr>
              <p:nvPr/>
            </p:nvSpPr>
            <p:spPr>
              <a:xfrm>
                <a:off x="5548811" y="2213580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57" name="直線コネクタ 56"/>
              <p:cNvCxnSpPr/>
              <p:nvPr/>
            </p:nvCxnSpPr>
            <p:spPr>
              <a:xfrm>
                <a:off x="5344408" y="2458579"/>
                <a:ext cx="482550" cy="1422945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線コネクタ 57"/>
              <p:cNvCxnSpPr/>
              <p:nvPr/>
            </p:nvCxnSpPr>
            <p:spPr>
              <a:xfrm flipH="1">
                <a:off x="5335722" y="2967124"/>
                <a:ext cx="491236" cy="406753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楕円 58"/>
              <p:cNvSpPr>
                <a:spLocks noChangeAspect="1"/>
              </p:cNvSpPr>
              <p:nvPr/>
            </p:nvSpPr>
            <p:spPr>
              <a:xfrm>
                <a:off x="5549190" y="3134500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60" name="直線コネクタ 59"/>
              <p:cNvCxnSpPr/>
              <p:nvPr/>
            </p:nvCxnSpPr>
            <p:spPr>
              <a:xfrm>
                <a:off x="5337355" y="3374709"/>
                <a:ext cx="482550" cy="1422945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線コネクタ 60"/>
              <p:cNvCxnSpPr/>
              <p:nvPr/>
            </p:nvCxnSpPr>
            <p:spPr>
              <a:xfrm flipH="1">
                <a:off x="5328669" y="3883254"/>
                <a:ext cx="491236" cy="406753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楕円 61"/>
              <p:cNvSpPr>
                <a:spLocks noChangeAspect="1"/>
              </p:cNvSpPr>
              <p:nvPr/>
            </p:nvSpPr>
            <p:spPr>
              <a:xfrm>
                <a:off x="5542137" y="4050630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63" name="直線コネクタ 62"/>
              <p:cNvCxnSpPr/>
              <p:nvPr/>
            </p:nvCxnSpPr>
            <p:spPr>
              <a:xfrm>
                <a:off x="5829933" y="2057123"/>
                <a:ext cx="482550" cy="1422945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線コネクタ 63"/>
              <p:cNvCxnSpPr/>
              <p:nvPr/>
            </p:nvCxnSpPr>
            <p:spPr>
              <a:xfrm flipH="1">
                <a:off x="5821247" y="2565668"/>
                <a:ext cx="491236" cy="406753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楕円 64"/>
              <p:cNvSpPr>
                <a:spLocks noChangeAspect="1"/>
              </p:cNvSpPr>
              <p:nvPr/>
            </p:nvSpPr>
            <p:spPr>
              <a:xfrm>
                <a:off x="6034715" y="2733044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66" name="直線コネクタ 65"/>
              <p:cNvCxnSpPr/>
              <p:nvPr/>
            </p:nvCxnSpPr>
            <p:spPr>
              <a:xfrm>
                <a:off x="5829441" y="2973644"/>
                <a:ext cx="482550" cy="1422945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線コネクタ 66"/>
              <p:cNvCxnSpPr/>
              <p:nvPr/>
            </p:nvCxnSpPr>
            <p:spPr>
              <a:xfrm flipH="1">
                <a:off x="5820755" y="3482189"/>
                <a:ext cx="491236" cy="406753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楕円 67"/>
              <p:cNvSpPr>
                <a:spLocks noChangeAspect="1"/>
              </p:cNvSpPr>
              <p:nvPr/>
            </p:nvSpPr>
            <p:spPr>
              <a:xfrm>
                <a:off x="6034223" y="3649565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69" name="直線コネクタ 68"/>
              <p:cNvCxnSpPr/>
              <p:nvPr/>
            </p:nvCxnSpPr>
            <p:spPr>
              <a:xfrm>
                <a:off x="5826778" y="3891138"/>
                <a:ext cx="482550" cy="1422945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直線コネクタ 69"/>
              <p:cNvCxnSpPr/>
              <p:nvPr/>
            </p:nvCxnSpPr>
            <p:spPr>
              <a:xfrm flipH="1">
                <a:off x="5818092" y="4399683"/>
                <a:ext cx="491236" cy="406753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楕円 70"/>
              <p:cNvSpPr>
                <a:spLocks noChangeAspect="1"/>
              </p:cNvSpPr>
              <p:nvPr/>
            </p:nvSpPr>
            <p:spPr>
              <a:xfrm>
                <a:off x="6031560" y="4567059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72" name="グループ化 71"/>
              <p:cNvGrpSpPr/>
              <p:nvPr/>
            </p:nvGrpSpPr>
            <p:grpSpPr>
              <a:xfrm>
                <a:off x="908332" y="4711595"/>
                <a:ext cx="5364357" cy="1515682"/>
                <a:chOff x="1752145" y="5301106"/>
                <a:chExt cx="5364357" cy="1515682"/>
              </a:xfrm>
            </p:grpSpPr>
            <p:cxnSp>
              <p:nvCxnSpPr>
                <p:cNvPr id="73" name="直線コネクタ 72"/>
                <p:cNvCxnSpPr/>
                <p:nvPr/>
              </p:nvCxnSpPr>
              <p:spPr>
                <a:xfrm>
                  <a:off x="2512463" y="5301106"/>
                  <a:ext cx="979170" cy="497417"/>
                </a:xfrm>
                <a:prstGeom prst="line">
                  <a:avLst/>
                </a:prstGeom>
                <a:ln w="254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直線コネクタ 73"/>
                <p:cNvCxnSpPr/>
                <p:nvPr/>
              </p:nvCxnSpPr>
              <p:spPr>
                <a:xfrm flipV="1">
                  <a:off x="1752145" y="5798862"/>
                  <a:ext cx="1727520" cy="909352"/>
                </a:xfrm>
                <a:prstGeom prst="line">
                  <a:avLst/>
                </a:prstGeom>
                <a:ln w="25400">
                  <a:solidFill>
                    <a:schemeClr val="tx2"/>
                  </a:solidFill>
                  <a:head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直線コネクタ 74"/>
                <p:cNvCxnSpPr/>
                <p:nvPr/>
              </p:nvCxnSpPr>
              <p:spPr>
                <a:xfrm>
                  <a:off x="3479666" y="5787684"/>
                  <a:ext cx="2697985" cy="2397"/>
                </a:xfrm>
                <a:prstGeom prst="line">
                  <a:avLst/>
                </a:prstGeom>
                <a:ln w="254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直線コネクタ 75"/>
                <p:cNvCxnSpPr/>
                <p:nvPr/>
              </p:nvCxnSpPr>
              <p:spPr>
                <a:xfrm>
                  <a:off x="6143904" y="5793148"/>
                  <a:ext cx="972598" cy="1023640"/>
                </a:xfrm>
                <a:prstGeom prst="line">
                  <a:avLst/>
                </a:prstGeom>
                <a:ln w="25400">
                  <a:solidFill>
                    <a:schemeClr val="tx2"/>
                  </a:solidFill>
                  <a:headEnd type="none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直線コネクタ 76"/>
                <p:cNvCxnSpPr/>
                <p:nvPr/>
              </p:nvCxnSpPr>
              <p:spPr>
                <a:xfrm flipV="1">
                  <a:off x="6121386" y="5633875"/>
                  <a:ext cx="739182" cy="160968"/>
                </a:xfrm>
                <a:prstGeom prst="line">
                  <a:avLst/>
                </a:prstGeom>
                <a:ln w="254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78" name="直線矢印コネクタ 77"/>
            <p:cNvCxnSpPr/>
            <p:nvPr/>
          </p:nvCxnSpPr>
          <p:spPr>
            <a:xfrm flipH="1" flipV="1">
              <a:off x="1674149" y="1077796"/>
              <a:ext cx="7506" cy="290147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楕円 78"/>
            <p:cNvSpPr>
              <a:spLocks noChangeAspect="1"/>
            </p:cNvSpPr>
            <p:nvPr/>
          </p:nvSpPr>
          <p:spPr>
            <a:xfrm>
              <a:off x="4254390" y="1319704"/>
              <a:ext cx="62223" cy="610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楕円 79"/>
            <p:cNvSpPr>
              <a:spLocks noChangeAspect="1"/>
            </p:cNvSpPr>
            <p:nvPr/>
          </p:nvSpPr>
          <p:spPr>
            <a:xfrm>
              <a:off x="5044868" y="1318130"/>
              <a:ext cx="62223" cy="610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楕円 80"/>
            <p:cNvSpPr>
              <a:spLocks noChangeAspect="1"/>
            </p:cNvSpPr>
            <p:nvPr/>
          </p:nvSpPr>
          <p:spPr>
            <a:xfrm>
              <a:off x="4253483" y="2084360"/>
              <a:ext cx="62223" cy="610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楕円 81"/>
            <p:cNvSpPr>
              <a:spLocks noChangeAspect="1"/>
            </p:cNvSpPr>
            <p:nvPr/>
          </p:nvSpPr>
          <p:spPr>
            <a:xfrm>
              <a:off x="4255457" y="2848991"/>
              <a:ext cx="62223" cy="610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楕円 82"/>
            <p:cNvSpPr>
              <a:spLocks noChangeAspect="1"/>
            </p:cNvSpPr>
            <p:nvPr/>
          </p:nvSpPr>
          <p:spPr>
            <a:xfrm>
              <a:off x="5046022" y="2087421"/>
              <a:ext cx="62223" cy="610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楕円 83"/>
            <p:cNvSpPr>
              <a:spLocks noChangeAspect="1"/>
            </p:cNvSpPr>
            <p:nvPr/>
          </p:nvSpPr>
          <p:spPr>
            <a:xfrm>
              <a:off x="5046022" y="2853389"/>
              <a:ext cx="62223" cy="610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" name="楕円 84"/>
            <p:cNvSpPr>
              <a:spLocks noChangeAspect="1"/>
            </p:cNvSpPr>
            <p:nvPr/>
          </p:nvSpPr>
          <p:spPr>
            <a:xfrm>
              <a:off x="5836102" y="2095057"/>
              <a:ext cx="62223" cy="610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" name="楕円 85"/>
            <p:cNvSpPr>
              <a:spLocks noChangeAspect="1"/>
            </p:cNvSpPr>
            <p:nvPr/>
          </p:nvSpPr>
          <p:spPr>
            <a:xfrm>
              <a:off x="5837896" y="2872209"/>
              <a:ext cx="62223" cy="610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楕円 86"/>
            <p:cNvSpPr>
              <a:spLocks noChangeAspect="1"/>
            </p:cNvSpPr>
            <p:nvPr/>
          </p:nvSpPr>
          <p:spPr>
            <a:xfrm>
              <a:off x="5050851" y="3625978"/>
              <a:ext cx="62223" cy="610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" name="楕円 87"/>
            <p:cNvSpPr>
              <a:spLocks noChangeAspect="1"/>
            </p:cNvSpPr>
            <p:nvPr/>
          </p:nvSpPr>
          <p:spPr>
            <a:xfrm>
              <a:off x="4250240" y="3632005"/>
              <a:ext cx="62223" cy="610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楕円 88"/>
            <p:cNvSpPr>
              <a:spLocks noChangeAspect="1"/>
            </p:cNvSpPr>
            <p:nvPr/>
          </p:nvSpPr>
          <p:spPr>
            <a:xfrm>
              <a:off x="3460007" y="3632004"/>
              <a:ext cx="62223" cy="610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楕円 89"/>
            <p:cNvSpPr>
              <a:spLocks noChangeAspect="1"/>
            </p:cNvSpPr>
            <p:nvPr/>
          </p:nvSpPr>
          <p:spPr>
            <a:xfrm>
              <a:off x="3468727" y="2858038"/>
              <a:ext cx="62223" cy="610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" name="楕円 90"/>
            <p:cNvSpPr>
              <a:spLocks noChangeAspect="1"/>
            </p:cNvSpPr>
            <p:nvPr/>
          </p:nvSpPr>
          <p:spPr>
            <a:xfrm>
              <a:off x="3467791" y="2080838"/>
              <a:ext cx="62223" cy="610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楕円 91"/>
            <p:cNvSpPr>
              <a:spLocks noChangeAspect="1"/>
            </p:cNvSpPr>
            <p:nvPr/>
          </p:nvSpPr>
          <p:spPr>
            <a:xfrm>
              <a:off x="3466155" y="1325166"/>
              <a:ext cx="62223" cy="610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" name="楕円 92"/>
            <p:cNvSpPr>
              <a:spLocks noChangeAspect="1"/>
            </p:cNvSpPr>
            <p:nvPr/>
          </p:nvSpPr>
          <p:spPr>
            <a:xfrm>
              <a:off x="2814840" y="1635637"/>
              <a:ext cx="62223" cy="610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4" name="楕円 93"/>
            <p:cNvSpPr>
              <a:spLocks noChangeAspect="1"/>
            </p:cNvSpPr>
            <p:nvPr/>
          </p:nvSpPr>
          <p:spPr>
            <a:xfrm>
              <a:off x="2816907" y="2407758"/>
              <a:ext cx="62223" cy="610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楕円 94"/>
            <p:cNvSpPr>
              <a:spLocks noChangeAspect="1"/>
            </p:cNvSpPr>
            <p:nvPr/>
          </p:nvSpPr>
          <p:spPr>
            <a:xfrm>
              <a:off x="2816087" y="3183387"/>
              <a:ext cx="62223" cy="610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" name="楕円 95"/>
            <p:cNvSpPr>
              <a:spLocks noChangeAspect="1"/>
            </p:cNvSpPr>
            <p:nvPr/>
          </p:nvSpPr>
          <p:spPr>
            <a:xfrm>
              <a:off x="2817183" y="3955796"/>
              <a:ext cx="62223" cy="610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" name="楕円 96"/>
            <p:cNvSpPr>
              <a:spLocks noChangeAspect="1"/>
            </p:cNvSpPr>
            <p:nvPr/>
          </p:nvSpPr>
          <p:spPr>
            <a:xfrm>
              <a:off x="5836101" y="1322628"/>
              <a:ext cx="62223" cy="610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" name="楕円 97"/>
            <p:cNvSpPr>
              <a:spLocks noChangeAspect="1"/>
            </p:cNvSpPr>
            <p:nvPr/>
          </p:nvSpPr>
          <p:spPr>
            <a:xfrm>
              <a:off x="6266003" y="1760261"/>
              <a:ext cx="62223" cy="610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9" name="楕円 98"/>
            <p:cNvSpPr>
              <a:spLocks noChangeAspect="1"/>
            </p:cNvSpPr>
            <p:nvPr/>
          </p:nvSpPr>
          <p:spPr>
            <a:xfrm>
              <a:off x="6263160" y="2529470"/>
              <a:ext cx="62223" cy="610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0" name="楕円 99"/>
            <p:cNvSpPr>
              <a:spLocks noChangeAspect="1"/>
            </p:cNvSpPr>
            <p:nvPr/>
          </p:nvSpPr>
          <p:spPr>
            <a:xfrm>
              <a:off x="6675096" y="2968111"/>
              <a:ext cx="62223" cy="610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" name="楕円 100"/>
            <p:cNvSpPr>
              <a:spLocks noChangeAspect="1"/>
            </p:cNvSpPr>
            <p:nvPr/>
          </p:nvSpPr>
          <p:spPr>
            <a:xfrm>
              <a:off x="6680724" y="2194924"/>
              <a:ext cx="62223" cy="610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" name="楕円 101"/>
            <p:cNvSpPr>
              <a:spLocks noChangeAspect="1"/>
            </p:cNvSpPr>
            <p:nvPr/>
          </p:nvSpPr>
          <p:spPr>
            <a:xfrm>
              <a:off x="6259485" y="3303546"/>
              <a:ext cx="62223" cy="610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" name="楕円 102"/>
            <p:cNvSpPr>
              <a:spLocks noChangeAspect="1"/>
            </p:cNvSpPr>
            <p:nvPr/>
          </p:nvSpPr>
          <p:spPr>
            <a:xfrm>
              <a:off x="5844831" y="3636729"/>
              <a:ext cx="62223" cy="610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" name="楕円 103"/>
            <p:cNvSpPr>
              <a:spLocks noChangeAspect="1"/>
            </p:cNvSpPr>
            <p:nvPr/>
          </p:nvSpPr>
          <p:spPr>
            <a:xfrm>
              <a:off x="6264893" y="4083819"/>
              <a:ext cx="62223" cy="610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" name="楕円 104"/>
            <p:cNvSpPr>
              <a:spLocks noChangeAspect="1"/>
            </p:cNvSpPr>
            <p:nvPr/>
          </p:nvSpPr>
          <p:spPr>
            <a:xfrm>
              <a:off x="6679324" y="3749887"/>
              <a:ext cx="62223" cy="610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" name="楕円 105"/>
            <p:cNvSpPr>
              <a:spLocks noChangeAspect="1"/>
            </p:cNvSpPr>
            <p:nvPr/>
          </p:nvSpPr>
          <p:spPr>
            <a:xfrm>
              <a:off x="6681876" y="4520169"/>
              <a:ext cx="62223" cy="610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" name="楕円 106"/>
            <p:cNvSpPr>
              <a:spLocks noChangeAspect="1"/>
            </p:cNvSpPr>
            <p:nvPr/>
          </p:nvSpPr>
          <p:spPr>
            <a:xfrm>
              <a:off x="2171134" y="1951360"/>
              <a:ext cx="62223" cy="610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" name="楕円 107"/>
            <p:cNvSpPr>
              <a:spLocks noChangeAspect="1"/>
            </p:cNvSpPr>
            <p:nvPr/>
          </p:nvSpPr>
          <p:spPr>
            <a:xfrm>
              <a:off x="2175000" y="2725915"/>
              <a:ext cx="62223" cy="610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" name="楕円 108"/>
            <p:cNvSpPr>
              <a:spLocks noChangeAspect="1"/>
            </p:cNvSpPr>
            <p:nvPr/>
          </p:nvSpPr>
          <p:spPr>
            <a:xfrm>
              <a:off x="2176181" y="3502831"/>
              <a:ext cx="62223" cy="610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" name="楕円 109"/>
            <p:cNvSpPr>
              <a:spLocks noChangeAspect="1"/>
            </p:cNvSpPr>
            <p:nvPr/>
          </p:nvSpPr>
          <p:spPr>
            <a:xfrm>
              <a:off x="2182672" y="4273629"/>
              <a:ext cx="62223" cy="610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テキスト ボックス 110"/>
                <p:cNvSpPr txBox="1"/>
                <p:nvPr/>
              </p:nvSpPr>
              <p:spPr>
                <a:xfrm>
                  <a:off x="4749179" y="3144253"/>
                  <a:ext cx="141705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kumimoji="1" lang="en-US" altLang="ja-JP" sz="1400" b="0" dirty="0"/>
                </a:p>
              </p:txBody>
            </p:sp>
          </mc:Choice>
          <mc:Fallback xmlns="">
            <p:sp>
              <p:nvSpPr>
                <p:cNvPr id="111" name="テキスト ボックス 1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49179" y="3144253"/>
                  <a:ext cx="141705" cy="215444"/>
                </a:xfrm>
                <a:prstGeom prst="rect">
                  <a:avLst/>
                </a:prstGeom>
                <a:blipFill>
                  <a:blip r:embed="rId3"/>
                  <a:stretch>
                    <a:fillRect l="-23810" r="-19048" b="-967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テキスト ボックス 111"/>
                <p:cNvSpPr txBox="1"/>
                <p:nvPr/>
              </p:nvSpPr>
              <p:spPr>
                <a:xfrm>
                  <a:off x="4750692" y="2386433"/>
                  <a:ext cx="392735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1" lang="en-US" altLang="ja-JP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1" lang="en-US" altLang="ja-JP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  <m:sup>
                            <m:r>
                              <a:rPr kumimoji="1" lang="en-US" altLang="ja-JP" sz="1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oMath>
                    </m:oMathPara>
                  </a14:m>
                  <a:endParaRPr kumimoji="1" lang="ja-JP" altLang="en-US" sz="1400" dirty="0"/>
                </a:p>
              </p:txBody>
            </p:sp>
          </mc:Choice>
          <mc:Fallback xmlns="">
            <p:sp>
              <p:nvSpPr>
                <p:cNvPr id="112" name="テキスト ボックス 1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0692" y="2386433"/>
                  <a:ext cx="392735" cy="215444"/>
                </a:xfrm>
                <a:prstGeom prst="rect">
                  <a:avLst/>
                </a:prstGeom>
                <a:blipFill>
                  <a:blip r:embed="rId4"/>
                  <a:stretch>
                    <a:fillRect r="-8772" b="-937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0" name="テキスト ボックス 119"/>
          <p:cNvSpPr txBox="1"/>
          <p:nvPr/>
        </p:nvSpPr>
        <p:spPr>
          <a:xfrm>
            <a:off x="2168906" y="115781"/>
            <a:ext cx="41809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/>
              <a:t>一様モジュラ束</a:t>
            </a:r>
            <a:r>
              <a:rPr kumimoji="1" lang="en-US" altLang="ja-JP" sz="3200" dirty="0" smtClean="0"/>
              <a:t> </a:t>
            </a:r>
            <a:r>
              <a:rPr kumimoji="1" lang="en-US" altLang="ja-JP" sz="3200" dirty="0"/>
              <a:t>[H.17]</a:t>
            </a:r>
            <a:endParaRPr kumimoji="1" lang="ja-JP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テキスト ボックス 120"/>
              <p:cNvSpPr txBox="1"/>
              <p:nvPr/>
            </p:nvSpPr>
            <p:spPr>
              <a:xfrm>
                <a:off x="1271487" y="726014"/>
                <a:ext cx="6561412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kumimoji="1" lang="ja-JP" altLang="en-US" sz="2000" i="1" smtClean="0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kumimoji="1" lang="ja-JP" altLang="en-US" sz="2000" dirty="0" smtClean="0">
                    <a:latin typeface="Cambria Math" panose="02040503050406030204" pitchFamily="18" charset="0"/>
                  </a:rPr>
                  <a:t> モジュラ束であって</a:t>
                </a:r>
                <a:endParaRPr kumimoji="1" lang="en-US" altLang="ja-JP" sz="2000" dirty="0" smtClean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kumimoji="1" lang="en-US" altLang="ja-JP" sz="2000" dirty="0" smtClean="0"/>
                  <a:t>      </a:t>
                </a:r>
                <a14:m>
                  <m:oMath xmlns:m="http://schemas.openxmlformats.org/officeDocument/2006/math">
                    <m:r>
                      <a:rPr kumimoji="1" lang="en-US" altLang="ja-JP" sz="200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ja-JP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⟼</m:t>
                    </m:r>
                    <m:sSup>
                      <m:sSupPr>
                        <m:ctrlPr>
                          <a:rPr kumimoji="1"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ja-JP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kumimoji="1"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kumimoji="1" lang="en-US" altLang="ja-JP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≔ </m:t>
                    </m:r>
                    <m:nary>
                      <m:naryPr>
                        <m:chr m:val="⋁"/>
                        <m:subHide m:val="on"/>
                        <m:supHide m:val="on"/>
                        <m:ctrlPr>
                          <a:rPr kumimoji="1"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begChr m:val="{"/>
                            <m:endChr m:val="|"/>
                            <m:ctrlPr>
                              <a:rPr kumimoji="1" lang="en-US" altLang="ja-JP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  <m:r>
                              <a:rPr kumimoji="1" lang="en-US" altLang="ja-JP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kumimoji="1"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:</m:t>
                        </m:r>
                        <m:r>
                          <a:rPr kumimoji="1"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ja-JP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の直上の元</m:t>
                        </m:r>
                        <m:r>
                          <a:rPr kumimoji="1"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}</m:t>
                        </m:r>
                      </m:e>
                    </m:nary>
                  </m:oMath>
                </a14:m>
                <a:r>
                  <a:rPr kumimoji="1" lang="en-US" altLang="ja-JP" sz="2000" dirty="0"/>
                  <a:t> </a:t>
                </a:r>
                <a:r>
                  <a:rPr kumimoji="1" lang="ja-JP" altLang="en-US" sz="2000" dirty="0" smtClean="0"/>
                  <a:t>が順序保存全単射</a:t>
                </a:r>
                <a:endParaRPr kumimoji="1" lang="ja-JP" altLang="en-US" sz="2000" dirty="0"/>
              </a:p>
            </p:txBody>
          </p:sp>
        </mc:Choice>
        <mc:Fallback xmlns="">
          <p:sp>
            <p:nvSpPr>
              <p:cNvPr id="121" name="テキスト ボックス 1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1487" y="726014"/>
                <a:ext cx="6561412" cy="1015663"/>
              </a:xfrm>
              <a:prstGeom prst="rect">
                <a:avLst/>
              </a:prstGeom>
              <a:blipFill>
                <a:blip r:embed="rId6"/>
                <a:stretch>
                  <a:fillRect r="-279" b="-5029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テキスト ボックス 114"/>
              <p:cNvSpPr txBox="1"/>
              <p:nvPr/>
            </p:nvSpPr>
            <p:spPr>
              <a:xfrm>
                <a:off x="751769" y="5788027"/>
                <a:ext cx="6528197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en-US" altLang="ja-JP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Rem. A</a:t>
                </a:r>
                <a:r>
                  <a:rPr kumimoji="1" lang="ja-JP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型ユークリッド的ビルディング</a:t>
                </a:r>
                <a:r>
                  <a:rPr lang="ja-JP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と</a:t>
                </a:r>
                <a:r>
                  <a:rPr kumimoji="1" lang="ja-JP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等価 </a:t>
                </a:r>
                <a:r>
                  <a:rPr kumimoji="1" lang="en-US" altLang="ja-JP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[H.17]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ja-JP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ja-JP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  </a:t>
                </a:r>
                <a:r>
                  <a:rPr lang="en-US" altLang="ja-JP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c.f.  A</a:t>
                </a:r>
                <a:r>
                  <a:rPr lang="ja-JP" alt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型球面的ビルディング</a:t>
                </a:r>
                <a:r>
                  <a:rPr lang="en-US" altLang="ja-JP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ja-JP" altLang="en-US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⇔</m:t>
                    </m:r>
                  </m:oMath>
                </a14:m>
                <a:r>
                  <a:rPr kumimoji="1" lang="ja-JP" alt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相補モジュラ束 </a:t>
                </a:r>
                <a:r>
                  <a:rPr kumimoji="1" lang="en-US" altLang="ja-JP" sz="16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:r>
                  <a:rPr lang="en-US" altLang="ja-JP" sz="16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Tits,Birkhoff</a:t>
                </a:r>
                <a:r>
                  <a:rPr lang="en-US" altLang="ja-JP" sz="16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  <a:endParaRPr kumimoji="1" lang="ja-JP" altLang="en-US" sz="16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5" name="テキスト ボックス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769" y="5788027"/>
                <a:ext cx="6528197" cy="1015663"/>
              </a:xfrm>
              <a:prstGeom prst="rect">
                <a:avLst/>
              </a:prstGeom>
              <a:blipFill>
                <a:blip r:embed="rId7"/>
                <a:stretch>
                  <a:fillRect l="-934" b="-359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550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正方形/長方形 20"/>
          <p:cNvSpPr/>
          <p:nvPr/>
        </p:nvSpPr>
        <p:spPr>
          <a:xfrm>
            <a:off x="862547" y="1784464"/>
            <a:ext cx="6951417" cy="18174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D0F5D-0754-42E2-8C1E-2CF41A7AA702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281189" y="361795"/>
            <a:ext cx="64059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 smtClean="0"/>
              <a:t>一様モジュラ束上の</a:t>
            </a:r>
            <a:r>
              <a:rPr lang="en-US" altLang="ja-JP" sz="3200" dirty="0" smtClean="0"/>
              <a:t>L</a:t>
            </a:r>
            <a:r>
              <a:rPr lang="ja-JP" altLang="en-US" sz="3200" dirty="0" smtClean="0"/>
              <a:t>凸関数</a:t>
            </a:r>
            <a:r>
              <a:rPr lang="en-US" altLang="ja-JP" sz="3200" dirty="0"/>
              <a:t>[H. 17]</a:t>
            </a:r>
            <a:endParaRPr kumimoji="1" lang="ja-JP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1573876" y="2330260"/>
                <a:ext cx="5123613" cy="12716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en-US" altLang="ja-JP" sz="2400" dirty="0" smtClean="0"/>
                  <a:t>   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∨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kumimoji="1" lang="en-US" altLang="ja-JP" sz="2400" b="0" dirty="0"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kumimoji="1" lang="en-US" altLang="ja-JP" sz="2400" dirty="0"/>
                  <a:t>  </a:t>
                </a:r>
                <a:r>
                  <a:rPr kumimoji="1" lang="en-US" altLang="ja-JP" sz="2400" dirty="0" smtClean="0"/>
                  <a:t>  </a:t>
                </a:r>
                <a14:m>
                  <m:oMath xmlns:m="http://schemas.openxmlformats.org/officeDocument/2006/math">
                    <m:r>
                      <a:rPr kumimoji="1" lang="en-US" altLang="ja-JP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kumimoji="1" lang="ja-JP" alt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  <m:sup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kumimoji="1" lang="ja-JP" alt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3876" y="2330260"/>
                <a:ext cx="5123613" cy="12716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/>
              <p:cNvSpPr/>
              <p:nvPr/>
            </p:nvSpPr>
            <p:spPr>
              <a:xfrm>
                <a:off x="948199" y="1861705"/>
                <a:ext cx="416857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kumimoji="1" lang="en-US" altLang="ja-JP" sz="2400" dirty="0" smtClean="0"/>
                  <a:t>Def.  </a:t>
                </a:r>
                <a14:m>
                  <m:oMath xmlns:m="http://schemas.openxmlformats.org/officeDocument/2006/math"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:</m:t>
                    </m:r>
                    <m:r>
                      <a:rPr kumimoji="1" lang="en-US" altLang="ja-JP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∪{∞}</m:t>
                    </m:r>
                  </m:oMath>
                </a14:m>
                <a:r>
                  <a:rPr kumimoji="1" lang="ja-JP" altLang="en-US" sz="2400" dirty="0" smtClean="0"/>
                  <a:t>が </a:t>
                </a:r>
                <a:r>
                  <a:rPr kumimoji="1" lang="en-US" altLang="ja-JP" sz="2400" dirty="0" smtClean="0"/>
                  <a:t>L</a:t>
                </a:r>
                <a:r>
                  <a:rPr kumimoji="1" lang="ja-JP" altLang="en-US" sz="2400" dirty="0" smtClean="0"/>
                  <a:t>凸</a:t>
                </a:r>
                <a:r>
                  <a:rPr kumimoji="1" lang="en-US" altLang="ja-JP" sz="2400" dirty="0" smtClean="0"/>
                  <a:t>  </a:t>
                </a:r>
                <a14:m>
                  <m:oMath xmlns:m="http://schemas.openxmlformats.org/officeDocument/2006/math">
                    <m:r>
                      <a:rPr kumimoji="1" lang="en-US" altLang="ja-JP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8" name="正方形/長方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199" y="1861705"/>
                <a:ext cx="4168577" cy="461665"/>
              </a:xfrm>
              <a:prstGeom prst="rect">
                <a:avLst/>
              </a:prstGeom>
              <a:blipFill>
                <a:blip r:embed="rId3"/>
                <a:stretch>
                  <a:fillRect l="-2343" t="-11842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948199" y="1227419"/>
                <a:ext cx="26806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kumimoji="1" lang="en-US" altLang="ja-JP" sz="2400" dirty="0"/>
                  <a:t>: </a:t>
                </a:r>
                <a:r>
                  <a:rPr kumimoji="1" lang="ja-JP" altLang="en-US" sz="2400" dirty="0" smtClean="0"/>
                  <a:t>一様モジュラ束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199" y="1227419"/>
                <a:ext cx="2680670" cy="461665"/>
              </a:xfrm>
              <a:prstGeom prst="rect">
                <a:avLst/>
              </a:prstGeom>
              <a:blipFill>
                <a:blip r:embed="rId4"/>
                <a:stretch>
                  <a:fillRect l="-683" t="-11842" r="-2506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/>
              <p:cNvSpPr txBox="1"/>
              <p:nvPr/>
            </p:nvSpPr>
            <p:spPr>
              <a:xfrm>
                <a:off x="948199" y="3926329"/>
                <a:ext cx="6933308" cy="1754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sSup>
                      <m:sSupPr>
                        <m:ctrlP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ja-JP" altLang="en-US" sz="2400" i="1" dirty="0">
                        <a:latin typeface="Cambria Math" panose="02040503050406030204" pitchFamily="18" charset="0"/>
                      </a:rPr>
                      <m:t>のとき</m:t>
                    </m:r>
                  </m:oMath>
                </a14:m>
                <a:r>
                  <a:rPr lang="ja-JP" altLang="en-US" sz="2400" dirty="0"/>
                  <a:t>通常の定義に</a:t>
                </a:r>
                <a:r>
                  <a:rPr lang="ja-JP" altLang="en-US" sz="2400" dirty="0" smtClean="0"/>
                  <a:t>一致</a:t>
                </a:r>
                <a:endParaRPr kumimoji="1" lang="en-US" altLang="ja-JP" sz="24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kumimoji="1" lang="ja-JP" altLang="en-US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局所化 </a:t>
                </a:r>
                <a:r>
                  <a:rPr kumimoji="1" lang="en-US" altLang="ja-JP" sz="2400" dirty="0" smtClean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 </a:t>
                </a:r>
                <a:r>
                  <a:rPr lang="ja-JP" altLang="en-US" sz="24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相補</a:t>
                </a:r>
                <a:r>
                  <a:rPr kumimoji="1" lang="ja-JP" altLang="en-US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モジュラ束上の劣モジュラ関数</a:t>
                </a:r>
                <a:endParaRPr kumimoji="1" lang="en-US" altLang="ja-JP" sz="24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kumimoji="1" lang="en-US" altLang="ja-JP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SDA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𝑙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kumimoji="1" lang="en-US" altLang="ja-JP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-</a:t>
                </a:r>
                <a:r>
                  <a:rPr kumimoji="1" lang="ja-JP" altLang="en-US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反復上界</a:t>
                </a:r>
              </a:p>
            </p:txBody>
          </p:sp>
        </mc:Choice>
        <mc:Fallback xmlns="">
          <p:sp>
            <p:nvSpPr>
              <p:cNvPr id="12" name="テキスト ボックス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199" y="3926329"/>
                <a:ext cx="6933308" cy="1754326"/>
              </a:xfrm>
              <a:prstGeom prst="rect">
                <a:avLst/>
              </a:prstGeom>
              <a:blipFill>
                <a:blip r:embed="rId11"/>
                <a:stretch>
                  <a:fillRect l="-1231" r="-352" b="-41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696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正方形/長方形 39"/>
          <p:cNvSpPr/>
          <p:nvPr/>
        </p:nvSpPr>
        <p:spPr>
          <a:xfrm>
            <a:off x="1104983" y="741345"/>
            <a:ext cx="6988781" cy="27394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F7132-47CA-4000-8D1C-00CFA7571704}" type="slidenum">
              <a:rPr kumimoji="1" lang="ja-JP" altLang="en-US" smtClean="0"/>
              <a:t>19</a:t>
            </a:fld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962578" y="1938928"/>
            <a:ext cx="5526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/>
              <a:t>s.t.</a:t>
            </a:r>
            <a:r>
              <a:rPr kumimoji="1" lang="en-US" altLang="ja-JP" sz="2000" dirty="0"/>
              <a:t> </a:t>
            </a:r>
            <a:endParaRPr kumimoji="1" lang="en-US" altLang="ja-JP" sz="2000" b="0" i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7033770" y="2021984"/>
                <a:ext cx="57977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ja-JP" altLang="en-US" sz="2000" i="1" smtClean="0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kumimoji="1" lang="en-US" altLang="ja-JP" sz="20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3770" y="2021984"/>
                <a:ext cx="579774" cy="307777"/>
              </a:xfrm>
              <a:prstGeom prst="rect">
                <a:avLst/>
              </a:prstGeom>
              <a:blipFill>
                <a:blip r:embed="rId2"/>
                <a:stretch>
                  <a:fillRect l="-15789" t="-4000" r="-15789" b="-3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4699126" y="3129859"/>
                <a:ext cx="15313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kumimoji="1" lang="ja-JP" altLang="en-US" sz="2000" dirty="0"/>
                  <a:t> </a:t>
                </a:r>
                <a14:m>
                  <m:oMath xmlns:m="http://schemas.openxmlformats.org/officeDocument/2006/math">
                    <m:r>
                      <a:rPr kumimoji="1" lang="ja-JP" altLang="en-US" sz="2000" i="1">
                        <a:latin typeface="Cambria Math" panose="02040503050406030204" pitchFamily="18" charset="0"/>
                      </a:rPr>
                      <m:t>𝕂</m:t>
                    </m:r>
                  </m:oMath>
                </a14:m>
                <a:r>
                  <a:rPr kumimoji="1" lang="ja-JP" altLang="en-US" sz="2000" dirty="0" smtClean="0"/>
                  <a:t>上正則</a:t>
                </a:r>
                <a:endParaRPr kumimoji="1" lang="en-US" altLang="ja-JP" sz="2000" dirty="0" smtClean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126" y="3129859"/>
                <a:ext cx="1531317" cy="307777"/>
              </a:xfrm>
              <a:prstGeom prst="rect">
                <a:avLst/>
              </a:prstGeom>
              <a:blipFill>
                <a:blip r:embed="rId3"/>
                <a:stretch>
                  <a:fillRect l="-5976" t="-23529" r="-9562" b="-5098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正方形/長方形 5"/>
          <p:cNvSpPr/>
          <p:nvPr/>
        </p:nvSpPr>
        <p:spPr>
          <a:xfrm>
            <a:off x="5742092" y="1821961"/>
            <a:ext cx="1151540" cy="10352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7" name="正方形/長方形 6"/>
          <p:cNvSpPr/>
          <p:nvPr/>
        </p:nvSpPr>
        <p:spPr>
          <a:xfrm>
            <a:off x="5742092" y="2334465"/>
            <a:ext cx="731852" cy="5216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6002920" y="2376437"/>
                <a:ext cx="23884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2920" y="2376437"/>
                <a:ext cx="238847" cy="369332"/>
              </a:xfrm>
              <a:prstGeom prst="rect">
                <a:avLst/>
              </a:prstGeom>
              <a:blipFill>
                <a:blip r:embed="rId4"/>
                <a:stretch>
                  <a:fillRect l="-30769" r="-30769" b="-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5762817" y="1811577"/>
                <a:ext cx="18114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0" smtClean="0"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2817" y="1811577"/>
                <a:ext cx="181140" cy="307777"/>
              </a:xfrm>
              <a:prstGeom prst="rect">
                <a:avLst/>
              </a:prstGeom>
              <a:blipFill>
                <a:blip r:embed="rId5"/>
                <a:stretch>
                  <a:fillRect l="-16667" r="-2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6514155" y="1739430"/>
                <a:ext cx="18114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0" smtClean="0"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4155" y="1739430"/>
                <a:ext cx="181140" cy="307777"/>
              </a:xfrm>
              <a:prstGeom prst="rect">
                <a:avLst/>
              </a:prstGeom>
              <a:blipFill>
                <a:blip r:embed="rId6"/>
                <a:stretch>
                  <a:fillRect l="-20690" r="-206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/>
              <p:cNvSpPr txBox="1"/>
              <p:nvPr/>
            </p:nvSpPr>
            <p:spPr>
              <a:xfrm>
                <a:off x="6122635" y="1970263"/>
                <a:ext cx="215617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0" smtClean="0"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11" name="テキスト ボックス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2635" y="1970263"/>
                <a:ext cx="215617" cy="307777"/>
              </a:xfrm>
              <a:prstGeom prst="rect">
                <a:avLst/>
              </a:prstGeom>
              <a:blipFill>
                <a:blip r:embed="rId7"/>
                <a:stretch>
                  <a:fillRect l="-5556" r="-8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/>
              <p:cNvSpPr txBox="1"/>
              <p:nvPr/>
            </p:nvSpPr>
            <p:spPr>
              <a:xfrm>
                <a:off x="6574784" y="2520907"/>
                <a:ext cx="18114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0" smtClean="0"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12" name="テキスト ボックス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4784" y="2520907"/>
                <a:ext cx="181140" cy="307777"/>
              </a:xfrm>
              <a:prstGeom prst="rect">
                <a:avLst/>
              </a:prstGeom>
              <a:blipFill>
                <a:blip r:embed="rId8"/>
                <a:stretch>
                  <a:fillRect l="-20690" r="-206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/>
              <p:cNvSpPr txBox="1"/>
              <p:nvPr/>
            </p:nvSpPr>
            <p:spPr>
              <a:xfrm>
                <a:off x="5528190" y="2424414"/>
                <a:ext cx="18517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13" name="テキスト ボックス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8190" y="2424414"/>
                <a:ext cx="185179" cy="307777"/>
              </a:xfrm>
              <a:prstGeom prst="rect">
                <a:avLst/>
              </a:prstGeom>
              <a:blipFill>
                <a:blip r:embed="rId9"/>
                <a:stretch>
                  <a:fillRect l="-20000" r="-1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/>
              <p:cNvSpPr txBox="1"/>
              <p:nvPr/>
            </p:nvSpPr>
            <p:spPr>
              <a:xfrm>
                <a:off x="6120331" y="2806567"/>
                <a:ext cx="18158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kumimoji="1" lang="ja-JP" altLang="en-US" sz="2000" i="1" dirty="0"/>
              </a:p>
            </p:txBody>
          </p:sp>
        </mc:Choice>
        <mc:Fallback xmlns="">
          <p:sp>
            <p:nvSpPr>
              <p:cNvPr id="14" name="テキスト ボックス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0331" y="2806567"/>
                <a:ext cx="181588" cy="307777"/>
              </a:xfrm>
              <a:prstGeom prst="rect">
                <a:avLst/>
              </a:prstGeom>
              <a:blipFill>
                <a:blip r:embed="rId10"/>
                <a:stretch>
                  <a:fillRect l="-20000" r="-1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正方形/長方形 14"/>
              <p:cNvSpPr/>
              <p:nvPr/>
            </p:nvSpPr>
            <p:spPr>
              <a:xfrm>
                <a:off x="4472764" y="1955428"/>
                <a:ext cx="114345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sSub>
                        <m:sSubPr>
                          <m:ctrlP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kumimoji="1" lang="en-US" altLang="ja-JP" sz="20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15" name="正方形/長方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2764" y="1955428"/>
                <a:ext cx="1143455" cy="400110"/>
              </a:xfrm>
              <a:prstGeom prst="rect">
                <a:avLst/>
              </a:prstGeom>
              <a:blipFill>
                <a:blip r:embed="rId11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正方形/長方形 15"/>
              <p:cNvSpPr/>
              <p:nvPr/>
            </p:nvSpPr>
            <p:spPr>
              <a:xfrm>
                <a:off x="3665391" y="1161202"/>
                <a:ext cx="2405787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kumimoji="1" lang="en-US" altLang="ja-JP" sz="200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kumimoji="1" lang="en-US" altLang="ja-JP" sz="2000">
                          <a:latin typeface="Cambria Math" panose="02040503050406030204" pitchFamily="18" charset="0"/>
                        </a:rPr>
                        <m:t>ax</m:t>
                      </m:r>
                      <m:r>
                        <m:rPr>
                          <m:nor/>
                        </m:rPr>
                        <a:rPr kumimoji="1" lang="en-US" altLang="ja-JP" sz="2000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kumimoji="1" lang="en-US" altLang="ja-JP" sz="200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kumimoji="1" lang="en-US" altLang="ja-JP" sz="2000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kumimoji="1" lang="en-US" altLang="ja-JP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000" i="1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6" name="正方形/長方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5391" y="1161202"/>
                <a:ext cx="2405787" cy="55399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テキスト ボックス 19"/>
          <p:cNvSpPr txBox="1"/>
          <p:nvPr/>
        </p:nvSpPr>
        <p:spPr>
          <a:xfrm>
            <a:off x="6574784" y="2960145"/>
            <a:ext cx="249299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ja-JP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相補</a:t>
            </a:r>
            <a:r>
              <a:rPr lang="ja-JP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モジュラ束上の</a:t>
            </a:r>
            <a:endParaRPr lang="en-US" altLang="ja-JP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ja-JP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劣モ最小化</a:t>
            </a:r>
            <a:endParaRPr kumimoji="1" lang="ja-JP" altLang="en-U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442357" y="98935"/>
            <a:ext cx="28010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nc</a:t>
            </a:r>
            <a:r>
              <a:rPr kumimoji="1" lang="en-US" altLang="ja-JP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-rank</a:t>
            </a:r>
            <a:r>
              <a:rPr kumimoji="1" lang="ja-JP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と</a:t>
            </a:r>
            <a:r>
              <a:rPr kumimoji="1" lang="en-US" altLang="ja-JP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deg-Det</a:t>
            </a:r>
            <a:endParaRPr kumimoji="1" lang="ja-JP" alt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/>
              <p:cNvSpPr txBox="1"/>
              <p:nvPr/>
            </p:nvSpPr>
            <p:spPr>
              <a:xfrm>
                <a:off x="1338462" y="1252021"/>
                <a:ext cx="267006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1" lang="en-US" altLang="ja-JP" sz="20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nc</m:t>
                    </m:r>
                  </m:oMath>
                </a14:m>
                <a:r>
                  <a:rPr kumimoji="1" lang="en-US" altLang="ja-JP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-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1" lang="en-US" altLang="ja-JP" sz="2000" b="0" i="0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rank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kumimoji="1" lang="en-US" altLang="ja-JP" sz="20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kumimoji="1" lang="en-US" altLang="ja-JP" sz="20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</m:sub>
                      <m:sup/>
                      <m:e>
                        <m:sSub>
                          <m:sSubPr>
                            <m:ctrlPr>
                              <a:rPr kumimoji="1" lang="en-US" altLang="ja-JP" sz="2000" b="0" i="1" dirty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dirty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sz="2000" b="0" i="1" dirty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kumimoji="1" lang="en-US" altLang="ja-JP" sz="2000" b="0" i="1" dirty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dirty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kumimoji="1" lang="en-US" altLang="ja-JP" sz="2000" b="0" i="1" dirty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𝑘</m:t>
                            </m:r>
                          </m:sub>
                        </m:sSub>
                      </m:e>
                    </m:nary>
                    <m:r>
                      <a:rPr kumimoji="1" lang="en-US" altLang="ja-JP" sz="20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 =</m:t>
                    </m:r>
                  </m:oMath>
                </a14:m>
                <a:endParaRPr kumimoji="1" lang="ja-JP" altLang="en-US" sz="20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3" name="テキスト ボックス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8462" y="1252021"/>
                <a:ext cx="2670062" cy="400110"/>
              </a:xfrm>
              <a:prstGeom prst="rect">
                <a:avLst/>
              </a:prstGeom>
              <a:blipFill>
                <a:blip r:embed="rId13"/>
                <a:stretch>
                  <a:fillRect t="-122727" b="-18181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テキスト ボックス 23"/>
          <p:cNvSpPr txBox="1"/>
          <p:nvPr/>
        </p:nvSpPr>
        <p:spPr>
          <a:xfrm>
            <a:off x="1779859" y="1790239"/>
            <a:ext cx="1082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非可換変数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/>
              <p:cNvSpPr txBox="1"/>
              <p:nvPr/>
            </p:nvSpPr>
            <p:spPr>
              <a:xfrm>
                <a:off x="1205798" y="6301181"/>
                <a:ext cx="606621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Rem: rank/</a:t>
                </a:r>
                <a:r>
                  <a:rPr kumimoji="1" lang="en-US" altLang="ja-JP" sz="20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deg</a:t>
                </a:r>
                <a:r>
                  <a:rPr kumimoji="1" lang="en-US" altLang="ja-JP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1" lang="en-US" altLang="ja-JP" sz="20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det</a:t>
                </a:r>
                <a:r>
                  <a:rPr kumimoji="1" lang="ja-JP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では，</a:t>
                </a:r>
                <a14:m>
                  <m:oMath xmlns:m="http://schemas.openxmlformats.org/officeDocument/2006/math">
                    <m:r>
                      <a:rPr kumimoji="1" lang="ja-JP" altLang="en-US" sz="200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≤</m:t>
                    </m:r>
                  </m:oMath>
                </a14:m>
                <a:r>
                  <a:rPr kumimoji="1" lang="ja-JP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成立 </a:t>
                </a:r>
                <a:r>
                  <a:rPr kumimoji="1" lang="en-US" altLang="ja-JP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:r>
                  <a:rPr kumimoji="1" lang="en-US" altLang="ja-JP" sz="20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Lovasz</a:t>
                </a:r>
                <a:r>
                  <a:rPr kumimoji="1" lang="en-US" altLang="ja-JP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89/</a:t>
                </a:r>
                <a:r>
                  <a:rPr kumimoji="1" lang="en-US" altLang="ja-JP" sz="20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Murota</a:t>
                </a:r>
                <a:r>
                  <a:rPr kumimoji="1" lang="en-US" altLang="ja-JP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95)</a:t>
                </a:r>
                <a:endParaRPr kumimoji="1" lang="ja-JP" altLang="en-US" sz="20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6" name="テキスト ボックス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5798" y="6301181"/>
                <a:ext cx="6066212" cy="400110"/>
              </a:xfrm>
              <a:prstGeom prst="rect">
                <a:avLst/>
              </a:prstGeom>
              <a:blipFill>
                <a:blip r:embed="rId14"/>
                <a:stretch>
                  <a:fillRect l="-1106" t="-9231" b="-2923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正方形/長方形 26"/>
          <p:cNvSpPr/>
          <p:nvPr/>
        </p:nvSpPr>
        <p:spPr>
          <a:xfrm>
            <a:off x="1338462" y="824848"/>
            <a:ext cx="33606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err="1" smtClean="0">
                <a:ea typeface="小塚明朝 Pr6N R" panose="02020400000000000000" pitchFamily="18" charset="-128"/>
              </a:rPr>
              <a:t>Thm</a:t>
            </a:r>
            <a:r>
              <a:rPr lang="en-US" altLang="ja-JP" sz="2000" dirty="0" smtClean="0">
                <a:ea typeface="小塚明朝 Pr6N R" panose="02020400000000000000" pitchFamily="18" charset="-128"/>
              </a:rPr>
              <a:t> (Fortin-</a:t>
            </a:r>
            <a:r>
              <a:rPr lang="en-US" altLang="ja-JP" sz="2000" dirty="0" err="1" smtClean="0">
                <a:ea typeface="小塚明朝 Pr6N R" panose="02020400000000000000" pitchFamily="18" charset="-128"/>
              </a:rPr>
              <a:t>Reutenauer</a:t>
            </a:r>
            <a:r>
              <a:rPr lang="en-US" altLang="ja-JP" sz="2000" dirty="0" smtClean="0">
                <a:ea typeface="小塚明朝 Pr6N R" panose="02020400000000000000" pitchFamily="18" charset="-128"/>
              </a:rPr>
              <a:t> 2004)</a:t>
            </a:r>
            <a:endParaRPr lang="ja-JP" altLang="en-US" sz="2000" dirty="0"/>
          </a:p>
        </p:txBody>
      </p:sp>
      <p:grpSp>
        <p:nvGrpSpPr>
          <p:cNvPr id="50" name="グループ化 49"/>
          <p:cNvGrpSpPr/>
          <p:nvPr/>
        </p:nvGrpSpPr>
        <p:grpSpPr>
          <a:xfrm>
            <a:off x="8515350" y="3997911"/>
            <a:ext cx="475076" cy="1220623"/>
            <a:chOff x="8515350" y="3997911"/>
            <a:chExt cx="475076" cy="1220623"/>
          </a:xfrm>
        </p:grpSpPr>
        <p:cxnSp>
          <p:nvCxnSpPr>
            <p:cNvPr id="31" name="直線矢印コネクタ 30"/>
            <p:cNvCxnSpPr/>
            <p:nvPr/>
          </p:nvCxnSpPr>
          <p:spPr>
            <a:xfrm flipH="1" flipV="1">
              <a:off x="8515350" y="3997911"/>
              <a:ext cx="10937" cy="1220623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テキスト ボックス 35"/>
            <p:cNvSpPr txBox="1"/>
            <p:nvPr/>
          </p:nvSpPr>
          <p:spPr>
            <a:xfrm>
              <a:off x="8549280" y="4173756"/>
              <a:ext cx="441146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局</a:t>
              </a:r>
              <a:endParaRPr kumimoji="1" lang="en-US" altLang="ja-JP" sz="2000" dirty="0" smtClean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kumimoji="1" lang="ja-JP" altLang="en-US" sz="2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所</a:t>
              </a:r>
              <a:endParaRPr kumimoji="1" lang="en-US" altLang="ja-JP" sz="2000" dirty="0" smtClean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kumimoji="1" lang="ja-JP" altLang="en-US" sz="2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化</a:t>
              </a:r>
            </a:p>
          </p:txBody>
        </p:sp>
      </p:grpSp>
      <p:sp>
        <p:nvSpPr>
          <p:cNvPr id="41" name="四角形吹き出し 40"/>
          <p:cNvSpPr/>
          <p:nvPr/>
        </p:nvSpPr>
        <p:spPr>
          <a:xfrm>
            <a:off x="1756402" y="1790239"/>
            <a:ext cx="1082347" cy="302577"/>
          </a:xfrm>
          <a:prstGeom prst="wedgeRectCallout">
            <a:avLst>
              <a:gd name="adj1" fmla="val 40212"/>
              <a:gd name="adj2" fmla="val -9502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9" name="グループ化 48"/>
          <p:cNvGrpSpPr/>
          <p:nvPr/>
        </p:nvGrpSpPr>
        <p:grpSpPr>
          <a:xfrm>
            <a:off x="1104983" y="3846284"/>
            <a:ext cx="6988781" cy="2180987"/>
            <a:chOff x="1207257" y="3854305"/>
            <a:chExt cx="6988781" cy="2180987"/>
          </a:xfrm>
        </p:grpSpPr>
        <p:sp>
          <p:nvSpPr>
            <p:cNvPr id="47" name="正方形/長方形 46"/>
            <p:cNvSpPr/>
            <p:nvPr/>
          </p:nvSpPr>
          <p:spPr>
            <a:xfrm>
              <a:off x="1207257" y="3854305"/>
              <a:ext cx="6988781" cy="218098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44" name="グループ化 43"/>
            <p:cNvGrpSpPr/>
            <p:nvPr/>
          </p:nvGrpSpPr>
          <p:grpSpPr>
            <a:xfrm>
              <a:off x="1338462" y="3873952"/>
              <a:ext cx="6552816" cy="2078186"/>
              <a:chOff x="723320" y="3731578"/>
              <a:chExt cx="6552816" cy="207818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テキスト ボックス 16"/>
                  <p:cNvSpPr txBox="1"/>
                  <p:nvPr/>
                </p:nvSpPr>
                <p:spPr>
                  <a:xfrm>
                    <a:off x="3277419" y="4139104"/>
                    <a:ext cx="3705245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kumimoji="1" lang="en-US" altLang="ja-JP" sz="2000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  <m:r>
                            <m:rPr>
                              <m:nor/>
                            </m:rPr>
                            <a:rPr kumimoji="1" lang="en-US" altLang="ja-JP" sz="2000" b="0" i="0" smtClean="0">
                              <a:latin typeface="Cambria Math" panose="02040503050406030204" pitchFamily="18" charset="0"/>
                            </a:rPr>
                            <m:t>.  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kumimoji="1" lang="en-US" altLang="ja-JP" sz="2000" b="0" i="0" smtClean="0">
                              <a:latin typeface="Cambria Math" panose="02040503050406030204" pitchFamily="18" charset="0"/>
                            </a:rPr>
                            <m:t>de</m:t>
                          </m:r>
                          <m:sSub>
                            <m:sSub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kumimoji="1" lang="en-US" altLang="ja-JP" sz="2000" b="0" i="0" smtClean="0">
                                  <a:latin typeface="Cambria Math" panose="02040503050406030204" pitchFamily="18" charset="0"/>
                                </a:rPr>
                                <m:t>g</m:t>
                              </m:r>
                            </m:e>
                            <m:sub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kumimoji="1" lang="en-US" altLang="ja-JP" sz="2000" b="0" i="0" smtClean="0">
                              <a:latin typeface="Cambria Math" panose="02040503050406030204" pitchFamily="18" charset="0"/>
                            </a:rPr>
                            <m:t>det</m:t>
                          </m:r>
                          <m:r>
                            <m:rPr>
                              <m:nor/>
                            </m:rPr>
                            <a:rPr kumimoji="1" lang="en-US" altLang="ja-JP" sz="20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m:rPr>
                              <m:nor/>
                            </m:rPr>
                            <a:rPr kumimoji="1" lang="en-US" altLang="ja-JP" sz="20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kumimoji="1" lang="en-US" altLang="ja-JP" sz="20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kumimoji="1" lang="en-US" altLang="ja-JP" sz="2000" b="0" i="0" smtClean="0">
                              <a:latin typeface="Cambria Math" panose="02040503050406030204" pitchFamily="18" charset="0"/>
                            </a:rPr>
                            <m:t>de</m:t>
                          </m:r>
                          <m:sSub>
                            <m:sSub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altLang="ja-JP" sz="2000" i="0">
                                  <a:latin typeface="Cambria Math" panose="02040503050406030204" pitchFamily="18" charset="0"/>
                                </a:rPr>
                                <m:t>g</m:t>
                              </m:r>
                            </m:e>
                            <m:sub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kumimoji="1" lang="en-US" altLang="ja-JP" sz="2000" b="0" i="0" smtClean="0">
                              <a:latin typeface="Cambria Math" panose="02040503050406030204" pitchFamily="18" charset="0"/>
                            </a:rPr>
                            <m:t>det</m:t>
                          </m:r>
                          <m:r>
                            <m:rPr>
                              <m:nor/>
                            </m:rPr>
                            <a:rPr kumimoji="1" lang="en-US" altLang="ja-JP" sz="20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kumimoji="1" lang="en-US" altLang="ja-JP" sz="2000" b="0" i="0" smtClean="0">
                              <a:latin typeface="Cambria Math" panose="02040503050406030204" pitchFamily="18" charset="0"/>
                            </a:rPr>
                            <m:t>Q</m:t>
                          </m:r>
                        </m:oMath>
                      </m:oMathPara>
                    </a14:m>
                    <a:endParaRPr kumimoji="1" lang="ja-JP" altLang="en-US" sz="2000" dirty="0"/>
                  </a:p>
                </p:txBody>
              </p:sp>
            </mc:Choice>
            <mc:Fallback xmlns="">
              <p:sp>
                <p:nvSpPr>
                  <p:cNvPr id="17" name="テキスト ボックス 1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77419" y="4139104"/>
                    <a:ext cx="3705245" cy="400110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b="-10606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テキスト ボックス 17"/>
                  <p:cNvSpPr txBox="1"/>
                  <p:nvPr/>
                </p:nvSpPr>
                <p:spPr>
                  <a:xfrm>
                    <a:off x="3512029" y="4761282"/>
                    <a:ext cx="3764107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kumimoji="1" lang="en-US" altLang="ja-JP" sz="2400" dirty="0"/>
                      <a:t>s.t.  </a:t>
                    </a:r>
                    <a14:m>
                      <m:oMath xmlns:m="http://schemas.openxmlformats.org/officeDocument/2006/math">
                        <m:r>
                          <m:rPr>
                            <m:nor/>
                          </m:rPr>
                          <a:rPr kumimoji="1" lang="en-US" altLang="ja-JP" sz="2000" b="0" i="0" smtClean="0">
                            <a:latin typeface="Cambria Math" panose="02040503050406030204" pitchFamily="18" charset="0"/>
                          </a:rPr>
                          <m:t>de</m:t>
                        </m:r>
                        <m:sSub>
                          <m:sSubPr>
                            <m:ctrlPr>
                              <a:rPr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altLang="ja-JP" sz="2000">
                                <a:latin typeface="Cambria Math" panose="02040503050406030204" pitchFamily="18" charset="0"/>
                              </a:rPr>
                              <m:t>g</m:t>
                            </m:r>
                          </m:e>
                          <m:sub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sSub>
                          <m:sSubPr>
                            <m:ctrlP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sSub>
                                  <m:sSubPr>
                                    <m:ctrlP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</m:d>
                          </m:e>
                          <m:sub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≤0  (∀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,∀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a14:m>
                    <a:endParaRPr kumimoji="1" lang="ja-JP" altLang="en-US" sz="2400" dirty="0"/>
                  </a:p>
                </p:txBody>
              </p:sp>
            </mc:Choice>
            <mc:Fallback xmlns="">
              <p:sp>
                <p:nvSpPr>
                  <p:cNvPr id="18" name="テキスト ボックス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12029" y="4761282"/>
                    <a:ext cx="3764107" cy="461665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l="-2427" t="-11842" b="-27632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テキスト ボックス 18"/>
                  <p:cNvSpPr txBox="1"/>
                  <p:nvPr/>
                </p:nvSpPr>
                <p:spPr>
                  <a:xfrm>
                    <a:off x="3825475" y="5409654"/>
                    <a:ext cx="2034852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:</m:t>
                        </m:r>
                      </m:oMath>
                    </a14:m>
                    <a:r>
                      <a:rPr kumimoji="1" lang="en-US" altLang="ja-JP" sz="2000" dirty="0"/>
                      <a:t> </a:t>
                    </a:r>
                    <a14:m>
                      <m:oMath xmlns:m="http://schemas.openxmlformats.org/officeDocument/2006/math">
                        <m:r>
                          <a:rPr kumimoji="1" lang="ja-JP" altLang="en-US" sz="2000" i="1" smtClean="0">
                            <a:latin typeface="Cambria Math" panose="02040503050406030204" pitchFamily="18" charset="0"/>
                          </a:rPr>
                          <m:t>𝕂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r>
                      <a:rPr kumimoji="1" lang="ja-JP" altLang="en-US" sz="2000" dirty="0" smtClean="0"/>
                      <a:t>上正則</a:t>
                    </a:r>
                    <a:endParaRPr kumimoji="1" lang="ja-JP" altLang="en-US" sz="2000" dirty="0"/>
                  </a:p>
                </p:txBody>
              </p:sp>
            </mc:Choice>
            <mc:Fallback xmlns="">
              <p:sp>
                <p:nvSpPr>
                  <p:cNvPr id="19" name="テキスト ボックス 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25475" y="5409654"/>
                    <a:ext cx="2034852" cy="400110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t="-7692" r="-2695" b="-29231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テキスト ボックス 24"/>
                  <p:cNvSpPr txBox="1"/>
                  <p:nvPr/>
                </p:nvSpPr>
                <p:spPr>
                  <a:xfrm>
                    <a:off x="723320" y="4144767"/>
                    <a:ext cx="3056556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altLang="ja-JP" sz="200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en-US" altLang="ja-JP" sz="2000" b="0" i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e</m:t>
                        </m:r>
                        <m:sSub>
                          <m:sSubPr>
                            <m:ctrlPr>
                              <a:rPr lang="en-US" altLang="ja-JP" sz="2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ja-JP" sz="2000" b="0" i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g</m:t>
                            </m:r>
                          </m:e>
                          <m:sub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𝑡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 altLang="ja-JP" sz="2000" b="0" i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Det</m:t>
                        </m:r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kumimoji="1" lang="en-US" altLang="ja-JP" sz="2000" b="0" i="1" dirty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kumimoji="1" lang="en-US" altLang="ja-JP" sz="2000" b="0" i="1" dirty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𝑘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kumimoji="1" lang="en-US" altLang="ja-JP" sz="2000" b="0" i="1" dirty="0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000" b="0" i="1" dirty="0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kumimoji="1" lang="en-US" altLang="ja-JP" sz="2000" b="0" i="1" dirty="0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𝑘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kumimoji="1" lang="en-US" altLang="ja-JP" sz="2000" b="0" i="1" dirty="0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000" b="0" i="1" dirty="0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kumimoji="1" lang="en-US" altLang="ja-JP" sz="2000" b="0" i="1" dirty="0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kumimoji="1" lang="en-US" altLang="ja-JP" sz="2000" b="0" i="1" dirty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(</m:t>
                            </m:r>
                            <m:r>
                              <a:rPr kumimoji="1" lang="en-US" altLang="ja-JP" sz="2000" b="0" i="1" dirty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𝑡</m:t>
                            </m:r>
                            <m:r>
                              <a:rPr kumimoji="1" lang="en-US" altLang="ja-JP" sz="2000" b="0" i="1" dirty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)</m:t>
                            </m:r>
                          </m:e>
                        </m:nary>
                        <m:r>
                          <a:rPr kumimoji="1" lang="en-US" altLang="ja-JP" sz="20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=</m:t>
                        </m:r>
                      </m:oMath>
                    </a14:m>
                    <a:r>
                      <a:rPr kumimoji="1" lang="ja-JP" altLang="en-US" sz="2000" dirty="0" smtClean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 </a:t>
                    </a:r>
                  </a:p>
                </p:txBody>
              </p:sp>
            </mc:Choice>
            <mc:Fallback xmlns="">
              <p:sp>
                <p:nvSpPr>
                  <p:cNvPr id="25" name="テキスト ボックス 2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3320" y="4144767"/>
                    <a:ext cx="3056556" cy="400110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t="-122727" b="-181818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8" name="テキスト ボックス 27"/>
              <p:cNvSpPr txBox="1"/>
              <p:nvPr/>
            </p:nvSpPr>
            <p:spPr>
              <a:xfrm>
                <a:off x="723320" y="3731578"/>
                <a:ext cx="160813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Thm</a:t>
                </a:r>
                <a:r>
                  <a:rPr kumimoji="1" lang="en-US" altLang="ja-JP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(H.2018)</a:t>
                </a:r>
                <a:endParaRPr kumimoji="1" lang="ja-JP" altLang="en-US" sz="20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9" name="テキスト ボックス 28"/>
              <p:cNvSpPr txBox="1"/>
              <p:nvPr/>
            </p:nvSpPr>
            <p:spPr>
              <a:xfrm>
                <a:off x="989287" y="4737606"/>
                <a:ext cx="173728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6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Dieudonne</a:t>
                </a:r>
                <a:r>
                  <a:rPr lang="ja-JP" altLang="en-US" sz="16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行列式</a:t>
                </a:r>
                <a:endParaRPr kumimoji="1" lang="ja-JP" altLang="en-US" sz="16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3" name="四角形吹き出し 42"/>
              <p:cNvSpPr/>
              <p:nvPr/>
            </p:nvSpPr>
            <p:spPr>
              <a:xfrm>
                <a:off x="989287" y="4762976"/>
                <a:ext cx="1670786" cy="302577"/>
              </a:xfrm>
              <a:prstGeom prst="wedgeRectCallout">
                <a:avLst>
                  <a:gd name="adj1" fmla="val -16785"/>
                  <a:gd name="adj2" fmla="val -106009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21" name="テキスト ボックス 20"/>
          <p:cNvSpPr txBox="1"/>
          <p:nvPr/>
        </p:nvSpPr>
        <p:spPr>
          <a:xfrm>
            <a:off x="6604725" y="5542371"/>
            <a:ext cx="249299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一様モジュラ束上の</a:t>
            </a:r>
            <a:endParaRPr kumimoji="1" lang="en-US" altLang="ja-JP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ja-JP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ja-JP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凸最小化</a:t>
            </a:r>
            <a:endParaRPr kumimoji="1" lang="en-US" altLang="ja-JP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正方形/長方形 29"/>
              <p:cNvSpPr/>
              <p:nvPr/>
            </p:nvSpPr>
            <p:spPr>
              <a:xfrm>
                <a:off x="3024318" y="1754262"/>
                <a:ext cx="54694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1600" i="1">
                        <a:latin typeface="Cambria Math" panose="02040503050406030204" pitchFamily="18" charset="0"/>
                      </a:rPr>
                      <m:t>𝕂</m:t>
                    </m:r>
                  </m:oMath>
                </a14:m>
                <a:r>
                  <a:rPr lang="ja-JP" altLang="en-US" sz="1600" dirty="0"/>
                  <a:t>上</a:t>
                </a:r>
              </a:p>
            </p:txBody>
          </p:sp>
        </mc:Choice>
        <mc:Fallback xmlns="">
          <p:sp>
            <p:nvSpPr>
              <p:cNvPr id="30" name="正方形/長方形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4318" y="1754262"/>
                <a:ext cx="546945" cy="338554"/>
              </a:xfrm>
              <a:prstGeom prst="rect">
                <a:avLst/>
              </a:prstGeom>
              <a:blipFill>
                <a:blip r:embed="rId19"/>
                <a:stretch>
                  <a:fillRect t="-5455" r="-5556" b="-2363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四角形吹き出し 41"/>
          <p:cNvSpPr/>
          <p:nvPr/>
        </p:nvSpPr>
        <p:spPr>
          <a:xfrm>
            <a:off x="3036154" y="1776140"/>
            <a:ext cx="510141" cy="302577"/>
          </a:xfrm>
          <a:prstGeom prst="wedgeRectCallout">
            <a:avLst>
              <a:gd name="adj1" fmla="val -42223"/>
              <a:gd name="adj2" fmla="val -8036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2" name="グループ化 31"/>
          <p:cNvGrpSpPr/>
          <p:nvPr/>
        </p:nvGrpSpPr>
        <p:grpSpPr>
          <a:xfrm>
            <a:off x="3147890" y="3906641"/>
            <a:ext cx="803618" cy="338554"/>
            <a:chOff x="3147890" y="3906641"/>
            <a:chExt cx="803618" cy="338554"/>
          </a:xfrm>
        </p:grpSpPr>
        <p:sp>
          <p:nvSpPr>
            <p:cNvPr id="45" name="四角形吹き出し 44"/>
            <p:cNvSpPr/>
            <p:nvPr/>
          </p:nvSpPr>
          <p:spPr>
            <a:xfrm>
              <a:off x="3187286" y="3919446"/>
              <a:ext cx="764222" cy="302577"/>
            </a:xfrm>
            <a:prstGeom prst="wedgeRectCallout">
              <a:avLst>
                <a:gd name="adj1" fmla="val -45482"/>
                <a:gd name="adj2" fmla="val 89965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正方形/長方形 45"/>
                <p:cNvSpPr/>
                <p:nvPr/>
              </p:nvSpPr>
              <p:spPr>
                <a:xfrm>
                  <a:off x="3147890" y="3906641"/>
                  <a:ext cx="803618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ja-JP" altLang="en-US" sz="1600" i="1" smtClean="0">
                          <a:latin typeface="Cambria Math" panose="02040503050406030204" pitchFamily="18" charset="0"/>
                        </a:rPr>
                        <m:t>𝕂</m:t>
                      </m:r>
                      <m:r>
                        <a:rPr lang="en-US" altLang="ja-JP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ja-JP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ja-JP" altLang="en-US" sz="1600" dirty="0"/>
                    <a:t>上</a:t>
                  </a:r>
                </a:p>
              </p:txBody>
            </p:sp>
          </mc:Choice>
          <mc:Fallback xmlns="">
            <p:sp>
              <p:nvSpPr>
                <p:cNvPr id="46" name="正方形/長方形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47890" y="3906641"/>
                  <a:ext cx="803618" cy="338554"/>
                </a:xfrm>
                <a:prstGeom prst="rect">
                  <a:avLst/>
                </a:prstGeom>
                <a:blipFill>
                  <a:blip r:embed="rId20"/>
                  <a:stretch>
                    <a:fillRect t="-5455" r="-3030" b="-2363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19738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570855" y="2874154"/>
                <a:ext cx="7355968" cy="3610671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kumimoji="1" lang="en-US" altLang="ja-JP" sz="2400" dirty="0"/>
              </a:p>
              <a:p>
                <a:r>
                  <a:rPr lang="en-US" altLang="ja-JP" sz="2400" dirty="0" smtClean="0"/>
                  <a:t>M</a:t>
                </a:r>
                <a:r>
                  <a:rPr lang="ja-JP" altLang="en-US" sz="2400" dirty="0" smtClean="0"/>
                  <a:t>凸関数</a:t>
                </a:r>
                <a:r>
                  <a:rPr lang="en-US" altLang="ja-JP" sz="2400" dirty="0" smtClean="0"/>
                  <a:t> </a:t>
                </a:r>
                <a:r>
                  <a:rPr lang="en-US" altLang="ja-JP" sz="2400" dirty="0"/>
                  <a:t>(</a:t>
                </a:r>
                <a14:m>
                  <m:oMath xmlns:m="http://schemas.openxmlformats.org/officeDocument/2006/math">
                    <m:r>
                      <a:rPr lang="en-US" altLang="ja-JP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≒</m:t>
                    </m:r>
                  </m:oMath>
                </a14:m>
                <a:r>
                  <a:rPr lang="ja-JP" altLang="en-US" sz="2400" dirty="0"/>
                  <a:t> </a:t>
                </a:r>
                <a:r>
                  <a:rPr lang="en-US" altLang="ja-JP" sz="2400" dirty="0" smtClean="0"/>
                  <a:t>M </a:t>
                </a:r>
                <a:r>
                  <a:rPr lang="ja-JP" altLang="en-US" sz="2400" dirty="0" smtClean="0"/>
                  <a:t>凸関数</a:t>
                </a:r>
                <a:r>
                  <a:rPr lang="en-US" altLang="ja-JP" sz="2400" dirty="0" smtClean="0"/>
                  <a:t>)</a:t>
                </a:r>
                <a:endParaRPr lang="en-US" altLang="ja-JP" sz="2400" dirty="0"/>
              </a:p>
              <a:p>
                <a:pPr lvl="1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ja-JP" sz="2000" dirty="0" smtClean="0"/>
                  <a:t>(</a:t>
                </a:r>
                <a:r>
                  <a:rPr lang="ja-JP" altLang="en-US" sz="2000" dirty="0" smtClean="0"/>
                  <a:t>付値</a:t>
                </a:r>
                <a:r>
                  <a:rPr lang="en-US" altLang="ja-JP" sz="2000" dirty="0" smtClean="0"/>
                  <a:t>)</a:t>
                </a:r>
                <a:r>
                  <a:rPr lang="ja-JP" altLang="en-US" sz="2000" dirty="0" smtClean="0"/>
                  <a:t>マトロイドの交換公理</a:t>
                </a:r>
                <a:endParaRPr lang="en-US" altLang="ja-JP" sz="2000" dirty="0"/>
              </a:p>
              <a:p>
                <a:pPr lvl="1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ja-JP" altLang="en-US" sz="2000" dirty="0" smtClean="0"/>
                  <a:t>数理</a:t>
                </a:r>
                <a:r>
                  <a:rPr lang="ja-JP" altLang="en-US" sz="2000" dirty="0"/>
                  <a:t>経済学</a:t>
                </a:r>
                <a:r>
                  <a:rPr lang="en-US" altLang="ja-JP" sz="2000" dirty="0" smtClean="0"/>
                  <a:t>/</a:t>
                </a:r>
                <a:r>
                  <a:rPr lang="ja-JP" altLang="en-US" sz="2000" dirty="0" smtClean="0"/>
                  <a:t>ゲーム理論</a:t>
                </a:r>
                <a:endParaRPr lang="en-US" altLang="ja-JP" sz="2000" dirty="0"/>
              </a:p>
              <a:p>
                <a:pPr>
                  <a:lnSpc>
                    <a:spcPct val="150000"/>
                  </a:lnSpc>
                </a:pPr>
                <a:r>
                  <a:rPr lang="en-US" altLang="ja-JP" sz="2400" dirty="0" smtClean="0"/>
                  <a:t>L</a:t>
                </a:r>
                <a:r>
                  <a:rPr lang="ja-JP" altLang="en-US" sz="2400" dirty="0" smtClean="0"/>
                  <a:t>凸関数</a:t>
                </a:r>
                <a:r>
                  <a:rPr lang="en-US" altLang="ja-JP" sz="2400" dirty="0" smtClean="0"/>
                  <a:t> </a:t>
                </a:r>
                <a:r>
                  <a:rPr lang="en-US" altLang="ja-JP" sz="2400" dirty="0"/>
                  <a:t>(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≒ </m:t>
                    </m:r>
                  </m:oMath>
                </a14:m>
                <a:r>
                  <a:rPr lang="en-US" altLang="ja-JP" sz="2400" dirty="0" smtClean="0"/>
                  <a:t> L  </a:t>
                </a:r>
                <a:r>
                  <a:rPr lang="ja-JP" altLang="en-US" sz="2400" dirty="0" smtClean="0"/>
                  <a:t>凸関数</a:t>
                </a:r>
                <a:r>
                  <a:rPr lang="en-US" altLang="ja-JP" sz="2400" dirty="0"/>
                  <a:t> </a:t>
                </a:r>
                <a:r>
                  <a:rPr lang="en-US" altLang="ja-JP" sz="2400" dirty="0" smtClean="0"/>
                  <a:t>)</a:t>
                </a:r>
              </a:p>
              <a:p>
                <a:pPr lvl="1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ja-JP" altLang="en-US" sz="2000" dirty="0" smtClean="0"/>
                  <a:t>マトロイドランク関数</a:t>
                </a:r>
                <a:r>
                  <a:rPr lang="en-US" altLang="ja-JP" sz="2000" dirty="0" smtClean="0"/>
                  <a:t>/</a:t>
                </a:r>
                <a:r>
                  <a:rPr lang="ja-JP" altLang="en-US" sz="2000" dirty="0" smtClean="0"/>
                  <a:t>劣モジュラ関数</a:t>
                </a:r>
                <a:endParaRPr lang="en-US" altLang="ja-JP" sz="2000" dirty="0" smtClean="0"/>
              </a:p>
              <a:p>
                <a:pPr lvl="1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ja-JP" altLang="en-US" sz="2000" dirty="0"/>
                  <a:t>電気</a:t>
                </a:r>
                <a:r>
                  <a:rPr lang="ja-JP" altLang="en-US" sz="2000" dirty="0" smtClean="0"/>
                  <a:t>回路のポテンシャル</a:t>
                </a:r>
                <a:endParaRPr lang="en-US" altLang="ja-JP" sz="2000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0855" y="2874154"/>
                <a:ext cx="7355968" cy="3610671"/>
              </a:xfrm>
              <a:blipFill>
                <a:blip r:embed="rId3"/>
                <a:stretch>
                  <a:fillRect l="-1161" b="-25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28035" y="78526"/>
            <a:ext cx="8483452" cy="1175009"/>
          </a:xfrm>
        </p:spPr>
        <p:txBody>
          <a:bodyPr>
            <a:normAutofit/>
          </a:bodyPr>
          <a:lstStyle/>
          <a:p>
            <a:r>
              <a:rPr lang="ja-JP" altLang="en-US" sz="3200" dirty="0" smtClean="0">
                <a:latin typeface="+mn-lt"/>
              </a:rPr>
              <a:t>            離散</a:t>
            </a:r>
            <a:r>
              <a:rPr lang="ja-JP" altLang="en-US" sz="3200" dirty="0">
                <a:latin typeface="+mn-lt"/>
              </a:rPr>
              <a:t>凸解析</a:t>
            </a:r>
            <a:r>
              <a:rPr lang="en-US" altLang="ja-JP" sz="3200" dirty="0" smtClean="0">
                <a:latin typeface="+mn-lt"/>
              </a:rPr>
              <a:t> </a:t>
            </a:r>
            <a:r>
              <a:rPr lang="en-US" altLang="ja-JP" sz="2400" dirty="0" smtClean="0">
                <a:latin typeface="+mn-lt"/>
              </a:rPr>
              <a:t>(</a:t>
            </a:r>
            <a:r>
              <a:rPr lang="en-US" altLang="ja-JP" sz="2400" dirty="0" err="1" smtClean="0">
                <a:latin typeface="+mn-lt"/>
              </a:rPr>
              <a:t>Murota</a:t>
            </a:r>
            <a:r>
              <a:rPr lang="en-US" altLang="ja-JP" sz="2400" dirty="0" smtClean="0">
                <a:latin typeface="+mn-lt"/>
              </a:rPr>
              <a:t> 1990</a:t>
            </a:r>
            <a:r>
              <a:rPr lang="ja-JP" altLang="en-US" sz="2400" dirty="0" smtClean="0">
                <a:latin typeface="+mn-lt"/>
              </a:rPr>
              <a:t>年代</a:t>
            </a:r>
            <a:r>
              <a:rPr lang="en-US" altLang="ja-JP" sz="2400" dirty="0" smtClean="0">
                <a:latin typeface="+mn-lt"/>
              </a:rPr>
              <a:t> </a:t>
            </a:r>
            <a:r>
              <a:rPr lang="ja-JP" altLang="en-US" sz="2400" dirty="0">
                <a:latin typeface="+mn-lt"/>
              </a:rPr>
              <a:t>～</a:t>
            </a:r>
            <a:r>
              <a:rPr lang="en-US" altLang="ja-JP" sz="2400" dirty="0">
                <a:latin typeface="+mn-lt"/>
              </a:rPr>
              <a:t>)</a:t>
            </a:r>
            <a:endParaRPr kumimoji="1" lang="ja-JP" altLang="en-US" sz="24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570855" y="1281648"/>
                <a:ext cx="8397812" cy="175432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ja-JP" altLang="en-US" sz="2400" dirty="0" smtClean="0"/>
                  <a:t>～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kumimoji="1" lang="ja-JP" altLang="en-US" sz="2400" dirty="0" smtClean="0"/>
                  <a:t>上の凸関数の理論 </a:t>
                </a:r>
                <a:r>
                  <a:rPr kumimoji="1" lang="en-US" altLang="ja-JP" sz="2400" dirty="0" smtClean="0"/>
                  <a:t> </a:t>
                </a:r>
                <a:endParaRPr kumimoji="1" lang="en-US" altLang="ja-JP" sz="2400" dirty="0"/>
              </a:p>
              <a:p>
                <a:pPr>
                  <a:lnSpc>
                    <a:spcPct val="150000"/>
                  </a:lnSpc>
                </a:pPr>
                <a:r>
                  <a:rPr lang="en-US" altLang="ja-JP" sz="2400" dirty="0"/>
                  <a:t> </a:t>
                </a:r>
                <a:r>
                  <a:rPr lang="ja-JP" altLang="en-US" sz="2400" dirty="0" smtClean="0"/>
                  <a:t>効率良く解ける離散最適化問題に対する枠組み</a:t>
                </a:r>
                <a:endParaRPr lang="en-US" altLang="ja-JP" sz="2400" dirty="0" smtClean="0"/>
              </a:p>
              <a:p>
                <a:pPr>
                  <a:lnSpc>
                    <a:spcPct val="150000"/>
                  </a:lnSpc>
                </a:pPr>
                <a:r>
                  <a:rPr lang="ja-JP" altLang="en-US" sz="2400" dirty="0" smtClean="0"/>
                  <a:t> ネットワークフロー，マトロイド・劣モジュラ最適化</a:t>
                </a:r>
                <a:r>
                  <a:rPr lang="en-US" altLang="ja-JP" sz="2400" dirty="0" err="1" smtClean="0"/>
                  <a:t>etc</a:t>
                </a:r>
                <a:r>
                  <a:rPr lang="en-US" altLang="ja-JP" sz="2400" dirty="0" smtClean="0"/>
                  <a:t> </a:t>
                </a:r>
                <a:endParaRPr lang="en-US" altLang="ja-JP" sz="2400" dirty="0"/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855" y="1281648"/>
                <a:ext cx="8397812" cy="1754326"/>
              </a:xfrm>
              <a:prstGeom prst="rect">
                <a:avLst/>
              </a:prstGeom>
              <a:blipFill>
                <a:blip r:embed="rId4"/>
                <a:stretch>
                  <a:fillRect l="-1162" b="-41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/>
          <p:cNvSpPr txBox="1"/>
          <p:nvPr/>
        </p:nvSpPr>
        <p:spPr>
          <a:xfrm>
            <a:off x="2574633" y="3204543"/>
            <a:ext cx="492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dirty="0">
                <a:latin typeface="Calibri Light" panose="020F0302020204030204" pitchFamily="34" charset="0"/>
              </a:rPr>
              <a:t>♮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408229" y="4844684"/>
            <a:ext cx="492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dirty="0">
                <a:latin typeface="Calibri Light" panose="020F0302020204030204" pitchFamily="34" charset="0"/>
              </a:rPr>
              <a:t>♮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39754" y="882739"/>
            <a:ext cx="31656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Fujishige</a:t>
            </a:r>
            <a:r>
              <a:rPr lang="en-US" altLang="ja-JP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ja-JP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Shioura</a:t>
            </a:r>
            <a:r>
              <a:rPr kumimoji="1" lang="en-US" altLang="ja-JP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, Tamura,...</a:t>
            </a:r>
            <a:endParaRPr kumimoji="1" lang="ja-JP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円弧 8"/>
          <p:cNvSpPr/>
          <p:nvPr/>
        </p:nvSpPr>
        <p:spPr>
          <a:xfrm>
            <a:off x="4512572" y="3515857"/>
            <a:ext cx="1062112" cy="1671285"/>
          </a:xfrm>
          <a:prstGeom prst="arc">
            <a:avLst>
              <a:gd name="adj1" fmla="val 16534730"/>
              <a:gd name="adj2" fmla="val 4893147"/>
            </a:avLst>
          </a:prstGeom>
          <a:ln w="317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690313" y="4173802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ルジャンドル</a:t>
            </a:r>
            <a:r>
              <a:rPr lang="ja-JP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共役</a:t>
            </a:r>
            <a:endParaRPr kumimoji="1" lang="ja-JP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スライド番号プレースホルダー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F7132-47CA-4000-8D1C-00CFA7571704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250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813651" y="1806633"/>
            <a:ext cx="6766560" cy="24716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D0F5D-0754-42E2-8C1E-2CF41A7AA702}" type="slidenum">
              <a:rPr kumimoji="1" lang="ja-JP" altLang="en-US" smtClean="0"/>
              <a:t>20</a:t>
            </a:fld>
            <a:endParaRPr kumimoji="1" lang="ja-JP" altLang="en-US"/>
          </a:p>
        </p:txBody>
      </p:sp>
      <p:grpSp>
        <p:nvGrpSpPr>
          <p:cNvPr id="13" name="グループ化 12"/>
          <p:cNvGrpSpPr/>
          <p:nvPr/>
        </p:nvGrpSpPr>
        <p:grpSpPr>
          <a:xfrm>
            <a:off x="919349" y="1901547"/>
            <a:ext cx="6480170" cy="2310360"/>
            <a:chOff x="789859" y="3959584"/>
            <a:chExt cx="6480170" cy="2310360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テキスト ボックス 7"/>
                <p:cNvSpPr txBox="1"/>
                <p:nvPr/>
              </p:nvSpPr>
              <p:spPr>
                <a:xfrm>
                  <a:off x="2182490" y="3959584"/>
                  <a:ext cx="3341620" cy="461665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kumimoji="1" lang="en-US" altLang="ja-JP" sz="2400" b="0" i="0" smtClean="0">
                            <a:latin typeface="Cambria Math" panose="02040503050406030204" pitchFamily="18" charset="0"/>
                          </a:rPr>
                          <m:t>Min</m:t>
                        </m:r>
                        <m:r>
                          <m:rPr>
                            <m:nor/>
                          </m:rPr>
                          <a:rPr kumimoji="1" lang="en-US" altLang="ja-JP" sz="2400" b="0" i="0" smtClean="0">
                            <a:latin typeface="Cambria Math" panose="02040503050406030204" pitchFamily="18" charset="0"/>
                          </a:rPr>
                          <m:t>.  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kumimoji="1" lang="en-US" altLang="ja-JP" sz="2400" b="0" i="0" smtClean="0">
                            <a:latin typeface="Cambria Math" panose="02040503050406030204" pitchFamily="18" charset="0"/>
                          </a:rPr>
                          <m:t>deg</m:t>
                        </m:r>
                        <m:r>
                          <m:rPr>
                            <m:nor/>
                          </m:rPr>
                          <a:rPr kumimoji="1" lang="en-US" altLang="ja-JP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m:rPr>
                            <m:nor/>
                          </m:rPr>
                          <a:rPr kumimoji="1" lang="en-US" altLang="ja-JP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kumimoji="1" lang="en-US" altLang="ja-JP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1" lang="en-US" altLang="ja-JP" sz="2400" b="0" i="0" smtClean="0">
                            <a:latin typeface="Cambria Math" panose="02040503050406030204" pitchFamily="18" charset="0"/>
                          </a:rPr>
                          <m:t>deg</m:t>
                        </m:r>
                        <m:r>
                          <m:rPr>
                            <m:nor/>
                          </m:rPr>
                          <a:rPr kumimoji="1" lang="en-US" altLang="ja-JP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8" name="テキスト ボックス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82490" y="3959584"/>
                  <a:ext cx="3341620" cy="461665"/>
                </a:xfrm>
                <a:prstGeom prst="rect">
                  <a:avLst/>
                </a:prstGeom>
                <a:blipFill>
                  <a:blip r:embed="rId2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テキスト ボックス 8"/>
                <p:cNvSpPr txBox="1"/>
                <p:nvPr/>
              </p:nvSpPr>
              <p:spPr>
                <a:xfrm>
                  <a:off x="2480269" y="4558205"/>
                  <a:ext cx="4615687" cy="461665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 err="1"/>
                    <a:t>s.t.</a:t>
                  </a:r>
                  <a:r>
                    <a:rPr kumimoji="1" lang="en-US" altLang="ja-JP" sz="2400" dirty="0"/>
                    <a:t> </a:t>
                  </a:r>
                  <a:r>
                    <a:rPr lang="ja-JP" altLang="en-US" sz="2400" dirty="0"/>
                    <a:t> </a:t>
                  </a:r>
                  <a:r>
                    <a:rPr kumimoji="1" lang="en-US" altLang="ja-JP" sz="2400" dirty="0" smtClean="0"/>
                    <a:t>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</a:rPr>
                        <m:t>deg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kumimoji="1"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⊆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[−∞,0]  (∀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a14:m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9" name="テキスト ボックス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0269" y="4558205"/>
                  <a:ext cx="4615687" cy="461665"/>
                </a:xfrm>
                <a:prstGeom prst="rect">
                  <a:avLst/>
                </a:prstGeom>
                <a:blipFill>
                  <a:blip r:embed="rId18"/>
                  <a:stretch>
                    <a:fillRect l="-2114" t="-10526" r="-132" b="-2894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テキスト ボックス 9"/>
                <p:cNvSpPr txBox="1"/>
                <p:nvPr/>
              </p:nvSpPr>
              <p:spPr>
                <a:xfrm>
                  <a:off x="2541683" y="5257122"/>
                  <a:ext cx="4728346" cy="40229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a14:m>
                  <a:r>
                    <a:rPr lang="ja-JP" altLang="en-US" sz="2000" dirty="0"/>
                    <a:t>フルランク</a:t>
                  </a:r>
                  <a14:m>
                    <m:oMath xmlns:m="http://schemas.openxmlformats.org/officeDocument/2006/math">
                      <m:r>
                        <a:rPr kumimoji="1" lang="ja-JP" altLang="en-US" sz="2000" i="1">
                          <a:latin typeface="Cambria Math" panose="02040503050406030204" pitchFamily="18" charset="0"/>
                        </a:rPr>
                        <m:t>𝕂</m:t>
                      </m:r>
                      <m:sSup>
                        <m:sSupPr>
                          <m:ctrlP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  <m:sup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ja-JP" altLang="en-US" sz="2000" i="1">
                          <a:latin typeface="Cambria Math" panose="02040503050406030204" pitchFamily="18" charset="0"/>
                        </a:rPr>
                        <m:t>自由加</m:t>
                      </m:r>
                      <m:r>
                        <m:rPr>
                          <m:nor/>
                        </m:rPr>
                        <a:rPr lang="ja-JP" altLang="en-US" sz="2000" dirty="0"/>
                        <m:t>群</m:t>
                      </m:r>
                      <m:r>
                        <a:rPr lang="ja-JP" altLang="en-US" sz="2000" i="1" dirty="0" smtClean="0">
                          <a:latin typeface="Cambria Math" panose="02040503050406030204" pitchFamily="18" charset="0"/>
                        </a:rPr>
                        <m:t>⊆</m:t>
                      </m:r>
                      <m:r>
                        <a:rPr kumimoji="1" lang="ja-JP" altLang="en-US" sz="2000" i="1">
                          <a:latin typeface="Cambria Math" panose="02040503050406030204" pitchFamily="18" charset="0"/>
                        </a:rPr>
                        <m:t>𝕂</m:t>
                      </m:r>
                      <m:sSup>
                        <m:sSupPr>
                          <m:ctrlP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  <m:sup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a14:m>
                  <a:r>
                    <a:rPr kumimoji="1" lang="en-US" altLang="ja-JP" sz="2000" dirty="0"/>
                    <a:t> </a:t>
                  </a:r>
                  <a:endParaRPr kumimoji="1" lang="ja-JP" altLang="en-US" sz="2000" dirty="0"/>
                </a:p>
              </p:txBody>
            </p:sp>
          </mc:Choice>
          <mc:Fallback xmlns="">
            <p:sp>
              <p:nvSpPr>
                <p:cNvPr id="10" name="テキスト ボックス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1683" y="5257122"/>
                  <a:ext cx="4728346" cy="402290"/>
                </a:xfrm>
                <a:prstGeom prst="rect">
                  <a:avLst/>
                </a:prstGeom>
                <a:blipFill>
                  <a:blip r:embed="rId19"/>
                  <a:stretch>
                    <a:fillRect t="-7576" b="-2727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テキスト ボックス 10"/>
                <p:cNvSpPr txBox="1"/>
                <p:nvPr/>
              </p:nvSpPr>
              <p:spPr>
                <a:xfrm>
                  <a:off x="789859" y="4005750"/>
                  <a:ext cx="1383905" cy="369332"/>
                </a:xfrm>
                <a:prstGeom prst="rect">
                  <a:avLst/>
                </a:prstGeom>
                <a:grp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kumimoji="1" lang="en-US" altLang="ja-JP" sz="2400" b="0" i="0" smtClean="0">
                            <a:latin typeface="Cambria Math" panose="02040503050406030204" pitchFamily="18" charset="0"/>
                          </a:rPr>
                          <m:t>deg</m:t>
                        </m:r>
                        <m:r>
                          <m:rPr>
                            <m:nor/>
                          </m:rPr>
                          <a:rPr kumimoji="1" lang="en-US" altLang="ja-JP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1" lang="en-US" altLang="ja-JP" sz="2400" b="0" i="0" smtClean="0">
                            <a:latin typeface="Cambria Math" panose="02040503050406030204" pitchFamily="18" charset="0"/>
                          </a:rPr>
                          <m:t>Det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11" name="テキスト ボックス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9859" y="4005750"/>
                  <a:ext cx="1383905" cy="369332"/>
                </a:xfrm>
                <a:prstGeom prst="rect">
                  <a:avLst/>
                </a:prstGeom>
                <a:blipFill>
                  <a:blip r:embed="rId15"/>
                  <a:stretch>
                    <a:fillRect l="-7048" r="-1762" b="-3442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テキスト ボックス 11"/>
                <p:cNvSpPr txBox="1"/>
                <p:nvPr/>
              </p:nvSpPr>
              <p:spPr>
                <a:xfrm>
                  <a:off x="2541683" y="5869834"/>
                  <a:ext cx="2966133" cy="400110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000" dirty="0">
                      <a:ea typeface="小塚明朝 Pr6N R" panose="02020400000000000000" pitchFamily="18" charset="-128"/>
                    </a:rPr>
                    <a:t>where</a:t>
                  </a:r>
                  <a:r>
                    <a:rPr kumimoji="1" lang="en-US" altLang="ja-JP" sz="2000" dirty="0">
                      <a:latin typeface="小塚明朝 Pr6N R" panose="02020400000000000000" pitchFamily="18" charset="-128"/>
                      <a:ea typeface="小塚明朝 Pr6N R" panose="02020400000000000000" pitchFamily="18" charset="-128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小塚明朝 Pr6N R" panose="02020400000000000000" pitchFamily="18" charset="-128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小塚明朝 Pr6N R" panose="02020400000000000000" pitchFamily="18" charset="-128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小塚明朝 Pr6N R" panose="02020400000000000000" pitchFamily="18" charset="-128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小塚明朝 Pr6N R" panose="02020400000000000000" pitchFamily="18" charset="-128"/>
                            </a:rPr>
                          </m:ctrlPr>
                        </m:d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小塚明朝 Pr6N R" panose="02020400000000000000" pitchFamily="18" charset="-128"/>
                            </a:rPr>
                            <m:t>𝑥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小塚明朝 Pr6N R" panose="02020400000000000000" pitchFamily="18" charset="-128"/>
                            </a:rPr>
                            <m:t>,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小塚明朝 Pr6N R" panose="02020400000000000000" pitchFamily="18" charset="-128"/>
                            </a:rPr>
                            <m:t>𝑦</m:t>
                          </m:r>
                        </m:e>
                      </m:d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  <a:ea typeface="小塚明朝 Pr6N R" panose="02020400000000000000" pitchFamily="18" charset="-128"/>
                        </a:rPr>
                        <m:t>≔</m:t>
                      </m:r>
                      <m:sSup>
                        <m:sSup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小塚明朝 Pr6N R" panose="02020400000000000000" pitchFamily="18" charset="-128"/>
                            </a:rPr>
                          </m:ctrlPr>
                        </m:sSup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小塚明朝 Pr6N R" panose="02020400000000000000" pitchFamily="18" charset="-128"/>
                            </a:rPr>
                            <m:t>𝑥</m:t>
                          </m:r>
                        </m:e>
                        <m:sup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小塚明朝 Pr6N R" panose="02020400000000000000" pitchFamily="18" charset="-128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小塚明朝 Pr6N R" panose="02020400000000000000" pitchFamily="18" charset="-128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小塚明朝 Pr6N R" panose="02020400000000000000" pitchFamily="18" charset="-128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小塚明朝 Pr6N R" panose="02020400000000000000" pitchFamily="18" charset="-128"/>
                            </a:rPr>
                            <m:t>𝑘</m:t>
                          </m:r>
                        </m:sub>
                      </m:sSub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  <a:ea typeface="小塚明朝 Pr6N R" panose="02020400000000000000" pitchFamily="18" charset="-128"/>
                        </a:rPr>
                        <m:t>𝑦</m:t>
                      </m:r>
                    </m:oMath>
                  </a14:m>
                  <a:endParaRPr kumimoji="1" lang="ja-JP" altLang="en-US" sz="2000" dirty="0">
                    <a:latin typeface="小塚明朝 Pr6N R" panose="02020400000000000000" pitchFamily="18" charset="-128"/>
                    <a:ea typeface="小塚明朝 Pr6N R" panose="02020400000000000000" pitchFamily="18" charset="-128"/>
                  </a:endParaRPr>
                </a:p>
              </p:txBody>
            </p:sp>
          </mc:Choice>
          <mc:Fallback xmlns="">
            <p:sp>
              <p:nvSpPr>
                <p:cNvPr id="12" name="テキスト ボックス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1683" y="5869834"/>
                  <a:ext cx="2966133" cy="400110"/>
                </a:xfrm>
                <a:prstGeom prst="rect">
                  <a:avLst/>
                </a:prstGeom>
                <a:blipFill>
                  <a:blip r:embed="rId11"/>
                  <a:stretch>
                    <a:fillRect l="-2259" t="-9091" b="-25758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正方形/長方形 13"/>
              <p:cNvSpPr/>
              <p:nvPr/>
            </p:nvSpPr>
            <p:spPr>
              <a:xfrm>
                <a:off x="616333" y="4321500"/>
                <a:ext cx="8038354" cy="24039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ja-JP" altLang="en-US" sz="2000" dirty="0" smtClean="0"/>
                  <a:t>フルランク</a:t>
                </a:r>
                <a14:m>
                  <m:oMath xmlns:m="http://schemas.openxmlformats.org/officeDocument/2006/math">
                    <m:r>
                      <a:rPr lang="en-US" altLang="ja-JP" sz="2000">
                        <a:latin typeface="Cambria Math" panose="02040503050406030204" pitchFamily="18" charset="0"/>
                      </a:rPr>
                      <m:t> </m:t>
                    </m:r>
                    <m:r>
                      <a:rPr lang="ja-JP" altLang="en-US" sz="2000" i="1">
                        <a:latin typeface="Cambria Math" panose="02040503050406030204" pitchFamily="18" charset="0"/>
                      </a:rPr>
                      <m:t>𝕂</m:t>
                    </m:r>
                    <m:sSup>
                      <m:sSup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  <m:sup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ja-JP" altLang="en-US" sz="2000" i="1">
                        <a:latin typeface="Cambria Math" panose="02040503050406030204" pitchFamily="18" charset="0"/>
                      </a:rPr>
                      <m:t>自由加</m:t>
                    </m:r>
                    <m:r>
                      <m:rPr>
                        <m:nor/>
                      </m:rPr>
                      <a:rPr lang="ja-JP" altLang="en-US" sz="2000" dirty="0"/>
                      <m:t>群</m:t>
                    </m:r>
                  </m:oMath>
                </a14:m>
                <a:r>
                  <a:rPr lang="ja-JP" altLang="en-US" sz="2000" dirty="0" smtClean="0"/>
                  <a:t>の族は，一様モジュラ束になる</a:t>
                </a:r>
                <a:endParaRPr lang="en-US" altLang="ja-JP" sz="2000" dirty="0" smtClean="0"/>
              </a:p>
              <a:p>
                <a:pPr>
                  <a:lnSpc>
                    <a:spcPct val="150000"/>
                  </a:lnSpc>
                </a:pPr>
                <a:r>
                  <a:rPr lang="ja-JP" altLang="en-US" sz="2000" dirty="0" smtClean="0"/>
                  <a:t>　　　　                                                    　</a:t>
                </a:r>
                <a:r>
                  <a:rPr lang="en-US" altLang="ja-JP" sz="2000" dirty="0" smtClean="0"/>
                  <a:t>where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altLang="ja-JP" sz="2000" dirty="0"/>
                  <a:t> </a:t>
                </a:r>
                <a:r>
                  <a:rPr lang="en-US" altLang="ja-JP" sz="2000" dirty="0" smtClean="0"/>
                  <a:t>= </a:t>
                </a:r>
                <a14:m>
                  <m:oMath xmlns:m="http://schemas.openxmlformats.org/officeDocument/2006/math">
                    <m:r>
                      <a:rPr lang="en-US" altLang="ja-JP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</m:oMath>
                </a14:m>
                <a:r>
                  <a:rPr lang="en-US" altLang="ja-JP" sz="2000" dirty="0" smtClean="0"/>
                  <a:t>,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US" altLang="ja-JP" sz="2000" dirty="0"/>
                  <a:t> = </a:t>
                </a:r>
                <a:r>
                  <a:rPr lang="en-US" altLang="ja-JP" sz="2000" dirty="0" smtClean="0"/>
                  <a:t>+,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</m:e>
                      <m:sup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ja-JP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𝑡𝐿</m:t>
                    </m:r>
                  </m:oMath>
                </a14:m>
                <a:r>
                  <a:rPr lang="en-US" altLang="ja-JP" sz="2000" dirty="0"/>
                  <a:t> </a:t>
                </a:r>
                <a:endParaRPr lang="en-US" altLang="ja-JP" sz="2000" dirty="0" smtClean="0"/>
              </a:p>
              <a:p>
                <a:pPr>
                  <a:lnSpc>
                    <a:spcPct val="150000"/>
                  </a:lnSpc>
                </a:pPr>
                <a:r>
                  <a:rPr lang="ja-JP" altLang="en-US" sz="2000" dirty="0" smtClean="0"/>
                  <a:t>　注：</a:t>
                </a:r>
                <a:r>
                  <a:rPr lang="en-US" altLang="ja-JP" sz="20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000" b="0" i="0" smtClean="0">
                        <a:latin typeface="Cambria Math" panose="02040503050406030204" pitchFamily="18" charset="0"/>
                      </a:rPr>
                      <m:t>SL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ja-JP" altLang="en-US" sz="2000" i="1">
                        <a:latin typeface="Cambria Math" panose="02040503050406030204" pitchFamily="18" charset="0"/>
                      </a:rPr>
                      <m:t>𝕂</m:t>
                    </m:r>
                    <m:sSup>
                      <m:sSup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  <m:sup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ja-JP" altLang="en-US" sz="2000" i="1">
                        <a:latin typeface="Cambria Math" panose="02040503050406030204" pitchFamily="18" charset="0"/>
                      </a:rPr>
                      <m:t>の</m:t>
                    </m:r>
                  </m:oMath>
                </a14:m>
                <a:r>
                  <a:rPr lang="ja-JP" altLang="en-US" sz="2000" dirty="0" smtClean="0"/>
                  <a:t>ユークリッド</a:t>
                </a:r>
                <a:r>
                  <a:rPr lang="ja-JP" altLang="en-US" sz="2000" dirty="0"/>
                  <a:t>的</a:t>
                </a:r>
                <a:r>
                  <a:rPr lang="ja-JP" altLang="en-US" sz="2000" dirty="0" smtClean="0"/>
                  <a:t>ビルディングと呼ばれているもの</a:t>
                </a:r>
                <a:endParaRPr lang="en-US" altLang="ja-JP" sz="2000" dirty="0" smtClean="0"/>
              </a:p>
              <a:p>
                <a:pPr>
                  <a:lnSpc>
                    <a:spcPct val="150000"/>
                  </a:lnSpc>
                </a:pPr>
                <a:endParaRPr lang="en-US" altLang="ja-JP" sz="2000" dirty="0" smtClean="0"/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ja-JP" altLang="en-US" sz="2000" dirty="0"/>
                  <a:t>目的</a:t>
                </a:r>
                <a:r>
                  <a:rPr lang="ja-JP" altLang="en-US" sz="2000" dirty="0" smtClean="0"/>
                  <a:t>関数は</a:t>
                </a:r>
                <a:r>
                  <a:rPr lang="en-US" altLang="ja-JP" sz="2000" dirty="0" smtClean="0"/>
                  <a:t>L</a:t>
                </a:r>
                <a:r>
                  <a:rPr lang="ja-JP" altLang="en-US" sz="2000" dirty="0" smtClean="0"/>
                  <a:t>凸になる</a:t>
                </a:r>
                <a:endParaRPr lang="ja-JP" altLang="en-US" sz="2000" dirty="0"/>
              </a:p>
            </p:txBody>
          </p:sp>
        </mc:Choice>
        <mc:Fallback xmlns="">
          <p:sp>
            <p:nvSpPr>
              <p:cNvPr id="14" name="正方形/長方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333" y="4321500"/>
                <a:ext cx="8038354" cy="2403928"/>
              </a:xfrm>
              <a:prstGeom prst="rect">
                <a:avLst/>
              </a:prstGeom>
              <a:blipFill>
                <a:blip r:embed="rId20"/>
                <a:stretch>
                  <a:fillRect l="-682" r="-76" b="-20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正方形/長方形 14"/>
              <p:cNvSpPr/>
              <p:nvPr/>
            </p:nvSpPr>
            <p:spPr>
              <a:xfrm>
                <a:off x="3457597" y="1285687"/>
                <a:ext cx="428001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000" i="1" smtClean="0">
                          <a:latin typeface="Cambria Math" panose="02040503050406030204" pitchFamily="18" charset="0"/>
                        </a:rPr>
                        <m:t>𝕂</m:t>
                      </m:r>
                      <m:sSup>
                        <m:sSupPr>
                          <m:ctrlP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  <m:sup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≔</m:t>
                      </m:r>
                      <m:d>
                        <m:dPr>
                          <m:begChr m:val="{"/>
                          <m:endChr m:val="|"/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kumimoji="1" lang="en-US" altLang="ja-JP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num>
                            <m:den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den>
                          </m:f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kumimoji="1" lang="ja-JP" altLang="en-US" sz="2000" i="1">
                              <a:latin typeface="Cambria Math" panose="02040503050406030204" pitchFamily="18" charset="0"/>
                            </a:rPr>
                            <m:t>𝕂</m:t>
                          </m:r>
                          <m:d>
                            <m:dPr>
                              <m:ctrlP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f>
                        <m:fPr>
                          <m:type m:val="lin"/>
                          <m:ctrlPr>
                            <a:rPr kumimoji="1" lang="en-US" altLang="ja-JP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1" lang="en-US" altLang="ja-JP" sz="2000">
                              <a:latin typeface="Cambria Math" panose="02040503050406030204" pitchFamily="18" charset="0"/>
                            </a:rPr>
                            <m:t>deg</m:t>
                          </m:r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</m:num>
                        <m:den>
                          <m:r>
                            <a:rPr kumimoji="1" lang="en-US" altLang="ja-JP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≤0}</m:t>
                      </m:r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15" name="正方形/長方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7597" y="1285687"/>
                <a:ext cx="4280018" cy="400110"/>
              </a:xfrm>
              <a:prstGeom prst="rect">
                <a:avLst/>
              </a:prstGeom>
              <a:blipFill>
                <a:blip r:embed="rId21"/>
                <a:stretch>
                  <a:fillRect t="-116667" b="-17727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/>
              <p:cNvSpPr txBox="1"/>
              <p:nvPr/>
            </p:nvSpPr>
            <p:spPr>
              <a:xfrm>
                <a:off x="824161" y="252817"/>
                <a:ext cx="6951262" cy="9266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ja-JP" sz="2000" dirty="0" smtClean="0"/>
                  <a:t>  </a:t>
                </a:r>
                <a14:m>
                  <m:oMath xmlns:m="http://schemas.openxmlformats.org/officeDocument/2006/math">
                    <m:r>
                      <a:rPr lang="en-US" altLang="ja-JP" sz="200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ja-JP" sz="200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 … </m:t>
                        </m:r>
                        <m:sSub>
                          <m:sSubPr>
                            <m:ctrlPr>
                              <a:rPr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ja-JP" altLang="en-US" sz="2000" i="1">
                        <a:latin typeface="Cambria Math" panose="02040503050406030204" pitchFamily="18" charset="0"/>
                      </a:rPr>
                      <m:t>𝕂</m:t>
                    </m:r>
                    <m:d>
                      <m:d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m:rPr>
                        <m:nor/>
                      </m:rPr>
                      <a:rPr lang="ja-JP" altLang="en-US" sz="2000" dirty="0"/>
                      <m:t>上正則</m:t>
                    </m:r>
                  </m:oMath>
                </a14:m>
                <a:endParaRPr kumimoji="1" lang="en-US" altLang="ja-JP" sz="2000" b="0" i="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kumimoji="1" lang="en-US" altLang="ja-JP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</m:t>
                    </m:r>
                    <m:d>
                      <m:dPr>
                        <m:begChr m:val="⟨"/>
                        <m:endChr m:val="⟩"/>
                        <m:ctrlPr>
                          <a:rPr kumimoji="1" lang="en-US" altLang="ja-JP" sz="2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kumimoji="1" lang="en-US" altLang="ja-JP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≔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kumimoji="1" lang="en-US" altLang="ja-JP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kumimoji="1" lang="en-US" altLang="ja-JP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ja-JP" altLang="en-US" sz="2000" i="1">
                            <a:latin typeface="Cambria Math" panose="02040503050406030204" pitchFamily="18" charset="0"/>
                          </a:rPr>
                          <m:t>𝕂</m:t>
                        </m:r>
                        <m:sSup>
                          <m:sSupPr>
                            <m:ctrlPr>
                              <a:rPr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ja-JP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  <m:sup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sSub>
                          <m:sSubPr>
                            <m:ctrlP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kumimoji="1" lang="en-US" altLang="ja-JP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kumimoji="1" lang="en-US" altLang="ja-JP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ja-JP" altLang="en-US" sz="2000" dirty="0" smtClean="0"/>
                  <a:t>  フルランク</a:t>
                </a:r>
                <a14:m>
                  <m:oMath xmlns:m="http://schemas.openxmlformats.org/officeDocument/2006/math">
                    <m:r>
                      <a:rPr kumimoji="1" lang="ja-JP" altLang="en-US" sz="2000" i="1">
                        <a:latin typeface="Cambria Math" panose="02040503050406030204" pitchFamily="18" charset="0"/>
                      </a:rPr>
                      <m:t>𝕂</m:t>
                    </m:r>
                    <m:sSup>
                      <m:sSupPr>
                        <m:ctrlPr>
                          <a:rPr kumimoji="1" lang="en-US" altLang="ja-JP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  <m:sup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ja-JP" altLang="en-US" sz="2000" i="1">
                        <a:latin typeface="Cambria Math" panose="02040503050406030204" pitchFamily="18" charset="0"/>
                      </a:rPr>
                      <m:t>自由加</m:t>
                    </m:r>
                    <m:r>
                      <m:rPr>
                        <m:nor/>
                      </m:rPr>
                      <a:rPr lang="ja-JP" altLang="en-US" sz="2000" dirty="0"/>
                      <m:t>群</m:t>
                    </m:r>
                  </m:oMath>
                </a14:m>
                <a:r>
                  <a:rPr kumimoji="1" lang="en-US" altLang="ja-JP" sz="2000" dirty="0" smtClean="0"/>
                  <a:t> in </a:t>
                </a:r>
                <a14:m>
                  <m:oMath xmlns:m="http://schemas.openxmlformats.org/officeDocument/2006/math">
                    <m:r>
                      <a:rPr kumimoji="1" lang="ja-JP" altLang="en-US" sz="2000" i="1">
                        <a:latin typeface="Cambria Math" panose="02040503050406030204" pitchFamily="18" charset="0"/>
                      </a:rPr>
                      <m:t>𝕂</m:t>
                    </m:r>
                    <m:sSup>
                      <m:sSupPr>
                        <m:ctrlPr>
                          <a:rPr kumimoji="1" lang="en-US" altLang="ja-JP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  <m:sup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kumimoji="1" lang="en-US" altLang="ja-JP" sz="2000" dirty="0" smtClean="0"/>
                  <a:t>  </a:t>
                </a:r>
                <a:endParaRPr kumimoji="1" lang="ja-JP" altLang="en-US" sz="2000" dirty="0"/>
              </a:p>
            </p:txBody>
          </p:sp>
        </mc:Choice>
        <mc:Fallback xmlns="">
          <p:sp>
            <p:nvSpPr>
              <p:cNvPr id="16" name="テキスト ボックス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161" y="252817"/>
                <a:ext cx="6951262" cy="926600"/>
              </a:xfrm>
              <a:prstGeom prst="rect">
                <a:avLst/>
              </a:prstGeom>
              <a:blipFill>
                <a:blip r:embed="rId22"/>
                <a:stretch>
                  <a:fillRect l="-965" b="-7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テキスト ボックス 2"/>
          <p:cNvSpPr txBox="1"/>
          <p:nvPr/>
        </p:nvSpPr>
        <p:spPr>
          <a:xfrm>
            <a:off x="4114800" y="2856186"/>
            <a:ext cx="65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kumimoji="1" lang="ja-JP" alt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8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F7132-47CA-4000-8D1C-00CFA7571704}" type="slidenum">
              <a:rPr kumimoji="1" lang="ja-JP" altLang="en-US" smtClean="0"/>
              <a:t>21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018628" y="76401"/>
            <a:ext cx="34411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deg</a:t>
            </a:r>
            <a:r>
              <a:rPr lang="en-US" altLang="ja-JP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Det</a:t>
            </a:r>
            <a:r>
              <a:rPr lang="ja-JP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を求める</a:t>
            </a:r>
            <a:r>
              <a:rPr kumimoji="1" lang="en-US" altLang="ja-JP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SDA</a:t>
            </a:r>
            <a:endParaRPr kumimoji="1" lang="ja-JP" alt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/>
              <p:cNvSpPr/>
              <p:nvPr/>
            </p:nvSpPr>
            <p:spPr>
              <a:xfrm>
                <a:off x="922500" y="2079782"/>
                <a:ext cx="299460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kumimoji="1" lang="en-US" altLang="ja-JP" sz="2000" dirty="0" smtClean="0">
                    <a:solidFill>
                      <a:schemeClr val="accent5"/>
                    </a:solidFill>
                  </a:rPr>
                  <a:t>1: </a:t>
                </a:r>
                <a14:m>
                  <m:oMath xmlns:m="http://schemas.openxmlformats.org/officeDocument/2006/math">
                    <m:r>
                      <a:rPr kumimoji="1" lang="en-US" altLang="ja-JP" sz="2000" i="1" smtClean="0">
                        <a:latin typeface="Cambria Math" panose="02040503050406030204" pitchFamily="18" charset="0"/>
                      </a:rPr>
                      <m:t>𝑃𝐴</m:t>
                    </m:r>
                    <m:r>
                      <a:rPr kumimoji="1" lang="en-US" altLang="ja-JP" sz="2000" i="1">
                        <a:latin typeface="Cambria Math" panose="02040503050406030204" pitchFamily="18" charset="0"/>
                      </a:rPr>
                      <m:t>𝑄</m:t>
                    </m:r>
                    <m:r>
                      <a:rPr kumimoji="1" lang="en-US" altLang="ja-JP" sz="20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1" lang="en-US" altLang="ja-JP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  <m:t>𝑃𝐴𝑄</m:t>
                            </m:r>
                          </m:e>
                        </m:d>
                      </m:e>
                      <m:sup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500" y="2079782"/>
                <a:ext cx="2994602" cy="400110"/>
              </a:xfrm>
              <a:prstGeom prst="rect">
                <a:avLst/>
              </a:prstGeom>
              <a:blipFill>
                <a:blip r:embed="rId2"/>
                <a:stretch>
                  <a:fillRect l="-2033" t="-7576" b="-257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/>
              <p:cNvSpPr/>
              <p:nvPr/>
            </p:nvSpPr>
            <p:spPr>
              <a:xfrm>
                <a:off x="955368" y="4317668"/>
                <a:ext cx="7138236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en-US" altLang="ja-JP" sz="2000" dirty="0" smtClean="0">
                    <a:solidFill>
                      <a:schemeClr val="accent5"/>
                    </a:solidFill>
                  </a:rPr>
                  <a:t>3: </a:t>
                </a:r>
                <a:r>
                  <a:rPr kumimoji="1" lang="en-US" altLang="ja-JP" sz="2000" dirty="0" smtClean="0"/>
                  <a:t>If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altLang="ja-JP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ja-JP" altLang="en-US" sz="2000" b="0" dirty="0" smtClean="0">
                    <a:ea typeface="Cambria Math" panose="02040503050406030204" pitchFamily="18" charset="0"/>
                  </a:rPr>
                  <a:t> 最適</a:t>
                </a:r>
                <a:r>
                  <a:rPr lang="en-US" altLang="ja-JP" sz="2000" dirty="0">
                    <a:ea typeface="Cambria Math" panose="02040503050406030204" pitchFamily="18" charset="0"/>
                  </a:rPr>
                  <a:t>;</a:t>
                </a:r>
                <a:r>
                  <a:rPr lang="en-US" altLang="ja-JP" sz="2000" b="0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ja-JP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deg</m:t>
                    </m:r>
                    <m:r>
                      <m:rPr>
                        <m:nor/>
                      </m:rPr>
                      <a:rPr lang="en-US" altLang="ja-JP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ja-JP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Det</m:t>
                    </m:r>
                    <m:r>
                      <m:rPr>
                        <m:nor/>
                      </m:rPr>
                      <a:rPr lang="en-US" altLang="ja-JP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m:rPr>
                        <m:nor/>
                      </m:rPr>
                      <a:rPr lang="en-US" altLang="ja-JP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deg</m:t>
                    </m:r>
                    <m:r>
                      <m:rPr>
                        <m:nor/>
                      </m:rPr>
                      <a:rPr lang="en-US" altLang="ja-JP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ja-JP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det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altLang="ja-JP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deg</m:t>
                    </m:r>
                    <m:r>
                      <m:rPr>
                        <m:nor/>
                      </m:rPr>
                      <a:rPr lang="en-US" altLang="ja-JP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ja-JP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det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</m:oMath>
                </a14:m>
                <a:endParaRPr lang="en-US" altLang="ja-JP" sz="2000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正方形/長方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368" y="4317668"/>
                <a:ext cx="7138236" cy="553998"/>
              </a:xfrm>
              <a:prstGeom prst="rect">
                <a:avLst/>
              </a:prstGeom>
              <a:blipFill>
                <a:blip r:embed="rId3"/>
                <a:stretch>
                  <a:fillRect l="-939" b="-98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922500" y="1407975"/>
                <a:ext cx="7069185" cy="424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000" dirty="0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  <a:r>
                  <a:rPr kumimoji="1" lang="en-US" altLang="ja-JP" sz="2000" dirty="0" smtClean="0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r>
                  <a:rPr kumimoji="1" lang="ja-JP" altLang="en-US" sz="2000" dirty="0" smtClean="0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ja-JP" sz="2000">
                        <a:latin typeface="Cambria Math" panose="02040503050406030204" pitchFamily="18" charset="0"/>
                      </a:rPr>
                      <m:t>de</m:t>
                    </m:r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ja-JP" sz="2000">
                            <a:latin typeface="Cambria Math" panose="02040503050406030204" pitchFamily="18" charset="0"/>
                          </a:rPr>
                          <m:t>g</m:t>
                        </m:r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d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altLang="ja-JP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≤0</m:t>
                    </m:r>
                    <m:r>
                      <a:rPr kumimoji="1" lang="ja-JP" altLang="en-US" sz="20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となる</m:t>
                    </m:r>
                    <m:r>
                      <a:rPr kumimoji="1" lang="en-US" altLang="ja-JP" sz="20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𝑃</m:t>
                    </m:r>
                    <m:r>
                      <a:rPr kumimoji="1" lang="en-US" altLang="ja-JP" sz="20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kumimoji="1" lang="en-US" altLang="ja-JP" sz="20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𝑄</m:t>
                    </m:r>
                  </m:oMath>
                </a14:m>
                <a:r>
                  <a:rPr kumimoji="1" lang="en-US" altLang="ja-JP" sz="2000" b="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( </a:t>
                </a:r>
                <a14:m>
                  <m:oMath xmlns:m="http://schemas.openxmlformats.org/officeDocument/2006/math">
                    <m:r>
                      <a:rPr lang="ja-JP" altLang="en-US" sz="2000" i="1">
                        <a:latin typeface="Cambria Math" panose="02040503050406030204" pitchFamily="18" charset="0"/>
                      </a:rPr>
                      <m:t>𝕂</m:t>
                    </m:r>
                    <m:r>
                      <a:rPr lang="en-US" altLang="ja-JP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0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ja-JP" sz="2000" i="1"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ja-JP" altLang="en-US" sz="2000" dirty="0"/>
                      <m:t>上正則</m:t>
                    </m:r>
                  </m:oMath>
                </a14:m>
                <a:r>
                  <a:rPr kumimoji="1" lang="en-US" altLang="ja-JP" sz="2000" b="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)</a:t>
                </a:r>
                <a:r>
                  <a:rPr kumimoji="1" lang="ja-JP" altLang="en-US" sz="2000" b="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をとる</a:t>
                </a:r>
                <a:endParaRPr kumimoji="1" lang="en-US" altLang="ja-JP" sz="2000" b="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500" y="1407975"/>
                <a:ext cx="7069185" cy="424988"/>
              </a:xfrm>
              <a:prstGeom prst="rect">
                <a:avLst/>
              </a:prstGeom>
              <a:blipFill>
                <a:blip r:embed="rId4"/>
                <a:stretch>
                  <a:fillRect l="-862" t="-7143" b="-214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922500" y="2749293"/>
                <a:ext cx="348056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dirty="0" smtClean="0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2: </a:t>
                </a:r>
                <a:r>
                  <a:rPr kumimoji="1" lang="en-US" altLang="ja-JP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Choose 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𝑆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𝑇</m:t>
                    </m:r>
                  </m:oMath>
                </a14:m>
                <a:r>
                  <a:rPr kumimoji="1" lang="ja-JP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ja-JP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s.t.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ctrlPr>
                              <a:rPr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𝑃𝐴𝑄</m:t>
                            </m:r>
                          </m:e>
                        </m:d>
                      </m:e>
                      <m:sup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kumimoji="1" lang="ja-JP" altLang="en-US" sz="20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500" y="2749293"/>
                <a:ext cx="3480568" cy="400110"/>
              </a:xfrm>
              <a:prstGeom prst="rect">
                <a:avLst/>
              </a:prstGeom>
              <a:blipFill>
                <a:blip r:embed="rId5"/>
                <a:stretch>
                  <a:fillRect l="-1751" t="-7576" b="-257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正方形/長方形 9"/>
          <p:cNvSpPr/>
          <p:nvPr/>
        </p:nvSpPr>
        <p:spPr>
          <a:xfrm>
            <a:off x="4362031" y="2567791"/>
            <a:ext cx="1151540" cy="10352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p:sp>
        <p:nvSpPr>
          <p:cNvPr id="11" name="正方形/長方形 10"/>
          <p:cNvSpPr/>
          <p:nvPr/>
        </p:nvSpPr>
        <p:spPr>
          <a:xfrm>
            <a:off x="4362031" y="3080295"/>
            <a:ext cx="731852" cy="5216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/>
              <p:cNvSpPr txBox="1"/>
              <p:nvPr/>
            </p:nvSpPr>
            <p:spPr>
              <a:xfrm>
                <a:off x="4622859" y="3122267"/>
                <a:ext cx="23884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2" name="テキスト ボックス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2859" y="3122267"/>
                <a:ext cx="238847" cy="369332"/>
              </a:xfrm>
              <a:prstGeom prst="rect">
                <a:avLst/>
              </a:prstGeom>
              <a:blipFill>
                <a:blip r:embed="rId47"/>
                <a:stretch>
                  <a:fillRect l="-27500" r="-30000" b="-655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/>
              <p:cNvSpPr txBox="1"/>
              <p:nvPr/>
            </p:nvSpPr>
            <p:spPr>
              <a:xfrm>
                <a:off x="4382756" y="2557407"/>
                <a:ext cx="18114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0" smtClean="0"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13" name="テキスト ボックス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2756" y="2557407"/>
                <a:ext cx="181140" cy="307777"/>
              </a:xfrm>
              <a:prstGeom prst="rect">
                <a:avLst/>
              </a:prstGeom>
              <a:blipFill>
                <a:blip r:embed="rId48"/>
                <a:stretch>
                  <a:fillRect l="-20000" r="-1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/>
              <p:cNvSpPr txBox="1"/>
              <p:nvPr/>
            </p:nvSpPr>
            <p:spPr>
              <a:xfrm>
                <a:off x="5134094" y="2485260"/>
                <a:ext cx="18114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0" smtClean="0"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14" name="テキスト ボックス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4094" y="2485260"/>
                <a:ext cx="181140" cy="307777"/>
              </a:xfrm>
              <a:prstGeom prst="rect">
                <a:avLst/>
              </a:prstGeom>
              <a:blipFill>
                <a:blip r:embed="rId49"/>
                <a:stretch>
                  <a:fillRect l="-16667" r="-2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/>
              <p:cNvSpPr txBox="1"/>
              <p:nvPr/>
            </p:nvSpPr>
            <p:spPr>
              <a:xfrm>
                <a:off x="4742574" y="2716093"/>
                <a:ext cx="215617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0" smtClean="0"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15" name="テキスト ボックス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2574" y="2716093"/>
                <a:ext cx="215617" cy="307777"/>
              </a:xfrm>
              <a:prstGeom prst="rect">
                <a:avLst/>
              </a:prstGeom>
              <a:blipFill>
                <a:blip r:embed="rId50"/>
                <a:stretch>
                  <a:fillRect l="-8571" r="-857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/>
              <p:cNvSpPr txBox="1"/>
              <p:nvPr/>
            </p:nvSpPr>
            <p:spPr>
              <a:xfrm>
                <a:off x="5194723" y="3266737"/>
                <a:ext cx="18114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0" smtClean="0"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16" name="テキスト ボックス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4723" y="3266737"/>
                <a:ext cx="181140" cy="307777"/>
              </a:xfrm>
              <a:prstGeom prst="rect">
                <a:avLst/>
              </a:prstGeom>
              <a:blipFill>
                <a:blip r:embed="rId51"/>
                <a:stretch>
                  <a:fillRect l="-16667" r="-2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/>
              <p:cNvSpPr txBox="1"/>
              <p:nvPr/>
            </p:nvSpPr>
            <p:spPr>
              <a:xfrm>
                <a:off x="4148129" y="3170244"/>
                <a:ext cx="18517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17" name="テキスト ボックス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8129" y="3170244"/>
                <a:ext cx="185179" cy="307777"/>
              </a:xfrm>
              <a:prstGeom prst="rect">
                <a:avLst/>
              </a:prstGeom>
              <a:blipFill>
                <a:blip r:embed="rId52"/>
                <a:stretch>
                  <a:fillRect l="-16129" r="-161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/>
              <p:cNvSpPr txBox="1"/>
              <p:nvPr/>
            </p:nvSpPr>
            <p:spPr>
              <a:xfrm>
                <a:off x="4740270" y="3552397"/>
                <a:ext cx="18158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kumimoji="1" lang="ja-JP" altLang="en-US" sz="2000" i="1" dirty="0"/>
              </a:p>
            </p:txBody>
          </p:sp>
        </mc:Choice>
        <mc:Fallback xmlns="">
          <p:sp>
            <p:nvSpPr>
              <p:cNvPr id="18" name="テキスト ボックス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0270" y="3552397"/>
                <a:ext cx="181588" cy="307777"/>
              </a:xfrm>
              <a:prstGeom prst="rect">
                <a:avLst/>
              </a:prstGeom>
              <a:blipFill>
                <a:blip r:embed="rId53"/>
                <a:stretch>
                  <a:fillRect l="-20690" r="-1724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/>
              <p:cNvSpPr txBox="1"/>
              <p:nvPr/>
            </p:nvSpPr>
            <p:spPr>
              <a:xfrm>
                <a:off x="3116169" y="3788816"/>
                <a:ext cx="217758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kumimoji="1" lang="en-US" altLang="ja-JP" sz="2000" b="0" dirty="0" smtClean="0">
                    <a:cs typeface="Calibri" panose="020F0502020204030204" pitchFamily="34" charset="0"/>
                  </a:rPr>
                  <a:t>with maximum 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𝑟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𝑠</m:t>
                    </m:r>
                  </m:oMath>
                </a14:m>
                <a:endParaRPr kumimoji="1" lang="ja-JP" altLang="en-US" sz="20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9" name="テキスト ボックス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6169" y="3788816"/>
                <a:ext cx="2177584" cy="307777"/>
              </a:xfrm>
              <a:prstGeom prst="rect">
                <a:avLst/>
              </a:prstGeom>
              <a:blipFill>
                <a:blip r:embed="rId54"/>
                <a:stretch>
                  <a:fillRect l="-7003" t="-26000" r="-1961" b="-5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正方形/長方形 19"/>
              <p:cNvSpPr/>
              <p:nvPr/>
            </p:nvSpPr>
            <p:spPr>
              <a:xfrm>
                <a:off x="955368" y="4871666"/>
                <a:ext cx="1975156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en-US" altLang="ja-JP" sz="2000" dirty="0" smtClean="0">
                    <a:solidFill>
                      <a:schemeClr val="accent5"/>
                    </a:solidFill>
                  </a:rPr>
                  <a:t>4: </a:t>
                </a:r>
                <a:r>
                  <a:rPr kumimoji="1" lang="en-US" altLang="ja-JP" sz="2000" dirty="0" smtClean="0"/>
                  <a:t>If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altLang="ja-JP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endParaRPr lang="en-US" altLang="ja-JP" sz="2000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正方形/長方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368" y="4871666"/>
                <a:ext cx="1975156" cy="553998"/>
              </a:xfrm>
              <a:prstGeom prst="rect">
                <a:avLst/>
              </a:prstGeom>
              <a:blipFill>
                <a:blip r:embed="rId55"/>
                <a:stretch>
                  <a:fillRect l="-3395" b="-98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/>
              <p:cNvSpPr txBox="1"/>
              <p:nvPr/>
            </p:nvSpPr>
            <p:spPr>
              <a:xfrm>
                <a:off x="2771791" y="5255893"/>
                <a:ext cx="4175887" cy="5650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𝑃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𝑄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←</m:t>
                      </m:r>
                      <m:d>
                        <m:dPr>
                          <m:ctrlPr>
                            <a:rPr lang="en-US" altLang="ja-JP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ja-JP" sz="2000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e>
                                <m:r>
                                  <a:rPr lang="en-US" altLang="ja-JP" sz="2000" i="1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ja-JP" sz="2000" i="1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e>
                              <m:e>
                                <m:r>
                                  <a:rPr lang="en-US" altLang="ja-JP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sSub>
                                  <m:sSubPr>
                                    <m:ctrlPr>
                                      <a:rPr lang="en-US" altLang="ja-JP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0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altLang="ja-JP" sz="20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𝑆𝑃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,</m:t>
                      </m:r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𝑄𝑇</m:t>
                      </m:r>
                      <m:d>
                        <m:dPr>
                          <m:ctrlPr>
                            <a:rPr lang="en-US" altLang="ja-JP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ja-JP" sz="2000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e>
                                <m:r>
                                  <a:rPr lang="en-US" altLang="ja-JP" sz="2000" i="1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ja-JP" sz="2000" i="1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altLang="ja-JP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ja-JP" sz="2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m:rPr>
                                        <m:brk m:alnAt="7"/>
                                      </m:rPr>
                                      <a:rPr lang="en-US" altLang="ja-JP" sz="20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ja-JP" sz="2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US" altLang="ja-JP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ja-JP" sz="2000" i="1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ja-JP" sz="20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altLang="ja-JP" sz="20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ja-JP" sz="20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1" lang="ja-JP" altLang="en-US" sz="20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1" name="テキスト ボックス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791" y="5255893"/>
                <a:ext cx="4175887" cy="565091"/>
              </a:xfrm>
              <a:prstGeom prst="rect">
                <a:avLst/>
              </a:prstGeom>
              <a:blipFill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/>
              <p:cNvSpPr txBox="1"/>
              <p:nvPr/>
            </p:nvSpPr>
            <p:spPr>
              <a:xfrm>
                <a:off x="1010307" y="778898"/>
                <a:ext cx="531126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kumimoji="1" lang="en-US" altLang="ja-JP" sz="2000" b="0" dirty="0" smtClean="0">
                    <a:solidFill>
                      <a:schemeClr val="accent5"/>
                    </a:solidFill>
                    <a:cs typeface="Calibri" panose="020F0502020204030204" pitchFamily="34" charset="0"/>
                  </a:rPr>
                  <a:t>Input: 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𝐴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𝑡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)=</m:t>
                    </m:r>
                    <m:sSub>
                      <m:sSub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𝑡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)+</m:t>
                    </m:r>
                    <m:sSub>
                      <m:sSub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kumimoji="1" lang="en-US" altLang="ja-JP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𝑡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)+…+</m:t>
                    </m:r>
                    <m:sSub>
                      <m:sSub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𝑚</m:t>
                        </m:r>
                      </m:sub>
                    </m:sSub>
                    <m:sSub>
                      <m:sSub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𝑚</m:t>
                        </m:r>
                      </m:sub>
                    </m:sSub>
                    <m:r>
                      <a:rPr kumimoji="1" lang="en-US" altLang="ja-JP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𝑡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endParaRPr kumimoji="1" lang="ja-JP" altLang="en-US" sz="20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2" name="テキスト ボックス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307" y="778898"/>
                <a:ext cx="5311262" cy="307777"/>
              </a:xfrm>
              <a:prstGeom prst="rect">
                <a:avLst/>
              </a:prstGeom>
              <a:blipFill>
                <a:blip r:embed="rId56"/>
                <a:stretch>
                  <a:fillRect l="-2985" t="-26000" r="-1378" b="-5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テキスト ボックス 23"/>
          <p:cNvSpPr txBox="1"/>
          <p:nvPr/>
        </p:nvSpPr>
        <p:spPr>
          <a:xfrm>
            <a:off x="7065181" y="5338383"/>
            <a:ext cx="10284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r>
              <a:rPr lang="en-US" altLang="ja-JP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go to </a:t>
            </a:r>
            <a:r>
              <a:rPr lang="en-US" altLang="ja-JP" sz="2000" dirty="0">
                <a:solidFill>
                  <a:schemeClr val="accent5"/>
                </a:solidFill>
              </a:rPr>
              <a:t>1</a:t>
            </a:r>
            <a:endParaRPr kumimoji="1" lang="ja-JP" altLang="en-U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196205" y="2980705"/>
            <a:ext cx="2947795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局所最適性</a:t>
            </a:r>
            <a:r>
              <a:rPr kumimoji="1" lang="en-US" altLang="ja-JP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kumimoji="1" lang="ja-JP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可補モジュラ束上の</a:t>
            </a:r>
            <a:endParaRPr kumimoji="1" lang="en-US" altLang="ja-JP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ja-JP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劣モ最小化</a:t>
            </a:r>
            <a:r>
              <a:rPr lang="en-US" altLang="ja-JP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en-US" altLang="ja-JP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nc</a:t>
            </a:r>
            <a:r>
              <a:rPr lang="en-US" altLang="ja-JP" sz="2000" dirty="0">
                <a:latin typeface="Calibri" panose="020F0502020204030204" pitchFamily="34" charset="0"/>
                <a:cs typeface="Calibri" panose="020F0502020204030204" pitchFamily="34" charset="0"/>
              </a:rPr>
              <a:t>-rank</a:t>
            </a:r>
            <a:r>
              <a:rPr lang="ja-JP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計算</a:t>
            </a:r>
            <a:endParaRPr lang="en-US" altLang="ja-JP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1065726" y="6287701"/>
                <a:ext cx="7111497" cy="40011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部分加群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kumimoji="1" lang="en-US" altLang="ja-JP" sz="20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𝑃</m:t>
                        </m:r>
                      </m:e>
                    </m:d>
                    <m:r>
                      <a:rPr kumimoji="1" lang="en-US" altLang="ja-JP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d>
                      <m:dPr>
                        <m:begChr m:val="⟨"/>
                        <m:endChr m:val="⟩"/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𝑄</m:t>
                        </m:r>
                      </m:e>
                    </m:d>
                    <m:r>
                      <a:rPr lang="ja-JP" altLang="en-US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が</m:t>
                    </m:r>
                  </m:oMath>
                </a14:m>
                <a:r>
                  <a:rPr kumimoji="1" lang="ja-JP" alt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一様モジュラ束を移動しているとみなせる</a:t>
                </a:r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726" y="6287701"/>
                <a:ext cx="7111497" cy="400110"/>
              </a:xfrm>
              <a:prstGeom prst="rect">
                <a:avLst/>
              </a:prstGeom>
              <a:blipFill>
                <a:blip r:embed="rId57"/>
                <a:stretch>
                  <a:fillRect l="-943" t="-6061" r="-686" b="-2727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5368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73FDF-B402-4AB6-AA37-9551AB7DFFE8}" type="slidenum">
              <a:rPr kumimoji="1" lang="ja-JP" altLang="en-US" smtClean="0"/>
              <a:t>22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751367" y="231913"/>
            <a:ext cx="1430071" cy="66236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3200" dirty="0" smtClean="0"/>
              <a:t>Remarks</a:t>
            </a:r>
            <a:endParaRPr kumimoji="1" lang="ja-JP" altLang="en-US" sz="3200" dirty="0" err="1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291775" y="1160022"/>
                <a:ext cx="8137099" cy="41735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kumimoji="1" lang="en-US" altLang="ja-JP" sz="2000" dirty="0" smtClean="0"/>
                  <a:t>deg </a:t>
                </a:r>
                <a:r>
                  <a:rPr kumimoji="1" lang="en-US" altLang="ja-JP" sz="2000" dirty="0" err="1" smtClean="0"/>
                  <a:t>det</a:t>
                </a:r>
                <a:r>
                  <a:rPr kumimoji="1" lang="ja-JP" altLang="en-US" sz="2000" dirty="0" smtClean="0"/>
                  <a:t>を計算する組合せ緩和法（</a:t>
                </a:r>
                <a:r>
                  <a:rPr kumimoji="1" lang="en-US" altLang="ja-JP" sz="2000" dirty="0" err="1" smtClean="0"/>
                  <a:t>Murota</a:t>
                </a:r>
                <a:r>
                  <a:rPr kumimoji="1" lang="en-US" altLang="ja-JP" sz="2000" dirty="0" smtClean="0"/>
                  <a:t> 1990,1995</a:t>
                </a:r>
                <a:r>
                  <a:rPr kumimoji="1" lang="ja-JP" altLang="en-US" sz="2000" dirty="0" smtClean="0"/>
                  <a:t>）の変種</a:t>
                </a:r>
                <a:r>
                  <a:rPr kumimoji="1" lang="en-US" altLang="ja-JP" sz="2000" dirty="0" smtClean="0"/>
                  <a:t>/</a:t>
                </a:r>
                <a:r>
                  <a:rPr kumimoji="1" lang="ja-JP" altLang="en-US" sz="2000" dirty="0" smtClean="0"/>
                  <a:t>簡単化</a:t>
                </a:r>
                <a:endParaRPr kumimoji="1" lang="en-US" altLang="ja-JP" sz="2000" dirty="0" smtClean="0"/>
              </a:p>
              <a:p>
                <a:pPr>
                  <a:lnSpc>
                    <a:spcPct val="150000"/>
                  </a:lnSpc>
                </a:pPr>
                <a:r>
                  <a:rPr lang="ja-JP" altLang="en-US" sz="2000" dirty="0" smtClean="0"/>
                  <a:t>       組合せ緩和法 </a:t>
                </a:r>
                <a14:m>
                  <m:oMath xmlns:m="http://schemas.openxmlformats.org/officeDocument/2006/math">
                    <m:r>
                      <a:rPr lang="ja-JP" altLang="en-US" sz="2000" i="1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altLang="ja-JP" sz="2000" dirty="0" smtClean="0"/>
                  <a:t> SDA +</a:t>
                </a:r>
                <a:r>
                  <a:rPr kumimoji="1" lang="ja-JP" altLang="en-US" sz="2000" dirty="0" smtClean="0"/>
                  <a:t>アパートメント</a:t>
                </a:r>
                <a:r>
                  <a:rPr kumimoji="1" lang="en-US" altLang="ja-JP" sz="2000" dirty="0" smtClean="0"/>
                  <a:t>(</a:t>
                </a:r>
                <a14:m>
                  <m:oMath xmlns:m="http://schemas.openxmlformats.org/officeDocument/2006/math">
                    <m:r>
                      <a:rPr kumimoji="1" lang="en-US" altLang="ja-JP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kumimoji="1" lang="en-US" altLang="ja-JP" sz="2000" dirty="0" smtClean="0"/>
                  <a:t>)</a:t>
                </a:r>
                <a:r>
                  <a:rPr kumimoji="1" lang="ja-JP" altLang="en-US" sz="2000" dirty="0" smtClean="0"/>
                  <a:t>上の部分最適化</a:t>
                </a:r>
                <a:endParaRPr kumimoji="1" lang="en-US" altLang="ja-JP" sz="2000" dirty="0" smtClean="0"/>
              </a:p>
              <a:p>
                <a:pPr>
                  <a:lnSpc>
                    <a:spcPct val="150000"/>
                  </a:lnSpc>
                </a:pPr>
                <a:endParaRPr lang="en-US" altLang="ja-JP" sz="2000" dirty="0" smtClean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ja-JP" altLang="en-US" sz="2000" dirty="0" smtClean="0"/>
                  <a:t>反復回数が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ja-JP" altLang="en-US" sz="2000" dirty="0" smtClean="0"/>
                  <a:t>の</a:t>
                </a:r>
                <a:r>
                  <a:rPr lang="en-US" altLang="ja-JP" sz="2000" dirty="0" smtClean="0"/>
                  <a:t>Smith-McMillan </a:t>
                </a:r>
                <a:r>
                  <a:rPr lang="ja-JP" altLang="en-US" sz="2000" dirty="0" smtClean="0"/>
                  <a:t>標準形を用いてシャープに評価できる</a:t>
                </a:r>
                <a:endParaRPr lang="en-US" altLang="ja-JP" sz="2000" dirty="0"/>
              </a:p>
              <a:p>
                <a:pPr>
                  <a:lnSpc>
                    <a:spcPct val="150000"/>
                  </a:lnSpc>
                </a:pPr>
                <a:endParaRPr kumimoji="1" lang="en-US" altLang="ja-JP" sz="2000" dirty="0" smtClean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ja-JP" altLang="en-US" sz="2000" dirty="0"/>
                  <a:t>線形マトロイド交差</a:t>
                </a:r>
                <a:r>
                  <a:rPr lang="en-US" altLang="ja-JP" sz="2000" dirty="0"/>
                  <a:t> 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ja-JP" sz="2000" b="0" i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ja-JP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ja-JP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ja-JP" sz="20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altLang="ja-JP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0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ja-JP" sz="20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sup>
                        </m:sSup>
                        <m:sSub>
                          <m:sSubPr>
                            <m:ctrlPr>
                              <a:rPr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sSubSup>
                          <m:sSubSupPr>
                            <m:ctrlPr>
                              <a:rPr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</m:e>
                    </m:nary>
                    <m:r>
                      <a:rPr lang="ja-JP" altLang="en-US" sz="2000" i="1" dirty="0">
                        <a:latin typeface="Cambria Math" panose="02040503050406030204" pitchFamily="18" charset="0"/>
                      </a:rPr>
                      <m:t>に</m:t>
                    </m:r>
                  </m:oMath>
                </a14:m>
                <a:r>
                  <a:rPr lang="ja-JP" altLang="en-US" sz="2000" dirty="0" smtClean="0"/>
                  <a:t>適用すると，</a:t>
                </a:r>
                <a:endParaRPr lang="en-US" altLang="ja-JP" sz="2000" dirty="0" smtClean="0"/>
              </a:p>
              <a:p>
                <a:pPr>
                  <a:lnSpc>
                    <a:spcPct val="150000"/>
                  </a:lnSpc>
                </a:pPr>
                <a:r>
                  <a:rPr lang="en-US" altLang="ja-JP" sz="2000" dirty="0"/>
                  <a:t> </a:t>
                </a:r>
                <a:r>
                  <a:rPr lang="en-US" altLang="ja-JP" sz="2000" dirty="0" smtClean="0"/>
                  <a:t>    Frank</a:t>
                </a:r>
                <a:r>
                  <a:rPr lang="ja-JP" altLang="en-US" sz="2000" dirty="0" smtClean="0"/>
                  <a:t>の</a:t>
                </a:r>
                <a:r>
                  <a:rPr lang="en-US" altLang="ja-JP" sz="2000" dirty="0" smtClean="0"/>
                  <a:t>weight splitting algorithm </a:t>
                </a:r>
                <a:r>
                  <a:rPr lang="ja-JP" altLang="en-US" sz="2000" dirty="0" smtClean="0"/>
                  <a:t>の新しい実装となる</a:t>
                </a:r>
                <a:r>
                  <a:rPr lang="en-US" altLang="ja-JP" sz="2000" dirty="0" smtClean="0"/>
                  <a:t>(</a:t>
                </a:r>
                <a:r>
                  <a:rPr lang="en-US" altLang="ja-JP" sz="2000" dirty="0" err="1" smtClean="0"/>
                  <a:t>Furue</a:t>
                </a:r>
                <a:r>
                  <a:rPr lang="en-US" altLang="ja-JP" sz="2000" dirty="0" smtClean="0"/>
                  <a:t>-H 2019)</a:t>
                </a:r>
                <a:endParaRPr lang="ja-JP" altLang="en-US" sz="2000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kumimoji="1" lang="en-US" altLang="ja-JP" sz="2000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kumimoji="1" lang="ja-JP" altLang="en-US" sz="2000" smtClean="0"/>
                  <a:t>歪</a:t>
                </a:r>
                <a:r>
                  <a:rPr kumimoji="1" lang="ja-JP" altLang="en-US" sz="2000" dirty="0" smtClean="0"/>
                  <a:t>多項式行列の</a:t>
                </a:r>
                <a:r>
                  <a:rPr kumimoji="1" lang="en-US" altLang="ja-JP" sz="2000" dirty="0" err="1" smtClean="0"/>
                  <a:t>deg</a:t>
                </a:r>
                <a:r>
                  <a:rPr kumimoji="1" lang="en-US" altLang="ja-JP" sz="2000" dirty="0" smtClean="0"/>
                  <a:t> </a:t>
                </a:r>
                <a:r>
                  <a:rPr kumimoji="1" lang="en-US" altLang="ja-JP" sz="2000" dirty="0" err="1" smtClean="0"/>
                  <a:t>Det</a:t>
                </a:r>
                <a:r>
                  <a:rPr kumimoji="1" lang="ja-JP" altLang="en-US" sz="2000" dirty="0" smtClean="0"/>
                  <a:t>計算</a:t>
                </a:r>
                <a:r>
                  <a:rPr kumimoji="1" lang="en-US" altLang="ja-JP" sz="2000" dirty="0" smtClean="0"/>
                  <a:t>(Oki 2019)</a:t>
                </a:r>
                <a:endParaRPr kumimoji="1" lang="en-US" altLang="ja-JP" sz="2000" dirty="0"/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775" y="1160022"/>
                <a:ext cx="8137099" cy="4173578"/>
              </a:xfrm>
              <a:prstGeom prst="rect">
                <a:avLst/>
              </a:prstGeom>
              <a:blipFill>
                <a:blip r:embed="rId4"/>
                <a:stretch>
                  <a:fillRect l="-1798" r="-1124" b="-175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154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F7132-47CA-4000-8D1C-00CFA7571704}" type="slidenum">
              <a:rPr kumimoji="1" lang="ja-JP" altLang="en-US" smtClean="0"/>
              <a:t>23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1388992" y="302653"/>
                <a:ext cx="574901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まとめ：離散凸解析</a:t>
                </a:r>
                <a:r>
                  <a:rPr kumimoji="1" lang="en-US" altLang="ja-JP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1" lang="en-US" altLang="ja-JP" sz="32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beyond</a:t>
                </a:r>
                <a:r>
                  <a:rPr kumimoji="1" lang="en-US" altLang="ja-JP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kumimoji="1" lang="en-US" altLang="ja-JP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ℤ</m:t>
                        </m:r>
                      </m:e>
                      <m:sup>
                        <m:r>
                          <a:rPr kumimoji="1" lang="en-US" altLang="ja-JP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p>
                    </m:sSup>
                  </m:oMath>
                </a14:m>
                <a:endParaRPr kumimoji="1" lang="ja-JP" altLang="en-US" sz="3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992" y="302653"/>
                <a:ext cx="5749010" cy="584775"/>
              </a:xfrm>
              <a:prstGeom prst="rect">
                <a:avLst/>
              </a:prstGeom>
              <a:blipFill>
                <a:blip r:embed="rId6"/>
                <a:stretch>
                  <a:fillRect l="-2757" t="-13542" b="-343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/>
          <p:cNvSpPr txBox="1"/>
          <p:nvPr/>
        </p:nvSpPr>
        <p:spPr>
          <a:xfrm>
            <a:off x="386474" y="1039491"/>
            <a:ext cx="8686993" cy="4278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ja-JP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土台構造</a:t>
            </a:r>
            <a:r>
              <a:rPr lang="ja-JP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から</a:t>
            </a:r>
            <a:r>
              <a:rPr lang="ja-JP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の</a:t>
            </a:r>
            <a:r>
              <a:rPr lang="en-US" altLang="ja-JP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L/L  </a:t>
            </a:r>
            <a:r>
              <a:rPr lang="ja-JP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凸性の追求</a:t>
            </a:r>
            <a:r>
              <a:rPr lang="ja-JP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（</a:t>
            </a:r>
            <a:r>
              <a:rPr lang="en-US" altLang="ja-JP" dirty="0" smtClean="0">
                <a:latin typeface="Calibri" panose="020F0502020204030204" pitchFamily="34" charset="0"/>
                <a:cs typeface="Calibri" panose="020F0502020204030204" pitchFamily="34" charset="0"/>
              </a:rPr>
              <a:t>M/M </a:t>
            </a:r>
            <a:r>
              <a:rPr lang="ja-JP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凸性をひとまず忘れて）</a:t>
            </a:r>
            <a:endParaRPr kumimoji="1" lang="en-US" altLang="ja-JP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kumimoji="1" lang="ja-JP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離散凸解析の射程の拡大</a:t>
            </a:r>
            <a:endParaRPr kumimoji="1" lang="en-US" altLang="ja-JP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kumimoji="1" lang="ja-JP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マルチフロー・ネットワークデザインのアルゴリズム設計</a:t>
            </a:r>
            <a:endParaRPr lang="en-US" altLang="ja-JP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kumimoji="1" lang="ja-JP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モジュラ束にかかわる最適化問題・組合せ最適化の代数バージョン</a:t>
            </a:r>
            <a:endParaRPr kumimoji="1" lang="en-US" altLang="ja-JP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ja-JP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非ユークリッド的な凸性の活用</a:t>
            </a:r>
            <a:endParaRPr lang="en-US" altLang="ja-JP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ja-JP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離散最適化</a:t>
            </a:r>
            <a:r>
              <a:rPr lang="ja-JP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の</a:t>
            </a:r>
            <a:r>
              <a:rPr lang="ja-JP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新しいパラダイムへの挑戦</a:t>
            </a:r>
            <a:endParaRPr lang="en-US" altLang="ja-JP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632555" y="5941038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おわり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08708" y="5236803"/>
            <a:ext cx="84497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～ さきがけ研究課題「新しい凸性に基づく最適化理論とアルゴリズム</a:t>
            </a:r>
            <a:r>
              <a:rPr lang="ja-JP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」</a:t>
            </a:r>
            <a:endParaRPr lang="en-US" altLang="ja-JP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41964" y="1252450"/>
            <a:ext cx="4710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♮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622175" y="1252450"/>
            <a:ext cx="4710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♮</a:t>
            </a:r>
          </a:p>
        </p:txBody>
      </p:sp>
    </p:spTree>
    <p:extLst>
      <p:ext uri="{BB962C8B-B14F-4D97-AF65-F5344CB8AC3E}">
        <p14:creationId xmlns:p14="http://schemas.microsoft.com/office/powerpoint/2010/main" val="716357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36011" y="649956"/>
            <a:ext cx="8776238" cy="582967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ja-JP" sz="1400" dirty="0"/>
              <a:t>H. Hirai: Discrete convexity and polynomial solvability in minimum 0-extension problems, SODA13, MPA16.</a:t>
            </a:r>
          </a:p>
          <a:p>
            <a:pPr>
              <a:lnSpc>
                <a:spcPct val="150000"/>
              </a:lnSpc>
            </a:pPr>
            <a:r>
              <a:rPr lang="en-US" altLang="ja-JP" sz="1400" dirty="0"/>
              <a:t>J. </a:t>
            </a:r>
            <a:r>
              <a:rPr lang="en-US" altLang="ja-JP" sz="1400" dirty="0" err="1"/>
              <a:t>Chalopin</a:t>
            </a:r>
            <a:r>
              <a:rPr lang="en-US" altLang="ja-JP" sz="1400" dirty="0"/>
              <a:t>, V. </a:t>
            </a:r>
            <a:r>
              <a:rPr lang="en-US" altLang="ja-JP" sz="1400" dirty="0" err="1"/>
              <a:t>Chepoi</a:t>
            </a:r>
            <a:r>
              <a:rPr lang="en-US" altLang="ja-JP" sz="1400" dirty="0"/>
              <a:t>, H. Hirai, D. </a:t>
            </a:r>
            <a:r>
              <a:rPr lang="en-US" altLang="ja-JP" sz="1400" dirty="0" err="1"/>
              <a:t>Osajda</a:t>
            </a:r>
            <a:r>
              <a:rPr lang="en-US" altLang="ja-JP" sz="1400" dirty="0"/>
              <a:t>: Weakly modular graphs and </a:t>
            </a:r>
            <a:r>
              <a:rPr lang="en-US" altLang="ja-JP" sz="1400" dirty="0" err="1"/>
              <a:t>nonpositive</a:t>
            </a:r>
            <a:r>
              <a:rPr lang="en-US" altLang="ja-JP" sz="1400" dirty="0"/>
              <a:t> curvature, Mem. AMS, to appear</a:t>
            </a:r>
          </a:p>
          <a:p>
            <a:pPr>
              <a:lnSpc>
                <a:spcPct val="150000"/>
              </a:lnSpc>
            </a:pPr>
            <a:r>
              <a:rPr lang="en-US" altLang="ja-JP" sz="1400" dirty="0"/>
              <a:t>H. Hirai: L-extendable functions and a proximity scaling algorithm for minimum cost </a:t>
            </a:r>
            <a:r>
              <a:rPr lang="en-US" altLang="ja-JP" sz="1400" dirty="0" err="1"/>
              <a:t>multiflow</a:t>
            </a:r>
            <a:r>
              <a:rPr lang="en-US" altLang="ja-JP" sz="1400" dirty="0"/>
              <a:t> problem, DISOPT15.</a:t>
            </a:r>
          </a:p>
          <a:p>
            <a:pPr>
              <a:lnSpc>
                <a:spcPct val="150000"/>
              </a:lnSpc>
            </a:pPr>
            <a:r>
              <a:rPr lang="en-US" altLang="ja-JP" sz="1400" dirty="0"/>
              <a:t>H. Hirai: A dual descent algorithm for node-capacitated </a:t>
            </a:r>
            <a:r>
              <a:rPr lang="en-US" altLang="ja-JP" sz="1400" dirty="0" err="1"/>
              <a:t>multiflow</a:t>
            </a:r>
            <a:r>
              <a:rPr lang="en-US" altLang="ja-JP" sz="1400" dirty="0"/>
              <a:t> problems and its applications, </a:t>
            </a:r>
            <a:r>
              <a:rPr lang="en-US" altLang="ja-JP" sz="1400" dirty="0" smtClean="0"/>
              <a:t>TALG18</a:t>
            </a:r>
            <a:endParaRPr lang="en-US" altLang="ja-JP" sz="1400" dirty="0"/>
          </a:p>
          <a:p>
            <a:pPr>
              <a:lnSpc>
                <a:spcPct val="150000"/>
              </a:lnSpc>
            </a:pPr>
            <a:r>
              <a:rPr lang="en-US" altLang="ja-JP" sz="1400" dirty="0"/>
              <a:t>H. Hirai: L-convexity on graph structures, JORSJ18</a:t>
            </a:r>
          </a:p>
          <a:p>
            <a:pPr>
              <a:lnSpc>
                <a:spcPct val="150000"/>
              </a:lnSpc>
            </a:pPr>
            <a:r>
              <a:rPr lang="en-US" altLang="ja-JP" sz="1400" dirty="0"/>
              <a:t>M. Hamada and H. Hirai: Maximum vanishing subspace problem, CAT(0)-space relaxation, and block-</a:t>
            </a:r>
            <a:r>
              <a:rPr lang="en-US" altLang="ja-JP" sz="1400" dirty="0" err="1"/>
              <a:t>triangularization</a:t>
            </a:r>
            <a:r>
              <a:rPr lang="en-US" altLang="ja-JP" sz="1400" dirty="0"/>
              <a:t> of partitioned matrix, 2017, </a:t>
            </a:r>
            <a:r>
              <a:rPr lang="en-US" altLang="ja-JP" sz="1400" dirty="0" err="1"/>
              <a:t>arXiv</a:t>
            </a:r>
            <a:r>
              <a:rPr lang="en-US" altLang="ja-JP" sz="14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altLang="ja-JP" sz="1400" dirty="0" smtClean="0"/>
              <a:t>H. Hirai: Uniform </a:t>
            </a:r>
            <a:r>
              <a:rPr lang="en-US" altLang="ja-JP" sz="1400" dirty="0"/>
              <a:t>modular lattices and affine buildings, </a:t>
            </a:r>
            <a:r>
              <a:rPr lang="en-US" altLang="ja-JP" sz="1400" dirty="0" smtClean="0"/>
              <a:t>Adv. </a:t>
            </a:r>
            <a:r>
              <a:rPr lang="en-US" altLang="ja-JP" sz="1400" dirty="0"/>
              <a:t>in Geometry, to appear,</a:t>
            </a:r>
          </a:p>
          <a:p>
            <a:pPr>
              <a:lnSpc>
                <a:spcPct val="150000"/>
              </a:lnSpc>
            </a:pPr>
            <a:r>
              <a:rPr lang="en-US" altLang="ja-JP" sz="1400" dirty="0"/>
              <a:t>H. Hirai: Computing </a:t>
            </a:r>
            <a:r>
              <a:rPr lang="en-US" altLang="ja-JP" sz="1400" dirty="0" smtClean="0"/>
              <a:t>the degree </a:t>
            </a:r>
            <a:r>
              <a:rPr lang="en-US" altLang="ja-JP" sz="1400" dirty="0"/>
              <a:t>of </a:t>
            </a:r>
            <a:r>
              <a:rPr lang="en-US" altLang="ja-JP" sz="1400" dirty="0" smtClean="0"/>
              <a:t>determinants </a:t>
            </a:r>
            <a:r>
              <a:rPr lang="en-US" altLang="ja-JP" sz="1400" dirty="0"/>
              <a:t>via discrete convex optimization over Euclidean </a:t>
            </a:r>
            <a:r>
              <a:rPr lang="en-US" altLang="ja-JP" sz="1400" dirty="0" smtClean="0"/>
              <a:t>buildings, SIAGA, to appear.</a:t>
            </a:r>
          </a:p>
          <a:p>
            <a:pPr>
              <a:lnSpc>
                <a:spcPct val="150000"/>
              </a:lnSpc>
            </a:pPr>
            <a:r>
              <a:rPr lang="en-US" altLang="ja-JP" sz="1400" dirty="0" err="1" smtClean="0"/>
              <a:t>H.Hirai</a:t>
            </a:r>
            <a:r>
              <a:rPr lang="en-US" altLang="ja-JP" sz="1400" dirty="0"/>
              <a:t>: A </a:t>
            </a:r>
            <a:r>
              <a:rPr lang="en-US" altLang="ja-JP" sz="1400" dirty="0" err="1"/>
              <a:t>nonpositive</a:t>
            </a:r>
            <a:r>
              <a:rPr lang="en-US" altLang="ja-JP" sz="1400" dirty="0"/>
              <a:t> curvature property of modular </a:t>
            </a:r>
            <a:r>
              <a:rPr lang="en-US" altLang="ja-JP" sz="1400" dirty="0" err="1"/>
              <a:t>semilattices</a:t>
            </a:r>
            <a:r>
              <a:rPr lang="en-US" altLang="ja-JP" sz="1400" dirty="0"/>
              <a:t>, </a:t>
            </a:r>
            <a:r>
              <a:rPr lang="en-US" altLang="ja-JP" sz="1400" dirty="0" smtClean="0"/>
              <a:t>2019, </a:t>
            </a:r>
            <a:r>
              <a:rPr lang="en-US" altLang="ja-JP" sz="1400" dirty="0" err="1" smtClean="0"/>
              <a:t>arXiv</a:t>
            </a:r>
            <a:r>
              <a:rPr lang="en-US" altLang="ja-JP" sz="14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altLang="ja-JP" sz="1400" dirty="0" err="1" smtClean="0"/>
              <a:t>H.Furue</a:t>
            </a:r>
            <a:r>
              <a:rPr lang="en-US" altLang="ja-JP" sz="1400" dirty="0" smtClean="0"/>
              <a:t> and </a:t>
            </a:r>
            <a:r>
              <a:rPr lang="en-US" altLang="ja-JP" sz="1400" dirty="0" err="1" smtClean="0"/>
              <a:t>H.Hirai</a:t>
            </a:r>
            <a:r>
              <a:rPr lang="en-US" altLang="ja-JP" sz="1400" dirty="0" smtClean="0"/>
              <a:t>: On </a:t>
            </a:r>
            <a:r>
              <a:rPr lang="en-US" altLang="ja-JP" sz="1400" dirty="0"/>
              <a:t>a weighted linear </a:t>
            </a:r>
            <a:r>
              <a:rPr lang="en-US" altLang="ja-JP" sz="1400" dirty="0" err="1"/>
              <a:t>matroid</a:t>
            </a:r>
            <a:r>
              <a:rPr lang="en-US" altLang="ja-JP" sz="1400" dirty="0"/>
              <a:t> intersection algorithm by </a:t>
            </a:r>
            <a:r>
              <a:rPr lang="en-US" altLang="ja-JP" sz="1400" dirty="0" err="1"/>
              <a:t>deg-det</a:t>
            </a:r>
            <a:r>
              <a:rPr lang="en-US" altLang="ja-JP" sz="1400" dirty="0"/>
              <a:t> </a:t>
            </a:r>
            <a:r>
              <a:rPr lang="en-US" altLang="ja-JP" sz="1400" dirty="0" smtClean="0"/>
              <a:t>computation, 2019, </a:t>
            </a:r>
            <a:r>
              <a:rPr lang="en-US" altLang="ja-JP" sz="1400" dirty="0" err="1" smtClean="0"/>
              <a:t>arXiv</a:t>
            </a:r>
            <a:r>
              <a:rPr lang="en-US" altLang="ja-JP" sz="14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altLang="ja-JP" sz="1400" dirty="0" err="1" smtClean="0"/>
              <a:t>H.Hirai</a:t>
            </a:r>
            <a:r>
              <a:rPr lang="en-US" altLang="ja-JP" sz="1400" dirty="0" smtClean="0"/>
              <a:t> and </a:t>
            </a:r>
            <a:r>
              <a:rPr lang="en-US" altLang="ja-JP" sz="1400" dirty="0" err="1" smtClean="0"/>
              <a:t>M.Ikeda</a:t>
            </a:r>
            <a:r>
              <a:rPr lang="en-US" altLang="ja-JP" sz="1400" dirty="0"/>
              <a:t>: A cost-scaling algorithm for minimum-cost node-capacitated </a:t>
            </a:r>
            <a:r>
              <a:rPr lang="en-US" altLang="ja-JP" sz="1400" dirty="0" err="1"/>
              <a:t>multiflow</a:t>
            </a:r>
            <a:r>
              <a:rPr lang="en-US" altLang="ja-JP" sz="1400" dirty="0"/>
              <a:t> </a:t>
            </a:r>
            <a:r>
              <a:rPr lang="en-US" altLang="ja-JP" sz="1400" dirty="0" smtClean="0"/>
              <a:t>problem, 2019, </a:t>
            </a:r>
            <a:r>
              <a:rPr lang="en-US" altLang="ja-JP" sz="1400" dirty="0" err="1" smtClean="0"/>
              <a:t>arXiv</a:t>
            </a:r>
            <a:r>
              <a:rPr lang="en-US" altLang="ja-JP" sz="1400" dirty="0" smtClean="0"/>
              <a:t>.  </a:t>
            </a:r>
            <a:endParaRPr lang="ja-JP" altLang="en-US" sz="1400" dirty="0"/>
          </a:p>
          <a:p>
            <a:pPr>
              <a:lnSpc>
                <a:spcPct val="150000"/>
              </a:lnSpc>
            </a:pPr>
            <a:endParaRPr lang="en-US" altLang="ja-JP" sz="1400" dirty="0"/>
          </a:p>
          <a:p>
            <a:pPr>
              <a:lnSpc>
                <a:spcPct val="150000"/>
              </a:lnSpc>
            </a:pPr>
            <a:endParaRPr kumimoji="1" lang="en-US" altLang="ja-JP" sz="1400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F7132-47CA-4000-8D1C-00CFA7571704}" type="slidenum">
              <a:rPr kumimoji="1" lang="ja-JP" altLang="en-US" smtClean="0"/>
              <a:t>24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60466" y="0"/>
            <a:ext cx="17854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cs typeface="Calibri" panose="020F0502020204030204" pitchFamily="34" charset="0"/>
              </a:rPr>
              <a:t>References</a:t>
            </a:r>
            <a:endParaRPr kumimoji="1" lang="ja-JP" altLang="en-US" sz="28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3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F7132-47CA-4000-8D1C-00CFA7571704}" type="slidenum">
              <a:rPr kumimoji="1" lang="ja-JP" altLang="en-US" smtClean="0"/>
              <a:t>25</a:t>
            </a:fld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337034" y="2317530"/>
            <a:ext cx="1955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Appendix</a:t>
            </a:r>
            <a:endParaRPr kumimoji="1" lang="ja-JP" altLang="en-US" sz="3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89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" name="Group 201"/>
          <p:cNvGrpSpPr/>
          <p:nvPr/>
        </p:nvGrpSpPr>
        <p:grpSpPr>
          <a:xfrm>
            <a:off x="1295496" y="261626"/>
            <a:ext cx="6553008" cy="3451140"/>
            <a:chOff x="0" y="0"/>
            <a:chExt cx="9319832" cy="4908287"/>
          </a:xfrm>
        </p:grpSpPr>
        <p:sp>
          <p:nvSpPr>
            <p:cNvPr id="119" name="Shape 119"/>
            <p:cNvSpPr/>
            <p:nvPr/>
          </p:nvSpPr>
          <p:spPr>
            <a:xfrm flipV="1">
              <a:off x="5849020" y="109436"/>
              <a:ext cx="1197976" cy="541289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20" name="Shape 120"/>
            <p:cNvSpPr/>
            <p:nvPr/>
          </p:nvSpPr>
          <p:spPr>
            <a:xfrm flipH="1" flipV="1">
              <a:off x="7044486" y="138166"/>
              <a:ext cx="614422" cy="483829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21" name="Shape 121"/>
            <p:cNvSpPr/>
            <p:nvPr/>
          </p:nvSpPr>
          <p:spPr>
            <a:xfrm flipV="1">
              <a:off x="7698539" y="395899"/>
              <a:ext cx="1542306" cy="222791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22" name="Shape 122"/>
            <p:cNvSpPr/>
            <p:nvPr/>
          </p:nvSpPr>
          <p:spPr>
            <a:xfrm flipV="1">
              <a:off x="4692953" y="2807279"/>
              <a:ext cx="118491" cy="1573293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23" name="Shape 123"/>
            <p:cNvSpPr/>
            <p:nvPr/>
          </p:nvSpPr>
          <p:spPr>
            <a:xfrm flipV="1">
              <a:off x="5756833" y="2108837"/>
              <a:ext cx="106156" cy="1734315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24" name="Shape 124"/>
            <p:cNvSpPr/>
            <p:nvPr/>
          </p:nvSpPr>
          <p:spPr>
            <a:xfrm flipV="1">
              <a:off x="6014004" y="3227380"/>
              <a:ext cx="1" cy="1494353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25" name="Shape 125"/>
            <p:cNvSpPr/>
            <p:nvPr/>
          </p:nvSpPr>
          <p:spPr>
            <a:xfrm flipV="1">
              <a:off x="7008587" y="2427791"/>
              <a:ext cx="106156" cy="1734315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26" name="Shape 126"/>
            <p:cNvSpPr/>
            <p:nvPr/>
          </p:nvSpPr>
          <p:spPr>
            <a:xfrm flipH="1" flipV="1">
              <a:off x="7188049" y="1568509"/>
              <a:ext cx="1146995" cy="542553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27" name="Shape 127"/>
            <p:cNvSpPr/>
            <p:nvPr/>
          </p:nvSpPr>
          <p:spPr>
            <a:xfrm flipV="1">
              <a:off x="7170145" y="2060361"/>
              <a:ext cx="1182803" cy="336817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28" name="Shape 128"/>
            <p:cNvSpPr/>
            <p:nvPr/>
          </p:nvSpPr>
          <p:spPr>
            <a:xfrm flipV="1">
              <a:off x="5862270" y="1549308"/>
              <a:ext cx="1273408" cy="563940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29" name="Shape 129"/>
            <p:cNvSpPr/>
            <p:nvPr/>
          </p:nvSpPr>
          <p:spPr>
            <a:xfrm flipH="1" flipV="1">
              <a:off x="5851615" y="2127955"/>
              <a:ext cx="1294717" cy="326212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30" name="Shape 130"/>
            <p:cNvSpPr/>
            <p:nvPr/>
          </p:nvSpPr>
          <p:spPr>
            <a:xfrm flipV="1">
              <a:off x="5962351" y="2392683"/>
              <a:ext cx="1244148" cy="852911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31" name="Shape 131"/>
            <p:cNvSpPr/>
            <p:nvPr/>
          </p:nvSpPr>
          <p:spPr>
            <a:xfrm flipH="1" flipV="1">
              <a:off x="5735755" y="3948841"/>
              <a:ext cx="1252289" cy="223178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32" name="Shape 132"/>
            <p:cNvSpPr/>
            <p:nvPr/>
          </p:nvSpPr>
          <p:spPr>
            <a:xfrm flipV="1">
              <a:off x="6002059" y="4235287"/>
              <a:ext cx="999878" cy="566239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33" name="Shape 133"/>
            <p:cNvSpPr/>
            <p:nvPr/>
          </p:nvSpPr>
          <p:spPr>
            <a:xfrm flipV="1">
              <a:off x="3246807" y="2778950"/>
              <a:ext cx="1" cy="1345805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34" name="Shape 134"/>
            <p:cNvSpPr/>
            <p:nvPr/>
          </p:nvSpPr>
          <p:spPr>
            <a:xfrm>
              <a:off x="3214518" y="1288752"/>
              <a:ext cx="1548246" cy="1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35" name="Shape 135"/>
            <p:cNvSpPr/>
            <p:nvPr/>
          </p:nvSpPr>
          <p:spPr>
            <a:xfrm>
              <a:off x="3237170" y="2796487"/>
              <a:ext cx="1548245" cy="1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36" name="Shape 136"/>
            <p:cNvSpPr/>
            <p:nvPr/>
          </p:nvSpPr>
          <p:spPr>
            <a:xfrm flipV="1">
              <a:off x="3248960" y="2099088"/>
              <a:ext cx="1073244" cy="689132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37" name="Shape 137"/>
            <p:cNvSpPr/>
            <p:nvPr/>
          </p:nvSpPr>
          <p:spPr>
            <a:xfrm>
              <a:off x="3237170" y="4119857"/>
              <a:ext cx="1308415" cy="319112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38" name="Shape 138"/>
            <p:cNvSpPr/>
            <p:nvPr/>
          </p:nvSpPr>
          <p:spPr>
            <a:xfrm flipV="1">
              <a:off x="3244561" y="3596738"/>
              <a:ext cx="1073244" cy="455369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39" name="Shape 139"/>
            <p:cNvSpPr/>
            <p:nvPr/>
          </p:nvSpPr>
          <p:spPr>
            <a:xfrm flipV="1">
              <a:off x="3703310" y="3190871"/>
              <a:ext cx="827508" cy="436469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40" name="Shape 140"/>
            <p:cNvSpPr/>
            <p:nvPr/>
          </p:nvSpPr>
          <p:spPr>
            <a:xfrm flipH="1" flipV="1">
              <a:off x="3793367" y="3641575"/>
              <a:ext cx="827287" cy="660126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41" name="Shape 141"/>
            <p:cNvSpPr/>
            <p:nvPr/>
          </p:nvSpPr>
          <p:spPr>
            <a:xfrm flipV="1">
              <a:off x="4801030" y="603212"/>
              <a:ext cx="1073245" cy="689132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42" name="Shape 142"/>
            <p:cNvSpPr/>
            <p:nvPr/>
          </p:nvSpPr>
          <p:spPr>
            <a:xfrm>
              <a:off x="4301786" y="672152"/>
              <a:ext cx="1548246" cy="1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43" name="Shape 143"/>
            <p:cNvSpPr/>
            <p:nvPr/>
          </p:nvSpPr>
          <p:spPr>
            <a:xfrm>
              <a:off x="4301786" y="2115208"/>
              <a:ext cx="1548246" cy="1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44" name="Shape 144"/>
            <p:cNvSpPr/>
            <p:nvPr/>
          </p:nvSpPr>
          <p:spPr>
            <a:xfrm flipV="1">
              <a:off x="4801030" y="2126085"/>
              <a:ext cx="1073245" cy="689132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45" name="Shape 145"/>
            <p:cNvSpPr/>
            <p:nvPr/>
          </p:nvSpPr>
          <p:spPr>
            <a:xfrm flipH="1" flipV="1">
              <a:off x="4794326" y="2800915"/>
              <a:ext cx="1282904" cy="463094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46" name="Shape 146"/>
            <p:cNvSpPr/>
            <p:nvPr/>
          </p:nvSpPr>
          <p:spPr>
            <a:xfrm>
              <a:off x="4306140" y="3611444"/>
              <a:ext cx="1539538" cy="308925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47" name="Shape 147"/>
            <p:cNvSpPr/>
            <p:nvPr/>
          </p:nvSpPr>
          <p:spPr>
            <a:xfrm flipV="1">
              <a:off x="4682641" y="3895922"/>
              <a:ext cx="1170420" cy="543182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48" name="Shape 148"/>
            <p:cNvSpPr/>
            <p:nvPr/>
          </p:nvSpPr>
          <p:spPr>
            <a:xfrm flipH="1" flipV="1">
              <a:off x="4612461" y="4379267"/>
              <a:ext cx="1379924" cy="395140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49" name="Shape 149"/>
            <p:cNvSpPr/>
            <p:nvPr/>
          </p:nvSpPr>
          <p:spPr>
            <a:xfrm flipH="1" flipV="1">
              <a:off x="4551804" y="3210324"/>
              <a:ext cx="1112569" cy="644988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50" name="Shape 150"/>
            <p:cNvSpPr/>
            <p:nvPr/>
          </p:nvSpPr>
          <p:spPr>
            <a:xfrm flipV="1">
              <a:off x="5864734" y="695011"/>
              <a:ext cx="1" cy="1494353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51" name="Shape 151"/>
            <p:cNvSpPr/>
            <p:nvPr/>
          </p:nvSpPr>
          <p:spPr>
            <a:xfrm flipV="1">
              <a:off x="4322203" y="662232"/>
              <a:ext cx="1" cy="1494353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52" name="Shape 152"/>
            <p:cNvSpPr/>
            <p:nvPr/>
          </p:nvSpPr>
          <p:spPr>
            <a:xfrm flipV="1">
              <a:off x="5867898" y="641001"/>
              <a:ext cx="1746335" cy="1459533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53" name="Shape 153"/>
            <p:cNvSpPr/>
            <p:nvPr/>
          </p:nvSpPr>
          <p:spPr>
            <a:xfrm flipV="1">
              <a:off x="3243309" y="638284"/>
              <a:ext cx="1073244" cy="689132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54" name="Shape 154"/>
            <p:cNvSpPr/>
            <p:nvPr/>
          </p:nvSpPr>
          <p:spPr>
            <a:xfrm flipH="1" flipV="1">
              <a:off x="7025619" y="164444"/>
              <a:ext cx="188069" cy="1425904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55" name="Shape 155"/>
            <p:cNvSpPr/>
            <p:nvPr/>
          </p:nvSpPr>
          <p:spPr>
            <a:xfrm flipV="1">
              <a:off x="3256444" y="1288752"/>
              <a:ext cx="1" cy="1494353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56" name="Shape 156"/>
            <p:cNvSpPr/>
            <p:nvPr/>
          </p:nvSpPr>
          <p:spPr>
            <a:xfrm flipV="1">
              <a:off x="4811443" y="1288752"/>
              <a:ext cx="1" cy="1494353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57" name="Shape 157"/>
            <p:cNvSpPr/>
            <p:nvPr/>
          </p:nvSpPr>
          <p:spPr>
            <a:xfrm flipV="1">
              <a:off x="1577673" y="3506378"/>
              <a:ext cx="119804" cy="1216838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58" name="Shape 158"/>
            <p:cNvSpPr/>
            <p:nvPr/>
          </p:nvSpPr>
          <p:spPr>
            <a:xfrm flipV="1">
              <a:off x="428260" y="2098450"/>
              <a:ext cx="1269500" cy="931094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59" name="Shape 159"/>
            <p:cNvSpPr/>
            <p:nvPr/>
          </p:nvSpPr>
          <p:spPr>
            <a:xfrm>
              <a:off x="408986" y="3065672"/>
              <a:ext cx="1294406" cy="452556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60" name="Shape 160"/>
            <p:cNvSpPr/>
            <p:nvPr/>
          </p:nvSpPr>
          <p:spPr>
            <a:xfrm flipV="1">
              <a:off x="338724" y="2801291"/>
              <a:ext cx="1448573" cy="239493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61" name="Shape 161"/>
            <p:cNvSpPr/>
            <p:nvPr/>
          </p:nvSpPr>
          <p:spPr>
            <a:xfrm>
              <a:off x="1730851" y="768233"/>
              <a:ext cx="1533096" cy="519286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62" name="Shape 162"/>
            <p:cNvSpPr/>
            <p:nvPr/>
          </p:nvSpPr>
          <p:spPr>
            <a:xfrm>
              <a:off x="1728652" y="2052012"/>
              <a:ext cx="1539902" cy="783266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63" name="Shape 163"/>
            <p:cNvSpPr/>
            <p:nvPr/>
          </p:nvSpPr>
          <p:spPr>
            <a:xfrm flipV="1">
              <a:off x="1738559" y="2852539"/>
              <a:ext cx="1477762" cy="679280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64" name="Shape 164"/>
            <p:cNvSpPr/>
            <p:nvPr/>
          </p:nvSpPr>
          <p:spPr>
            <a:xfrm flipV="1">
              <a:off x="1531163" y="4115814"/>
              <a:ext cx="1625161" cy="610183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65" name="Shape 165"/>
            <p:cNvSpPr/>
            <p:nvPr/>
          </p:nvSpPr>
          <p:spPr>
            <a:xfrm>
              <a:off x="1836387" y="2754903"/>
              <a:ext cx="1397994" cy="45304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66" name="Shape 166"/>
            <p:cNvSpPr/>
            <p:nvPr/>
          </p:nvSpPr>
          <p:spPr>
            <a:xfrm>
              <a:off x="4188529" y="497689"/>
              <a:ext cx="267350" cy="267704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67" name="Shape 167"/>
            <p:cNvSpPr/>
            <p:nvPr/>
          </p:nvSpPr>
          <p:spPr>
            <a:xfrm>
              <a:off x="5706174" y="520341"/>
              <a:ext cx="267349" cy="267703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68" name="Shape 168"/>
            <p:cNvSpPr/>
            <p:nvPr/>
          </p:nvSpPr>
          <p:spPr>
            <a:xfrm>
              <a:off x="3123913" y="1156637"/>
              <a:ext cx="267349" cy="267704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69" name="Shape 169"/>
            <p:cNvSpPr/>
            <p:nvPr/>
          </p:nvSpPr>
          <p:spPr>
            <a:xfrm>
              <a:off x="4677769" y="1156637"/>
              <a:ext cx="267349" cy="267704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70" name="Shape 170"/>
            <p:cNvSpPr/>
            <p:nvPr/>
          </p:nvSpPr>
          <p:spPr>
            <a:xfrm>
              <a:off x="5728825" y="1958705"/>
              <a:ext cx="267350" cy="267704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71" name="Shape 171"/>
            <p:cNvSpPr/>
            <p:nvPr/>
          </p:nvSpPr>
          <p:spPr>
            <a:xfrm>
              <a:off x="6985979" y="2321128"/>
              <a:ext cx="267349" cy="267703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72" name="Shape 172"/>
            <p:cNvSpPr/>
            <p:nvPr/>
          </p:nvSpPr>
          <p:spPr>
            <a:xfrm>
              <a:off x="7087909" y="1403746"/>
              <a:ext cx="267350" cy="267703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73" name="Shape 173"/>
            <p:cNvSpPr/>
            <p:nvPr/>
          </p:nvSpPr>
          <p:spPr>
            <a:xfrm>
              <a:off x="8165305" y="1932819"/>
              <a:ext cx="267350" cy="267704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74" name="Shape 174"/>
            <p:cNvSpPr/>
            <p:nvPr/>
          </p:nvSpPr>
          <p:spPr>
            <a:xfrm>
              <a:off x="6895372" y="0"/>
              <a:ext cx="267350" cy="267703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75" name="Shape 175"/>
            <p:cNvSpPr/>
            <p:nvPr/>
          </p:nvSpPr>
          <p:spPr>
            <a:xfrm>
              <a:off x="7484309" y="497689"/>
              <a:ext cx="267350" cy="267704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76" name="Shape 176"/>
            <p:cNvSpPr/>
            <p:nvPr/>
          </p:nvSpPr>
          <p:spPr>
            <a:xfrm>
              <a:off x="3123913" y="3963355"/>
              <a:ext cx="267349" cy="267703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77" name="Shape 177"/>
            <p:cNvSpPr/>
            <p:nvPr/>
          </p:nvSpPr>
          <p:spPr>
            <a:xfrm>
              <a:off x="4539626" y="4246498"/>
              <a:ext cx="267349" cy="267703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78" name="Shape 178"/>
            <p:cNvSpPr/>
            <p:nvPr/>
          </p:nvSpPr>
          <p:spPr>
            <a:xfrm>
              <a:off x="1557393" y="3398966"/>
              <a:ext cx="267349" cy="267704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79" name="Shape 179"/>
            <p:cNvSpPr/>
            <p:nvPr/>
          </p:nvSpPr>
          <p:spPr>
            <a:xfrm>
              <a:off x="1452935" y="4574943"/>
              <a:ext cx="267349" cy="267704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80" name="Shape 180"/>
            <p:cNvSpPr/>
            <p:nvPr/>
          </p:nvSpPr>
          <p:spPr>
            <a:xfrm>
              <a:off x="5604242" y="3794078"/>
              <a:ext cx="267350" cy="267703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81" name="Shape 181"/>
            <p:cNvSpPr/>
            <p:nvPr/>
          </p:nvSpPr>
          <p:spPr>
            <a:xfrm>
              <a:off x="5872555" y="4640584"/>
              <a:ext cx="267349" cy="267704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82" name="Shape 182"/>
            <p:cNvSpPr/>
            <p:nvPr/>
          </p:nvSpPr>
          <p:spPr>
            <a:xfrm>
              <a:off x="6891944" y="4045429"/>
              <a:ext cx="267350" cy="267703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83" name="Shape 183"/>
            <p:cNvSpPr/>
            <p:nvPr/>
          </p:nvSpPr>
          <p:spPr>
            <a:xfrm flipV="1">
              <a:off x="4328791" y="2101645"/>
              <a:ext cx="1" cy="1494353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84" name="Shape 184"/>
            <p:cNvSpPr/>
            <p:nvPr/>
          </p:nvSpPr>
          <p:spPr>
            <a:xfrm flipH="1" flipV="1">
              <a:off x="3271719" y="2885304"/>
              <a:ext cx="482297" cy="660126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85" name="Shape 185"/>
            <p:cNvSpPr/>
            <p:nvPr/>
          </p:nvSpPr>
          <p:spPr>
            <a:xfrm flipH="1" flipV="1">
              <a:off x="4333444" y="2161931"/>
              <a:ext cx="223175" cy="1005148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86" name="Shape 186"/>
            <p:cNvSpPr/>
            <p:nvPr/>
          </p:nvSpPr>
          <p:spPr>
            <a:xfrm flipV="1">
              <a:off x="1669434" y="789776"/>
              <a:ext cx="139009" cy="1304134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87" name="Shape 187"/>
            <p:cNvSpPr/>
            <p:nvPr/>
          </p:nvSpPr>
          <p:spPr>
            <a:xfrm>
              <a:off x="9052483" y="247888"/>
              <a:ext cx="267350" cy="267703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88" name="Shape 188"/>
            <p:cNvSpPr/>
            <p:nvPr/>
          </p:nvSpPr>
          <p:spPr>
            <a:xfrm>
              <a:off x="133826" y="960864"/>
              <a:ext cx="1520903" cy="1152177"/>
            </a:xfrm>
            <a:prstGeom prst="line">
              <a:avLst/>
            </a:prstGeom>
            <a:noFill/>
            <a:ln w="508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89" name="Shape 189"/>
            <p:cNvSpPr/>
            <p:nvPr/>
          </p:nvSpPr>
          <p:spPr>
            <a:xfrm>
              <a:off x="0" y="818841"/>
              <a:ext cx="267349" cy="267704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90" name="Shape 190"/>
            <p:cNvSpPr/>
            <p:nvPr/>
          </p:nvSpPr>
          <p:spPr>
            <a:xfrm>
              <a:off x="1668123" y="658389"/>
              <a:ext cx="267350" cy="267703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91" name="Shape 191"/>
            <p:cNvSpPr/>
            <p:nvPr/>
          </p:nvSpPr>
          <p:spPr>
            <a:xfrm>
              <a:off x="1559961" y="1935394"/>
              <a:ext cx="267350" cy="267703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92" name="Shape 192"/>
            <p:cNvSpPr/>
            <p:nvPr/>
          </p:nvSpPr>
          <p:spPr>
            <a:xfrm>
              <a:off x="276722" y="2880864"/>
              <a:ext cx="267350" cy="267704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93" name="Shape 193"/>
            <p:cNvSpPr/>
            <p:nvPr/>
          </p:nvSpPr>
          <p:spPr>
            <a:xfrm>
              <a:off x="1668123" y="2627870"/>
              <a:ext cx="267350" cy="267704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94" name="Shape 194"/>
            <p:cNvSpPr/>
            <p:nvPr/>
          </p:nvSpPr>
          <p:spPr>
            <a:xfrm>
              <a:off x="3123913" y="2683550"/>
              <a:ext cx="267349" cy="267704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95" name="Shape 195"/>
            <p:cNvSpPr/>
            <p:nvPr/>
          </p:nvSpPr>
          <p:spPr>
            <a:xfrm>
              <a:off x="4188529" y="1981357"/>
              <a:ext cx="267350" cy="267703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96" name="Shape 196"/>
            <p:cNvSpPr/>
            <p:nvPr/>
          </p:nvSpPr>
          <p:spPr>
            <a:xfrm>
              <a:off x="3601443" y="3440477"/>
              <a:ext cx="267349" cy="267704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97" name="Shape 197"/>
            <p:cNvSpPr/>
            <p:nvPr/>
          </p:nvSpPr>
          <p:spPr>
            <a:xfrm>
              <a:off x="4436279" y="3058327"/>
              <a:ext cx="267350" cy="267703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98" name="Shape 198"/>
            <p:cNvSpPr/>
            <p:nvPr/>
          </p:nvSpPr>
          <p:spPr>
            <a:xfrm>
              <a:off x="4677769" y="2626922"/>
              <a:ext cx="267349" cy="267703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199" name="Shape 199"/>
            <p:cNvSpPr/>
            <p:nvPr/>
          </p:nvSpPr>
          <p:spPr>
            <a:xfrm>
              <a:off x="4195117" y="3462967"/>
              <a:ext cx="267350" cy="267703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  <p:sp>
          <p:nvSpPr>
            <p:cNvPr id="200" name="Shape 200"/>
            <p:cNvSpPr/>
            <p:nvPr/>
          </p:nvSpPr>
          <p:spPr>
            <a:xfrm>
              <a:off x="5864733" y="3102601"/>
              <a:ext cx="267350" cy="267704"/>
            </a:xfrm>
            <a:prstGeom prst="ellipse">
              <a:avLst/>
            </a:prstGeom>
            <a:blipFill rotWithShape="1">
              <a:blip r:embed="rId3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ヒラギノ角ゴ Pro W3"/>
                  <a:ea typeface="ヒラギノ角ゴ Pro W3"/>
                  <a:cs typeface="ヒラギノ角ゴ Pro W3"/>
                  <a:sym typeface="ヒラギノ角ゴ Pro W3"/>
                </a:defRPr>
              </a:pPr>
              <a:endParaRPr sz="2812"/>
            </a:p>
          </p:txBody>
        </p:sp>
      </p:grpSp>
      <p:grpSp>
        <p:nvGrpSpPr>
          <p:cNvPr id="213" name="Group 213"/>
          <p:cNvGrpSpPr/>
          <p:nvPr/>
        </p:nvGrpSpPr>
        <p:grpSpPr>
          <a:xfrm>
            <a:off x="2521137" y="458953"/>
            <a:ext cx="4318334" cy="1390388"/>
            <a:chOff x="31473" y="19243"/>
            <a:chExt cx="6141629" cy="1977438"/>
          </a:xfrm>
        </p:grpSpPr>
        <p:sp>
          <p:nvSpPr>
            <p:cNvPr id="202" name="Shape 202"/>
            <p:cNvSpPr/>
            <p:nvPr/>
          </p:nvSpPr>
          <p:spPr>
            <a:xfrm flipV="1">
              <a:off x="31473" y="982077"/>
              <a:ext cx="1" cy="238915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  <p:sp>
          <p:nvSpPr>
            <p:cNvPr id="203" name="Shape 203"/>
            <p:cNvSpPr/>
            <p:nvPr/>
          </p:nvSpPr>
          <p:spPr>
            <a:xfrm flipV="1">
              <a:off x="1542773" y="1528177"/>
              <a:ext cx="1" cy="238915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  <p:sp>
          <p:nvSpPr>
            <p:cNvPr id="204" name="Shape 204"/>
            <p:cNvSpPr/>
            <p:nvPr/>
          </p:nvSpPr>
          <p:spPr>
            <a:xfrm flipV="1">
              <a:off x="3092173" y="1451977"/>
              <a:ext cx="1" cy="238915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  <p:sp>
          <p:nvSpPr>
            <p:cNvPr id="205" name="Shape 205"/>
            <p:cNvSpPr/>
            <p:nvPr/>
          </p:nvSpPr>
          <p:spPr>
            <a:xfrm flipV="1">
              <a:off x="2609573" y="1096377"/>
              <a:ext cx="1" cy="238915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  <p:sp>
          <p:nvSpPr>
            <p:cNvPr id="206" name="Shape 206"/>
            <p:cNvSpPr/>
            <p:nvPr/>
          </p:nvSpPr>
          <p:spPr>
            <a:xfrm flipV="1">
              <a:off x="4133573" y="753477"/>
              <a:ext cx="1" cy="238915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  <p:sp>
          <p:nvSpPr>
            <p:cNvPr id="207" name="Shape 207"/>
            <p:cNvSpPr/>
            <p:nvPr/>
          </p:nvSpPr>
          <p:spPr>
            <a:xfrm>
              <a:off x="5375576" y="376243"/>
              <a:ext cx="22459" cy="197368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  <p:sp>
          <p:nvSpPr>
            <p:cNvPr id="208" name="Shape 208"/>
            <p:cNvSpPr/>
            <p:nvPr/>
          </p:nvSpPr>
          <p:spPr>
            <a:xfrm flipV="1">
              <a:off x="4557843" y="90375"/>
              <a:ext cx="218261" cy="97176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  <p:sp>
          <p:nvSpPr>
            <p:cNvPr id="209" name="Shape 209"/>
            <p:cNvSpPr/>
            <p:nvPr/>
          </p:nvSpPr>
          <p:spPr>
            <a:xfrm flipV="1">
              <a:off x="4913443" y="1391507"/>
              <a:ext cx="218261" cy="97176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  <p:sp>
          <p:nvSpPr>
            <p:cNvPr id="210" name="Shape 210"/>
            <p:cNvSpPr/>
            <p:nvPr/>
          </p:nvSpPr>
          <p:spPr>
            <a:xfrm flipV="1">
              <a:off x="5954843" y="1899507"/>
              <a:ext cx="218261" cy="97176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  <p:sp>
          <p:nvSpPr>
            <p:cNvPr id="211" name="Shape 211"/>
            <p:cNvSpPr/>
            <p:nvPr/>
          </p:nvSpPr>
          <p:spPr>
            <a:xfrm flipV="1">
              <a:off x="5097540" y="882317"/>
              <a:ext cx="185672" cy="150355"/>
            </a:xfrm>
            <a:prstGeom prst="line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  <p:sp>
          <p:nvSpPr>
            <p:cNvPr id="212" name="Shape 212"/>
            <p:cNvSpPr/>
            <p:nvPr/>
          </p:nvSpPr>
          <p:spPr>
            <a:xfrm>
              <a:off x="5514490" y="19243"/>
              <a:ext cx="151030" cy="129030"/>
            </a:xfrm>
            <a:prstGeom prst="line">
              <a:avLst/>
            </a:prstGeom>
            <a:noFill/>
            <a:ln w="63500" cap="flat">
              <a:solidFill>
                <a:srgbClr val="000000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400"/>
              </a:pPr>
              <a:endParaRPr sz="1687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テキスト ボックス 97"/>
              <p:cNvSpPr txBox="1"/>
              <p:nvPr/>
            </p:nvSpPr>
            <p:spPr>
              <a:xfrm>
                <a:off x="213791" y="3793685"/>
                <a:ext cx="8429491" cy="948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kumimoji="1" lang="en-US" altLang="ja-JP" sz="2800" dirty="0"/>
                  <a:t>: modular </a:t>
                </a:r>
                <a14:m>
                  <m:oMath xmlns:m="http://schemas.openxmlformats.org/officeDocument/2006/math">
                    <m:r>
                      <a:rPr kumimoji="1" lang="en-US" altLang="ja-JP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</m:oMath>
                </a14:m>
                <a:endParaRPr kumimoji="1" lang="en-US" altLang="ja-JP" sz="2800" dirty="0"/>
              </a:p>
              <a:p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kumimoji="1" lang="ja-JP" altLang="en-US" sz="2400" i="1" smtClean="0">
                        <a:latin typeface="Cambria Math" panose="02040503050406030204" pitchFamily="18" charset="0"/>
                      </a:rPr>
                      <m:t>∀</m:t>
                    </m:r>
                    <m:sSub>
                      <m:sSubPr>
                        <m:ctrlPr>
                          <a:rPr kumimoji="1" lang="en-US" altLang="ja-JP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=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ja-JP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 </m:t>
                    </m:r>
                  </m:oMath>
                </a14:m>
                <a:r>
                  <a:rPr lang="en-US" altLang="ja-JP" sz="2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(1≤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≤3)</m:t>
                    </m:r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98" name="テキスト ボックス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791" y="3793685"/>
                <a:ext cx="8429491" cy="948721"/>
              </a:xfrm>
              <a:prstGeom prst="rect">
                <a:avLst/>
              </a:prstGeom>
              <a:blipFill>
                <a:blip r:embed="rId4"/>
                <a:stretch>
                  <a:fillRect t="-576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テキスト ボックス 109"/>
              <p:cNvSpPr txBox="1"/>
              <p:nvPr/>
            </p:nvSpPr>
            <p:spPr>
              <a:xfrm>
                <a:off x="225293" y="5014847"/>
                <a:ext cx="6117187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kumimoji="1" lang="en-US" altLang="ja-JP" sz="2800" dirty="0"/>
                  <a:t>: orientable</a:t>
                </a:r>
                <a:r>
                  <a:rPr lang="en-US" altLang="ja-JP" sz="2800" dirty="0"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r>
                      <a:rPr lang="en-US" altLang="ja-JP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kumimoji="1" lang="ja-JP" altLang="en-US" sz="2800" dirty="0"/>
                  <a:t> </a:t>
                </a:r>
                <a:r>
                  <a:rPr kumimoji="1" lang="en-US" altLang="ja-JP" sz="2800" dirty="0"/>
                  <a:t>orientation </a:t>
                </a:r>
                <a:r>
                  <a:rPr kumimoji="1" lang="en-US" altLang="ja-JP" sz="2800" dirty="0" err="1"/>
                  <a:t>s.t.</a:t>
                </a:r>
                <a:r>
                  <a:rPr kumimoji="1" lang="en-US" altLang="ja-JP" sz="2800" dirty="0"/>
                  <a:t> </a:t>
                </a:r>
              </a:p>
              <a:p>
                <a:r>
                  <a:rPr lang="en-US" altLang="ja-JP" sz="2800" dirty="0"/>
                  <a:t>                                </a:t>
                </a:r>
                <a14:m>
                  <m:oMath xmlns:m="http://schemas.openxmlformats.org/officeDocument/2006/math">
                    <m:r>
                      <a:rPr lang="en-US" altLang="ja-JP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kumimoji="1" lang="en-US" altLang="ja-JP" sz="2800" dirty="0"/>
                  <a:t>4-cycle is oriented as </a:t>
                </a:r>
                <a:endParaRPr kumimoji="1" lang="ja-JP" altLang="en-US" sz="2800" dirty="0"/>
              </a:p>
            </p:txBody>
          </p:sp>
        </mc:Choice>
        <mc:Fallback xmlns="">
          <p:sp>
            <p:nvSpPr>
              <p:cNvPr id="110" name="テキスト ボックス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293" y="5014847"/>
                <a:ext cx="6117187" cy="954107"/>
              </a:xfrm>
              <a:prstGeom prst="rect">
                <a:avLst/>
              </a:prstGeom>
              <a:blipFill>
                <a:blip r:embed="rId5"/>
                <a:stretch>
                  <a:fillRect t="-6410" r="-1595" b="-1794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1" name="テキスト ボックス 110"/>
          <p:cNvSpPr txBox="1"/>
          <p:nvPr/>
        </p:nvSpPr>
        <p:spPr>
          <a:xfrm>
            <a:off x="4359561" y="6004079"/>
            <a:ext cx="65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endParaRPr kumimoji="1" lang="ja-JP" altLang="en-US" sz="2800" dirty="0"/>
          </a:p>
        </p:txBody>
      </p:sp>
      <p:grpSp>
        <p:nvGrpSpPr>
          <p:cNvPr id="112" name="グループ化 111"/>
          <p:cNvGrpSpPr/>
          <p:nvPr/>
        </p:nvGrpSpPr>
        <p:grpSpPr>
          <a:xfrm>
            <a:off x="6302313" y="5242531"/>
            <a:ext cx="682044" cy="718936"/>
            <a:chOff x="7454903" y="2577294"/>
            <a:chExt cx="953649" cy="1002396"/>
          </a:xfrm>
        </p:grpSpPr>
        <p:cxnSp>
          <p:nvCxnSpPr>
            <p:cNvPr id="113" name="直線矢印コネクタ 112"/>
            <p:cNvCxnSpPr/>
            <p:nvPr/>
          </p:nvCxnSpPr>
          <p:spPr>
            <a:xfrm flipV="1">
              <a:off x="7531331" y="2721357"/>
              <a:ext cx="16625" cy="703594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stealth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直線矢印コネクタ 113"/>
            <p:cNvCxnSpPr/>
            <p:nvPr/>
          </p:nvCxnSpPr>
          <p:spPr>
            <a:xfrm flipV="1">
              <a:off x="8332124" y="2723240"/>
              <a:ext cx="16625" cy="703594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stealth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線矢印コネクタ 114"/>
            <p:cNvCxnSpPr/>
            <p:nvPr/>
          </p:nvCxnSpPr>
          <p:spPr>
            <a:xfrm flipH="1">
              <a:off x="7622771" y="2653722"/>
              <a:ext cx="634538" cy="8529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stealth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線矢印コネクタ 115"/>
            <p:cNvCxnSpPr/>
            <p:nvPr/>
          </p:nvCxnSpPr>
          <p:spPr>
            <a:xfrm flipH="1">
              <a:off x="7607759" y="3476819"/>
              <a:ext cx="634538" cy="8529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stealth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楕円 116"/>
            <p:cNvSpPr>
              <a:spLocks noChangeAspect="1"/>
            </p:cNvSpPr>
            <p:nvPr/>
          </p:nvSpPr>
          <p:spPr>
            <a:xfrm>
              <a:off x="7471528" y="2585823"/>
              <a:ext cx="152856" cy="152856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118" name="楕円 117"/>
            <p:cNvSpPr>
              <a:spLocks noChangeAspect="1"/>
            </p:cNvSpPr>
            <p:nvPr/>
          </p:nvSpPr>
          <p:spPr>
            <a:xfrm>
              <a:off x="8255696" y="2577294"/>
              <a:ext cx="152856" cy="152856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214" name="楕円 213"/>
            <p:cNvSpPr>
              <a:spLocks noChangeAspect="1"/>
            </p:cNvSpPr>
            <p:nvPr/>
          </p:nvSpPr>
          <p:spPr>
            <a:xfrm>
              <a:off x="7454903" y="3424951"/>
              <a:ext cx="152856" cy="152856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215" name="楕円 214"/>
            <p:cNvSpPr>
              <a:spLocks noChangeAspect="1"/>
            </p:cNvSpPr>
            <p:nvPr/>
          </p:nvSpPr>
          <p:spPr>
            <a:xfrm>
              <a:off x="8250153" y="3426834"/>
              <a:ext cx="152856" cy="152856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279132" y="6144168"/>
                <a:ext cx="879881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800" dirty="0"/>
                  <a:t>modular </a:t>
                </a:r>
                <a:r>
                  <a:rPr kumimoji="1" lang="en-US" altLang="ja-JP" sz="2800" dirty="0" err="1"/>
                  <a:t>semilattice</a:t>
                </a:r>
                <a:r>
                  <a:rPr kumimoji="1" lang="en-US" altLang="ja-JP" sz="28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</m:oMath>
                </a14:m>
                <a:r>
                  <a:rPr kumimoji="1" lang="en-US" altLang="ja-JP" sz="2800" dirty="0"/>
                  <a:t>  Hasse diagram is oriented modular</a:t>
                </a:r>
                <a:endParaRPr kumimoji="1" lang="ja-JP" altLang="en-US" sz="2800" dirty="0"/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132" y="6144168"/>
                <a:ext cx="8798819" cy="523220"/>
              </a:xfrm>
              <a:prstGeom prst="rect">
                <a:avLst/>
              </a:prstGeom>
              <a:blipFill>
                <a:blip r:embed="rId6"/>
                <a:stretch>
                  <a:fillRect l="-1455" t="-11628" r="-554" b="-325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113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F7132-47CA-4000-8D1C-00CFA7571704}" type="slidenum">
              <a:rPr kumimoji="1" lang="ja-JP" altLang="en-US" smtClean="0"/>
              <a:t>27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931410" y="415634"/>
                <a:ext cx="6379567" cy="18158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Submodular / L-convex </a:t>
                </a:r>
                <a:r>
                  <a:rPr kumimoji="1" lang="en-US" altLang="ja-JP" sz="28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func</a:t>
                </a:r>
                <a:r>
                  <a:rPr kumimoji="1" lang="en-US" altLang="ja-JP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</a:p>
              <a:p>
                <a:r>
                  <a:rPr lang="en-US" altLang="ja-JP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</a:t>
                </a:r>
                <a:r>
                  <a:rPr kumimoji="1" lang="en-US" altLang="ja-JP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is extended to a convex function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kumimoji="1" lang="en-US" altLang="ja-JP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ℝ</m:t>
                        </m:r>
                      </m:e>
                      <m:sup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kumimoji="1" lang="ja-JP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kumimoji="1" lang="en-US" altLang="ja-JP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altLang="ja-JP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                       </a:t>
                </a:r>
                <a:r>
                  <a:rPr kumimoji="1" lang="en-US" altLang="ja-JP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via </a:t>
                </a:r>
                <a:r>
                  <a:rPr kumimoji="1" lang="en-US" altLang="ja-JP" sz="2800" i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Lovász</a:t>
                </a:r>
                <a:r>
                  <a:rPr kumimoji="1" lang="en-US" altLang="ja-JP" sz="28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extension</a:t>
                </a:r>
                <a:r>
                  <a:rPr kumimoji="1" lang="en-US" altLang="ja-JP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r>
                  <a:rPr lang="en-US" altLang="ja-JP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kumimoji="1" lang="ja-JP" alt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410" y="415634"/>
                <a:ext cx="6379567" cy="1815882"/>
              </a:xfrm>
              <a:prstGeom prst="rect">
                <a:avLst/>
              </a:prstGeom>
              <a:blipFill>
                <a:blip r:embed="rId2"/>
                <a:stretch>
                  <a:fillRect l="-2008" t="-302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/>
          <p:cNvSpPr txBox="1"/>
          <p:nvPr/>
        </p:nvSpPr>
        <p:spPr>
          <a:xfrm>
            <a:off x="2979240" y="228446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800" dirty="0"/>
              <a:t>♮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1935085" y="1878052"/>
                <a:ext cx="5129738" cy="4419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𝑓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:</m:t>
                    </m:r>
                    <m:sSup>
                      <m:sSup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kumimoji="1" lang="en-US" altLang="ja-JP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p>
                    </m:sSup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→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ℝ</m:t>
                    </m:r>
                  </m:oMath>
                </a14:m>
                <a:r>
                  <a:rPr kumimoji="1" lang="ja-JP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</a:t>
                </a:r>
                <a:r>
                  <a:rPr kumimoji="1" lang="en-US" altLang="ja-JP" sz="28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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ja-JP" sz="28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</m:e>
                    </m:acc>
                    <m:r>
                      <a:rPr lang="en-US" altLang="ja-JP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:</m:t>
                    </m:r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[0,1]</m:t>
                        </m:r>
                      </m:e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p>
                    </m:sSup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→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ℝ</m:t>
                    </m:r>
                  </m:oMath>
                </a14:m>
                <a:r>
                  <a:rPr kumimoji="1" lang="en-US" altLang="ja-JP" sz="28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  </a:t>
                </a:r>
                <a:endParaRPr kumimoji="1" lang="ja-JP" alt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5085" y="1878052"/>
                <a:ext cx="5129738" cy="441980"/>
              </a:xfrm>
              <a:prstGeom prst="rect">
                <a:avLst/>
              </a:prstGeom>
              <a:blipFill>
                <a:blip r:embed="rId3"/>
                <a:stretch>
                  <a:fillRect t="-24658" b="-4520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/>
          <p:cNvSpPr txBox="1"/>
          <p:nvPr/>
        </p:nvSpPr>
        <p:spPr>
          <a:xfrm>
            <a:off x="1008926" y="5040161"/>
            <a:ext cx="709078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latin typeface="Calibri" panose="020F0502020204030204" pitchFamily="34" charset="0"/>
                <a:cs typeface="Calibri" panose="020F0502020204030204" pitchFamily="34" charset="0"/>
              </a:rPr>
              <a:t>An </a:t>
            </a:r>
            <a:r>
              <a:rPr lang="en-US" altLang="ja-JP" sz="28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kumimoji="1" lang="en-US" altLang="ja-JP" sz="2800" dirty="0">
                <a:latin typeface="Calibri" panose="020F0502020204030204" pitchFamily="34" charset="0"/>
                <a:cs typeface="Calibri" panose="020F0502020204030204" pitchFamily="34" charset="0"/>
              </a:rPr>
              <a:t>nalogous property (often) holds </a:t>
            </a:r>
          </a:p>
          <a:p>
            <a:r>
              <a:rPr lang="en-US" altLang="ja-JP" sz="2800" dirty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kumimoji="1" lang="en-US" altLang="ja-JP" sz="2800" dirty="0">
                <a:latin typeface="Calibri" panose="020F0502020204030204" pitchFamily="34" charset="0"/>
                <a:cs typeface="Calibri" panose="020F0502020204030204" pitchFamily="34" charset="0"/>
              </a:rPr>
              <a:t>for our new submodu</a:t>
            </a:r>
            <a:r>
              <a:rPr lang="en-US" altLang="ja-JP" sz="2800" dirty="0">
                <a:latin typeface="Calibri" panose="020F0502020204030204" pitchFamily="34" charset="0"/>
                <a:cs typeface="Calibri" panose="020F0502020204030204" pitchFamily="34" charset="0"/>
              </a:rPr>
              <a:t>lar / L-convex </a:t>
            </a:r>
            <a:r>
              <a:rPr lang="en-US" altLang="ja-JP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func</a:t>
            </a:r>
            <a:r>
              <a:rPr lang="en-US" altLang="ja-JP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kumimoji="1" lang="en-US" altLang="ja-JP" sz="28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by means of </a:t>
            </a:r>
            <a:r>
              <a:rPr kumimoji="1" lang="en-US" altLang="ja-JP" sz="2800" i="1" dirty="0">
                <a:latin typeface="Calibri" panose="020F0502020204030204" pitchFamily="34" charset="0"/>
                <a:cs typeface="Calibri" panose="020F0502020204030204" pitchFamily="34" charset="0"/>
              </a:rPr>
              <a:t>CAT(0) space + convexity </a:t>
            </a:r>
            <a:endParaRPr kumimoji="1" lang="ja-JP" altLang="en-US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正方形/長方形 7"/>
          <p:cNvSpPr>
            <a:spLocks noChangeAspect="1"/>
          </p:cNvSpPr>
          <p:nvPr/>
        </p:nvSpPr>
        <p:spPr>
          <a:xfrm>
            <a:off x="3300618" y="3358330"/>
            <a:ext cx="1199338" cy="1199338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>
            <a:spLocks noChangeAspect="1"/>
          </p:cNvSpPr>
          <p:nvPr/>
        </p:nvSpPr>
        <p:spPr>
          <a:xfrm>
            <a:off x="4090327" y="2878153"/>
            <a:ext cx="1199338" cy="1213181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コネクタ 10"/>
          <p:cNvCxnSpPr/>
          <p:nvPr/>
        </p:nvCxnSpPr>
        <p:spPr>
          <a:xfrm flipV="1">
            <a:off x="3300618" y="2878153"/>
            <a:ext cx="789709" cy="472019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 flipV="1">
            <a:off x="4499956" y="2886311"/>
            <a:ext cx="789709" cy="472019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 flipV="1">
            <a:off x="4505497" y="4088408"/>
            <a:ext cx="789709" cy="472019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 flipV="1">
            <a:off x="3299447" y="4088492"/>
            <a:ext cx="789709" cy="472019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2882550" y="4525163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Calibri" panose="020F0502020204030204" pitchFamily="34" charset="0"/>
                <a:cs typeface="Calibri" panose="020F0502020204030204" pitchFamily="34" charset="0"/>
              </a:rPr>
              <a:t>000</a:t>
            </a:r>
            <a:endParaRPr kumimoji="1" lang="ja-JP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232092" y="452580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kumimoji="1" lang="en-US" altLang="ja-JP" dirty="0">
                <a:latin typeface="Calibri" panose="020F0502020204030204" pitchFamily="34" charset="0"/>
                <a:cs typeface="Calibri" panose="020F0502020204030204" pitchFamily="34" charset="0"/>
              </a:rPr>
              <a:t>00</a:t>
            </a:r>
            <a:endParaRPr kumimoji="1" lang="ja-JP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300747" y="397571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kumimoji="1" lang="en-US" altLang="ja-JP" dirty="0"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endParaRPr kumimoji="1" lang="ja-JP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280436" y="2701554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kumimoji="1" lang="en-US" altLang="ja-JP" dirty="0"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  <a:endParaRPr kumimoji="1" lang="ja-JP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3" name="直線コネクタ 22"/>
          <p:cNvCxnSpPr/>
          <p:nvPr/>
        </p:nvCxnSpPr>
        <p:spPr>
          <a:xfrm flipV="1">
            <a:off x="3327610" y="4103855"/>
            <a:ext cx="1962055" cy="44460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 flipH="1">
            <a:off x="3300619" y="2883468"/>
            <a:ext cx="2000128" cy="1669112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/>
          <p:nvPr/>
        </p:nvCxnSpPr>
        <p:spPr>
          <a:xfrm flipH="1">
            <a:off x="4499954" y="2901208"/>
            <a:ext cx="780482" cy="1658686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0585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BA0DF-4ECC-4D2F-925C-BFE91B2BD055}" type="slidenum">
              <a:rPr kumimoji="1" lang="ja-JP" altLang="en-US" smtClean="0"/>
              <a:t>28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933367" y="587074"/>
            <a:ext cx="49436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+mj-lt"/>
              </a:rPr>
              <a:t>CAT(0)-space </a:t>
            </a:r>
            <a:r>
              <a:rPr kumimoji="1" lang="en-US" altLang="ja-JP" sz="2400" dirty="0">
                <a:latin typeface="+mj-lt"/>
              </a:rPr>
              <a:t>(</a:t>
            </a:r>
            <a:r>
              <a:rPr kumimoji="1" lang="en-US" altLang="ja-JP" sz="2400" dirty="0" err="1">
                <a:latin typeface="+mj-lt"/>
              </a:rPr>
              <a:t>Gromov</a:t>
            </a:r>
            <a:r>
              <a:rPr kumimoji="1" lang="en-US" altLang="ja-JP" sz="2400" dirty="0">
                <a:latin typeface="+mj-lt"/>
              </a:rPr>
              <a:t> 87)</a:t>
            </a:r>
            <a:endParaRPr kumimoji="1" lang="ja-JP" altLang="en-US" sz="2400" dirty="0">
              <a:latin typeface="+mj-lt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04800" y="186964"/>
            <a:ext cx="33416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/>
              <a:t>Cartan-Alexandrov-Topogonov</a:t>
            </a:r>
            <a:endParaRPr kumimoji="1" lang="ja-JP" altLang="en-US" sz="2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830529" y="5640273"/>
            <a:ext cx="51212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FACT: CAT(0)-space is uniquely geodesic</a:t>
            </a:r>
          </a:p>
          <a:p>
            <a:r>
              <a:rPr kumimoji="1" lang="en-US" altLang="ja-JP" sz="2400" dirty="0"/>
              <a:t>            ---&gt; convex function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4089102" y="186964"/>
                <a:ext cx="165295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dirty="0"/>
                  <a:t>curvature </a:t>
                </a:r>
                <a14:m>
                  <m:oMath xmlns:m="http://schemas.openxmlformats.org/officeDocument/2006/math">
                    <m:r>
                      <a:rPr kumimoji="1" lang="en-US" altLang="ja-JP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9102" y="186964"/>
                <a:ext cx="1652953" cy="400110"/>
              </a:xfrm>
              <a:prstGeom prst="rect">
                <a:avLst/>
              </a:prstGeom>
              <a:blipFill>
                <a:blip r:embed="rId2"/>
                <a:stretch>
                  <a:fillRect l="-4059" t="-9231" b="-2769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/>
              <p:cNvSpPr txBox="1"/>
              <p:nvPr/>
            </p:nvSpPr>
            <p:spPr>
              <a:xfrm>
                <a:off x="1718229" y="1406320"/>
                <a:ext cx="530497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ja-JP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kumimoji="1" lang="en-US" altLang="ja-JP" sz="2400" dirty="0"/>
                  <a:t> geodesic metric space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ja-JP" sz="2400" dirty="0"/>
                  <a:t> in which</a:t>
                </a:r>
              </a:p>
              <a:p>
                <a:r>
                  <a:rPr kumimoji="1" lang="en-US" altLang="ja-JP" sz="2400" dirty="0"/>
                  <a:t>      every triangle is “slimmer”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12" name="テキスト ボックス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8229" y="1406320"/>
                <a:ext cx="5304978" cy="830997"/>
              </a:xfrm>
              <a:prstGeom prst="rect">
                <a:avLst/>
              </a:prstGeom>
              <a:blipFill>
                <a:blip r:embed="rId3"/>
                <a:stretch>
                  <a:fillRect t="-5882" r="-690" b="-161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フリーフォーム 12"/>
          <p:cNvSpPr/>
          <p:nvPr/>
        </p:nvSpPr>
        <p:spPr>
          <a:xfrm>
            <a:off x="3306793" y="2806458"/>
            <a:ext cx="1063925" cy="1466490"/>
          </a:xfrm>
          <a:custGeom>
            <a:avLst/>
            <a:gdLst>
              <a:gd name="connsiteX0" fmla="*/ 1063925 w 1063925"/>
              <a:gd name="connsiteY0" fmla="*/ 0 h 1466490"/>
              <a:gd name="connsiteX1" fmla="*/ 632604 w 1063925"/>
              <a:gd name="connsiteY1" fmla="*/ 845388 h 1466490"/>
              <a:gd name="connsiteX2" fmla="*/ 0 w 1063925"/>
              <a:gd name="connsiteY2" fmla="*/ 1466490 h 1466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3925" h="1466490">
                <a:moveTo>
                  <a:pt x="1063925" y="0"/>
                </a:moveTo>
                <a:cubicBezTo>
                  <a:pt x="936925" y="300486"/>
                  <a:pt x="809925" y="600973"/>
                  <a:pt x="632604" y="845388"/>
                </a:cubicBezTo>
                <a:cubicBezTo>
                  <a:pt x="455283" y="1089803"/>
                  <a:pt x="227641" y="1278146"/>
                  <a:pt x="0" y="146649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/>
          <p:cNvSpPr/>
          <p:nvPr/>
        </p:nvSpPr>
        <p:spPr>
          <a:xfrm>
            <a:off x="3306793" y="4170973"/>
            <a:ext cx="1794295" cy="188239"/>
          </a:xfrm>
          <a:custGeom>
            <a:avLst/>
            <a:gdLst>
              <a:gd name="connsiteX0" fmla="*/ 0 w 1794295"/>
              <a:gd name="connsiteY0" fmla="*/ 130730 h 188239"/>
              <a:gd name="connsiteX1" fmla="*/ 672861 w 1794295"/>
              <a:gd name="connsiteY1" fmla="*/ 9960 h 188239"/>
              <a:gd name="connsiteX2" fmla="*/ 1380227 w 1794295"/>
              <a:gd name="connsiteY2" fmla="*/ 27213 h 188239"/>
              <a:gd name="connsiteX3" fmla="*/ 1794295 w 1794295"/>
              <a:gd name="connsiteY3" fmla="*/ 188239 h 188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4295" h="188239">
                <a:moveTo>
                  <a:pt x="0" y="130730"/>
                </a:moveTo>
                <a:cubicBezTo>
                  <a:pt x="221411" y="78971"/>
                  <a:pt x="442823" y="27213"/>
                  <a:pt x="672861" y="9960"/>
                </a:cubicBezTo>
                <a:cubicBezTo>
                  <a:pt x="902899" y="-7293"/>
                  <a:pt x="1193321" y="-2500"/>
                  <a:pt x="1380227" y="27213"/>
                </a:cubicBezTo>
                <a:cubicBezTo>
                  <a:pt x="1567133" y="56926"/>
                  <a:pt x="1680714" y="122582"/>
                  <a:pt x="1794295" y="18823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/>
          <p:cNvSpPr>
            <a:spLocks noChangeAspect="1"/>
          </p:cNvSpPr>
          <p:nvPr/>
        </p:nvSpPr>
        <p:spPr>
          <a:xfrm>
            <a:off x="3230305" y="4193620"/>
            <a:ext cx="166778" cy="16677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/>
          <p:cNvSpPr/>
          <p:nvPr/>
        </p:nvSpPr>
        <p:spPr>
          <a:xfrm>
            <a:off x="4405223" y="2789208"/>
            <a:ext cx="672860" cy="1518249"/>
          </a:xfrm>
          <a:custGeom>
            <a:avLst/>
            <a:gdLst>
              <a:gd name="connsiteX0" fmla="*/ 0 w 672860"/>
              <a:gd name="connsiteY0" fmla="*/ 0 h 1518249"/>
              <a:gd name="connsiteX1" fmla="*/ 126520 w 672860"/>
              <a:gd name="connsiteY1" fmla="*/ 684362 h 1518249"/>
              <a:gd name="connsiteX2" fmla="*/ 465826 w 672860"/>
              <a:gd name="connsiteY2" fmla="*/ 1253705 h 1518249"/>
              <a:gd name="connsiteX3" fmla="*/ 672860 w 672860"/>
              <a:gd name="connsiteY3" fmla="*/ 1518249 h 1518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2860" h="1518249">
                <a:moveTo>
                  <a:pt x="0" y="0"/>
                </a:moveTo>
                <a:cubicBezTo>
                  <a:pt x="24441" y="237705"/>
                  <a:pt x="48882" y="475411"/>
                  <a:pt x="126520" y="684362"/>
                </a:cubicBezTo>
                <a:cubicBezTo>
                  <a:pt x="204158" y="893313"/>
                  <a:pt x="374769" y="1114724"/>
                  <a:pt x="465826" y="1253705"/>
                </a:cubicBezTo>
                <a:cubicBezTo>
                  <a:pt x="556883" y="1392686"/>
                  <a:pt x="614871" y="1455467"/>
                  <a:pt x="672860" y="151824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楕円 8"/>
          <p:cNvSpPr>
            <a:spLocks noChangeAspect="1"/>
          </p:cNvSpPr>
          <p:nvPr/>
        </p:nvSpPr>
        <p:spPr>
          <a:xfrm>
            <a:off x="4316469" y="2701769"/>
            <a:ext cx="166778" cy="16677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楕円 10"/>
          <p:cNvSpPr>
            <a:spLocks noChangeAspect="1"/>
          </p:cNvSpPr>
          <p:nvPr/>
        </p:nvSpPr>
        <p:spPr>
          <a:xfrm>
            <a:off x="5003514" y="4248254"/>
            <a:ext cx="166778" cy="16677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/>
              <p:cNvSpPr txBox="1"/>
              <p:nvPr/>
            </p:nvSpPr>
            <p:spPr>
              <a:xfrm>
                <a:off x="4033058" y="2486325"/>
                <a:ext cx="28341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17" name="テキスト ボックス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058" y="2486325"/>
                <a:ext cx="283411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/>
              <p:cNvSpPr txBox="1"/>
              <p:nvPr/>
            </p:nvSpPr>
            <p:spPr>
              <a:xfrm>
                <a:off x="3105434" y="4249944"/>
                <a:ext cx="28828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18" name="テキスト ボックス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434" y="4249944"/>
                <a:ext cx="288284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/>
              <p:cNvSpPr txBox="1"/>
              <p:nvPr/>
            </p:nvSpPr>
            <p:spPr>
              <a:xfrm>
                <a:off x="4947566" y="4359212"/>
                <a:ext cx="26103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19" name="テキスト ボックス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7566" y="4359212"/>
                <a:ext cx="261034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楕円 50"/>
          <p:cNvSpPr>
            <a:spLocks noChangeAspect="1"/>
          </p:cNvSpPr>
          <p:nvPr/>
        </p:nvSpPr>
        <p:spPr>
          <a:xfrm>
            <a:off x="4160485" y="4099987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テキスト ボックス 51"/>
              <p:cNvSpPr txBox="1"/>
              <p:nvPr/>
            </p:nvSpPr>
            <p:spPr>
              <a:xfrm>
                <a:off x="4060695" y="4143768"/>
                <a:ext cx="28648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52" name="テキスト ボックス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0695" y="4143768"/>
                <a:ext cx="286489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正方形/長方形 53"/>
              <p:cNvSpPr/>
              <p:nvPr/>
            </p:nvSpPr>
            <p:spPr>
              <a:xfrm>
                <a:off x="2999381" y="4886427"/>
                <a:ext cx="274267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kumimoji="1" lang="en-US" altLang="ja-JP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kumimoji="1" lang="en-US" altLang="ja-JP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</m:d>
                        </m:e>
                        <m:sub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54" name="正方形/長方形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9381" y="4886427"/>
                <a:ext cx="2742674" cy="461665"/>
              </a:xfrm>
              <a:prstGeom prst="rect">
                <a:avLst/>
              </a:prstGeom>
              <a:blipFill>
                <a:blip r:embed="rId14"/>
                <a:stretch>
                  <a:fillRect r="-1111" b="-10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グループ化 3"/>
          <p:cNvGrpSpPr/>
          <p:nvPr/>
        </p:nvGrpSpPr>
        <p:grpSpPr>
          <a:xfrm>
            <a:off x="6457949" y="1840302"/>
            <a:ext cx="2603112" cy="3588589"/>
            <a:chOff x="6457949" y="1840302"/>
            <a:chExt cx="2603112" cy="3588589"/>
          </a:xfrm>
        </p:grpSpPr>
        <p:sp>
          <p:nvSpPr>
            <p:cNvPr id="25" name="楕円 24"/>
            <p:cNvSpPr>
              <a:spLocks noChangeAspect="1"/>
            </p:cNvSpPr>
            <p:nvPr/>
          </p:nvSpPr>
          <p:spPr>
            <a:xfrm>
              <a:off x="6809385" y="3623020"/>
              <a:ext cx="166778" cy="16677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楕円 26"/>
            <p:cNvSpPr>
              <a:spLocks noChangeAspect="1"/>
            </p:cNvSpPr>
            <p:nvPr/>
          </p:nvSpPr>
          <p:spPr>
            <a:xfrm>
              <a:off x="7889798" y="2159924"/>
              <a:ext cx="166778" cy="16677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楕円 27"/>
            <p:cNvSpPr>
              <a:spLocks noChangeAspect="1"/>
            </p:cNvSpPr>
            <p:nvPr/>
          </p:nvSpPr>
          <p:spPr>
            <a:xfrm>
              <a:off x="8576843" y="3706409"/>
              <a:ext cx="166778" cy="16677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テキスト ボックス 28"/>
                <p:cNvSpPr txBox="1"/>
                <p:nvPr/>
              </p:nvSpPr>
              <p:spPr>
                <a:xfrm>
                  <a:off x="7606387" y="1944480"/>
                  <a:ext cx="283411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kumimoji="1" lang="ja-JP" altLang="en-US" sz="28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oMath>
                    </m:oMathPara>
                  </a14:m>
                  <a:endParaRPr kumimoji="1" lang="ja-JP" altLang="en-US" sz="2800" dirty="0"/>
                </a:p>
              </p:txBody>
            </p:sp>
          </mc:Choice>
          <mc:Fallback xmlns="">
            <p:sp>
              <p:nvSpPr>
                <p:cNvPr id="29" name="テキスト ボックス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06387" y="1944480"/>
                  <a:ext cx="283411" cy="430887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テキスト ボックス 29"/>
                <p:cNvSpPr txBox="1"/>
                <p:nvPr/>
              </p:nvSpPr>
              <p:spPr>
                <a:xfrm>
                  <a:off x="6615229" y="3751157"/>
                  <a:ext cx="288284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kumimoji="1" lang="ja-JP" altLang="en-US" sz="28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oMath>
                    </m:oMathPara>
                  </a14:m>
                  <a:endParaRPr kumimoji="1" lang="ja-JP" altLang="en-US" sz="2800" dirty="0"/>
                </a:p>
              </p:txBody>
            </p:sp>
          </mc:Choice>
          <mc:Fallback xmlns="">
            <p:sp>
              <p:nvSpPr>
                <p:cNvPr id="30" name="テキスト ボックス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15229" y="3751157"/>
                  <a:ext cx="288284" cy="430887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テキスト ボックス 30"/>
                <p:cNvSpPr txBox="1"/>
                <p:nvPr/>
              </p:nvSpPr>
              <p:spPr>
                <a:xfrm>
                  <a:off x="8581905" y="3880008"/>
                  <a:ext cx="261032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kumimoji="1" lang="ja-JP" altLang="en-US" sz="28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acc>
                      </m:oMath>
                    </m:oMathPara>
                  </a14:m>
                  <a:endParaRPr kumimoji="1" lang="ja-JP" altLang="en-US" sz="2800" dirty="0"/>
                </a:p>
              </p:txBody>
            </p:sp>
          </mc:Choice>
          <mc:Fallback xmlns="">
            <p:sp>
              <p:nvSpPr>
                <p:cNvPr id="31" name="テキスト ボックス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81905" y="3880008"/>
                  <a:ext cx="261032" cy="430887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3" name="直線コネクタ 32"/>
            <p:cNvCxnSpPr>
              <a:stCxn id="27" idx="3"/>
              <a:endCxn id="25" idx="7"/>
            </p:cNvCxnSpPr>
            <p:nvPr/>
          </p:nvCxnSpPr>
          <p:spPr>
            <a:xfrm flipH="1">
              <a:off x="6951739" y="2302278"/>
              <a:ext cx="962483" cy="1345166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コネクタ 37"/>
            <p:cNvCxnSpPr>
              <a:stCxn id="27" idx="5"/>
              <a:endCxn id="28" idx="0"/>
            </p:cNvCxnSpPr>
            <p:nvPr/>
          </p:nvCxnSpPr>
          <p:spPr>
            <a:xfrm>
              <a:off x="8032152" y="2302278"/>
              <a:ext cx="628080" cy="1404131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コネクタ 42"/>
            <p:cNvCxnSpPr>
              <a:stCxn id="25" idx="6"/>
              <a:endCxn id="28" idx="2"/>
            </p:cNvCxnSpPr>
            <p:nvPr/>
          </p:nvCxnSpPr>
          <p:spPr>
            <a:xfrm>
              <a:off x="6976163" y="3706409"/>
              <a:ext cx="1600680" cy="83389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テキスト ボックス 44"/>
                <p:cNvSpPr txBox="1"/>
                <p:nvPr/>
              </p:nvSpPr>
              <p:spPr>
                <a:xfrm>
                  <a:off x="8309164" y="2027869"/>
                  <a:ext cx="516615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1" lang="en-US" altLang="ja-JP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ℝ</m:t>
                            </m:r>
                          </m:e>
                          <m:sup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kumimoji="1" lang="ja-JP" altLang="en-US" sz="2800" dirty="0"/>
                </a:p>
              </p:txBody>
            </p:sp>
          </mc:Choice>
          <mc:Fallback xmlns="">
            <p:sp>
              <p:nvSpPr>
                <p:cNvPr id="45" name="テキスト ボックス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09164" y="2027869"/>
                  <a:ext cx="516615" cy="430887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テキスト ボックス 45"/>
                <p:cNvSpPr txBox="1"/>
                <p:nvPr/>
              </p:nvSpPr>
              <p:spPr>
                <a:xfrm>
                  <a:off x="6757406" y="4307624"/>
                  <a:ext cx="2140842" cy="92333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̅"/>
                                    <m:ctrlP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</m:e>
                            </m:d>
                          </m:e>
                          <m:sub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1" lang="en-US" altLang="ja-JP" sz="20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kumimoji="1" lang="en-US" altLang="ja-JP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̅"/>
                                    <m:ctrlPr>
                                      <a:rPr kumimoji="1" lang="en-US" altLang="ja-JP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  <m:r>
                                  <a:rPr kumimoji="1" lang="en-US" altLang="ja-JP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kumimoji="1" lang="en-US" altLang="ja-JP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acc>
                              </m:e>
                            </m:d>
                          </m:e>
                          <m:sub>
                            <m: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1" lang="en-US" altLang="ja-JP" sz="20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kumimoji="1" lang="en-US" altLang="ja-JP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̅"/>
                                    <m:ctrlPr>
                                      <a:rPr kumimoji="1" lang="en-US" altLang="ja-JP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acc>
                                <m:r>
                                  <a:rPr kumimoji="1" lang="en-US" altLang="ja-JP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kumimoji="1" lang="en-US" altLang="ja-JP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</m:d>
                          </m:e>
                          <m:sub>
                            <m:r>
                              <a:rPr kumimoji="1" lang="en-US" altLang="ja-JP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000" dirty="0"/>
                </a:p>
              </p:txBody>
            </p:sp>
          </mc:Choice>
          <mc:Fallback xmlns="">
            <p:sp>
              <p:nvSpPr>
                <p:cNvPr id="46" name="テキスト ボックス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57406" y="4307624"/>
                  <a:ext cx="2140842" cy="923330"/>
                </a:xfrm>
                <a:prstGeom prst="rect">
                  <a:avLst/>
                </a:prstGeom>
                <a:blipFill>
                  <a:blip r:embed="rId19"/>
                  <a:stretch>
                    <a:fillRect l="-2557" r="-3693" b="-463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0" name="楕円 49"/>
            <p:cNvSpPr>
              <a:spLocks noChangeAspect="1"/>
            </p:cNvSpPr>
            <p:nvPr/>
          </p:nvSpPr>
          <p:spPr>
            <a:xfrm>
              <a:off x="7735345" y="3700059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テキスト ボックス 52"/>
                <p:cNvSpPr txBox="1"/>
                <p:nvPr/>
              </p:nvSpPr>
              <p:spPr>
                <a:xfrm>
                  <a:off x="7627733" y="3781822"/>
                  <a:ext cx="286489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kumimoji="1" lang="ja-JP" altLang="en-US" sz="28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oMath>
                    </m:oMathPara>
                  </a14:m>
                  <a:endParaRPr kumimoji="1" lang="ja-JP" altLang="en-US" sz="2800" dirty="0"/>
                </a:p>
              </p:txBody>
            </p:sp>
          </mc:Choice>
          <mc:Fallback xmlns="">
            <p:sp>
              <p:nvSpPr>
                <p:cNvPr id="53" name="テキスト ボックス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7733" y="3781822"/>
                  <a:ext cx="286489" cy="430887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5" name="角丸四角形吹き出し 54"/>
            <p:cNvSpPr/>
            <p:nvPr/>
          </p:nvSpPr>
          <p:spPr>
            <a:xfrm>
              <a:off x="6457949" y="1840302"/>
              <a:ext cx="2603112" cy="3588589"/>
            </a:xfrm>
            <a:prstGeom prst="wedgeRoundRectCallout">
              <a:avLst>
                <a:gd name="adj1" fmla="val -85343"/>
                <a:gd name="adj2" fmla="val -6814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テキスト ボックス 55"/>
              <p:cNvSpPr txBox="1"/>
              <p:nvPr/>
            </p:nvSpPr>
            <p:spPr>
              <a:xfrm>
                <a:off x="4884570" y="2599129"/>
                <a:ext cx="27950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56" name="テキスト ボックス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4570" y="2599129"/>
                <a:ext cx="279500" cy="430887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直線コネクタ 13"/>
          <p:cNvCxnSpPr>
            <a:endCxn id="52" idx="0"/>
          </p:cNvCxnSpPr>
          <p:nvPr/>
        </p:nvCxnSpPr>
        <p:spPr>
          <a:xfrm flipH="1">
            <a:off x="4203940" y="2868547"/>
            <a:ext cx="166778" cy="1275221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>
            <a:endCxn id="50" idx="0"/>
          </p:cNvCxnSpPr>
          <p:nvPr/>
        </p:nvCxnSpPr>
        <p:spPr>
          <a:xfrm flipH="1">
            <a:off x="7789345" y="2216173"/>
            <a:ext cx="209057" cy="1483886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765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フリーフォーム 27"/>
          <p:cNvSpPr/>
          <p:nvPr/>
        </p:nvSpPr>
        <p:spPr>
          <a:xfrm>
            <a:off x="2918604" y="3279797"/>
            <a:ext cx="393625" cy="2089338"/>
          </a:xfrm>
          <a:custGeom>
            <a:avLst/>
            <a:gdLst>
              <a:gd name="connsiteX0" fmla="*/ 14632 w 371191"/>
              <a:gd name="connsiteY0" fmla="*/ 0 h 1949570"/>
              <a:gd name="connsiteX1" fmla="*/ 348187 w 371191"/>
              <a:gd name="connsiteY1" fmla="*/ 580846 h 1949570"/>
              <a:gd name="connsiteX2" fmla="*/ 371191 w 371191"/>
              <a:gd name="connsiteY2" fmla="*/ 1265208 h 1949570"/>
              <a:gd name="connsiteX3" fmla="*/ 3130 w 371191"/>
              <a:gd name="connsiteY3" fmla="*/ 1949570 h 1949570"/>
              <a:gd name="connsiteX4" fmla="*/ 14632 w 371191"/>
              <a:gd name="connsiteY4" fmla="*/ 0 h 1949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191" h="1949570">
                <a:moveTo>
                  <a:pt x="14632" y="0"/>
                </a:moveTo>
                <a:lnTo>
                  <a:pt x="348187" y="580846"/>
                </a:lnTo>
                <a:lnTo>
                  <a:pt x="371191" y="1265208"/>
                </a:lnTo>
                <a:lnTo>
                  <a:pt x="3130" y="1949570"/>
                </a:lnTo>
                <a:cubicBezTo>
                  <a:pt x="-704" y="1303547"/>
                  <a:pt x="-4537" y="657525"/>
                  <a:pt x="14632" y="0"/>
                </a:cubicBezTo>
                <a:close/>
              </a:path>
            </a:pathLst>
          </a:custGeom>
          <a:solidFill>
            <a:schemeClr val="accent6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4998"/>
                <a:ext cx="7886700" cy="1325563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ja-JP" sz="4000" dirty="0"/>
                  <a:t>Modular lattice  </a:t>
                </a:r>
                <a14:m>
                  <m:oMath xmlns:m="http://schemas.openxmlformats.org/officeDocument/2006/math">
                    <m:r>
                      <a:rPr kumimoji="1" lang="en-US" altLang="ja-JP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↪</m:t>
                    </m:r>
                  </m:oMath>
                </a14:m>
                <a:r>
                  <a:rPr kumimoji="1" lang="ja-JP" altLang="en-US" sz="4000" dirty="0"/>
                  <a:t>  </a:t>
                </a:r>
                <a:r>
                  <a:rPr kumimoji="1" lang="en-US" altLang="ja-JP" sz="4000" dirty="0"/>
                  <a:t>CAT(0)-space</a:t>
                </a:r>
                <a:endParaRPr kumimoji="1" lang="ja-JP" altLang="en-US" sz="4000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4998"/>
                <a:ext cx="7886700" cy="1325563"/>
              </a:xfrm>
              <a:blipFill>
                <a:blip r:embed="rId2"/>
                <a:stretch>
                  <a:fillRect l="-270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BA0DF-4ECC-4D2F-925C-BFE91B2BD055}" type="slidenum">
              <a:rPr kumimoji="1" lang="ja-JP" altLang="en-US" smtClean="0"/>
              <a:t>29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628650" y="1291028"/>
                <a:ext cx="390100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kumimoji="1" lang="en-US" altLang="ja-JP" sz="2400" dirty="0"/>
                  <a:t>: modular lattice of finite rank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291028"/>
                <a:ext cx="3901004" cy="369332"/>
              </a:xfrm>
              <a:prstGeom prst="rect">
                <a:avLst/>
              </a:prstGeom>
              <a:blipFill>
                <a:blip r:embed="rId3"/>
                <a:stretch>
                  <a:fillRect l="-2656" t="-26667" r="-3750" b="-5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417551" y="1846163"/>
                <a:ext cx="7356245" cy="77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</m:d>
                  </m:oMath>
                </a14:m>
                <a:r>
                  <a:rPr kumimoji="1" lang="en-US" altLang="ja-JP" sz="2400" b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:= </a:t>
                </a:r>
                <a:r>
                  <a:rPr kumimoji="1" lang="en-US" altLang="ja-JP" sz="2400" b="0" dirty="0">
                    <a:ea typeface="Cambria Math" panose="02040503050406030204" pitchFamily="18" charset="0"/>
                  </a:rPr>
                  <a:t>the set of convex combinat</a:t>
                </a:r>
                <a:r>
                  <a:rPr kumimoji="1" lang="en-US" altLang="ja-JP" sz="2400" b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ions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sub>
                      <m:sup/>
                      <m:e>
                        <m:r>
                          <a:rPr kumimoji="1" lang="ja-JP" alt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d>
                          <m:dPr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</m:nary>
                  </m:oMath>
                </a14:m>
                <a:r>
                  <a:rPr kumimoji="1" lang="en-US" altLang="ja-JP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of </a:t>
                </a:r>
                <a14:m>
                  <m:oMath xmlns:m="http://schemas.openxmlformats.org/officeDocument/2006/math">
                    <m:r>
                      <a:rPr kumimoji="1"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kumimoji="1" lang="en-US" altLang="ja-JP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kumimoji="1" lang="en-US" altLang="ja-JP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                        </a:t>
                </a:r>
                <a:r>
                  <a:rPr kumimoji="1" lang="en-US" altLang="ja-JP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s.t.</a:t>
                </a:r>
                <a:r>
                  <a:rPr kumimoji="1" lang="en-US" altLang="ja-JP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1" lang="en-US" altLang="ja-JP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supp</m:t>
                    </m:r>
                    <m:r>
                      <m:rPr>
                        <m:nor/>
                      </m:rPr>
                      <a:rPr kumimoji="1" lang="en-US" altLang="ja-JP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1" lang="el-GR" altLang="ja-JP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  <m:r>
                      <m:rPr>
                        <m:nor/>
                      </m:rPr>
                      <a:rPr kumimoji="1" lang="en-US" altLang="ja-JP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ja-JP" sz="24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is a chain </a:t>
                </a:r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551" y="1846163"/>
                <a:ext cx="7356245" cy="777777"/>
              </a:xfrm>
              <a:prstGeom prst="rect">
                <a:avLst/>
              </a:prstGeom>
              <a:blipFill>
                <a:blip r:embed="rId4"/>
                <a:stretch>
                  <a:fillRect l="-83" t="-83465" r="-414" b="-7086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楕円 7"/>
          <p:cNvSpPr/>
          <p:nvPr/>
        </p:nvSpPr>
        <p:spPr>
          <a:xfrm>
            <a:off x="1974946" y="3225317"/>
            <a:ext cx="1915064" cy="218152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楕円 8"/>
          <p:cNvSpPr>
            <a:spLocks noChangeAspect="1"/>
          </p:cNvSpPr>
          <p:nvPr/>
        </p:nvSpPr>
        <p:spPr>
          <a:xfrm>
            <a:off x="2864604" y="5369135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/>
          <p:cNvSpPr>
            <a:spLocks noChangeAspect="1"/>
          </p:cNvSpPr>
          <p:nvPr/>
        </p:nvSpPr>
        <p:spPr>
          <a:xfrm>
            <a:off x="2864604" y="3187613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楕円 10"/>
          <p:cNvSpPr>
            <a:spLocks noChangeAspect="1"/>
          </p:cNvSpPr>
          <p:nvPr/>
        </p:nvSpPr>
        <p:spPr>
          <a:xfrm>
            <a:off x="3258543" y="4674232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楕円 11"/>
          <p:cNvSpPr>
            <a:spLocks noChangeAspect="1"/>
          </p:cNvSpPr>
          <p:nvPr/>
        </p:nvSpPr>
        <p:spPr>
          <a:xfrm>
            <a:off x="3258543" y="3849923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コネクタ 13"/>
          <p:cNvCxnSpPr>
            <a:stCxn id="9" idx="0"/>
            <a:endCxn id="11" idx="3"/>
          </p:cNvCxnSpPr>
          <p:nvPr/>
        </p:nvCxnSpPr>
        <p:spPr>
          <a:xfrm flipV="1">
            <a:off x="2918604" y="4766416"/>
            <a:ext cx="355755" cy="60271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>
            <a:stCxn id="11" idx="0"/>
            <a:endCxn id="12" idx="4"/>
          </p:cNvCxnSpPr>
          <p:nvPr/>
        </p:nvCxnSpPr>
        <p:spPr>
          <a:xfrm flipV="1">
            <a:off x="3312543" y="3957923"/>
            <a:ext cx="0" cy="71630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>
            <a:stCxn id="12" idx="1"/>
            <a:endCxn id="10" idx="5"/>
          </p:cNvCxnSpPr>
          <p:nvPr/>
        </p:nvCxnSpPr>
        <p:spPr>
          <a:xfrm flipH="1" flipV="1">
            <a:off x="2956788" y="3279797"/>
            <a:ext cx="317571" cy="58594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正方形/長方形 22"/>
              <p:cNvSpPr/>
              <p:nvPr/>
            </p:nvSpPr>
            <p:spPr>
              <a:xfrm>
                <a:off x="2104098" y="3903923"/>
                <a:ext cx="53271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</m:oMath>
                  </m:oMathPara>
                </a14:m>
                <a:endParaRPr lang="ja-JP" altLang="en-US" sz="3200" dirty="0"/>
              </a:p>
            </p:txBody>
          </p:sp>
        </mc:Choice>
        <mc:Fallback xmlns="">
          <p:sp>
            <p:nvSpPr>
              <p:cNvPr id="23" name="正方形/長方形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4098" y="3903923"/>
                <a:ext cx="532710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/>
              <p:cNvSpPr txBox="1"/>
              <p:nvPr/>
            </p:nvSpPr>
            <p:spPr>
              <a:xfrm>
                <a:off x="3013939" y="5091988"/>
                <a:ext cx="3733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24" name="テキスト ボックス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3939" y="5091988"/>
                <a:ext cx="373307" cy="369332"/>
              </a:xfrm>
              <a:prstGeom prst="rect">
                <a:avLst/>
              </a:prstGeom>
              <a:blipFill>
                <a:blip r:embed="rId6"/>
                <a:stretch>
                  <a:fillRect l="-19355" r="-4839" b="-245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/>
              <p:cNvSpPr txBox="1"/>
              <p:nvPr/>
            </p:nvSpPr>
            <p:spPr>
              <a:xfrm>
                <a:off x="3397371" y="4482474"/>
                <a:ext cx="36618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25" name="テキスト ボックス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7371" y="4482474"/>
                <a:ext cx="366189" cy="369332"/>
              </a:xfrm>
              <a:prstGeom prst="rect">
                <a:avLst/>
              </a:prstGeom>
              <a:blipFill>
                <a:blip r:embed="rId7"/>
                <a:stretch>
                  <a:fillRect l="-20000" r="-6667" b="-245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/>
              <p:cNvSpPr txBox="1"/>
              <p:nvPr/>
            </p:nvSpPr>
            <p:spPr>
              <a:xfrm>
                <a:off x="3367170" y="3714571"/>
                <a:ext cx="3733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26" name="テキスト ボックス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7170" y="3714571"/>
                <a:ext cx="373307" cy="369332"/>
              </a:xfrm>
              <a:prstGeom prst="rect">
                <a:avLst/>
              </a:prstGeom>
              <a:blipFill>
                <a:blip r:embed="rId8"/>
                <a:stretch>
                  <a:fillRect l="-19355" r="-4839" b="-245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/>
              <p:cNvSpPr txBox="1"/>
              <p:nvPr/>
            </p:nvSpPr>
            <p:spPr>
              <a:xfrm>
                <a:off x="2988829" y="2953587"/>
                <a:ext cx="3733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27" name="テキスト ボックス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8829" y="2953587"/>
                <a:ext cx="373307" cy="369332"/>
              </a:xfrm>
              <a:prstGeom prst="rect">
                <a:avLst/>
              </a:prstGeom>
              <a:blipFill>
                <a:blip r:embed="rId9"/>
                <a:stretch>
                  <a:fillRect l="-19355" r="-4839" b="-2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グループ化 28"/>
          <p:cNvGrpSpPr/>
          <p:nvPr/>
        </p:nvGrpSpPr>
        <p:grpSpPr>
          <a:xfrm>
            <a:off x="4932950" y="3134092"/>
            <a:ext cx="3845058" cy="2467547"/>
            <a:chOff x="4942428" y="3157225"/>
            <a:chExt cx="3845058" cy="2467547"/>
          </a:xfrm>
        </p:grpSpPr>
        <p:cxnSp>
          <p:nvCxnSpPr>
            <p:cNvPr id="30" name="直線コネクタ 29"/>
            <p:cNvCxnSpPr/>
            <p:nvPr/>
          </p:nvCxnSpPr>
          <p:spPr>
            <a:xfrm>
              <a:off x="5302365" y="5285114"/>
              <a:ext cx="1178944" cy="1150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/>
            <p:cNvCxnSpPr/>
            <p:nvPr/>
          </p:nvCxnSpPr>
          <p:spPr>
            <a:xfrm flipV="1">
              <a:off x="6481309" y="4479981"/>
              <a:ext cx="770626" cy="8051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/>
            <p:cNvCxnSpPr/>
            <p:nvPr/>
          </p:nvCxnSpPr>
          <p:spPr>
            <a:xfrm flipV="1">
              <a:off x="7251935" y="3304874"/>
              <a:ext cx="0" cy="117510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コネクタ 38"/>
            <p:cNvCxnSpPr/>
            <p:nvPr/>
          </p:nvCxnSpPr>
          <p:spPr>
            <a:xfrm flipV="1">
              <a:off x="6458305" y="3288580"/>
              <a:ext cx="793630" cy="200228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コネクタ 43"/>
            <p:cNvCxnSpPr>
              <a:endCxn id="55" idx="1"/>
            </p:cNvCxnSpPr>
            <p:nvPr/>
          </p:nvCxnSpPr>
          <p:spPr>
            <a:xfrm flipV="1">
              <a:off x="5301287" y="3311114"/>
              <a:ext cx="1955286" cy="1974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コネクタ 46"/>
            <p:cNvCxnSpPr/>
            <p:nvPr/>
          </p:nvCxnSpPr>
          <p:spPr>
            <a:xfrm flipV="1">
              <a:off x="5342622" y="4479981"/>
              <a:ext cx="1909313" cy="793632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テキスト ボックス 50"/>
                <p:cNvSpPr txBox="1"/>
                <p:nvPr/>
              </p:nvSpPr>
              <p:spPr>
                <a:xfrm>
                  <a:off x="7536053" y="3753020"/>
                  <a:ext cx="1251433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1" lang="en-US" altLang="ja-JP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kumimoji="1" lang="en-US" altLang="ja-JP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ℝ</m:t>
                            </m:r>
                          </m:e>
                          <m:sup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kumimoji="1" lang="ja-JP" altLang="en-US" sz="2800" dirty="0"/>
                </a:p>
              </p:txBody>
            </p:sp>
          </mc:Choice>
          <mc:Fallback xmlns="">
            <p:sp>
              <p:nvSpPr>
                <p:cNvPr id="51" name="テキスト ボックス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36053" y="3753020"/>
                  <a:ext cx="1251433" cy="43088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テキスト ボックス 51"/>
                <p:cNvSpPr txBox="1"/>
                <p:nvPr/>
              </p:nvSpPr>
              <p:spPr>
                <a:xfrm>
                  <a:off x="4942428" y="5291625"/>
                  <a:ext cx="485710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000</m:t>
                        </m:r>
                      </m:oMath>
                    </m:oMathPara>
                  </a14:m>
                  <a:endParaRPr kumimoji="1" lang="ja-JP" altLang="en-US" sz="2000" dirty="0"/>
                </a:p>
              </p:txBody>
            </p:sp>
          </mc:Choice>
          <mc:Fallback xmlns="">
            <p:sp>
              <p:nvSpPr>
                <p:cNvPr id="52" name="テキスト ボックス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42428" y="5291625"/>
                  <a:ext cx="485710" cy="307777"/>
                </a:xfrm>
                <a:prstGeom prst="rect">
                  <a:avLst/>
                </a:prstGeom>
                <a:blipFill>
                  <a:blip r:embed="rId11"/>
                  <a:stretch>
                    <a:fillRect l="-11250" r="-11250" b="-5882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テキスト ボックス 52"/>
                <p:cNvSpPr txBox="1"/>
                <p:nvPr/>
              </p:nvSpPr>
              <p:spPr>
                <a:xfrm>
                  <a:off x="6297278" y="5316995"/>
                  <a:ext cx="485710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0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00</m:t>
                        </m:r>
                      </m:oMath>
                    </m:oMathPara>
                  </a14:m>
                  <a:endParaRPr kumimoji="1" lang="ja-JP" altLang="en-US" sz="2000" dirty="0"/>
                </a:p>
              </p:txBody>
            </p:sp>
          </mc:Choice>
          <mc:Fallback xmlns="">
            <p:sp>
              <p:nvSpPr>
                <p:cNvPr id="53" name="テキスト ボックス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97278" y="5316995"/>
                  <a:ext cx="485710" cy="307777"/>
                </a:xfrm>
                <a:prstGeom prst="rect">
                  <a:avLst/>
                </a:prstGeom>
                <a:blipFill>
                  <a:blip r:embed="rId12"/>
                  <a:stretch>
                    <a:fillRect l="-11250" r="-11250" b="-5882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テキスト ボックス 53"/>
                <p:cNvSpPr txBox="1"/>
                <p:nvPr/>
              </p:nvSpPr>
              <p:spPr>
                <a:xfrm>
                  <a:off x="7256573" y="4371983"/>
                  <a:ext cx="485710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00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oMath>
                    </m:oMathPara>
                  </a14:m>
                  <a:endParaRPr kumimoji="1" lang="ja-JP" altLang="en-US" sz="2000" dirty="0"/>
                </a:p>
              </p:txBody>
            </p:sp>
          </mc:Choice>
          <mc:Fallback xmlns="">
            <p:sp>
              <p:nvSpPr>
                <p:cNvPr id="54" name="テキスト ボックス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56573" y="4371983"/>
                  <a:ext cx="485710" cy="307777"/>
                </a:xfrm>
                <a:prstGeom prst="rect">
                  <a:avLst/>
                </a:prstGeom>
                <a:blipFill>
                  <a:blip r:embed="rId13"/>
                  <a:stretch>
                    <a:fillRect l="-12500" r="-10000" b="-5882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テキスト ボックス 54"/>
                <p:cNvSpPr txBox="1"/>
                <p:nvPr/>
              </p:nvSpPr>
              <p:spPr>
                <a:xfrm>
                  <a:off x="7256573" y="3157225"/>
                  <a:ext cx="485710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00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oMath>
                    </m:oMathPara>
                  </a14:m>
                  <a:endParaRPr kumimoji="1" lang="ja-JP" altLang="en-US" sz="2000" dirty="0"/>
                </a:p>
              </p:txBody>
            </p:sp>
          </mc:Choice>
          <mc:Fallback xmlns="">
            <p:sp>
              <p:nvSpPr>
                <p:cNvPr id="55" name="テキスト ボックス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56573" y="3157225"/>
                  <a:ext cx="485710" cy="307777"/>
                </a:xfrm>
                <a:prstGeom prst="rect">
                  <a:avLst/>
                </a:prstGeom>
                <a:blipFill>
                  <a:blip r:embed="rId14"/>
                  <a:stretch>
                    <a:fillRect l="-12500" r="-10000" b="-5882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8" name="フリーフォーム 57"/>
          <p:cNvSpPr/>
          <p:nvPr/>
        </p:nvSpPr>
        <p:spPr>
          <a:xfrm>
            <a:off x="3709358" y="4691505"/>
            <a:ext cx="2622431" cy="507348"/>
          </a:xfrm>
          <a:custGeom>
            <a:avLst/>
            <a:gdLst>
              <a:gd name="connsiteX0" fmla="*/ 0 w 2622431"/>
              <a:gd name="connsiteY0" fmla="*/ 18518 h 507348"/>
              <a:gd name="connsiteX1" fmla="*/ 1259457 w 2622431"/>
              <a:gd name="connsiteY1" fmla="*/ 58774 h 507348"/>
              <a:gd name="connsiteX2" fmla="*/ 2622431 w 2622431"/>
              <a:gd name="connsiteY2" fmla="*/ 507348 h 507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22431" h="507348">
                <a:moveTo>
                  <a:pt x="0" y="18518"/>
                </a:moveTo>
                <a:cubicBezTo>
                  <a:pt x="411192" y="-2090"/>
                  <a:pt x="822385" y="-22698"/>
                  <a:pt x="1259457" y="58774"/>
                </a:cubicBezTo>
                <a:cubicBezTo>
                  <a:pt x="1696529" y="140246"/>
                  <a:pt x="2159480" y="323797"/>
                  <a:pt x="2622431" y="507348"/>
                </a:cubicBezTo>
              </a:path>
            </a:pathLst>
          </a:custGeom>
          <a:noFill/>
          <a:ln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/>
          <p:cNvSpPr/>
          <p:nvPr/>
        </p:nvSpPr>
        <p:spPr>
          <a:xfrm>
            <a:off x="3410309" y="5198095"/>
            <a:ext cx="1834551" cy="196290"/>
          </a:xfrm>
          <a:custGeom>
            <a:avLst/>
            <a:gdLst>
              <a:gd name="connsiteX0" fmla="*/ 0 w 1834551"/>
              <a:gd name="connsiteY0" fmla="*/ 196290 h 196290"/>
              <a:gd name="connsiteX1" fmla="*/ 592348 w 1834551"/>
              <a:gd name="connsiteY1" fmla="*/ 46765 h 196290"/>
              <a:gd name="connsiteX2" fmla="*/ 1357223 w 1834551"/>
              <a:gd name="connsiteY2" fmla="*/ 758 h 196290"/>
              <a:gd name="connsiteX3" fmla="*/ 1834551 w 1834551"/>
              <a:gd name="connsiteY3" fmla="*/ 75520 h 196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4551" h="196290">
                <a:moveTo>
                  <a:pt x="0" y="196290"/>
                </a:moveTo>
                <a:cubicBezTo>
                  <a:pt x="183072" y="137822"/>
                  <a:pt x="366144" y="79354"/>
                  <a:pt x="592348" y="46765"/>
                </a:cubicBezTo>
                <a:cubicBezTo>
                  <a:pt x="818552" y="14176"/>
                  <a:pt x="1150189" y="-4034"/>
                  <a:pt x="1357223" y="758"/>
                </a:cubicBezTo>
                <a:cubicBezTo>
                  <a:pt x="1564257" y="5550"/>
                  <a:pt x="1699404" y="40535"/>
                  <a:pt x="1834551" y="75520"/>
                </a:cubicBezTo>
              </a:path>
            </a:pathLst>
          </a:custGeom>
          <a:noFill/>
          <a:ln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/>
          <p:cNvSpPr/>
          <p:nvPr/>
        </p:nvSpPr>
        <p:spPr>
          <a:xfrm>
            <a:off x="3749615" y="3969550"/>
            <a:ext cx="3358551" cy="504684"/>
          </a:xfrm>
          <a:custGeom>
            <a:avLst/>
            <a:gdLst>
              <a:gd name="connsiteX0" fmla="*/ 0 w 3358551"/>
              <a:gd name="connsiteY0" fmla="*/ 10103 h 504684"/>
              <a:gd name="connsiteX1" fmla="*/ 937404 w 3358551"/>
              <a:gd name="connsiteY1" fmla="*/ 15854 h 504684"/>
              <a:gd name="connsiteX2" fmla="*/ 1840302 w 3358551"/>
              <a:gd name="connsiteY2" fmla="*/ 159627 h 504684"/>
              <a:gd name="connsiteX3" fmla="*/ 2852468 w 3358551"/>
              <a:gd name="connsiteY3" fmla="*/ 389665 h 504684"/>
              <a:gd name="connsiteX4" fmla="*/ 3358551 w 3358551"/>
              <a:gd name="connsiteY4" fmla="*/ 504684 h 504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8551" h="504684">
                <a:moveTo>
                  <a:pt x="0" y="10103"/>
                </a:moveTo>
                <a:cubicBezTo>
                  <a:pt x="315343" y="518"/>
                  <a:pt x="630687" y="-9067"/>
                  <a:pt x="937404" y="15854"/>
                </a:cubicBezTo>
                <a:cubicBezTo>
                  <a:pt x="1244121" y="40775"/>
                  <a:pt x="1521125" y="97325"/>
                  <a:pt x="1840302" y="159627"/>
                </a:cubicBezTo>
                <a:cubicBezTo>
                  <a:pt x="2159479" y="221929"/>
                  <a:pt x="2852468" y="389665"/>
                  <a:pt x="2852468" y="389665"/>
                </a:cubicBezTo>
                <a:lnTo>
                  <a:pt x="3358551" y="504684"/>
                </a:lnTo>
              </a:path>
            </a:pathLst>
          </a:custGeom>
          <a:noFill/>
          <a:ln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/>
          <p:cNvSpPr/>
          <p:nvPr/>
        </p:nvSpPr>
        <p:spPr>
          <a:xfrm>
            <a:off x="3435290" y="3134092"/>
            <a:ext cx="3724635" cy="184202"/>
          </a:xfrm>
          <a:custGeom>
            <a:avLst/>
            <a:gdLst>
              <a:gd name="connsiteX0" fmla="*/ 26778 w 3724635"/>
              <a:gd name="connsiteY0" fmla="*/ 40429 h 184202"/>
              <a:gd name="connsiteX1" fmla="*/ 78536 w 3724635"/>
              <a:gd name="connsiteY1" fmla="*/ 40429 h 184202"/>
              <a:gd name="connsiteX2" fmla="*/ 1326491 w 3724635"/>
              <a:gd name="connsiteY2" fmla="*/ 172 h 184202"/>
              <a:gd name="connsiteX3" fmla="*/ 2189133 w 3724635"/>
              <a:gd name="connsiteY3" fmla="*/ 28927 h 184202"/>
              <a:gd name="connsiteX4" fmla="*/ 2919502 w 3724635"/>
              <a:gd name="connsiteY4" fmla="*/ 97938 h 184202"/>
              <a:gd name="connsiteX5" fmla="*/ 3724635 w 3724635"/>
              <a:gd name="connsiteY5" fmla="*/ 184202 h 184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24635" h="184202">
                <a:moveTo>
                  <a:pt x="26778" y="40429"/>
                </a:moveTo>
                <a:cubicBezTo>
                  <a:pt x="-55653" y="43783"/>
                  <a:pt x="78536" y="40429"/>
                  <a:pt x="78536" y="40429"/>
                </a:cubicBezTo>
                <a:cubicBezTo>
                  <a:pt x="295155" y="33720"/>
                  <a:pt x="974725" y="2089"/>
                  <a:pt x="1326491" y="172"/>
                </a:cubicBezTo>
                <a:cubicBezTo>
                  <a:pt x="1678257" y="-1745"/>
                  <a:pt x="1923631" y="12633"/>
                  <a:pt x="2189133" y="28927"/>
                </a:cubicBezTo>
                <a:cubicBezTo>
                  <a:pt x="2454635" y="45221"/>
                  <a:pt x="2919502" y="97938"/>
                  <a:pt x="2919502" y="97938"/>
                </a:cubicBezTo>
                <a:lnTo>
                  <a:pt x="3724635" y="184202"/>
                </a:lnTo>
              </a:path>
            </a:pathLst>
          </a:custGeom>
          <a:noFill/>
          <a:ln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テキスト ボックス 61"/>
              <p:cNvSpPr txBox="1"/>
              <p:nvPr/>
            </p:nvSpPr>
            <p:spPr>
              <a:xfrm>
                <a:off x="628650" y="5652808"/>
                <a:ext cx="7830092" cy="830997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  <a:alpha val="41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/>
                  <a:t>Theorem (</a:t>
                </a:r>
                <a:r>
                  <a:rPr kumimoji="1" lang="en-US" altLang="ja-JP" dirty="0"/>
                  <a:t> </a:t>
                </a:r>
                <a:r>
                  <a:rPr kumimoji="1" lang="en-US" altLang="ja-JP" dirty="0" err="1"/>
                  <a:t>Chalopin-Chepoi-H-Osajda</a:t>
                </a:r>
                <a:r>
                  <a:rPr kumimoji="1" lang="en-US" altLang="ja-JP" dirty="0"/>
                  <a:t> 2014, c.f. </a:t>
                </a:r>
                <a:r>
                  <a:rPr kumimoji="1" lang="en-US" altLang="ja-JP" sz="1900" dirty="0" err="1"/>
                  <a:t>Haettel-Kielak-Schwer</a:t>
                </a:r>
                <a:r>
                  <a:rPr kumimoji="1" lang="en-US" altLang="ja-JP" sz="1900" dirty="0"/>
                  <a:t> 2017 </a:t>
                </a:r>
                <a:r>
                  <a:rPr kumimoji="1" lang="en-US" altLang="ja-JP" sz="2400" dirty="0"/>
                  <a:t>)</a:t>
                </a:r>
              </a:p>
              <a:p>
                <a14:m>
                  <m:oMath xmlns:m="http://schemas.openxmlformats.org/officeDocument/2006/math"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</m:d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is a complete CAT(0)-space.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62" name="テキスト ボックス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5652808"/>
                <a:ext cx="7830092" cy="830997"/>
              </a:xfrm>
              <a:prstGeom prst="rect">
                <a:avLst/>
              </a:prstGeom>
              <a:blipFill>
                <a:blip r:embed="rId15"/>
                <a:stretch>
                  <a:fillRect l="-1297" t="-4478" r="-162" b="-134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線コネクタ 6"/>
          <p:cNvCxnSpPr>
            <a:stCxn id="12" idx="2"/>
            <a:endCxn id="9" idx="0"/>
          </p:cNvCxnSpPr>
          <p:nvPr/>
        </p:nvCxnSpPr>
        <p:spPr>
          <a:xfrm flipH="1">
            <a:off x="2918604" y="3903923"/>
            <a:ext cx="339939" cy="14652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>
            <a:stCxn id="10" idx="0"/>
            <a:endCxn id="11" idx="2"/>
          </p:cNvCxnSpPr>
          <p:nvPr/>
        </p:nvCxnSpPr>
        <p:spPr>
          <a:xfrm>
            <a:off x="2918604" y="3187613"/>
            <a:ext cx="339939" cy="15406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>
            <a:stCxn id="10" idx="0"/>
            <a:endCxn id="28" idx="3"/>
          </p:cNvCxnSpPr>
          <p:nvPr/>
        </p:nvCxnSpPr>
        <p:spPr>
          <a:xfrm>
            <a:off x="2918604" y="3187613"/>
            <a:ext cx="3319" cy="218152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正方形/長方形 5"/>
          <p:cNvSpPr/>
          <p:nvPr/>
        </p:nvSpPr>
        <p:spPr>
          <a:xfrm>
            <a:off x="3475674" y="835928"/>
            <a:ext cx="2192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dirty="0" err="1">
                <a:ea typeface="Cambria Math" panose="02040503050406030204" pitchFamily="18" charset="0"/>
              </a:rPr>
              <a:t>othoscheme</a:t>
            </a:r>
            <a:r>
              <a:rPr kumimoji="1" lang="en-US" altLang="ja-JP" dirty="0">
                <a:ea typeface="Cambria Math" panose="02040503050406030204" pitchFamily="18" charset="0"/>
              </a:rPr>
              <a:t> complex</a:t>
            </a:r>
            <a:endParaRPr lang="ja-JP" altLang="en-US" dirty="0"/>
          </a:p>
        </p:txBody>
      </p:sp>
      <p:sp>
        <p:nvSpPr>
          <p:cNvPr id="13" name="正方形/長方形 12"/>
          <p:cNvSpPr/>
          <p:nvPr/>
        </p:nvSpPr>
        <p:spPr>
          <a:xfrm>
            <a:off x="6269452" y="2362126"/>
            <a:ext cx="2717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dirty="0">
                <a:ea typeface="Cambria Math" panose="02040503050406030204" pitchFamily="18" charset="0"/>
              </a:rPr>
              <a:t>(Brady-</a:t>
            </a:r>
            <a:r>
              <a:rPr kumimoji="1" lang="en-US" altLang="ja-JP" dirty="0" err="1">
                <a:ea typeface="Cambria Math" panose="02040503050406030204" pitchFamily="18" charset="0"/>
              </a:rPr>
              <a:t>McCammond</a:t>
            </a:r>
            <a:r>
              <a:rPr kumimoji="1" lang="en-US" altLang="ja-JP" dirty="0">
                <a:ea typeface="Cambria Math" panose="02040503050406030204" pitchFamily="18" charset="0"/>
              </a:rPr>
              <a:t> 2012)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22149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60" grpId="0" animBg="1"/>
      <p:bldP spid="61" grpId="0" animBg="1"/>
      <p:bldP spid="6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F7132-47CA-4000-8D1C-00CFA7571704}" type="slidenum">
              <a:rPr kumimoji="1" lang="ja-JP" altLang="en-US" smtClean="0"/>
              <a:t>3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正方形/長方形 2"/>
              <p:cNvSpPr/>
              <p:nvPr/>
            </p:nvSpPr>
            <p:spPr>
              <a:xfrm>
                <a:off x="1390126" y="388171"/>
                <a:ext cx="658856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ja-JP" altLang="en-US" sz="3200" dirty="0"/>
                  <a:t>離散凸</a:t>
                </a:r>
                <a:r>
                  <a:rPr lang="ja-JP" altLang="en-US" sz="3200" dirty="0" smtClean="0"/>
                  <a:t>解析</a:t>
                </a:r>
                <a:r>
                  <a:rPr lang="en-US" altLang="ja-JP" sz="3200" dirty="0"/>
                  <a:t> </a:t>
                </a:r>
                <a:r>
                  <a:rPr lang="en-US" altLang="ja-JP" sz="3200" i="1" dirty="0" smtClean="0"/>
                  <a:t>beyond</a:t>
                </a:r>
                <a:r>
                  <a:rPr lang="en-US" altLang="ja-JP" sz="32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altLang="ja-JP" sz="32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ja-JP" altLang="en-US" sz="3200" dirty="0" smtClean="0"/>
                  <a:t>  </a:t>
                </a:r>
                <a:r>
                  <a:rPr lang="en-US" altLang="ja-JP" sz="3200" dirty="0" smtClean="0"/>
                  <a:t>(H. 2012 </a:t>
                </a:r>
                <a:r>
                  <a:rPr lang="ja-JP" altLang="en-US" sz="3200" dirty="0" smtClean="0"/>
                  <a:t>～</a:t>
                </a:r>
                <a:r>
                  <a:rPr lang="en-US" altLang="ja-JP" sz="3200" dirty="0" smtClean="0"/>
                  <a:t>)</a:t>
                </a:r>
                <a:endParaRPr lang="ja-JP" altLang="en-US" sz="3200" dirty="0"/>
              </a:p>
            </p:txBody>
          </p:sp>
        </mc:Choice>
        <mc:Fallback xmlns="">
          <p:sp>
            <p:nvSpPr>
              <p:cNvPr id="3" name="正方形/長方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126" y="388171"/>
                <a:ext cx="6588564" cy="584775"/>
              </a:xfrm>
              <a:prstGeom prst="rect">
                <a:avLst/>
              </a:prstGeom>
              <a:blipFill>
                <a:blip r:embed="rId2"/>
                <a:stretch>
                  <a:fillRect l="-2313" t="-13542" b="-343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/>
          <p:cNvSpPr txBox="1"/>
          <p:nvPr/>
        </p:nvSpPr>
        <p:spPr>
          <a:xfrm>
            <a:off x="797117" y="2634065"/>
            <a:ext cx="7616700" cy="34163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ルーツ：マルチフローの双対理論，ゼロ拡張問題</a:t>
            </a:r>
            <a:endParaRPr kumimoji="1" lang="en-US" altLang="ja-JP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ja-JP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ターゲット</a:t>
            </a:r>
            <a:r>
              <a:rPr lang="ja-JP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：マルチフロー・ネットワークデザイン</a:t>
            </a:r>
            <a:endParaRPr lang="en-US" altLang="ja-JP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ja-JP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　</a:t>
            </a:r>
            <a:r>
              <a:rPr lang="ja-JP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　　　　　モジュラ束上の劣モジュラ最適化</a:t>
            </a:r>
            <a:endParaRPr lang="en-US" altLang="ja-JP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　   関連：</a:t>
            </a:r>
            <a:r>
              <a:rPr kumimoji="1" lang="en-US" altLang="ja-JP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Valued CSP</a:t>
            </a:r>
            <a:r>
              <a:rPr kumimoji="1" lang="ja-JP" alt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，</a:t>
            </a:r>
            <a:r>
              <a:rPr lang="en-US" altLang="ja-JP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CAT(0)</a:t>
            </a:r>
            <a:r>
              <a:rPr lang="ja-JP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空間上の凸最適化，</a:t>
            </a:r>
            <a:endParaRPr lang="en-US" altLang="ja-JP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　</a:t>
            </a:r>
            <a:r>
              <a:rPr kumimoji="1" lang="ja-JP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　        　　束っぽいグラフの理論，</a:t>
            </a:r>
            <a:endParaRPr kumimoji="1" lang="en-US" altLang="ja-JP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ja-JP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　        　　　ユークリッド的ビルディング</a:t>
            </a:r>
            <a:r>
              <a:rPr lang="en-US" altLang="ja-JP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,...</a:t>
            </a:r>
            <a:endParaRPr kumimoji="1" lang="en-US" altLang="ja-JP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1433945" y="1170590"/>
                <a:ext cx="5973687" cy="114730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ja-JP" altLang="en-US" sz="24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ja-JP" altLang="en-US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グリッドグラフ</a:t>
                </a:r>
                <a:r>
                  <a:rPr lang="en-US" altLang="ja-JP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  <a:r>
                  <a:rPr lang="ja-JP" altLang="en-US" sz="24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のような</a:t>
                </a:r>
                <a:r>
                  <a:rPr lang="ja-JP" altLang="en-US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グラフ上で</a:t>
                </a:r>
                <a:endParaRPr lang="en-US" altLang="ja-JP" sz="24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ja-JP" altLang="en-US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離散凸解析のアナロジーを展開</a:t>
                </a:r>
                <a:endParaRPr lang="en-US" altLang="ja-JP" sz="24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3945" y="1170590"/>
                <a:ext cx="5973687" cy="1147302"/>
              </a:xfrm>
              <a:prstGeom prst="rect">
                <a:avLst/>
              </a:prstGeom>
              <a:blipFill>
                <a:blip r:embed="rId3"/>
                <a:stretch>
                  <a:fillRect r="-1122" b="-1170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/>
          <p:cNvSpPr txBox="1"/>
          <p:nvPr/>
        </p:nvSpPr>
        <p:spPr>
          <a:xfrm>
            <a:off x="5360317" y="2560543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Calibri" panose="020F0502020204030204" pitchFamily="34" charset="0"/>
                <a:cs typeface="Calibri" panose="020F0502020204030204" pitchFamily="34" charset="0"/>
              </a:rPr>
              <a:t>H.</a:t>
            </a:r>
            <a:r>
              <a:rPr lang="ja-JP" alt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dirty="0" smtClean="0"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kumimoji="1" lang="en-US" altLang="ja-JP" dirty="0" smtClean="0">
                <a:latin typeface="Calibri" panose="020F0502020204030204" pitchFamily="34" charset="0"/>
                <a:cs typeface="Calibri" panose="020F0502020204030204" pitchFamily="34" charset="0"/>
              </a:rPr>
              <a:t>07</a:t>
            </a:r>
            <a:r>
              <a:rPr kumimoji="1" lang="ja-JP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～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390126" y="6208906"/>
            <a:ext cx="5736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本発表</a:t>
            </a:r>
            <a:r>
              <a:rPr lang="ja-JP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：離散凸</a:t>
            </a:r>
            <a:r>
              <a:rPr lang="en-US" altLang="ja-JP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beyond</a:t>
            </a:r>
            <a:r>
              <a:rPr lang="ja-JP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の世界を紹介する</a:t>
            </a:r>
            <a:endParaRPr kumimoji="1" lang="ja-JP" alt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43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70843" y="105102"/>
            <a:ext cx="7886700" cy="698939"/>
          </a:xfrm>
        </p:spPr>
        <p:txBody>
          <a:bodyPr/>
          <a:lstStyle/>
          <a:p>
            <a:pPr algn="ctr"/>
            <a:r>
              <a:rPr kumimoji="1" lang="en-US" altLang="ja-JP" dirty="0"/>
              <a:t>Example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BA0DF-4ECC-4D2F-925C-BFE91B2BD055}" type="slidenum">
              <a:rPr kumimoji="1" lang="ja-JP" altLang="en-US" smtClean="0"/>
              <a:t>30</a:t>
            </a:fld>
            <a:endParaRPr kumimoji="1" lang="ja-JP" altLang="en-US"/>
          </a:p>
        </p:txBody>
      </p:sp>
      <p:sp>
        <p:nvSpPr>
          <p:cNvPr id="4" name="楕円 3"/>
          <p:cNvSpPr>
            <a:spLocks noChangeAspect="1"/>
          </p:cNvSpPr>
          <p:nvPr/>
        </p:nvSpPr>
        <p:spPr>
          <a:xfrm>
            <a:off x="2595664" y="1350329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楕円 4"/>
          <p:cNvSpPr>
            <a:spLocks noChangeAspect="1"/>
          </p:cNvSpPr>
          <p:nvPr/>
        </p:nvSpPr>
        <p:spPr>
          <a:xfrm>
            <a:off x="2168546" y="2155820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楕円 5"/>
          <p:cNvSpPr>
            <a:spLocks noChangeAspect="1"/>
          </p:cNvSpPr>
          <p:nvPr/>
        </p:nvSpPr>
        <p:spPr>
          <a:xfrm>
            <a:off x="2541664" y="2155820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楕円 6"/>
          <p:cNvSpPr>
            <a:spLocks noChangeAspect="1"/>
          </p:cNvSpPr>
          <p:nvPr/>
        </p:nvSpPr>
        <p:spPr>
          <a:xfrm>
            <a:off x="2897194" y="2155820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楕円 7"/>
          <p:cNvSpPr>
            <a:spLocks noChangeAspect="1"/>
          </p:cNvSpPr>
          <p:nvPr/>
        </p:nvSpPr>
        <p:spPr>
          <a:xfrm>
            <a:off x="3454241" y="2155820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楕円 8"/>
          <p:cNvSpPr>
            <a:spLocks noChangeAspect="1"/>
          </p:cNvSpPr>
          <p:nvPr/>
        </p:nvSpPr>
        <p:spPr>
          <a:xfrm>
            <a:off x="1795428" y="2155820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/>
          <p:cNvSpPr>
            <a:spLocks noChangeAspect="1"/>
          </p:cNvSpPr>
          <p:nvPr/>
        </p:nvSpPr>
        <p:spPr>
          <a:xfrm>
            <a:off x="2635883" y="2979432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" name="直線コネクタ 11"/>
          <p:cNvCxnSpPr>
            <a:stCxn id="4" idx="3"/>
            <a:endCxn id="9" idx="7"/>
          </p:cNvCxnSpPr>
          <p:nvPr/>
        </p:nvCxnSpPr>
        <p:spPr>
          <a:xfrm flipH="1">
            <a:off x="1887612" y="1442513"/>
            <a:ext cx="723868" cy="72912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>
            <a:stCxn id="4" idx="3"/>
            <a:endCxn id="5" idx="7"/>
          </p:cNvCxnSpPr>
          <p:nvPr/>
        </p:nvCxnSpPr>
        <p:spPr>
          <a:xfrm flipH="1">
            <a:off x="2260730" y="1442513"/>
            <a:ext cx="350750" cy="72912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>
            <a:stCxn id="6" idx="0"/>
            <a:endCxn id="4" idx="4"/>
          </p:cNvCxnSpPr>
          <p:nvPr/>
        </p:nvCxnSpPr>
        <p:spPr>
          <a:xfrm flipV="1">
            <a:off x="2595664" y="1458329"/>
            <a:ext cx="54000" cy="6974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>
            <a:stCxn id="4" idx="5"/>
            <a:endCxn id="7" idx="5"/>
          </p:cNvCxnSpPr>
          <p:nvPr/>
        </p:nvCxnSpPr>
        <p:spPr>
          <a:xfrm>
            <a:off x="2687848" y="1442513"/>
            <a:ext cx="301530" cy="8054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>
            <a:stCxn id="4" idx="5"/>
            <a:endCxn id="8" idx="1"/>
          </p:cNvCxnSpPr>
          <p:nvPr/>
        </p:nvCxnSpPr>
        <p:spPr>
          <a:xfrm>
            <a:off x="2687848" y="1442513"/>
            <a:ext cx="782209" cy="72912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>
            <a:stCxn id="9" idx="4"/>
            <a:endCxn id="10" idx="1"/>
          </p:cNvCxnSpPr>
          <p:nvPr/>
        </p:nvCxnSpPr>
        <p:spPr>
          <a:xfrm>
            <a:off x="1849428" y="2263820"/>
            <a:ext cx="802271" cy="7314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>
            <a:stCxn id="10" idx="1"/>
            <a:endCxn id="5" idx="5"/>
          </p:cNvCxnSpPr>
          <p:nvPr/>
        </p:nvCxnSpPr>
        <p:spPr>
          <a:xfrm flipH="1" flipV="1">
            <a:off x="2260730" y="2248004"/>
            <a:ext cx="390969" cy="74724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>
            <a:stCxn id="10" idx="0"/>
            <a:endCxn id="6" idx="4"/>
          </p:cNvCxnSpPr>
          <p:nvPr/>
        </p:nvCxnSpPr>
        <p:spPr>
          <a:xfrm flipH="1" flipV="1">
            <a:off x="2595664" y="2263820"/>
            <a:ext cx="94219" cy="7156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>
            <a:stCxn id="7" idx="4"/>
            <a:endCxn id="10" idx="7"/>
          </p:cNvCxnSpPr>
          <p:nvPr/>
        </p:nvCxnSpPr>
        <p:spPr>
          <a:xfrm flipH="1">
            <a:off x="2728067" y="2263820"/>
            <a:ext cx="223127" cy="7314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/>
          <p:cNvCxnSpPr>
            <a:stCxn id="8" idx="4"/>
            <a:endCxn id="10" idx="7"/>
          </p:cNvCxnSpPr>
          <p:nvPr/>
        </p:nvCxnSpPr>
        <p:spPr>
          <a:xfrm flipH="1">
            <a:off x="2728067" y="2263820"/>
            <a:ext cx="780174" cy="7314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/>
          <p:cNvSpPr txBox="1"/>
          <p:nvPr/>
        </p:nvSpPr>
        <p:spPr>
          <a:xfrm>
            <a:off x="3092660" y="1894935"/>
            <a:ext cx="274114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2800" dirty="0"/>
              <a:t>...</a:t>
            </a:r>
            <a:endParaRPr kumimoji="1" lang="ja-JP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テキスト ボックス 62"/>
              <p:cNvSpPr txBox="1"/>
              <p:nvPr/>
            </p:nvSpPr>
            <p:spPr>
              <a:xfrm>
                <a:off x="3407969" y="2805578"/>
                <a:ext cx="30476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63" name="テキスト ボックス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7969" y="2805578"/>
                <a:ext cx="304762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6" name="直線コネクタ 75"/>
          <p:cNvCxnSpPr/>
          <p:nvPr/>
        </p:nvCxnSpPr>
        <p:spPr>
          <a:xfrm flipH="1">
            <a:off x="5455833" y="1381467"/>
            <a:ext cx="410850" cy="696928"/>
          </a:xfrm>
          <a:prstGeom prst="line">
            <a:avLst/>
          </a:prstGeom>
          <a:ln w="95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コネクタ 76"/>
          <p:cNvCxnSpPr/>
          <p:nvPr/>
        </p:nvCxnSpPr>
        <p:spPr>
          <a:xfrm flipH="1">
            <a:off x="5589060" y="1381468"/>
            <a:ext cx="280269" cy="219917"/>
          </a:xfrm>
          <a:prstGeom prst="line">
            <a:avLst/>
          </a:prstGeom>
          <a:ln w="95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コネクタ 77"/>
          <p:cNvCxnSpPr/>
          <p:nvPr/>
        </p:nvCxnSpPr>
        <p:spPr>
          <a:xfrm>
            <a:off x="5437235" y="1370037"/>
            <a:ext cx="432092" cy="114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コネクタ 78"/>
          <p:cNvCxnSpPr/>
          <p:nvPr/>
        </p:nvCxnSpPr>
        <p:spPr>
          <a:xfrm flipV="1">
            <a:off x="5869327" y="1150124"/>
            <a:ext cx="413495" cy="23134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コネクタ 79"/>
          <p:cNvCxnSpPr/>
          <p:nvPr/>
        </p:nvCxnSpPr>
        <p:spPr>
          <a:xfrm>
            <a:off x="5859987" y="1381469"/>
            <a:ext cx="476671" cy="208486"/>
          </a:xfrm>
          <a:prstGeom prst="line">
            <a:avLst/>
          </a:prstGeom>
          <a:ln w="95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コネクタ 80"/>
          <p:cNvCxnSpPr/>
          <p:nvPr/>
        </p:nvCxnSpPr>
        <p:spPr>
          <a:xfrm>
            <a:off x="5203915" y="2503556"/>
            <a:ext cx="1291930" cy="68554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線コネクタ 81"/>
          <p:cNvCxnSpPr/>
          <p:nvPr/>
        </p:nvCxnSpPr>
        <p:spPr>
          <a:xfrm flipH="1" flipV="1">
            <a:off x="5230531" y="1869909"/>
            <a:ext cx="1256997" cy="13167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コネクタ 82"/>
          <p:cNvCxnSpPr/>
          <p:nvPr/>
        </p:nvCxnSpPr>
        <p:spPr>
          <a:xfrm flipH="1" flipV="1">
            <a:off x="5430475" y="1358610"/>
            <a:ext cx="1066489" cy="182339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コネクタ 83"/>
          <p:cNvCxnSpPr/>
          <p:nvPr/>
        </p:nvCxnSpPr>
        <p:spPr>
          <a:xfrm>
            <a:off x="6282822" y="1150124"/>
            <a:ext cx="214046" cy="200902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コネクタ 84"/>
          <p:cNvCxnSpPr/>
          <p:nvPr/>
        </p:nvCxnSpPr>
        <p:spPr>
          <a:xfrm flipH="1">
            <a:off x="6496066" y="1915368"/>
            <a:ext cx="579689" cy="126664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テキスト ボックス 86"/>
              <p:cNvSpPr txBox="1"/>
              <p:nvPr/>
            </p:nvSpPr>
            <p:spPr>
              <a:xfrm>
                <a:off x="6932052" y="2751121"/>
                <a:ext cx="86376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</m:d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87" name="テキスト ボックス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2052" y="2751121"/>
                <a:ext cx="863762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8" name="直線コネクタ 187"/>
          <p:cNvCxnSpPr/>
          <p:nvPr/>
        </p:nvCxnSpPr>
        <p:spPr>
          <a:xfrm>
            <a:off x="5866682" y="1401715"/>
            <a:ext cx="620846" cy="1757433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直線コネクタ 190"/>
          <p:cNvCxnSpPr/>
          <p:nvPr/>
        </p:nvCxnSpPr>
        <p:spPr>
          <a:xfrm flipV="1">
            <a:off x="5203915" y="2113524"/>
            <a:ext cx="233320" cy="39003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直線コネクタ 196"/>
          <p:cNvCxnSpPr/>
          <p:nvPr/>
        </p:nvCxnSpPr>
        <p:spPr>
          <a:xfrm flipV="1">
            <a:off x="5230531" y="1625083"/>
            <a:ext cx="334413" cy="24482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直線コネクタ 199"/>
          <p:cNvCxnSpPr/>
          <p:nvPr/>
        </p:nvCxnSpPr>
        <p:spPr>
          <a:xfrm flipH="1" flipV="1">
            <a:off x="6336263" y="1585915"/>
            <a:ext cx="739492" cy="3294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" name="テキスト ボックス 214"/>
          <p:cNvSpPr txBox="1"/>
          <p:nvPr/>
        </p:nvSpPr>
        <p:spPr>
          <a:xfrm rot="2325597">
            <a:off x="6572852" y="1166024"/>
            <a:ext cx="365485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2800" dirty="0"/>
              <a:t>....</a:t>
            </a:r>
            <a:endParaRPr kumimoji="1" lang="ja-JP" altLang="en-US" sz="2800" dirty="0"/>
          </a:p>
        </p:txBody>
      </p:sp>
      <p:sp>
        <p:nvSpPr>
          <p:cNvPr id="216" name="楕円 215"/>
          <p:cNvSpPr>
            <a:spLocks noChangeAspect="1"/>
          </p:cNvSpPr>
          <p:nvPr/>
        </p:nvSpPr>
        <p:spPr>
          <a:xfrm>
            <a:off x="2677355" y="3774054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" name="楕円 216"/>
          <p:cNvSpPr>
            <a:spLocks noChangeAspect="1"/>
          </p:cNvSpPr>
          <p:nvPr/>
        </p:nvSpPr>
        <p:spPr>
          <a:xfrm>
            <a:off x="2649664" y="4346189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" name="楕円 218"/>
          <p:cNvSpPr>
            <a:spLocks noChangeAspect="1"/>
          </p:cNvSpPr>
          <p:nvPr/>
        </p:nvSpPr>
        <p:spPr>
          <a:xfrm>
            <a:off x="3373077" y="4347950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" name="楕円 220"/>
          <p:cNvSpPr>
            <a:spLocks noChangeAspect="1"/>
          </p:cNvSpPr>
          <p:nvPr/>
        </p:nvSpPr>
        <p:spPr>
          <a:xfrm>
            <a:off x="1889411" y="4329566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" name="楕円 221"/>
          <p:cNvSpPr>
            <a:spLocks noChangeAspect="1"/>
          </p:cNvSpPr>
          <p:nvPr/>
        </p:nvSpPr>
        <p:spPr>
          <a:xfrm>
            <a:off x="1889411" y="5096776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23" name="直線コネクタ 222"/>
          <p:cNvCxnSpPr>
            <a:stCxn id="216" idx="3"/>
            <a:endCxn id="221" idx="7"/>
          </p:cNvCxnSpPr>
          <p:nvPr/>
        </p:nvCxnSpPr>
        <p:spPr>
          <a:xfrm flipH="1">
            <a:off x="1981595" y="3866238"/>
            <a:ext cx="711576" cy="47914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直線コネクタ 223"/>
          <p:cNvCxnSpPr>
            <a:stCxn id="216" idx="4"/>
            <a:endCxn id="217" idx="0"/>
          </p:cNvCxnSpPr>
          <p:nvPr/>
        </p:nvCxnSpPr>
        <p:spPr>
          <a:xfrm flipH="1">
            <a:off x="2703664" y="3882054"/>
            <a:ext cx="27691" cy="46413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直線コネクタ 225"/>
          <p:cNvCxnSpPr>
            <a:stCxn id="216" idx="5"/>
            <a:endCxn id="219" idx="0"/>
          </p:cNvCxnSpPr>
          <p:nvPr/>
        </p:nvCxnSpPr>
        <p:spPr>
          <a:xfrm>
            <a:off x="2769539" y="3866238"/>
            <a:ext cx="657538" cy="4817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直線コネクタ 227"/>
          <p:cNvCxnSpPr>
            <a:stCxn id="221" idx="4"/>
            <a:endCxn id="222" idx="0"/>
          </p:cNvCxnSpPr>
          <p:nvPr/>
        </p:nvCxnSpPr>
        <p:spPr>
          <a:xfrm>
            <a:off x="1943411" y="4437566"/>
            <a:ext cx="0" cy="65921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3" name="楕円 252"/>
          <p:cNvSpPr>
            <a:spLocks noChangeAspect="1"/>
          </p:cNvSpPr>
          <p:nvPr/>
        </p:nvSpPr>
        <p:spPr>
          <a:xfrm>
            <a:off x="2642773" y="5096776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4" name="楕円 253"/>
          <p:cNvSpPr>
            <a:spLocks noChangeAspect="1"/>
          </p:cNvSpPr>
          <p:nvPr/>
        </p:nvSpPr>
        <p:spPr>
          <a:xfrm>
            <a:off x="3418679" y="5053812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55" name="直線コネクタ 254"/>
          <p:cNvCxnSpPr>
            <a:stCxn id="221" idx="5"/>
            <a:endCxn id="253" idx="1"/>
          </p:cNvCxnSpPr>
          <p:nvPr/>
        </p:nvCxnSpPr>
        <p:spPr>
          <a:xfrm>
            <a:off x="1981595" y="4421750"/>
            <a:ext cx="676994" cy="6908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直線コネクタ 263"/>
          <p:cNvCxnSpPr>
            <a:stCxn id="217" idx="5"/>
            <a:endCxn id="254" idx="0"/>
          </p:cNvCxnSpPr>
          <p:nvPr/>
        </p:nvCxnSpPr>
        <p:spPr>
          <a:xfrm>
            <a:off x="2741848" y="4438373"/>
            <a:ext cx="730831" cy="61543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直線コネクタ 266"/>
          <p:cNvCxnSpPr>
            <a:stCxn id="219" idx="3"/>
            <a:endCxn id="253" idx="7"/>
          </p:cNvCxnSpPr>
          <p:nvPr/>
        </p:nvCxnSpPr>
        <p:spPr>
          <a:xfrm flipH="1">
            <a:off x="2734957" y="4440134"/>
            <a:ext cx="653936" cy="67245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直線コネクタ 269"/>
          <p:cNvCxnSpPr>
            <a:stCxn id="217" idx="3"/>
            <a:endCxn id="222" idx="7"/>
          </p:cNvCxnSpPr>
          <p:nvPr/>
        </p:nvCxnSpPr>
        <p:spPr>
          <a:xfrm flipH="1">
            <a:off x="1981595" y="4438373"/>
            <a:ext cx="683885" cy="6742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直線コネクタ 272"/>
          <p:cNvCxnSpPr>
            <a:stCxn id="219" idx="5"/>
            <a:endCxn id="254" idx="0"/>
          </p:cNvCxnSpPr>
          <p:nvPr/>
        </p:nvCxnSpPr>
        <p:spPr>
          <a:xfrm>
            <a:off x="3465261" y="4440134"/>
            <a:ext cx="7418" cy="61367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9" name="楕円 278"/>
          <p:cNvSpPr>
            <a:spLocks noChangeAspect="1"/>
          </p:cNvSpPr>
          <p:nvPr/>
        </p:nvSpPr>
        <p:spPr>
          <a:xfrm>
            <a:off x="2690670" y="5631240"/>
            <a:ext cx="108000" cy="10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80" name="直線コネクタ 279"/>
          <p:cNvCxnSpPr>
            <a:stCxn id="254" idx="3"/>
            <a:endCxn id="279" idx="7"/>
          </p:cNvCxnSpPr>
          <p:nvPr/>
        </p:nvCxnSpPr>
        <p:spPr>
          <a:xfrm flipH="1">
            <a:off x="2782854" y="5145996"/>
            <a:ext cx="651641" cy="50106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直線コネクタ 282"/>
          <p:cNvCxnSpPr>
            <a:stCxn id="253" idx="4"/>
            <a:endCxn id="279" idx="0"/>
          </p:cNvCxnSpPr>
          <p:nvPr/>
        </p:nvCxnSpPr>
        <p:spPr>
          <a:xfrm>
            <a:off x="2696773" y="5204776"/>
            <a:ext cx="47897" cy="42646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直線コネクタ 285"/>
          <p:cNvCxnSpPr>
            <a:stCxn id="222" idx="5"/>
            <a:endCxn id="279" idx="1"/>
          </p:cNvCxnSpPr>
          <p:nvPr/>
        </p:nvCxnSpPr>
        <p:spPr>
          <a:xfrm>
            <a:off x="1981595" y="5188960"/>
            <a:ext cx="724891" cy="4580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3" name="テキスト ボックス 292"/>
              <p:cNvSpPr txBox="1"/>
              <p:nvPr/>
            </p:nvSpPr>
            <p:spPr>
              <a:xfrm>
                <a:off x="1401594" y="5804399"/>
                <a:ext cx="3433119" cy="4492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{1,2,…,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}</m:t>
                          </m:r>
                        </m:sup>
                      </m:sSup>
                      <m:r>
                        <a:rPr lang="en-US" altLang="ja-JP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≃</m:t>
                      </m:r>
                      <m:sSup>
                        <m:sSupPr>
                          <m:ctrlP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ja-JP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293" name="テキスト ボックス 2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1594" y="5804399"/>
                <a:ext cx="3433119" cy="4492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2" name="直方体 331"/>
          <p:cNvSpPr>
            <a:spLocks/>
          </p:cNvSpPr>
          <p:nvPr/>
        </p:nvSpPr>
        <p:spPr>
          <a:xfrm>
            <a:off x="5577015" y="3876646"/>
            <a:ext cx="1549301" cy="1557699"/>
          </a:xfrm>
          <a:prstGeom prst="cube">
            <a:avLst>
              <a:gd name="adj" fmla="val 246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3" name="テキスト ボックス 332"/>
              <p:cNvSpPr txBox="1"/>
              <p:nvPr/>
            </p:nvSpPr>
            <p:spPr>
              <a:xfrm>
                <a:off x="5512610" y="5822802"/>
                <a:ext cx="224305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</m:d>
                      <m:r>
                        <a:rPr kumimoji="1" lang="en-US" altLang="ja-JP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≃</m:t>
                      </m:r>
                      <m:sSup>
                        <m:sSup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333" name="テキスト ボックス 3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2610" y="5822802"/>
                <a:ext cx="2243050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817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1391642" y="205755"/>
                <a:ext cx="6449075" cy="1325563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ja-JP" sz="4000" dirty="0"/>
                  <a:t>Submodular </a:t>
                </a:r>
                <a:r>
                  <a:rPr kumimoji="1" lang="en-US" altLang="ja-JP" sz="3600" dirty="0"/>
                  <a:t>function</a:t>
                </a:r>
                <a:r>
                  <a:rPr kumimoji="1" lang="en-US" altLang="ja-JP" sz="4000" dirty="0"/>
                  <a:t> </a:t>
                </a:r>
                <a:br>
                  <a:rPr kumimoji="1" lang="en-US" altLang="ja-JP" sz="4000" dirty="0"/>
                </a:br>
                <a:r>
                  <a:rPr lang="en-US" altLang="ja-JP" sz="4000" dirty="0"/>
                  <a:t>                    </a:t>
                </a:r>
                <a14:m>
                  <m:oMath xmlns:m="http://schemas.openxmlformats.org/officeDocument/2006/math">
                    <m:r>
                      <a:rPr kumimoji="1" lang="en-US" altLang="ja-JP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↪</m:t>
                    </m:r>
                  </m:oMath>
                </a14:m>
                <a:r>
                  <a:rPr kumimoji="1" lang="ja-JP" altLang="en-US" sz="4000" dirty="0"/>
                  <a:t> </a:t>
                </a:r>
                <a:r>
                  <a:rPr kumimoji="1" lang="en-US" altLang="ja-JP" sz="4000" dirty="0"/>
                  <a:t>convex function</a:t>
                </a:r>
                <a:endParaRPr kumimoji="1" lang="ja-JP" altLang="en-US" sz="4000" dirty="0"/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391642" y="205755"/>
                <a:ext cx="6449075" cy="1325563"/>
              </a:xfrm>
              <a:blipFill>
                <a:blip r:embed="rId2"/>
                <a:stretch>
                  <a:fillRect l="-3308" t="-7834" b="-147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BA0DF-4ECC-4D2F-925C-BFE91B2BD055}" type="slidenum">
              <a:rPr kumimoji="1" lang="ja-JP" altLang="en-US" smtClean="0"/>
              <a:t>31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1181425" y="1625225"/>
                <a:ext cx="390100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kumimoji="1" lang="en-US" altLang="ja-JP" sz="2400" dirty="0"/>
                  <a:t>: modular lattice of finite rank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425" y="1625225"/>
                <a:ext cx="3901004" cy="369332"/>
              </a:xfrm>
              <a:prstGeom prst="rect">
                <a:avLst/>
              </a:prstGeom>
              <a:blipFill>
                <a:blip r:embed="rId3"/>
                <a:stretch>
                  <a:fillRect l="-2813" t="-26667" r="-3594" b="-5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1101356" y="2160382"/>
                <a:ext cx="5544723" cy="470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 err="1"/>
                  <a:t>Lovász</a:t>
                </a:r>
                <a:r>
                  <a:rPr kumimoji="1" lang="en-US" altLang="ja-JP" sz="2400" dirty="0"/>
                  <a:t> extension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1" lang="en-US" altLang="ja-JP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)→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of </a:t>
                </a:r>
                <a14:m>
                  <m:oMath xmlns:m="http://schemas.openxmlformats.org/officeDocument/2006/math"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: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356" y="2160382"/>
                <a:ext cx="5544723" cy="470706"/>
              </a:xfrm>
              <a:prstGeom prst="rect">
                <a:avLst/>
              </a:prstGeom>
              <a:blipFill>
                <a:blip r:embed="rId4"/>
                <a:stretch>
                  <a:fillRect l="-1760" t="-7692" b="-2820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2369244" y="2837136"/>
                <a:ext cx="5595443" cy="3872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kumimoji="1" lang="ja-JP" altLang="en-US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1" lang="ja-JP" alt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  <m:d>
                      <m:d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≔ </m:t>
                    </m:r>
                    <m:nary>
                      <m:naryPr>
                        <m:chr m:val="∑"/>
                        <m:supHide m:val="on"/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ja-JP" altLang="en-US" sz="24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kumimoji="1" lang="ja-JP" altLang="en-US" sz="2400" dirty="0"/>
                  <a:t>     </a:t>
                </a:r>
                <a14:m>
                  <m:oMath xmlns:m="http://schemas.openxmlformats.org/officeDocument/2006/math"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ja-JP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ja-JP" altLang="en-US" sz="24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kumimoji="1" lang="en-US" altLang="ja-JP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kumimoji="1" lang="en-US" altLang="ja-JP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𝐾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))</m:t>
                    </m:r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9244" y="2837136"/>
                <a:ext cx="5595443" cy="387222"/>
              </a:xfrm>
              <a:prstGeom prst="rect">
                <a:avLst/>
              </a:prstGeom>
              <a:blipFill>
                <a:blip r:embed="rId5"/>
                <a:stretch>
                  <a:fillRect l="-1416" t="-160938" r="-1525" b="-24375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1134412" y="3623443"/>
                <a:ext cx="5800755" cy="120937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  <a:alpha val="4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/>
                  <a:t>Theorem (H. 2016)  </a:t>
                </a:r>
              </a:p>
              <a:p>
                <a:r>
                  <a:rPr kumimoji="1" lang="en-US" altLang="ja-JP" sz="2400" b="0" dirty="0"/>
                  <a:t>   </a:t>
                </a:r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kumimoji="1" lang="en-US" altLang="ja-JP" sz="2400" dirty="0"/>
                  <a:t> is submodular on </a:t>
                </a:r>
                <a14:m>
                  <m:oMath xmlns:m="http://schemas.openxmlformats.org/officeDocument/2006/math">
                    <m:r>
                      <a:rPr kumimoji="1"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kumimoji="1" lang="en-US" altLang="ja-JP" sz="240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acc>
                      <m:accPr>
                        <m:chr m:val="̅"/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acc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is convex on </a:t>
                </a:r>
                <a14:m>
                  <m:oMath xmlns:m="http://schemas.openxmlformats.org/officeDocument/2006/math"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𝐾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ja-JP" altLang="en-US" sz="2400" dirty="0"/>
                  <a:t> </a:t>
                </a:r>
                <a:r>
                  <a:rPr kumimoji="1" lang="en-US" altLang="ja-JP" sz="2400" dirty="0"/>
                  <a:t>(w.r.t. CAT(0)-metric)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4412" y="3623443"/>
                <a:ext cx="5800755" cy="1209370"/>
              </a:xfrm>
              <a:prstGeom prst="rect">
                <a:avLst/>
              </a:prstGeom>
              <a:blipFill>
                <a:blip r:embed="rId6"/>
                <a:stretch>
                  <a:fillRect l="-1576" t="-4020" r="-525" b="-1055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1081672" y="5164464"/>
                <a:ext cx="560422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400" dirty="0"/>
                  <a:t>o</a:t>
                </a:r>
                <a:r>
                  <a:rPr kumimoji="1" lang="en-US" altLang="ja-JP" sz="2400" dirty="0"/>
                  <a:t>riginal version: </a:t>
                </a:r>
                <a14:m>
                  <m:oMath xmlns:m="http://schemas.openxmlformats.org/officeDocument/2006/math">
                    <m:r>
                      <a:rPr kumimoji="1"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</m:d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≃</m:t>
                    </m:r>
                    <m:sSup>
                      <m:sSup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[0,1]</m:t>
                        </m:r>
                      </m:e>
                      <m:sup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672" y="5164464"/>
                <a:ext cx="5604226" cy="461665"/>
              </a:xfrm>
              <a:prstGeom prst="rect">
                <a:avLst/>
              </a:prstGeom>
              <a:blipFill>
                <a:blip r:embed="rId7"/>
                <a:stretch>
                  <a:fillRect l="-1630" t="-10526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/>
          <p:cNvSpPr txBox="1"/>
          <p:nvPr/>
        </p:nvSpPr>
        <p:spPr>
          <a:xfrm>
            <a:off x="1101356" y="5786447"/>
            <a:ext cx="67403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>
                <a:latin typeface="Calibri" panose="020F0502020204030204" pitchFamily="34" charset="0"/>
                <a:cs typeface="Calibri" panose="020F0502020204030204" pitchFamily="34" charset="0"/>
              </a:rPr>
              <a:t>This suggests “continuous” optimization approach to</a:t>
            </a:r>
          </a:p>
          <a:p>
            <a:r>
              <a:rPr lang="en-US" altLang="ja-JP" sz="2400" i="1" dirty="0">
                <a:latin typeface="Calibri" panose="020F0502020204030204" pitchFamily="34" charset="0"/>
                <a:cs typeface="Calibri" panose="020F0502020204030204" pitchFamily="34" charset="0"/>
              </a:rPr>
              <a:t>          </a:t>
            </a:r>
            <a:r>
              <a:rPr lang="en-US" altLang="ja-JP" sz="2400" i="1" dirty="0" err="1">
                <a:latin typeface="Calibri" panose="020F0502020204030204" pitchFamily="34" charset="0"/>
                <a:cs typeface="Calibri" panose="020F0502020204030204" pitchFamily="34" charset="0"/>
              </a:rPr>
              <a:t>submodular</a:t>
            </a:r>
            <a:r>
              <a:rPr lang="en-US" altLang="ja-JP" sz="2400" i="1" dirty="0">
                <a:latin typeface="Calibri" panose="020F0502020204030204" pitchFamily="34" charset="0"/>
                <a:cs typeface="Calibri" panose="020F0502020204030204" pitchFamily="34" charset="0"/>
              </a:rPr>
              <a:t> minimization on modular lattice.</a:t>
            </a:r>
            <a:r>
              <a:rPr kumimoji="1" lang="en-US" altLang="ja-JP" sz="24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1" lang="ja-JP" altLang="en-US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313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/>
          <p:cNvSpPr/>
          <p:nvPr/>
        </p:nvSpPr>
        <p:spPr>
          <a:xfrm>
            <a:off x="1534631" y="2108683"/>
            <a:ext cx="5966817" cy="20439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1701204" y="1634686"/>
                <a:ext cx="396954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400" dirty="0">
                    <a:ea typeface="小塚明朝 Pr6N R" panose="02020400000000000000" pitchFamily="18" charset="-128"/>
                  </a:rPr>
                  <a:t>Input</a:t>
                </a:r>
                <a:r>
                  <a:rPr kumimoji="1" lang="ja-JP" altLang="en-US" sz="2400" dirty="0">
                    <a:latin typeface="小塚明朝 Pr6N R" panose="02020400000000000000" pitchFamily="18" charset="-128"/>
                    <a:ea typeface="小塚明朝 Pr6N R" panose="02020400000000000000" pitchFamily="18" charset="-128"/>
                  </a:rPr>
                  <a:t>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  <m:t>𝐴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  <m:t>1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小塚明朝 Pr6N R" panose="02020400000000000000" pitchFamily="18" charset="-128"/>
                      </a:rPr>
                      <m:t>,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  <m:t>𝐴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  <m:t>2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小塚明朝 Pr6N R" panose="02020400000000000000" pitchFamily="18" charset="-128"/>
                      </a:rPr>
                      <m:t>,…,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  <m:t>𝐴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  <m:t>𝑁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ja-JP" alt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𝕂</m:t>
                        </m:r>
                      </m:e>
                      <m:sup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kumimoji="1" lang="ja-JP" altLang="en-US" sz="2400" dirty="0">
                  <a:latin typeface="小塚明朝 Pr6N R" panose="02020400000000000000" pitchFamily="18" charset="-128"/>
                  <a:ea typeface="小塚明朝 Pr6N R" panose="02020400000000000000" pitchFamily="18" charset="-128"/>
                </a:endParaRPr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1204" y="1634686"/>
                <a:ext cx="3969548" cy="461665"/>
              </a:xfrm>
              <a:prstGeom prst="rect">
                <a:avLst/>
              </a:prstGeom>
              <a:blipFill>
                <a:blip r:embed="rId2"/>
                <a:stretch>
                  <a:fillRect l="-2304" t="-11842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5712373" y="1685351"/>
                <a:ext cx="130003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kumimoji="1" lang="en-US" altLang="ja-JP" sz="2400" dirty="0">
                    <a:ea typeface="小塚明朝 Pr6N R" panose="02020400000000000000" pitchFamily="18" charset="-128"/>
                  </a:rPr>
                  <a:t>( </a:t>
                </a:r>
                <a14:m>
                  <m:oMath xmlns:m="http://schemas.openxmlformats.org/officeDocument/2006/math">
                    <m:r>
                      <a:rPr kumimoji="1" lang="ja-JP" altLang="en-US" sz="2400" b="0" i="1" smtClean="0">
                        <a:latin typeface="Cambria Math" panose="02040503050406030204" pitchFamily="18" charset="0"/>
                        <a:ea typeface="小塚明朝 Pr6N R" panose="02020400000000000000" pitchFamily="18" charset="-128"/>
                      </a:rPr>
                      <m:t>𝕂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小塚明朝 Pr6N R" panose="02020400000000000000" pitchFamily="18" charset="-128"/>
                      </a:rPr>
                      <m:t>:</m:t>
                    </m:r>
                  </m:oMath>
                </a14:m>
                <a:r>
                  <a:rPr kumimoji="1" lang="ja-JP" altLang="en-US" sz="2400" dirty="0">
                    <a:latin typeface="小塚明朝 Pr6N R" panose="02020400000000000000" pitchFamily="18" charset="-128"/>
                    <a:ea typeface="小塚明朝 Pr6N R" panose="02020400000000000000" pitchFamily="18" charset="-128"/>
                  </a:rPr>
                  <a:t> </a:t>
                </a:r>
                <a:r>
                  <a:rPr kumimoji="1" lang="en-US" altLang="ja-JP" sz="2400" dirty="0">
                    <a:ea typeface="小塚明朝 Pr6N R" panose="02020400000000000000" pitchFamily="18" charset="-128"/>
                  </a:rPr>
                  <a:t>field</a:t>
                </a:r>
                <a:r>
                  <a:rPr kumimoji="1" lang="ja-JP" altLang="en-US" sz="2400" dirty="0">
                    <a:latin typeface="小塚明朝 Pr6N R" panose="02020400000000000000" pitchFamily="18" charset="-128"/>
                    <a:ea typeface="小塚明朝 Pr6N R" panose="02020400000000000000" pitchFamily="18" charset="-128"/>
                  </a:rPr>
                  <a:t> </a:t>
                </a:r>
                <a:r>
                  <a:rPr kumimoji="1" lang="en-US" altLang="ja-JP" sz="2400" dirty="0">
                    <a:latin typeface="小塚明朝 Pr6N R" panose="02020400000000000000" pitchFamily="18" charset="-128"/>
                    <a:ea typeface="小塚明朝 Pr6N R" panose="02020400000000000000" pitchFamily="18" charset="-128"/>
                  </a:rPr>
                  <a:t>)</a:t>
                </a:r>
                <a:endParaRPr kumimoji="1" lang="ja-JP" altLang="en-US" sz="2400" dirty="0">
                  <a:latin typeface="小塚明朝 Pr6N R" panose="02020400000000000000" pitchFamily="18" charset="-128"/>
                  <a:ea typeface="小塚明朝 Pr6N R" panose="02020400000000000000" pitchFamily="18" charset="-128"/>
                </a:endParaRPr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2373" y="1685351"/>
                <a:ext cx="1300036" cy="369332"/>
              </a:xfrm>
              <a:prstGeom prst="rect">
                <a:avLst/>
              </a:prstGeom>
              <a:blipFill>
                <a:blip r:embed="rId3"/>
                <a:stretch>
                  <a:fillRect l="-14085" t="-26230" r="-13615" b="-4918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2026672" y="2410364"/>
                <a:ext cx="335027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1" lang="en-US" altLang="ja-JP" sz="2800" b="0" i="0" smtClean="0">
                          <a:latin typeface="Cambria Math" panose="02040503050406030204" pitchFamily="18" charset="0"/>
                          <a:ea typeface="小塚明朝 Pr6N R" panose="02020400000000000000" pitchFamily="18" charset="-128"/>
                        </a:rPr>
                        <m:t>Max</m:t>
                      </m:r>
                      <m:r>
                        <m:rPr>
                          <m:nor/>
                        </m:rPr>
                        <a:rPr kumimoji="1" lang="en-US" altLang="ja-JP" sz="2800" b="0" i="0" smtClean="0">
                          <a:latin typeface="Cambria Math" panose="02040503050406030204" pitchFamily="18" charset="0"/>
                          <a:ea typeface="小塚明朝 Pr6N R" panose="02020400000000000000" pitchFamily="18" charset="-128"/>
                        </a:rPr>
                        <m:t>.  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ea typeface="小塚明朝 Pr6N R" panose="02020400000000000000" pitchFamily="18" charset="-128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ja-JP" sz="2800" b="0" i="0" smtClean="0">
                          <a:latin typeface="Cambria Math" panose="02040503050406030204" pitchFamily="18" charset="0"/>
                          <a:ea typeface="小塚明朝 Pr6N R" panose="02020400000000000000" pitchFamily="18" charset="-128"/>
                        </a:rPr>
                        <m:t>dim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ea typeface="小塚明朝 Pr6N R" panose="02020400000000000000" pitchFamily="18" charset="-128"/>
                        </a:rPr>
                        <m:t> 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ea typeface="小塚明朝 Pr6N R" panose="02020400000000000000" pitchFamily="18" charset="-128"/>
                        </a:rPr>
                        <m:t>𝑋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ea typeface="小塚明朝 Pr6N R" panose="02020400000000000000" pitchFamily="18" charset="-128"/>
                        </a:rPr>
                        <m:t>+ </m:t>
                      </m:r>
                      <m:r>
                        <m:rPr>
                          <m:nor/>
                        </m:rPr>
                        <a:rPr kumimoji="1" lang="en-US" altLang="ja-JP" sz="2800" b="0" i="0" smtClean="0">
                          <a:latin typeface="Cambria Math" panose="02040503050406030204" pitchFamily="18" charset="0"/>
                          <a:ea typeface="小塚明朝 Pr6N R" panose="02020400000000000000" pitchFamily="18" charset="-128"/>
                        </a:rPr>
                        <m:t>dim</m:t>
                      </m:r>
                      <m:r>
                        <m:rPr>
                          <m:nor/>
                        </m:rPr>
                        <a:rPr kumimoji="1" lang="en-US" altLang="ja-JP" sz="2800" b="0" i="0" smtClean="0">
                          <a:latin typeface="Cambria Math" panose="02040503050406030204" pitchFamily="18" charset="0"/>
                          <a:ea typeface="小塚明朝 Pr6N R" panose="02020400000000000000" pitchFamily="18" charset="-128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ja-JP" sz="2800" b="0" i="0" smtClean="0">
                          <a:latin typeface="Cambria Math" panose="02040503050406030204" pitchFamily="18" charset="0"/>
                          <a:ea typeface="小塚明朝 Pr6N R" panose="02020400000000000000" pitchFamily="18" charset="-128"/>
                        </a:rPr>
                        <m:t>Y</m:t>
                      </m:r>
                    </m:oMath>
                  </m:oMathPara>
                </a14:m>
                <a:endParaRPr kumimoji="1" lang="ja-JP" altLang="en-US" sz="2800" dirty="0">
                  <a:latin typeface="小塚明朝 Pr6N R" panose="02020400000000000000" pitchFamily="18" charset="-128"/>
                  <a:ea typeface="小塚明朝 Pr6N R" panose="02020400000000000000" pitchFamily="18" charset="-128"/>
                </a:endParaRPr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6672" y="2410364"/>
                <a:ext cx="3350276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2352364" y="3000947"/>
                <a:ext cx="3438837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sz="2800" b="0" i="0" smtClean="0">
                          <a:latin typeface="Cambria Math" panose="02040503050406030204" pitchFamily="18" charset="0"/>
                          <a:ea typeface="小塚明朝 Pr6N R" panose="02020400000000000000" pitchFamily="18" charset="-128"/>
                        </a:rPr>
                        <m:t>s</m:t>
                      </m:r>
                      <m:r>
                        <a:rPr kumimoji="1" lang="en-US" altLang="ja-JP" sz="2800" b="0" i="0" smtClean="0">
                          <a:latin typeface="Cambria Math" panose="02040503050406030204" pitchFamily="18" charset="0"/>
                          <a:ea typeface="小塚明朝 Pr6N R" panose="02020400000000000000" pitchFamily="18" charset="-128"/>
                        </a:rPr>
                        <m:t>. </m:t>
                      </m:r>
                      <m:r>
                        <m:rPr>
                          <m:sty m:val="p"/>
                        </m:rPr>
                        <a:rPr kumimoji="1" lang="en-US" altLang="ja-JP" sz="2800" b="0" i="0" smtClean="0">
                          <a:latin typeface="Cambria Math" panose="02040503050406030204" pitchFamily="18" charset="0"/>
                          <a:ea typeface="小塚明朝 Pr6N R" panose="02020400000000000000" pitchFamily="18" charset="-128"/>
                        </a:rPr>
                        <m:t>t</m:t>
                      </m:r>
                      <m:r>
                        <a:rPr kumimoji="1" lang="en-US" altLang="ja-JP" sz="2800" b="0" i="0" smtClean="0">
                          <a:latin typeface="Cambria Math" panose="02040503050406030204" pitchFamily="18" charset="0"/>
                          <a:ea typeface="小塚明朝 Pr6N R" panose="02020400000000000000" pitchFamily="18" charset="-128"/>
                        </a:rPr>
                        <m:t>.    </m:t>
                      </m:r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小塚明朝 Pr6N R" panose="02020400000000000000" pitchFamily="18" charset="-128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小塚明朝 Pr6N R" panose="02020400000000000000" pitchFamily="18" charset="-128"/>
                            </a:rPr>
                            <m:t>𝐴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小塚明朝 Pr6N R" panose="02020400000000000000" pitchFamily="18" charset="-128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小塚明朝 Pr6N R" panose="02020400000000000000" pitchFamily="18" charset="-128"/>
                            </a:rPr>
                          </m:ctrlPr>
                        </m:d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小塚明朝 Pr6N R" panose="02020400000000000000" pitchFamily="18" charset="-128"/>
                            </a:rPr>
                            <m:t>𝑋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小塚明朝 Pr6N R" panose="02020400000000000000" pitchFamily="18" charset="-128"/>
                            </a:rPr>
                            <m:t>,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小塚明朝 Pr6N R" panose="02020400000000000000" pitchFamily="18" charset="-128"/>
                            </a:rPr>
                            <m:t>𝑌</m:t>
                          </m:r>
                        </m:e>
                      </m:d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ea typeface="小塚明朝 Pr6N R" panose="02020400000000000000" pitchFamily="18" charset="-128"/>
                        </a:rPr>
                        <m:t>=0</m:t>
                      </m:r>
                    </m:oMath>
                  </m:oMathPara>
                </a14:m>
                <a:endParaRPr kumimoji="1" lang="ja-JP" altLang="en-US" sz="2800" dirty="0">
                  <a:latin typeface="小塚明朝 Pr6N R" panose="02020400000000000000" pitchFamily="18" charset="-128"/>
                  <a:ea typeface="小塚明朝 Pr6N R" panose="02020400000000000000" pitchFamily="18" charset="-128"/>
                </a:endParaRPr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2364" y="3000947"/>
                <a:ext cx="3438837" cy="43088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/>
              <p:cNvSpPr/>
              <p:nvPr/>
            </p:nvSpPr>
            <p:spPr>
              <a:xfrm>
                <a:off x="2861264" y="3505341"/>
                <a:ext cx="291842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800" i="1">
                        <a:latin typeface="Cambria Math" panose="02040503050406030204" pitchFamily="18" charset="0"/>
                        <a:ea typeface="小塚明朝 Pr6N R" panose="02020400000000000000" pitchFamily="18" charset="-128"/>
                      </a:rPr>
                      <m:t>𝑋</m:t>
                    </m:r>
                    <m:r>
                      <a:rPr kumimoji="1"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kumimoji="1"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ja-JP" alt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𝕂</m:t>
                        </m:r>
                      </m:e>
                      <m:sup>
                        <m:r>
                          <a:rPr kumimoji="1"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kumimoji="1"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kumimoji="1"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𝑌</m:t>
                    </m:r>
                    <m:r>
                      <a:rPr kumimoji="1"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kumimoji="1"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ja-JP" alt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𝕂</m:t>
                        </m:r>
                      </m:e>
                      <m:sup>
                        <m:r>
                          <a:rPr kumimoji="1"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kumimoji="1" lang="ja-JP" altLang="en-US" sz="2800" dirty="0">
                    <a:latin typeface="小塚明朝 Pr6N R" panose="02020400000000000000" pitchFamily="18" charset="-128"/>
                    <a:ea typeface="小塚明朝 Pr6N R" panose="02020400000000000000" pitchFamily="18" charset="-128"/>
                  </a:rPr>
                  <a:t> </a:t>
                </a:r>
                <a:r>
                  <a:rPr kumimoji="1" lang="en-US" altLang="ja-JP" sz="2800" dirty="0">
                    <a:latin typeface="小塚明朝 Pr6N R" panose="02020400000000000000" pitchFamily="18" charset="-128"/>
                    <a:ea typeface="小塚明朝 Pr6N R" panose="02020400000000000000" pitchFamily="18" charset="-128"/>
                  </a:rPr>
                  <a:t> </a:t>
                </a:r>
                <a:endParaRPr lang="ja-JP" altLang="en-US" sz="2800" dirty="0"/>
              </a:p>
            </p:txBody>
          </p:sp>
        </mc:Choice>
        <mc:Fallback xmlns="">
          <p:sp>
            <p:nvSpPr>
              <p:cNvPr id="8" name="正方形/長方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1264" y="3505341"/>
                <a:ext cx="2918428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テキスト ボックス 8"/>
          <p:cNvSpPr txBox="1"/>
          <p:nvPr/>
        </p:nvSpPr>
        <p:spPr>
          <a:xfrm>
            <a:off x="5405173" y="3614494"/>
            <a:ext cx="1967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ea typeface="小塚明朝 Pr6N R" panose="02020400000000000000" pitchFamily="18" charset="-128"/>
              </a:rPr>
              <a:t>vector subspaces</a:t>
            </a:r>
            <a:endParaRPr kumimoji="1" lang="ja-JP" altLang="en-US" sz="2000" dirty="0">
              <a:ea typeface="小塚明朝 Pr6N R" panose="020204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1816435" y="4230628"/>
                <a:ext cx="34574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400" dirty="0">
                    <a:ea typeface="小塚明朝 Pr6N R" panose="02020400000000000000" pitchFamily="18" charset="-128"/>
                  </a:rPr>
                  <a:t>where</a:t>
                </a:r>
                <a:r>
                  <a:rPr kumimoji="1" lang="en-US" altLang="ja-JP" sz="2400" dirty="0">
                    <a:latin typeface="小塚明朝 Pr6N R" panose="02020400000000000000" pitchFamily="18" charset="-128"/>
                    <a:ea typeface="小塚明朝 Pr6N R" panose="02020400000000000000" pitchFamily="18" charset="-12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  <m:t>𝐴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</m:ctrlPr>
                      </m:d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  <m:t>𝑥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  <m:t>,</m:t>
                        </m:r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  <m:t>𝑦</m:t>
                        </m:r>
                      </m:e>
                    </m:d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小塚明朝 Pr6N R" panose="02020400000000000000" pitchFamily="18" charset="-128"/>
                      </a:rPr>
                      <m:t>≔</m:t>
                    </m:r>
                    <m:sSup>
                      <m:sSup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</m:ctrlPr>
                      </m:sSup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  <m:t>𝑥</m:t>
                        </m:r>
                      </m:e>
                      <m:sup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  <m:t>𝐴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  <m:t>𝑘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小塚明朝 Pr6N R" panose="02020400000000000000" pitchFamily="18" charset="-128"/>
                      </a:rPr>
                      <m:t>𝑦</m:t>
                    </m:r>
                  </m:oMath>
                </a14:m>
                <a:endParaRPr kumimoji="1" lang="ja-JP" altLang="en-US" sz="2400" dirty="0">
                  <a:latin typeface="小塚明朝 Pr6N R" panose="02020400000000000000" pitchFamily="18" charset="-128"/>
                  <a:ea typeface="小塚明朝 Pr6N R" panose="02020400000000000000" pitchFamily="18" charset="-128"/>
                </a:endParaRPr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6435" y="4230628"/>
                <a:ext cx="3457485" cy="461665"/>
              </a:xfrm>
              <a:prstGeom prst="rect">
                <a:avLst/>
              </a:prstGeom>
              <a:blipFill>
                <a:blip r:embed="rId15"/>
                <a:stretch>
                  <a:fillRect l="-2822" t="-10526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正方形/長方形 10"/>
              <p:cNvSpPr/>
              <p:nvPr/>
            </p:nvSpPr>
            <p:spPr>
              <a:xfrm>
                <a:off x="5229700" y="3000947"/>
                <a:ext cx="88197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  <a:ea typeface="小塚明朝 Pr6N R" panose="02020400000000000000" pitchFamily="18" charset="-128"/>
                            </a:rPr>
                          </m:ctrlPr>
                        </m:dPr>
                        <m:e>
                          <m:r>
                            <a:rPr kumimoji="1" lang="en-US" altLang="ja-JP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∀</m:t>
                          </m:r>
                          <m:r>
                            <a:rPr kumimoji="1" lang="en-US" altLang="ja-JP" sz="2400" i="1" smtClean="0">
                              <a:latin typeface="Cambria Math" panose="02040503050406030204" pitchFamily="18" charset="0"/>
                              <a:ea typeface="小塚明朝 Pr6N R" panose="02020400000000000000" pitchFamily="18" charset="-128"/>
                            </a:rPr>
                            <m:t>𝑘</m:t>
                          </m:r>
                        </m:e>
                      </m:d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11" name="正方形/長方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9700" y="3000947"/>
                <a:ext cx="881973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/>
              <p:cNvSpPr txBox="1"/>
              <p:nvPr/>
            </p:nvSpPr>
            <p:spPr>
              <a:xfrm>
                <a:off x="232050" y="4882868"/>
                <a:ext cx="8900129" cy="12750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  <m:t>𝐴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  <m:t>𝑘</m:t>
                        </m:r>
                      </m:sub>
                    </m:sSub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小塚明朝 Pr6N R" panose="02020400000000000000" pitchFamily="18" charset="-128"/>
                      </a:rPr>
                      <m:t>=</m:t>
                    </m:r>
                    <m:sSub>
                      <m:sSub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  <m:t>𝐸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  <m:t>𝑖𝑗</m:t>
                        </m:r>
                      </m:sub>
                    </m:sSub>
                  </m:oMath>
                </a14:m>
                <a:r>
                  <a:rPr kumimoji="1" lang="ja-JP" altLang="en-US" sz="2400" dirty="0">
                    <a:ea typeface="小塚明朝 Pr6N R" panose="02020400000000000000" pitchFamily="18" charset="-128"/>
                  </a:rPr>
                  <a:t>     </a:t>
                </a:r>
                <a14:m>
                  <m:oMath xmlns:m="http://schemas.openxmlformats.org/officeDocument/2006/math">
                    <m:r>
                      <a:rPr kumimoji="1" lang="ja-JP" altLang="en-US" sz="2400" i="1" dirty="0" smtClean="0">
                        <a:latin typeface="Cambria Math" panose="02040503050406030204" pitchFamily="18" charset="0"/>
                        <a:ea typeface="小塚明朝 Pr6N R" panose="02020400000000000000" pitchFamily="18" charset="-128"/>
                      </a:rPr>
                      <m:t>⇒</m:t>
                    </m:r>
                  </m:oMath>
                </a14:m>
                <a:r>
                  <a:rPr kumimoji="1" lang="ja-JP" altLang="en-US" sz="2400" dirty="0">
                    <a:ea typeface="小塚明朝 Pr6N R" panose="02020400000000000000" pitchFamily="18" charset="-128"/>
                  </a:rPr>
                  <a:t> </a:t>
                </a:r>
                <a:r>
                  <a:rPr kumimoji="1" lang="en-US" altLang="ja-JP" sz="2400" dirty="0">
                    <a:ea typeface="小塚明朝 Pr6N R" panose="02020400000000000000" pitchFamily="18" charset="-128"/>
                  </a:rPr>
                  <a:t>stable set in bipartite graph = dual of bipartite matching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  <m:t>𝐴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  <m:t>𝑘</m:t>
                        </m:r>
                      </m:sub>
                    </m:sSub>
                    <m:r>
                      <a:rPr lang="en-US" altLang="ja-JP" sz="2400" b="0" i="0" smtClean="0">
                        <a:latin typeface="Cambria Math" panose="02040503050406030204" pitchFamily="18" charset="0"/>
                        <a:ea typeface="小塚明朝 Pr6N R" panose="02020400000000000000" pitchFamily="18" charset="-128"/>
                      </a:rPr>
                      <m:t>=</m:t>
                    </m:r>
                    <m:sSub>
                      <m:sSub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  <m:t>𝑎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  <m:t>𝑘</m:t>
                        </m:r>
                      </m:sub>
                    </m:sSub>
                    <m:sSubSup>
                      <m:sSubSup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</m:ctrlPr>
                      </m:sSubSup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  <m:t>𝑏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  <m:t>𝑘</m:t>
                        </m:r>
                      </m:sub>
                      <m:sup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ea typeface="小塚明朝 Pr6N R" panose="02020400000000000000" pitchFamily="18" charset="-128"/>
                          </a:rPr>
                          <m:t>𝑇</m:t>
                        </m:r>
                      </m:sup>
                    </m:sSubSup>
                    <m:r>
                      <a:rPr lang="ja-JP" altLang="en-US" sz="2400" i="1" dirty="0">
                        <a:latin typeface="Cambria Math" panose="02040503050406030204" pitchFamily="18" charset="0"/>
                        <a:ea typeface="小塚明朝 Pr6N R" panose="02020400000000000000" pitchFamily="18" charset="-128"/>
                      </a:rPr>
                      <m:t>⇒</m:t>
                    </m:r>
                  </m:oMath>
                </a14:m>
                <a:r>
                  <a:rPr kumimoji="1" lang="ja-JP" altLang="en-US" sz="2400" dirty="0">
                    <a:ea typeface="小塚明朝 Pr6N R" panose="02020400000000000000" pitchFamily="18" charset="-128"/>
                  </a:rPr>
                  <a:t> </a:t>
                </a:r>
                <a:r>
                  <a:rPr kumimoji="1" lang="en-US" altLang="ja-JP" sz="2400" dirty="0">
                    <a:ea typeface="小塚明朝 Pr6N R" panose="02020400000000000000" pitchFamily="18" charset="-128"/>
                  </a:rPr>
                  <a:t>dual of linear </a:t>
                </a:r>
                <a:r>
                  <a:rPr kumimoji="1" lang="en-US" altLang="ja-JP" sz="2400" dirty="0" err="1">
                    <a:ea typeface="小塚明朝 Pr6N R" panose="02020400000000000000" pitchFamily="18" charset="-128"/>
                  </a:rPr>
                  <a:t>matroid</a:t>
                </a:r>
                <a:r>
                  <a:rPr kumimoji="1" lang="en-US" altLang="ja-JP" sz="2400" dirty="0">
                    <a:ea typeface="小塚明朝 Pr6N R" panose="02020400000000000000" pitchFamily="18" charset="-128"/>
                  </a:rPr>
                  <a:t> intersection</a:t>
                </a:r>
                <a:endParaRPr kumimoji="1" lang="ja-JP" altLang="en-US" sz="2400" dirty="0">
                  <a:ea typeface="小塚明朝 Pr6N R" panose="02020400000000000000" pitchFamily="18" charset="-128"/>
                </a:endParaRPr>
              </a:p>
            </p:txBody>
          </p:sp>
        </mc:Choice>
        <mc:Fallback xmlns="">
          <p:sp>
            <p:nvSpPr>
              <p:cNvPr id="12" name="テキスト ボックス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050" y="4882868"/>
                <a:ext cx="8900129" cy="1275093"/>
              </a:xfrm>
              <a:prstGeom prst="rect">
                <a:avLst/>
              </a:prstGeom>
              <a:blipFill>
                <a:blip r:embed="rId17"/>
                <a:stretch>
                  <a:fillRect l="-137" r="-685" b="-430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テキスト ボックス 14"/>
          <p:cNvSpPr txBox="1"/>
          <p:nvPr/>
        </p:nvSpPr>
        <p:spPr>
          <a:xfrm>
            <a:off x="585063" y="706896"/>
            <a:ext cx="80562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dirty="0">
                <a:latin typeface="Calibri" panose="020F0502020204030204" pitchFamily="34" charset="0"/>
                <a:cs typeface="Calibri" panose="020F0502020204030204" pitchFamily="34" charset="0"/>
              </a:rPr>
              <a:t>Maximum Vanishing Subspace Problem (MVSP)</a:t>
            </a:r>
            <a:endParaRPr kumimoji="1" lang="ja-JP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87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020629" y="293582"/>
            <a:ext cx="53264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ea typeface="小塚明朝 Pr6N R" panose="02020400000000000000" pitchFamily="18" charset="-128"/>
              </a:rPr>
              <a:t>Submodular optimization approach</a:t>
            </a:r>
            <a:endParaRPr kumimoji="1" lang="ja-JP" altLang="en-US" sz="2800" dirty="0">
              <a:ea typeface="小塚明朝 Pr6N R" panose="02020400000000000000" pitchFamily="18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56931" y="1075884"/>
            <a:ext cx="8023479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>
                <a:ea typeface="小塚明朝 Pr6N R" panose="02020400000000000000" pitchFamily="18" charset="-128"/>
              </a:rPr>
              <a:t>MVSP</a:t>
            </a:r>
            <a:r>
              <a:rPr lang="ja-JP" altLang="en-US" sz="2400" dirty="0">
                <a:ea typeface="小塚明朝 Pr6N R" panose="02020400000000000000" pitchFamily="18" charset="-128"/>
              </a:rPr>
              <a:t> </a:t>
            </a:r>
            <a:r>
              <a:rPr lang="en-US" altLang="ja-JP" sz="2400" dirty="0">
                <a:ea typeface="小塚明朝 Pr6N R" panose="02020400000000000000" pitchFamily="18" charset="-128"/>
              </a:rPr>
              <a:t>is viewed as a submodular optimization </a:t>
            </a:r>
          </a:p>
          <a:p>
            <a:r>
              <a:rPr lang="en-US" altLang="ja-JP" sz="2400" dirty="0">
                <a:ea typeface="小塚明朝 Pr6N R" panose="02020400000000000000" pitchFamily="18" charset="-128"/>
              </a:rPr>
              <a:t>                           over the modular lattice of all vector subspaces:</a:t>
            </a:r>
            <a:endParaRPr kumimoji="1" lang="en-US" altLang="ja-JP" sz="2400" dirty="0">
              <a:ea typeface="小塚明朝 Pr6N R" panose="02020400000000000000" pitchFamily="18" charset="-128"/>
            </a:endParaRPr>
          </a:p>
          <a:p>
            <a:endParaRPr kumimoji="1" lang="en-US" altLang="ja-JP" sz="2400" dirty="0">
              <a:ea typeface="小塚明朝 Pr6N R" panose="02020400000000000000" pitchFamily="18" charset="-128"/>
            </a:endParaRPr>
          </a:p>
          <a:p>
            <a:r>
              <a:rPr kumimoji="1" lang="ja-JP" altLang="en-US" sz="2400" dirty="0">
                <a:ea typeface="小塚明朝 Pr6N R" panose="02020400000000000000" pitchFamily="18" charset="-128"/>
              </a:rPr>
              <a:t>　　　　　　</a:t>
            </a:r>
            <a:endParaRPr kumimoji="1" lang="en-US" altLang="ja-JP" sz="2400" dirty="0">
              <a:ea typeface="小塚明朝 Pr6N R" panose="02020400000000000000" pitchFamily="18" charset="-128"/>
            </a:endParaRPr>
          </a:p>
          <a:p>
            <a:endParaRPr kumimoji="1" lang="en-US" altLang="ja-JP" sz="2400" dirty="0">
              <a:ea typeface="小塚明朝 Pr6N R" panose="02020400000000000000" pitchFamily="18" charset="-128"/>
            </a:endParaRPr>
          </a:p>
          <a:p>
            <a:endParaRPr kumimoji="1" lang="en-US" altLang="ja-JP" sz="2400" dirty="0">
              <a:ea typeface="小塚明朝 Pr6N R" panose="02020400000000000000" pitchFamily="18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>
                <a:ea typeface="小塚明朝 Pr6N R" panose="02020400000000000000" pitchFamily="18" charset="-128"/>
              </a:rPr>
              <a:t>Apply CAT(0)-space relaxation + </a:t>
            </a:r>
            <a:r>
              <a:rPr kumimoji="1" lang="en-US" altLang="ja-JP" sz="2400" dirty="0" err="1">
                <a:ea typeface="小塚明朝 Pr6N R" panose="02020400000000000000" pitchFamily="18" charset="-128"/>
              </a:rPr>
              <a:t>Lovász</a:t>
            </a:r>
            <a:r>
              <a:rPr kumimoji="1" lang="en-US" altLang="ja-JP" sz="2400" dirty="0">
                <a:ea typeface="小塚明朝 Pr6N R" panose="02020400000000000000" pitchFamily="18" charset="-128"/>
              </a:rPr>
              <a:t> extension</a:t>
            </a:r>
          </a:p>
          <a:p>
            <a:r>
              <a:rPr lang="en-US" altLang="ja-JP" sz="2400" dirty="0">
                <a:ea typeface="小塚明朝 Pr6N R" panose="02020400000000000000" pitchFamily="18" charset="-128"/>
              </a:rPr>
              <a:t>                         </a:t>
            </a:r>
            <a:r>
              <a:rPr lang="en-US" altLang="ja-JP" sz="2400" dirty="0">
                <a:ea typeface="小塚明朝 Pr6N R" panose="02020400000000000000" pitchFamily="18" charset="-128"/>
                <a:sym typeface="Wingdings" panose="05000000000000000000" pitchFamily="2" charset="2"/>
              </a:rPr>
              <a:t> c</a:t>
            </a:r>
            <a:r>
              <a:rPr lang="en-US" altLang="ja-JP" sz="2400" dirty="0">
                <a:ea typeface="小塚明朝 Pr6N R" panose="02020400000000000000" pitchFamily="18" charset="-128"/>
              </a:rPr>
              <a:t>onvex optimization on CAT(0)-space </a:t>
            </a:r>
            <a:endParaRPr kumimoji="1" lang="en-US" altLang="ja-JP" sz="2400" dirty="0">
              <a:ea typeface="小塚明朝 Pr6N R" panose="02020400000000000000" pitchFamily="18" charset="-128"/>
            </a:endParaRPr>
          </a:p>
          <a:p>
            <a:endParaRPr kumimoji="1" lang="en-US" altLang="ja-JP" sz="2400" dirty="0">
              <a:ea typeface="小塚明朝 Pr6N R" panose="02020400000000000000" pitchFamily="18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>
                <a:ea typeface="小塚明朝 Pr6N R" panose="02020400000000000000" pitchFamily="18" charset="-128"/>
              </a:rPr>
              <a:t>Apply </a:t>
            </a:r>
            <a:r>
              <a:rPr lang="en-US" altLang="ja-JP" sz="2400" i="1" dirty="0">
                <a:ea typeface="小塚明朝 Pr6N R" panose="02020400000000000000" pitchFamily="18" charset="-128"/>
              </a:rPr>
              <a:t>Splitting Proximal Point Algorithm</a:t>
            </a:r>
            <a:r>
              <a:rPr lang="en-US" altLang="ja-JP" sz="2400" dirty="0">
                <a:ea typeface="小塚明朝 Pr6N R" panose="02020400000000000000" pitchFamily="18" charset="-128"/>
              </a:rPr>
              <a:t>  (</a:t>
            </a:r>
            <a:r>
              <a:rPr lang="en-US" altLang="ja-JP" sz="2400" dirty="0" err="1">
                <a:ea typeface="小塚明朝 Pr6N R" panose="02020400000000000000" pitchFamily="18" charset="-128"/>
              </a:rPr>
              <a:t>Bačák</a:t>
            </a:r>
            <a:r>
              <a:rPr lang="en-US" altLang="ja-JP" sz="2400" dirty="0">
                <a:ea typeface="小塚明朝 Pr6N R" panose="02020400000000000000" pitchFamily="18" charset="-128"/>
              </a:rPr>
              <a:t> 2014)</a:t>
            </a:r>
          </a:p>
          <a:p>
            <a:r>
              <a:rPr kumimoji="1" lang="en-US" altLang="ja-JP" sz="2400" dirty="0">
                <a:ea typeface="小塚明朝 Pr6N R" panose="02020400000000000000" pitchFamily="18" charset="-128"/>
              </a:rPr>
              <a:t>                              + its </a:t>
            </a:r>
            <a:r>
              <a:rPr lang="en-US" altLang="ja-JP" sz="2400" dirty="0">
                <a:ea typeface="小塚明朝 Pr6N R" panose="02020400000000000000" pitchFamily="18" charset="-128"/>
              </a:rPr>
              <a:t>convergence rate (</a:t>
            </a:r>
            <a:r>
              <a:rPr lang="en-US" altLang="ja-JP" sz="2400" dirty="0" err="1">
                <a:ea typeface="小塚明朝 Pr6N R" panose="02020400000000000000" pitchFamily="18" charset="-128"/>
              </a:rPr>
              <a:t>Ohta-Pálfia</a:t>
            </a:r>
            <a:r>
              <a:rPr lang="en-US" altLang="ja-JP" sz="2400" dirty="0">
                <a:ea typeface="小塚明朝 Pr6N R" panose="02020400000000000000" pitchFamily="18" charset="-128"/>
              </a:rPr>
              <a:t> 2015)</a:t>
            </a:r>
            <a:endParaRPr kumimoji="1" lang="en-US" altLang="ja-JP" sz="2400" dirty="0">
              <a:ea typeface="小塚明朝 Pr6N R" panose="02020400000000000000" pitchFamily="1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/>
              <p:cNvSpPr/>
              <p:nvPr/>
            </p:nvSpPr>
            <p:spPr>
              <a:xfrm>
                <a:off x="1770425" y="1923889"/>
                <a:ext cx="6093271" cy="7750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1" lang="en-US" altLang="ja-JP" sz="2400" smtClean="0">
                          <a:latin typeface="Cambria Math" panose="02040503050406030204" pitchFamily="18" charset="0"/>
                          <a:ea typeface="小塚明朝 Pr6N R" panose="02020400000000000000" pitchFamily="18" charset="-128"/>
                        </a:rPr>
                        <m:t>M</m:t>
                      </m:r>
                      <m:r>
                        <m:rPr>
                          <m:nor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  <a:ea typeface="小塚明朝 Pr6N R" panose="02020400000000000000" pitchFamily="18" charset="-128"/>
                        </a:rPr>
                        <m:t>in</m:t>
                      </m:r>
                      <m:r>
                        <m:rPr>
                          <m:nor/>
                        </m:rPr>
                        <a:rPr kumimoji="1" lang="en-US" altLang="ja-JP" sz="2400" smtClean="0">
                          <a:latin typeface="Cambria Math" panose="02040503050406030204" pitchFamily="18" charset="0"/>
                          <a:ea typeface="小塚明朝 Pr6N R" panose="02020400000000000000" pitchFamily="18" charset="-128"/>
                        </a:rPr>
                        <m:t>.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kumimoji="1" lang="en-US" altLang="ja-JP" sz="2400">
                          <a:latin typeface="Cambria Math" panose="02040503050406030204" pitchFamily="18" charset="0"/>
                          <a:ea typeface="小塚明朝 Pr6N R" panose="02020400000000000000" pitchFamily="18" charset="-128"/>
                        </a:rPr>
                        <m:t>dim</m:t>
                      </m:r>
                      <m:r>
                        <m:rPr>
                          <m:nor/>
                        </m:rPr>
                        <a:rPr kumimoji="1" lang="en-US" altLang="ja-JP" sz="2400">
                          <a:latin typeface="Cambria Math" panose="02040503050406030204" pitchFamily="18" charset="0"/>
                          <a:ea typeface="小塚明朝 Pr6N R" panose="02020400000000000000" pitchFamily="18" charset="-128"/>
                        </a:rPr>
                        <m:t> 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  <a:ea typeface="小塚明朝 Pr6N R" panose="02020400000000000000" pitchFamily="18" charset="-128"/>
                        </a:rPr>
                        <m:t>𝑋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kumimoji="1" lang="en-US" altLang="ja-JP" sz="2400">
                          <a:latin typeface="Cambria Math" panose="02040503050406030204" pitchFamily="18" charset="0"/>
                          <a:ea typeface="小塚明朝 Pr6N R" panose="02020400000000000000" pitchFamily="18" charset="-128"/>
                        </a:rPr>
                        <m:t>dim</m:t>
                      </m:r>
                      <m:r>
                        <m:rPr>
                          <m:nor/>
                        </m:rPr>
                        <a:rPr kumimoji="1" lang="en-US" altLang="ja-JP" sz="2400">
                          <a:latin typeface="Cambria Math" panose="02040503050406030204" pitchFamily="18" charset="0"/>
                          <a:ea typeface="小塚明朝 Pr6N R" panose="02020400000000000000" pitchFamily="18" charset="-128"/>
                        </a:rPr>
                        <m:t> 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小塚明朝 Pr6N R" panose="02020400000000000000" pitchFamily="18" charset="-128"/>
                        </a:rPr>
                        <m:t>𝑌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小塚明朝 Pr6N R" panose="02020400000000000000" pitchFamily="18" charset="-128"/>
                        </a:rPr>
                        <m:t>+</m:t>
                      </m:r>
                      <m:r>
                        <m:rPr>
                          <m:nor/>
                        </m:rPr>
                        <a:rPr kumimoji="1" lang="en-US" altLang="ja-JP" sz="2400">
                          <a:latin typeface="Cambria Math" panose="02040503050406030204" pitchFamily="18" charset="0"/>
                          <a:ea typeface="小塚明朝 Pr6N R" panose="02020400000000000000" pitchFamily="18" charset="-128"/>
                        </a:rPr>
                        <m:t> 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kumimoji="1"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r>
                            <m:rPr>
                              <m:nor/>
                            </m:rPr>
                            <a:rPr kumimoji="1" lang="en-US" altLang="ja-JP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rank</m:t>
                          </m:r>
                          <m:sSub>
                            <m:sSub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kumimoji="1"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</m:t>
                              </m:r>
                            </m:e>
                            <m:sub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kumimoji="1"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0425" y="1923889"/>
                <a:ext cx="6093271" cy="77508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/>
              <p:cNvSpPr/>
              <p:nvPr/>
            </p:nvSpPr>
            <p:spPr>
              <a:xfrm>
                <a:off x="2020629" y="2614890"/>
                <a:ext cx="293272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1" lang="en-US" altLang="ja-JP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kumimoji="1" lang="en-US" altLang="ja-JP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kumimoji="1" lang="en-US" altLang="ja-JP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kumimoji="1" lang="en-US" altLang="ja-JP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   </m:t>
                      </m:r>
                      <m:d>
                        <m:dPr>
                          <m:ctrlPr>
                            <a:rPr kumimoji="1"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kumimoji="1"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m:rPr>
                          <m:nor/>
                        </m:rPr>
                        <a:rPr kumimoji="1" lang="en-US" altLang="ja-JP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kumimoji="1"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ℳ</m:t>
                      </m:r>
                    </m:oMath>
                  </m:oMathPara>
                </a14:m>
                <a:endParaRPr kumimoji="1" lang="en-US" altLang="ja-JP" sz="2400" dirty="0">
                  <a:latin typeface="小塚明朝 Pr6N R" panose="02020400000000000000" pitchFamily="18" charset="-128"/>
                  <a:ea typeface="小塚明朝 Pr6N R" panose="02020400000000000000" pitchFamily="18" charset="-128"/>
                </a:endParaRPr>
              </a:p>
            </p:txBody>
          </p:sp>
        </mc:Choice>
        <mc:Fallback xmlns="">
          <p:sp>
            <p:nvSpPr>
              <p:cNvPr id="5" name="正方形/長方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0629" y="2614890"/>
                <a:ext cx="2932726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ボックス 5"/>
          <p:cNvSpPr txBox="1"/>
          <p:nvPr/>
        </p:nvSpPr>
        <p:spPr>
          <a:xfrm>
            <a:off x="6134573" y="700624"/>
            <a:ext cx="1930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000" dirty="0"/>
              <a:t>Hamada-H 2017</a:t>
            </a:r>
            <a:endParaRPr kumimoji="1" lang="ja-JP" altLang="en-US" sz="2000" dirty="0"/>
          </a:p>
        </p:txBody>
      </p:sp>
      <p:sp>
        <p:nvSpPr>
          <p:cNvPr id="7" name="正方形/長方形 6"/>
          <p:cNvSpPr/>
          <p:nvPr/>
        </p:nvSpPr>
        <p:spPr>
          <a:xfrm>
            <a:off x="3195401" y="5431110"/>
            <a:ext cx="42514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>
                <a:ea typeface="小塚明朝 Pr6N R" panose="02020400000000000000" pitchFamily="18" charset="-128"/>
              </a:rPr>
              <a:t>M. </a:t>
            </a:r>
            <a:r>
              <a:rPr lang="en-US" altLang="ja-JP" sz="2000" dirty="0" err="1">
                <a:ea typeface="小塚明朝 Pr6N R" panose="02020400000000000000" pitchFamily="18" charset="-128"/>
              </a:rPr>
              <a:t>Bačák</a:t>
            </a:r>
            <a:r>
              <a:rPr lang="en-US" altLang="ja-JP" sz="2000" dirty="0">
                <a:ea typeface="小塚明朝 Pr6N R" panose="02020400000000000000" pitchFamily="18" charset="-128"/>
              </a:rPr>
              <a:t>: </a:t>
            </a:r>
            <a:r>
              <a:rPr lang="en-US" altLang="ja-JP" sz="2000" i="1" dirty="0">
                <a:ea typeface="小塚明朝 Pr6N R" panose="02020400000000000000" pitchFamily="18" charset="-128"/>
              </a:rPr>
              <a:t>Convex Analysis and</a:t>
            </a:r>
            <a:r>
              <a:rPr lang="ja-JP" altLang="en-US" sz="2000" i="1" dirty="0">
                <a:ea typeface="小塚明朝 Pr6N R" panose="02020400000000000000" pitchFamily="18" charset="-128"/>
              </a:rPr>
              <a:t>　</a:t>
            </a:r>
            <a:r>
              <a:rPr lang="en-US" altLang="ja-JP" sz="2000" i="1" dirty="0">
                <a:ea typeface="小塚明朝 Pr6N R" panose="02020400000000000000" pitchFamily="18" charset="-128"/>
              </a:rPr>
              <a:t>Optimization in </a:t>
            </a:r>
            <a:r>
              <a:rPr lang="en-US" altLang="ja-JP" sz="2000" i="1" dirty="0" err="1">
                <a:ea typeface="小塚明朝 Pr6N R" panose="02020400000000000000" pitchFamily="18" charset="-128"/>
              </a:rPr>
              <a:t>Hadamard</a:t>
            </a:r>
            <a:r>
              <a:rPr lang="en-US" altLang="ja-JP" sz="2000" i="1" dirty="0">
                <a:ea typeface="小塚明朝 Pr6N R" panose="02020400000000000000" pitchFamily="18" charset="-128"/>
              </a:rPr>
              <a:t> Spaces</a:t>
            </a:r>
            <a:r>
              <a:rPr lang="en-US" altLang="ja-JP" sz="2000" dirty="0">
                <a:ea typeface="小塚明朝 Pr6N R" panose="02020400000000000000" pitchFamily="18" charset="-128"/>
              </a:rPr>
              <a:t>, </a:t>
            </a:r>
          </a:p>
          <a:p>
            <a:r>
              <a:rPr lang="en-US" altLang="ja-JP" sz="2000" dirty="0">
                <a:ea typeface="小塚明朝 Pr6N R" panose="02020400000000000000" pitchFamily="18" charset="-128"/>
              </a:rPr>
              <a:t>De </a:t>
            </a:r>
            <a:r>
              <a:rPr lang="en-US" altLang="ja-JP" sz="2000" dirty="0" err="1">
                <a:ea typeface="小塚明朝 Pr6N R" panose="02020400000000000000" pitchFamily="18" charset="-128"/>
              </a:rPr>
              <a:t>Gruyter</a:t>
            </a:r>
            <a:r>
              <a:rPr lang="en-US" altLang="ja-JP" sz="2000" dirty="0">
                <a:ea typeface="小塚明朝 Pr6N R" panose="02020400000000000000" pitchFamily="18" charset="-128"/>
              </a:rPr>
              <a:t>, Berlin, 2014.</a:t>
            </a:r>
            <a:endParaRPr lang="ja-JP" altLang="en-US" sz="2000" dirty="0">
              <a:ea typeface="小塚明朝 Pr6N R" panose="02020400000000000000" pitchFamily="18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031" y="5431110"/>
            <a:ext cx="921665" cy="129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24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F7132-47CA-4000-8D1C-00CFA7571704}" type="slidenum">
              <a:rPr kumimoji="1" lang="ja-JP" altLang="en-US" smtClean="0"/>
              <a:t>34</a:t>
            </a:fld>
            <a:endParaRPr kumimoji="1" lang="ja-JP" altLang="en-US"/>
          </a:p>
        </p:txBody>
      </p:sp>
      <p:cxnSp>
        <p:nvCxnSpPr>
          <p:cNvPr id="4" name="直線コネクタ 3"/>
          <p:cNvCxnSpPr/>
          <p:nvPr/>
        </p:nvCxnSpPr>
        <p:spPr>
          <a:xfrm>
            <a:off x="2336735" y="1444909"/>
            <a:ext cx="615026" cy="3337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/>
          <p:cNvCxnSpPr/>
          <p:nvPr/>
        </p:nvCxnSpPr>
        <p:spPr>
          <a:xfrm>
            <a:off x="2176175" y="2095134"/>
            <a:ext cx="701334" cy="3683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/>
          <p:cNvCxnSpPr/>
          <p:nvPr/>
        </p:nvCxnSpPr>
        <p:spPr>
          <a:xfrm flipH="1">
            <a:off x="2169860" y="1448268"/>
            <a:ext cx="185713" cy="6502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 flipH="1">
            <a:off x="2877510" y="1760140"/>
            <a:ext cx="54571" cy="70330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2043396" y="2458896"/>
            <a:ext cx="701334" cy="3683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1426259" y="2949621"/>
            <a:ext cx="701334" cy="3683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 flipV="1">
            <a:off x="2098336" y="2827204"/>
            <a:ext cx="643458" cy="4807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 flipV="1">
            <a:off x="1399938" y="2476748"/>
            <a:ext cx="643458" cy="4807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 flipV="1">
            <a:off x="1408039" y="2804755"/>
            <a:ext cx="687361" cy="1372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2095400" y="2798436"/>
            <a:ext cx="629545" cy="336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1133511" y="1808671"/>
            <a:ext cx="745547" cy="3637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 flipV="1">
            <a:off x="2531120" y="2955169"/>
            <a:ext cx="643458" cy="4807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 flipV="1">
            <a:off x="2493170" y="3692610"/>
            <a:ext cx="648578" cy="3940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 flipH="1">
            <a:off x="3136156" y="2955169"/>
            <a:ext cx="41951" cy="73744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 flipH="1">
            <a:off x="2497926" y="3431039"/>
            <a:ext cx="23227" cy="6924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 flipH="1">
            <a:off x="3355496" y="1803218"/>
            <a:ext cx="22656" cy="6735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 flipH="1">
            <a:off x="4099649" y="1796683"/>
            <a:ext cx="13253" cy="66807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 flipH="1">
            <a:off x="4653043" y="1501304"/>
            <a:ext cx="13253" cy="66807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 flipH="1">
            <a:off x="3890209" y="1458827"/>
            <a:ext cx="13253" cy="66807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 flipH="1">
            <a:off x="4099593" y="2130722"/>
            <a:ext cx="566703" cy="35147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 flipH="1">
            <a:off x="4106276" y="1501304"/>
            <a:ext cx="560022" cy="33403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 flipH="1">
            <a:off x="3372477" y="1465286"/>
            <a:ext cx="542999" cy="3365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 flipH="1">
            <a:off x="3346916" y="2112824"/>
            <a:ext cx="566703" cy="35147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 flipH="1" flipV="1">
            <a:off x="3346916" y="2452017"/>
            <a:ext cx="765987" cy="1228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 flipH="1" flipV="1">
            <a:off x="3905007" y="2126904"/>
            <a:ext cx="765987" cy="1228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 flipH="1" flipV="1">
            <a:off x="3376664" y="1794861"/>
            <a:ext cx="765987" cy="1228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 flipH="1" flipV="1">
            <a:off x="3909777" y="1474387"/>
            <a:ext cx="765987" cy="1228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 flipH="1">
            <a:off x="5024170" y="1432921"/>
            <a:ext cx="13253" cy="66807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 flipH="1">
            <a:off x="5702136" y="1230621"/>
            <a:ext cx="13253" cy="66807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 flipH="1">
            <a:off x="5037424" y="1224131"/>
            <a:ext cx="677965" cy="21664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 flipH="1">
            <a:off x="5024170" y="1879854"/>
            <a:ext cx="677965" cy="21664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>
            <a:off x="5699480" y="1231064"/>
            <a:ext cx="382061" cy="22759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/>
          <p:nvPr/>
        </p:nvCxnSpPr>
        <p:spPr>
          <a:xfrm flipV="1">
            <a:off x="5011448" y="1440780"/>
            <a:ext cx="1070093" cy="67583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/>
          <p:nvPr/>
        </p:nvCxnSpPr>
        <p:spPr>
          <a:xfrm flipV="1">
            <a:off x="6400027" y="1225665"/>
            <a:ext cx="725199" cy="1548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/>
          <p:cNvCxnSpPr/>
          <p:nvPr/>
        </p:nvCxnSpPr>
        <p:spPr>
          <a:xfrm flipH="1">
            <a:off x="5207511" y="2024717"/>
            <a:ext cx="677965" cy="21664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/>
          <p:cNvCxnSpPr/>
          <p:nvPr/>
        </p:nvCxnSpPr>
        <p:spPr>
          <a:xfrm flipH="1">
            <a:off x="5831267" y="2341260"/>
            <a:ext cx="646975" cy="21904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/>
          <p:nvPr/>
        </p:nvCxnSpPr>
        <p:spPr>
          <a:xfrm>
            <a:off x="5872223" y="2028461"/>
            <a:ext cx="585569" cy="31523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/>
          <p:nvPr/>
        </p:nvCxnSpPr>
        <p:spPr>
          <a:xfrm>
            <a:off x="5202478" y="2249268"/>
            <a:ext cx="644665" cy="32070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/>
        </p:nvCxnSpPr>
        <p:spPr>
          <a:xfrm>
            <a:off x="5422296" y="2747377"/>
            <a:ext cx="585569" cy="31523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/>
          <p:cNvCxnSpPr/>
          <p:nvPr/>
        </p:nvCxnSpPr>
        <p:spPr>
          <a:xfrm flipH="1">
            <a:off x="4878036" y="2755843"/>
            <a:ext cx="566703" cy="35147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/>
          <p:nvPr/>
        </p:nvCxnSpPr>
        <p:spPr>
          <a:xfrm flipH="1">
            <a:off x="5541071" y="3052926"/>
            <a:ext cx="477068" cy="26634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/>
          <p:cNvCxnSpPr/>
          <p:nvPr/>
        </p:nvCxnSpPr>
        <p:spPr>
          <a:xfrm>
            <a:off x="4886682" y="3095625"/>
            <a:ext cx="637541" cy="24110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/>
        </p:nvCxnSpPr>
        <p:spPr>
          <a:xfrm>
            <a:off x="5359510" y="3573023"/>
            <a:ext cx="585569" cy="31523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/>
          <p:cNvCxnSpPr/>
          <p:nvPr/>
        </p:nvCxnSpPr>
        <p:spPr>
          <a:xfrm flipH="1">
            <a:off x="4815250" y="3581488"/>
            <a:ext cx="566703" cy="35147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/>
          <p:cNvCxnSpPr/>
          <p:nvPr/>
        </p:nvCxnSpPr>
        <p:spPr>
          <a:xfrm flipH="1">
            <a:off x="5474305" y="3878571"/>
            <a:ext cx="481049" cy="24487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/>
          <p:cNvCxnSpPr/>
          <p:nvPr/>
        </p:nvCxnSpPr>
        <p:spPr>
          <a:xfrm>
            <a:off x="4823897" y="3921270"/>
            <a:ext cx="641762" cy="2021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/>
          <p:cNvCxnSpPr/>
          <p:nvPr/>
        </p:nvCxnSpPr>
        <p:spPr>
          <a:xfrm flipH="1">
            <a:off x="4838522" y="3070903"/>
            <a:ext cx="61415" cy="85036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/>
          <p:cNvCxnSpPr/>
          <p:nvPr/>
        </p:nvCxnSpPr>
        <p:spPr>
          <a:xfrm flipH="1">
            <a:off x="5465659" y="3314899"/>
            <a:ext cx="71952" cy="8085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/>
          <p:cNvCxnSpPr/>
          <p:nvPr/>
        </p:nvCxnSpPr>
        <p:spPr>
          <a:xfrm flipH="1">
            <a:off x="5935433" y="3075664"/>
            <a:ext cx="71952" cy="8085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/>
          <p:cNvCxnSpPr/>
          <p:nvPr/>
        </p:nvCxnSpPr>
        <p:spPr>
          <a:xfrm flipH="1">
            <a:off x="5360355" y="2768711"/>
            <a:ext cx="70502" cy="80983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/>
          <p:cNvCxnSpPr/>
          <p:nvPr/>
        </p:nvCxnSpPr>
        <p:spPr>
          <a:xfrm flipH="1">
            <a:off x="4360411" y="2633874"/>
            <a:ext cx="491454" cy="3335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/>
          <p:cNvCxnSpPr/>
          <p:nvPr/>
        </p:nvCxnSpPr>
        <p:spPr>
          <a:xfrm flipH="1">
            <a:off x="3532483" y="2615976"/>
            <a:ext cx="566703" cy="35147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/>
          <p:cNvCxnSpPr/>
          <p:nvPr/>
        </p:nvCxnSpPr>
        <p:spPr>
          <a:xfrm flipH="1" flipV="1">
            <a:off x="3532484" y="2955170"/>
            <a:ext cx="850460" cy="1228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/>
          <p:cNvCxnSpPr/>
          <p:nvPr/>
        </p:nvCxnSpPr>
        <p:spPr>
          <a:xfrm flipH="1" flipV="1">
            <a:off x="4090575" y="2630057"/>
            <a:ext cx="765987" cy="1228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コネクタ 57"/>
          <p:cNvCxnSpPr/>
          <p:nvPr/>
        </p:nvCxnSpPr>
        <p:spPr>
          <a:xfrm flipH="1">
            <a:off x="4245123" y="3473775"/>
            <a:ext cx="522712" cy="3459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コネクタ 58"/>
          <p:cNvCxnSpPr/>
          <p:nvPr/>
        </p:nvCxnSpPr>
        <p:spPr>
          <a:xfrm flipH="1">
            <a:off x="4250361" y="2985353"/>
            <a:ext cx="105744" cy="83968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59"/>
          <p:cNvCxnSpPr/>
          <p:nvPr/>
        </p:nvCxnSpPr>
        <p:spPr>
          <a:xfrm flipH="1">
            <a:off x="4758684" y="2656422"/>
            <a:ext cx="75142" cy="83525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コネクタ 60"/>
          <p:cNvCxnSpPr/>
          <p:nvPr/>
        </p:nvCxnSpPr>
        <p:spPr>
          <a:xfrm flipH="1">
            <a:off x="3446624" y="2962104"/>
            <a:ext cx="99001" cy="78081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61"/>
          <p:cNvCxnSpPr/>
          <p:nvPr/>
        </p:nvCxnSpPr>
        <p:spPr>
          <a:xfrm flipH="1" flipV="1">
            <a:off x="3419994" y="3748547"/>
            <a:ext cx="845079" cy="711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/>
          <p:cNvCxnSpPr/>
          <p:nvPr/>
        </p:nvCxnSpPr>
        <p:spPr>
          <a:xfrm flipH="1">
            <a:off x="4053233" y="2627821"/>
            <a:ext cx="47906" cy="8637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コネクタ 63"/>
          <p:cNvCxnSpPr/>
          <p:nvPr/>
        </p:nvCxnSpPr>
        <p:spPr>
          <a:xfrm flipH="1">
            <a:off x="3442440" y="3458820"/>
            <a:ext cx="625626" cy="2843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コネクタ 64"/>
          <p:cNvCxnSpPr/>
          <p:nvPr/>
        </p:nvCxnSpPr>
        <p:spPr>
          <a:xfrm flipH="1" flipV="1">
            <a:off x="4037192" y="3467652"/>
            <a:ext cx="699010" cy="612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コネクタ 65"/>
          <p:cNvCxnSpPr/>
          <p:nvPr/>
        </p:nvCxnSpPr>
        <p:spPr>
          <a:xfrm flipH="1" flipV="1">
            <a:off x="3551799" y="2961018"/>
            <a:ext cx="142610" cy="47002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コネクタ 66"/>
          <p:cNvCxnSpPr/>
          <p:nvPr/>
        </p:nvCxnSpPr>
        <p:spPr>
          <a:xfrm flipH="1" flipV="1">
            <a:off x="3724950" y="3431039"/>
            <a:ext cx="515136" cy="38865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コネクタ 67"/>
          <p:cNvCxnSpPr/>
          <p:nvPr/>
        </p:nvCxnSpPr>
        <p:spPr>
          <a:xfrm flipH="1" flipV="1">
            <a:off x="4207288" y="3224453"/>
            <a:ext cx="553079" cy="26468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コネクタ 68"/>
          <p:cNvCxnSpPr/>
          <p:nvPr/>
        </p:nvCxnSpPr>
        <p:spPr>
          <a:xfrm flipH="1" flipV="1">
            <a:off x="4100440" y="2622481"/>
            <a:ext cx="106820" cy="5703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コネクタ 69"/>
          <p:cNvCxnSpPr/>
          <p:nvPr/>
        </p:nvCxnSpPr>
        <p:spPr>
          <a:xfrm flipH="1">
            <a:off x="3722368" y="3215994"/>
            <a:ext cx="477074" cy="17659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楕円 70"/>
          <p:cNvSpPr>
            <a:spLocks noChangeAspect="1"/>
          </p:cNvSpPr>
          <p:nvPr/>
        </p:nvSpPr>
        <p:spPr>
          <a:xfrm>
            <a:off x="5636133" y="1166974"/>
            <a:ext cx="133783" cy="131336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楕円 71"/>
          <p:cNvSpPr>
            <a:spLocks noChangeAspect="1"/>
          </p:cNvSpPr>
          <p:nvPr/>
        </p:nvSpPr>
        <p:spPr>
          <a:xfrm>
            <a:off x="6016340" y="1396730"/>
            <a:ext cx="133783" cy="131336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楕円 72"/>
          <p:cNvSpPr>
            <a:spLocks noChangeAspect="1"/>
          </p:cNvSpPr>
          <p:nvPr/>
        </p:nvSpPr>
        <p:spPr>
          <a:xfrm>
            <a:off x="6359091" y="1312840"/>
            <a:ext cx="133783" cy="131336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楕円 73"/>
          <p:cNvSpPr>
            <a:spLocks noChangeAspect="1"/>
          </p:cNvSpPr>
          <p:nvPr/>
        </p:nvSpPr>
        <p:spPr>
          <a:xfrm>
            <a:off x="7032380" y="1159997"/>
            <a:ext cx="133783" cy="131336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楕円 74"/>
          <p:cNvSpPr>
            <a:spLocks noChangeAspect="1"/>
          </p:cNvSpPr>
          <p:nvPr/>
        </p:nvSpPr>
        <p:spPr>
          <a:xfrm>
            <a:off x="5628485" y="1824316"/>
            <a:ext cx="133783" cy="131336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楕円 75"/>
          <p:cNvSpPr>
            <a:spLocks noChangeAspect="1"/>
          </p:cNvSpPr>
          <p:nvPr/>
        </p:nvSpPr>
        <p:spPr>
          <a:xfrm>
            <a:off x="4982897" y="1390660"/>
            <a:ext cx="133783" cy="131336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楕円 76"/>
          <p:cNvSpPr>
            <a:spLocks noChangeAspect="1"/>
          </p:cNvSpPr>
          <p:nvPr/>
        </p:nvSpPr>
        <p:spPr>
          <a:xfrm>
            <a:off x="4970531" y="2035398"/>
            <a:ext cx="133783" cy="131336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楕円 77"/>
          <p:cNvSpPr>
            <a:spLocks noChangeAspect="1"/>
          </p:cNvSpPr>
          <p:nvPr/>
        </p:nvSpPr>
        <p:spPr>
          <a:xfrm>
            <a:off x="5822549" y="1968920"/>
            <a:ext cx="133783" cy="131336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楕円 78"/>
          <p:cNvSpPr>
            <a:spLocks noChangeAspect="1"/>
          </p:cNvSpPr>
          <p:nvPr/>
        </p:nvSpPr>
        <p:spPr>
          <a:xfrm>
            <a:off x="5157116" y="2169576"/>
            <a:ext cx="133783" cy="131336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楕円 79"/>
          <p:cNvSpPr>
            <a:spLocks noChangeAspect="1"/>
          </p:cNvSpPr>
          <p:nvPr/>
        </p:nvSpPr>
        <p:spPr>
          <a:xfrm>
            <a:off x="6401126" y="2278285"/>
            <a:ext cx="133783" cy="131336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楕円 80"/>
          <p:cNvSpPr>
            <a:spLocks noChangeAspect="1"/>
          </p:cNvSpPr>
          <p:nvPr/>
        </p:nvSpPr>
        <p:spPr>
          <a:xfrm>
            <a:off x="5742495" y="2513725"/>
            <a:ext cx="133783" cy="131336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楕円 81"/>
          <p:cNvSpPr>
            <a:spLocks noChangeAspect="1"/>
          </p:cNvSpPr>
          <p:nvPr/>
        </p:nvSpPr>
        <p:spPr>
          <a:xfrm>
            <a:off x="5927058" y="3008379"/>
            <a:ext cx="133783" cy="131336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楕円 82"/>
          <p:cNvSpPr>
            <a:spLocks noChangeAspect="1"/>
          </p:cNvSpPr>
          <p:nvPr/>
        </p:nvSpPr>
        <p:spPr>
          <a:xfrm>
            <a:off x="5369103" y="2700101"/>
            <a:ext cx="133783" cy="131336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楕円 83"/>
          <p:cNvSpPr>
            <a:spLocks noChangeAspect="1"/>
          </p:cNvSpPr>
          <p:nvPr/>
        </p:nvSpPr>
        <p:spPr>
          <a:xfrm>
            <a:off x="4830487" y="3028464"/>
            <a:ext cx="133783" cy="131336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楕円 84"/>
          <p:cNvSpPr>
            <a:spLocks noChangeAspect="1"/>
          </p:cNvSpPr>
          <p:nvPr/>
        </p:nvSpPr>
        <p:spPr>
          <a:xfrm>
            <a:off x="5479093" y="3266200"/>
            <a:ext cx="133783" cy="131336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楕円 85"/>
          <p:cNvSpPr>
            <a:spLocks noChangeAspect="1"/>
          </p:cNvSpPr>
          <p:nvPr/>
        </p:nvSpPr>
        <p:spPr>
          <a:xfrm>
            <a:off x="5868541" y="3812903"/>
            <a:ext cx="133783" cy="131336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楕円 86"/>
          <p:cNvSpPr>
            <a:spLocks noChangeAspect="1"/>
          </p:cNvSpPr>
          <p:nvPr/>
        </p:nvSpPr>
        <p:spPr>
          <a:xfrm>
            <a:off x="5400498" y="4063742"/>
            <a:ext cx="133783" cy="131336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楕円 87"/>
          <p:cNvSpPr>
            <a:spLocks noChangeAspect="1"/>
          </p:cNvSpPr>
          <p:nvPr/>
        </p:nvSpPr>
        <p:spPr>
          <a:xfrm>
            <a:off x="5295585" y="3518899"/>
            <a:ext cx="133783" cy="131336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楕円 88"/>
          <p:cNvSpPr>
            <a:spLocks noChangeAspect="1"/>
          </p:cNvSpPr>
          <p:nvPr/>
        </p:nvSpPr>
        <p:spPr>
          <a:xfrm>
            <a:off x="4775297" y="3855602"/>
            <a:ext cx="133783" cy="131336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楕円 89"/>
          <p:cNvSpPr>
            <a:spLocks noChangeAspect="1"/>
          </p:cNvSpPr>
          <p:nvPr/>
        </p:nvSpPr>
        <p:spPr>
          <a:xfrm>
            <a:off x="4573431" y="1433324"/>
            <a:ext cx="133783" cy="131336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楕円 90"/>
          <p:cNvSpPr>
            <a:spLocks noChangeAspect="1"/>
          </p:cNvSpPr>
          <p:nvPr/>
        </p:nvSpPr>
        <p:spPr>
          <a:xfrm>
            <a:off x="4049785" y="1765111"/>
            <a:ext cx="133783" cy="131336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楕円 91"/>
          <p:cNvSpPr>
            <a:spLocks noChangeAspect="1"/>
          </p:cNvSpPr>
          <p:nvPr/>
        </p:nvSpPr>
        <p:spPr>
          <a:xfrm>
            <a:off x="4582869" y="2078542"/>
            <a:ext cx="133783" cy="131336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楕円 92"/>
          <p:cNvSpPr>
            <a:spLocks noChangeAspect="1"/>
          </p:cNvSpPr>
          <p:nvPr/>
        </p:nvSpPr>
        <p:spPr>
          <a:xfrm>
            <a:off x="4032295" y="2397774"/>
            <a:ext cx="133783" cy="131336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楕円 93"/>
          <p:cNvSpPr>
            <a:spLocks noChangeAspect="1"/>
          </p:cNvSpPr>
          <p:nvPr/>
        </p:nvSpPr>
        <p:spPr>
          <a:xfrm>
            <a:off x="3296547" y="2411080"/>
            <a:ext cx="133783" cy="131336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楕円 94"/>
          <p:cNvSpPr>
            <a:spLocks noChangeAspect="1"/>
          </p:cNvSpPr>
          <p:nvPr/>
        </p:nvSpPr>
        <p:spPr>
          <a:xfrm>
            <a:off x="3831315" y="1405203"/>
            <a:ext cx="133783" cy="131336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楕円 95"/>
          <p:cNvSpPr>
            <a:spLocks noChangeAspect="1"/>
          </p:cNvSpPr>
          <p:nvPr/>
        </p:nvSpPr>
        <p:spPr>
          <a:xfrm>
            <a:off x="3827122" y="2051083"/>
            <a:ext cx="133783" cy="131336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7" name="楕円 96"/>
          <p:cNvSpPr>
            <a:spLocks noChangeAspect="1"/>
          </p:cNvSpPr>
          <p:nvPr/>
        </p:nvSpPr>
        <p:spPr>
          <a:xfrm>
            <a:off x="3318181" y="1721445"/>
            <a:ext cx="133783" cy="131336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楕円 97"/>
          <p:cNvSpPr>
            <a:spLocks noChangeAspect="1"/>
          </p:cNvSpPr>
          <p:nvPr/>
        </p:nvSpPr>
        <p:spPr>
          <a:xfrm>
            <a:off x="2282402" y="1391153"/>
            <a:ext cx="133783" cy="131336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楕円 98"/>
          <p:cNvSpPr>
            <a:spLocks noChangeAspect="1"/>
          </p:cNvSpPr>
          <p:nvPr/>
        </p:nvSpPr>
        <p:spPr>
          <a:xfrm>
            <a:off x="2109283" y="2007356"/>
            <a:ext cx="133783" cy="131336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0" name="楕円 99"/>
          <p:cNvSpPr>
            <a:spLocks noChangeAspect="1"/>
          </p:cNvSpPr>
          <p:nvPr/>
        </p:nvSpPr>
        <p:spPr>
          <a:xfrm>
            <a:off x="2867843" y="1721251"/>
            <a:ext cx="133783" cy="131336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楕円 100"/>
          <p:cNvSpPr>
            <a:spLocks noChangeAspect="1"/>
          </p:cNvSpPr>
          <p:nvPr/>
        </p:nvSpPr>
        <p:spPr>
          <a:xfrm>
            <a:off x="2796328" y="2366157"/>
            <a:ext cx="133783" cy="131336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" name="楕円 101"/>
          <p:cNvSpPr>
            <a:spLocks noChangeAspect="1"/>
          </p:cNvSpPr>
          <p:nvPr/>
        </p:nvSpPr>
        <p:spPr>
          <a:xfrm>
            <a:off x="1996841" y="2397774"/>
            <a:ext cx="133783" cy="131336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楕円 102"/>
          <p:cNvSpPr>
            <a:spLocks noChangeAspect="1"/>
          </p:cNvSpPr>
          <p:nvPr/>
        </p:nvSpPr>
        <p:spPr>
          <a:xfrm>
            <a:off x="1346775" y="2873304"/>
            <a:ext cx="133783" cy="131336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楕円 103"/>
          <p:cNvSpPr>
            <a:spLocks noChangeAspect="1"/>
          </p:cNvSpPr>
          <p:nvPr/>
        </p:nvSpPr>
        <p:spPr>
          <a:xfrm>
            <a:off x="2048803" y="2743692"/>
            <a:ext cx="133783" cy="131336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楕円 104"/>
          <p:cNvSpPr>
            <a:spLocks noChangeAspect="1"/>
          </p:cNvSpPr>
          <p:nvPr/>
        </p:nvSpPr>
        <p:spPr>
          <a:xfrm>
            <a:off x="2046272" y="3251176"/>
            <a:ext cx="133783" cy="131336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楕円 105"/>
          <p:cNvSpPr>
            <a:spLocks noChangeAspect="1"/>
          </p:cNvSpPr>
          <p:nvPr/>
        </p:nvSpPr>
        <p:spPr>
          <a:xfrm>
            <a:off x="2701957" y="2779880"/>
            <a:ext cx="133783" cy="131336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楕円 106"/>
          <p:cNvSpPr>
            <a:spLocks noChangeAspect="1"/>
          </p:cNvSpPr>
          <p:nvPr/>
        </p:nvSpPr>
        <p:spPr>
          <a:xfrm>
            <a:off x="3102672" y="2904993"/>
            <a:ext cx="133783" cy="131336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楕円 107"/>
          <p:cNvSpPr>
            <a:spLocks noChangeAspect="1"/>
          </p:cNvSpPr>
          <p:nvPr/>
        </p:nvSpPr>
        <p:spPr>
          <a:xfrm>
            <a:off x="2452597" y="3380516"/>
            <a:ext cx="133783" cy="131336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楕円 108"/>
          <p:cNvSpPr>
            <a:spLocks noChangeAspect="1"/>
          </p:cNvSpPr>
          <p:nvPr/>
        </p:nvSpPr>
        <p:spPr>
          <a:xfrm>
            <a:off x="2431034" y="4042632"/>
            <a:ext cx="133783" cy="131336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" name="楕円 109"/>
          <p:cNvSpPr>
            <a:spLocks noChangeAspect="1"/>
          </p:cNvSpPr>
          <p:nvPr/>
        </p:nvSpPr>
        <p:spPr>
          <a:xfrm>
            <a:off x="3072589" y="3630356"/>
            <a:ext cx="133783" cy="131336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楕円 110"/>
          <p:cNvSpPr>
            <a:spLocks noChangeAspect="1"/>
          </p:cNvSpPr>
          <p:nvPr/>
        </p:nvSpPr>
        <p:spPr>
          <a:xfrm>
            <a:off x="3377815" y="3674537"/>
            <a:ext cx="133783" cy="131336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楕円 111"/>
          <p:cNvSpPr>
            <a:spLocks noChangeAspect="1"/>
          </p:cNvSpPr>
          <p:nvPr/>
        </p:nvSpPr>
        <p:spPr>
          <a:xfrm>
            <a:off x="4166632" y="3740206"/>
            <a:ext cx="133783" cy="131336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楕円 112"/>
          <p:cNvSpPr>
            <a:spLocks noChangeAspect="1"/>
          </p:cNvSpPr>
          <p:nvPr/>
        </p:nvSpPr>
        <p:spPr>
          <a:xfrm>
            <a:off x="3488773" y="2891180"/>
            <a:ext cx="133783" cy="131336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楕円 113"/>
          <p:cNvSpPr>
            <a:spLocks noChangeAspect="1"/>
          </p:cNvSpPr>
          <p:nvPr/>
        </p:nvSpPr>
        <p:spPr>
          <a:xfrm>
            <a:off x="4049147" y="2578361"/>
            <a:ext cx="133783" cy="131336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" name="楕円 114"/>
          <p:cNvSpPr>
            <a:spLocks noChangeAspect="1"/>
          </p:cNvSpPr>
          <p:nvPr/>
        </p:nvSpPr>
        <p:spPr>
          <a:xfrm>
            <a:off x="4760120" y="2598160"/>
            <a:ext cx="133783" cy="131336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楕円 115"/>
          <p:cNvSpPr>
            <a:spLocks noChangeAspect="1"/>
          </p:cNvSpPr>
          <p:nvPr/>
        </p:nvSpPr>
        <p:spPr>
          <a:xfrm>
            <a:off x="3655986" y="3346146"/>
            <a:ext cx="133783" cy="131336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" name="楕円 116"/>
          <p:cNvSpPr>
            <a:spLocks noChangeAspect="1"/>
          </p:cNvSpPr>
          <p:nvPr/>
        </p:nvSpPr>
        <p:spPr>
          <a:xfrm>
            <a:off x="4700945" y="3417666"/>
            <a:ext cx="133783" cy="131336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楕円 117"/>
          <p:cNvSpPr>
            <a:spLocks noChangeAspect="1"/>
          </p:cNvSpPr>
          <p:nvPr/>
        </p:nvSpPr>
        <p:spPr>
          <a:xfrm>
            <a:off x="4147175" y="3157222"/>
            <a:ext cx="133783" cy="131336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楕円 118"/>
          <p:cNvSpPr>
            <a:spLocks noChangeAspect="1"/>
          </p:cNvSpPr>
          <p:nvPr/>
        </p:nvSpPr>
        <p:spPr>
          <a:xfrm>
            <a:off x="4001173" y="3410943"/>
            <a:ext cx="133783" cy="131336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楕円 119"/>
          <p:cNvSpPr>
            <a:spLocks noChangeAspect="1"/>
          </p:cNvSpPr>
          <p:nvPr/>
        </p:nvSpPr>
        <p:spPr>
          <a:xfrm>
            <a:off x="1785054" y="2081306"/>
            <a:ext cx="133783" cy="131336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楕円 120"/>
          <p:cNvSpPr>
            <a:spLocks noChangeAspect="1"/>
          </p:cNvSpPr>
          <p:nvPr/>
        </p:nvSpPr>
        <p:spPr>
          <a:xfrm>
            <a:off x="1068747" y="1748519"/>
            <a:ext cx="133783" cy="131336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2" name="直線矢印コネクタ 121"/>
          <p:cNvCxnSpPr/>
          <p:nvPr/>
        </p:nvCxnSpPr>
        <p:spPr>
          <a:xfrm>
            <a:off x="2615401" y="1606354"/>
            <a:ext cx="86556" cy="37317"/>
          </a:xfrm>
          <a:prstGeom prst="straightConnector1">
            <a:avLst/>
          </a:prstGeom>
          <a:ln w="4762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線矢印コネクタ 122"/>
          <p:cNvCxnSpPr/>
          <p:nvPr/>
        </p:nvCxnSpPr>
        <p:spPr>
          <a:xfrm>
            <a:off x="2454273" y="2242763"/>
            <a:ext cx="86556" cy="37317"/>
          </a:xfrm>
          <a:prstGeom prst="straightConnector1">
            <a:avLst/>
          </a:prstGeom>
          <a:ln w="4762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線矢印コネクタ 123"/>
          <p:cNvCxnSpPr/>
          <p:nvPr/>
        </p:nvCxnSpPr>
        <p:spPr>
          <a:xfrm flipH="1">
            <a:off x="2249910" y="1748519"/>
            <a:ext cx="19934" cy="75797"/>
          </a:xfrm>
          <a:prstGeom prst="straightConnector1">
            <a:avLst/>
          </a:prstGeom>
          <a:ln w="4762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線矢印コネクタ 124"/>
          <p:cNvCxnSpPr/>
          <p:nvPr/>
        </p:nvCxnSpPr>
        <p:spPr>
          <a:xfrm>
            <a:off x="2908875" y="2065078"/>
            <a:ext cx="860" cy="110433"/>
          </a:xfrm>
          <a:prstGeom prst="straightConnector1">
            <a:avLst/>
          </a:prstGeom>
          <a:ln w="4762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直線矢印コネクタ 125"/>
          <p:cNvCxnSpPr/>
          <p:nvPr/>
        </p:nvCxnSpPr>
        <p:spPr>
          <a:xfrm>
            <a:off x="3358265" y="2111517"/>
            <a:ext cx="860" cy="110433"/>
          </a:xfrm>
          <a:prstGeom prst="straightConnector1">
            <a:avLst/>
          </a:prstGeom>
          <a:ln w="4762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直線矢印コネクタ 126"/>
          <p:cNvCxnSpPr/>
          <p:nvPr/>
        </p:nvCxnSpPr>
        <p:spPr>
          <a:xfrm>
            <a:off x="4109308" y="1990566"/>
            <a:ext cx="860" cy="110433"/>
          </a:xfrm>
          <a:prstGeom prst="straightConnector1">
            <a:avLst/>
          </a:prstGeom>
          <a:ln w="4762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直線矢印コネクタ 127"/>
          <p:cNvCxnSpPr/>
          <p:nvPr/>
        </p:nvCxnSpPr>
        <p:spPr>
          <a:xfrm>
            <a:off x="4647929" y="1831546"/>
            <a:ext cx="860" cy="110433"/>
          </a:xfrm>
          <a:prstGeom prst="straightConnector1">
            <a:avLst/>
          </a:prstGeom>
          <a:ln w="4762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線矢印コネクタ 128"/>
          <p:cNvCxnSpPr/>
          <p:nvPr/>
        </p:nvCxnSpPr>
        <p:spPr>
          <a:xfrm>
            <a:off x="2365524" y="2618680"/>
            <a:ext cx="87073" cy="45148"/>
          </a:xfrm>
          <a:prstGeom prst="straightConnector1">
            <a:avLst/>
          </a:prstGeom>
          <a:ln w="4762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直線矢印コネクタ 129"/>
          <p:cNvCxnSpPr/>
          <p:nvPr/>
        </p:nvCxnSpPr>
        <p:spPr>
          <a:xfrm>
            <a:off x="2394063" y="2816116"/>
            <a:ext cx="80961" cy="3621"/>
          </a:xfrm>
          <a:prstGeom prst="straightConnector1">
            <a:avLst/>
          </a:prstGeom>
          <a:ln w="4762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線矢印コネクタ 130"/>
          <p:cNvCxnSpPr/>
          <p:nvPr/>
        </p:nvCxnSpPr>
        <p:spPr>
          <a:xfrm flipV="1">
            <a:off x="2364021" y="3040762"/>
            <a:ext cx="103905" cy="66568"/>
          </a:xfrm>
          <a:prstGeom prst="straightConnector1">
            <a:avLst/>
          </a:prstGeom>
          <a:ln w="4762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直線矢印コネクタ 131"/>
          <p:cNvCxnSpPr/>
          <p:nvPr/>
        </p:nvCxnSpPr>
        <p:spPr>
          <a:xfrm flipV="1">
            <a:off x="1721268" y="2655907"/>
            <a:ext cx="90763" cy="61914"/>
          </a:xfrm>
          <a:prstGeom prst="straightConnector1">
            <a:avLst/>
          </a:prstGeom>
          <a:ln w="4762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直線矢印コネクタ 132"/>
          <p:cNvCxnSpPr/>
          <p:nvPr/>
        </p:nvCxnSpPr>
        <p:spPr>
          <a:xfrm flipV="1">
            <a:off x="1822689" y="2831563"/>
            <a:ext cx="106164" cy="27624"/>
          </a:xfrm>
          <a:prstGeom prst="straightConnector1">
            <a:avLst/>
          </a:prstGeom>
          <a:ln w="4762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直線矢印コネクタ 133"/>
          <p:cNvCxnSpPr/>
          <p:nvPr/>
        </p:nvCxnSpPr>
        <p:spPr>
          <a:xfrm>
            <a:off x="1747879" y="3125932"/>
            <a:ext cx="109506" cy="47697"/>
          </a:xfrm>
          <a:prstGeom prst="straightConnector1">
            <a:avLst/>
          </a:prstGeom>
          <a:ln w="4762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線矢印コネクタ 134"/>
          <p:cNvCxnSpPr/>
          <p:nvPr/>
        </p:nvCxnSpPr>
        <p:spPr>
          <a:xfrm>
            <a:off x="1458342" y="1976659"/>
            <a:ext cx="109506" cy="47697"/>
          </a:xfrm>
          <a:prstGeom prst="straightConnector1">
            <a:avLst/>
          </a:prstGeom>
          <a:ln w="4762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楕円 135"/>
          <p:cNvSpPr>
            <a:spLocks noChangeAspect="1"/>
          </p:cNvSpPr>
          <p:nvPr/>
        </p:nvSpPr>
        <p:spPr>
          <a:xfrm>
            <a:off x="4288000" y="2907713"/>
            <a:ext cx="133783" cy="131336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7" name="直線矢印コネクタ 136"/>
          <p:cNvCxnSpPr/>
          <p:nvPr/>
        </p:nvCxnSpPr>
        <p:spPr>
          <a:xfrm flipH="1">
            <a:off x="4307185" y="2303189"/>
            <a:ext cx="65691" cy="50532"/>
          </a:xfrm>
          <a:prstGeom prst="straightConnector1">
            <a:avLst/>
          </a:prstGeom>
          <a:ln w="4762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線矢印コネクタ 137"/>
          <p:cNvCxnSpPr/>
          <p:nvPr/>
        </p:nvCxnSpPr>
        <p:spPr>
          <a:xfrm flipH="1">
            <a:off x="4317254" y="1666598"/>
            <a:ext cx="65691" cy="50532"/>
          </a:xfrm>
          <a:prstGeom prst="straightConnector1">
            <a:avLst/>
          </a:prstGeom>
          <a:ln w="4762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線矢印コネクタ 138"/>
          <p:cNvCxnSpPr/>
          <p:nvPr/>
        </p:nvCxnSpPr>
        <p:spPr>
          <a:xfrm flipH="1">
            <a:off x="3584254" y="1616626"/>
            <a:ext cx="65691" cy="50532"/>
          </a:xfrm>
          <a:prstGeom prst="straightConnector1">
            <a:avLst/>
          </a:prstGeom>
          <a:ln w="4762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直線矢印コネクタ 139"/>
          <p:cNvCxnSpPr/>
          <p:nvPr/>
        </p:nvCxnSpPr>
        <p:spPr>
          <a:xfrm flipH="1">
            <a:off x="3608774" y="2247009"/>
            <a:ext cx="65691" cy="50532"/>
          </a:xfrm>
          <a:prstGeom prst="straightConnector1">
            <a:avLst/>
          </a:prstGeom>
          <a:ln w="4762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直線矢印コネクタ 140"/>
          <p:cNvCxnSpPr/>
          <p:nvPr/>
        </p:nvCxnSpPr>
        <p:spPr>
          <a:xfrm flipH="1" flipV="1">
            <a:off x="3706784" y="2452455"/>
            <a:ext cx="66491" cy="754"/>
          </a:xfrm>
          <a:prstGeom prst="straightConnector1">
            <a:avLst/>
          </a:prstGeom>
          <a:ln w="4762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直線矢印コネクタ 141"/>
          <p:cNvCxnSpPr/>
          <p:nvPr/>
        </p:nvCxnSpPr>
        <p:spPr>
          <a:xfrm flipH="1" flipV="1">
            <a:off x="4184606" y="2141425"/>
            <a:ext cx="66491" cy="754"/>
          </a:xfrm>
          <a:prstGeom prst="straightConnector1">
            <a:avLst/>
          </a:prstGeom>
          <a:ln w="4762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直線矢印コネクタ 142"/>
          <p:cNvCxnSpPr/>
          <p:nvPr/>
        </p:nvCxnSpPr>
        <p:spPr>
          <a:xfrm flipH="1" flipV="1">
            <a:off x="4136080" y="1468916"/>
            <a:ext cx="66491" cy="754"/>
          </a:xfrm>
          <a:prstGeom prst="straightConnector1">
            <a:avLst/>
          </a:prstGeom>
          <a:ln w="4762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直線矢印コネクタ 143"/>
          <p:cNvCxnSpPr/>
          <p:nvPr/>
        </p:nvCxnSpPr>
        <p:spPr>
          <a:xfrm flipH="1" flipV="1">
            <a:off x="3666338" y="1793203"/>
            <a:ext cx="66491" cy="754"/>
          </a:xfrm>
          <a:prstGeom prst="straightConnector1">
            <a:avLst/>
          </a:prstGeom>
          <a:ln w="4762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直線矢印コネクタ 144"/>
          <p:cNvCxnSpPr/>
          <p:nvPr/>
        </p:nvCxnSpPr>
        <p:spPr>
          <a:xfrm>
            <a:off x="5025177" y="1750772"/>
            <a:ext cx="860" cy="110433"/>
          </a:xfrm>
          <a:prstGeom prst="straightConnector1">
            <a:avLst/>
          </a:prstGeom>
          <a:ln w="4762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直線矢印コネクタ 145"/>
          <p:cNvCxnSpPr/>
          <p:nvPr/>
        </p:nvCxnSpPr>
        <p:spPr>
          <a:xfrm>
            <a:off x="5707902" y="1463491"/>
            <a:ext cx="860" cy="110433"/>
          </a:xfrm>
          <a:prstGeom prst="straightConnector1">
            <a:avLst/>
          </a:prstGeom>
          <a:ln w="4762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線矢印コネクタ 146"/>
          <p:cNvCxnSpPr/>
          <p:nvPr/>
        </p:nvCxnSpPr>
        <p:spPr>
          <a:xfrm flipH="1">
            <a:off x="5290899" y="1329955"/>
            <a:ext cx="87150" cy="17514"/>
          </a:xfrm>
          <a:prstGeom prst="straightConnector1">
            <a:avLst/>
          </a:prstGeom>
          <a:ln w="4762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直線矢印コネクタ 147"/>
          <p:cNvCxnSpPr/>
          <p:nvPr/>
        </p:nvCxnSpPr>
        <p:spPr>
          <a:xfrm flipH="1">
            <a:off x="5360799" y="1957083"/>
            <a:ext cx="87150" cy="17514"/>
          </a:xfrm>
          <a:prstGeom prst="straightConnector1">
            <a:avLst/>
          </a:prstGeom>
          <a:ln w="4762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直線矢印コネクタ 148"/>
          <p:cNvCxnSpPr/>
          <p:nvPr/>
        </p:nvCxnSpPr>
        <p:spPr>
          <a:xfrm flipH="1">
            <a:off x="5545424" y="1754643"/>
            <a:ext cx="42021" cy="25617"/>
          </a:xfrm>
          <a:prstGeom prst="straightConnector1">
            <a:avLst/>
          </a:prstGeom>
          <a:ln w="4762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直線矢印コネクタ 149"/>
          <p:cNvCxnSpPr/>
          <p:nvPr/>
        </p:nvCxnSpPr>
        <p:spPr>
          <a:xfrm>
            <a:off x="5865434" y="1334405"/>
            <a:ext cx="67077" cy="49268"/>
          </a:xfrm>
          <a:prstGeom prst="straightConnector1">
            <a:avLst/>
          </a:prstGeom>
          <a:ln w="4762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直線矢印コネクタ 150"/>
          <p:cNvCxnSpPr/>
          <p:nvPr/>
        </p:nvCxnSpPr>
        <p:spPr>
          <a:xfrm flipH="1">
            <a:off x="5508024" y="2126159"/>
            <a:ext cx="87150" cy="17514"/>
          </a:xfrm>
          <a:prstGeom prst="straightConnector1">
            <a:avLst/>
          </a:prstGeom>
          <a:ln w="4762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直線矢印コネクタ 151"/>
          <p:cNvCxnSpPr/>
          <p:nvPr/>
        </p:nvCxnSpPr>
        <p:spPr>
          <a:xfrm flipH="1">
            <a:off x="6062974" y="2458159"/>
            <a:ext cx="56144" cy="17514"/>
          </a:xfrm>
          <a:prstGeom prst="straightConnector1">
            <a:avLst/>
          </a:prstGeom>
          <a:ln w="4762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テキスト ボックス 152"/>
              <p:cNvSpPr txBox="1"/>
              <p:nvPr/>
            </p:nvSpPr>
            <p:spPr>
              <a:xfrm>
                <a:off x="3203851" y="1143108"/>
                <a:ext cx="537888" cy="227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kumimoji="1" lang="ja-JP" altLang="en-US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3" name="テキスト ボックス 1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51" y="1143108"/>
                <a:ext cx="537888" cy="227276"/>
              </a:xfrm>
              <a:prstGeom prst="rect">
                <a:avLst/>
              </a:prstGeom>
              <a:blipFill>
                <a:blip r:embed="rId2"/>
                <a:stretch>
                  <a:fillRect t="-5405" r="-18182" b="-297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テキスト ボックス 153"/>
              <p:cNvSpPr txBox="1"/>
              <p:nvPr/>
            </p:nvSpPr>
            <p:spPr>
              <a:xfrm>
                <a:off x="1662510" y="1307794"/>
                <a:ext cx="537888" cy="227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ja-JP" altLang="en-US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4" name="テキスト ボックス 1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2510" y="1307794"/>
                <a:ext cx="537888" cy="227276"/>
              </a:xfrm>
              <a:prstGeom prst="rect">
                <a:avLst/>
              </a:prstGeom>
              <a:blipFill>
                <a:blip r:embed="rId3"/>
                <a:stretch>
                  <a:fillRect t="-5405" r="-18182" b="-297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テキスト ボックス 154"/>
              <p:cNvSpPr txBox="1"/>
              <p:nvPr/>
            </p:nvSpPr>
            <p:spPr>
              <a:xfrm rot="2340000">
                <a:off x="1966054" y="1489004"/>
                <a:ext cx="209002" cy="2525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00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≃</m:t>
                      </m:r>
                    </m:oMath>
                  </m:oMathPara>
                </a14:m>
                <a:endParaRPr kumimoji="1" lang="ja-JP" altLang="en-US" sz="28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5" name="テキスト ボックス 1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340000">
                <a:off x="1966054" y="1489004"/>
                <a:ext cx="209002" cy="252529"/>
              </a:xfrm>
              <a:prstGeom prst="rect">
                <a:avLst/>
              </a:prstGeom>
              <a:blipFill>
                <a:blip r:embed="rId4"/>
                <a:stretch>
                  <a:fillRect l="-22222" b="-2037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テキスト ボックス 155"/>
              <p:cNvSpPr txBox="1"/>
              <p:nvPr/>
            </p:nvSpPr>
            <p:spPr>
              <a:xfrm rot="2340000">
                <a:off x="3444142" y="1312313"/>
                <a:ext cx="209002" cy="2525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00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≃</m:t>
                      </m:r>
                    </m:oMath>
                  </m:oMathPara>
                </a14:m>
                <a:endParaRPr kumimoji="1" lang="ja-JP" altLang="en-US" sz="28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6" name="テキスト ボックス 1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340000">
                <a:off x="3444142" y="1312313"/>
                <a:ext cx="209002" cy="252529"/>
              </a:xfrm>
              <a:prstGeom prst="rect">
                <a:avLst/>
              </a:prstGeom>
              <a:blipFill>
                <a:blip r:embed="rId5"/>
                <a:stretch>
                  <a:fillRect l="-20370" b="-2037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7" name="直線矢印コネクタ 156"/>
          <p:cNvCxnSpPr/>
          <p:nvPr/>
        </p:nvCxnSpPr>
        <p:spPr>
          <a:xfrm flipV="1">
            <a:off x="6773821" y="1291483"/>
            <a:ext cx="37539" cy="6827"/>
          </a:xfrm>
          <a:prstGeom prst="straightConnector1">
            <a:avLst/>
          </a:prstGeom>
          <a:ln w="4762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テキスト ボックス 157"/>
              <p:cNvSpPr txBox="1"/>
              <p:nvPr/>
            </p:nvSpPr>
            <p:spPr>
              <a:xfrm rot="5580000">
                <a:off x="3909263" y="3893623"/>
                <a:ext cx="286726" cy="3601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80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≃</m:t>
                      </m:r>
                    </m:oMath>
                  </m:oMathPara>
                </a14:m>
                <a:endParaRPr kumimoji="1" lang="ja-JP" altLang="en-US" sz="36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8" name="テキスト ボックス 1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580000">
                <a:off x="3909263" y="3893623"/>
                <a:ext cx="286726" cy="36012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9" name="グループ化 158"/>
          <p:cNvGrpSpPr/>
          <p:nvPr/>
        </p:nvGrpSpPr>
        <p:grpSpPr>
          <a:xfrm>
            <a:off x="3097028" y="4226378"/>
            <a:ext cx="1619624" cy="799779"/>
            <a:chOff x="3240006" y="4530975"/>
            <a:chExt cx="2314992" cy="1170855"/>
          </a:xfrm>
        </p:grpSpPr>
        <p:cxnSp>
          <p:nvCxnSpPr>
            <p:cNvPr id="160" name="直線コネクタ 159"/>
            <p:cNvCxnSpPr/>
            <p:nvPr/>
          </p:nvCxnSpPr>
          <p:spPr>
            <a:xfrm flipH="1">
              <a:off x="3280746" y="4603857"/>
              <a:ext cx="508437" cy="53231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直線コネクタ 160"/>
            <p:cNvCxnSpPr/>
            <p:nvPr/>
          </p:nvCxnSpPr>
          <p:spPr>
            <a:xfrm flipH="1">
              <a:off x="3759444" y="5143705"/>
              <a:ext cx="524354" cy="49632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直線コネクタ 161"/>
            <p:cNvCxnSpPr/>
            <p:nvPr/>
          </p:nvCxnSpPr>
          <p:spPr>
            <a:xfrm flipH="1" flipV="1">
              <a:off x="3829491" y="4587433"/>
              <a:ext cx="484539" cy="52163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直線コネクタ 162"/>
            <p:cNvCxnSpPr/>
            <p:nvPr/>
          </p:nvCxnSpPr>
          <p:spPr>
            <a:xfrm flipH="1" flipV="1">
              <a:off x="3343142" y="5136173"/>
              <a:ext cx="378825" cy="46503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直線コネクタ 163"/>
            <p:cNvCxnSpPr/>
            <p:nvPr/>
          </p:nvCxnSpPr>
          <p:spPr>
            <a:xfrm flipH="1">
              <a:off x="3670727" y="4611389"/>
              <a:ext cx="141557" cy="51828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直線コネクタ 164"/>
            <p:cNvCxnSpPr/>
            <p:nvPr/>
          </p:nvCxnSpPr>
          <p:spPr>
            <a:xfrm>
              <a:off x="3679409" y="5143705"/>
              <a:ext cx="68641" cy="52066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直線コネクタ 165"/>
            <p:cNvCxnSpPr/>
            <p:nvPr/>
          </p:nvCxnSpPr>
          <p:spPr>
            <a:xfrm flipH="1">
              <a:off x="4885077" y="4763143"/>
              <a:ext cx="1" cy="77861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直線コネクタ 166"/>
            <p:cNvCxnSpPr/>
            <p:nvPr/>
          </p:nvCxnSpPr>
          <p:spPr>
            <a:xfrm flipH="1">
              <a:off x="5467487" y="4736204"/>
              <a:ext cx="1" cy="77861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8" name="楕円 167"/>
            <p:cNvSpPr>
              <a:spLocks noChangeAspect="1"/>
            </p:cNvSpPr>
            <p:nvPr/>
          </p:nvSpPr>
          <p:spPr>
            <a:xfrm>
              <a:off x="3240006" y="5031444"/>
              <a:ext cx="160069" cy="160069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9" name="楕円 168"/>
            <p:cNvSpPr>
              <a:spLocks noChangeAspect="1"/>
            </p:cNvSpPr>
            <p:nvPr/>
          </p:nvSpPr>
          <p:spPr>
            <a:xfrm>
              <a:off x="3619057" y="5048106"/>
              <a:ext cx="160069" cy="160069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0" name="楕円 169"/>
            <p:cNvSpPr>
              <a:spLocks noChangeAspect="1"/>
            </p:cNvSpPr>
            <p:nvPr/>
          </p:nvSpPr>
          <p:spPr>
            <a:xfrm>
              <a:off x="4215157" y="5027586"/>
              <a:ext cx="160069" cy="160069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1" name="楕円 170"/>
            <p:cNvSpPr>
              <a:spLocks noChangeAspect="1"/>
            </p:cNvSpPr>
            <p:nvPr/>
          </p:nvSpPr>
          <p:spPr>
            <a:xfrm>
              <a:off x="3660671" y="5541761"/>
              <a:ext cx="160069" cy="160069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2" name="楕円 171"/>
            <p:cNvSpPr>
              <a:spLocks noChangeAspect="1"/>
            </p:cNvSpPr>
            <p:nvPr/>
          </p:nvSpPr>
          <p:spPr>
            <a:xfrm>
              <a:off x="3732247" y="4530975"/>
              <a:ext cx="160069" cy="160069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3" name="楕円 172"/>
            <p:cNvSpPr>
              <a:spLocks noChangeAspect="1"/>
            </p:cNvSpPr>
            <p:nvPr/>
          </p:nvSpPr>
          <p:spPr>
            <a:xfrm>
              <a:off x="4810724" y="4699958"/>
              <a:ext cx="160069" cy="160069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4" name="楕円 173"/>
            <p:cNvSpPr>
              <a:spLocks noChangeAspect="1"/>
            </p:cNvSpPr>
            <p:nvPr/>
          </p:nvSpPr>
          <p:spPr>
            <a:xfrm>
              <a:off x="4810724" y="5418355"/>
              <a:ext cx="160069" cy="160069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5" name="楕円 174"/>
            <p:cNvSpPr>
              <a:spLocks noChangeAspect="1"/>
            </p:cNvSpPr>
            <p:nvPr/>
          </p:nvSpPr>
          <p:spPr>
            <a:xfrm>
              <a:off x="5394929" y="4677117"/>
              <a:ext cx="160069" cy="160069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6" name="楕円 175"/>
            <p:cNvSpPr>
              <a:spLocks noChangeAspect="1"/>
            </p:cNvSpPr>
            <p:nvPr/>
          </p:nvSpPr>
          <p:spPr>
            <a:xfrm>
              <a:off x="5394929" y="5418355"/>
              <a:ext cx="160069" cy="160069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7" name="テキスト ボックス 176"/>
                <p:cNvSpPr txBox="1"/>
                <p:nvPr/>
              </p:nvSpPr>
              <p:spPr>
                <a:xfrm>
                  <a:off x="4424269" y="4920888"/>
                  <a:ext cx="288541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×</m:t>
                        </m:r>
                      </m:oMath>
                    </m:oMathPara>
                  </a14:m>
                  <a:endParaRPr kumimoji="1" lang="ja-JP" altLang="en-US" sz="2400" dirty="0" smtClean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77" name="テキスト ボックス 1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24269" y="4920888"/>
                  <a:ext cx="288541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45455" r="-51515" b="-4878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8" name="テキスト ボックス 177"/>
                <p:cNvSpPr txBox="1"/>
                <p:nvPr/>
              </p:nvSpPr>
              <p:spPr>
                <a:xfrm>
                  <a:off x="5020046" y="4916089"/>
                  <a:ext cx="288541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×</m:t>
                        </m:r>
                      </m:oMath>
                    </m:oMathPara>
                  </a14:m>
                  <a:endParaRPr kumimoji="1" lang="ja-JP" altLang="en-US" sz="2400" dirty="0" smtClean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78" name="テキスト ボックス 1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20046" y="4916089"/>
                  <a:ext cx="288541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42424" r="-54545" b="-4761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24726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/>
        </p:nvSpPr>
        <p:spPr>
          <a:xfrm>
            <a:off x="451762" y="1213295"/>
            <a:ext cx="8105255" cy="13525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921957" y="97665"/>
            <a:ext cx="3535993" cy="812367"/>
          </a:xfrm>
        </p:spPr>
        <p:txBody>
          <a:bodyPr>
            <a:normAutofit/>
          </a:bodyPr>
          <a:lstStyle/>
          <a:p>
            <a:r>
              <a:rPr kumimoji="1" lang="en-US" altLang="ja-JP" sz="3200" dirty="0">
                <a:latin typeface="+mn-lt"/>
              </a:rPr>
              <a:t>L </a:t>
            </a:r>
            <a:r>
              <a:rPr lang="en-US" altLang="ja-JP" sz="3200" dirty="0" smtClean="0">
                <a:latin typeface="+mn-lt"/>
              </a:rPr>
              <a:t> </a:t>
            </a:r>
            <a:r>
              <a:rPr lang="ja-JP" altLang="en-US" sz="3200" dirty="0" smtClean="0">
                <a:latin typeface="+mn-lt"/>
              </a:rPr>
              <a:t>凸</a:t>
            </a:r>
            <a:r>
              <a:rPr lang="ja-JP" altLang="en-US" sz="3200" dirty="0">
                <a:latin typeface="+mn-lt"/>
              </a:rPr>
              <a:t>関数</a:t>
            </a:r>
            <a:endParaRPr kumimoji="1" lang="ja-JP" altLang="en-US" sz="3200" dirty="0">
              <a:latin typeface="+mn-lt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033612" y="82100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800" dirty="0"/>
              <a:t>♮</a:t>
            </a:r>
          </a:p>
        </p:txBody>
      </p:sp>
      <p:grpSp>
        <p:nvGrpSpPr>
          <p:cNvPr id="5" name="グループ化 4"/>
          <p:cNvGrpSpPr/>
          <p:nvPr/>
        </p:nvGrpSpPr>
        <p:grpSpPr>
          <a:xfrm>
            <a:off x="679308" y="1191737"/>
            <a:ext cx="7745705" cy="1259343"/>
            <a:chOff x="167184" y="1727383"/>
            <a:chExt cx="7745705" cy="12593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テキスト ボックス 5"/>
                <p:cNvSpPr txBox="1"/>
                <p:nvPr/>
              </p:nvSpPr>
              <p:spPr>
                <a:xfrm>
                  <a:off x="1130840" y="2341678"/>
                  <a:ext cx="6782049" cy="6450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altLang="ja-JP" sz="2400" i="1" dirty="0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altLang="ja-JP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ja-JP" sz="240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ja-JP" sz="2400" i="1" dirty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altLang="ja-JP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ja-JP" sz="24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altLang="ja-JP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altLang="ja-JP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⌈"/>
                              <m:endChr m:val="⌉"/>
                              <m:ctrlPr>
                                <a:rPr lang="en-US" altLang="ja-JP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ja-JP" sz="2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sz="2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ja-JP" sz="2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altLang="ja-JP" sz="2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num>
                                <m:den>
                                  <m:r>
                                    <a:rPr lang="en-US" altLang="ja-JP" sz="2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d>
                      <m:r>
                        <a:rPr lang="en-US" altLang="ja-JP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⌊"/>
                              <m:endChr m:val="⌋"/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num>
                                <m:den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a14:m>
                  <a:r>
                    <a:rPr kumimoji="1" lang="ja-JP" altLang="en-US" sz="2400" dirty="0"/>
                    <a:t>    </a:t>
                  </a:r>
                  <a14:m>
                    <m:oMath xmlns:m="http://schemas.openxmlformats.org/officeDocument/2006/math">
                      <m:r>
                        <a:rPr kumimoji="1" lang="en-US" altLang="ja-JP" sz="24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sz="24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ja-JP" sz="24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1" lang="en-US" altLang="ja-JP" sz="24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kumimoji="1" lang="en-US" altLang="ja-JP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kumimoji="1" lang="en-US" altLang="ja-JP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  <m:sup>
                          <m:r>
                            <a:rPr kumimoji="1" lang="en-US" altLang="ja-JP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kumimoji="1" lang="en-US" altLang="ja-JP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a14:m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6" name="テキスト ボックス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0840" y="2341678"/>
                  <a:ext cx="6782049" cy="645048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" name="グループ化 7"/>
            <p:cNvGrpSpPr/>
            <p:nvPr/>
          </p:nvGrpSpPr>
          <p:grpSpPr>
            <a:xfrm>
              <a:off x="167184" y="1727383"/>
              <a:ext cx="4313040" cy="576834"/>
              <a:chOff x="167184" y="1727383"/>
              <a:chExt cx="4313040" cy="57683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" name="テキスト ボックス 3"/>
                  <p:cNvSpPr txBox="1"/>
                  <p:nvPr/>
                </p:nvSpPr>
                <p:spPr>
                  <a:xfrm>
                    <a:off x="167184" y="1780997"/>
                    <a:ext cx="4313040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kumimoji="1" lang="en-US" altLang="ja-JP" sz="2800" b="0" dirty="0" smtClean="0"/>
                      <a:t>Def. </a:t>
                    </a:r>
                    <a14:m>
                      <m:oMath xmlns:m="http://schemas.openxmlformats.org/officeDocument/2006/math">
                        <m:r>
                          <a:rPr kumimoji="1" lang="en-US" altLang="ja-JP" sz="28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sSup>
                          <m:sSupPr>
                            <m:ctrlP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ℤ</m:t>
                            </m:r>
                          </m:e>
                          <m:sup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∪{∞}</m:t>
                        </m:r>
                      </m:oMath>
                    </a14:m>
                    <a:r>
                      <a:rPr kumimoji="1" lang="en-US" altLang="ja-JP" sz="2800" dirty="0" smtClean="0"/>
                      <a:t>:</a:t>
                    </a:r>
                    <a:r>
                      <a:rPr kumimoji="1" lang="ja-JP" altLang="en-US" sz="2800" dirty="0"/>
                      <a:t> </a:t>
                    </a:r>
                    <a:r>
                      <a:rPr kumimoji="1" lang="en-US" altLang="ja-JP" sz="2800" dirty="0" smtClean="0"/>
                      <a:t> </a:t>
                    </a:r>
                    <a:r>
                      <a:rPr kumimoji="1" lang="en-US" altLang="ja-JP" sz="2800" dirty="0"/>
                      <a:t>L </a:t>
                    </a:r>
                    <a:r>
                      <a:rPr kumimoji="1" lang="ja-JP" altLang="en-US" sz="2800" dirty="0" smtClean="0"/>
                      <a:t>凸</a:t>
                    </a:r>
                    <a:endParaRPr kumimoji="1" lang="en-US" altLang="ja-JP" sz="2800" dirty="0"/>
                  </a:p>
                </p:txBody>
              </p:sp>
            </mc:Choice>
            <mc:Fallback xmlns="">
              <p:sp>
                <p:nvSpPr>
                  <p:cNvPr id="4" name="テキスト ボックス 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7184" y="1780997"/>
                    <a:ext cx="4313040" cy="523220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l="-2825" t="-11628" r="-1836" b="-32558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" name="テキスト ボックス 6"/>
              <p:cNvSpPr txBox="1"/>
              <p:nvPr/>
            </p:nvSpPr>
            <p:spPr>
              <a:xfrm>
                <a:off x="3714773" y="1727383"/>
                <a:ext cx="44114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ja-JP" altLang="en-US" sz="2000" dirty="0" smtClean="0"/>
                  <a:t>♮</a:t>
                </a:r>
                <a:endParaRPr kumimoji="1" lang="ja-JP" altLang="en-US" sz="2000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テキスト ボックス 8"/>
                <p:cNvSpPr txBox="1"/>
                <p:nvPr/>
              </p:nvSpPr>
              <p:spPr>
                <a:xfrm>
                  <a:off x="598627" y="2448758"/>
                  <a:ext cx="453650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ja-JP" altLang="en-US" sz="2800" i="1" smtClean="0">
                            <a:latin typeface="Cambria Math" panose="02040503050406030204" pitchFamily="18" charset="0"/>
                          </a:rPr>
                          <m:t>⇔</m:t>
                        </m:r>
                      </m:oMath>
                    </m:oMathPara>
                  </a14:m>
                  <a:endParaRPr kumimoji="1" lang="ja-JP" altLang="en-US" sz="2800" dirty="0"/>
                </a:p>
              </p:txBody>
            </p:sp>
          </mc:Choice>
          <mc:Fallback xmlns="">
            <p:sp>
              <p:nvSpPr>
                <p:cNvPr id="9" name="テキスト ボックス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8627" y="2448758"/>
                  <a:ext cx="453650" cy="430887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グループ化 36"/>
          <p:cNvGrpSpPr/>
          <p:nvPr/>
        </p:nvGrpSpPr>
        <p:grpSpPr>
          <a:xfrm>
            <a:off x="2212426" y="2725030"/>
            <a:ext cx="4060912" cy="2611137"/>
            <a:chOff x="1980000" y="3114750"/>
            <a:chExt cx="5040000" cy="3240000"/>
          </a:xfrm>
        </p:grpSpPr>
        <p:cxnSp>
          <p:nvCxnSpPr>
            <p:cNvPr id="29" name="直線コネクタ 28"/>
            <p:cNvCxnSpPr>
              <a:cxnSpLocks noChangeAspect="1"/>
            </p:cNvCxnSpPr>
            <p:nvPr/>
          </p:nvCxnSpPr>
          <p:spPr>
            <a:xfrm>
              <a:off x="3132000" y="3420000"/>
              <a:ext cx="2700000" cy="2700000"/>
            </a:xfrm>
            <a:prstGeom prst="line">
              <a:avLst/>
            </a:prstGeom>
            <a:ln w="254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/>
            <p:cNvCxnSpPr/>
            <p:nvPr/>
          </p:nvCxnSpPr>
          <p:spPr>
            <a:xfrm flipH="1">
              <a:off x="2232557" y="3114750"/>
              <a:ext cx="0" cy="3240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 flipH="1">
              <a:off x="3132557" y="3114750"/>
              <a:ext cx="0" cy="3240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/>
            <p:nvPr/>
          </p:nvCxnSpPr>
          <p:spPr>
            <a:xfrm flipH="1">
              <a:off x="4032557" y="3114750"/>
              <a:ext cx="0" cy="3240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 flipH="1">
              <a:off x="4932557" y="3114750"/>
              <a:ext cx="0" cy="3240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 flipH="1">
              <a:off x="5832557" y="3114750"/>
              <a:ext cx="0" cy="3240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/>
            <p:cNvCxnSpPr/>
            <p:nvPr/>
          </p:nvCxnSpPr>
          <p:spPr>
            <a:xfrm flipH="1">
              <a:off x="6732557" y="3114750"/>
              <a:ext cx="0" cy="3240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/>
            <p:cNvCxnSpPr/>
            <p:nvPr/>
          </p:nvCxnSpPr>
          <p:spPr>
            <a:xfrm>
              <a:off x="1980000" y="6120000"/>
              <a:ext cx="504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/>
            <p:cNvCxnSpPr/>
            <p:nvPr/>
          </p:nvCxnSpPr>
          <p:spPr>
            <a:xfrm>
              <a:off x="1980000" y="5220000"/>
              <a:ext cx="504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/>
            <p:cNvCxnSpPr/>
            <p:nvPr/>
          </p:nvCxnSpPr>
          <p:spPr>
            <a:xfrm>
              <a:off x="1980000" y="4320000"/>
              <a:ext cx="504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/>
            <p:cNvCxnSpPr/>
            <p:nvPr/>
          </p:nvCxnSpPr>
          <p:spPr>
            <a:xfrm>
              <a:off x="1980000" y="3420000"/>
              <a:ext cx="5040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楕円 23"/>
            <p:cNvSpPr>
              <a:spLocks noChangeAspect="1"/>
            </p:cNvSpPr>
            <p:nvPr/>
          </p:nvSpPr>
          <p:spPr>
            <a:xfrm>
              <a:off x="3024557" y="3320369"/>
              <a:ext cx="216000" cy="2160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楕円 24"/>
            <p:cNvSpPr>
              <a:spLocks noChangeAspect="1"/>
            </p:cNvSpPr>
            <p:nvPr/>
          </p:nvSpPr>
          <p:spPr>
            <a:xfrm>
              <a:off x="5724557" y="6012000"/>
              <a:ext cx="216000" cy="2160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テキスト ボックス 25"/>
                <p:cNvSpPr txBox="1"/>
                <p:nvPr/>
              </p:nvSpPr>
              <p:spPr>
                <a:xfrm>
                  <a:off x="2791146" y="3398147"/>
                  <a:ext cx="323422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kumimoji="1" lang="ja-JP" altLang="en-US" sz="3200" dirty="0">
                    <a:latin typeface="Calibri Light" panose="020F0302020204030204" pitchFamily="34" charset="0"/>
                  </a:endParaRPr>
                </a:p>
              </p:txBody>
            </p:sp>
          </mc:Choice>
          <mc:Fallback xmlns="">
            <p:sp>
              <p:nvSpPr>
                <p:cNvPr id="26" name="テキスト ボックス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91146" y="3398147"/>
                  <a:ext cx="323422" cy="49244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テキスト ボックス 26"/>
                <p:cNvSpPr txBox="1"/>
                <p:nvPr/>
              </p:nvSpPr>
              <p:spPr>
                <a:xfrm>
                  <a:off x="6007364" y="5480283"/>
                  <a:ext cx="329193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3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kumimoji="1" lang="ja-JP" altLang="en-US" sz="3200" dirty="0">
                    <a:latin typeface="Calibri Light" panose="020F0302020204030204" pitchFamily="34" charset="0"/>
                  </a:endParaRPr>
                </a:p>
              </p:txBody>
            </p:sp>
          </mc:Choice>
          <mc:Fallback xmlns="">
            <p:sp>
              <p:nvSpPr>
                <p:cNvPr id="27" name="テキスト ボックス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07364" y="5480283"/>
                  <a:ext cx="329193" cy="492443"/>
                </a:xfrm>
                <a:prstGeom prst="rect">
                  <a:avLst/>
                </a:prstGeom>
                <a:blipFill>
                  <a:blip r:embed="rId21"/>
                  <a:stretch>
                    <a:fillRect l="-11364" b="-200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楕円 30"/>
            <p:cNvSpPr>
              <a:spLocks noChangeAspect="1"/>
            </p:cNvSpPr>
            <p:nvPr/>
          </p:nvSpPr>
          <p:spPr>
            <a:xfrm>
              <a:off x="4824558" y="4220369"/>
              <a:ext cx="216000" cy="2160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楕円 31"/>
            <p:cNvSpPr>
              <a:spLocks noChangeAspect="1"/>
            </p:cNvSpPr>
            <p:nvPr/>
          </p:nvSpPr>
          <p:spPr>
            <a:xfrm>
              <a:off x="3895260" y="5103632"/>
              <a:ext cx="216000" cy="2160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楕円 32"/>
            <p:cNvSpPr>
              <a:spLocks noChangeAspect="1"/>
            </p:cNvSpPr>
            <p:nvPr/>
          </p:nvSpPr>
          <p:spPr>
            <a:xfrm>
              <a:off x="4408161" y="4683294"/>
              <a:ext cx="144000" cy="144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テキスト ボックス 33"/>
                <p:cNvSpPr txBox="1"/>
                <p:nvPr/>
              </p:nvSpPr>
              <p:spPr>
                <a:xfrm>
                  <a:off x="5029330" y="3670389"/>
                  <a:ext cx="681277" cy="45390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⌈"/>
                            <m:endChr m:val="⌉"/>
                            <m:ctrlPr>
                              <a:rPr lang="en-US" altLang="ja-JP" sz="1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ja-JP" sz="16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ja-JP" sz="16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ja-JP" sz="16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ja-JP" sz="16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num>
                              <m:den>
                                <m:r>
                                  <a:rPr lang="en-US" altLang="ja-JP" sz="16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kumimoji="1" lang="ja-JP" altLang="en-US" dirty="0">
                    <a:latin typeface="Calibri Light" panose="020F0302020204030204" pitchFamily="34" charset="0"/>
                  </a:endParaRPr>
                </a:p>
              </p:txBody>
            </p:sp>
          </mc:Choice>
          <mc:Fallback xmlns="">
            <p:sp>
              <p:nvSpPr>
                <p:cNvPr id="34" name="テキスト ボックス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29330" y="3670389"/>
                  <a:ext cx="681277" cy="453907"/>
                </a:xfrm>
                <a:prstGeom prst="rect">
                  <a:avLst/>
                </a:prstGeom>
                <a:blipFill>
                  <a:blip r:embed="rId10"/>
                  <a:stretch>
                    <a:fillRect b="-120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正方形/長方形 34"/>
                <p:cNvSpPr/>
                <p:nvPr/>
              </p:nvSpPr>
              <p:spPr>
                <a:xfrm>
                  <a:off x="3132321" y="5282265"/>
                  <a:ext cx="865943" cy="54624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⌊"/>
                            <m:endChr m:val="⌋"/>
                            <m:ctrlPr>
                              <a:rPr lang="en-US" altLang="ja-JP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ja-JP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ja-JP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ja-JP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ja-JP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num>
                              <m:den>
                                <m:r>
                                  <a:rPr lang="en-US" altLang="ja-JP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lang="ja-JP" altLang="en-US" dirty="0"/>
                </a:p>
              </p:txBody>
            </p:sp>
          </mc:Choice>
          <mc:Fallback xmlns="">
            <p:sp>
              <p:nvSpPr>
                <p:cNvPr id="35" name="正方形/長方形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2321" y="5282265"/>
                  <a:ext cx="865943" cy="546240"/>
                </a:xfrm>
                <a:prstGeom prst="rect">
                  <a:avLst/>
                </a:prstGeom>
                <a:blipFill>
                  <a:blip r:embed="rId11"/>
                  <a:stretch>
                    <a:fillRect b="-224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6" name="テキスト ボックス 35"/>
          <p:cNvSpPr txBox="1"/>
          <p:nvPr/>
        </p:nvSpPr>
        <p:spPr>
          <a:xfrm>
            <a:off x="4689953" y="270802"/>
            <a:ext cx="45083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dirty="0"/>
              <a:t>(</a:t>
            </a:r>
            <a:r>
              <a:rPr kumimoji="1" lang="en-US" altLang="ja-JP" sz="1600" dirty="0" err="1"/>
              <a:t>Favati-Tardella</a:t>
            </a:r>
            <a:r>
              <a:rPr kumimoji="1" lang="en-US" altLang="ja-JP" sz="1600" dirty="0"/>
              <a:t> 90, </a:t>
            </a:r>
            <a:r>
              <a:rPr kumimoji="1" lang="en-US" altLang="ja-JP" sz="1600" dirty="0" err="1"/>
              <a:t>Murota</a:t>
            </a:r>
            <a:r>
              <a:rPr kumimoji="1" lang="en-US" altLang="ja-JP" sz="1600" dirty="0"/>
              <a:t> 98, </a:t>
            </a:r>
            <a:r>
              <a:rPr kumimoji="1" lang="en-US" altLang="ja-JP" sz="1600" dirty="0" err="1" smtClean="0"/>
              <a:t>Fujishige-Murota</a:t>
            </a:r>
            <a:r>
              <a:rPr kumimoji="1" lang="en-US" altLang="ja-JP" sz="1600" dirty="0" smtClean="0"/>
              <a:t> </a:t>
            </a:r>
            <a:r>
              <a:rPr kumimoji="1" lang="en-US" altLang="ja-JP" sz="1600" dirty="0"/>
              <a:t>00)</a:t>
            </a:r>
            <a:endParaRPr kumimoji="1" lang="ja-JP" altLang="en-US" sz="1600" dirty="0"/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F7132-47CA-4000-8D1C-00CFA7571704}" type="slidenum">
              <a:rPr kumimoji="1" lang="ja-JP" altLang="en-US" smtClean="0"/>
              <a:t>4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/>
              <p:cNvSpPr txBox="1"/>
              <p:nvPr/>
            </p:nvSpPr>
            <p:spPr>
              <a:xfrm>
                <a:off x="679308" y="5668912"/>
                <a:ext cx="578587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Rem.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p>
                    </m:sSup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∋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𝑢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↦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𝑔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𝑥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𝑢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kumimoji="1" lang="ja-JP" altLang="en-US" sz="24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は劣</a:t>
                </a:r>
                <a:r>
                  <a:rPr kumimoji="1" lang="ja-JP" altLang="en-US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モジュラ</a:t>
                </a:r>
              </a:p>
            </p:txBody>
          </p:sp>
        </mc:Choice>
        <mc:Fallback xmlns="">
          <p:sp>
            <p:nvSpPr>
              <p:cNvPr id="12" name="テキスト ボックス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308" y="5668912"/>
                <a:ext cx="5785879" cy="461665"/>
              </a:xfrm>
              <a:prstGeom prst="rect">
                <a:avLst/>
              </a:prstGeom>
              <a:blipFill>
                <a:blip r:embed="rId19"/>
                <a:stretch>
                  <a:fillRect l="-1579" t="-11842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テキスト ボックス 19"/>
          <p:cNvSpPr txBox="1"/>
          <p:nvPr/>
        </p:nvSpPr>
        <p:spPr>
          <a:xfrm>
            <a:off x="3766572" y="673930"/>
            <a:ext cx="48590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～ 劣モジュラ関数の「凸な」貼り合わせ</a:t>
            </a:r>
            <a:endParaRPr kumimoji="1" lang="ja-JP" altLang="en-U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正方形/長方形 37"/>
              <p:cNvSpPr/>
              <p:nvPr/>
            </p:nvSpPr>
            <p:spPr>
              <a:xfrm>
                <a:off x="1564401" y="6192662"/>
                <a:ext cx="830106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dirty="0" smtClean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b="0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i</m:t>
                    </m:r>
                    <m:r>
                      <a:rPr lang="en-US" altLang="ja-JP" b="0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.</m:t>
                    </m:r>
                    <m:r>
                      <m:rPr>
                        <m:sty m:val="p"/>
                      </m:rPr>
                      <a:rPr lang="en-US" altLang="ja-JP" b="0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e</m:t>
                    </m:r>
                    <m:r>
                      <a:rPr lang="en-US" altLang="ja-JP" b="0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., 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𝑔</m:t>
                    </m:r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𝑢</m:t>
                        </m:r>
                      </m:e>
                    </m:d>
                    <m:r>
                      <a:rPr lang="en-US" altLang="ja-JP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𝑔</m:t>
                    </m:r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𝑣</m:t>
                        </m:r>
                      </m:e>
                    </m:d>
                    <m:r>
                      <a:rPr lang="en-US" altLang="ja-JP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≥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𝑔</m:t>
                    </m:r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+</m:t>
                        </m:r>
                        <m:func>
                          <m:func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ja-JP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min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dPr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𝑢</m:t>
                                </m:r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,</m:t>
                                </m:r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𝑣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𝑔</m:t>
                    </m:r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altLang="ja-JP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max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⁡(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𝑢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,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𝑣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)</m:t>
                        </m:r>
                      </m:e>
                    </m:d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</m:oMath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38" name="正方形/長方形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4401" y="6192662"/>
                <a:ext cx="8301066" cy="369332"/>
              </a:xfrm>
              <a:prstGeom prst="rect">
                <a:avLst/>
              </a:prstGeom>
              <a:blipFill>
                <a:blip r:embed="rId20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テキスト ボックス 27"/>
          <p:cNvSpPr txBox="1"/>
          <p:nvPr/>
        </p:nvSpPr>
        <p:spPr>
          <a:xfrm>
            <a:off x="6719630" y="1299749"/>
            <a:ext cx="1723549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離散中点凸性</a:t>
            </a:r>
          </a:p>
        </p:txBody>
      </p:sp>
    </p:spTree>
    <p:extLst>
      <p:ext uri="{BB962C8B-B14F-4D97-AF65-F5344CB8AC3E}">
        <p14:creationId xmlns:p14="http://schemas.microsoft.com/office/powerpoint/2010/main" val="398723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84411" y="101120"/>
            <a:ext cx="8171757" cy="872358"/>
          </a:xfrm>
        </p:spPr>
        <p:txBody>
          <a:bodyPr>
            <a:normAutofit/>
          </a:bodyPr>
          <a:lstStyle/>
          <a:p>
            <a:r>
              <a:rPr lang="ja-JP" altLang="en-US" sz="2800" dirty="0" smtClean="0">
                <a:latin typeface="+mn-lt"/>
              </a:rPr>
              <a:t>最急降下法</a:t>
            </a:r>
            <a:r>
              <a:rPr lang="en-US" altLang="ja-JP" sz="2800" dirty="0" smtClean="0">
                <a:latin typeface="+mn-lt"/>
              </a:rPr>
              <a:t>(SDA)</a:t>
            </a:r>
            <a:r>
              <a:rPr lang="ja-JP" altLang="en-US" sz="2800" dirty="0" smtClean="0">
                <a:latin typeface="+mn-lt"/>
              </a:rPr>
              <a:t>による</a:t>
            </a:r>
            <a:r>
              <a:rPr lang="en-US" altLang="ja-JP" sz="2800" dirty="0" smtClean="0">
                <a:latin typeface="+mn-lt"/>
              </a:rPr>
              <a:t>L </a:t>
            </a:r>
            <a:r>
              <a:rPr lang="ja-JP" altLang="en-US" sz="2800" dirty="0" smtClean="0">
                <a:latin typeface="+mn-lt"/>
              </a:rPr>
              <a:t>凸最小化の枠組み</a:t>
            </a:r>
            <a:r>
              <a:rPr lang="en-US" altLang="ja-JP" sz="2800" dirty="0" smtClean="0">
                <a:latin typeface="+mn-lt"/>
              </a:rPr>
              <a:t>  </a:t>
            </a:r>
            <a:endParaRPr kumimoji="1" lang="ja-JP" altLang="en-US" sz="28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574455" y="973477"/>
                <a:ext cx="8388351" cy="5809707"/>
              </a:xfrm>
            </p:spPr>
            <p:txBody>
              <a:bodyPr>
                <a:noAutofit/>
              </a:bodyPr>
              <a:lstStyle/>
              <a:p>
                <a:r>
                  <a:rPr lang="ja-JP" altLang="en-US" sz="2400" dirty="0" smtClean="0">
                    <a:sym typeface="Wingdings" panose="05000000000000000000" pitchFamily="2" charset="2"/>
                  </a:rPr>
                  <a:t>局所最適＝大域最適</a:t>
                </a:r>
                <a:r>
                  <a:rPr lang="en-US" altLang="ja-JP" sz="2400" dirty="0" smtClean="0">
                    <a:sym typeface="Wingdings" panose="05000000000000000000" pitchFamily="2" charset="2"/>
                  </a:rPr>
                  <a:t>    </a:t>
                </a:r>
                <a:r>
                  <a:rPr lang="ja-JP" altLang="en-US" sz="2400" dirty="0" smtClean="0">
                    <a:sym typeface="Wingdings" panose="05000000000000000000" pitchFamily="2" charset="2"/>
                  </a:rPr>
                  <a:t>最急降下法</a:t>
                </a:r>
                <a:endParaRPr lang="en-US" altLang="ja-JP" sz="2400" dirty="0">
                  <a:sym typeface="Wingdings" panose="05000000000000000000" pitchFamily="2" charset="2"/>
                </a:endParaRPr>
              </a:p>
              <a:p>
                <a:endParaRPr lang="en-US" altLang="ja-JP" dirty="0">
                  <a:sym typeface="Wingdings" panose="05000000000000000000" pitchFamily="2" charset="2"/>
                </a:endParaRPr>
              </a:p>
              <a:p>
                <a:endParaRPr lang="en-US" altLang="ja-JP" dirty="0">
                  <a:sym typeface="Wingdings" panose="05000000000000000000" pitchFamily="2" charset="2"/>
                </a:endParaRPr>
              </a:p>
              <a:p>
                <a:pPr marL="0" indent="0">
                  <a:buNone/>
                </a:pPr>
                <a:endParaRPr lang="en-US" altLang="ja-JP" dirty="0">
                  <a:sym typeface="Wingdings" panose="05000000000000000000" pitchFamily="2" charset="2"/>
                </a:endParaRPr>
              </a:p>
              <a:p>
                <a:endParaRPr lang="en-US" altLang="ja-JP" dirty="0">
                  <a:sym typeface="Wingdings" panose="05000000000000000000" pitchFamily="2" charset="2"/>
                </a:endParaRPr>
              </a:p>
              <a:p>
                <a:endParaRPr lang="en-US" altLang="ja-JP" dirty="0" smtClean="0">
                  <a:sym typeface="Wingdings" panose="05000000000000000000" pitchFamily="2" charset="2"/>
                </a:endParaRPr>
              </a:p>
              <a:p>
                <a:endParaRPr lang="en-US" altLang="ja-JP" dirty="0">
                  <a:sym typeface="Wingdings" panose="05000000000000000000" pitchFamily="2" charset="2"/>
                </a:endParaRPr>
              </a:p>
              <a:p>
                <a:r>
                  <a:rPr lang="ja-JP" altLang="en-US" sz="2400" dirty="0" smtClean="0">
                    <a:sym typeface="Wingdings" panose="05000000000000000000" pitchFamily="2" charset="2"/>
                  </a:rPr>
                  <a:t>局所最適性</a:t>
                </a:r>
                <a:r>
                  <a:rPr lang="en-US" altLang="ja-JP" sz="2400" dirty="0">
                    <a:sym typeface="Wingdings" panose="05000000000000000000" pitchFamily="2" charset="2"/>
                  </a:rPr>
                  <a:t> </a:t>
                </a:r>
                <a:r>
                  <a:rPr lang="en-US" altLang="ja-JP" sz="2400" dirty="0" smtClean="0">
                    <a:sym typeface="Wingdings" panose="05000000000000000000" pitchFamily="2" charset="2"/>
                  </a:rPr>
                  <a:t> </a:t>
                </a:r>
                <a:r>
                  <a:rPr lang="ja-JP" altLang="en-US" sz="2400" dirty="0" smtClean="0">
                    <a:sym typeface="Wingdings" panose="05000000000000000000" pitchFamily="2" charset="2"/>
                  </a:rPr>
                  <a:t>劣モジュラ関数最小化</a:t>
                </a:r>
                <a:endParaRPr lang="en-US" altLang="ja-JP" sz="2400" dirty="0" smtClean="0">
                  <a:sym typeface="Wingdings" panose="05000000000000000000" pitchFamily="2" charset="2"/>
                </a:endParaRPr>
              </a:p>
              <a:p>
                <a:endParaRPr lang="en-US" altLang="ja-JP" sz="2400" dirty="0">
                  <a:sym typeface="Wingdings" panose="05000000000000000000" pitchFamily="2" charset="2"/>
                </a:endParaRPr>
              </a:p>
              <a:p>
                <a:r>
                  <a:rPr lang="ja-JP" altLang="en-US" sz="2400" dirty="0" smtClean="0">
                    <a:sym typeface="Wingdings" panose="05000000000000000000" pitchFamily="2" charset="2"/>
                  </a:rPr>
                  <a:t>反復回数</a:t>
                </a:r>
                <a:r>
                  <a:rPr lang="en-US" altLang="ja-JP" sz="2400" dirty="0" smtClean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≈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</m:oMath>
                </a14:m>
                <a:r>
                  <a:rPr lang="ja-JP" altLang="en-US" sz="2400" dirty="0" smtClean="0"/>
                  <a:t>初期点</a:t>
                </a:r>
                <a:r>
                  <a:rPr lang="en-US" altLang="ja-JP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ja-JP" sz="2400" dirty="0"/>
                  <a:t> </a:t>
                </a:r>
                <a:r>
                  <a:rPr lang="ja-JP" altLang="en-US" sz="2400" dirty="0"/>
                  <a:t>と</a:t>
                </a:r>
                <a:r>
                  <a:rPr lang="en-US" altLang="ja-JP" sz="2400" dirty="0" smtClean="0"/>
                  <a:t> opt</a:t>
                </a:r>
                <a:r>
                  <a:rPr lang="ja-JP" altLang="en-US" sz="2400" dirty="0" smtClean="0"/>
                  <a:t>との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 dirty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altLang="ja-JP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altLang="ja-JP" sz="2400" dirty="0" smtClean="0"/>
                  <a:t>-</a:t>
                </a:r>
                <a:r>
                  <a:rPr lang="ja-JP" altLang="en-US" sz="2400" dirty="0" smtClean="0"/>
                  <a:t>距離</a:t>
                </a:r>
                <a:endParaRPr lang="en-US" altLang="ja-JP" sz="2400" dirty="0"/>
              </a:p>
              <a:p>
                <a:endParaRPr lang="en-US" altLang="ja-JP" dirty="0"/>
              </a:p>
              <a:p>
                <a:r>
                  <a:rPr lang="ja-JP" altLang="en-US" sz="2400" dirty="0" smtClean="0"/>
                  <a:t>領域スケーリング</a:t>
                </a:r>
                <a:r>
                  <a:rPr lang="en-US" altLang="ja-JP" sz="2400" dirty="0" smtClean="0"/>
                  <a:t> </a:t>
                </a:r>
                <a:endParaRPr lang="en-US" altLang="ja-JP" sz="2400" dirty="0"/>
              </a:p>
              <a:p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4455" y="973477"/>
                <a:ext cx="8388351" cy="5809707"/>
              </a:xfrm>
              <a:blipFill>
                <a:blip r:embed="rId3"/>
                <a:stretch>
                  <a:fillRect l="-945" t="-1574" b="-272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正方形/長方形 25"/>
          <p:cNvSpPr/>
          <p:nvPr/>
        </p:nvSpPr>
        <p:spPr>
          <a:xfrm>
            <a:off x="4210867" y="2491091"/>
            <a:ext cx="634556" cy="636898"/>
          </a:xfrm>
          <a:prstGeom prst="rect">
            <a:avLst/>
          </a:prstGeom>
          <a:solidFill>
            <a:schemeClr val="accent1">
              <a:alpha val="7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/>
        </p:nvSpPr>
        <p:spPr>
          <a:xfrm>
            <a:off x="4841000" y="1872454"/>
            <a:ext cx="634556" cy="636898"/>
          </a:xfrm>
          <a:prstGeom prst="rect">
            <a:avLst/>
          </a:prstGeom>
          <a:solidFill>
            <a:schemeClr val="accent1">
              <a:alpha val="7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/>
        </p:nvSpPr>
        <p:spPr>
          <a:xfrm>
            <a:off x="4836403" y="2515713"/>
            <a:ext cx="634556" cy="636898"/>
          </a:xfrm>
          <a:prstGeom prst="rect">
            <a:avLst/>
          </a:prstGeom>
          <a:solidFill>
            <a:schemeClr val="accent1">
              <a:alpha val="7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/>
          <p:cNvSpPr/>
          <p:nvPr/>
        </p:nvSpPr>
        <p:spPr>
          <a:xfrm>
            <a:off x="5477103" y="1878815"/>
            <a:ext cx="634556" cy="636898"/>
          </a:xfrm>
          <a:prstGeom prst="rect">
            <a:avLst/>
          </a:prstGeom>
          <a:solidFill>
            <a:schemeClr val="accent1">
              <a:alpha val="7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0" name="直線コネクタ 29"/>
          <p:cNvCxnSpPr/>
          <p:nvPr/>
        </p:nvCxnSpPr>
        <p:spPr>
          <a:xfrm flipH="1">
            <a:off x="2933290" y="1650078"/>
            <a:ext cx="0" cy="229283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 flipH="1">
            <a:off x="3570188" y="1650078"/>
            <a:ext cx="0" cy="229283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 flipH="1">
            <a:off x="4207086" y="1650078"/>
            <a:ext cx="0" cy="229283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 flipH="1">
            <a:off x="4843984" y="1650078"/>
            <a:ext cx="0" cy="229283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 flipH="1">
            <a:off x="5480883" y="1650078"/>
            <a:ext cx="0" cy="229283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 flipH="1">
            <a:off x="6117781" y="1650078"/>
            <a:ext cx="0" cy="229283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/>
          <p:nvPr/>
        </p:nvCxnSpPr>
        <p:spPr>
          <a:xfrm>
            <a:off x="2754564" y="3776788"/>
            <a:ext cx="356663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/>
          <p:nvPr/>
        </p:nvCxnSpPr>
        <p:spPr>
          <a:xfrm>
            <a:off x="2754564" y="3139889"/>
            <a:ext cx="356663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/>
          <p:cNvCxnSpPr/>
          <p:nvPr/>
        </p:nvCxnSpPr>
        <p:spPr>
          <a:xfrm>
            <a:off x="2754564" y="2502991"/>
            <a:ext cx="356663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/>
          <p:cNvCxnSpPr/>
          <p:nvPr/>
        </p:nvCxnSpPr>
        <p:spPr>
          <a:xfrm>
            <a:off x="2754564" y="1866093"/>
            <a:ext cx="356663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グループ化 39"/>
          <p:cNvGrpSpPr/>
          <p:nvPr/>
        </p:nvGrpSpPr>
        <p:grpSpPr>
          <a:xfrm>
            <a:off x="5404454" y="2422355"/>
            <a:ext cx="476278" cy="492443"/>
            <a:chOff x="5193862" y="2594821"/>
            <a:chExt cx="476278" cy="492443"/>
          </a:xfrm>
        </p:grpSpPr>
        <p:sp>
          <p:nvSpPr>
            <p:cNvPr id="41" name="楕円 40"/>
            <p:cNvSpPr>
              <a:spLocks noChangeAspect="1"/>
            </p:cNvSpPr>
            <p:nvPr/>
          </p:nvSpPr>
          <p:spPr>
            <a:xfrm>
              <a:off x="5193862" y="2599029"/>
              <a:ext cx="152856" cy="152856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テキスト ボックス 41"/>
                <p:cNvSpPr txBox="1"/>
                <p:nvPr/>
              </p:nvSpPr>
              <p:spPr>
                <a:xfrm>
                  <a:off x="5346718" y="2594821"/>
                  <a:ext cx="323422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kumimoji="1" lang="ja-JP" altLang="en-US" sz="3200" dirty="0">
                    <a:latin typeface="Calibri Light" panose="020F0302020204030204" pitchFamily="34" charset="0"/>
                  </a:endParaRPr>
                </a:p>
              </p:txBody>
            </p:sp>
          </mc:Choice>
          <mc:Fallback xmlns="">
            <p:sp>
              <p:nvSpPr>
                <p:cNvPr id="42" name="テキスト ボックス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46718" y="2594821"/>
                  <a:ext cx="323422" cy="49244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テキスト ボックス 42"/>
              <p:cNvSpPr txBox="1"/>
              <p:nvPr/>
            </p:nvSpPr>
            <p:spPr>
              <a:xfrm>
                <a:off x="6472620" y="1868414"/>
                <a:ext cx="165013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{0,1}</m:t>
                          </m:r>
                        </m:e>
                        <m:sup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kumimoji="1" lang="ja-JP" altLang="en-US" sz="2800" dirty="0">
                  <a:latin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43" name="テキスト ボックス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2620" y="1868414"/>
                <a:ext cx="1650131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43"/>
              <p:cNvSpPr txBox="1"/>
              <p:nvPr/>
            </p:nvSpPr>
            <p:spPr>
              <a:xfrm>
                <a:off x="6472619" y="2556801"/>
                <a:ext cx="165013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{0,1}</m:t>
                          </m:r>
                        </m:e>
                        <m:sup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kumimoji="1" lang="ja-JP" altLang="en-US" sz="2800" dirty="0">
                  <a:latin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44" name="テキスト ボックス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2619" y="2556801"/>
                <a:ext cx="1650132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テキスト ボックス 22"/>
          <p:cNvSpPr txBox="1"/>
          <p:nvPr/>
        </p:nvSpPr>
        <p:spPr>
          <a:xfrm>
            <a:off x="4794499" y="129175"/>
            <a:ext cx="609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>
                <a:latin typeface="Calibri Light" panose="020F0302020204030204" pitchFamily="34" charset="0"/>
              </a:rPr>
              <a:t>♮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999350" y="5765361"/>
            <a:ext cx="42246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dirty="0">
                <a:latin typeface="Calibri" panose="020F0502020204030204" pitchFamily="34" charset="0"/>
                <a:cs typeface="Calibri" panose="020F0502020204030204" pitchFamily="34" charset="0"/>
              </a:rPr>
              <a:t>Kolmogorov-</a:t>
            </a:r>
            <a:r>
              <a:rPr kumimoji="1" lang="en-US" altLang="ja-JP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Shioura</a:t>
            </a:r>
            <a:r>
              <a:rPr kumimoji="1" lang="en-US" altLang="ja-JP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ja-JP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2009</a:t>
            </a:r>
            <a:r>
              <a:rPr lang="en-US" altLang="ja-JP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ja-JP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Murota-Shioura</a:t>
            </a:r>
            <a:r>
              <a:rPr lang="en-US" altLang="ja-JP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2014</a:t>
            </a:r>
            <a:endParaRPr kumimoji="1" lang="ja-JP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6403757" y="6136961"/>
            <a:ext cx="2057400" cy="365125"/>
          </a:xfrm>
        </p:spPr>
        <p:txBody>
          <a:bodyPr/>
          <a:lstStyle/>
          <a:p>
            <a:fld id="{012F7132-47CA-4000-8D1C-00CFA7571704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191259" y="4860897"/>
            <a:ext cx="60244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Lovasz-Grotchel-Schrijver</a:t>
            </a:r>
            <a:r>
              <a:rPr kumimoji="1" lang="en-US" altLang="ja-JP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1981, </a:t>
            </a:r>
            <a:r>
              <a:rPr kumimoji="1" lang="en-US" altLang="ja-JP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Schrijver</a:t>
            </a:r>
            <a:r>
              <a:rPr kumimoji="1" lang="en-US" altLang="ja-JP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2000, Iwata-Fleischer-</a:t>
            </a:r>
            <a:r>
              <a:rPr kumimoji="1" lang="en-US" altLang="ja-JP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Fujishige</a:t>
            </a:r>
            <a:r>
              <a:rPr kumimoji="1" lang="en-US" altLang="ja-JP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2001,...</a:t>
            </a:r>
            <a:endParaRPr kumimoji="1" lang="ja-JP" altLang="en-US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82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7037E-7 L -0.06892 -0.00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55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892 -0.00185 L -0.14027 0.0909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76" y="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F7132-47CA-4000-8D1C-00CFA7571704}" type="slidenum">
              <a:rPr kumimoji="1" lang="ja-JP" altLang="en-US" smtClean="0"/>
              <a:t>6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正方形/長方形 2"/>
              <p:cNvSpPr/>
              <p:nvPr/>
            </p:nvSpPr>
            <p:spPr>
              <a:xfrm>
                <a:off x="1272812" y="2131772"/>
                <a:ext cx="115602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  <m:sup>
                          <m:r>
                            <a:rPr lang="en-US" altLang="ja-JP" sz="32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altLang="ja-JP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ja-JP" altLang="en-US" sz="3200" dirty="0"/>
              </a:p>
            </p:txBody>
          </p:sp>
        </mc:Choice>
        <mc:Fallback xmlns="">
          <p:sp>
            <p:nvSpPr>
              <p:cNvPr id="3" name="正方形/長方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812" y="2131772"/>
                <a:ext cx="1156022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5" name="直線コネクタ 84"/>
          <p:cNvCxnSpPr>
            <a:endCxn id="86" idx="0"/>
          </p:cNvCxnSpPr>
          <p:nvPr/>
        </p:nvCxnSpPr>
        <p:spPr>
          <a:xfrm>
            <a:off x="2932720" y="918597"/>
            <a:ext cx="21213" cy="517958"/>
          </a:xfrm>
          <a:prstGeom prst="line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楕円 85"/>
          <p:cNvSpPr>
            <a:spLocks noChangeAspect="1"/>
          </p:cNvSpPr>
          <p:nvPr/>
        </p:nvSpPr>
        <p:spPr>
          <a:xfrm>
            <a:off x="2879426" y="1436555"/>
            <a:ext cx="149014" cy="152818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8" name="直線コネクタ 97"/>
          <p:cNvCxnSpPr>
            <a:stCxn id="86" idx="4"/>
            <a:endCxn id="99" idx="0"/>
          </p:cNvCxnSpPr>
          <p:nvPr/>
        </p:nvCxnSpPr>
        <p:spPr>
          <a:xfrm>
            <a:off x="2953933" y="1589373"/>
            <a:ext cx="21213" cy="517958"/>
          </a:xfrm>
          <a:prstGeom prst="line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楕円 98"/>
          <p:cNvSpPr>
            <a:spLocks noChangeAspect="1"/>
          </p:cNvSpPr>
          <p:nvPr/>
        </p:nvSpPr>
        <p:spPr>
          <a:xfrm>
            <a:off x="2900639" y="2107331"/>
            <a:ext cx="149014" cy="152818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1" name="直線コネクタ 100"/>
          <p:cNvCxnSpPr>
            <a:stCxn id="99" idx="4"/>
            <a:endCxn id="102" idx="0"/>
          </p:cNvCxnSpPr>
          <p:nvPr/>
        </p:nvCxnSpPr>
        <p:spPr>
          <a:xfrm>
            <a:off x="2975146" y="2260149"/>
            <a:ext cx="0" cy="517958"/>
          </a:xfrm>
          <a:prstGeom prst="line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楕円 101"/>
          <p:cNvSpPr>
            <a:spLocks noChangeAspect="1"/>
          </p:cNvSpPr>
          <p:nvPr/>
        </p:nvSpPr>
        <p:spPr>
          <a:xfrm>
            <a:off x="2900639" y="2778107"/>
            <a:ext cx="149014" cy="152818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5" name="直線コネクタ 104"/>
          <p:cNvCxnSpPr>
            <a:stCxn id="102" idx="4"/>
            <a:endCxn id="106" idx="0"/>
          </p:cNvCxnSpPr>
          <p:nvPr/>
        </p:nvCxnSpPr>
        <p:spPr>
          <a:xfrm>
            <a:off x="2975146" y="2930925"/>
            <a:ext cx="0" cy="517958"/>
          </a:xfrm>
          <a:prstGeom prst="line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楕円 105"/>
          <p:cNvSpPr>
            <a:spLocks noChangeAspect="1"/>
          </p:cNvSpPr>
          <p:nvPr/>
        </p:nvSpPr>
        <p:spPr>
          <a:xfrm>
            <a:off x="2900639" y="3448883"/>
            <a:ext cx="149014" cy="152818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2" name="直線コネクタ 111"/>
          <p:cNvCxnSpPr>
            <a:stCxn id="106" idx="4"/>
          </p:cNvCxnSpPr>
          <p:nvPr/>
        </p:nvCxnSpPr>
        <p:spPr>
          <a:xfrm>
            <a:off x="2975146" y="3601701"/>
            <a:ext cx="0" cy="444782"/>
          </a:xfrm>
          <a:prstGeom prst="line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線コネクタ 119"/>
          <p:cNvCxnSpPr>
            <a:endCxn id="121" idx="0"/>
          </p:cNvCxnSpPr>
          <p:nvPr/>
        </p:nvCxnSpPr>
        <p:spPr>
          <a:xfrm>
            <a:off x="4130896" y="918597"/>
            <a:ext cx="21213" cy="517958"/>
          </a:xfrm>
          <a:prstGeom prst="line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楕円 120"/>
          <p:cNvSpPr>
            <a:spLocks noChangeAspect="1"/>
          </p:cNvSpPr>
          <p:nvPr/>
        </p:nvSpPr>
        <p:spPr>
          <a:xfrm>
            <a:off x="4077602" y="1436555"/>
            <a:ext cx="149014" cy="152818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4" name="直線コネクタ 123"/>
          <p:cNvCxnSpPr>
            <a:stCxn id="121" idx="4"/>
            <a:endCxn id="125" idx="0"/>
          </p:cNvCxnSpPr>
          <p:nvPr/>
        </p:nvCxnSpPr>
        <p:spPr>
          <a:xfrm>
            <a:off x="4152109" y="1589373"/>
            <a:ext cx="764" cy="517958"/>
          </a:xfrm>
          <a:prstGeom prst="line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楕円 124"/>
          <p:cNvSpPr>
            <a:spLocks noChangeAspect="1"/>
          </p:cNvSpPr>
          <p:nvPr/>
        </p:nvSpPr>
        <p:spPr>
          <a:xfrm>
            <a:off x="4078366" y="2107331"/>
            <a:ext cx="149014" cy="152818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6" name="直線コネクタ 125"/>
          <p:cNvCxnSpPr>
            <a:stCxn id="125" idx="4"/>
            <a:endCxn id="127" idx="0"/>
          </p:cNvCxnSpPr>
          <p:nvPr/>
        </p:nvCxnSpPr>
        <p:spPr>
          <a:xfrm flipH="1">
            <a:off x="4152109" y="2260149"/>
            <a:ext cx="764" cy="559178"/>
          </a:xfrm>
          <a:prstGeom prst="line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楕円 126"/>
          <p:cNvSpPr>
            <a:spLocks noChangeAspect="1"/>
          </p:cNvSpPr>
          <p:nvPr/>
        </p:nvSpPr>
        <p:spPr>
          <a:xfrm>
            <a:off x="4077602" y="2819327"/>
            <a:ext cx="149014" cy="152818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8" name="直線コネクタ 127"/>
          <p:cNvCxnSpPr>
            <a:stCxn id="127" idx="4"/>
            <a:endCxn id="129" idx="0"/>
          </p:cNvCxnSpPr>
          <p:nvPr/>
        </p:nvCxnSpPr>
        <p:spPr>
          <a:xfrm>
            <a:off x="4152109" y="2972145"/>
            <a:ext cx="21213" cy="476738"/>
          </a:xfrm>
          <a:prstGeom prst="line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楕円 128"/>
          <p:cNvSpPr>
            <a:spLocks noChangeAspect="1"/>
          </p:cNvSpPr>
          <p:nvPr/>
        </p:nvSpPr>
        <p:spPr>
          <a:xfrm>
            <a:off x="4098815" y="3448883"/>
            <a:ext cx="149014" cy="152818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0" name="直線コネクタ 129"/>
          <p:cNvCxnSpPr>
            <a:stCxn id="129" idx="4"/>
          </p:cNvCxnSpPr>
          <p:nvPr/>
        </p:nvCxnSpPr>
        <p:spPr>
          <a:xfrm>
            <a:off x="4173322" y="3601701"/>
            <a:ext cx="0" cy="444782"/>
          </a:xfrm>
          <a:prstGeom prst="line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線コネクタ 136"/>
          <p:cNvCxnSpPr>
            <a:endCxn id="138" idx="0"/>
          </p:cNvCxnSpPr>
          <p:nvPr/>
        </p:nvCxnSpPr>
        <p:spPr>
          <a:xfrm>
            <a:off x="6747975" y="918597"/>
            <a:ext cx="21213" cy="517958"/>
          </a:xfrm>
          <a:prstGeom prst="line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楕円 137"/>
          <p:cNvSpPr>
            <a:spLocks noChangeAspect="1"/>
          </p:cNvSpPr>
          <p:nvPr/>
        </p:nvSpPr>
        <p:spPr>
          <a:xfrm>
            <a:off x="6694681" y="1436555"/>
            <a:ext cx="149014" cy="152818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1" name="直線コネクタ 140"/>
          <p:cNvCxnSpPr>
            <a:stCxn id="138" idx="4"/>
            <a:endCxn id="142" idx="0"/>
          </p:cNvCxnSpPr>
          <p:nvPr/>
        </p:nvCxnSpPr>
        <p:spPr>
          <a:xfrm>
            <a:off x="6769188" y="1589373"/>
            <a:ext cx="764" cy="517958"/>
          </a:xfrm>
          <a:prstGeom prst="line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楕円 141"/>
          <p:cNvSpPr>
            <a:spLocks noChangeAspect="1"/>
          </p:cNvSpPr>
          <p:nvPr/>
        </p:nvSpPr>
        <p:spPr>
          <a:xfrm>
            <a:off x="6695445" y="2107331"/>
            <a:ext cx="149014" cy="152818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3" name="直線コネクタ 142"/>
          <p:cNvCxnSpPr>
            <a:stCxn id="142" idx="4"/>
            <a:endCxn id="144" idx="0"/>
          </p:cNvCxnSpPr>
          <p:nvPr/>
        </p:nvCxnSpPr>
        <p:spPr>
          <a:xfrm flipH="1">
            <a:off x="6769188" y="2260149"/>
            <a:ext cx="764" cy="559178"/>
          </a:xfrm>
          <a:prstGeom prst="line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楕円 143"/>
          <p:cNvSpPr>
            <a:spLocks noChangeAspect="1"/>
          </p:cNvSpPr>
          <p:nvPr/>
        </p:nvSpPr>
        <p:spPr>
          <a:xfrm>
            <a:off x="6694681" y="2819327"/>
            <a:ext cx="149014" cy="152818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5" name="直線コネクタ 144"/>
          <p:cNvCxnSpPr>
            <a:stCxn id="144" idx="4"/>
            <a:endCxn id="146" idx="0"/>
          </p:cNvCxnSpPr>
          <p:nvPr/>
        </p:nvCxnSpPr>
        <p:spPr>
          <a:xfrm>
            <a:off x="6769188" y="2972145"/>
            <a:ext cx="21213" cy="476738"/>
          </a:xfrm>
          <a:prstGeom prst="line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楕円 145"/>
          <p:cNvSpPr>
            <a:spLocks noChangeAspect="1"/>
          </p:cNvSpPr>
          <p:nvPr/>
        </p:nvSpPr>
        <p:spPr>
          <a:xfrm>
            <a:off x="6715894" y="3448883"/>
            <a:ext cx="149014" cy="152818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7" name="直線コネクタ 146"/>
          <p:cNvCxnSpPr>
            <a:stCxn id="146" idx="4"/>
          </p:cNvCxnSpPr>
          <p:nvPr/>
        </p:nvCxnSpPr>
        <p:spPr>
          <a:xfrm>
            <a:off x="6790401" y="3601701"/>
            <a:ext cx="0" cy="392230"/>
          </a:xfrm>
          <a:prstGeom prst="line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テキスト ボックス 153"/>
              <p:cNvSpPr txBox="1"/>
              <p:nvPr/>
            </p:nvSpPr>
            <p:spPr>
              <a:xfrm>
                <a:off x="3391244" y="2173506"/>
                <a:ext cx="399775" cy="522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kumimoji="1" lang="ja-JP" altLang="en-US" sz="3200" dirty="0">
                  <a:latin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54" name="テキスト ボックス 1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1244" y="2173506"/>
                <a:ext cx="399775" cy="5225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テキスト ボックス 155"/>
              <p:cNvSpPr txBox="1"/>
              <p:nvPr/>
            </p:nvSpPr>
            <p:spPr>
              <a:xfrm>
                <a:off x="4652487" y="2146889"/>
                <a:ext cx="172893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r>
                        <a:rPr kumimoji="1" lang="en-US" altLang="ja-JP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r>
                        <a:rPr kumimoji="1" lang="en-US" altLang="ja-JP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kumimoji="1" lang="ja-JP" altLang="en-US" sz="3200" dirty="0">
                  <a:latin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56" name="テキスト ボックス 1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2487" y="2146889"/>
                <a:ext cx="1728935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テキスト ボックス 156"/>
              <p:cNvSpPr txBox="1"/>
              <p:nvPr/>
            </p:nvSpPr>
            <p:spPr>
              <a:xfrm>
                <a:off x="2523025" y="1237385"/>
                <a:ext cx="377614" cy="3919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>
                  <a:latin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57" name="テキスト ボックス 1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3025" y="1237385"/>
                <a:ext cx="377614" cy="391949"/>
              </a:xfrm>
              <a:prstGeom prst="rect">
                <a:avLst/>
              </a:prstGeom>
              <a:blipFill>
                <a:blip r:embed="rId5"/>
                <a:stretch>
                  <a:fillRect l="-17742" b="-781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テキスト ボックス 157"/>
              <p:cNvSpPr txBox="1"/>
              <p:nvPr/>
            </p:nvSpPr>
            <p:spPr>
              <a:xfrm>
                <a:off x="2563920" y="2623352"/>
                <a:ext cx="379406" cy="3919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>
                  <a:latin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58" name="テキスト ボックス 1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3920" y="2623352"/>
                <a:ext cx="379406" cy="391949"/>
              </a:xfrm>
              <a:prstGeom prst="rect">
                <a:avLst/>
              </a:prstGeom>
              <a:blipFill>
                <a:blip r:embed="rId6"/>
                <a:stretch>
                  <a:fillRect l="-27419" b="-1692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9" name="テキスト ボックス 158"/>
              <p:cNvSpPr txBox="1"/>
              <p:nvPr/>
            </p:nvSpPr>
            <p:spPr>
              <a:xfrm>
                <a:off x="4300359" y="1240580"/>
                <a:ext cx="386770" cy="3919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>
                  <a:latin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59" name="テキスト ボックス 1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0359" y="1240580"/>
                <a:ext cx="386770" cy="391949"/>
              </a:xfrm>
              <a:prstGeom prst="rect">
                <a:avLst/>
              </a:prstGeom>
              <a:blipFill>
                <a:blip r:embed="rId7"/>
                <a:stretch>
                  <a:fillRect l="-25000" b="-1875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0" name="テキスト ボックス 159"/>
              <p:cNvSpPr txBox="1"/>
              <p:nvPr/>
            </p:nvSpPr>
            <p:spPr>
              <a:xfrm>
                <a:off x="4302150" y="3329317"/>
                <a:ext cx="384979" cy="3919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>
                  <a:latin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60" name="テキスト ボックス 1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2150" y="3329317"/>
                <a:ext cx="384979" cy="391949"/>
              </a:xfrm>
              <a:prstGeom prst="rect">
                <a:avLst/>
              </a:prstGeom>
              <a:blipFill>
                <a:blip r:embed="rId8"/>
                <a:stretch>
                  <a:fillRect l="-17460" b="-781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テキスト ボックス 160"/>
              <p:cNvSpPr txBox="1"/>
              <p:nvPr/>
            </p:nvSpPr>
            <p:spPr>
              <a:xfrm>
                <a:off x="6918202" y="1987765"/>
                <a:ext cx="405548" cy="3919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>
                  <a:latin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61" name="テキスト ボックス 1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8202" y="1987765"/>
                <a:ext cx="405548" cy="391949"/>
              </a:xfrm>
              <a:prstGeom prst="rect">
                <a:avLst/>
              </a:prstGeom>
              <a:blipFill>
                <a:blip r:embed="rId9"/>
                <a:stretch>
                  <a:fillRect l="-16667" b="-468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2" name="テキスト ボックス 161"/>
              <p:cNvSpPr txBox="1"/>
              <p:nvPr/>
            </p:nvSpPr>
            <p:spPr>
              <a:xfrm>
                <a:off x="6896989" y="2699761"/>
                <a:ext cx="388960" cy="3919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>
                  <a:latin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62" name="テキスト ボックス 1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6989" y="2699761"/>
                <a:ext cx="388960" cy="391949"/>
              </a:xfrm>
              <a:prstGeom prst="rect">
                <a:avLst/>
              </a:prstGeom>
              <a:blipFill>
                <a:blip r:embed="rId10"/>
                <a:stretch>
                  <a:fillRect l="-25000" b="-1875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3" name="テキスト ボックス 162"/>
              <p:cNvSpPr txBox="1"/>
              <p:nvPr/>
            </p:nvSpPr>
            <p:spPr>
              <a:xfrm>
                <a:off x="1756618" y="4116464"/>
                <a:ext cx="5976636" cy="7371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ja-JP" sz="28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altLang="ja-JP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ja-JP" sz="28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altLang="ja-JP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ja-JP" sz="28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altLang="ja-JP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⌈"/>
                            <m:endChr m:val="⌉"/>
                            <m:ctrlPr>
                              <a:rPr lang="en-US" altLang="ja-JP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ja-JP" sz="28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ja-JP" sz="28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ja-JP" sz="28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ja-JP" sz="28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num>
                              <m:den>
                                <m:r>
                                  <a:rPr lang="en-US" altLang="ja-JP" sz="28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d>
                    <m:r>
                      <a:rPr lang="en-US" altLang="ja-JP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⌊"/>
                            <m:endChr m:val="⌋"/>
                            <m:ctrlPr>
                              <a:rPr lang="en-US" altLang="ja-JP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ja-JP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ja-JP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ja-JP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ja-JP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num>
                              <m:den>
                                <m:r>
                                  <a:rPr lang="en-US" altLang="ja-JP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endParaRPr kumimoji="1" lang="ja-JP" altLang="en-US" sz="2800" dirty="0">
                  <a:latin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63" name="テキスト ボックス 1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6618" y="4116464"/>
                <a:ext cx="5976636" cy="73718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4" name="テキスト ボックス 163"/>
          <p:cNvSpPr txBox="1"/>
          <p:nvPr/>
        </p:nvSpPr>
        <p:spPr>
          <a:xfrm>
            <a:off x="1684612" y="5387545"/>
            <a:ext cx="1343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局所化</a:t>
            </a:r>
            <a:r>
              <a:rPr kumimoji="1" lang="en-US" altLang="ja-JP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1" lang="ja-JP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正方形/長方形 165"/>
              <p:cNvSpPr/>
              <p:nvPr/>
            </p:nvSpPr>
            <p:spPr>
              <a:xfrm>
                <a:off x="3385677" y="5354741"/>
                <a:ext cx="56868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𝑓</m:t>
                      </m:r>
                      <m:r>
                        <a:rPr lang="en-US" altLang="ja-JP" sz="28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:</m:t>
                      </m:r>
                    </m:oMath>
                  </m:oMathPara>
                </a14:m>
                <a:endParaRPr lang="ja-JP" altLang="en-US" sz="2800" dirty="0"/>
              </a:p>
            </p:txBody>
          </p:sp>
        </mc:Choice>
        <mc:Fallback xmlns="">
          <p:sp>
            <p:nvSpPr>
              <p:cNvPr id="166" name="正方形/長方形 1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5677" y="5354741"/>
                <a:ext cx="568681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7" name="楕円 166"/>
          <p:cNvSpPr>
            <a:spLocks noChangeAspect="1"/>
          </p:cNvSpPr>
          <p:nvPr/>
        </p:nvSpPr>
        <p:spPr>
          <a:xfrm>
            <a:off x="3993529" y="5283121"/>
            <a:ext cx="105312" cy="1080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8" name="直線コネクタ 167"/>
          <p:cNvCxnSpPr>
            <a:stCxn id="167" idx="4"/>
            <a:endCxn id="169" idx="0"/>
          </p:cNvCxnSpPr>
          <p:nvPr/>
        </p:nvCxnSpPr>
        <p:spPr>
          <a:xfrm>
            <a:off x="4046185" y="5391121"/>
            <a:ext cx="0" cy="562777"/>
          </a:xfrm>
          <a:prstGeom prst="line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楕円 168"/>
          <p:cNvSpPr>
            <a:spLocks noChangeAspect="1"/>
          </p:cNvSpPr>
          <p:nvPr/>
        </p:nvSpPr>
        <p:spPr>
          <a:xfrm>
            <a:off x="3993529" y="5953898"/>
            <a:ext cx="105312" cy="1080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楕円 169"/>
          <p:cNvSpPr>
            <a:spLocks noChangeAspect="1"/>
          </p:cNvSpPr>
          <p:nvPr/>
        </p:nvSpPr>
        <p:spPr>
          <a:xfrm>
            <a:off x="4571684" y="5283121"/>
            <a:ext cx="105312" cy="1080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1" name="直線コネクタ 170"/>
          <p:cNvCxnSpPr>
            <a:stCxn id="170" idx="4"/>
            <a:endCxn id="172" idx="0"/>
          </p:cNvCxnSpPr>
          <p:nvPr/>
        </p:nvCxnSpPr>
        <p:spPr>
          <a:xfrm>
            <a:off x="4624340" y="5391121"/>
            <a:ext cx="0" cy="562777"/>
          </a:xfrm>
          <a:prstGeom prst="line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楕円 171"/>
          <p:cNvSpPr>
            <a:spLocks noChangeAspect="1"/>
          </p:cNvSpPr>
          <p:nvPr/>
        </p:nvSpPr>
        <p:spPr>
          <a:xfrm>
            <a:off x="4571684" y="5953898"/>
            <a:ext cx="105312" cy="1080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" name="楕円 172"/>
          <p:cNvSpPr>
            <a:spLocks noChangeAspect="1"/>
          </p:cNvSpPr>
          <p:nvPr/>
        </p:nvSpPr>
        <p:spPr>
          <a:xfrm>
            <a:off x="5863892" y="5283121"/>
            <a:ext cx="105312" cy="1080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4" name="直線コネクタ 173"/>
          <p:cNvCxnSpPr>
            <a:stCxn id="173" idx="4"/>
            <a:endCxn id="175" idx="0"/>
          </p:cNvCxnSpPr>
          <p:nvPr/>
        </p:nvCxnSpPr>
        <p:spPr>
          <a:xfrm>
            <a:off x="5916548" y="5391121"/>
            <a:ext cx="0" cy="562777"/>
          </a:xfrm>
          <a:prstGeom prst="line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楕円 174"/>
          <p:cNvSpPr>
            <a:spLocks noChangeAspect="1"/>
          </p:cNvSpPr>
          <p:nvPr/>
        </p:nvSpPr>
        <p:spPr>
          <a:xfrm>
            <a:off x="5863892" y="5953898"/>
            <a:ext cx="105312" cy="1080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テキスト ボックス 175"/>
              <p:cNvSpPr txBox="1"/>
              <p:nvPr/>
            </p:nvSpPr>
            <p:spPr>
              <a:xfrm>
                <a:off x="4192589" y="5446645"/>
                <a:ext cx="28854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kumimoji="1" lang="ja-JP" altLang="en-US" sz="2400" dirty="0">
                  <a:latin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76" name="テキスト ボックス 1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2589" y="5446645"/>
                <a:ext cx="288541" cy="369332"/>
              </a:xfrm>
              <a:prstGeom prst="rect">
                <a:avLst/>
              </a:prstGeom>
              <a:blipFill>
                <a:blip r:embed="rId13"/>
                <a:stretch>
                  <a:fillRect l="-29787" r="-8511" b="-163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7" name="テキスト ボックス 176"/>
              <p:cNvSpPr txBox="1"/>
              <p:nvPr/>
            </p:nvSpPr>
            <p:spPr>
              <a:xfrm>
                <a:off x="4816909" y="5446645"/>
                <a:ext cx="102540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kumimoji="1" lang="ja-JP" altLang="en-US" sz="2400" dirty="0">
                  <a:latin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177" name="テキスト ボックス 1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6909" y="5446645"/>
                <a:ext cx="1025409" cy="369332"/>
              </a:xfrm>
              <a:prstGeom prst="rect">
                <a:avLst/>
              </a:prstGeom>
              <a:blipFill>
                <a:blip r:embed="rId14"/>
                <a:stretch>
                  <a:fillRect l="-8333" r="-1786" b="-163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8" name="正方形/長方形 177"/>
              <p:cNvSpPr/>
              <p:nvPr/>
            </p:nvSpPr>
            <p:spPr>
              <a:xfrm>
                <a:off x="6082332" y="5391121"/>
                <a:ext cx="167174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∪{∞}</m:t>
                      </m:r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178" name="正方形/長方形 1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2332" y="5391121"/>
                <a:ext cx="1671740" cy="461665"/>
              </a:xfrm>
              <a:prstGeom prst="rect">
                <a:avLst/>
              </a:prstGeom>
              <a:blipFill>
                <a:blip r:embed="rId15"/>
                <a:stretch>
                  <a:fillRect r="-365" b="-1710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正方形/長方形 178"/>
              <p:cNvSpPr/>
              <p:nvPr/>
            </p:nvSpPr>
            <p:spPr>
              <a:xfrm>
                <a:off x="5728046" y="6237328"/>
                <a:ext cx="105567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{0,1}</m:t>
                          </m:r>
                        </m:e>
                        <m:sup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179" name="正方形/長方形 1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8046" y="6237328"/>
                <a:ext cx="1055674" cy="461665"/>
              </a:xfrm>
              <a:prstGeom prst="rect">
                <a:avLst/>
              </a:prstGeom>
              <a:blipFill>
                <a:blip r:embed="rId16"/>
                <a:stretch>
                  <a:fillRect l="-1734" b="-1710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0" name="正方形/長方形 179"/>
              <p:cNvSpPr/>
              <p:nvPr/>
            </p:nvSpPr>
            <p:spPr>
              <a:xfrm rot="1620158">
                <a:off x="5524052" y="6006495"/>
                <a:ext cx="47961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180" name="正方形/長方形 1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158">
                <a:off x="5524052" y="6006495"/>
                <a:ext cx="479618" cy="46166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1" name="テキスト ボックス 180"/>
          <p:cNvSpPr txBox="1"/>
          <p:nvPr/>
        </p:nvSpPr>
        <p:spPr>
          <a:xfrm>
            <a:off x="2778572" y="6237327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劣モジュラ</a:t>
            </a:r>
            <a:endParaRPr kumimoji="1" lang="ja-JP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2" name="角丸四角形吹き出し 181"/>
          <p:cNvSpPr/>
          <p:nvPr/>
        </p:nvSpPr>
        <p:spPr>
          <a:xfrm>
            <a:off x="2707174" y="6233622"/>
            <a:ext cx="2109735" cy="534069"/>
          </a:xfrm>
          <a:prstGeom prst="wedgeRoundRectCallout">
            <a:avLst>
              <a:gd name="adj1" fmla="val -8703"/>
              <a:gd name="adj2" fmla="val -84944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テキスト ボックス 182"/>
          <p:cNvSpPr txBox="1"/>
          <p:nvPr/>
        </p:nvSpPr>
        <p:spPr>
          <a:xfrm>
            <a:off x="1442259" y="154583"/>
            <a:ext cx="69809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ja-JP" sz="2800" dirty="0">
                <a:latin typeface="Calibri" panose="020F0502020204030204" pitchFamily="34" charset="0"/>
                <a:cs typeface="Calibri" panose="020F0502020204030204" pitchFamily="34" charset="0"/>
              </a:rPr>
              <a:t>L </a:t>
            </a:r>
            <a:r>
              <a:rPr kumimoji="1" lang="en-US" altLang="ja-JP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ja-JP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凸関数 </a:t>
            </a:r>
            <a:r>
              <a:rPr kumimoji="1" lang="en-US" altLang="ja-JP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+ SDA</a:t>
            </a:r>
            <a:r>
              <a:rPr lang="ja-JP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ja-JP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はグラフ的に定式化できる</a:t>
            </a:r>
            <a:endParaRPr kumimoji="1" lang="ja-JP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4" name="テキスト ボックス 183"/>
          <p:cNvSpPr txBox="1"/>
          <p:nvPr/>
        </p:nvSpPr>
        <p:spPr>
          <a:xfrm>
            <a:off x="1578953" y="54402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800" dirty="0">
                <a:latin typeface="Calibri Light" panose="020F0302020204030204" pitchFamily="34" charset="0"/>
              </a:rPr>
              <a:t>♮</a:t>
            </a:r>
          </a:p>
        </p:txBody>
      </p:sp>
    </p:spTree>
    <p:extLst>
      <p:ext uri="{BB962C8B-B14F-4D97-AF65-F5344CB8AC3E}">
        <p14:creationId xmlns:p14="http://schemas.microsoft.com/office/powerpoint/2010/main" val="34663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F7132-47CA-4000-8D1C-00CFA7571704}" type="slidenum">
              <a:rPr kumimoji="1" lang="ja-JP" altLang="en-US" smtClean="0"/>
              <a:t>7</a:t>
            </a:fld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1656835" y="4025439"/>
                <a:ext cx="5976637" cy="7371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ja-JP" sz="28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800" i="1" dirty="0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altLang="ja-JP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ja-JP" sz="28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altLang="ja-JP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ja-JP" sz="28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altLang="ja-JP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altLang="ja-JP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⌈"/>
                            <m:endChr m:val="⌉"/>
                            <m:ctrlPr>
                              <a:rPr lang="en-US" altLang="ja-JP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ja-JP" sz="28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ja-JP" sz="28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ja-JP" sz="28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ja-JP" sz="28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num>
                              <m:den>
                                <m:r>
                                  <a:rPr lang="en-US" altLang="ja-JP" sz="28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d>
                    <m:r>
                      <a:rPr lang="en-US" altLang="ja-JP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⌊"/>
                            <m:endChr m:val="⌋"/>
                            <m:ctrlPr>
                              <a:rPr lang="en-US" altLang="ja-JP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ja-JP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ja-JP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ja-JP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ja-JP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num>
                              <m:den>
                                <m:r>
                                  <a:rPr lang="en-US" altLang="ja-JP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endParaRPr kumimoji="1" lang="ja-JP" altLang="en-US" sz="2800" dirty="0">
                  <a:latin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6835" y="4025439"/>
                <a:ext cx="5976637" cy="73718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線コネクタ 11"/>
          <p:cNvCxnSpPr>
            <a:stCxn id="61" idx="0"/>
            <a:endCxn id="62" idx="0"/>
          </p:cNvCxnSpPr>
          <p:nvPr/>
        </p:nvCxnSpPr>
        <p:spPr>
          <a:xfrm flipH="1">
            <a:off x="1256831" y="1351567"/>
            <a:ext cx="149013" cy="733024"/>
          </a:xfrm>
          <a:prstGeom prst="line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>
            <a:endCxn id="17" idx="0"/>
          </p:cNvCxnSpPr>
          <p:nvPr/>
        </p:nvCxnSpPr>
        <p:spPr>
          <a:xfrm>
            <a:off x="1271845" y="2178494"/>
            <a:ext cx="208507" cy="596475"/>
          </a:xfrm>
          <a:prstGeom prst="line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>
            <a:stCxn id="65" idx="3"/>
          </p:cNvCxnSpPr>
          <p:nvPr/>
        </p:nvCxnSpPr>
        <p:spPr>
          <a:xfrm flipH="1">
            <a:off x="1480353" y="2481051"/>
            <a:ext cx="497790" cy="347316"/>
          </a:xfrm>
          <a:prstGeom prst="line">
            <a:avLst/>
          </a:prstGeom>
          <a:ln w="25400">
            <a:solidFill>
              <a:schemeClr val="tx1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>
            <a:stCxn id="17" idx="3"/>
            <a:endCxn id="63" idx="7"/>
          </p:cNvCxnSpPr>
          <p:nvPr/>
        </p:nvCxnSpPr>
        <p:spPr>
          <a:xfrm flipH="1">
            <a:off x="1212040" y="2905407"/>
            <a:ext cx="215628" cy="479520"/>
          </a:xfrm>
          <a:prstGeom prst="line">
            <a:avLst/>
          </a:prstGeom>
          <a:ln w="25400">
            <a:solidFill>
              <a:schemeClr val="tx1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>
            <a:stCxn id="17" idx="5"/>
            <a:endCxn id="64" idx="1"/>
          </p:cNvCxnSpPr>
          <p:nvPr/>
        </p:nvCxnSpPr>
        <p:spPr>
          <a:xfrm>
            <a:off x="1533036" y="2905407"/>
            <a:ext cx="320832" cy="404658"/>
          </a:xfrm>
          <a:prstGeom prst="line">
            <a:avLst/>
          </a:prstGeom>
          <a:ln w="25400">
            <a:solidFill>
              <a:schemeClr val="tx1"/>
            </a:solidFill>
            <a:headEnd type="stealth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楕円 16"/>
          <p:cNvSpPr>
            <a:spLocks noChangeAspect="1"/>
          </p:cNvSpPr>
          <p:nvPr/>
        </p:nvSpPr>
        <p:spPr>
          <a:xfrm>
            <a:off x="1405845" y="2774969"/>
            <a:ext cx="149014" cy="152818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コネクタ 17"/>
          <p:cNvCxnSpPr>
            <a:stCxn id="63" idx="3"/>
          </p:cNvCxnSpPr>
          <p:nvPr/>
        </p:nvCxnSpPr>
        <p:spPr>
          <a:xfrm flipH="1">
            <a:off x="836766" y="3492985"/>
            <a:ext cx="269906" cy="376074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>
            <a:off x="1958751" y="3413085"/>
            <a:ext cx="219476" cy="455974"/>
          </a:xfrm>
          <a:prstGeom prst="line">
            <a:avLst/>
          </a:prstGeom>
          <a:ln w="25400">
            <a:solidFill>
              <a:schemeClr val="tx1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>
            <a:endCxn id="65" idx="7"/>
          </p:cNvCxnSpPr>
          <p:nvPr/>
        </p:nvCxnSpPr>
        <p:spPr>
          <a:xfrm flipH="1">
            <a:off x="2083512" y="1947015"/>
            <a:ext cx="347517" cy="425977"/>
          </a:xfrm>
          <a:prstGeom prst="line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>
            <a:endCxn id="62" idx="1"/>
          </p:cNvCxnSpPr>
          <p:nvPr/>
        </p:nvCxnSpPr>
        <p:spPr>
          <a:xfrm>
            <a:off x="824964" y="1661576"/>
            <a:ext cx="379183" cy="445395"/>
          </a:xfrm>
          <a:prstGeom prst="line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 flipH="1">
            <a:off x="1405845" y="1086979"/>
            <a:ext cx="51738" cy="38017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>
            <a:endCxn id="31" idx="1"/>
          </p:cNvCxnSpPr>
          <p:nvPr/>
        </p:nvCxnSpPr>
        <p:spPr>
          <a:xfrm>
            <a:off x="3273911" y="1483319"/>
            <a:ext cx="307450" cy="540665"/>
          </a:xfrm>
          <a:prstGeom prst="line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>
            <a:stCxn id="34" idx="5"/>
          </p:cNvCxnSpPr>
          <p:nvPr/>
        </p:nvCxnSpPr>
        <p:spPr>
          <a:xfrm>
            <a:off x="4540440" y="3049488"/>
            <a:ext cx="365013" cy="391021"/>
          </a:xfrm>
          <a:prstGeom prst="line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>
            <a:stCxn id="33" idx="4"/>
            <a:endCxn id="74" idx="0"/>
          </p:cNvCxnSpPr>
          <p:nvPr/>
        </p:nvCxnSpPr>
        <p:spPr>
          <a:xfrm flipH="1">
            <a:off x="3774797" y="2711733"/>
            <a:ext cx="166888" cy="530939"/>
          </a:xfrm>
          <a:prstGeom prst="line">
            <a:avLst/>
          </a:prstGeom>
          <a:ln w="25400">
            <a:solidFill>
              <a:schemeClr val="tx1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楕円 30"/>
          <p:cNvSpPr>
            <a:spLocks noChangeAspect="1"/>
          </p:cNvSpPr>
          <p:nvPr/>
        </p:nvSpPr>
        <p:spPr>
          <a:xfrm>
            <a:off x="3559539" y="2001605"/>
            <a:ext cx="149014" cy="152818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楕円 32"/>
          <p:cNvSpPr>
            <a:spLocks noChangeAspect="1"/>
          </p:cNvSpPr>
          <p:nvPr/>
        </p:nvSpPr>
        <p:spPr>
          <a:xfrm>
            <a:off x="3867178" y="2558915"/>
            <a:ext cx="149014" cy="152818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楕円 33"/>
          <p:cNvSpPr>
            <a:spLocks noChangeAspect="1"/>
          </p:cNvSpPr>
          <p:nvPr/>
        </p:nvSpPr>
        <p:spPr>
          <a:xfrm>
            <a:off x="4413249" y="2919050"/>
            <a:ext cx="149014" cy="152818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5" name="直線コネクタ 34"/>
          <p:cNvCxnSpPr/>
          <p:nvPr/>
        </p:nvCxnSpPr>
        <p:spPr>
          <a:xfrm flipH="1">
            <a:off x="3683362" y="3355625"/>
            <a:ext cx="77173" cy="514475"/>
          </a:xfrm>
          <a:prstGeom prst="line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>
            <a:endCxn id="34" idx="1"/>
          </p:cNvCxnSpPr>
          <p:nvPr/>
        </p:nvCxnSpPr>
        <p:spPr>
          <a:xfrm>
            <a:off x="3991337" y="2660863"/>
            <a:ext cx="443735" cy="280567"/>
          </a:xfrm>
          <a:prstGeom prst="line">
            <a:avLst/>
          </a:prstGeom>
          <a:ln w="25400">
            <a:solidFill>
              <a:schemeClr val="tx1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>
            <a:stCxn id="31" idx="5"/>
            <a:endCxn id="33" idx="1"/>
          </p:cNvCxnSpPr>
          <p:nvPr/>
        </p:nvCxnSpPr>
        <p:spPr>
          <a:xfrm>
            <a:off x="3686731" y="2132044"/>
            <a:ext cx="202269" cy="449250"/>
          </a:xfrm>
          <a:prstGeom prst="line">
            <a:avLst/>
          </a:prstGeom>
          <a:ln w="25400">
            <a:solidFill>
              <a:schemeClr val="tx1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/>
          <p:cNvCxnSpPr/>
          <p:nvPr/>
        </p:nvCxnSpPr>
        <p:spPr>
          <a:xfrm>
            <a:off x="2804157" y="1282137"/>
            <a:ext cx="479100" cy="217114"/>
          </a:xfrm>
          <a:prstGeom prst="line">
            <a:avLst/>
          </a:prstGeom>
          <a:ln w="25400">
            <a:solidFill>
              <a:schemeClr val="tx1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/>
          <p:cNvCxnSpPr>
            <a:stCxn id="66" idx="7"/>
          </p:cNvCxnSpPr>
          <p:nvPr/>
        </p:nvCxnSpPr>
        <p:spPr>
          <a:xfrm flipV="1">
            <a:off x="3341607" y="1112693"/>
            <a:ext cx="42426" cy="316597"/>
          </a:xfrm>
          <a:prstGeom prst="line">
            <a:avLst/>
          </a:prstGeom>
          <a:ln w="25400">
            <a:solidFill>
              <a:schemeClr val="tx1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/>
              <p:cNvSpPr txBox="1"/>
              <p:nvPr/>
            </p:nvSpPr>
            <p:spPr>
              <a:xfrm>
                <a:off x="2773307" y="2228359"/>
                <a:ext cx="399775" cy="522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kumimoji="1" lang="ja-JP" altLang="en-US" sz="3200" dirty="0">
                  <a:latin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40" name="テキスト ボックス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3307" y="2228359"/>
                <a:ext cx="399775" cy="5225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40"/>
              <p:cNvSpPr txBox="1"/>
              <p:nvPr/>
            </p:nvSpPr>
            <p:spPr>
              <a:xfrm>
                <a:off x="5264094" y="2218486"/>
                <a:ext cx="1417562" cy="5225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kumimoji="1" lang="ja-JP" altLang="en-US" sz="3200" dirty="0">
                  <a:latin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41" name="テキスト ボックス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4094" y="2218486"/>
                <a:ext cx="1417562" cy="5225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直線コネクタ 41"/>
          <p:cNvCxnSpPr>
            <a:stCxn id="67" idx="4"/>
            <a:endCxn id="68" idx="1"/>
          </p:cNvCxnSpPr>
          <p:nvPr/>
        </p:nvCxnSpPr>
        <p:spPr>
          <a:xfrm>
            <a:off x="7161091" y="1635223"/>
            <a:ext cx="270684" cy="548356"/>
          </a:xfrm>
          <a:prstGeom prst="line">
            <a:avLst/>
          </a:prstGeom>
          <a:ln w="25400">
            <a:solidFill>
              <a:schemeClr val="tx1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/>
          <p:cNvCxnSpPr>
            <a:stCxn id="68" idx="4"/>
            <a:endCxn id="47" idx="0"/>
          </p:cNvCxnSpPr>
          <p:nvPr/>
        </p:nvCxnSpPr>
        <p:spPr>
          <a:xfrm>
            <a:off x="7484459" y="2314017"/>
            <a:ext cx="35476" cy="640009"/>
          </a:xfrm>
          <a:prstGeom prst="line">
            <a:avLst/>
          </a:prstGeom>
          <a:ln w="25400">
            <a:solidFill>
              <a:schemeClr val="tx1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>
            <a:stCxn id="69" idx="3"/>
            <a:endCxn id="68" idx="7"/>
          </p:cNvCxnSpPr>
          <p:nvPr/>
        </p:nvCxnSpPr>
        <p:spPr>
          <a:xfrm flipH="1">
            <a:off x="7537143" y="1687241"/>
            <a:ext cx="319109" cy="496338"/>
          </a:xfrm>
          <a:prstGeom prst="line">
            <a:avLst/>
          </a:prstGeom>
          <a:ln w="25400">
            <a:solidFill>
              <a:schemeClr val="tx1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/>
          <p:cNvCxnSpPr>
            <a:stCxn id="47" idx="3"/>
          </p:cNvCxnSpPr>
          <p:nvPr/>
        </p:nvCxnSpPr>
        <p:spPr>
          <a:xfrm flipH="1">
            <a:off x="7288282" y="3084464"/>
            <a:ext cx="178969" cy="439931"/>
          </a:xfrm>
          <a:prstGeom prst="line">
            <a:avLst/>
          </a:prstGeom>
          <a:ln w="25400">
            <a:solidFill>
              <a:schemeClr val="tx1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>
            <a:stCxn id="47" idx="5"/>
            <a:endCxn id="70" idx="1"/>
          </p:cNvCxnSpPr>
          <p:nvPr/>
        </p:nvCxnSpPr>
        <p:spPr>
          <a:xfrm>
            <a:off x="7572619" y="3084464"/>
            <a:ext cx="391820" cy="431448"/>
          </a:xfrm>
          <a:prstGeom prst="line">
            <a:avLst/>
          </a:prstGeom>
          <a:ln w="25400">
            <a:solidFill>
              <a:schemeClr val="tx1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楕円 46"/>
          <p:cNvSpPr>
            <a:spLocks noChangeAspect="1"/>
          </p:cNvSpPr>
          <p:nvPr/>
        </p:nvSpPr>
        <p:spPr>
          <a:xfrm>
            <a:off x="7445428" y="2954026"/>
            <a:ext cx="149014" cy="152818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0" name="直線コネクタ 49"/>
          <p:cNvCxnSpPr>
            <a:stCxn id="70" idx="5"/>
          </p:cNvCxnSpPr>
          <p:nvPr/>
        </p:nvCxnSpPr>
        <p:spPr>
          <a:xfrm>
            <a:off x="8069807" y="3623970"/>
            <a:ext cx="364840" cy="392967"/>
          </a:xfrm>
          <a:prstGeom prst="line">
            <a:avLst/>
          </a:prstGeom>
          <a:ln w="25400">
            <a:solidFill>
              <a:schemeClr val="tx1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/>
          <p:cNvCxnSpPr>
            <a:stCxn id="69" idx="6"/>
          </p:cNvCxnSpPr>
          <p:nvPr/>
        </p:nvCxnSpPr>
        <p:spPr>
          <a:xfrm flipV="1">
            <a:off x="7983443" y="1510803"/>
            <a:ext cx="581040" cy="122409"/>
          </a:xfrm>
          <a:prstGeom prst="line">
            <a:avLst/>
          </a:prstGeom>
          <a:ln w="25400">
            <a:solidFill>
              <a:schemeClr val="tx1"/>
            </a:solidFill>
            <a:head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/>
          <p:cNvCxnSpPr>
            <a:endCxn id="69" idx="0"/>
          </p:cNvCxnSpPr>
          <p:nvPr/>
        </p:nvCxnSpPr>
        <p:spPr>
          <a:xfrm flipH="1">
            <a:off x="7908936" y="1037137"/>
            <a:ext cx="182694" cy="519666"/>
          </a:xfrm>
          <a:prstGeom prst="line">
            <a:avLst/>
          </a:prstGeom>
          <a:ln w="2540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/>
          <p:cNvCxnSpPr>
            <a:endCxn id="67" idx="1"/>
          </p:cNvCxnSpPr>
          <p:nvPr/>
        </p:nvCxnSpPr>
        <p:spPr>
          <a:xfrm>
            <a:off x="6889256" y="1080287"/>
            <a:ext cx="219151" cy="424498"/>
          </a:xfrm>
          <a:prstGeom prst="line">
            <a:avLst/>
          </a:prstGeom>
          <a:ln w="2540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テキスト ボックス 56"/>
              <p:cNvSpPr txBox="1"/>
              <p:nvPr/>
            </p:nvSpPr>
            <p:spPr>
              <a:xfrm>
                <a:off x="993516" y="1089828"/>
                <a:ext cx="377614" cy="3919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>
                  <a:latin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57" name="テキスト ボックス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516" y="1089828"/>
                <a:ext cx="377614" cy="391949"/>
              </a:xfrm>
              <a:prstGeom prst="rect">
                <a:avLst/>
              </a:prstGeom>
              <a:blipFill>
                <a:blip r:embed="rId5"/>
                <a:stretch>
                  <a:fillRect l="-17742" b="-781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テキスト ボックス 57"/>
              <p:cNvSpPr txBox="1"/>
              <p:nvPr/>
            </p:nvSpPr>
            <p:spPr>
              <a:xfrm>
                <a:off x="2068207" y="2493378"/>
                <a:ext cx="379406" cy="3919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>
                  <a:latin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58" name="テキスト ボックス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8207" y="2493378"/>
                <a:ext cx="379406" cy="391949"/>
              </a:xfrm>
              <a:prstGeom prst="rect">
                <a:avLst/>
              </a:prstGeom>
              <a:blipFill>
                <a:blip r:embed="rId6"/>
                <a:stretch>
                  <a:fillRect l="-25397" b="-1875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テキスト ボックス 58"/>
              <p:cNvSpPr txBox="1"/>
              <p:nvPr/>
            </p:nvSpPr>
            <p:spPr>
              <a:xfrm>
                <a:off x="3880529" y="3154584"/>
                <a:ext cx="384979" cy="3919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>
                  <a:latin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59" name="テキスト ボックス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0529" y="3154584"/>
                <a:ext cx="384979" cy="391949"/>
              </a:xfrm>
              <a:prstGeom prst="rect">
                <a:avLst/>
              </a:prstGeom>
              <a:blipFill>
                <a:blip r:embed="rId7"/>
                <a:stretch>
                  <a:fillRect l="-17460" b="-615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テキスト ボックス 59"/>
              <p:cNvSpPr txBox="1"/>
              <p:nvPr/>
            </p:nvSpPr>
            <p:spPr>
              <a:xfrm>
                <a:off x="3421779" y="1227025"/>
                <a:ext cx="386770" cy="3919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>
                  <a:latin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60" name="テキスト ボックス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1779" y="1227025"/>
                <a:ext cx="386770" cy="391949"/>
              </a:xfrm>
              <a:prstGeom prst="rect">
                <a:avLst/>
              </a:prstGeom>
              <a:blipFill>
                <a:blip r:embed="rId8"/>
                <a:stretch>
                  <a:fillRect l="-25000" b="-1692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楕円 60"/>
          <p:cNvSpPr>
            <a:spLocks noChangeAspect="1"/>
          </p:cNvSpPr>
          <p:nvPr/>
        </p:nvSpPr>
        <p:spPr>
          <a:xfrm>
            <a:off x="1331337" y="1351567"/>
            <a:ext cx="149014" cy="152818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2" name="楕円 61"/>
          <p:cNvSpPr>
            <a:spLocks noChangeAspect="1"/>
          </p:cNvSpPr>
          <p:nvPr/>
        </p:nvSpPr>
        <p:spPr>
          <a:xfrm>
            <a:off x="1182324" y="2084591"/>
            <a:ext cx="149014" cy="152818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楕円 62"/>
          <p:cNvSpPr>
            <a:spLocks noChangeAspect="1"/>
          </p:cNvSpPr>
          <p:nvPr/>
        </p:nvSpPr>
        <p:spPr>
          <a:xfrm>
            <a:off x="1084849" y="3362547"/>
            <a:ext cx="149014" cy="152818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楕円 63"/>
          <p:cNvSpPr>
            <a:spLocks noChangeAspect="1"/>
          </p:cNvSpPr>
          <p:nvPr/>
        </p:nvSpPr>
        <p:spPr>
          <a:xfrm>
            <a:off x="1832046" y="3287686"/>
            <a:ext cx="149014" cy="152818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楕円 64"/>
          <p:cNvSpPr>
            <a:spLocks noChangeAspect="1"/>
          </p:cNvSpPr>
          <p:nvPr/>
        </p:nvSpPr>
        <p:spPr>
          <a:xfrm>
            <a:off x="1956321" y="2350612"/>
            <a:ext cx="149014" cy="152818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楕円 65"/>
          <p:cNvSpPr>
            <a:spLocks noChangeAspect="1"/>
          </p:cNvSpPr>
          <p:nvPr/>
        </p:nvSpPr>
        <p:spPr>
          <a:xfrm>
            <a:off x="3214415" y="1406910"/>
            <a:ext cx="149014" cy="152818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楕円 66"/>
          <p:cNvSpPr>
            <a:spLocks noChangeAspect="1"/>
          </p:cNvSpPr>
          <p:nvPr/>
        </p:nvSpPr>
        <p:spPr>
          <a:xfrm>
            <a:off x="7086584" y="1482405"/>
            <a:ext cx="149014" cy="152818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楕円 67"/>
          <p:cNvSpPr>
            <a:spLocks noChangeAspect="1"/>
          </p:cNvSpPr>
          <p:nvPr/>
        </p:nvSpPr>
        <p:spPr>
          <a:xfrm>
            <a:off x="7409952" y="2161199"/>
            <a:ext cx="149014" cy="152818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楕円 68"/>
          <p:cNvSpPr>
            <a:spLocks noChangeAspect="1"/>
          </p:cNvSpPr>
          <p:nvPr/>
        </p:nvSpPr>
        <p:spPr>
          <a:xfrm>
            <a:off x="7834429" y="1556803"/>
            <a:ext cx="149014" cy="152818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楕円 69"/>
          <p:cNvSpPr>
            <a:spLocks noChangeAspect="1"/>
          </p:cNvSpPr>
          <p:nvPr/>
        </p:nvSpPr>
        <p:spPr>
          <a:xfrm>
            <a:off x="7942616" y="3493532"/>
            <a:ext cx="149014" cy="152818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テキスト ボックス 71"/>
              <p:cNvSpPr txBox="1"/>
              <p:nvPr/>
            </p:nvSpPr>
            <p:spPr>
              <a:xfrm>
                <a:off x="7579081" y="2065739"/>
                <a:ext cx="405548" cy="3919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>
                  <a:latin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72" name="テキスト ボックス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9081" y="2065739"/>
                <a:ext cx="405548" cy="391949"/>
              </a:xfrm>
              <a:prstGeom prst="rect">
                <a:avLst/>
              </a:prstGeom>
              <a:blipFill>
                <a:blip r:embed="rId9"/>
                <a:stretch>
                  <a:fillRect l="-16418" b="-312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テキスト ボックス 72"/>
              <p:cNvSpPr txBox="1"/>
              <p:nvPr/>
            </p:nvSpPr>
            <p:spPr>
              <a:xfrm>
                <a:off x="8175523" y="3220913"/>
                <a:ext cx="388960" cy="3919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>
                  <a:latin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73" name="テキスト ボックス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5523" y="3220913"/>
                <a:ext cx="388960" cy="391949"/>
              </a:xfrm>
              <a:prstGeom prst="rect">
                <a:avLst/>
              </a:prstGeom>
              <a:blipFill>
                <a:blip r:embed="rId10"/>
                <a:stretch>
                  <a:fillRect l="-25000" b="-1692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楕円 73"/>
          <p:cNvSpPr>
            <a:spLocks noChangeAspect="1"/>
          </p:cNvSpPr>
          <p:nvPr/>
        </p:nvSpPr>
        <p:spPr>
          <a:xfrm>
            <a:off x="3700290" y="3242672"/>
            <a:ext cx="149014" cy="152818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テキスト ボックス 82"/>
          <p:cNvSpPr txBox="1"/>
          <p:nvPr/>
        </p:nvSpPr>
        <p:spPr>
          <a:xfrm>
            <a:off x="216799" y="142694"/>
            <a:ext cx="849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kumimoji="1" lang="ja-JP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凸関数 </a:t>
            </a:r>
            <a:r>
              <a:rPr kumimoji="1" lang="en-US" altLang="ja-JP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+ SDA </a:t>
            </a:r>
            <a:r>
              <a:rPr kumimoji="1" lang="ja-JP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は「向き付けられた木の直積」上に</a:t>
            </a:r>
            <a:r>
              <a:rPr lang="ja-JP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定式化</a:t>
            </a:r>
            <a:r>
              <a:rPr lang="ja-JP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可能</a:t>
            </a:r>
            <a:endParaRPr kumimoji="1" lang="en-US" altLang="ja-JP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1316217" y="5310461"/>
            <a:ext cx="1343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局所化</a:t>
            </a:r>
            <a:r>
              <a:rPr kumimoji="1" lang="en-US" altLang="ja-JP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1" lang="ja-JP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正方形/長方形 84"/>
              <p:cNvSpPr/>
              <p:nvPr/>
            </p:nvSpPr>
            <p:spPr>
              <a:xfrm>
                <a:off x="2751733" y="5302905"/>
                <a:ext cx="56868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𝑓</m:t>
                      </m:r>
                      <m:r>
                        <a:rPr lang="en-US" altLang="ja-JP" sz="28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:</m:t>
                      </m:r>
                    </m:oMath>
                  </m:oMathPara>
                </a14:m>
                <a:endParaRPr lang="ja-JP" altLang="en-US" sz="2800" dirty="0"/>
              </a:p>
            </p:txBody>
          </p:sp>
        </mc:Choice>
        <mc:Fallback xmlns="">
          <p:sp>
            <p:nvSpPr>
              <p:cNvPr id="85" name="正方形/長方形 8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1733" y="5302905"/>
                <a:ext cx="568681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3" name="直線コネクタ 92"/>
          <p:cNvCxnSpPr>
            <a:stCxn id="176" idx="4"/>
            <a:endCxn id="94" idx="0"/>
          </p:cNvCxnSpPr>
          <p:nvPr/>
        </p:nvCxnSpPr>
        <p:spPr>
          <a:xfrm flipH="1">
            <a:off x="5992016" y="5226886"/>
            <a:ext cx="4887" cy="340610"/>
          </a:xfrm>
          <a:prstGeom prst="line">
            <a:avLst/>
          </a:prstGeom>
          <a:ln w="254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楕円 93"/>
          <p:cNvSpPr>
            <a:spLocks noChangeAspect="1"/>
          </p:cNvSpPr>
          <p:nvPr/>
        </p:nvSpPr>
        <p:spPr>
          <a:xfrm>
            <a:off x="5939360" y="5567496"/>
            <a:ext cx="105312" cy="1080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テキスト ボックス 94"/>
              <p:cNvSpPr txBox="1"/>
              <p:nvPr/>
            </p:nvSpPr>
            <p:spPr>
              <a:xfrm>
                <a:off x="3930181" y="5356789"/>
                <a:ext cx="28854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kumimoji="1" lang="ja-JP" altLang="en-US" sz="2400" dirty="0">
                  <a:latin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95" name="テキスト ボックス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0181" y="5356789"/>
                <a:ext cx="288541" cy="369332"/>
              </a:xfrm>
              <a:prstGeom prst="rect">
                <a:avLst/>
              </a:prstGeom>
              <a:blipFill>
                <a:blip r:embed="rId12"/>
                <a:stretch>
                  <a:fillRect l="-29787" r="-8511" b="-1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テキスト ボックス 95"/>
              <p:cNvSpPr txBox="1"/>
              <p:nvPr/>
            </p:nvSpPr>
            <p:spPr>
              <a:xfrm>
                <a:off x="4796823" y="5390102"/>
                <a:ext cx="102540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ja-JP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kumimoji="1" lang="ja-JP" altLang="en-US" sz="2400" dirty="0">
                  <a:latin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96" name="テキスト ボックス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6823" y="5390102"/>
                <a:ext cx="1025409" cy="369332"/>
              </a:xfrm>
              <a:prstGeom prst="rect">
                <a:avLst/>
              </a:prstGeom>
              <a:blipFill>
                <a:blip r:embed="rId13"/>
                <a:stretch>
                  <a:fillRect l="-8333" r="-1786" b="-163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正方形/長方形 96"/>
              <p:cNvSpPr/>
              <p:nvPr/>
            </p:nvSpPr>
            <p:spPr>
              <a:xfrm>
                <a:off x="6237196" y="5344242"/>
                <a:ext cx="167174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∪{∞}</m:t>
                      </m:r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97" name="正方形/長方形 9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7196" y="5344242"/>
                <a:ext cx="1671740" cy="461665"/>
              </a:xfrm>
              <a:prstGeom prst="rect">
                <a:avLst/>
              </a:prstGeom>
              <a:blipFill>
                <a:blip r:embed="rId14"/>
                <a:stretch>
                  <a:fillRect r="-730" b="-18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テキスト ボックス 99"/>
          <p:cNvSpPr txBox="1"/>
          <p:nvPr/>
        </p:nvSpPr>
        <p:spPr>
          <a:xfrm>
            <a:off x="1274379" y="6098210"/>
            <a:ext cx="22541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k-</a:t>
            </a:r>
            <a:r>
              <a:rPr kumimoji="1" lang="ja-JP" alt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劣モジュラ</a:t>
            </a:r>
            <a:endParaRPr kumimoji="1" lang="ja-JP" alt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1" name="角丸四角形吹き出し 100"/>
          <p:cNvSpPr/>
          <p:nvPr/>
        </p:nvSpPr>
        <p:spPr>
          <a:xfrm>
            <a:off x="1174547" y="6101975"/>
            <a:ext cx="2585988" cy="714300"/>
          </a:xfrm>
          <a:prstGeom prst="wedgeRoundRectCallout">
            <a:avLst>
              <a:gd name="adj1" fmla="val 21392"/>
              <a:gd name="adj2" fmla="val -9428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9" name="直線コネクタ 168"/>
          <p:cNvCxnSpPr>
            <a:stCxn id="181" idx="0"/>
            <a:endCxn id="94" idx="4"/>
          </p:cNvCxnSpPr>
          <p:nvPr/>
        </p:nvCxnSpPr>
        <p:spPr>
          <a:xfrm flipH="1" flipV="1">
            <a:off x="5992016" y="5675496"/>
            <a:ext cx="9632" cy="319051"/>
          </a:xfrm>
          <a:prstGeom prst="line">
            <a:avLst/>
          </a:prstGeom>
          <a:ln w="254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楕円 175"/>
          <p:cNvSpPr>
            <a:spLocks noChangeAspect="1"/>
          </p:cNvSpPr>
          <p:nvPr/>
        </p:nvSpPr>
        <p:spPr>
          <a:xfrm>
            <a:off x="5944247" y="5118886"/>
            <a:ext cx="105312" cy="1080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" name="楕円 180"/>
          <p:cNvSpPr>
            <a:spLocks noChangeAspect="1"/>
          </p:cNvSpPr>
          <p:nvPr/>
        </p:nvSpPr>
        <p:spPr>
          <a:xfrm>
            <a:off x="5948992" y="5994547"/>
            <a:ext cx="105312" cy="1080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8" name="直線コネクタ 187"/>
          <p:cNvCxnSpPr>
            <a:stCxn id="192" idx="4"/>
            <a:endCxn id="189" idx="0"/>
          </p:cNvCxnSpPr>
          <p:nvPr/>
        </p:nvCxnSpPr>
        <p:spPr>
          <a:xfrm>
            <a:off x="3559539" y="5266226"/>
            <a:ext cx="2636" cy="316647"/>
          </a:xfrm>
          <a:prstGeom prst="line">
            <a:avLst/>
          </a:prstGeom>
          <a:ln w="254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楕円 188"/>
          <p:cNvSpPr>
            <a:spLocks noChangeAspect="1"/>
          </p:cNvSpPr>
          <p:nvPr/>
        </p:nvSpPr>
        <p:spPr>
          <a:xfrm>
            <a:off x="3509519" y="5582873"/>
            <a:ext cx="105312" cy="1080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90" name="直線コネクタ 189"/>
          <p:cNvCxnSpPr>
            <a:stCxn id="194" idx="0"/>
            <a:endCxn id="189" idx="5"/>
          </p:cNvCxnSpPr>
          <p:nvPr/>
        </p:nvCxnSpPr>
        <p:spPr>
          <a:xfrm flipH="1" flipV="1">
            <a:off x="3599408" y="5675057"/>
            <a:ext cx="183103" cy="320973"/>
          </a:xfrm>
          <a:prstGeom prst="line">
            <a:avLst/>
          </a:prstGeom>
          <a:ln w="254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直線コネクタ 190"/>
          <p:cNvCxnSpPr>
            <a:stCxn id="193" idx="7"/>
            <a:endCxn id="189" idx="3"/>
          </p:cNvCxnSpPr>
          <p:nvPr/>
        </p:nvCxnSpPr>
        <p:spPr>
          <a:xfrm flipV="1">
            <a:off x="3306426" y="5675057"/>
            <a:ext cx="218516" cy="252447"/>
          </a:xfrm>
          <a:prstGeom prst="line">
            <a:avLst/>
          </a:prstGeom>
          <a:ln w="254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楕円 191"/>
          <p:cNvSpPr>
            <a:spLocks noChangeAspect="1"/>
          </p:cNvSpPr>
          <p:nvPr/>
        </p:nvSpPr>
        <p:spPr>
          <a:xfrm>
            <a:off x="3506883" y="5158226"/>
            <a:ext cx="105312" cy="1080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" name="楕円 192"/>
          <p:cNvSpPr>
            <a:spLocks noChangeAspect="1"/>
          </p:cNvSpPr>
          <p:nvPr/>
        </p:nvSpPr>
        <p:spPr>
          <a:xfrm>
            <a:off x="3216537" y="5911688"/>
            <a:ext cx="105312" cy="1080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" name="楕円 193"/>
          <p:cNvSpPr>
            <a:spLocks noChangeAspect="1"/>
          </p:cNvSpPr>
          <p:nvPr/>
        </p:nvSpPr>
        <p:spPr>
          <a:xfrm>
            <a:off x="3729855" y="5996030"/>
            <a:ext cx="105312" cy="1080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01" name="直線コネクタ 200"/>
          <p:cNvCxnSpPr>
            <a:stCxn id="205" idx="4"/>
            <a:endCxn id="202" idx="1"/>
          </p:cNvCxnSpPr>
          <p:nvPr/>
        </p:nvCxnSpPr>
        <p:spPr>
          <a:xfrm>
            <a:off x="4304760" y="5274225"/>
            <a:ext cx="137008" cy="356426"/>
          </a:xfrm>
          <a:prstGeom prst="line">
            <a:avLst/>
          </a:prstGeom>
          <a:ln w="254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楕円 201"/>
          <p:cNvSpPr>
            <a:spLocks noChangeAspect="1"/>
          </p:cNvSpPr>
          <p:nvPr/>
        </p:nvSpPr>
        <p:spPr>
          <a:xfrm>
            <a:off x="4426345" y="5614835"/>
            <a:ext cx="105312" cy="1080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03" name="直線コネクタ 202"/>
          <p:cNvCxnSpPr>
            <a:stCxn id="207" idx="1"/>
            <a:endCxn id="202" idx="5"/>
          </p:cNvCxnSpPr>
          <p:nvPr/>
        </p:nvCxnSpPr>
        <p:spPr>
          <a:xfrm flipH="1" flipV="1">
            <a:off x="4516234" y="5707019"/>
            <a:ext cx="150024" cy="318420"/>
          </a:xfrm>
          <a:prstGeom prst="line">
            <a:avLst/>
          </a:prstGeom>
          <a:ln w="254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直線コネクタ 203"/>
          <p:cNvCxnSpPr>
            <a:stCxn id="206" idx="7"/>
            <a:endCxn id="202" idx="3"/>
          </p:cNvCxnSpPr>
          <p:nvPr/>
        </p:nvCxnSpPr>
        <p:spPr>
          <a:xfrm flipV="1">
            <a:off x="4252104" y="5707019"/>
            <a:ext cx="189664" cy="273447"/>
          </a:xfrm>
          <a:prstGeom prst="line">
            <a:avLst/>
          </a:prstGeom>
          <a:ln w="254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楕円 204"/>
          <p:cNvSpPr>
            <a:spLocks noChangeAspect="1"/>
          </p:cNvSpPr>
          <p:nvPr/>
        </p:nvSpPr>
        <p:spPr>
          <a:xfrm>
            <a:off x="4252104" y="5166225"/>
            <a:ext cx="105312" cy="1080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" name="楕円 205"/>
          <p:cNvSpPr>
            <a:spLocks noChangeAspect="1"/>
          </p:cNvSpPr>
          <p:nvPr/>
        </p:nvSpPr>
        <p:spPr>
          <a:xfrm>
            <a:off x="4162215" y="5964650"/>
            <a:ext cx="105312" cy="1080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" name="楕円 206"/>
          <p:cNvSpPr>
            <a:spLocks noChangeAspect="1"/>
          </p:cNvSpPr>
          <p:nvPr/>
        </p:nvSpPr>
        <p:spPr>
          <a:xfrm>
            <a:off x="4650835" y="6009623"/>
            <a:ext cx="105312" cy="1080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16" name="直線コネクタ 215"/>
          <p:cNvCxnSpPr>
            <a:stCxn id="219" idx="3"/>
            <a:endCxn id="202" idx="7"/>
          </p:cNvCxnSpPr>
          <p:nvPr/>
        </p:nvCxnSpPr>
        <p:spPr>
          <a:xfrm flipH="1">
            <a:off x="4516234" y="5258409"/>
            <a:ext cx="165447" cy="372242"/>
          </a:xfrm>
          <a:prstGeom prst="line">
            <a:avLst/>
          </a:prstGeom>
          <a:ln w="25400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" name="楕円 218"/>
          <p:cNvSpPr>
            <a:spLocks noChangeAspect="1"/>
          </p:cNvSpPr>
          <p:nvPr/>
        </p:nvSpPr>
        <p:spPr>
          <a:xfrm>
            <a:off x="4666258" y="5166225"/>
            <a:ext cx="105312" cy="1080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704685" y="6510208"/>
            <a:ext cx="20251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latin typeface="Calibri" panose="020F0502020204030204" pitchFamily="34" charset="0"/>
                <a:cs typeface="Calibri" panose="020F0502020204030204" pitchFamily="34" charset="0"/>
              </a:rPr>
              <a:t>Huber-Kolmogorov 12</a:t>
            </a:r>
            <a:endParaRPr kumimoji="1" lang="ja-JP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892373" y="545494"/>
            <a:ext cx="21034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latin typeface="Calibri" panose="020F0502020204030204" pitchFamily="34" charset="0"/>
                <a:cs typeface="Calibri" panose="020F0502020204030204" pitchFamily="34" charset="0"/>
              </a:rPr>
              <a:t>c.f. Kolmogorov 11</a:t>
            </a:r>
            <a:endParaRPr kumimoji="1" lang="ja-JP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730554" y="6404027"/>
            <a:ext cx="34547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人工的なモデルに見えるが</a:t>
            </a:r>
            <a:r>
              <a:rPr kumimoji="1" lang="en-US" altLang="ja-JP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...</a:t>
            </a:r>
            <a:endParaRPr kumimoji="1" lang="ja-JP" altLang="en-U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675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F7132-47CA-4000-8D1C-00CFA7571704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511776" y="155171"/>
            <a:ext cx="46987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最小コストマルチフロー</a:t>
            </a:r>
            <a:endParaRPr kumimoji="1" lang="ja-JP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10608" y="806956"/>
            <a:ext cx="7219925" cy="14331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Karzanov</a:t>
            </a:r>
            <a:r>
              <a:rPr kumimoji="1" lang="en-US" altLang="ja-JP" sz="2000" dirty="0">
                <a:latin typeface="Calibri" panose="020F0502020204030204" pitchFamily="34" charset="0"/>
                <a:cs typeface="Calibri" panose="020F0502020204030204" pitchFamily="34" charset="0"/>
              </a:rPr>
              <a:t> 79: </a:t>
            </a:r>
            <a:r>
              <a:rPr kumimoji="1" lang="ja-JP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半整数性</a:t>
            </a:r>
            <a:r>
              <a:rPr kumimoji="1" lang="en-US" altLang="ja-JP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ja-JP" sz="2000" dirty="0"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kumimoji="1" lang="ja-JP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擬多項式時間アルゴリズム</a:t>
            </a:r>
            <a:endParaRPr kumimoji="1" lang="en-US" altLang="ja-JP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Karzanov</a:t>
            </a:r>
            <a:r>
              <a:rPr lang="en-US" altLang="ja-JP" sz="2000" dirty="0">
                <a:latin typeface="Calibri" panose="020F0502020204030204" pitchFamily="34" charset="0"/>
                <a:cs typeface="Calibri" panose="020F0502020204030204" pitchFamily="34" charset="0"/>
              </a:rPr>
              <a:t> 94: </a:t>
            </a:r>
            <a:r>
              <a:rPr lang="ja-JP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強多項式時間アルゴリズム</a:t>
            </a:r>
            <a:r>
              <a:rPr lang="en-US" altLang="ja-JP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ja-JP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楕円体法使用</a:t>
            </a:r>
            <a:r>
              <a:rPr lang="en-US" altLang="ja-JP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altLang="ja-JP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2000" dirty="0">
                <a:latin typeface="Calibri" panose="020F0502020204030204" pitchFamily="34" charset="0"/>
                <a:cs typeface="Calibri" panose="020F0502020204030204" pitchFamily="34" charset="0"/>
              </a:rPr>
              <a:t>Goldberg-</a:t>
            </a:r>
            <a:r>
              <a:rPr kumimoji="1" lang="en-US" altLang="ja-JP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Karzanov</a:t>
            </a:r>
            <a:r>
              <a:rPr kumimoji="1" lang="en-US" altLang="ja-JP" sz="2000" dirty="0">
                <a:latin typeface="Calibri" panose="020F0502020204030204" pitchFamily="34" charset="0"/>
                <a:cs typeface="Calibri" panose="020F0502020204030204" pitchFamily="34" charset="0"/>
              </a:rPr>
              <a:t> 97: </a:t>
            </a:r>
            <a:r>
              <a:rPr kumimoji="1" lang="ja-JP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組合せ的弱多項式時間アルゴリズム</a:t>
            </a:r>
            <a:r>
              <a:rPr kumimoji="1" lang="en-US" altLang="ja-JP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en-US" altLang="ja-JP" sz="2000" dirty="0">
                <a:latin typeface="Calibri" panose="020F0502020204030204" pitchFamily="34" charset="0"/>
                <a:cs typeface="Calibri" panose="020F0502020204030204" pitchFamily="34" charset="0"/>
              </a:rPr>
              <a:t>O(?)</a:t>
            </a:r>
            <a:endParaRPr kumimoji="1" lang="ja-JP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1751489" y="2456532"/>
                <a:ext cx="6458819" cy="13170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en-US" altLang="ja-JP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Max.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kumimoji="1" lang="en-US" altLang="ja-JP" sz="280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𝑓</m:t>
                            </m:r>
                          </m:e>
                        </m:d>
                      </m:e>
                      <m: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kumimoji="1" lang="en-US" altLang="ja-JP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𝑒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∈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𝐸</m:t>
                        </m:r>
                      </m:sub>
                      <m:sup/>
                      <m:e>
                        <m:sSub>
                          <m:sSubPr>
                            <m:ctrlPr>
                              <a:rPr kumimoji="1" lang="en-US" altLang="ja-JP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</m:t>
                            </m:r>
                          </m:e>
                          <m:sub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𝑒</m:t>
                            </m:r>
                          </m:sub>
                        </m:sSub>
                        <m:sSub>
                          <m:sSubPr>
                            <m:ctrlPr>
                              <a:rPr kumimoji="1" lang="en-US" altLang="ja-JP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𝑓</m:t>
                            </m:r>
                          </m:e>
                          <m:sub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𝑒</m:t>
                            </m:r>
                          </m:sub>
                        </m:sSub>
                      </m:e>
                    </m:nary>
                  </m:oMath>
                </a14:m>
                <a:r>
                  <a:rPr kumimoji="1" lang="ja-JP" alt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:endParaRPr kumimoji="1" lang="en-US" altLang="ja-JP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ja-JP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</a:t>
                </a:r>
                <a:r>
                  <a:rPr kumimoji="1" lang="en-US" altLang="ja-JP" sz="28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s.t.</a:t>
                </a:r>
                <a:r>
                  <a:rPr kumimoji="1" lang="en-US" altLang="ja-JP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𝑓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:</m:t>
                    </m:r>
                  </m:oMath>
                </a14:m>
                <a:r>
                  <a:rPr kumimoji="1" lang="en-US" altLang="ja-JP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{ </a:t>
                </a: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𝑇</m:t>
                    </m:r>
                  </m:oMath>
                </a14:m>
                <a:r>
                  <a:rPr kumimoji="1" lang="en-US" altLang="ja-JP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-paths } </a:t>
                </a:r>
                <a14:m>
                  <m:oMath xmlns:m="http://schemas.openxmlformats.org/officeDocument/2006/math">
                    <m:r>
                      <a:rPr kumimoji="1" lang="en-US" altLang="ja-JP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→</m:t>
                    </m:r>
                    <m:sSub>
                      <m:sSub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kumimoji="1" lang="en-US" altLang="ja-JP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ℝ</m:t>
                        </m:r>
                      </m:e>
                      <m: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+</m:t>
                        </m:r>
                      </m:sub>
                    </m:sSub>
                  </m:oMath>
                </a14:m>
                <a:r>
                  <a:rPr kumimoji="1" lang="en-US" altLang="ja-JP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</m:e>
                      <m: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𝑒</m:t>
                        </m:r>
                      </m:sub>
                    </m:sSub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≤</m:t>
                    </m:r>
                    <m:sSub>
                      <m:sSub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𝑐</m:t>
                        </m:r>
                      </m:e>
                      <m: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𝑒</m:t>
                        </m:r>
                      </m:sub>
                    </m:sSub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(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𝑒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∈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𝐸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endParaRPr kumimoji="1" lang="ja-JP" alt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1489" y="2456532"/>
                <a:ext cx="6458819" cy="1317092"/>
              </a:xfrm>
              <a:prstGeom prst="rect">
                <a:avLst/>
              </a:prstGeom>
              <a:blipFill>
                <a:blip r:embed="rId2"/>
                <a:stretch>
                  <a:fillRect l="-1965" t="-39048" r="-196" b="-2761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274455" y="6131520"/>
                <a:ext cx="878182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H. </a:t>
                </a:r>
                <a:r>
                  <a:rPr kumimoji="1" lang="en-US" altLang="ja-JP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15: </a:t>
                </a:r>
                <a:r>
                  <a:rPr kumimoji="1" lang="en-US" altLang="ja-JP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SDA + </a:t>
                </a:r>
                <a:r>
                  <a:rPr lang="ja-JP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スケーリング</a:t>
                </a:r>
                <a:r>
                  <a:rPr kumimoji="1" lang="en-US" altLang="ja-JP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1" lang="en-US" altLang="ja-JP" sz="2400" dirty="0">
                    <a:latin typeface="Calibri" panose="020F0502020204030204" pitchFamily="34" charset="0"/>
                    <a:cs typeface="Calibri" panose="020F0502020204030204" pitchFamily="34" charset="0"/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sz="24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O</m:t>
                    </m:r>
                    <m:r>
                      <a:rPr kumimoji="1" lang="en-US" altLang="ja-JP" sz="24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kumimoji="1" lang="en-US" altLang="ja-JP" sz="24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log</m:t>
                    </m:r>
                    <m:r>
                      <m:rPr>
                        <m:nor/>
                      </m:rPr>
                      <a:rPr kumimoji="1" lang="en-US" altLang="ja-JP" sz="24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𝑛𝐴𝐶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kumimoji="1" lang="en-US" altLang="ja-JP" sz="24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MF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𝑘𝑛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𝑘𝑚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))</m:t>
                    </m:r>
                  </m:oMath>
                </a14:m>
                <a:r>
                  <a:rPr kumimoji="1" lang="en-US" altLang="ja-JP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-time </a:t>
                </a:r>
                <a:r>
                  <a:rPr kumimoji="1" lang="en-US" altLang="ja-JP" sz="24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algo</a:t>
                </a:r>
                <a:r>
                  <a:rPr kumimoji="1" lang="en-US" altLang="ja-JP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  <a:endParaRPr kumimoji="1" lang="ja-JP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455" y="6131520"/>
                <a:ext cx="8781828" cy="461665"/>
              </a:xfrm>
              <a:prstGeom prst="rect">
                <a:avLst/>
              </a:prstGeom>
              <a:blipFill>
                <a:blip r:embed="rId3"/>
                <a:stretch>
                  <a:fillRect l="-1041" t="-11842" r="-139" b="-30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グループ化 8"/>
          <p:cNvGrpSpPr/>
          <p:nvPr/>
        </p:nvGrpSpPr>
        <p:grpSpPr>
          <a:xfrm>
            <a:off x="269476" y="3893119"/>
            <a:ext cx="6657986" cy="2114842"/>
            <a:chOff x="269476" y="3893119"/>
            <a:chExt cx="6657986" cy="2114842"/>
          </a:xfrm>
        </p:grpSpPr>
        <p:sp>
          <p:nvSpPr>
            <p:cNvPr id="8" name="テキスト ボックス 7"/>
            <p:cNvSpPr txBox="1"/>
            <p:nvPr/>
          </p:nvSpPr>
          <p:spPr>
            <a:xfrm>
              <a:off x="269476" y="3893119"/>
              <a:ext cx="33548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1" lang="en-US" altLang="ja-JP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LP-</a:t>
              </a:r>
              <a:r>
                <a:rPr kumimoji="1" lang="ja-JP" altLang="en-US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双対</a:t>
              </a:r>
              <a:r>
                <a:rPr kumimoji="1" lang="en-US" altLang="ja-JP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1" lang="en-US" altLang="ja-JP" dirty="0">
                  <a:latin typeface="Calibri" panose="020F0502020204030204" pitchFamily="34" charset="0"/>
                  <a:cs typeface="Calibri" panose="020F0502020204030204" pitchFamily="34" charset="0"/>
                </a:rPr>
                <a:t>+ </a:t>
              </a:r>
              <a:r>
                <a:rPr kumimoji="1" lang="ja-JP" altLang="en-US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半整数性</a:t>
              </a:r>
              <a:r>
                <a:rPr kumimoji="1" lang="en-US" altLang="ja-JP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1" lang="en-US" altLang="ja-JP" dirty="0">
                  <a:latin typeface="Calibri" panose="020F0502020204030204" pitchFamily="34" charset="0"/>
                  <a:cs typeface="Calibri" panose="020F0502020204030204" pitchFamily="34" charset="0"/>
                </a:rPr>
                <a:t>+ uncrossing</a:t>
              </a:r>
              <a:endParaRPr kumimoji="1" lang="ja-JP" alt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テキスト ボックス 9"/>
                <p:cNvSpPr txBox="1"/>
                <p:nvPr/>
              </p:nvSpPr>
              <p:spPr>
                <a:xfrm>
                  <a:off x="1666095" y="4115559"/>
                  <a:ext cx="2250360" cy="138499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kumimoji="1" lang="en-US" altLang="ja-JP" sz="28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= Min.   </a:t>
                  </a:r>
                  <a14:m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𝑔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𝑥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)</m:t>
                      </m:r>
                    </m:oMath>
                  </a14:m>
                  <a:r>
                    <a:rPr kumimoji="1" lang="ja-JP" altLang="en-US" sz="28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  </a:t>
                  </a:r>
                  <a:endParaRPr kumimoji="1" lang="en-US" altLang="ja-JP" sz="28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ja-JP" sz="28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     </a:t>
                  </a:r>
                  <a:r>
                    <a:rPr lang="en-US" altLang="ja-JP" sz="2800" dirty="0" err="1">
                      <a:latin typeface="Calibri" panose="020F0502020204030204" pitchFamily="34" charset="0"/>
                      <a:cs typeface="Calibri" panose="020F0502020204030204" pitchFamily="34" charset="0"/>
                    </a:rPr>
                    <a:t>s.t.</a:t>
                  </a:r>
                  <a:r>
                    <a:rPr lang="en-US" altLang="ja-JP" sz="28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     </a:t>
                  </a:r>
                  <a14:m>
                    <m:oMath xmlns:m="http://schemas.openxmlformats.org/officeDocument/2006/math">
                      <m:r>
                        <a:rPr lang="en-US" altLang="ja-JP" sz="28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𝑥</m:t>
                      </m:r>
                      <m:r>
                        <a:rPr lang="en-US" altLang="ja-JP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∈</m:t>
                      </m:r>
                    </m:oMath>
                  </a14:m>
                  <a:endParaRPr kumimoji="1" lang="ja-JP" altLang="en-US" sz="28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0" name="テキスト ボックス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6095" y="4115559"/>
                  <a:ext cx="2250360" cy="1384995"/>
                </a:xfrm>
                <a:prstGeom prst="rect">
                  <a:avLst/>
                </a:prstGeom>
                <a:blipFill>
                  <a:blip r:embed="rId4"/>
                  <a:stretch>
                    <a:fillRect l="-5420" b="-7048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1" name="グループ化 10"/>
            <p:cNvGrpSpPr/>
            <p:nvPr/>
          </p:nvGrpSpPr>
          <p:grpSpPr>
            <a:xfrm>
              <a:off x="3706052" y="4583863"/>
              <a:ext cx="1934259" cy="1424098"/>
              <a:chOff x="6260182" y="4292136"/>
              <a:chExt cx="1934259" cy="1424098"/>
            </a:xfrm>
          </p:grpSpPr>
          <p:grpSp>
            <p:nvGrpSpPr>
              <p:cNvPr id="12" name="グループ化 11"/>
              <p:cNvGrpSpPr/>
              <p:nvPr/>
            </p:nvGrpSpPr>
            <p:grpSpPr>
              <a:xfrm>
                <a:off x="6477493" y="4434280"/>
                <a:ext cx="1302330" cy="1191416"/>
                <a:chOff x="6382616" y="4503117"/>
                <a:chExt cx="1302330" cy="1191416"/>
              </a:xfrm>
            </p:grpSpPr>
            <p:grpSp>
              <p:nvGrpSpPr>
                <p:cNvPr id="16" name="グループ化 15"/>
                <p:cNvGrpSpPr/>
                <p:nvPr/>
              </p:nvGrpSpPr>
              <p:grpSpPr>
                <a:xfrm>
                  <a:off x="6382616" y="4503117"/>
                  <a:ext cx="1302330" cy="1191416"/>
                  <a:chOff x="5957453" y="4644796"/>
                  <a:chExt cx="1302330" cy="1191416"/>
                </a:xfrm>
              </p:grpSpPr>
              <p:cxnSp>
                <p:nvCxnSpPr>
                  <p:cNvPr id="37" name="直線コネクタ 36"/>
                  <p:cNvCxnSpPr/>
                  <p:nvPr/>
                </p:nvCxnSpPr>
                <p:spPr>
                  <a:xfrm>
                    <a:off x="5957455" y="4820680"/>
                    <a:ext cx="573491" cy="452377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直線コネクタ 37"/>
                  <p:cNvCxnSpPr/>
                  <p:nvPr/>
                </p:nvCxnSpPr>
                <p:spPr>
                  <a:xfrm flipH="1">
                    <a:off x="6530948" y="4644796"/>
                    <a:ext cx="54075" cy="628261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直線コネクタ 38"/>
                  <p:cNvCxnSpPr/>
                  <p:nvPr/>
                </p:nvCxnSpPr>
                <p:spPr>
                  <a:xfrm flipV="1">
                    <a:off x="6527031" y="4997558"/>
                    <a:ext cx="732752" cy="267204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直線コネクタ 39"/>
                  <p:cNvCxnSpPr/>
                  <p:nvPr/>
                </p:nvCxnSpPr>
                <p:spPr>
                  <a:xfrm flipH="1">
                    <a:off x="5957453" y="5259236"/>
                    <a:ext cx="567622" cy="435297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直線コネクタ 40"/>
                  <p:cNvCxnSpPr/>
                  <p:nvPr/>
                </p:nvCxnSpPr>
                <p:spPr>
                  <a:xfrm>
                    <a:off x="6525074" y="5255691"/>
                    <a:ext cx="466772" cy="580521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7" name="楕円 16"/>
                <p:cNvSpPr>
                  <a:spLocks noChangeAspect="1"/>
                </p:cNvSpPr>
                <p:nvPr/>
              </p:nvSpPr>
              <p:spPr>
                <a:xfrm>
                  <a:off x="6919145" y="5084405"/>
                  <a:ext cx="65657" cy="65657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8" name="楕円 17"/>
                <p:cNvSpPr>
                  <a:spLocks noChangeAspect="1"/>
                </p:cNvSpPr>
                <p:nvPr/>
              </p:nvSpPr>
              <p:spPr>
                <a:xfrm>
                  <a:off x="7124622" y="5335205"/>
                  <a:ext cx="55202" cy="5520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9" name="楕円 18"/>
                <p:cNvSpPr>
                  <a:spLocks noChangeAspect="1"/>
                </p:cNvSpPr>
                <p:nvPr/>
              </p:nvSpPr>
              <p:spPr>
                <a:xfrm>
                  <a:off x="7330040" y="5588671"/>
                  <a:ext cx="56488" cy="5648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0" name="楕円 19"/>
                <p:cNvSpPr>
                  <a:spLocks noChangeAspect="1"/>
                </p:cNvSpPr>
                <p:nvPr/>
              </p:nvSpPr>
              <p:spPr>
                <a:xfrm>
                  <a:off x="7266333" y="4971412"/>
                  <a:ext cx="52237" cy="52237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1" name="楕円 20"/>
                <p:cNvSpPr>
                  <a:spLocks noChangeAspect="1"/>
                </p:cNvSpPr>
                <p:nvPr/>
              </p:nvSpPr>
              <p:spPr>
                <a:xfrm>
                  <a:off x="7590151" y="4855592"/>
                  <a:ext cx="53642" cy="5364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2" name="楕円 21"/>
                <p:cNvSpPr>
                  <a:spLocks noChangeAspect="1"/>
                </p:cNvSpPr>
                <p:nvPr/>
              </p:nvSpPr>
              <p:spPr>
                <a:xfrm>
                  <a:off x="6955693" y="4752608"/>
                  <a:ext cx="54910" cy="5491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3" name="楕円 22"/>
                <p:cNvSpPr>
                  <a:spLocks noChangeAspect="1"/>
                </p:cNvSpPr>
                <p:nvPr/>
              </p:nvSpPr>
              <p:spPr>
                <a:xfrm>
                  <a:off x="6657265" y="4891425"/>
                  <a:ext cx="50802" cy="50802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4" name="楕円 23"/>
                <p:cNvSpPr>
                  <a:spLocks noChangeAspect="1"/>
                </p:cNvSpPr>
                <p:nvPr/>
              </p:nvSpPr>
              <p:spPr>
                <a:xfrm>
                  <a:off x="6673858" y="5279697"/>
                  <a:ext cx="55508" cy="5550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5" name="楕円 24"/>
                <p:cNvSpPr>
                  <a:spLocks noChangeAspect="1"/>
                </p:cNvSpPr>
                <p:nvPr/>
              </p:nvSpPr>
              <p:spPr>
                <a:xfrm>
                  <a:off x="6418748" y="5479448"/>
                  <a:ext cx="50998" cy="50998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6" name="楕円 25"/>
                <p:cNvSpPr>
                  <a:spLocks noChangeAspect="1"/>
                </p:cNvSpPr>
                <p:nvPr/>
              </p:nvSpPr>
              <p:spPr>
                <a:xfrm>
                  <a:off x="6388912" y="4681189"/>
                  <a:ext cx="55335" cy="5533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7" name="楕円 26"/>
                <p:cNvSpPr>
                  <a:spLocks noChangeAspect="1"/>
                </p:cNvSpPr>
                <p:nvPr/>
              </p:nvSpPr>
              <p:spPr>
                <a:xfrm>
                  <a:off x="7433193" y="4916826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8" name="楕円 27"/>
                <p:cNvSpPr>
                  <a:spLocks noChangeAspect="1"/>
                </p:cNvSpPr>
                <p:nvPr/>
              </p:nvSpPr>
              <p:spPr>
                <a:xfrm>
                  <a:off x="7109168" y="5031644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9" name="楕円 28"/>
                <p:cNvSpPr>
                  <a:spLocks noChangeAspect="1"/>
                </p:cNvSpPr>
                <p:nvPr/>
              </p:nvSpPr>
              <p:spPr>
                <a:xfrm>
                  <a:off x="6976625" y="4587858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0" name="楕円 29"/>
                <p:cNvSpPr>
                  <a:spLocks noChangeAspect="1"/>
                </p:cNvSpPr>
                <p:nvPr/>
              </p:nvSpPr>
              <p:spPr>
                <a:xfrm>
                  <a:off x="6946860" y="4931077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1" name="楕円 30"/>
                <p:cNvSpPr>
                  <a:spLocks noChangeAspect="1"/>
                </p:cNvSpPr>
                <p:nvPr/>
              </p:nvSpPr>
              <p:spPr>
                <a:xfrm>
                  <a:off x="6782548" y="4991203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2" name="楕円 31"/>
                <p:cNvSpPr>
                  <a:spLocks noChangeAspect="1"/>
                </p:cNvSpPr>
                <p:nvPr/>
              </p:nvSpPr>
              <p:spPr>
                <a:xfrm>
                  <a:off x="6529223" y="4787586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3" name="楕円 32"/>
                <p:cNvSpPr>
                  <a:spLocks noChangeAspect="1"/>
                </p:cNvSpPr>
                <p:nvPr/>
              </p:nvSpPr>
              <p:spPr>
                <a:xfrm>
                  <a:off x="7038487" y="5227986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4" name="楕円 33"/>
                <p:cNvSpPr>
                  <a:spLocks noChangeAspect="1"/>
                </p:cNvSpPr>
                <p:nvPr/>
              </p:nvSpPr>
              <p:spPr>
                <a:xfrm>
                  <a:off x="7235180" y="5481256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5" name="楕円 34"/>
                <p:cNvSpPr>
                  <a:spLocks noChangeAspect="1"/>
                </p:cNvSpPr>
                <p:nvPr/>
              </p:nvSpPr>
              <p:spPr>
                <a:xfrm>
                  <a:off x="6810720" y="5184852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6" name="楕円 35"/>
                <p:cNvSpPr>
                  <a:spLocks noChangeAspect="1"/>
                </p:cNvSpPr>
                <p:nvPr/>
              </p:nvSpPr>
              <p:spPr>
                <a:xfrm>
                  <a:off x="6552082" y="5381412"/>
                  <a:ext cx="45719" cy="45719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13" name="フリーフォーム 12"/>
              <p:cNvSpPr/>
              <p:nvPr/>
            </p:nvSpPr>
            <p:spPr>
              <a:xfrm>
                <a:off x="6260182" y="4398840"/>
                <a:ext cx="178476" cy="1311442"/>
              </a:xfrm>
              <a:custGeom>
                <a:avLst/>
                <a:gdLst>
                  <a:gd name="connsiteX0" fmla="*/ 124643 w 176780"/>
                  <a:gd name="connsiteY0" fmla="*/ 0 h 1311442"/>
                  <a:gd name="connsiteX1" fmla="*/ 24380 w 176780"/>
                  <a:gd name="connsiteY1" fmla="*/ 320842 h 1311442"/>
                  <a:gd name="connsiteX2" fmla="*/ 12348 w 176780"/>
                  <a:gd name="connsiteY2" fmla="*/ 978569 h 1311442"/>
                  <a:gd name="connsiteX3" fmla="*/ 176780 w 176780"/>
                  <a:gd name="connsiteY3" fmla="*/ 1311442 h 1311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780" h="1311442">
                    <a:moveTo>
                      <a:pt x="124643" y="0"/>
                    </a:moveTo>
                    <a:cubicBezTo>
                      <a:pt x="83869" y="78873"/>
                      <a:pt x="43096" y="157747"/>
                      <a:pt x="24380" y="320842"/>
                    </a:cubicBezTo>
                    <a:cubicBezTo>
                      <a:pt x="5664" y="483937"/>
                      <a:pt x="-13052" y="813469"/>
                      <a:pt x="12348" y="978569"/>
                    </a:cubicBezTo>
                    <a:cubicBezTo>
                      <a:pt x="37748" y="1143669"/>
                      <a:pt x="107264" y="1227555"/>
                      <a:pt x="176780" y="1311442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" name="フリーフォーム 13"/>
              <p:cNvSpPr/>
              <p:nvPr/>
            </p:nvSpPr>
            <p:spPr>
              <a:xfrm flipH="1">
                <a:off x="7801483" y="4404792"/>
                <a:ext cx="123163" cy="1311442"/>
              </a:xfrm>
              <a:custGeom>
                <a:avLst/>
                <a:gdLst>
                  <a:gd name="connsiteX0" fmla="*/ 124643 w 176780"/>
                  <a:gd name="connsiteY0" fmla="*/ 0 h 1311442"/>
                  <a:gd name="connsiteX1" fmla="*/ 24380 w 176780"/>
                  <a:gd name="connsiteY1" fmla="*/ 320842 h 1311442"/>
                  <a:gd name="connsiteX2" fmla="*/ 12348 w 176780"/>
                  <a:gd name="connsiteY2" fmla="*/ 978569 h 1311442"/>
                  <a:gd name="connsiteX3" fmla="*/ 176780 w 176780"/>
                  <a:gd name="connsiteY3" fmla="*/ 1311442 h 1311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780" h="1311442">
                    <a:moveTo>
                      <a:pt x="124643" y="0"/>
                    </a:moveTo>
                    <a:cubicBezTo>
                      <a:pt x="83869" y="78873"/>
                      <a:pt x="43096" y="157747"/>
                      <a:pt x="24380" y="320842"/>
                    </a:cubicBezTo>
                    <a:cubicBezTo>
                      <a:pt x="5664" y="483937"/>
                      <a:pt x="-13052" y="813469"/>
                      <a:pt x="12348" y="978569"/>
                    </a:cubicBezTo>
                    <a:cubicBezTo>
                      <a:pt x="37748" y="1143669"/>
                      <a:pt x="107264" y="1227555"/>
                      <a:pt x="176780" y="1311442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テキスト ボックス 14"/>
                  <p:cNvSpPr txBox="1"/>
                  <p:nvPr/>
                </p:nvSpPr>
                <p:spPr>
                  <a:xfrm>
                    <a:off x="7984896" y="4292136"/>
                    <a:ext cx="209545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oMath>
                      </m:oMathPara>
                    </a14:m>
                    <a:endParaRPr kumimoji="1" lang="ja-JP" altLang="en-US" sz="2000" dirty="0">
                      <a:latin typeface="Calibri Light" panose="020F03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9" name="テキスト ボックス 5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84896" y="4292136"/>
                    <a:ext cx="209545" cy="307777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29412" r="-2941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42" name="テキスト ボックス 41"/>
            <p:cNvSpPr txBox="1"/>
            <p:nvPr/>
          </p:nvSpPr>
          <p:spPr>
            <a:xfrm>
              <a:off x="5967361" y="4076147"/>
              <a:ext cx="7761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L </a:t>
              </a:r>
              <a:r>
                <a:rPr kumimoji="1" lang="ja-JP" altLang="en-US" sz="28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凸</a:t>
              </a:r>
              <a:endParaRPr kumimoji="1" lang="ja-JP" altLang="en-US" sz="2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" name="角丸四角形吹き出し 2"/>
            <p:cNvSpPr/>
            <p:nvPr/>
          </p:nvSpPr>
          <p:spPr>
            <a:xfrm>
              <a:off x="5796229" y="4046414"/>
              <a:ext cx="1131233" cy="559311"/>
            </a:xfrm>
            <a:prstGeom prst="wedgeRoundRectCallout">
              <a:avLst>
                <a:gd name="adj1" fmla="val -69072"/>
                <a:gd name="adj2" fmla="val 31347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テキスト ボックス 42"/>
              <p:cNvSpPr txBox="1"/>
              <p:nvPr/>
            </p:nvSpPr>
            <p:spPr>
              <a:xfrm>
                <a:off x="5858365" y="2465549"/>
                <a:ext cx="270426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𝐺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=(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𝑉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𝐸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𝑇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𝑐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,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𝑎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8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3" name="テキスト ボックス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8365" y="2465549"/>
                <a:ext cx="2704266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テキスト ボックス 43"/>
          <p:cNvSpPr txBox="1"/>
          <p:nvPr/>
        </p:nvSpPr>
        <p:spPr>
          <a:xfrm>
            <a:off x="6457950" y="2261096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無向</a:t>
            </a:r>
          </a:p>
        </p:txBody>
      </p:sp>
    </p:spTree>
    <p:extLst>
      <p:ext uri="{BB962C8B-B14F-4D97-AF65-F5344CB8AC3E}">
        <p14:creationId xmlns:p14="http://schemas.microsoft.com/office/powerpoint/2010/main" val="56147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F7132-47CA-4000-8D1C-00CFA7571704}" type="slidenum">
              <a:rPr kumimoji="1" lang="ja-JP" altLang="en-US" smtClean="0"/>
              <a:t>9</a:t>
            </a:fld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978276" y="40622"/>
            <a:ext cx="5109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点容量型最大マルチフロー</a:t>
            </a:r>
            <a:endParaRPr kumimoji="1" lang="ja-JP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15325" y="789709"/>
            <a:ext cx="749948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2000" dirty="0">
                <a:latin typeface="Calibri" panose="020F0502020204030204" pitchFamily="34" charset="0"/>
                <a:cs typeface="Calibri" panose="020F0502020204030204" pitchFamily="34" charset="0"/>
              </a:rPr>
              <a:t>Garg-</a:t>
            </a:r>
            <a:r>
              <a:rPr kumimoji="1" lang="en-US" altLang="ja-JP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Vazirani</a:t>
            </a:r>
            <a:r>
              <a:rPr kumimoji="1" lang="en-US" altLang="ja-JP" sz="20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kumimoji="1" lang="en-US" altLang="ja-JP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Yannakakis</a:t>
            </a:r>
            <a:r>
              <a:rPr kumimoji="1" lang="en-US" altLang="ja-JP" sz="2000" dirty="0">
                <a:latin typeface="Calibri" panose="020F0502020204030204" pitchFamily="34" charset="0"/>
                <a:cs typeface="Calibri" panose="020F0502020204030204" pitchFamily="34" charset="0"/>
              </a:rPr>
              <a:t> 94: </a:t>
            </a:r>
            <a:r>
              <a:rPr kumimoji="1" lang="ja-JP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ノードマルチウェイカットの弱双対</a:t>
            </a:r>
            <a:endParaRPr kumimoji="1" lang="en-US" altLang="ja-JP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2000" dirty="0">
                <a:latin typeface="Calibri" panose="020F0502020204030204" pitchFamily="34" charset="0"/>
                <a:cs typeface="Calibri" panose="020F0502020204030204" pitchFamily="34" charset="0"/>
              </a:rPr>
              <a:t>Pap 08, 09: </a:t>
            </a:r>
            <a:r>
              <a:rPr lang="ja-JP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半整数性</a:t>
            </a:r>
            <a:r>
              <a:rPr lang="en-US" altLang="ja-JP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2000" dirty="0"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ja-JP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強多項式時間アルゴリズム</a:t>
            </a:r>
            <a:r>
              <a:rPr lang="en-US" altLang="ja-JP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ja-JP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楕円体法使用</a:t>
            </a:r>
            <a:r>
              <a:rPr lang="en-US" altLang="ja-JP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altLang="ja-JP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Babenko-Karzanov</a:t>
            </a:r>
            <a:r>
              <a:rPr kumimoji="1" lang="en-US" altLang="ja-JP" sz="2000" dirty="0">
                <a:latin typeface="Calibri" panose="020F0502020204030204" pitchFamily="34" charset="0"/>
                <a:cs typeface="Calibri" panose="020F0502020204030204" pitchFamily="34" charset="0"/>
              </a:rPr>
              <a:t> 08: </a:t>
            </a:r>
            <a:r>
              <a:rPr kumimoji="1" lang="ja-JP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組合せ的弱多項式時間アルゴリズム</a:t>
            </a:r>
            <a:r>
              <a:rPr kumimoji="1" lang="en-US" altLang="ja-JP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kumimoji="1" lang="ja-JP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734778" y="2465642"/>
                <a:ext cx="8034379" cy="6707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kumimoji="1" lang="en-US" altLang="ja-JP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Max.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kumimoji="1" lang="en-US" altLang="ja-JP" sz="280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𝑓</m:t>
                            </m:r>
                          </m:e>
                        </m:d>
                      </m:e>
                      <m: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1" lang="en-US" altLang="ja-JP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</a:t>
                </a:r>
                <a:r>
                  <a:rPr kumimoji="1" lang="en-US" altLang="ja-JP" sz="2800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s.t.</a:t>
                </a:r>
                <a:r>
                  <a:rPr kumimoji="1" lang="en-US" altLang="ja-JP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𝑓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:</m:t>
                    </m:r>
                  </m:oMath>
                </a14:m>
                <a:r>
                  <a:rPr kumimoji="1" lang="en-US" altLang="ja-JP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{ </a:t>
                </a: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𝑇</m:t>
                    </m:r>
                  </m:oMath>
                </a14:m>
                <a:r>
                  <a:rPr kumimoji="1" lang="en-US" altLang="ja-JP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-paths } </a:t>
                </a:r>
                <a14:m>
                  <m:oMath xmlns:m="http://schemas.openxmlformats.org/officeDocument/2006/math">
                    <m:r>
                      <a:rPr kumimoji="1" lang="en-US" altLang="ja-JP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→</m:t>
                    </m:r>
                    <m:sSub>
                      <m:sSub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kumimoji="1" lang="en-US" altLang="ja-JP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ℝ</m:t>
                        </m:r>
                      </m:e>
                      <m: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+</m:t>
                        </m:r>
                      </m:sub>
                    </m:sSub>
                  </m:oMath>
                </a14:m>
                <a:r>
                  <a:rPr kumimoji="1" lang="en-US" altLang="ja-JP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</m:e>
                      <m: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𝑣</m:t>
                        </m:r>
                      </m:sub>
                    </m:sSub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≤</m:t>
                    </m:r>
                    <m:sSub>
                      <m:sSub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𝑐</m:t>
                        </m:r>
                      </m:e>
                      <m: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𝑣</m:t>
                        </m:r>
                      </m:sub>
                    </m:sSub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(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𝑣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∈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𝑉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endParaRPr kumimoji="1" lang="ja-JP" alt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778" y="2465642"/>
                <a:ext cx="8034379" cy="670761"/>
              </a:xfrm>
              <a:prstGeom prst="rect">
                <a:avLst/>
              </a:prstGeom>
              <a:blipFill>
                <a:blip r:embed="rId2"/>
                <a:stretch>
                  <a:fillRect l="-1422" b="-2407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8" name="グループ化 117"/>
          <p:cNvGrpSpPr/>
          <p:nvPr/>
        </p:nvGrpSpPr>
        <p:grpSpPr>
          <a:xfrm>
            <a:off x="1673199" y="3270691"/>
            <a:ext cx="6741615" cy="2665081"/>
            <a:chOff x="1564343" y="3265011"/>
            <a:chExt cx="6741615" cy="2665081"/>
          </a:xfrm>
        </p:grpSpPr>
        <p:grpSp>
          <p:nvGrpSpPr>
            <p:cNvPr id="6" name="グループ化 5"/>
            <p:cNvGrpSpPr/>
            <p:nvPr/>
          </p:nvGrpSpPr>
          <p:grpSpPr>
            <a:xfrm>
              <a:off x="4071579" y="3652833"/>
              <a:ext cx="2281319" cy="2277259"/>
              <a:chOff x="1041988" y="1059180"/>
              <a:chExt cx="5333181" cy="5168097"/>
            </a:xfrm>
          </p:grpSpPr>
          <p:sp>
            <p:nvSpPr>
              <p:cNvPr id="7" name="フリーフォーム 6"/>
              <p:cNvSpPr/>
              <p:nvPr/>
            </p:nvSpPr>
            <p:spPr>
              <a:xfrm>
                <a:off x="5340699" y="1386673"/>
                <a:ext cx="718457" cy="2868804"/>
              </a:xfrm>
              <a:custGeom>
                <a:avLst/>
                <a:gdLst>
                  <a:gd name="connsiteX0" fmla="*/ 0 w 718457"/>
                  <a:gd name="connsiteY0" fmla="*/ 135652 h 2868804"/>
                  <a:gd name="connsiteX1" fmla="*/ 718457 w 718457"/>
                  <a:gd name="connsiteY1" fmla="*/ 0 h 2868804"/>
                  <a:gd name="connsiteX2" fmla="*/ 658167 w 718457"/>
                  <a:gd name="connsiteY2" fmla="*/ 2713054 h 2868804"/>
                  <a:gd name="connsiteX3" fmla="*/ 10048 w 718457"/>
                  <a:gd name="connsiteY3" fmla="*/ 2868804 h 2868804"/>
                  <a:gd name="connsiteX4" fmla="*/ 0 w 718457"/>
                  <a:gd name="connsiteY4" fmla="*/ 135652 h 2868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8457" h="2868804">
                    <a:moveTo>
                      <a:pt x="0" y="135652"/>
                    </a:moveTo>
                    <a:lnTo>
                      <a:pt x="718457" y="0"/>
                    </a:lnTo>
                    <a:lnTo>
                      <a:pt x="658167" y="2713054"/>
                    </a:lnTo>
                    <a:lnTo>
                      <a:pt x="10048" y="2868804"/>
                    </a:lnTo>
                    <a:cubicBezTo>
                      <a:pt x="6699" y="1971151"/>
                      <a:pt x="3349" y="1073499"/>
                      <a:pt x="0" y="135652"/>
                    </a:cubicBezTo>
                    <a:close/>
                  </a:path>
                </a:pathLst>
              </a:custGeom>
              <a:solidFill>
                <a:schemeClr val="bg2"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" name="フリーフォーム 7"/>
              <p:cNvSpPr/>
              <p:nvPr/>
            </p:nvSpPr>
            <p:spPr>
              <a:xfrm>
                <a:off x="5328518" y="1539350"/>
                <a:ext cx="986763" cy="3772722"/>
              </a:xfrm>
              <a:custGeom>
                <a:avLst/>
                <a:gdLst>
                  <a:gd name="connsiteX0" fmla="*/ 0 w 986763"/>
                  <a:gd name="connsiteY0" fmla="*/ 0 h 3772722"/>
                  <a:gd name="connsiteX1" fmla="*/ 986763 w 986763"/>
                  <a:gd name="connsiteY1" fmla="*/ 1019654 h 3772722"/>
                  <a:gd name="connsiteX2" fmla="*/ 980184 w 986763"/>
                  <a:gd name="connsiteY2" fmla="*/ 3772722 h 3772722"/>
                  <a:gd name="connsiteX3" fmla="*/ 6578 w 986763"/>
                  <a:gd name="connsiteY3" fmla="*/ 2720175 h 3772722"/>
                  <a:gd name="connsiteX4" fmla="*/ 0 w 986763"/>
                  <a:gd name="connsiteY4" fmla="*/ 0 h 3772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6763" h="3772722">
                    <a:moveTo>
                      <a:pt x="0" y="0"/>
                    </a:moveTo>
                    <a:lnTo>
                      <a:pt x="986763" y="1019654"/>
                    </a:lnTo>
                    <a:lnTo>
                      <a:pt x="980184" y="3772722"/>
                    </a:lnTo>
                    <a:lnTo>
                      <a:pt x="6578" y="2720175"/>
                    </a:lnTo>
                    <a:cubicBezTo>
                      <a:pt x="5482" y="1827703"/>
                      <a:pt x="4385" y="935231"/>
                      <a:pt x="0" y="0"/>
                    </a:cubicBezTo>
                    <a:close/>
                  </a:path>
                </a:pathLst>
              </a:cu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9" name="フリーフォーム 8"/>
              <p:cNvSpPr/>
              <p:nvPr/>
            </p:nvSpPr>
            <p:spPr>
              <a:xfrm>
                <a:off x="1630680" y="1059180"/>
                <a:ext cx="979170" cy="3215640"/>
              </a:xfrm>
              <a:custGeom>
                <a:avLst/>
                <a:gdLst>
                  <a:gd name="connsiteX0" fmla="*/ 971550 w 979170"/>
                  <a:gd name="connsiteY0" fmla="*/ 487680 h 3215640"/>
                  <a:gd name="connsiteX1" fmla="*/ 0 w 979170"/>
                  <a:gd name="connsiteY1" fmla="*/ 0 h 3215640"/>
                  <a:gd name="connsiteX2" fmla="*/ 34290 w 979170"/>
                  <a:gd name="connsiteY2" fmla="*/ 2758440 h 3215640"/>
                  <a:gd name="connsiteX3" fmla="*/ 979170 w 979170"/>
                  <a:gd name="connsiteY3" fmla="*/ 3215640 h 3215640"/>
                  <a:gd name="connsiteX4" fmla="*/ 971550 w 979170"/>
                  <a:gd name="connsiteY4" fmla="*/ 487680 h 3215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9170" h="3215640">
                    <a:moveTo>
                      <a:pt x="971550" y="487680"/>
                    </a:moveTo>
                    <a:lnTo>
                      <a:pt x="0" y="0"/>
                    </a:lnTo>
                    <a:lnTo>
                      <a:pt x="34290" y="2758440"/>
                    </a:lnTo>
                    <a:lnTo>
                      <a:pt x="979170" y="3215640"/>
                    </a:lnTo>
                    <a:lnTo>
                      <a:pt x="971550" y="487680"/>
                    </a:lnTo>
                    <a:close/>
                  </a:path>
                </a:pathLst>
              </a:custGeom>
              <a:solidFill>
                <a:schemeClr val="bg2"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フリーフォーム 9"/>
              <p:cNvSpPr/>
              <p:nvPr/>
            </p:nvSpPr>
            <p:spPr>
              <a:xfrm>
                <a:off x="1089660" y="1539240"/>
                <a:ext cx="1504950" cy="3478530"/>
              </a:xfrm>
              <a:custGeom>
                <a:avLst/>
                <a:gdLst>
                  <a:gd name="connsiteX0" fmla="*/ 1493520 w 1504950"/>
                  <a:gd name="connsiteY0" fmla="*/ 0 h 3478530"/>
                  <a:gd name="connsiteX1" fmla="*/ 0 w 1504950"/>
                  <a:gd name="connsiteY1" fmla="*/ 754380 h 3478530"/>
                  <a:gd name="connsiteX2" fmla="*/ 15240 w 1504950"/>
                  <a:gd name="connsiteY2" fmla="*/ 3478530 h 3478530"/>
                  <a:gd name="connsiteX3" fmla="*/ 1504950 w 1504950"/>
                  <a:gd name="connsiteY3" fmla="*/ 2701290 h 3478530"/>
                  <a:gd name="connsiteX4" fmla="*/ 1493520 w 1504950"/>
                  <a:gd name="connsiteY4" fmla="*/ 0 h 3478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04950" h="3478530">
                    <a:moveTo>
                      <a:pt x="1493520" y="0"/>
                    </a:moveTo>
                    <a:lnTo>
                      <a:pt x="0" y="754380"/>
                    </a:lnTo>
                    <a:lnTo>
                      <a:pt x="15240" y="3478530"/>
                    </a:lnTo>
                    <a:lnTo>
                      <a:pt x="1504950" y="2701290"/>
                    </a:lnTo>
                    <a:lnTo>
                      <a:pt x="1493520" y="0"/>
                    </a:lnTo>
                    <a:close/>
                  </a:path>
                </a:pathLst>
              </a:custGeom>
              <a:solidFill>
                <a:schemeClr val="bg2"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正方形/長方形 10"/>
              <p:cNvSpPr/>
              <p:nvPr/>
            </p:nvSpPr>
            <p:spPr>
              <a:xfrm>
                <a:off x="2576972" y="1537660"/>
                <a:ext cx="2761210" cy="2733663"/>
              </a:xfrm>
              <a:prstGeom prst="rect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2" name="直線コネクタ 11"/>
              <p:cNvCxnSpPr/>
              <p:nvPr/>
            </p:nvCxnSpPr>
            <p:spPr>
              <a:xfrm>
                <a:off x="2590800" y="1530350"/>
                <a:ext cx="914400" cy="914400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線コネクタ 12"/>
              <p:cNvCxnSpPr>
                <a:cxnSpLocks noChangeAspect="1"/>
              </p:cNvCxnSpPr>
              <p:nvPr/>
            </p:nvCxnSpPr>
            <p:spPr>
              <a:xfrm flipH="1">
                <a:off x="2595970" y="1537661"/>
                <a:ext cx="900000" cy="900000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楕円 13"/>
              <p:cNvSpPr>
                <a:spLocks noChangeAspect="1"/>
              </p:cNvSpPr>
              <p:nvPr/>
            </p:nvSpPr>
            <p:spPr>
              <a:xfrm>
                <a:off x="3012000" y="1956387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5" name="直線コネクタ 14"/>
              <p:cNvCxnSpPr/>
              <p:nvPr/>
            </p:nvCxnSpPr>
            <p:spPr>
              <a:xfrm>
                <a:off x="3500696" y="1530350"/>
                <a:ext cx="914400" cy="914400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線コネクタ 15"/>
              <p:cNvCxnSpPr>
                <a:cxnSpLocks noChangeAspect="1"/>
              </p:cNvCxnSpPr>
              <p:nvPr/>
            </p:nvCxnSpPr>
            <p:spPr>
              <a:xfrm flipH="1">
                <a:off x="3505866" y="1537661"/>
                <a:ext cx="900000" cy="900000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楕円 16"/>
              <p:cNvSpPr>
                <a:spLocks noChangeAspect="1"/>
              </p:cNvSpPr>
              <p:nvPr/>
            </p:nvSpPr>
            <p:spPr>
              <a:xfrm>
                <a:off x="3450033" y="1475826"/>
                <a:ext cx="108000" cy="107939"/>
              </a:xfrm>
              <a:prstGeom prst="ellipse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" name="楕円 17"/>
              <p:cNvSpPr>
                <a:spLocks noChangeAspect="1"/>
              </p:cNvSpPr>
              <p:nvPr/>
            </p:nvSpPr>
            <p:spPr>
              <a:xfrm>
                <a:off x="3921896" y="1956387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9" name="直線コネクタ 18"/>
              <p:cNvCxnSpPr/>
              <p:nvPr/>
            </p:nvCxnSpPr>
            <p:spPr>
              <a:xfrm>
                <a:off x="4415096" y="1530572"/>
                <a:ext cx="914400" cy="914400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線コネクタ 19"/>
              <p:cNvCxnSpPr>
                <a:cxnSpLocks noChangeAspect="1"/>
              </p:cNvCxnSpPr>
              <p:nvPr/>
            </p:nvCxnSpPr>
            <p:spPr>
              <a:xfrm flipH="1">
                <a:off x="4420266" y="1537883"/>
                <a:ext cx="900000" cy="900000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楕円 20"/>
              <p:cNvSpPr>
                <a:spLocks noChangeAspect="1"/>
              </p:cNvSpPr>
              <p:nvPr/>
            </p:nvSpPr>
            <p:spPr>
              <a:xfrm>
                <a:off x="4364433" y="1476048"/>
                <a:ext cx="108000" cy="107939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楕円 21"/>
              <p:cNvSpPr>
                <a:spLocks noChangeAspect="1"/>
              </p:cNvSpPr>
              <p:nvPr/>
            </p:nvSpPr>
            <p:spPr>
              <a:xfrm>
                <a:off x="4836296" y="1956609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23" name="直線コネクタ 22"/>
              <p:cNvCxnSpPr/>
              <p:nvPr/>
            </p:nvCxnSpPr>
            <p:spPr>
              <a:xfrm>
                <a:off x="2595143" y="2436928"/>
                <a:ext cx="914400" cy="914400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線コネクタ 23"/>
              <p:cNvCxnSpPr>
                <a:cxnSpLocks noChangeAspect="1"/>
              </p:cNvCxnSpPr>
              <p:nvPr/>
            </p:nvCxnSpPr>
            <p:spPr>
              <a:xfrm flipH="1">
                <a:off x="2600313" y="2444239"/>
                <a:ext cx="900000" cy="900000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楕円 24"/>
              <p:cNvSpPr>
                <a:spLocks noChangeAspect="1"/>
              </p:cNvSpPr>
              <p:nvPr/>
            </p:nvSpPr>
            <p:spPr>
              <a:xfrm>
                <a:off x="3016343" y="2862965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26" name="直線コネクタ 25"/>
              <p:cNvCxnSpPr/>
              <p:nvPr/>
            </p:nvCxnSpPr>
            <p:spPr>
              <a:xfrm>
                <a:off x="3505039" y="2436928"/>
                <a:ext cx="914400" cy="914400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線コネクタ 26"/>
              <p:cNvCxnSpPr>
                <a:cxnSpLocks noChangeAspect="1"/>
              </p:cNvCxnSpPr>
              <p:nvPr/>
            </p:nvCxnSpPr>
            <p:spPr>
              <a:xfrm flipH="1">
                <a:off x="3510209" y="2444239"/>
                <a:ext cx="900000" cy="900000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楕円 27"/>
              <p:cNvSpPr>
                <a:spLocks noChangeAspect="1"/>
              </p:cNvSpPr>
              <p:nvPr/>
            </p:nvSpPr>
            <p:spPr>
              <a:xfrm>
                <a:off x="3454376" y="2382404"/>
                <a:ext cx="108000" cy="107939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楕円 28"/>
              <p:cNvSpPr>
                <a:spLocks noChangeAspect="1"/>
              </p:cNvSpPr>
              <p:nvPr/>
            </p:nvSpPr>
            <p:spPr>
              <a:xfrm>
                <a:off x="3926239" y="2862965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30" name="直線コネクタ 29"/>
              <p:cNvCxnSpPr/>
              <p:nvPr/>
            </p:nvCxnSpPr>
            <p:spPr>
              <a:xfrm>
                <a:off x="4419439" y="2437150"/>
                <a:ext cx="914400" cy="914400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線コネクタ 30"/>
              <p:cNvCxnSpPr>
                <a:cxnSpLocks noChangeAspect="1"/>
              </p:cNvCxnSpPr>
              <p:nvPr/>
            </p:nvCxnSpPr>
            <p:spPr>
              <a:xfrm flipH="1">
                <a:off x="4424609" y="2444461"/>
                <a:ext cx="900000" cy="900000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楕円 31"/>
              <p:cNvSpPr>
                <a:spLocks noChangeAspect="1"/>
              </p:cNvSpPr>
              <p:nvPr/>
            </p:nvSpPr>
            <p:spPr>
              <a:xfrm>
                <a:off x="4368776" y="2382626"/>
                <a:ext cx="108000" cy="107939"/>
              </a:xfrm>
              <a:prstGeom prst="ellipse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楕円 32"/>
              <p:cNvSpPr>
                <a:spLocks noChangeAspect="1"/>
              </p:cNvSpPr>
              <p:nvPr/>
            </p:nvSpPr>
            <p:spPr>
              <a:xfrm>
                <a:off x="4840639" y="2863187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34" name="直線コネクタ 33"/>
              <p:cNvCxnSpPr/>
              <p:nvPr/>
            </p:nvCxnSpPr>
            <p:spPr>
              <a:xfrm>
                <a:off x="2595143" y="3342550"/>
                <a:ext cx="914400" cy="914400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線コネクタ 34"/>
              <p:cNvCxnSpPr>
                <a:cxnSpLocks noChangeAspect="1"/>
              </p:cNvCxnSpPr>
              <p:nvPr/>
            </p:nvCxnSpPr>
            <p:spPr>
              <a:xfrm flipH="1">
                <a:off x="2600313" y="3349861"/>
                <a:ext cx="900000" cy="900000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楕円 35"/>
              <p:cNvSpPr>
                <a:spLocks noChangeAspect="1"/>
              </p:cNvSpPr>
              <p:nvPr/>
            </p:nvSpPr>
            <p:spPr>
              <a:xfrm>
                <a:off x="3016343" y="3768587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37" name="直線コネクタ 36"/>
              <p:cNvCxnSpPr/>
              <p:nvPr/>
            </p:nvCxnSpPr>
            <p:spPr>
              <a:xfrm>
                <a:off x="3505039" y="3342550"/>
                <a:ext cx="914400" cy="914400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線コネクタ 37"/>
              <p:cNvCxnSpPr>
                <a:cxnSpLocks noChangeAspect="1"/>
              </p:cNvCxnSpPr>
              <p:nvPr/>
            </p:nvCxnSpPr>
            <p:spPr>
              <a:xfrm flipH="1">
                <a:off x="3510209" y="3349861"/>
                <a:ext cx="900000" cy="900000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楕円 38"/>
              <p:cNvSpPr>
                <a:spLocks noChangeAspect="1"/>
              </p:cNvSpPr>
              <p:nvPr/>
            </p:nvSpPr>
            <p:spPr>
              <a:xfrm>
                <a:off x="3454376" y="3288026"/>
                <a:ext cx="108000" cy="107939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" name="楕円 39"/>
              <p:cNvSpPr>
                <a:spLocks noChangeAspect="1"/>
              </p:cNvSpPr>
              <p:nvPr/>
            </p:nvSpPr>
            <p:spPr>
              <a:xfrm>
                <a:off x="3926239" y="3768587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41" name="直線コネクタ 40"/>
              <p:cNvCxnSpPr/>
              <p:nvPr/>
            </p:nvCxnSpPr>
            <p:spPr>
              <a:xfrm>
                <a:off x="4419439" y="3342772"/>
                <a:ext cx="914400" cy="914400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線コネクタ 41"/>
              <p:cNvCxnSpPr>
                <a:cxnSpLocks noChangeAspect="1"/>
              </p:cNvCxnSpPr>
              <p:nvPr/>
            </p:nvCxnSpPr>
            <p:spPr>
              <a:xfrm flipH="1">
                <a:off x="4424609" y="3350083"/>
                <a:ext cx="900000" cy="900000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楕円 42"/>
              <p:cNvSpPr>
                <a:spLocks noChangeAspect="1"/>
              </p:cNvSpPr>
              <p:nvPr/>
            </p:nvSpPr>
            <p:spPr>
              <a:xfrm>
                <a:off x="4368776" y="3288248"/>
                <a:ext cx="108000" cy="107939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" name="楕円 43"/>
              <p:cNvSpPr>
                <a:spLocks noChangeAspect="1"/>
              </p:cNvSpPr>
              <p:nvPr/>
            </p:nvSpPr>
            <p:spPr>
              <a:xfrm>
                <a:off x="4840639" y="3768809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" name="楕円 44"/>
              <p:cNvSpPr>
                <a:spLocks noChangeAspect="1"/>
              </p:cNvSpPr>
              <p:nvPr/>
            </p:nvSpPr>
            <p:spPr>
              <a:xfrm>
                <a:off x="3458719" y="4194604"/>
                <a:ext cx="108000" cy="107939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6" name="楕円 45"/>
              <p:cNvSpPr>
                <a:spLocks noChangeAspect="1"/>
              </p:cNvSpPr>
              <p:nvPr/>
            </p:nvSpPr>
            <p:spPr>
              <a:xfrm>
                <a:off x="4373119" y="4194826"/>
                <a:ext cx="108000" cy="107939"/>
              </a:xfrm>
              <a:prstGeom prst="ellipse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47" name="直線コネクタ 46"/>
              <p:cNvCxnSpPr/>
              <p:nvPr/>
            </p:nvCxnSpPr>
            <p:spPr>
              <a:xfrm>
                <a:off x="1841852" y="1908212"/>
                <a:ext cx="742237" cy="53783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線コネクタ 47"/>
              <p:cNvCxnSpPr/>
              <p:nvPr/>
            </p:nvCxnSpPr>
            <p:spPr>
              <a:xfrm flipV="1">
                <a:off x="1838577" y="1528032"/>
                <a:ext cx="753367" cy="1292774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線コネクタ 48"/>
              <p:cNvCxnSpPr/>
              <p:nvPr/>
            </p:nvCxnSpPr>
            <p:spPr>
              <a:xfrm>
                <a:off x="1840903" y="2822447"/>
                <a:ext cx="742237" cy="537834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線コネクタ 49"/>
              <p:cNvCxnSpPr/>
              <p:nvPr/>
            </p:nvCxnSpPr>
            <p:spPr>
              <a:xfrm flipV="1">
                <a:off x="1837628" y="2442267"/>
                <a:ext cx="753367" cy="1292774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線コネクタ 50"/>
              <p:cNvCxnSpPr/>
              <p:nvPr/>
            </p:nvCxnSpPr>
            <p:spPr>
              <a:xfrm>
                <a:off x="1841678" y="3733489"/>
                <a:ext cx="742237" cy="537834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線コネクタ 51"/>
              <p:cNvCxnSpPr/>
              <p:nvPr/>
            </p:nvCxnSpPr>
            <p:spPr>
              <a:xfrm flipV="1">
                <a:off x="1838403" y="3353309"/>
                <a:ext cx="753367" cy="1292774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線コネクタ 52"/>
              <p:cNvCxnSpPr/>
              <p:nvPr/>
            </p:nvCxnSpPr>
            <p:spPr>
              <a:xfrm>
                <a:off x="1095866" y="2284267"/>
                <a:ext cx="742237" cy="537834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線コネクタ 53"/>
              <p:cNvCxnSpPr/>
              <p:nvPr/>
            </p:nvCxnSpPr>
            <p:spPr>
              <a:xfrm flipV="1">
                <a:off x="1092591" y="1904087"/>
                <a:ext cx="753367" cy="1292774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線コネクタ 54"/>
              <p:cNvCxnSpPr/>
              <p:nvPr/>
            </p:nvCxnSpPr>
            <p:spPr>
              <a:xfrm>
                <a:off x="1094917" y="3198502"/>
                <a:ext cx="742237" cy="537834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線コネクタ 55"/>
              <p:cNvCxnSpPr/>
              <p:nvPr/>
            </p:nvCxnSpPr>
            <p:spPr>
              <a:xfrm flipV="1">
                <a:off x="1091642" y="2818322"/>
                <a:ext cx="753367" cy="1292774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線コネクタ 56"/>
              <p:cNvCxnSpPr/>
              <p:nvPr/>
            </p:nvCxnSpPr>
            <p:spPr>
              <a:xfrm>
                <a:off x="1095692" y="4109544"/>
                <a:ext cx="742237" cy="537834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線コネクタ 57"/>
              <p:cNvCxnSpPr/>
              <p:nvPr/>
            </p:nvCxnSpPr>
            <p:spPr>
              <a:xfrm flipV="1">
                <a:off x="1092417" y="3729364"/>
                <a:ext cx="753367" cy="1292774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楕円 58"/>
              <p:cNvSpPr>
                <a:spLocks noChangeAspect="1"/>
              </p:cNvSpPr>
              <p:nvPr/>
            </p:nvSpPr>
            <p:spPr>
              <a:xfrm>
                <a:off x="1050674" y="4956858"/>
                <a:ext cx="108000" cy="107939"/>
              </a:xfrm>
              <a:prstGeom prst="ellipse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0" name="楕円 59"/>
              <p:cNvSpPr>
                <a:spLocks noChangeAspect="1"/>
              </p:cNvSpPr>
              <p:nvPr/>
            </p:nvSpPr>
            <p:spPr>
              <a:xfrm>
                <a:off x="2178549" y="2144903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1" name="楕円 60"/>
              <p:cNvSpPr>
                <a:spLocks noChangeAspect="1"/>
              </p:cNvSpPr>
              <p:nvPr/>
            </p:nvSpPr>
            <p:spPr>
              <a:xfrm>
                <a:off x="1435203" y="2520033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" name="楕円 61"/>
              <p:cNvSpPr>
                <a:spLocks noChangeAspect="1"/>
              </p:cNvSpPr>
              <p:nvPr/>
            </p:nvSpPr>
            <p:spPr>
              <a:xfrm>
                <a:off x="1435203" y="3429520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3" name="楕円 62"/>
              <p:cNvSpPr>
                <a:spLocks noChangeAspect="1"/>
              </p:cNvSpPr>
              <p:nvPr/>
            </p:nvSpPr>
            <p:spPr>
              <a:xfrm>
                <a:off x="2175465" y="3054605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4" name="楕円 63"/>
              <p:cNvSpPr>
                <a:spLocks noChangeAspect="1"/>
              </p:cNvSpPr>
              <p:nvPr/>
            </p:nvSpPr>
            <p:spPr>
              <a:xfrm>
                <a:off x="2175465" y="3973040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" name="楕円 64"/>
              <p:cNvSpPr>
                <a:spLocks noChangeAspect="1"/>
              </p:cNvSpPr>
              <p:nvPr/>
            </p:nvSpPr>
            <p:spPr>
              <a:xfrm>
                <a:off x="1433697" y="4343756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6" name="楕円 65"/>
              <p:cNvSpPr>
                <a:spLocks noChangeAspect="1"/>
              </p:cNvSpPr>
              <p:nvPr/>
            </p:nvSpPr>
            <p:spPr>
              <a:xfrm>
                <a:off x="1046331" y="3144658"/>
                <a:ext cx="108000" cy="107939"/>
              </a:xfrm>
              <a:prstGeom prst="ellipse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7" name="楕円 66"/>
              <p:cNvSpPr>
                <a:spLocks noChangeAspect="1"/>
              </p:cNvSpPr>
              <p:nvPr/>
            </p:nvSpPr>
            <p:spPr>
              <a:xfrm>
                <a:off x="2548823" y="4194604"/>
                <a:ext cx="108000" cy="107939"/>
              </a:xfrm>
              <a:prstGeom prst="ellipse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8" name="楕円 67"/>
              <p:cNvSpPr>
                <a:spLocks noChangeAspect="1"/>
              </p:cNvSpPr>
              <p:nvPr/>
            </p:nvSpPr>
            <p:spPr>
              <a:xfrm>
                <a:off x="2544480" y="2382404"/>
                <a:ext cx="108000" cy="107939"/>
              </a:xfrm>
              <a:prstGeom prst="ellipse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9" name="楕円 68"/>
              <p:cNvSpPr>
                <a:spLocks noChangeAspect="1"/>
              </p:cNvSpPr>
              <p:nvPr/>
            </p:nvSpPr>
            <p:spPr>
              <a:xfrm>
                <a:off x="2544480" y="3288026"/>
                <a:ext cx="108000" cy="107939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0" name="楕円 69"/>
              <p:cNvSpPr>
                <a:spLocks noChangeAspect="1"/>
              </p:cNvSpPr>
              <p:nvPr/>
            </p:nvSpPr>
            <p:spPr>
              <a:xfrm>
                <a:off x="1798494" y="3664081"/>
                <a:ext cx="108000" cy="107939"/>
              </a:xfrm>
              <a:prstGeom prst="ellipse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1" name="楕円 70"/>
              <p:cNvSpPr>
                <a:spLocks noChangeAspect="1"/>
              </p:cNvSpPr>
              <p:nvPr/>
            </p:nvSpPr>
            <p:spPr>
              <a:xfrm>
                <a:off x="1041988" y="2238080"/>
                <a:ext cx="108000" cy="107939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2" name="楕円 71"/>
              <p:cNvSpPr>
                <a:spLocks noChangeAspect="1"/>
              </p:cNvSpPr>
              <p:nvPr/>
            </p:nvSpPr>
            <p:spPr>
              <a:xfrm>
                <a:off x="1046331" y="4050280"/>
                <a:ext cx="108000" cy="107939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3" name="楕円 72"/>
              <p:cNvSpPr>
                <a:spLocks noChangeAspect="1"/>
              </p:cNvSpPr>
              <p:nvPr/>
            </p:nvSpPr>
            <p:spPr>
              <a:xfrm>
                <a:off x="1802837" y="4570659"/>
                <a:ext cx="108000" cy="107939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4" name="楕円 73"/>
              <p:cNvSpPr>
                <a:spLocks noChangeAspect="1"/>
              </p:cNvSpPr>
              <p:nvPr/>
            </p:nvSpPr>
            <p:spPr>
              <a:xfrm>
                <a:off x="2540137" y="1475826"/>
                <a:ext cx="108000" cy="107939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5" name="楕円 74"/>
              <p:cNvSpPr>
                <a:spLocks noChangeAspect="1"/>
              </p:cNvSpPr>
              <p:nvPr/>
            </p:nvSpPr>
            <p:spPr>
              <a:xfrm>
                <a:off x="1798494" y="2758459"/>
                <a:ext cx="108000" cy="107939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6" name="楕円 75"/>
              <p:cNvSpPr>
                <a:spLocks noChangeAspect="1"/>
              </p:cNvSpPr>
              <p:nvPr/>
            </p:nvSpPr>
            <p:spPr>
              <a:xfrm>
                <a:off x="1794151" y="1851881"/>
                <a:ext cx="108000" cy="107939"/>
              </a:xfrm>
              <a:prstGeom prst="ellipse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77" name="直線コネクタ 76"/>
              <p:cNvCxnSpPr/>
              <p:nvPr/>
            </p:nvCxnSpPr>
            <p:spPr>
              <a:xfrm>
                <a:off x="5344029" y="1537659"/>
                <a:ext cx="482550" cy="1422945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直線コネクタ 77"/>
              <p:cNvCxnSpPr/>
              <p:nvPr/>
            </p:nvCxnSpPr>
            <p:spPr>
              <a:xfrm flipH="1">
                <a:off x="5335343" y="2046204"/>
                <a:ext cx="491236" cy="40675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楕円 78"/>
              <p:cNvSpPr>
                <a:spLocks noChangeAspect="1"/>
              </p:cNvSpPr>
              <p:nvPr/>
            </p:nvSpPr>
            <p:spPr>
              <a:xfrm>
                <a:off x="5548811" y="2213580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80" name="直線コネクタ 79"/>
              <p:cNvCxnSpPr/>
              <p:nvPr/>
            </p:nvCxnSpPr>
            <p:spPr>
              <a:xfrm>
                <a:off x="5344408" y="2458579"/>
                <a:ext cx="482550" cy="1422945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直線コネクタ 80"/>
              <p:cNvCxnSpPr/>
              <p:nvPr/>
            </p:nvCxnSpPr>
            <p:spPr>
              <a:xfrm flipH="1">
                <a:off x="5335722" y="2967124"/>
                <a:ext cx="491236" cy="406753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楕円 81"/>
              <p:cNvSpPr>
                <a:spLocks noChangeAspect="1"/>
              </p:cNvSpPr>
              <p:nvPr/>
            </p:nvSpPr>
            <p:spPr>
              <a:xfrm>
                <a:off x="5549190" y="3134500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83" name="直線コネクタ 82"/>
              <p:cNvCxnSpPr/>
              <p:nvPr/>
            </p:nvCxnSpPr>
            <p:spPr>
              <a:xfrm>
                <a:off x="5337355" y="3374709"/>
                <a:ext cx="482550" cy="1422945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直線コネクタ 83"/>
              <p:cNvCxnSpPr/>
              <p:nvPr/>
            </p:nvCxnSpPr>
            <p:spPr>
              <a:xfrm flipH="1">
                <a:off x="5328669" y="3883254"/>
                <a:ext cx="491236" cy="406753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楕円 84"/>
              <p:cNvSpPr>
                <a:spLocks noChangeAspect="1"/>
              </p:cNvSpPr>
              <p:nvPr/>
            </p:nvSpPr>
            <p:spPr>
              <a:xfrm>
                <a:off x="5542137" y="4050630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86" name="直線コネクタ 85"/>
              <p:cNvCxnSpPr/>
              <p:nvPr/>
            </p:nvCxnSpPr>
            <p:spPr>
              <a:xfrm>
                <a:off x="5829933" y="2057123"/>
                <a:ext cx="482550" cy="1422945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直線コネクタ 86"/>
              <p:cNvCxnSpPr/>
              <p:nvPr/>
            </p:nvCxnSpPr>
            <p:spPr>
              <a:xfrm flipH="1">
                <a:off x="5821247" y="2565668"/>
                <a:ext cx="491236" cy="406753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楕円 87"/>
              <p:cNvSpPr>
                <a:spLocks noChangeAspect="1"/>
              </p:cNvSpPr>
              <p:nvPr/>
            </p:nvSpPr>
            <p:spPr>
              <a:xfrm>
                <a:off x="6267169" y="2510185"/>
                <a:ext cx="108000" cy="107939"/>
              </a:xfrm>
              <a:prstGeom prst="ellipse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9" name="楕円 88"/>
              <p:cNvSpPr>
                <a:spLocks noChangeAspect="1"/>
              </p:cNvSpPr>
              <p:nvPr/>
            </p:nvSpPr>
            <p:spPr>
              <a:xfrm>
                <a:off x="6034715" y="2733044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90" name="直線コネクタ 89"/>
              <p:cNvCxnSpPr/>
              <p:nvPr/>
            </p:nvCxnSpPr>
            <p:spPr>
              <a:xfrm>
                <a:off x="5829441" y="2973644"/>
                <a:ext cx="482550" cy="1422945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直線コネクタ 90"/>
              <p:cNvCxnSpPr/>
              <p:nvPr/>
            </p:nvCxnSpPr>
            <p:spPr>
              <a:xfrm flipH="1">
                <a:off x="5820755" y="3482189"/>
                <a:ext cx="491236" cy="406753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" name="楕円 91"/>
              <p:cNvSpPr>
                <a:spLocks noChangeAspect="1"/>
              </p:cNvSpPr>
              <p:nvPr/>
            </p:nvSpPr>
            <p:spPr>
              <a:xfrm>
                <a:off x="6266677" y="3426706"/>
                <a:ext cx="108000" cy="107939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3" name="楕円 92"/>
              <p:cNvSpPr>
                <a:spLocks noChangeAspect="1"/>
              </p:cNvSpPr>
              <p:nvPr/>
            </p:nvSpPr>
            <p:spPr>
              <a:xfrm>
                <a:off x="6034223" y="3649565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94" name="直線コネクタ 93"/>
              <p:cNvCxnSpPr/>
              <p:nvPr/>
            </p:nvCxnSpPr>
            <p:spPr>
              <a:xfrm>
                <a:off x="5826778" y="3891138"/>
                <a:ext cx="482550" cy="1422945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直線コネクタ 94"/>
              <p:cNvCxnSpPr/>
              <p:nvPr/>
            </p:nvCxnSpPr>
            <p:spPr>
              <a:xfrm flipH="1">
                <a:off x="5818092" y="4399683"/>
                <a:ext cx="491236" cy="406753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楕円 95"/>
              <p:cNvSpPr>
                <a:spLocks noChangeAspect="1"/>
              </p:cNvSpPr>
              <p:nvPr/>
            </p:nvSpPr>
            <p:spPr>
              <a:xfrm>
                <a:off x="6264014" y="4344200"/>
                <a:ext cx="108000" cy="107939"/>
              </a:xfrm>
              <a:prstGeom prst="ellipse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7" name="楕円 96"/>
              <p:cNvSpPr>
                <a:spLocks noChangeAspect="1"/>
              </p:cNvSpPr>
              <p:nvPr/>
            </p:nvSpPr>
            <p:spPr>
              <a:xfrm>
                <a:off x="6031560" y="4567059"/>
                <a:ext cx="72000" cy="720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8" name="楕円 97"/>
              <p:cNvSpPr>
                <a:spLocks noChangeAspect="1"/>
              </p:cNvSpPr>
              <p:nvPr/>
            </p:nvSpPr>
            <p:spPr>
              <a:xfrm>
                <a:off x="6244383" y="5258102"/>
                <a:ext cx="108000" cy="107939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9" name="楕円 98"/>
              <p:cNvSpPr>
                <a:spLocks noChangeAspect="1"/>
              </p:cNvSpPr>
              <p:nvPr/>
            </p:nvSpPr>
            <p:spPr>
              <a:xfrm>
                <a:off x="5761126" y="4746613"/>
                <a:ext cx="108000" cy="107939"/>
              </a:xfrm>
              <a:prstGeom prst="ellipse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0" name="楕円 99"/>
              <p:cNvSpPr>
                <a:spLocks noChangeAspect="1"/>
              </p:cNvSpPr>
              <p:nvPr/>
            </p:nvSpPr>
            <p:spPr>
              <a:xfrm>
                <a:off x="5276598" y="1475826"/>
                <a:ext cx="108000" cy="107939"/>
              </a:xfrm>
              <a:prstGeom prst="ellipse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1" name="楕円 100"/>
              <p:cNvSpPr>
                <a:spLocks noChangeAspect="1"/>
              </p:cNvSpPr>
              <p:nvPr/>
            </p:nvSpPr>
            <p:spPr>
              <a:xfrm>
                <a:off x="5781265" y="1990721"/>
                <a:ext cx="108000" cy="107939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" name="楕円 101"/>
              <p:cNvSpPr>
                <a:spLocks noChangeAspect="1"/>
              </p:cNvSpPr>
              <p:nvPr/>
            </p:nvSpPr>
            <p:spPr>
              <a:xfrm>
                <a:off x="5781644" y="2911641"/>
                <a:ext cx="108000" cy="107939"/>
              </a:xfrm>
              <a:prstGeom prst="ellipse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3" name="楕円 102"/>
              <p:cNvSpPr>
                <a:spLocks noChangeAspect="1"/>
              </p:cNvSpPr>
              <p:nvPr/>
            </p:nvSpPr>
            <p:spPr>
              <a:xfrm>
                <a:off x="5280941" y="2382404"/>
                <a:ext cx="108000" cy="107939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4" name="楕円 103"/>
              <p:cNvSpPr>
                <a:spLocks noChangeAspect="1"/>
              </p:cNvSpPr>
              <p:nvPr/>
            </p:nvSpPr>
            <p:spPr>
              <a:xfrm>
                <a:off x="5280941" y="3288026"/>
                <a:ext cx="108000" cy="107939"/>
              </a:xfrm>
              <a:prstGeom prst="ellipse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" name="楕円 104"/>
              <p:cNvSpPr>
                <a:spLocks noChangeAspect="1"/>
              </p:cNvSpPr>
              <p:nvPr/>
            </p:nvSpPr>
            <p:spPr>
              <a:xfrm>
                <a:off x="5774591" y="3827771"/>
                <a:ext cx="108000" cy="107939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" name="楕円 105"/>
              <p:cNvSpPr>
                <a:spLocks noChangeAspect="1"/>
              </p:cNvSpPr>
              <p:nvPr/>
            </p:nvSpPr>
            <p:spPr>
              <a:xfrm>
                <a:off x="5285284" y="4194604"/>
                <a:ext cx="108000" cy="107939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107" name="グループ化 106"/>
              <p:cNvGrpSpPr/>
              <p:nvPr/>
            </p:nvGrpSpPr>
            <p:grpSpPr>
              <a:xfrm>
                <a:off x="1079361" y="4711595"/>
                <a:ext cx="5193328" cy="1515682"/>
                <a:chOff x="1923174" y="5301106"/>
                <a:chExt cx="5193328" cy="1515682"/>
              </a:xfrm>
            </p:grpSpPr>
            <p:cxnSp>
              <p:nvCxnSpPr>
                <p:cNvPr id="109" name="直線コネクタ 108"/>
                <p:cNvCxnSpPr/>
                <p:nvPr/>
              </p:nvCxnSpPr>
              <p:spPr>
                <a:xfrm>
                  <a:off x="2512463" y="5301106"/>
                  <a:ext cx="979170" cy="497417"/>
                </a:xfrm>
                <a:prstGeom prst="line">
                  <a:avLst/>
                </a:prstGeom>
                <a:ln w="254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直線コネクタ 109"/>
                <p:cNvCxnSpPr/>
                <p:nvPr/>
              </p:nvCxnSpPr>
              <p:spPr>
                <a:xfrm flipV="1">
                  <a:off x="1923174" y="5798862"/>
                  <a:ext cx="1556492" cy="816480"/>
                </a:xfrm>
                <a:prstGeom prst="line">
                  <a:avLst/>
                </a:prstGeom>
                <a:ln w="254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直線コネクタ 110"/>
                <p:cNvCxnSpPr/>
                <p:nvPr/>
              </p:nvCxnSpPr>
              <p:spPr>
                <a:xfrm>
                  <a:off x="3479666" y="5787684"/>
                  <a:ext cx="2697985" cy="2397"/>
                </a:xfrm>
                <a:prstGeom prst="line">
                  <a:avLst/>
                </a:prstGeom>
                <a:ln w="254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直線コネクタ 111"/>
                <p:cNvCxnSpPr/>
                <p:nvPr/>
              </p:nvCxnSpPr>
              <p:spPr>
                <a:xfrm>
                  <a:off x="6143904" y="5793148"/>
                  <a:ext cx="972598" cy="1023640"/>
                </a:xfrm>
                <a:prstGeom prst="line">
                  <a:avLst/>
                </a:prstGeom>
                <a:ln w="254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直線コネクタ 112"/>
                <p:cNvCxnSpPr/>
                <p:nvPr/>
              </p:nvCxnSpPr>
              <p:spPr>
                <a:xfrm flipV="1">
                  <a:off x="6121386" y="5633875"/>
                  <a:ext cx="739182" cy="160968"/>
                </a:xfrm>
                <a:prstGeom prst="line">
                  <a:avLst/>
                </a:prstGeom>
                <a:ln w="254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2" name="テキスト ボックス 221"/>
                <p:cNvSpPr txBox="1"/>
                <p:nvPr/>
              </p:nvSpPr>
              <p:spPr>
                <a:xfrm>
                  <a:off x="1564343" y="3265011"/>
                  <a:ext cx="2335319" cy="138499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14:m>
                    <m:oMath xmlns:m="http://schemas.openxmlformats.org/officeDocument/2006/math">
                      <m:r>
                        <a:rPr kumimoji="1" lang="en-US" altLang="ja-JP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≈</m:t>
                      </m:r>
                    </m:oMath>
                  </a14:m>
                  <a:r>
                    <a:rPr kumimoji="1" lang="en-US" altLang="ja-JP" sz="28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 Min.   </a:t>
                  </a:r>
                  <a14:m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𝑔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𝑥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)</m:t>
                      </m:r>
                    </m:oMath>
                  </a14:m>
                  <a:r>
                    <a:rPr kumimoji="1" lang="ja-JP" altLang="en-US" sz="28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  </a:t>
                  </a:r>
                  <a:endParaRPr kumimoji="1" lang="en-US" altLang="ja-JP" sz="28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ja-JP" sz="28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     </a:t>
                  </a:r>
                  <a:r>
                    <a:rPr lang="en-US" altLang="ja-JP" sz="2800" dirty="0" err="1">
                      <a:latin typeface="Calibri" panose="020F0502020204030204" pitchFamily="34" charset="0"/>
                      <a:cs typeface="Calibri" panose="020F0502020204030204" pitchFamily="34" charset="0"/>
                    </a:rPr>
                    <a:t>s.t.</a:t>
                  </a:r>
                  <a:r>
                    <a:rPr lang="en-US" altLang="ja-JP" sz="28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     </a:t>
                  </a:r>
                  <a14:m>
                    <m:oMath xmlns:m="http://schemas.openxmlformats.org/officeDocument/2006/math">
                      <m:r>
                        <a:rPr lang="en-US" altLang="ja-JP" sz="28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𝑥</m:t>
                      </m:r>
                      <m:r>
                        <a:rPr lang="en-US" altLang="ja-JP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∈</m:t>
                      </m:r>
                    </m:oMath>
                  </a14:m>
                  <a:endParaRPr kumimoji="1" lang="ja-JP" altLang="en-US" sz="28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222" name="テキスト ボックス 2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4343" y="3265011"/>
                  <a:ext cx="2335319" cy="1384995"/>
                </a:xfrm>
                <a:prstGeom prst="rect">
                  <a:avLst/>
                </a:prstGeom>
                <a:blipFill>
                  <a:blip r:embed="rId3"/>
                  <a:stretch>
                    <a:fillRect b="-7048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4" name="フリーフォーム 223"/>
            <p:cNvSpPr/>
            <p:nvPr/>
          </p:nvSpPr>
          <p:spPr>
            <a:xfrm>
              <a:off x="6459189" y="3609711"/>
              <a:ext cx="217021" cy="2320381"/>
            </a:xfrm>
            <a:custGeom>
              <a:avLst/>
              <a:gdLst>
                <a:gd name="connsiteX0" fmla="*/ 3386 w 233502"/>
                <a:gd name="connsiteY0" fmla="*/ 0 h 1832187"/>
                <a:gd name="connsiteX1" fmla="*/ 223520 w 233502"/>
                <a:gd name="connsiteY1" fmla="*/ 663787 h 1832187"/>
                <a:gd name="connsiteX2" fmla="*/ 176106 w 233502"/>
                <a:gd name="connsiteY2" fmla="*/ 1334347 h 1832187"/>
                <a:gd name="connsiteX3" fmla="*/ 0 w 233502"/>
                <a:gd name="connsiteY3" fmla="*/ 1832187 h 1832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3502" h="1832187">
                  <a:moveTo>
                    <a:pt x="3386" y="0"/>
                  </a:moveTo>
                  <a:cubicBezTo>
                    <a:pt x="99059" y="220698"/>
                    <a:pt x="194733" y="441396"/>
                    <a:pt x="223520" y="663787"/>
                  </a:cubicBezTo>
                  <a:cubicBezTo>
                    <a:pt x="252307" y="886178"/>
                    <a:pt x="213359" y="1139614"/>
                    <a:pt x="176106" y="1334347"/>
                  </a:cubicBezTo>
                  <a:cubicBezTo>
                    <a:pt x="138853" y="1529080"/>
                    <a:pt x="69426" y="1680633"/>
                    <a:pt x="0" y="1832187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5" name="フリーフォーム 224"/>
            <p:cNvSpPr/>
            <p:nvPr/>
          </p:nvSpPr>
          <p:spPr>
            <a:xfrm flipH="1">
              <a:off x="3786633" y="3652834"/>
              <a:ext cx="170766" cy="2187870"/>
            </a:xfrm>
            <a:custGeom>
              <a:avLst/>
              <a:gdLst>
                <a:gd name="connsiteX0" fmla="*/ 3386 w 233502"/>
                <a:gd name="connsiteY0" fmla="*/ 0 h 1832187"/>
                <a:gd name="connsiteX1" fmla="*/ 223520 w 233502"/>
                <a:gd name="connsiteY1" fmla="*/ 663787 h 1832187"/>
                <a:gd name="connsiteX2" fmla="*/ 176106 w 233502"/>
                <a:gd name="connsiteY2" fmla="*/ 1334347 h 1832187"/>
                <a:gd name="connsiteX3" fmla="*/ 0 w 233502"/>
                <a:gd name="connsiteY3" fmla="*/ 1832187 h 1832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3502" h="1832187">
                  <a:moveTo>
                    <a:pt x="3386" y="0"/>
                  </a:moveTo>
                  <a:cubicBezTo>
                    <a:pt x="99059" y="220698"/>
                    <a:pt x="194733" y="441396"/>
                    <a:pt x="223520" y="663787"/>
                  </a:cubicBezTo>
                  <a:cubicBezTo>
                    <a:pt x="252307" y="886178"/>
                    <a:pt x="213359" y="1139614"/>
                    <a:pt x="176106" y="1334347"/>
                  </a:cubicBezTo>
                  <a:cubicBezTo>
                    <a:pt x="138853" y="1529080"/>
                    <a:pt x="69426" y="1680633"/>
                    <a:pt x="0" y="1832187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6" name="テキスト ボックス 225"/>
                <p:cNvSpPr txBox="1"/>
                <p:nvPr/>
              </p:nvSpPr>
              <p:spPr>
                <a:xfrm>
                  <a:off x="6480191" y="3508339"/>
                  <a:ext cx="437487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m:oMathPara>
                  </a14:m>
                  <a:endParaRPr kumimoji="1" lang="en-US" altLang="ja-JP" sz="2400" b="0" dirty="0"/>
                </a:p>
              </p:txBody>
            </p:sp>
          </mc:Choice>
          <mc:Fallback xmlns="">
            <p:sp>
              <p:nvSpPr>
                <p:cNvPr id="226" name="テキスト ボックス 2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80191" y="3508339"/>
                  <a:ext cx="437487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7" name="テキスト ボックス 226"/>
            <p:cNvSpPr txBox="1"/>
            <p:nvPr/>
          </p:nvSpPr>
          <p:spPr>
            <a:xfrm>
              <a:off x="7346354" y="3757374"/>
              <a:ext cx="69442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L</a:t>
              </a:r>
              <a:r>
                <a:rPr kumimoji="1" lang="ja-JP" altLang="en-US" sz="28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凸</a:t>
              </a:r>
              <a:endParaRPr kumimoji="1" lang="ja-JP" altLang="en-US" sz="2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4" name="角丸四角形吹き出し 113"/>
            <p:cNvSpPr/>
            <p:nvPr/>
          </p:nvSpPr>
          <p:spPr>
            <a:xfrm>
              <a:off x="7188867" y="3715618"/>
              <a:ext cx="1117091" cy="612648"/>
            </a:xfrm>
            <a:prstGeom prst="wedgeRoundRectCallout">
              <a:avLst>
                <a:gd name="adj1" fmla="val -61782"/>
                <a:gd name="adj2" fmla="val -25243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17" name="グループ化 116"/>
          <p:cNvGrpSpPr/>
          <p:nvPr/>
        </p:nvGrpSpPr>
        <p:grpSpPr>
          <a:xfrm>
            <a:off x="761915" y="6050988"/>
            <a:ext cx="6175280" cy="804936"/>
            <a:chOff x="743923" y="5933177"/>
            <a:chExt cx="6175280" cy="8049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3" name="テキスト ボックス 222"/>
                <p:cNvSpPr txBox="1"/>
                <p:nvPr/>
              </p:nvSpPr>
              <p:spPr>
                <a:xfrm>
                  <a:off x="743923" y="5933177"/>
                  <a:ext cx="617528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H. </a:t>
                  </a:r>
                  <a:r>
                    <a:rPr lang="en-US" altLang="ja-JP" sz="2400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18</a:t>
                  </a:r>
                  <a:r>
                    <a:rPr kumimoji="1" lang="en-US" altLang="ja-JP" sz="2400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: </a:t>
                  </a:r>
                  <a:r>
                    <a:rPr kumimoji="1" lang="en-US" altLang="ja-JP" sz="24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SDA </a:t>
                  </a:r>
                  <a:r>
                    <a:rPr kumimoji="1" lang="en-US" altLang="ja-JP" sz="2400" dirty="0">
                      <a:latin typeface="Calibri" panose="020F0502020204030204" pitchFamily="34" charset="0"/>
                      <a:cs typeface="Calibri" panose="020F0502020204030204" pitchFamily="34" charset="0"/>
                      <a:sym typeface="Wingdings" panose="05000000000000000000" pitchFamily="2" charset="2"/>
                    </a:rPr>
                    <a:t> </a:t>
                  </a:r>
                  <a14:m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𝑂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𝑛</m:t>
                      </m:r>
                      <m:r>
                        <m:rPr>
                          <m:nor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log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𝑘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ja-JP" sz="2400" b="0" i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SF</m:t>
                      </m:r>
                      <m:d>
                        <m:d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𝑚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,1</m:t>
                          </m:r>
                        </m:e>
                      </m:d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)</m:t>
                      </m:r>
                    </m:oMath>
                  </a14:m>
                  <a:r>
                    <a:rPr kumimoji="1" lang="en-US" altLang="ja-JP" sz="24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-time </a:t>
                  </a:r>
                  <a:r>
                    <a:rPr kumimoji="1" lang="en-US" altLang="ja-JP" sz="2400" dirty="0" err="1">
                      <a:latin typeface="Calibri" panose="020F0502020204030204" pitchFamily="34" charset="0"/>
                      <a:cs typeface="Calibri" panose="020F0502020204030204" pitchFamily="34" charset="0"/>
                    </a:rPr>
                    <a:t>algo</a:t>
                  </a:r>
                  <a:r>
                    <a:rPr kumimoji="1" lang="en-US" altLang="ja-JP" sz="24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. </a:t>
                  </a:r>
                  <a:endParaRPr kumimoji="1" lang="ja-JP" altLang="en-US" sz="24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223" name="テキスト ボックス 2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3923" y="5933177"/>
                  <a:ext cx="6175280" cy="461665"/>
                </a:xfrm>
                <a:prstGeom prst="rect">
                  <a:avLst/>
                </a:prstGeom>
                <a:blipFill>
                  <a:blip r:embed="rId6"/>
                  <a:stretch>
                    <a:fillRect l="-1579" t="-12000" r="-494" b="-30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6" name="テキスト ボックス 115"/>
            <p:cNvSpPr txBox="1"/>
            <p:nvPr/>
          </p:nvSpPr>
          <p:spPr>
            <a:xfrm>
              <a:off x="3854758" y="6368781"/>
              <a:ext cx="2031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劣モジュラフロー</a:t>
              </a:r>
              <a:endParaRPr kumimoji="1" lang="ja-JP" alt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08" name="テキスト ボックス 107"/>
          <p:cNvSpPr txBox="1"/>
          <p:nvPr/>
        </p:nvSpPr>
        <p:spPr>
          <a:xfrm>
            <a:off x="0" y="3274962"/>
            <a:ext cx="21291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LP</a:t>
            </a:r>
            <a:r>
              <a:rPr kumimoji="1" lang="ja-JP" alt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双対 </a:t>
            </a:r>
            <a:r>
              <a:rPr kumimoji="1" lang="en-US" altLang="ja-JP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kumimoji="1" lang="ja-JP" alt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半整数性 </a:t>
            </a:r>
            <a:r>
              <a:rPr kumimoji="1" lang="en-US" altLang="ja-JP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kumimoji="1" lang="ja-JP" alt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摂動</a:t>
            </a:r>
          </a:p>
        </p:txBody>
      </p:sp>
    </p:spTree>
    <p:extLst>
      <p:ext uri="{BB962C8B-B14F-4D97-AF65-F5344CB8AC3E}">
        <p14:creationId xmlns:p14="http://schemas.microsoft.com/office/powerpoint/2010/main" val="2470099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kumimoji="1" sz="2800" dirty="0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36717</TotalTime>
  <Words>1917</Words>
  <Application>Microsoft Office PowerPoint</Application>
  <PresentationFormat>画面に合わせる (4:3)</PresentationFormat>
  <Paragraphs>492</Paragraphs>
  <Slides>34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34</vt:i4>
      </vt:variant>
    </vt:vector>
  </HeadingPairs>
  <TitlesOfParts>
    <vt:vector size="44" baseType="lpstr">
      <vt:lpstr>ヒラギノ角ゴ Pro W3</vt:lpstr>
      <vt:lpstr>小塚明朝 Pr6N R</vt:lpstr>
      <vt:lpstr>游ゴシック</vt:lpstr>
      <vt:lpstr>游ゴシック Light</vt:lpstr>
      <vt:lpstr>Arial</vt:lpstr>
      <vt:lpstr>Calibri</vt:lpstr>
      <vt:lpstr>Calibri Light</vt:lpstr>
      <vt:lpstr>Cambria Math</vt:lpstr>
      <vt:lpstr>Wingdings</vt:lpstr>
      <vt:lpstr>Office テーマ</vt:lpstr>
      <vt:lpstr>離散凸解析 beyond Z^n</vt:lpstr>
      <vt:lpstr>            離散凸解析 (Murota 1990年代 ～)</vt:lpstr>
      <vt:lpstr>PowerPoint プレゼンテーション</vt:lpstr>
      <vt:lpstr>L  凸関数</vt:lpstr>
      <vt:lpstr>最急降下法(SDA)によるL 凸最小化の枠組み 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Modular lattice  ↪  CAT(0)-space</vt:lpstr>
      <vt:lpstr>Example</vt:lpstr>
      <vt:lpstr>Submodular function                      ↪ convex function</vt:lpstr>
      <vt:lpstr>PowerPoint プレゼンテーション</vt:lpstr>
      <vt:lpstr>PowerPoint プレゼンテーション</vt:lpstr>
      <vt:lpstr>PowerPoint プレゼンテーション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Discrete Convex Analysis beyond Z^n</dc:title>
  <dc:creator>平井広志</dc:creator>
  <cp:lastModifiedBy>平井 広志</cp:lastModifiedBy>
  <cp:revision>404</cp:revision>
  <dcterms:created xsi:type="dcterms:W3CDTF">2016-05-06T04:12:27Z</dcterms:created>
  <dcterms:modified xsi:type="dcterms:W3CDTF">2019-11-02T12:35:07Z</dcterms:modified>
  <cp:contentStatus/>
</cp:coreProperties>
</file>