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9" r:id="rId3"/>
    <p:sldId id="260" r:id="rId4"/>
    <p:sldId id="261" r:id="rId5"/>
    <p:sldId id="262" r:id="rId6"/>
    <p:sldId id="275" r:id="rId7"/>
    <p:sldId id="264" r:id="rId8"/>
    <p:sldId id="265" r:id="rId9"/>
    <p:sldId id="276" r:id="rId10"/>
    <p:sldId id="278" r:id="rId11"/>
    <p:sldId id="270" r:id="rId12"/>
    <p:sldId id="273" r:id="rId13"/>
    <p:sldId id="274" r:id="rId14"/>
    <p:sldId id="272" r:id="rId1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333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8295D-AEBC-4D34-AA31-C59BA1E05E9C}" type="datetimeFigureOut">
              <a:rPr kumimoji="1" lang="ja-JP" altLang="en-US" smtClean="0"/>
              <a:t>2016/7/2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E12F67-9833-4EE2-812F-B5246461C1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3783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Again L-convex</a:t>
            </a:r>
            <a:r>
              <a:rPr kumimoji="1" lang="en-US" altLang="ja-JP" baseline="0" dirty="0" smtClean="0"/>
              <a:t> function arises from LP-</a:t>
            </a:r>
            <a:r>
              <a:rPr kumimoji="1" lang="en-US" altLang="ja-JP" dirty="0" smtClean="0"/>
              <a:t>dual,</a:t>
            </a:r>
            <a:r>
              <a:rPr kumimoji="1" lang="en-US" altLang="ja-JP" baseline="0" dirty="0" smtClean="0"/>
              <a:t> LP-relaxation of node-multiway cut.</a:t>
            </a:r>
          </a:p>
          <a:p>
            <a:r>
              <a:rPr kumimoji="1" lang="en-US" altLang="ja-JP" baseline="0" dirty="0" smtClean="0"/>
              <a:t>Garg-</a:t>
            </a:r>
            <a:r>
              <a:rPr kumimoji="1" lang="en-US" altLang="ja-JP" baseline="0" dirty="0" err="1" smtClean="0"/>
              <a:t>Vazirani</a:t>
            </a:r>
            <a:r>
              <a:rPr kumimoji="1" lang="en-US" altLang="ja-JP" baseline="0" dirty="0" smtClean="0"/>
              <a:t>-</a:t>
            </a:r>
            <a:r>
              <a:rPr kumimoji="1" lang="en-US" altLang="ja-JP" baseline="0" dirty="0" err="1" smtClean="0"/>
              <a:t>Yannakakis</a:t>
            </a:r>
            <a:r>
              <a:rPr kumimoji="1" lang="en-US" altLang="ja-JP" baseline="0" dirty="0" smtClean="0"/>
              <a:t> showed half-integrality, which is explained as follows. </a:t>
            </a:r>
          </a:p>
          <a:p>
            <a:r>
              <a:rPr kumimoji="1" lang="en-US" altLang="ja-JP" dirty="0" smtClean="0"/>
              <a:t>LP-dual becomes an optimization</a:t>
            </a:r>
            <a:r>
              <a:rPr kumimoji="1" lang="en-US" altLang="ja-JP" baseline="0" dirty="0" smtClean="0"/>
              <a:t> over partitions of node set V.</a:t>
            </a:r>
          </a:p>
          <a:p>
            <a:r>
              <a:rPr kumimoji="1" lang="en-US" altLang="ja-JP" baseline="0" dirty="0" smtClean="0"/>
              <a:t>In this partition, there are green and blue parts corresponding to terminals.</a:t>
            </a:r>
          </a:p>
          <a:p>
            <a:r>
              <a:rPr kumimoji="1" lang="en-US" altLang="ja-JP" baseline="0" dirty="0" smtClean="0"/>
              <a:t>there are one orange part and white part.</a:t>
            </a:r>
          </a:p>
          <a:p>
            <a:r>
              <a:rPr kumimoji="1" lang="en-US" altLang="ja-JP" baseline="0" dirty="0" smtClean="0"/>
              <a:t>They are arranged in this way.</a:t>
            </a:r>
          </a:p>
          <a:p>
            <a:r>
              <a:rPr kumimoji="1" lang="en-US" altLang="ja-JP" baseline="0" dirty="0" smtClean="0"/>
              <a:t>Now each green part must contain exactly one terminal.</a:t>
            </a:r>
          </a:p>
          <a:p>
            <a:r>
              <a:rPr kumimoji="1" lang="en-US" altLang="ja-JP" baseline="0" dirty="0" smtClean="0"/>
              <a:t>Each edge must belongs the same part, or connect adjacent parts or “top” part.</a:t>
            </a:r>
          </a:p>
          <a:p>
            <a:r>
              <a:rPr kumimoji="1" lang="en-US" altLang="ja-JP" baseline="0" dirty="0" smtClean="0"/>
              <a:t>Weight w on nodes is defined as follows.</a:t>
            </a:r>
          </a:p>
          <a:p>
            <a:r>
              <a:rPr kumimoji="1" lang="en-US" altLang="ja-JP" baseline="0" dirty="0" smtClean="0"/>
              <a:t>If node belongs to top part, weight is one. If node belongs to blue part, the weight is one-half.</a:t>
            </a:r>
          </a:p>
          <a:p>
            <a:r>
              <a:rPr kumimoji="1" lang="en-US" altLang="ja-JP" baseline="0" dirty="0" smtClean="0"/>
              <a:t>The weight of other nodes are zero.</a:t>
            </a:r>
          </a:p>
          <a:p>
            <a:r>
              <a:rPr kumimoji="1" lang="en-US" altLang="ja-JP" baseline="0" dirty="0" smtClean="0"/>
              <a:t>The goal is to find such a partition with minimum objective. 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C40714-6F5D-4181-B495-CE18F57EC27E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15274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We</a:t>
            </a:r>
            <a:r>
              <a:rPr kumimoji="1" lang="en-US" altLang="ja-JP" baseline="0" dirty="0" smtClean="0"/>
              <a:t> can </a:t>
            </a:r>
            <a:r>
              <a:rPr kumimoji="1" lang="en-US" altLang="ja-JP" dirty="0" smtClean="0"/>
              <a:t>perturb</a:t>
            </a:r>
            <a:r>
              <a:rPr kumimoji="1" lang="en-US" altLang="ja-JP" baseline="0" dirty="0" smtClean="0"/>
              <a:t> the problem so that the objective is an L-convex function on </a:t>
            </a:r>
          </a:p>
          <a:p>
            <a:r>
              <a:rPr kumimoji="1" lang="en-US" altLang="ja-JP" baseline="0" dirty="0" smtClean="0"/>
              <a:t>n product of the grid</a:t>
            </a:r>
            <a:r>
              <a:rPr kumimoji="1" lang="ja-JP" altLang="en-US" baseline="0" dirty="0" err="1" smtClean="0"/>
              <a:t>ｓ</a:t>
            </a:r>
            <a:r>
              <a:rPr kumimoji="1" lang="en-US" altLang="ja-JP" baseline="0" dirty="0" smtClean="0"/>
              <a:t> on product of two trees, where orientation is given in this way.</a:t>
            </a:r>
          </a:p>
          <a:p>
            <a:r>
              <a:rPr kumimoji="1" lang="en-US" altLang="ja-JP" baseline="0" dirty="0" smtClean="0"/>
              <a:t>We can naturally define the discrete midpoint convexity, and define L-convexity.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C40714-6F5D-4181-B495-CE18F57EC27E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46731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Now we can apply the framework</a:t>
            </a:r>
            <a:r>
              <a:rPr kumimoji="1" lang="en-US" altLang="ja-JP" baseline="0" dirty="0" smtClean="0"/>
              <a:t> of steepest descent algorithm.</a:t>
            </a:r>
          </a:p>
          <a:p>
            <a:r>
              <a:rPr kumimoji="1" lang="en-US" altLang="ja-JP" baseline="0" dirty="0" smtClean="0"/>
              <a:t>The discrete neighborhood is defined in this way. </a:t>
            </a:r>
          </a:p>
          <a:p>
            <a:r>
              <a:rPr kumimoji="1" lang="en-US" altLang="ja-JP" baseline="0" dirty="0" smtClean="0"/>
              <a:t>Local problem is minimization of a new kind of submodular function defined on this </a:t>
            </a:r>
            <a:r>
              <a:rPr kumimoji="1" lang="en-US" altLang="ja-JP" baseline="0" dirty="0" err="1" smtClean="0"/>
              <a:t>semilattice</a:t>
            </a:r>
            <a:r>
              <a:rPr kumimoji="1" lang="en-US" altLang="ja-JP" baseline="0" dirty="0" smtClean="0"/>
              <a:t>.</a:t>
            </a:r>
          </a:p>
          <a:p>
            <a:r>
              <a:rPr kumimoji="1" lang="en-US" altLang="ja-JP" baseline="0" dirty="0" smtClean="0"/>
              <a:t>There are the same l-</a:t>
            </a:r>
            <a:r>
              <a:rPr kumimoji="1" lang="en-US" altLang="ja-JP" baseline="0" dirty="0" err="1" smtClean="0"/>
              <a:t>infty</a:t>
            </a:r>
            <a:r>
              <a:rPr kumimoji="1" lang="en-US" altLang="ja-JP" baseline="0" dirty="0" smtClean="0"/>
              <a:t> bound of iterations. In this case, by the way of perturbation, </a:t>
            </a:r>
          </a:p>
          <a:p>
            <a:r>
              <a:rPr kumimoji="1" lang="en-US" altLang="ja-JP" baseline="0" dirty="0" smtClean="0"/>
              <a:t>it is bounded by O(m log k).</a:t>
            </a:r>
          </a:p>
          <a:p>
            <a:r>
              <a:rPr kumimoji="1" lang="en-US" altLang="ja-JP" baseline="0" dirty="0" smtClean="0"/>
              <a:t> 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C40714-6F5D-4181-B495-CE18F57EC27E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5841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C477-65ED-4AEE-8F67-E871DDAFA929}" type="datetime1">
              <a:rPr kumimoji="1" lang="ja-JP" altLang="en-US" smtClean="0"/>
              <a:t>2016/7/2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0ACD-69A0-4C60-AE61-975AD3BE7E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19161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4A147-18EB-4980-9DE8-773A536642EB}" type="datetime1">
              <a:rPr kumimoji="1" lang="ja-JP" altLang="en-US" smtClean="0"/>
              <a:t>2016/7/2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0ACD-69A0-4C60-AE61-975AD3BE7E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6502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56E2B-C37D-4633-8F33-F3322A5C861C}" type="datetime1">
              <a:rPr kumimoji="1" lang="ja-JP" altLang="en-US" smtClean="0"/>
              <a:t>2016/7/2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0ACD-69A0-4C60-AE61-975AD3BE7E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6393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F7B8A-54C4-4EAC-BC42-8EB369A21880}" type="datetime1">
              <a:rPr kumimoji="1" lang="ja-JP" altLang="en-US" smtClean="0"/>
              <a:t>2016/7/2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0ACD-69A0-4C60-AE61-975AD3BE7E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22855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D183A-4D80-4C87-BC48-D1D559E698D3}" type="datetime1">
              <a:rPr kumimoji="1" lang="ja-JP" altLang="en-US" smtClean="0"/>
              <a:t>2016/7/2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0ACD-69A0-4C60-AE61-975AD3BE7E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6742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54094-769A-4804-B0BE-B3DDBD0D961C}" type="datetime1">
              <a:rPr kumimoji="1" lang="ja-JP" altLang="en-US" smtClean="0"/>
              <a:t>2016/7/2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0ACD-69A0-4C60-AE61-975AD3BE7E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5191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1DB9B-3728-46E2-9D6B-E5235703A03E}" type="datetime1">
              <a:rPr kumimoji="1" lang="ja-JP" altLang="en-US" smtClean="0"/>
              <a:t>2016/7/2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0ACD-69A0-4C60-AE61-975AD3BE7E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7854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C0212-0F64-4DA4-A158-784E67A6670B}" type="datetime1">
              <a:rPr kumimoji="1" lang="ja-JP" altLang="en-US" smtClean="0"/>
              <a:t>2016/7/2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0ACD-69A0-4C60-AE61-975AD3BE7E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4178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6DC70-3DF7-40C0-BBE4-07225D937B51}" type="datetime1">
              <a:rPr kumimoji="1" lang="ja-JP" altLang="en-US" smtClean="0"/>
              <a:t>2016/7/2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0ACD-69A0-4C60-AE61-975AD3BE7E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02566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68E0-4411-4F7F-BE3D-94E9862A9709}" type="datetime1">
              <a:rPr kumimoji="1" lang="ja-JP" altLang="en-US" smtClean="0"/>
              <a:t>2016/7/2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0ACD-69A0-4C60-AE61-975AD3BE7E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712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41318-5A6B-43ED-9810-20EDD72D7DF0}" type="datetime1">
              <a:rPr kumimoji="1" lang="ja-JP" altLang="en-US" smtClean="0"/>
              <a:t>2016/7/2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0ACD-69A0-4C60-AE61-975AD3BE7E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3724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4193E-5039-4720-A844-E7E954BB8C8D}" type="datetime1">
              <a:rPr kumimoji="1" lang="ja-JP" altLang="en-US" smtClean="0"/>
              <a:t>2016/7/2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20ACD-69A0-4C60-AE61-975AD3BE7E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74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0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10" Type="http://schemas.openxmlformats.org/officeDocument/2006/relationships/image" Target="../media/image26.png"/><Relationship Id="rId4" Type="http://schemas.openxmlformats.org/officeDocument/2006/relationships/image" Target="../media/image18.png"/><Relationship Id="rId9" Type="http://schemas.openxmlformats.org/officeDocument/2006/relationships/image" Target="../media/image8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3" Type="http://schemas.openxmlformats.org/officeDocument/2006/relationships/image" Target="../media/image510.png"/><Relationship Id="rId7" Type="http://schemas.openxmlformats.org/officeDocument/2006/relationships/image" Target="../media/image55.png"/><Relationship Id="rId12" Type="http://schemas.openxmlformats.org/officeDocument/2006/relationships/image" Target="../media/image60.png"/><Relationship Id="rId2" Type="http://schemas.openxmlformats.org/officeDocument/2006/relationships/image" Target="../media/image8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0.png"/><Relationship Id="rId11" Type="http://schemas.openxmlformats.org/officeDocument/2006/relationships/image" Target="../media/image59.png"/><Relationship Id="rId5" Type="http://schemas.openxmlformats.org/officeDocument/2006/relationships/image" Target="../media/image530.png"/><Relationship Id="rId10" Type="http://schemas.openxmlformats.org/officeDocument/2006/relationships/image" Target="../media/image58.png"/><Relationship Id="rId4" Type="http://schemas.openxmlformats.org/officeDocument/2006/relationships/image" Target="../media/image300.png"/><Relationship Id="rId9" Type="http://schemas.openxmlformats.org/officeDocument/2006/relationships/image" Target="../media/image5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png"/><Relationship Id="rId3" Type="http://schemas.openxmlformats.org/officeDocument/2006/relationships/image" Target="../media/image62.png"/><Relationship Id="rId7" Type="http://schemas.openxmlformats.org/officeDocument/2006/relationships/image" Target="../media/image66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5.png"/><Relationship Id="rId11" Type="http://schemas.openxmlformats.org/officeDocument/2006/relationships/image" Target="../media/image70.png"/><Relationship Id="rId5" Type="http://schemas.openxmlformats.org/officeDocument/2006/relationships/image" Target="../media/image64.png"/><Relationship Id="rId10" Type="http://schemas.openxmlformats.org/officeDocument/2006/relationships/image" Target="../media/image690.png"/><Relationship Id="rId4" Type="http://schemas.openxmlformats.org/officeDocument/2006/relationships/image" Target="../media/image63.png"/><Relationship Id="rId9" Type="http://schemas.openxmlformats.org/officeDocument/2006/relationships/image" Target="../media/image68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png"/><Relationship Id="rId3" Type="http://schemas.openxmlformats.org/officeDocument/2006/relationships/image" Target="../media/image71.png"/><Relationship Id="rId7" Type="http://schemas.openxmlformats.org/officeDocument/2006/relationships/image" Target="../media/image75.png"/><Relationship Id="rId2" Type="http://schemas.openxmlformats.org/officeDocument/2006/relationships/image" Target="../media/image70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4.png"/><Relationship Id="rId5" Type="http://schemas.openxmlformats.org/officeDocument/2006/relationships/image" Target="../media/image730.png"/><Relationship Id="rId10" Type="http://schemas.openxmlformats.org/officeDocument/2006/relationships/image" Target="../media/image320.png"/><Relationship Id="rId4" Type="http://schemas.openxmlformats.org/officeDocument/2006/relationships/image" Target="../media/image72.png"/><Relationship Id="rId9" Type="http://schemas.openxmlformats.org/officeDocument/2006/relationships/image" Target="../media/image770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0.png"/><Relationship Id="rId1" Type="http://schemas.openxmlformats.org/officeDocument/2006/relationships/slideLayout" Target="../slideLayouts/slideLayout2.xml"/><Relationship Id="rId9" Type="http://schemas.openxmlformats.org/officeDocument/2006/relationships/image" Target="../media/image49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0.png"/><Relationship Id="rId3" Type="http://schemas.openxmlformats.org/officeDocument/2006/relationships/image" Target="../media/image68.png"/><Relationship Id="rId7" Type="http://schemas.openxmlformats.org/officeDocument/2006/relationships/image" Target="../media/image180.png"/><Relationship Id="rId12" Type="http://schemas.openxmlformats.org/officeDocument/2006/relationships/image" Target="../media/image6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0.png"/><Relationship Id="rId11" Type="http://schemas.openxmlformats.org/officeDocument/2006/relationships/image" Target="../media/image100.png"/><Relationship Id="rId5" Type="http://schemas.openxmlformats.org/officeDocument/2006/relationships/image" Target="../media/image160.png"/><Relationship Id="rId10" Type="http://schemas.openxmlformats.org/officeDocument/2006/relationships/image" Target="../media/image210.png"/><Relationship Id="rId4" Type="http://schemas.openxmlformats.org/officeDocument/2006/relationships/image" Target="../media/image150.png"/><Relationship Id="rId9" Type="http://schemas.openxmlformats.org/officeDocument/2006/relationships/image" Target="../media/image200.png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4.png"/><Relationship Id="rId3" Type="http://schemas.openxmlformats.org/officeDocument/2006/relationships/image" Target="../media/image22.png"/><Relationship Id="rId12" Type="http://schemas.openxmlformats.org/officeDocument/2006/relationships/image" Target="../media/image29.png"/><Relationship Id="rId17" Type="http://schemas.openxmlformats.org/officeDocument/2006/relationships/image" Target="../media/image151.png"/><Relationship Id="rId2" Type="http://schemas.openxmlformats.org/officeDocument/2006/relationships/image" Target="../media/image14.png"/><Relationship Id="rId16" Type="http://schemas.openxmlformats.org/officeDocument/2006/relationships/image" Target="../media/image140.png"/><Relationship Id="rId1" Type="http://schemas.openxmlformats.org/officeDocument/2006/relationships/slideLayout" Target="../slideLayouts/slideLayout7.xml"/><Relationship Id="rId11" Type="http://schemas.openxmlformats.org/officeDocument/2006/relationships/image" Target="../media/image28.png"/><Relationship Id="rId5" Type="http://schemas.openxmlformats.org/officeDocument/2006/relationships/image" Target="../media/image52.png"/><Relationship Id="rId15" Type="http://schemas.openxmlformats.org/officeDocument/2006/relationships/image" Target="../media/image120.png"/><Relationship Id="rId10" Type="http://schemas.openxmlformats.org/officeDocument/2006/relationships/image" Target="../media/image23.png"/><Relationship Id="rId4" Type="http://schemas.openxmlformats.org/officeDocument/2006/relationships/image" Target="../media/image25.png"/><Relationship Id="rId9" Type="http://schemas.openxmlformats.org/officeDocument/2006/relationships/image" Target="../media/image220.png"/><Relationship Id="rId1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290.png"/><Relationship Id="rId7" Type="http://schemas.openxmlformats.org/officeDocument/2006/relationships/image" Target="../media/image37.png"/><Relationship Id="rId2" Type="http://schemas.openxmlformats.org/officeDocument/2006/relationships/image" Target="../media/image28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png"/><Relationship Id="rId13" Type="http://schemas.openxmlformats.org/officeDocument/2006/relationships/image" Target="../media/image16.png"/><Relationship Id="rId3" Type="http://schemas.openxmlformats.org/officeDocument/2006/relationships/image" Target="../media/image390.png"/><Relationship Id="rId7" Type="http://schemas.openxmlformats.org/officeDocument/2006/relationships/image" Target="../media/image430.png"/><Relationship Id="rId12" Type="http://schemas.openxmlformats.org/officeDocument/2006/relationships/image" Target="../media/image49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3.png"/><Relationship Id="rId11" Type="http://schemas.openxmlformats.org/officeDocument/2006/relationships/image" Target="../media/image481.png"/><Relationship Id="rId5" Type="http://schemas.openxmlformats.org/officeDocument/2006/relationships/image" Target="../media/image410.png"/><Relationship Id="rId10" Type="http://schemas.openxmlformats.org/officeDocument/2006/relationships/image" Target="../media/image470.png"/><Relationship Id="rId4" Type="http://schemas.openxmlformats.org/officeDocument/2006/relationships/image" Target="../media/image400.png"/><Relationship Id="rId9" Type="http://schemas.openxmlformats.org/officeDocument/2006/relationships/image" Target="../media/image46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0" y="1122363"/>
            <a:ext cx="9144000" cy="2479675"/>
          </a:xfrm>
        </p:spPr>
        <p:txBody>
          <a:bodyPr anchor="ctr">
            <a:normAutofit/>
          </a:bodyPr>
          <a:lstStyle/>
          <a:p>
            <a:r>
              <a:rPr kumimoji="1" lang="en-US" altLang="ja-JP" sz="4000" dirty="0" smtClean="0">
                <a:latin typeface="+mn-ea"/>
                <a:ea typeface="+mn-ea"/>
              </a:rPr>
              <a:t>A dual descent algorithm</a:t>
            </a:r>
            <a:br>
              <a:rPr kumimoji="1" lang="en-US" altLang="ja-JP" sz="4000" dirty="0" smtClean="0">
                <a:latin typeface="+mn-ea"/>
                <a:ea typeface="+mn-ea"/>
              </a:rPr>
            </a:br>
            <a:r>
              <a:rPr lang="en-US" altLang="ja-JP" sz="4000" dirty="0" smtClean="0">
                <a:latin typeface="+mn-ea"/>
                <a:ea typeface="+mn-ea"/>
              </a:rPr>
              <a:t>for node-capacitated</a:t>
            </a:r>
            <a:r>
              <a:rPr kumimoji="1" lang="en-US" altLang="ja-JP" sz="4000" dirty="0" smtClean="0">
                <a:latin typeface="+mn-ea"/>
                <a:ea typeface="+mn-ea"/>
              </a:rPr>
              <a:t> </a:t>
            </a:r>
            <a:r>
              <a:rPr kumimoji="1" lang="en-US" altLang="ja-JP" sz="4000" dirty="0" err="1" smtClean="0">
                <a:latin typeface="+mn-ea"/>
                <a:ea typeface="+mn-ea"/>
              </a:rPr>
              <a:t>multiflow</a:t>
            </a:r>
            <a:r>
              <a:rPr kumimoji="1" lang="en-US" altLang="ja-JP" sz="4000" dirty="0" smtClean="0">
                <a:latin typeface="+mn-ea"/>
                <a:ea typeface="+mn-ea"/>
              </a:rPr>
              <a:t> problems</a:t>
            </a:r>
            <a:br>
              <a:rPr kumimoji="1" lang="en-US" altLang="ja-JP" sz="4000" dirty="0" smtClean="0">
                <a:latin typeface="+mn-ea"/>
                <a:ea typeface="+mn-ea"/>
              </a:rPr>
            </a:br>
            <a:r>
              <a:rPr lang="en-US" altLang="ja-JP" sz="4000" dirty="0" smtClean="0">
                <a:latin typeface="+mn-ea"/>
                <a:ea typeface="+mn-ea"/>
              </a:rPr>
              <a:t>and its applications</a:t>
            </a:r>
            <a:endParaRPr kumimoji="1" lang="ja-JP" altLang="en-US" sz="4000" dirty="0">
              <a:latin typeface="+mn-ea"/>
              <a:ea typeface="+mn-ea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868414"/>
          </a:xfrm>
        </p:spPr>
        <p:txBody>
          <a:bodyPr anchor="ctr">
            <a:noAutofit/>
          </a:bodyPr>
          <a:lstStyle/>
          <a:p>
            <a:endParaRPr kumimoji="1" lang="en-US" altLang="ja-JP" sz="3200" dirty="0" smtClean="0">
              <a:latin typeface="+mn-ea"/>
            </a:endParaRPr>
          </a:p>
          <a:p>
            <a:r>
              <a:rPr lang="en-US" altLang="ja-JP" sz="3200" dirty="0" smtClean="0">
                <a:latin typeface="+mn-ea"/>
              </a:rPr>
              <a:t>Hiroshi Hirai</a:t>
            </a:r>
          </a:p>
          <a:p>
            <a:r>
              <a:rPr kumimoji="1" lang="en-US" altLang="ja-JP" sz="3200" dirty="0" smtClean="0">
                <a:latin typeface="+mn-ea"/>
              </a:rPr>
              <a:t>University of Tokyo</a:t>
            </a:r>
          </a:p>
          <a:p>
            <a:endParaRPr lang="en-US" altLang="ja-JP" sz="3200" dirty="0">
              <a:latin typeface="+mn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786508" y="5435382"/>
            <a:ext cx="38363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400" dirty="0" smtClean="0">
                <a:latin typeface="+mn-ea"/>
              </a:rPr>
              <a:t>COMP-SIGAL</a:t>
            </a:r>
          </a:p>
          <a:p>
            <a:pPr algn="ctr"/>
            <a:r>
              <a:rPr lang="en-US" altLang="ja-JP" sz="2400" dirty="0" smtClean="0">
                <a:latin typeface="+mn-ea"/>
              </a:rPr>
              <a:t>Kanazawa, June 25, 2016</a:t>
            </a:r>
            <a:r>
              <a:rPr kumimoji="1" lang="en-US" altLang="ja-JP" sz="2400" dirty="0" smtClean="0">
                <a:latin typeface="+mn-ea"/>
              </a:rPr>
              <a:t> 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0ACD-69A0-4C60-AE61-975AD3BE7EE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739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フリーフォーム 164"/>
          <p:cNvSpPr/>
          <p:nvPr/>
        </p:nvSpPr>
        <p:spPr>
          <a:xfrm>
            <a:off x="6554266" y="2281610"/>
            <a:ext cx="578693" cy="578694"/>
          </a:xfrm>
          <a:custGeom>
            <a:avLst/>
            <a:gdLst>
              <a:gd name="connsiteX0" fmla="*/ 508355 w 578693"/>
              <a:gd name="connsiteY0" fmla="*/ 0 h 578694"/>
              <a:gd name="connsiteX1" fmla="*/ 0 w 578693"/>
              <a:gd name="connsiteY1" fmla="*/ 517947 h 578694"/>
              <a:gd name="connsiteX2" fmla="*/ 67141 w 578693"/>
              <a:gd name="connsiteY2" fmla="*/ 578694 h 578694"/>
              <a:gd name="connsiteX3" fmla="*/ 578693 w 578693"/>
              <a:gd name="connsiteY3" fmla="*/ 86325 h 578694"/>
              <a:gd name="connsiteX4" fmla="*/ 508355 w 578693"/>
              <a:gd name="connsiteY4" fmla="*/ 0 h 578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8693" h="578694">
                <a:moveTo>
                  <a:pt x="508355" y="0"/>
                </a:moveTo>
                <a:lnTo>
                  <a:pt x="0" y="517947"/>
                </a:lnTo>
                <a:lnTo>
                  <a:pt x="67141" y="578694"/>
                </a:lnTo>
                <a:lnTo>
                  <a:pt x="578693" y="86325"/>
                </a:lnTo>
                <a:lnTo>
                  <a:pt x="508355" y="0"/>
                </a:lnTo>
                <a:close/>
              </a:path>
            </a:pathLst>
          </a:custGeom>
          <a:solidFill>
            <a:schemeClr val="accent6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" name="フリーフォーム 157"/>
          <p:cNvSpPr/>
          <p:nvPr/>
        </p:nvSpPr>
        <p:spPr>
          <a:xfrm>
            <a:off x="6709745" y="1895001"/>
            <a:ext cx="865075" cy="895429"/>
          </a:xfrm>
          <a:custGeom>
            <a:avLst/>
            <a:gdLst>
              <a:gd name="connsiteX0" fmla="*/ 364242 w 865075"/>
              <a:gd name="connsiteY0" fmla="*/ 0 h 895429"/>
              <a:gd name="connsiteX1" fmla="*/ 865075 w 865075"/>
              <a:gd name="connsiteY1" fmla="*/ 417361 h 895429"/>
              <a:gd name="connsiteX2" fmla="*/ 360448 w 865075"/>
              <a:gd name="connsiteY2" fmla="*/ 895429 h 895429"/>
              <a:gd name="connsiteX3" fmla="*/ 0 w 865075"/>
              <a:gd name="connsiteY3" fmla="*/ 478068 h 895429"/>
              <a:gd name="connsiteX4" fmla="*/ 364242 w 865075"/>
              <a:gd name="connsiteY4" fmla="*/ 0 h 895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5075" h="895429">
                <a:moveTo>
                  <a:pt x="364242" y="0"/>
                </a:moveTo>
                <a:lnTo>
                  <a:pt x="865075" y="417361"/>
                </a:lnTo>
                <a:lnTo>
                  <a:pt x="360448" y="895429"/>
                </a:lnTo>
                <a:lnTo>
                  <a:pt x="0" y="478068"/>
                </a:lnTo>
                <a:lnTo>
                  <a:pt x="364242" y="0"/>
                </a:lnTo>
                <a:close/>
              </a:path>
            </a:pathLst>
          </a:custGeom>
          <a:solidFill>
            <a:schemeClr val="accent6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" name="フリーフォーム 156"/>
          <p:cNvSpPr/>
          <p:nvPr/>
        </p:nvSpPr>
        <p:spPr>
          <a:xfrm>
            <a:off x="4309860" y="2725224"/>
            <a:ext cx="508422" cy="516010"/>
          </a:xfrm>
          <a:custGeom>
            <a:avLst/>
            <a:gdLst>
              <a:gd name="connsiteX0" fmla="*/ 474274 w 508422"/>
              <a:gd name="connsiteY0" fmla="*/ 0 h 516010"/>
              <a:gd name="connsiteX1" fmla="*/ 0 w 508422"/>
              <a:gd name="connsiteY1" fmla="*/ 478068 h 516010"/>
              <a:gd name="connsiteX2" fmla="*/ 34148 w 508422"/>
              <a:gd name="connsiteY2" fmla="*/ 516010 h 516010"/>
              <a:gd name="connsiteX3" fmla="*/ 508422 w 508422"/>
              <a:gd name="connsiteY3" fmla="*/ 53119 h 516010"/>
              <a:gd name="connsiteX4" fmla="*/ 474274 w 508422"/>
              <a:gd name="connsiteY4" fmla="*/ 0 h 516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8422" h="516010">
                <a:moveTo>
                  <a:pt x="474274" y="0"/>
                </a:moveTo>
                <a:lnTo>
                  <a:pt x="0" y="478068"/>
                </a:lnTo>
                <a:lnTo>
                  <a:pt x="34148" y="516010"/>
                </a:lnTo>
                <a:lnTo>
                  <a:pt x="508422" y="53119"/>
                </a:lnTo>
                <a:lnTo>
                  <a:pt x="474274" y="0"/>
                </a:lnTo>
                <a:close/>
              </a:path>
            </a:pathLst>
          </a:custGeom>
          <a:solidFill>
            <a:schemeClr val="accent6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" name="フリーフォーム 163"/>
          <p:cNvSpPr/>
          <p:nvPr/>
        </p:nvSpPr>
        <p:spPr>
          <a:xfrm>
            <a:off x="3811066" y="2745205"/>
            <a:ext cx="1000724" cy="978344"/>
          </a:xfrm>
          <a:custGeom>
            <a:avLst/>
            <a:gdLst>
              <a:gd name="connsiteX0" fmla="*/ 511552 w 1000724"/>
              <a:gd name="connsiteY0" fmla="*/ 0 h 978344"/>
              <a:gd name="connsiteX1" fmla="*/ 0 w 1000724"/>
              <a:gd name="connsiteY1" fmla="*/ 533933 h 978344"/>
              <a:gd name="connsiteX2" fmla="*/ 533933 w 1000724"/>
              <a:gd name="connsiteY2" fmla="*/ 978344 h 978344"/>
              <a:gd name="connsiteX3" fmla="*/ 1000724 w 1000724"/>
              <a:gd name="connsiteY3" fmla="*/ 454003 h 978344"/>
              <a:gd name="connsiteX4" fmla="*/ 511552 w 1000724"/>
              <a:gd name="connsiteY4" fmla="*/ 0 h 978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724" h="978344">
                <a:moveTo>
                  <a:pt x="511552" y="0"/>
                </a:moveTo>
                <a:lnTo>
                  <a:pt x="0" y="533933"/>
                </a:lnTo>
                <a:lnTo>
                  <a:pt x="533933" y="978344"/>
                </a:lnTo>
                <a:lnTo>
                  <a:pt x="1000724" y="454003"/>
                </a:lnTo>
                <a:lnTo>
                  <a:pt x="511552" y="0"/>
                </a:lnTo>
                <a:close/>
              </a:path>
            </a:pathLst>
          </a:custGeom>
          <a:solidFill>
            <a:schemeClr val="accent6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" name="フリーフォーム 155"/>
          <p:cNvSpPr/>
          <p:nvPr/>
        </p:nvSpPr>
        <p:spPr>
          <a:xfrm>
            <a:off x="1179498" y="2299089"/>
            <a:ext cx="952342" cy="959930"/>
          </a:xfrm>
          <a:custGeom>
            <a:avLst/>
            <a:gdLst>
              <a:gd name="connsiteX0" fmla="*/ 474274 w 952342"/>
              <a:gd name="connsiteY0" fmla="*/ 0 h 959930"/>
              <a:gd name="connsiteX1" fmla="*/ 0 w 952342"/>
              <a:gd name="connsiteY1" fmla="*/ 481862 h 959930"/>
              <a:gd name="connsiteX2" fmla="*/ 497039 w 952342"/>
              <a:gd name="connsiteY2" fmla="*/ 959930 h 959930"/>
              <a:gd name="connsiteX3" fmla="*/ 952342 w 952342"/>
              <a:gd name="connsiteY3" fmla="*/ 462891 h 959930"/>
              <a:gd name="connsiteX4" fmla="*/ 474274 w 952342"/>
              <a:gd name="connsiteY4" fmla="*/ 0 h 959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2342" h="959930">
                <a:moveTo>
                  <a:pt x="474274" y="0"/>
                </a:moveTo>
                <a:lnTo>
                  <a:pt x="0" y="481862"/>
                </a:lnTo>
                <a:lnTo>
                  <a:pt x="497039" y="959930"/>
                </a:lnTo>
                <a:lnTo>
                  <a:pt x="952342" y="462891"/>
                </a:lnTo>
                <a:lnTo>
                  <a:pt x="474274" y="0"/>
                </a:lnTo>
                <a:close/>
              </a:path>
            </a:pathLst>
          </a:custGeom>
          <a:solidFill>
            <a:schemeClr val="accent6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" name="フリーフォーム 161"/>
          <p:cNvSpPr/>
          <p:nvPr/>
        </p:nvSpPr>
        <p:spPr>
          <a:xfrm>
            <a:off x="1652954" y="2306224"/>
            <a:ext cx="930386" cy="932394"/>
          </a:xfrm>
          <a:custGeom>
            <a:avLst/>
            <a:gdLst>
              <a:gd name="connsiteX0" fmla="*/ 466791 w 930386"/>
              <a:gd name="connsiteY0" fmla="*/ 0 h 885625"/>
              <a:gd name="connsiteX1" fmla="*/ 0 w 930386"/>
              <a:gd name="connsiteY1" fmla="*/ 434820 h 885625"/>
              <a:gd name="connsiteX2" fmla="*/ 441214 w 930386"/>
              <a:gd name="connsiteY2" fmla="*/ 885625 h 885625"/>
              <a:gd name="connsiteX3" fmla="*/ 885625 w 930386"/>
              <a:gd name="connsiteY3" fmla="*/ 428425 h 885625"/>
              <a:gd name="connsiteX4" fmla="*/ 818484 w 930386"/>
              <a:gd name="connsiteY4" fmla="*/ 358087 h 885625"/>
              <a:gd name="connsiteX5" fmla="*/ 930386 w 930386"/>
              <a:gd name="connsiteY5" fmla="*/ 121494 h 885625"/>
              <a:gd name="connsiteX6" fmla="*/ 466791 w 930386"/>
              <a:gd name="connsiteY6" fmla="*/ 0 h 885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30386" h="885625">
                <a:moveTo>
                  <a:pt x="466791" y="0"/>
                </a:moveTo>
                <a:lnTo>
                  <a:pt x="0" y="434820"/>
                </a:lnTo>
                <a:lnTo>
                  <a:pt x="441214" y="885625"/>
                </a:lnTo>
                <a:lnTo>
                  <a:pt x="885625" y="428425"/>
                </a:lnTo>
                <a:lnTo>
                  <a:pt x="818484" y="358087"/>
                </a:lnTo>
                <a:lnTo>
                  <a:pt x="930386" y="121494"/>
                </a:lnTo>
                <a:lnTo>
                  <a:pt x="466791" y="0"/>
                </a:lnTo>
                <a:close/>
              </a:path>
            </a:pathLst>
          </a:custGeom>
          <a:solidFill>
            <a:schemeClr val="accent6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4" name="グループ化 33"/>
          <p:cNvGrpSpPr/>
          <p:nvPr/>
        </p:nvGrpSpPr>
        <p:grpSpPr>
          <a:xfrm>
            <a:off x="765471" y="1720466"/>
            <a:ext cx="1875926" cy="1680538"/>
            <a:chOff x="1453383" y="2459338"/>
            <a:chExt cx="1875926" cy="1680538"/>
          </a:xfrm>
        </p:grpSpPr>
        <p:cxnSp>
          <p:nvCxnSpPr>
            <p:cNvPr id="35" name="直線コネクタ 34"/>
            <p:cNvCxnSpPr>
              <a:cxnSpLocks noChangeAspect="1"/>
            </p:cNvCxnSpPr>
            <p:nvPr/>
          </p:nvCxnSpPr>
          <p:spPr>
            <a:xfrm>
              <a:off x="2233613" y="2481263"/>
              <a:ext cx="1011161" cy="101116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直線コネクタ 35"/>
            <p:cNvCxnSpPr>
              <a:cxnSpLocks noChangeAspect="1"/>
              <a:endCxn id="69" idx="1"/>
            </p:cNvCxnSpPr>
            <p:nvPr/>
          </p:nvCxnSpPr>
          <p:spPr>
            <a:xfrm>
              <a:off x="1990726" y="2690815"/>
              <a:ext cx="1006764" cy="101051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>
              <a:cxnSpLocks noChangeAspect="1"/>
            </p:cNvCxnSpPr>
            <p:nvPr/>
          </p:nvCxnSpPr>
          <p:spPr>
            <a:xfrm>
              <a:off x="1757361" y="2938463"/>
              <a:ext cx="1115698" cy="111569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直線コネクタ 37"/>
            <p:cNvCxnSpPr>
              <a:cxnSpLocks noChangeAspect="1"/>
            </p:cNvCxnSpPr>
            <p:nvPr/>
          </p:nvCxnSpPr>
          <p:spPr>
            <a:xfrm>
              <a:off x="1533111" y="3184740"/>
              <a:ext cx="914400" cy="9144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直線コネクタ 38"/>
            <p:cNvCxnSpPr>
              <a:cxnSpLocks noChangeAspect="1"/>
            </p:cNvCxnSpPr>
            <p:nvPr/>
          </p:nvCxnSpPr>
          <p:spPr>
            <a:xfrm flipH="1">
              <a:off x="1453383" y="2459338"/>
              <a:ext cx="1008000" cy="1008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直線コネクタ 39"/>
            <p:cNvCxnSpPr>
              <a:cxnSpLocks noChangeAspect="1"/>
            </p:cNvCxnSpPr>
            <p:nvPr/>
          </p:nvCxnSpPr>
          <p:spPr>
            <a:xfrm flipH="1">
              <a:off x="1678050" y="2690815"/>
              <a:ext cx="1008000" cy="1008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直線コネクタ 40"/>
            <p:cNvCxnSpPr>
              <a:cxnSpLocks noChangeAspect="1"/>
            </p:cNvCxnSpPr>
            <p:nvPr/>
          </p:nvCxnSpPr>
          <p:spPr>
            <a:xfrm flipH="1">
              <a:off x="1915348" y="2934762"/>
              <a:ext cx="1008000" cy="1008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直線コネクタ 41"/>
            <p:cNvCxnSpPr>
              <a:cxnSpLocks noChangeAspect="1"/>
            </p:cNvCxnSpPr>
            <p:nvPr/>
          </p:nvCxnSpPr>
          <p:spPr>
            <a:xfrm flipH="1">
              <a:off x="2176874" y="3225476"/>
              <a:ext cx="914400" cy="9144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3" name="楕円 42"/>
            <p:cNvSpPr>
              <a:spLocks noChangeAspect="1"/>
            </p:cNvSpPr>
            <p:nvPr/>
          </p:nvSpPr>
          <p:spPr>
            <a:xfrm>
              <a:off x="2524796" y="2771142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楕円 43"/>
            <p:cNvSpPr>
              <a:spLocks noChangeAspect="1"/>
            </p:cNvSpPr>
            <p:nvPr/>
          </p:nvSpPr>
          <p:spPr>
            <a:xfrm>
              <a:off x="2076170" y="2771142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楕円 44"/>
            <p:cNvSpPr>
              <a:spLocks noChangeAspect="1"/>
            </p:cNvSpPr>
            <p:nvPr/>
          </p:nvSpPr>
          <p:spPr>
            <a:xfrm>
              <a:off x="2061190" y="3232687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楕円 45"/>
            <p:cNvSpPr>
              <a:spLocks noChangeAspect="1"/>
            </p:cNvSpPr>
            <p:nvPr/>
          </p:nvSpPr>
          <p:spPr>
            <a:xfrm>
              <a:off x="2545473" y="3232687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楕円 46"/>
            <p:cNvSpPr>
              <a:spLocks noChangeAspect="1"/>
            </p:cNvSpPr>
            <p:nvPr/>
          </p:nvSpPr>
          <p:spPr>
            <a:xfrm>
              <a:off x="2537304" y="3713953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楕円 47"/>
            <p:cNvSpPr>
              <a:spLocks noChangeAspect="1"/>
            </p:cNvSpPr>
            <p:nvPr/>
          </p:nvSpPr>
          <p:spPr>
            <a:xfrm>
              <a:off x="2986946" y="3240869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楕円 48"/>
            <p:cNvSpPr>
              <a:spLocks noChangeAspect="1"/>
            </p:cNvSpPr>
            <p:nvPr/>
          </p:nvSpPr>
          <p:spPr>
            <a:xfrm>
              <a:off x="1601876" y="3256387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楕円 49"/>
            <p:cNvSpPr>
              <a:spLocks noChangeAspect="1"/>
            </p:cNvSpPr>
            <p:nvPr/>
          </p:nvSpPr>
          <p:spPr>
            <a:xfrm>
              <a:off x="2064491" y="3717668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楕円 50"/>
            <p:cNvSpPr>
              <a:spLocks noChangeAspect="1"/>
            </p:cNvSpPr>
            <p:nvPr/>
          </p:nvSpPr>
          <p:spPr>
            <a:xfrm>
              <a:off x="2286060" y="2533937"/>
              <a:ext cx="108000" cy="10793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楕円 51"/>
            <p:cNvSpPr>
              <a:spLocks noChangeAspect="1"/>
            </p:cNvSpPr>
            <p:nvPr/>
          </p:nvSpPr>
          <p:spPr>
            <a:xfrm>
              <a:off x="2286060" y="3464174"/>
              <a:ext cx="108000" cy="10793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楕円 52"/>
            <p:cNvSpPr>
              <a:spLocks noChangeAspect="1"/>
            </p:cNvSpPr>
            <p:nvPr/>
          </p:nvSpPr>
          <p:spPr>
            <a:xfrm>
              <a:off x="2286060" y="2984276"/>
              <a:ext cx="108000" cy="1080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楕円 53"/>
            <p:cNvSpPr>
              <a:spLocks noChangeAspect="1"/>
            </p:cNvSpPr>
            <p:nvPr/>
          </p:nvSpPr>
          <p:spPr>
            <a:xfrm>
              <a:off x="2284679" y="3922806"/>
              <a:ext cx="108000" cy="1080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楕円 54"/>
            <p:cNvSpPr>
              <a:spLocks noChangeAspect="1"/>
            </p:cNvSpPr>
            <p:nvPr/>
          </p:nvSpPr>
          <p:spPr>
            <a:xfrm>
              <a:off x="2759838" y="3456436"/>
              <a:ext cx="108000" cy="1080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楕円 55"/>
            <p:cNvSpPr>
              <a:spLocks noChangeAspect="1"/>
            </p:cNvSpPr>
            <p:nvPr/>
          </p:nvSpPr>
          <p:spPr>
            <a:xfrm>
              <a:off x="1807897" y="3471039"/>
              <a:ext cx="108000" cy="1080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楕円 56"/>
            <p:cNvSpPr>
              <a:spLocks noChangeAspect="1"/>
            </p:cNvSpPr>
            <p:nvPr/>
          </p:nvSpPr>
          <p:spPr>
            <a:xfrm>
              <a:off x="1824393" y="2996400"/>
              <a:ext cx="108000" cy="10793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楕円 57"/>
            <p:cNvSpPr>
              <a:spLocks noChangeAspect="1"/>
            </p:cNvSpPr>
            <p:nvPr/>
          </p:nvSpPr>
          <p:spPr>
            <a:xfrm>
              <a:off x="2742670" y="3004137"/>
              <a:ext cx="108000" cy="10793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9" name="直線コネクタ 58"/>
            <p:cNvCxnSpPr>
              <a:cxnSpLocks/>
            </p:cNvCxnSpPr>
            <p:nvPr/>
          </p:nvCxnSpPr>
          <p:spPr>
            <a:xfrm>
              <a:off x="2854373" y="3051183"/>
              <a:ext cx="199625" cy="6770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60" name="楕円 59"/>
            <p:cNvSpPr>
              <a:spLocks noChangeAspect="1"/>
            </p:cNvSpPr>
            <p:nvPr/>
          </p:nvSpPr>
          <p:spPr>
            <a:xfrm>
              <a:off x="3019274" y="3076015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1" name="直線コネクタ 60"/>
            <p:cNvCxnSpPr>
              <a:cxnSpLocks/>
              <a:endCxn id="55" idx="0"/>
            </p:cNvCxnSpPr>
            <p:nvPr/>
          </p:nvCxnSpPr>
          <p:spPr>
            <a:xfrm flipH="1">
              <a:off x="2813838" y="3141094"/>
              <a:ext cx="228452" cy="31534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直線コネクタ 61"/>
            <p:cNvCxnSpPr>
              <a:cxnSpLocks/>
            </p:cNvCxnSpPr>
            <p:nvPr/>
          </p:nvCxnSpPr>
          <p:spPr>
            <a:xfrm>
              <a:off x="3096759" y="3125000"/>
              <a:ext cx="179042" cy="6654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直線コネクタ 62"/>
            <p:cNvCxnSpPr>
              <a:cxnSpLocks/>
            </p:cNvCxnSpPr>
            <p:nvPr/>
          </p:nvCxnSpPr>
          <p:spPr>
            <a:xfrm>
              <a:off x="2860109" y="3527428"/>
              <a:ext cx="159310" cy="19229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64" name="楕円 63"/>
            <p:cNvSpPr>
              <a:spLocks noChangeAspect="1"/>
            </p:cNvSpPr>
            <p:nvPr/>
          </p:nvSpPr>
          <p:spPr>
            <a:xfrm>
              <a:off x="2747108" y="3925451"/>
              <a:ext cx="108000" cy="10793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5" name="直線コネクタ 64"/>
            <p:cNvCxnSpPr>
              <a:cxnSpLocks/>
            </p:cNvCxnSpPr>
            <p:nvPr/>
          </p:nvCxnSpPr>
          <p:spPr>
            <a:xfrm flipH="1">
              <a:off x="2813463" y="3232098"/>
              <a:ext cx="451089" cy="70323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66" name="楕円 65"/>
            <p:cNvSpPr>
              <a:spLocks noChangeAspect="1"/>
            </p:cNvSpPr>
            <p:nvPr/>
          </p:nvSpPr>
          <p:spPr>
            <a:xfrm>
              <a:off x="3006404" y="3536113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7" name="直線コネクタ 66"/>
            <p:cNvCxnSpPr>
              <a:cxnSpLocks/>
            </p:cNvCxnSpPr>
            <p:nvPr/>
          </p:nvCxnSpPr>
          <p:spPr>
            <a:xfrm flipH="1">
              <a:off x="2709037" y="4018226"/>
              <a:ext cx="60356" cy="7187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直線コネクタ 67"/>
            <p:cNvCxnSpPr>
              <a:cxnSpLocks/>
            </p:cNvCxnSpPr>
            <p:nvPr/>
          </p:nvCxnSpPr>
          <p:spPr>
            <a:xfrm flipH="1">
              <a:off x="2839292" y="3496125"/>
              <a:ext cx="399719" cy="445885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69" name="楕円 68"/>
            <p:cNvSpPr>
              <a:spLocks noChangeAspect="1"/>
            </p:cNvSpPr>
            <p:nvPr/>
          </p:nvSpPr>
          <p:spPr>
            <a:xfrm>
              <a:off x="2986946" y="3690789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70" name="直線コネクタ 69"/>
            <p:cNvCxnSpPr>
              <a:cxnSpLocks/>
            </p:cNvCxnSpPr>
            <p:nvPr/>
          </p:nvCxnSpPr>
          <p:spPr>
            <a:xfrm>
              <a:off x="2843666" y="3991815"/>
              <a:ext cx="94938" cy="3600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楕円 70"/>
            <p:cNvSpPr>
              <a:spLocks noChangeAspect="1"/>
            </p:cNvSpPr>
            <p:nvPr/>
          </p:nvSpPr>
          <p:spPr>
            <a:xfrm>
              <a:off x="3221309" y="3148448"/>
              <a:ext cx="108000" cy="10793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楕円 71"/>
            <p:cNvSpPr>
              <a:spLocks noChangeAspect="1"/>
            </p:cNvSpPr>
            <p:nvPr/>
          </p:nvSpPr>
          <p:spPr>
            <a:xfrm>
              <a:off x="3202166" y="3425041"/>
              <a:ext cx="108000" cy="10793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3" name="グループ化 72"/>
          <p:cNvGrpSpPr/>
          <p:nvPr/>
        </p:nvGrpSpPr>
        <p:grpSpPr>
          <a:xfrm>
            <a:off x="3452618" y="1689546"/>
            <a:ext cx="1875926" cy="1680538"/>
            <a:chOff x="4188298" y="2428418"/>
            <a:chExt cx="1875926" cy="1680538"/>
          </a:xfrm>
        </p:grpSpPr>
        <p:cxnSp>
          <p:nvCxnSpPr>
            <p:cNvPr id="74" name="直線コネクタ 73"/>
            <p:cNvCxnSpPr>
              <a:cxnSpLocks noChangeAspect="1"/>
            </p:cNvCxnSpPr>
            <p:nvPr/>
          </p:nvCxnSpPr>
          <p:spPr>
            <a:xfrm>
              <a:off x="4968528" y="2450343"/>
              <a:ext cx="1011161" cy="101116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5" name="直線コネクタ 74"/>
            <p:cNvCxnSpPr>
              <a:cxnSpLocks noChangeAspect="1"/>
              <a:endCxn id="108" idx="1"/>
            </p:cNvCxnSpPr>
            <p:nvPr/>
          </p:nvCxnSpPr>
          <p:spPr>
            <a:xfrm>
              <a:off x="4725641" y="2659895"/>
              <a:ext cx="1006764" cy="101051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6" name="直線コネクタ 75"/>
            <p:cNvCxnSpPr>
              <a:cxnSpLocks noChangeAspect="1"/>
            </p:cNvCxnSpPr>
            <p:nvPr/>
          </p:nvCxnSpPr>
          <p:spPr>
            <a:xfrm>
              <a:off x="4492276" y="2907543"/>
              <a:ext cx="1115698" cy="111569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直線コネクタ 76"/>
            <p:cNvCxnSpPr>
              <a:cxnSpLocks noChangeAspect="1"/>
            </p:cNvCxnSpPr>
            <p:nvPr/>
          </p:nvCxnSpPr>
          <p:spPr>
            <a:xfrm>
              <a:off x="4268026" y="3153820"/>
              <a:ext cx="914400" cy="9144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直線コネクタ 77"/>
            <p:cNvCxnSpPr>
              <a:cxnSpLocks noChangeAspect="1"/>
            </p:cNvCxnSpPr>
            <p:nvPr/>
          </p:nvCxnSpPr>
          <p:spPr>
            <a:xfrm flipH="1">
              <a:off x="4188298" y="2428418"/>
              <a:ext cx="1008000" cy="1008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直線コネクタ 78"/>
            <p:cNvCxnSpPr>
              <a:cxnSpLocks noChangeAspect="1"/>
            </p:cNvCxnSpPr>
            <p:nvPr/>
          </p:nvCxnSpPr>
          <p:spPr>
            <a:xfrm flipH="1">
              <a:off x="4412965" y="2659895"/>
              <a:ext cx="1008000" cy="1008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直線コネクタ 79"/>
            <p:cNvCxnSpPr>
              <a:cxnSpLocks noChangeAspect="1"/>
            </p:cNvCxnSpPr>
            <p:nvPr/>
          </p:nvCxnSpPr>
          <p:spPr>
            <a:xfrm flipH="1">
              <a:off x="4650263" y="2903842"/>
              <a:ext cx="1008000" cy="1008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1" name="直線コネクタ 80"/>
            <p:cNvCxnSpPr>
              <a:cxnSpLocks noChangeAspect="1"/>
            </p:cNvCxnSpPr>
            <p:nvPr/>
          </p:nvCxnSpPr>
          <p:spPr>
            <a:xfrm flipH="1">
              <a:off x="4911789" y="3194556"/>
              <a:ext cx="914400" cy="9144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2" name="楕円 81"/>
            <p:cNvSpPr>
              <a:spLocks noChangeAspect="1"/>
            </p:cNvSpPr>
            <p:nvPr/>
          </p:nvSpPr>
          <p:spPr>
            <a:xfrm>
              <a:off x="5259711" y="2740222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" name="楕円 82"/>
            <p:cNvSpPr>
              <a:spLocks noChangeAspect="1"/>
            </p:cNvSpPr>
            <p:nvPr/>
          </p:nvSpPr>
          <p:spPr>
            <a:xfrm>
              <a:off x="4811085" y="2740222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" name="楕円 83"/>
            <p:cNvSpPr>
              <a:spLocks noChangeAspect="1"/>
            </p:cNvSpPr>
            <p:nvPr/>
          </p:nvSpPr>
          <p:spPr>
            <a:xfrm>
              <a:off x="4796105" y="3201767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" name="楕円 84"/>
            <p:cNvSpPr>
              <a:spLocks noChangeAspect="1"/>
            </p:cNvSpPr>
            <p:nvPr/>
          </p:nvSpPr>
          <p:spPr>
            <a:xfrm>
              <a:off x="5280388" y="3201767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" name="楕円 85"/>
            <p:cNvSpPr>
              <a:spLocks noChangeAspect="1"/>
            </p:cNvSpPr>
            <p:nvPr/>
          </p:nvSpPr>
          <p:spPr>
            <a:xfrm>
              <a:off x="5272219" y="3683033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楕円 86"/>
            <p:cNvSpPr>
              <a:spLocks noChangeAspect="1"/>
            </p:cNvSpPr>
            <p:nvPr/>
          </p:nvSpPr>
          <p:spPr>
            <a:xfrm>
              <a:off x="5721861" y="3209949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" name="楕円 87"/>
            <p:cNvSpPr>
              <a:spLocks noChangeAspect="1"/>
            </p:cNvSpPr>
            <p:nvPr/>
          </p:nvSpPr>
          <p:spPr>
            <a:xfrm>
              <a:off x="4336791" y="3225467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" name="楕円 88"/>
            <p:cNvSpPr>
              <a:spLocks noChangeAspect="1"/>
            </p:cNvSpPr>
            <p:nvPr/>
          </p:nvSpPr>
          <p:spPr>
            <a:xfrm>
              <a:off x="4799406" y="3686748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" name="楕円 89"/>
            <p:cNvSpPr>
              <a:spLocks noChangeAspect="1"/>
            </p:cNvSpPr>
            <p:nvPr/>
          </p:nvSpPr>
          <p:spPr>
            <a:xfrm>
              <a:off x="5020975" y="2503017"/>
              <a:ext cx="108000" cy="10793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" name="楕円 90"/>
            <p:cNvSpPr>
              <a:spLocks noChangeAspect="1"/>
            </p:cNvSpPr>
            <p:nvPr/>
          </p:nvSpPr>
          <p:spPr>
            <a:xfrm>
              <a:off x="5020975" y="3433254"/>
              <a:ext cx="108000" cy="10793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" name="楕円 91"/>
            <p:cNvSpPr>
              <a:spLocks noChangeAspect="1"/>
            </p:cNvSpPr>
            <p:nvPr/>
          </p:nvSpPr>
          <p:spPr>
            <a:xfrm>
              <a:off x="5020975" y="2953356"/>
              <a:ext cx="108000" cy="1080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" name="楕円 92"/>
            <p:cNvSpPr>
              <a:spLocks noChangeAspect="1"/>
            </p:cNvSpPr>
            <p:nvPr/>
          </p:nvSpPr>
          <p:spPr>
            <a:xfrm>
              <a:off x="5019594" y="3891886"/>
              <a:ext cx="108000" cy="1080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" name="楕円 93"/>
            <p:cNvSpPr>
              <a:spLocks noChangeAspect="1"/>
            </p:cNvSpPr>
            <p:nvPr/>
          </p:nvSpPr>
          <p:spPr>
            <a:xfrm>
              <a:off x="5494753" y="3425516"/>
              <a:ext cx="108000" cy="1080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5" name="楕円 94"/>
            <p:cNvSpPr>
              <a:spLocks noChangeAspect="1"/>
            </p:cNvSpPr>
            <p:nvPr/>
          </p:nvSpPr>
          <p:spPr>
            <a:xfrm>
              <a:off x="4542812" y="3440119"/>
              <a:ext cx="108000" cy="1080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6" name="楕円 95"/>
            <p:cNvSpPr>
              <a:spLocks noChangeAspect="1"/>
            </p:cNvSpPr>
            <p:nvPr/>
          </p:nvSpPr>
          <p:spPr>
            <a:xfrm>
              <a:off x="4559308" y="2965480"/>
              <a:ext cx="108000" cy="10793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7" name="楕円 96"/>
            <p:cNvSpPr>
              <a:spLocks noChangeAspect="1"/>
            </p:cNvSpPr>
            <p:nvPr/>
          </p:nvSpPr>
          <p:spPr>
            <a:xfrm>
              <a:off x="5477585" y="2973217"/>
              <a:ext cx="108000" cy="10793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98" name="直線コネクタ 97"/>
            <p:cNvCxnSpPr>
              <a:cxnSpLocks/>
            </p:cNvCxnSpPr>
            <p:nvPr/>
          </p:nvCxnSpPr>
          <p:spPr>
            <a:xfrm>
              <a:off x="5589288" y="3020263"/>
              <a:ext cx="199625" cy="6770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99" name="楕円 98"/>
            <p:cNvSpPr>
              <a:spLocks noChangeAspect="1"/>
            </p:cNvSpPr>
            <p:nvPr/>
          </p:nvSpPr>
          <p:spPr>
            <a:xfrm>
              <a:off x="5754189" y="3045095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00" name="直線コネクタ 99"/>
            <p:cNvCxnSpPr>
              <a:cxnSpLocks/>
              <a:endCxn id="94" idx="0"/>
            </p:cNvCxnSpPr>
            <p:nvPr/>
          </p:nvCxnSpPr>
          <p:spPr>
            <a:xfrm flipH="1">
              <a:off x="5548753" y="3110174"/>
              <a:ext cx="228452" cy="31534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1" name="直線コネクタ 100"/>
            <p:cNvCxnSpPr>
              <a:cxnSpLocks/>
            </p:cNvCxnSpPr>
            <p:nvPr/>
          </p:nvCxnSpPr>
          <p:spPr>
            <a:xfrm>
              <a:off x="5831674" y="3094080"/>
              <a:ext cx="179042" cy="6654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直線コネクタ 101"/>
            <p:cNvCxnSpPr>
              <a:cxnSpLocks/>
            </p:cNvCxnSpPr>
            <p:nvPr/>
          </p:nvCxnSpPr>
          <p:spPr>
            <a:xfrm>
              <a:off x="5595024" y="3496508"/>
              <a:ext cx="159310" cy="19229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03" name="楕円 102"/>
            <p:cNvSpPr>
              <a:spLocks noChangeAspect="1"/>
            </p:cNvSpPr>
            <p:nvPr/>
          </p:nvSpPr>
          <p:spPr>
            <a:xfrm>
              <a:off x="5482023" y="3894531"/>
              <a:ext cx="108000" cy="10793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04" name="直線コネクタ 103"/>
            <p:cNvCxnSpPr>
              <a:cxnSpLocks/>
            </p:cNvCxnSpPr>
            <p:nvPr/>
          </p:nvCxnSpPr>
          <p:spPr>
            <a:xfrm flipH="1">
              <a:off x="5548378" y="3201178"/>
              <a:ext cx="451089" cy="70323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05" name="楕円 104"/>
            <p:cNvSpPr>
              <a:spLocks noChangeAspect="1"/>
            </p:cNvSpPr>
            <p:nvPr/>
          </p:nvSpPr>
          <p:spPr>
            <a:xfrm>
              <a:off x="5741319" y="3505193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06" name="直線コネクタ 105"/>
            <p:cNvCxnSpPr>
              <a:cxnSpLocks/>
            </p:cNvCxnSpPr>
            <p:nvPr/>
          </p:nvCxnSpPr>
          <p:spPr>
            <a:xfrm flipH="1">
              <a:off x="5443952" y="3987306"/>
              <a:ext cx="60356" cy="7187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7" name="直線コネクタ 106"/>
            <p:cNvCxnSpPr>
              <a:cxnSpLocks/>
            </p:cNvCxnSpPr>
            <p:nvPr/>
          </p:nvCxnSpPr>
          <p:spPr>
            <a:xfrm flipH="1">
              <a:off x="5574207" y="3465205"/>
              <a:ext cx="399719" cy="445885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08" name="楕円 107"/>
            <p:cNvSpPr>
              <a:spLocks noChangeAspect="1"/>
            </p:cNvSpPr>
            <p:nvPr/>
          </p:nvSpPr>
          <p:spPr>
            <a:xfrm>
              <a:off x="5721861" y="3659869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09" name="直線コネクタ 108"/>
            <p:cNvCxnSpPr>
              <a:cxnSpLocks/>
            </p:cNvCxnSpPr>
            <p:nvPr/>
          </p:nvCxnSpPr>
          <p:spPr>
            <a:xfrm>
              <a:off x="5578581" y="3960895"/>
              <a:ext cx="94938" cy="3600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10" name="楕円 109"/>
            <p:cNvSpPr>
              <a:spLocks noChangeAspect="1"/>
            </p:cNvSpPr>
            <p:nvPr/>
          </p:nvSpPr>
          <p:spPr>
            <a:xfrm>
              <a:off x="5956224" y="3117528"/>
              <a:ext cx="108000" cy="10793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" name="楕円 110"/>
            <p:cNvSpPr>
              <a:spLocks noChangeAspect="1"/>
            </p:cNvSpPr>
            <p:nvPr/>
          </p:nvSpPr>
          <p:spPr>
            <a:xfrm>
              <a:off x="5937081" y="3394121"/>
              <a:ext cx="108000" cy="10793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テキスト ボックス 111"/>
              <p:cNvSpPr txBox="1"/>
              <p:nvPr/>
            </p:nvSpPr>
            <p:spPr>
              <a:xfrm>
                <a:off x="2933035" y="2442664"/>
                <a:ext cx="24045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kumimoji="1" lang="en-US" altLang="ja-JP" sz="2000" dirty="0" smtClean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2" name="テキスト ボックス 1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3035" y="2442664"/>
                <a:ext cx="240450" cy="307777"/>
              </a:xfrm>
              <a:prstGeom prst="rect">
                <a:avLst/>
              </a:prstGeom>
              <a:blipFill>
                <a:blip r:embed="rId3"/>
                <a:stretch>
                  <a:fillRect l="-17500" r="-17500" b="-2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テキスト ボックス 112"/>
              <p:cNvSpPr txBox="1"/>
              <p:nvPr/>
            </p:nvSpPr>
            <p:spPr>
              <a:xfrm>
                <a:off x="5614114" y="2447470"/>
                <a:ext cx="79868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ja-JP" sz="20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  <m:r>
                        <a:rPr lang="en-US" altLang="ja-JP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altLang="ja-JP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kumimoji="1" lang="en-US" altLang="ja-JP" sz="2000" dirty="0" smtClean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3" name="テキスト ボックス 1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4114" y="2447470"/>
                <a:ext cx="798680" cy="307777"/>
              </a:xfrm>
              <a:prstGeom prst="rect">
                <a:avLst/>
              </a:prstGeom>
              <a:blipFill>
                <a:blip r:embed="rId4"/>
                <a:stretch>
                  <a:fillRect l="-5344" r="-534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4" name="グループ化 113"/>
          <p:cNvGrpSpPr/>
          <p:nvPr/>
        </p:nvGrpSpPr>
        <p:grpSpPr>
          <a:xfrm>
            <a:off x="6669739" y="1738716"/>
            <a:ext cx="1875926" cy="1680538"/>
            <a:chOff x="4188298" y="2428418"/>
            <a:chExt cx="1875926" cy="1680538"/>
          </a:xfrm>
        </p:grpSpPr>
        <p:cxnSp>
          <p:nvCxnSpPr>
            <p:cNvPr id="115" name="直線コネクタ 114"/>
            <p:cNvCxnSpPr>
              <a:cxnSpLocks noChangeAspect="1"/>
            </p:cNvCxnSpPr>
            <p:nvPr/>
          </p:nvCxnSpPr>
          <p:spPr>
            <a:xfrm>
              <a:off x="4968528" y="2450343"/>
              <a:ext cx="1011161" cy="101116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6" name="直線コネクタ 115"/>
            <p:cNvCxnSpPr>
              <a:cxnSpLocks noChangeAspect="1"/>
              <a:endCxn id="149" idx="1"/>
            </p:cNvCxnSpPr>
            <p:nvPr/>
          </p:nvCxnSpPr>
          <p:spPr>
            <a:xfrm>
              <a:off x="4725641" y="2659895"/>
              <a:ext cx="1006764" cy="101051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7" name="直線コネクタ 116"/>
            <p:cNvCxnSpPr>
              <a:cxnSpLocks noChangeAspect="1"/>
            </p:cNvCxnSpPr>
            <p:nvPr/>
          </p:nvCxnSpPr>
          <p:spPr>
            <a:xfrm>
              <a:off x="4492276" y="2907543"/>
              <a:ext cx="1115698" cy="111569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8" name="直線コネクタ 117"/>
            <p:cNvCxnSpPr>
              <a:cxnSpLocks noChangeAspect="1"/>
            </p:cNvCxnSpPr>
            <p:nvPr/>
          </p:nvCxnSpPr>
          <p:spPr>
            <a:xfrm>
              <a:off x="4268026" y="3153820"/>
              <a:ext cx="914400" cy="9144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9" name="直線コネクタ 118"/>
            <p:cNvCxnSpPr>
              <a:cxnSpLocks noChangeAspect="1"/>
            </p:cNvCxnSpPr>
            <p:nvPr/>
          </p:nvCxnSpPr>
          <p:spPr>
            <a:xfrm flipH="1">
              <a:off x="4188298" y="2428418"/>
              <a:ext cx="1008000" cy="1008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0" name="直線コネクタ 119"/>
            <p:cNvCxnSpPr>
              <a:cxnSpLocks noChangeAspect="1"/>
            </p:cNvCxnSpPr>
            <p:nvPr/>
          </p:nvCxnSpPr>
          <p:spPr>
            <a:xfrm flipH="1">
              <a:off x="4412965" y="2659895"/>
              <a:ext cx="1008000" cy="1008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1" name="直線コネクタ 120"/>
            <p:cNvCxnSpPr>
              <a:cxnSpLocks noChangeAspect="1"/>
            </p:cNvCxnSpPr>
            <p:nvPr/>
          </p:nvCxnSpPr>
          <p:spPr>
            <a:xfrm flipH="1">
              <a:off x="4650263" y="2903842"/>
              <a:ext cx="1008000" cy="1008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2" name="直線コネクタ 121"/>
            <p:cNvCxnSpPr>
              <a:cxnSpLocks noChangeAspect="1"/>
            </p:cNvCxnSpPr>
            <p:nvPr/>
          </p:nvCxnSpPr>
          <p:spPr>
            <a:xfrm flipH="1">
              <a:off x="4911789" y="3194556"/>
              <a:ext cx="914400" cy="9144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23" name="楕円 122"/>
            <p:cNvSpPr>
              <a:spLocks noChangeAspect="1"/>
            </p:cNvSpPr>
            <p:nvPr/>
          </p:nvSpPr>
          <p:spPr>
            <a:xfrm>
              <a:off x="5259711" y="2740222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" name="楕円 123"/>
            <p:cNvSpPr>
              <a:spLocks noChangeAspect="1"/>
            </p:cNvSpPr>
            <p:nvPr/>
          </p:nvSpPr>
          <p:spPr>
            <a:xfrm>
              <a:off x="4811085" y="2740222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" name="楕円 124"/>
            <p:cNvSpPr>
              <a:spLocks noChangeAspect="1"/>
            </p:cNvSpPr>
            <p:nvPr/>
          </p:nvSpPr>
          <p:spPr>
            <a:xfrm>
              <a:off x="4796105" y="3201767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" name="楕円 125"/>
            <p:cNvSpPr>
              <a:spLocks noChangeAspect="1"/>
            </p:cNvSpPr>
            <p:nvPr/>
          </p:nvSpPr>
          <p:spPr>
            <a:xfrm>
              <a:off x="5280388" y="3201767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" name="楕円 126"/>
            <p:cNvSpPr>
              <a:spLocks noChangeAspect="1"/>
            </p:cNvSpPr>
            <p:nvPr/>
          </p:nvSpPr>
          <p:spPr>
            <a:xfrm>
              <a:off x="5272219" y="3683033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" name="楕円 127"/>
            <p:cNvSpPr>
              <a:spLocks noChangeAspect="1"/>
            </p:cNvSpPr>
            <p:nvPr/>
          </p:nvSpPr>
          <p:spPr>
            <a:xfrm>
              <a:off x="5721861" y="3209949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" name="楕円 128"/>
            <p:cNvSpPr>
              <a:spLocks noChangeAspect="1"/>
            </p:cNvSpPr>
            <p:nvPr/>
          </p:nvSpPr>
          <p:spPr>
            <a:xfrm>
              <a:off x="4336791" y="3225467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" name="楕円 129"/>
            <p:cNvSpPr>
              <a:spLocks noChangeAspect="1"/>
            </p:cNvSpPr>
            <p:nvPr/>
          </p:nvSpPr>
          <p:spPr>
            <a:xfrm>
              <a:off x="4799406" y="3686748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" name="楕円 130"/>
            <p:cNvSpPr>
              <a:spLocks noChangeAspect="1"/>
            </p:cNvSpPr>
            <p:nvPr/>
          </p:nvSpPr>
          <p:spPr>
            <a:xfrm>
              <a:off x="5020975" y="2503017"/>
              <a:ext cx="108000" cy="10793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" name="楕円 131"/>
            <p:cNvSpPr>
              <a:spLocks noChangeAspect="1"/>
            </p:cNvSpPr>
            <p:nvPr/>
          </p:nvSpPr>
          <p:spPr>
            <a:xfrm>
              <a:off x="5020975" y="3433254"/>
              <a:ext cx="108000" cy="10793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" name="楕円 132"/>
            <p:cNvSpPr>
              <a:spLocks noChangeAspect="1"/>
            </p:cNvSpPr>
            <p:nvPr/>
          </p:nvSpPr>
          <p:spPr>
            <a:xfrm>
              <a:off x="5020975" y="2953356"/>
              <a:ext cx="108000" cy="1080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" name="楕円 133"/>
            <p:cNvSpPr>
              <a:spLocks noChangeAspect="1"/>
            </p:cNvSpPr>
            <p:nvPr/>
          </p:nvSpPr>
          <p:spPr>
            <a:xfrm>
              <a:off x="5019594" y="3891886"/>
              <a:ext cx="108000" cy="1080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" name="楕円 134"/>
            <p:cNvSpPr>
              <a:spLocks noChangeAspect="1"/>
            </p:cNvSpPr>
            <p:nvPr/>
          </p:nvSpPr>
          <p:spPr>
            <a:xfrm>
              <a:off x="5494753" y="3425516"/>
              <a:ext cx="108000" cy="1080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" name="楕円 135"/>
            <p:cNvSpPr>
              <a:spLocks noChangeAspect="1"/>
            </p:cNvSpPr>
            <p:nvPr/>
          </p:nvSpPr>
          <p:spPr>
            <a:xfrm>
              <a:off x="4542812" y="3440119"/>
              <a:ext cx="108000" cy="1080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" name="楕円 136"/>
            <p:cNvSpPr>
              <a:spLocks noChangeAspect="1"/>
            </p:cNvSpPr>
            <p:nvPr/>
          </p:nvSpPr>
          <p:spPr>
            <a:xfrm>
              <a:off x="4559308" y="2965480"/>
              <a:ext cx="108000" cy="10793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" name="楕円 137"/>
            <p:cNvSpPr>
              <a:spLocks noChangeAspect="1"/>
            </p:cNvSpPr>
            <p:nvPr/>
          </p:nvSpPr>
          <p:spPr>
            <a:xfrm>
              <a:off x="5477585" y="2973217"/>
              <a:ext cx="108000" cy="10793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39" name="直線コネクタ 138"/>
            <p:cNvCxnSpPr>
              <a:cxnSpLocks/>
            </p:cNvCxnSpPr>
            <p:nvPr/>
          </p:nvCxnSpPr>
          <p:spPr>
            <a:xfrm>
              <a:off x="5589288" y="3020263"/>
              <a:ext cx="199625" cy="6770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40" name="楕円 139"/>
            <p:cNvSpPr>
              <a:spLocks noChangeAspect="1"/>
            </p:cNvSpPr>
            <p:nvPr/>
          </p:nvSpPr>
          <p:spPr>
            <a:xfrm>
              <a:off x="5754189" y="3045095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41" name="直線コネクタ 140"/>
            <p:cNvCxnSpPr>
              <a:cxnSpLocks/>
              <a:endCxn id="135" idx="0"/>
            </p:cNvCxnSpPr>
            <p:nvPr/>
          </p:nvCxnSpPr>
          <p:spPr>
            <a:xfrm flipH="1">
              <a:off x="5548753" y="3110174"/>
              <a:ext cx="228452" cy="31534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2" name="直線コネクタ 141"/>
            <p:cNvCxnSpPr>
              <a:cxnSpLocks/>
            </p:cNvCxnSpPr>
            <p:nvPr/>
          </p:nvCxnSpPr>
          <p:spPr>
            <a:xfrm>
              <a:off x="5831674" y="3094080"/>
              <a:ext cx="179042" cy="6654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3" name="直線コネクタ 142"/>
            <p:cNvCxnSpPr>
              <a:cxnSpLocks/>
            </p:cNvCxnSpPr>
            <p:nvPr/>
          </p:nvCxnSpPr>
          <p:spPr>
            <a:xfrm>
              <a:off x="5595024" y="3496508"/>
              <a:ext cx="159310" cy="19229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44" name="楕円 143"/>
            <p:cNvSpPr>
              <a:spLocks noChangeAspect="1"/>
            </p:cNvSpPr>
            <p:nvPr/>
          </p:nvSpPr>
          <p:spPr>
            <a:xfrm>
              <a:off x="5482023" y="3894531"/>
              <a:ext cx="108000" cy="10793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45" name="直線コネクタ 144"/>
            <p:cNvCxnSpPr>
              <a:cxnSpLocks/>
            </p:cNvCxnSpPr>
            <p:nvPr/>
          </p:nvCxnSpPr>
          <p:spPr>
            <a:xfrm flipH="1">
              <a:off x="5548378" y="3201178"/>
              <a:ext cx="451089" cy="70323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46" name="楕円 145"/>
            <p:cNvSpPr>
              <a:spLocks noChangeAspect="1"/>
            </p:cNvSpPr>
            <p:nvPr/>
          </p:nvSpPr>
          <p:spPr>
            <a:xfrm>
              <a:off x="5741319" y="3505193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47" name="直線コネクタ 146"/>
            <p:cNvCxnSpPr>
              <a:cxnSpLocks/>
            </p:cNvCxnSpPr>
            <p:nvPr/>
          </p:nvCxnSpPr>
          <p:spPr>
            <a:xfrm flipH="1">
              <a:off x="5443952" y="3987306"/>
              <a:ext cx="60356" cy="7187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8" name="直線コネクタ 147"/>
            <p:cNvCxnSpPr>
              <a:cxnSpLocks/>
            </p:cNvCxnSpPr>
            <p:nvPr/>
          </p:nvCxnSpPr>
          <p:spPr>
            <a:xfrm flipH="1">
              <a:off x="5574207" y="3465205"/>
              <a:ext cx="399719" cy="445885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49" name="楕円 148"/>
            <p:cNvSpPr>
              <a:spLocks noChangeAspect="1"/>
            </p:cNvSpPr>
            <p:nvPr/>
          </p:nvSpPr>
          <p:spPr>
            <a:xfrm>
              <a:off x="5721861" y="3659869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50" name="直線コネクタ 149"/>
            <p:cNvCxnSpPr>
              <a:cxnSpLocks/>
            </p:cNvCxnSpPr>
            <p:nvPr/>
          </p:nvCxnSpPr>
          <p:spPr>
            <a:xfrm>
              <a:off x="5578581" y="3960895"/>
              <a:ext cx="94938" cy="3600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51" name="楕円 150"/>
            <p:cNvSpPr>
              <a:spLocks noChangeAspect="1"/>
            </p:cNvSpPr>
            <p:nvPr/>
          </p:nvSpPr>
          <p:spPr>
            <a:xfrm>
              <a:off x="5956224" y="3117528"/>
              <a:ext cx="108000" cy="10793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" name="楕円 151"/>
            <p:cNvSpPr>
              <a:spLocks noChangeAspect="1"/>
            </p:cNvSpPr>
            <p:nvPr/>
          </p:nvSpPr>
          <p:spPr>
            <a:xfrm>
              <a:off x="5937081" y="3394121"/>
              <a:ext cx="108000" cy="10793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3" name="テキスト ボックス 152"/>
              <p:cNvSpPr txBox="1"/>
              <p:nvPr/>
            </p:nvSpPr>
            <p:spPr>
              <a:xfrm>
                <a:off x="1703631" y="2601638"/>
                <a:ext cx="27610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53" name="テキスト ボックス 1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3631" y="2601638"/>
                <a:ext cx="276101" cy="276999"/>
              </a:xfrm>
              <a:prstGeom prst="rect">
                <a:avLst/>
              </a:prstGeom>
              <a:blipFill>
                <a:blip r:embed="rId5"/>
                <a:stretch>
                  <a:fillRect l="-13043" r="-6522" b="-1555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4" name="テキスト ボックス 153"/>
              <p:cNvSpPr txBox="1"/>
              <p:nvPr/>
            </p:nvSpPr>
            <p:spPr>
              <a:xfrm>
                <a:off x="4608280" y="2815602"/>
                <a:ext cx="2814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54" name="テキスト ボックス 1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8280" y="2815602"/>
                <a:ext cx="281423" cy="276999"/>
              </a:xfrm>
              <a:prstGeom prst="rect">
                <a:avLst/>
              </a:prstGeom>
              <a:blipFill>
                <a:blip r:embed="rId6"/>
                <a:stretch>
                  <a:fillRect l="-13043" r="-6522" b="-1555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5" name="テキスト ボックス 154"/>
              <p:cNvSpPr txBox="1"/>
              <p:nvPr/>
            </p:nvSpPr>
            <p:spPr>
              <a:xfrm>
                <a:off x="7136592" y="2156454"/>
                <a:ext cx="29552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55" name="テキスト ボックス 1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6592" y="2156454"/>
                <a:ext cx="295529" cy="276999"/>
              </a:xfrm>
              <a:prstGeom prst="rect">
                <a:avLst/>
              </a:prstGeom>
              <a:blipFill>
                <a:blip r:embed="rId7"/>
                <a:stretch>
                  <a:fillRect l="-10417" r="-4167" b="-1111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3" name="テキスト ボックス 242"/>
          <p:cNvSpPr txBox="1"/>
          <p:nvPr/>
        </p:nvSpPr>
        <p:spPr>
          <a:xfrm>
            <a:off x="617372" y="1078075"/>
            <a:ext cx="83246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latin typeface="+mn-ea"/>
              </a:rPr>
              <a:t>Local opt = Global opt ---&gt;</a:t>
            </a:r>
            <a:r>
              <a:rPr kumimoji="1" lang="en-US" altLang="ja-JP" sz="2400" dirty="0" smtClean="0">
                <a:latin typeface="+mn-ea"/>
                <a:sym typeface="Wingdings" panose="05000000000000000000" pitchFamily="2" charset="2"/>
              </a:rPr>
              <a:t> </a:t>
            </a:r>
            <a:r>
              <a:rPr kumimoji="1" lang="en-US" altLang="ja-JP" sz="2400" dirty="0" smtClean="0">
                <a:latin typeface="+mn-ea"/>
              </a:rPr>
              <a:t>Steepest Descent Algorithm</a:t>
            </a:r>
            <a:endParaRPr kumimoji="1" lang="ja-JP" altLang="en-US" sz="2400" dirty="0">
              <a:latin typeface="+mn-ea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688479" y="3708385"/>
            <a:ext cx="7784503" cy="1693333"/>
            <a:chOff x="688479" y="3373461"/>
            <a:chExt cx="7784503" cy="1693333"/>
          </a:xfrm>
        </p:grpSpPr>
        <p:grpSp>
          <p:nvGrpSpPr>
            <p:cNvPr id="166" name="グループ化 165"/>
            <p:cNvGrpSpPr/>
            <p:nvPr/>
          </p:nvGrpSpPr>
          <p:grpSpPr>
            <a:xfrm>
              <a:off x="1577054" y="4025640"/>
              <a:ext cx="1043249" cy="1029253"/>
              <a:chOff x="7502416" y="2719527"/>
              <a:chExt cx="1043249" cy="1029253"/>
            </a:xfrm>
          </p:grpSpPr>
          <p:cxnSp>
            <p:nvCxnSpPr>
              <p:cNvPr id="167" name="直線コネクタ 166"/>
              <p:cNvCxnSpPr>
                <a:cxnSpLocks noChangeAspect="1"/>
                <a:stCxn id="177" idx="5"/>
              </p:cNvCxnSpPr>
              <p:nvPr/>
            </p:nvCxnSpPr>
            <p:spPr>
              <a:xfrm>
                <a:off x="8051210" y="2811659"/>
                <a:ext cx="409920" cy="396155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8" name="直線コネクタ 167"/>
              <p:cNvCxnSpPr>
                <a:cxnSpLocks noChangeAspect="1"/>
                <a:stCxn id="172" idx="1"/>
                <a:endCxn id="187" idx="1"/>
              </p:cNvCxnSpPr>
              <p:nvPr/>
            </p:nvCxnSpPr>
            <p:spPr>
              <a:xfrm>
                <a:off x="7772373" y="2958621"/>
                <a:ext cx="441473" cy="458102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9" name="直線コネクタ 168"/>
              <p:cNvCxnSpPr>
                <a:cxnSpLocks noChangeAspect="1"/>
                <a:stCxn id="175" idx="5"/>
                <a:endCxn id="183" idx="5"/>
              </p:cNvCxnSpPr>
              <p:nvPr/>
            </p:nvCxnSpPr>
            <p:spPr>
              <a:xfrm>
                <a:off x="7594600" y="3271696"/>
                <a:ext cx="461048" cy="461277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0" name="直線コネクタ 169"/>
              <p:cNvCxnSpPr>
                <a:cxnSpLocks noChangeAspect="1"/>
                <a:stCxn id="177" idx="7"/>
                <a:endCxn id="175" idx="3"/>
              </p:cNvCxnSpPr>
              <p:nvPr/>
            </p:nvCxnSpPr>
            <p:spPr>
              <a:xfrm flipH="1">
                <a:off x="7518232" y="2735334"/>
                <a:ext cx="532978" cy="536362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1" name="直線コネクタ 170"/>
              <p:cNvCxnSpPr>
                <a:cxnSpLocks noChangeAspect="1"/>
                <a:stCxn id="174" idx="7"/>
              </p:cNvCxnSpPr>
              <p:nvPr/>
            </p:nvCxnSpPr>
            <p:spPr>
              <a:xfrm flipH="1">
                <a:off x="7799182" y="2966803"/>
                <a:ext cx="465576" cy="474623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72" name="楕円 171"/>
              <p:cNvSpPr>
                <a:spLocks noChangeAspect="1"/>
              </p:cNvSpPr>
              <p:nvPr/>
            </p:nvSpPr>
            <p:spPr>
              <a:xfrm>
                <a:off x="7761829" y="2948077"/>
                <a:ext cx="72000" cy="72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3" name="楕円 172"/>
              <p:cNvSpPr>
                <a:spLocks noChangeAspect="1"/>
              </p:cNvSpPr>
              <p:nvPr/>
            </p:nvSpPr>
            <p:spPr>
              <a:xfrm>
                <a:off x="7753660" y="3429343"/>
                <a:ext cx="72000" cy="72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4" name="楕円 173"/>
              <p:cNvSpPr>
                <a:spLocks noChangeAspect="1"/>
              </p:cNvSpPr>
              <p:nvPr/>
            </p:nvSpPr>
            <p:spPr>
              <a:xfrm>
                <a:off x="8203302" y="2956259"/>
                <a:ext cx="72000" cy="72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5" name="楕円 174"/>
              <p:cNvSpPr>
                <a:spLocks noChangeAspect="1"/>
              </p:cNvSpPr>
              <p:nvPr/>
            </p:nvSpPr>
            <p:spPr>
              <a:xfrm>
                <a:off x="7502416" y="3179564"/>
                <a:ext cx="108000" cy="107939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6" name="楕円 175"/>
              <p:cNvSpPr>
                <a:spLocks noChangeAspect="1"/>
              </p:cNvSpPr>
              <p:nvPr/>
            </p:nvSpPr>
            <p:spPr>
              <a:xfrm>
                <a:off x="7976194" y="3171826"/>
                <a:ext cx="108000" cy="108000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7" name="楕円 176"/>
              <p:cNvSpPr>
                <a:spLocks noChangeAspect="1"/>
              </p:cNvSpPr>
              <p:nvPr/>
            </p:nvSpPr>
            <p:spPr>
              <a:xfrm>
                <a:off x="7959026" y="2719527"/>
                <a:ext cx="108000" cy="107939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78" name="直線コネクタ 177"/>
              <p:cNvCxnSpPr>
                <a:cxnSpLocks/>
              </p:cNvCxnSpPr>
              <p:nvPr/>
            </p:nvCxnSpPr>
            <p:spPr>
              <a:xfrm>
                <a:off x="8070729" y="2766573"/>
                <a:ext cx="199625" cy="67706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79" name="楕円 178"/>
              <p:cNvSpPr>
                <a:spLocks noChangeAspect="1"/>
              </p:cNvSpPr>
              <p:nvPr/>
            </p:nvSpPr>
            <p:spPr>
              <a:xfrm>
                <a:off x="8235630" y="2791405"/>
                <a:ext cx="72000" cy="72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80" name="直線コネクタ 179"/>
              <p:cNvCxnSpPr>
                <a:cxnSpLocks/>
                <a:endCxn id="176" idx="0"/>
              </p:cNvCxnSpPr>
              <p:nvPr/>
            </p:nvCxnSpPr>
            <p:spPr>
              <a:xfrm flipH="1">
                <a:off x="8030194" y="2856484"/>
                <a:ext cx="228452" cy="315342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1" name="直線コネクタ 180"/>
              <p:cNvCxnSpPr>
                <a:cxnSpLocks/>
              </p:cNvCxnSpPr>
              <p:nvPr/>
            </p:nvCxnSpPr>
            <p:spPr>
              <a:xfrm>
                <a:off x="8313115" y="2840390"/>
                <a:ext cx="179042" cy="66542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2" name="直線コネクタ 181"/>
              <p:cNvCxnSpPr>
                <a:cxnSpLocks/>
              </p:cNvCxnSpPr>
              <p:nvPr/>
            </p:nvCxnSpPr>
            <p:spPr>
              <a:xfrm>
                <a:off x="8076465" y="3242818"/>
                <a:ext cx="159310" cy="19229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83" name="楕円 182"/>
              <p:cNvSpPr>
                <a:spLocks noChangeAspect="1"/>
              </p:cNvSpPr>
              <p:nvPr/>
            </p:nvSpPr>
            <p:spPr>
              <a:xfrm>
                <a:off x="7963464" y="3640841"/>
                <a:ext cx="108000" cy="107939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84" name="直線コネクタ 183"/>
              <p:cNvCxnSpPr>
                <a:cxnSpLocks/>
              </p:cNvCxnSpPr>
              <p:nvPr/>
            </p:nvCxnSpPr>
            <p:spPr>
              <a:xfrm flipH="1">
                <a:off x="8029819" y="2947488"/>
                <a:ext cx="451089" cy="703237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85" name="楕円 184"/>
              <p:cNvSpPr>
                <a:spLocks noChangeAspect="1"/>
              </p:cNvSpPr>
              <p:nvPr/>
            </p:nvSpPr>
            <p:spPr>
              <a:xfrm>
                <a:off x="8222760" y="3251503"/>
                <a:ext cx="72000" cy="72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86" name="直線コネクタ 185"/>
              <p:cNvCxnSpPr>
                <a:cxnSpLocks/>
              </p:cNvCxnSpPr>
              <p:nvPr/>
            </p:nvCxnSpPr>
            <p:spPr>
              <a:xfrm flipH="1">
                <a:off x="8055648" y="3211515"/>
                <a:ext cx="399719" cy="445885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87" name="楕円 186"/>
              <p:cNvSpPr>
                <a:spLocks noChangeAspect="1"/>
              </p:cNvSpPr>
              <p:nvPr/>
            </p:nvSpPr>
            <p:spPr>
              <a:xfrm>
                <a:off x="8203302" y="3406179"/>
                <a:ext cx="72000" cy="72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8" name="楕円 187"/>
              <p:cNvSpPr>
                <a:spLocks noChangeAspect="1"/>
              </p:cNvSpPr>
              <p:nvPr/>
            </p:nvSpPr>
            <p:spPr>
              <a:xfrm>
                <a:off x="8437665" y="2863838"/>
                <a:ext cx="108000" cy="107939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9" name="楕円 188"/>
              <p:cNvSpPr>
                <a:spLocks noChangeAspect="1"/>
              </p:cNvSpPr>
              <p:nvPr/>
            </p:nvSpPr>
            <p:spPr>
              <a:xfrm>
                <a:off x="8418522" y="3140431"/>
                <a:ext cx="108000" cy="107939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0" name="テキスト ボックス 189"/>
                <p:cNvSpPr txBox="1"/>
                <p:nvPr/>
              </p:nvSpPr>
              <p:spPr>
                <a:xfrm>
                  <a:off x="2826683" y="4305377"/>
                  <a:ext cx="240450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</m:oMath>
                    </m:oMathPara>
                  </a14:m>
                  <a:endParaRPr kumimoji="1" lang="en-US" altLang="ja-JP" sz="2000" dirty="0" smtClean="0"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190" name="テキスト ボックス 18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26683" y="4305377"/>
                  <a:ext cx="240450" cy="307777"/>
                </a:xfrm>
                <a:prstGeom prst="rect">
                  <a:avLst/>
                </a:prstGeom>
                <a:blipFill>
                  <a:blip r:embed="rId8"/>
                  <a:stretch>
                    <a:fillRect l="-17949" r="-20513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91" name="グループ化 190"/>
            <p:cNvGrpSpPr/>
            <p:nvPr/>
          </p:nvGrpSpPr>
          <p:grpSpPr>
            <a:xfrm>
              <a:off x="3288663" y="4037541"/>
              <a:ext cx="1043249" cy="1029253"/>
              <a:chOff x="7502416" y="2719527"/>
              <a:chExt cx="1043249" cy="1029253"/>
            </a:xfrm>
          </p:grpSpPr>
          <p:cxnSp>
            <p:nvCxnSpPr>
              <p:cNvPr id="192" name="直線コネクタ 191"/>
              <p:cNvCxnSpPr>
                <a:cxnSpLocks noChangeAspect="1"/>
                <a:stCxn id="202" idx="5"/>
              </p:cNvCxnSpPr>
              <p:nvPr/>
            </p:nvCxnSpPr>
            <p:spPr>
              <a:xfrm>
                <a:off x="8051210" y="2811659"/>
                <a:ext cx="409920" cy="396155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3" name="直線コネクタ 192"/>
              <p:cNvCxnSpPr>
                <a:cxnSpLocks noChangeAspect="1"/>
                <a:stCxn id="197" idx="1"/>
                <a:endCxn id="212" idx="1"/>
              </p:cNvCxnSpPr>
              <p:nvPr/>
            </p:nvCxnSpPr>
            <p:spPr>
              <a:xfrm>
                <a:off x="7772373" y="2958621"/>
                <a:ext cx="441473" cy="458102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4" name="直線コネクタ 193"/>
              <p:cNvCxnSpPr>
                <a:cxnSpLocks noChangeAspect="1"/>
                <a:stCxn id="200" idx="5"/>
                <a:endCxn id="208" idx="5"/>
              </p:cNvCxnSpPr>
              <p:nvPr/>
            </p:nvCxnSpPr>
            <p:spPr>
              <a:xfrm>
                <a:off x="7594600" y="3271696"/>
                <a:ext cx="461048" cy="461277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5" name="直線コネクタ 194"/>
              <p:cNvCxnSpPr>
                <a:cxnSpLocks noChangeAspect="1"/>
                <a:stCxn id="202" idx="7"/>
                <a:endCxn id="200" idx="3"/>
              </p:cNvCxnSpPr>
              <p:nvPr/>
            </p:nvCxnSpPr>
            <p:spPr>
              <a:xfrm flipH="1">
                <a:off x="7518232" y="2735334"/>
                <a:ext cx="532978" cy="536362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6" name="直線コネクタ 195"/>
              <p:cNvCxnSpPr>
                <a:cxnSpLocks noChangeAspect="1"/>
                <a:stCxn id="199" idx="7"/>
              </p:cNvCxnSpPr>
              <p:nvPr/>
            </p:nvCxnSpPr>
            <p:spPr>
              <a:xfrm flipH="1">
                <a:off x="7799182" y="2966803"/>
                <a:ext cx="465576" cy="474623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97" name="楕円 196"/>
              <p:cNvSpPr>
                <a:spLocks noChangeAspect="1"/>
              </p:cNvSpPr>
              <p:nvPr/>
            </p:nvSpPr>
            <p:spPr>
              <a:xfrm>
                <a:off x="7761829" y="2948077"/>
                <a:ext cx="72000" cy="72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8" name="楕円 197"/>
              <p:cNvSpPr>
                <a:spLocks noChangeAspect="1"/>
              </p:cNvSpPr>
              <p:nvPr/>
            </p:nvSpPr>
            <p:spPr>
              <a:xfrm>
                <a:off x="7753660" y="3429343"/>
                <a:ext cx="72000" cy="72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9" name="楕円 198"/>
              <p:cNvSpPr>
                <a:spLocks noChangeAspect="1"/>
              </p:cNvSpPr>
              <p:nvPr/>
            </p:nvSpPr>
            <p:spPr>
              <a:xfrm>
                <a:off x="8203302" y="2956259"/>
                <a:ext cx="72000" cy="72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0" name="楕円 199"/>
              <p:cNvSpPr>
                <a:spLocks noChangeAspect="1"/>
              </p:cNvSpPr>
              <p:nvPr/>
            </p:nvSpPr>
            <p:spPr>
              <a:xfrm>
                <a:off x="7502416" y="3179564"/>
                <a:ext cx="108000" cy="107939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1" name="楕円 200"/>
              <p:cNvSpPr>
                <a:spLocks noChangeAspect="1"/>
              </p:cNvSpPr>
              <p:nvPr/>
            </p:nvSpPr>
            <p:spPr>
              <a:xfrm>
                <a:off x="7976194" y="3171826"/>
                <a:ext cx="108000" cy="108000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2" name="楕円 201"/>
              <p:cNvSpPr>
                <a:spLocks noChangeAspect="1"/>
              </p:cNvSpPr>
              <p:nvPr/>
            </p:nvSpPr>
            <p:spPr>
              <a:xfrm>
                <a:off x="7959026" y="2719527"/>
                <a:ext cx="108000" cy="107939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03" name="直線コネクタ 202"/>
              <p:cNvCxnSpPr>
                <a:cxnSpLocks/>
              </p:cNvCxnSpPr>
              <p:nvPr/>
            </p:nvCxnSpPr>
            <p:spPr>
              <a:xfrm>
                <a:off x="8070729" y="2766573"/>
                <a:ext cx="199625" cy="67706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04" name="楕円 203"/>
              <p:cNvSpPr>
                <a:spLocks noChangeAspect="1"/>
              </p:cNvSpPr>
              <p:nvPr/>
            </p:nvSpPr>
            <p:spPr>
              <a:xfrm>
                <a:off x="8235630" y="2791405"/>
                <a:ext cx="72000" cy="72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05" name="直線コネクタ 204"/>
              <p:cNvCxnSpPr>
                <a:cxnSpLocks/>
                <a:endCxn id="201" idx="0"/>
              </p:cNvCxnSpPr>
              <p:nvPr/>
            </p:nvCxnSpPr>
            <p:spPr>
              <a:xfrm flipH="1">
                <a:off x="8030194" y="2856484"/>
                <a:ext cx="228452" cy="315342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6" name="直線コネクタ 205"/>
              <p:cNvCxnSpPr>
                <a:cxnSpLocks/>
              </p:cNvCxnSpPr>
              <p:nvPr/>
            </p:nvCxnSpPr>
            <p:spPr>
              <a:xfrm>
                <a:off x="8313115" y="2840390"/>
                <a:ext cx="179042" cy="66542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7" name="直線コネクタ 206"/>
              <p:cNvCxnSpPr>
                <a:cxnSpLocks/>
              </p:cNvCxnSpPr>
              <p:nvPr/>
            </p:nvCxnSpPr>
            <p:spPr>
              <a:xfrm>
                <a:off x="8076465" y="3242818"/>
                <a:ext cx="159310" cy="19229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08" name="楕円 207"/>
              <p:cNvSpPr>
                <a:spLocks noChangeAspect="1"/>
              </p:cNvSpPr>
              <p:nvPr/>
            </p:nvSpPr>
            <p:spPr>
              <a:xfrm>
                <a:off x="7963464" y="3640841"/>
                <a:ext cx="108000" cy="107939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09" name="直線コネクタ 208"/>
              <p:cNvCxnSpPr>
                <a:cxnSpLocks/>
              </p:cNvCxnSpPr>
              <p:nvPr/>
            </p:nvCxnSpPr>
            <p:spPr>
              <a:xfrm flipH="1">
                <a:off x="8029819" y="2947488"/>
                <a:ext cx="451089" cy="703237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10" name="楕円 209"/>
              <p:cNvSpPr>
                <a:spLocks noChangeAspect="1"/>
              </p:cNvSpPr>
              <p:nvPr/>
            </p:nvSpPr>
            <p:spPr>
              <a:xfrm>
                <a:off x="8222760" y="3251503"/>
                <a:ext cx="72000" cy="72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11" name="直線コネクタ 210"/>
              <p:cNvCxnSpPr>
                <a:cxnSpLocks/>
              </p:cNvCxnSpPr>
              <p:nvPr/>
            </p:nvCxnSpPr>
            <p:spPr>
              <a:xfrm flipH="1">
                <a:off x="8055648" y="3211515"/>
                <a:ext cx="399719" cy="445885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12" name="楕円 211"/>
              <p:cNvSpPr>
                <a:spLocks noChangeAspect="1"/>
              </p:cNvSpPr>
              <p:nvPr/>
            </p:nvSpPr>
            <p:spPr>
              <a:xfrm>
                <a:off x="8203302" y="3406179"/>
                <a:ext cx="72000" cy="72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3" name="楕円 212"/>
              <p:cNvSpPr>
                <a:spLocks noChangeAspect="1"/>
              </p:cNvSpPr>
              <p:nvPr/>
            </p:nvSpPr>
            <p:spPr>
              <a:xfrm>
                <a:off x="8437665" y="2863838"/>
                <a:ext cx="108000" cy="107939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4" name="楕円 213"/>
              <p:cNvSpPr>
                <a:spLocks noChangeAspect="1"/>
              </p:cNvSpPr>
              <p:nvPr/>
            </p:nvSpPr>
            <p:spPr>
              <a:xfrm>
                <a:off x="8418522" y="3140431"/>
                <a:ext cx="108000" cy="107939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5" name="テキスト ボックス 214"/>
                <p:cNvSpPr txBox="1"/>
                <p:nvPr/>
              </p:nvSpPr>
              <p:spPr>
                <a:xfrm>
                  <a:off x="4664612" y="4315849"/>
                  <a:ext cx="798680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altLang="ja-JP" sz="2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⋯</m:t>
                        </m:r>
                        <m:r>
                          <a:rPr lang="en-US" altLang="ja-JP" sz="2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altLang="ja-JP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</m:oMath>
                    </m:oMathPara>
                  </a14:m>
                  <a:endParaRPr kumimoji="1" lang="en-US" altLang="ja-JP" sz="2000" dirty="0" smtClean="0"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215" name="テキスト ボックス 2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64612" y="4315849"/>
                  <a:ext cx="798680" cy="307777"/>
                </a:xfrm>
                <a:prstGeom prst="rect">
                  <a:avLst/>
                </a:prstGeom>
                <a:blipFill>
                  <a:blip r:embed="rId9"/>
                  <a:stretch>
                    <a:fillRect l="-5344" r="-5344" b="-2000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16" name="グループ化 215"/>
            <p:cNvGrpSpPr/>
            <p:nvPr/>
          </p:nvGrpSpPr>
          <p:grpSpPr>
            <a:xfrm>
              <a:off x="5947524" y="3991461"/>
              <a:ext cx="1043249" cy="1029253"/>
              <a:chOff x="7502416" y="2719527"/>
              <a:chExt cx="1043249" cy="1029253"/>
            </a:xfrm>
          </p:grpSpPr>
          <p:cxnSp>
            <p:nvCxnSpPr>
              <p:cNvPr id="217" name="直線コネクタ 216"/>
              <p:cNvCxnSpPr>
                <a:cxnSpLocks noChangeAspect="1"/>
                <a:stCxn id="227" idx="5"/>
              </p:cNvCxnSpPr>
              <p:nvPr/>
            </p:nvCxnSpPr>
            <p:spPr>
              <a:xfrm>
                <a:off x="8051210" y="2811659"/>
                <a:ext cx="409920" cy="396155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8" name="直線コネクタ 217"/>
              <p:cNvCxnSpPr>
                <a:cxnSpLocks noChangeAspect="1"/>
                <a:stCxn id="222" idx="1"/>
                <a:endCxn id="237" idx="1"/>
              </p:cNvCxnSpPr>
              <p:nvPr/>
            </p:nvCxnSpPr>
            <p:spPr>
              <a:xfrm>
                <a:off x="7772373" y="2958621"/>
                <a:ext cx="441473" cy="458102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9" name="直線コネクタ 218"/>
              <p:cNvCxnSpPr>
                <a:cxnSpLocks noChangeAspect="1"/>
                <a:stCxn id="225" idx="5"/>
                <a:endCxn id="233" idx="5"/>
              </p:cNvCxnSpPr>
              <p:nvPr/>
            </p:nvCxnSpPr>
            <p:spPr>
              <a:xfrm>
                <a:off x="7594600" y="3271696"/>
                <a:ext cx="461048" cy="461277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0" name="直線コネクタ 219"/>
              <p:cNvCxnSpPr>
                <a:cxnSpLocks noChangeAspect="1"/>
                <a:stCxn id="227" idx="7"/>
                <a:endCxn id="225" idx="3"/>
              </p:cNvCxnSpPr>
              <p:nvPr/>
            </p:nvCxnSpPr>
            <p:spPr>
              <a:xfrm flipH="1">
                <a:off x="7518232" y="2735334"/>
                <a:ext cx="532978" cy="536362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1" name="直線コネクタ 220"/>
              <p:cNvCxnSpPr>
                <a:cxnSpLocks noChangeAspect="1"/>
                <a:stCxn id="224" idx="7"/>
              </p:cNvCxnSpPr>
              <p:nvPr/>
            </p:nvCxnSpPr>
            <p:spPr>
              <a:xfrm flipH="1">
                <a:off x="7799182" y="2966803"/>
                <a:ext cx="465576" cy="474623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22" name="楕円 221"/>
              <p:cNvSpPr>
                <a:spLocks noChangeAspect="1"/>
              </p:cNvSpPr>
              <p:nvPr/>
            </p:nvSpPr>
            <p:spPr>
              <a:xfrm>
                <a:off x="7761829" y="2948077"/>
                <a:ext cx="72000" cy="72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3" name="楕円 222"/>
              <p:cNvSpPr>
                <a:spLocks noChangeAspect="1"/>
              </p:cNvSpPr>
              <p:nvPr/>
            </p:nvSpPr>
            <p:spPr>
              <a:xfrm>
                <a:off x="7753660" y="3429343"/>
                <a:ext cx="72000" cy="72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4" name="楕円 223"/>
              <p:cNvSpPr>
                <a:spLocks noChangeAspect="1"/>
              </p:cNvSpPr>
              <p:nvPr/>
            </p:nvSpPr>
            <p:spPr>
              <a:xfrm>
                <a:off x="8203302" y="2956259"/>
                <a:ext cx="72000" cy="72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5" name="楕円 224"/>
              <p:cNvSpPr>
                <a:spLocks noChangeAspect="1"/>
              </p:cNvSpPr>
              <p:nvPr/>
            </p:nvSpPr>
            <p:spPr>
              <a:xfrm>
                <a:off x="7502416" y="3179564"/>
                <a:ext cx="108000" cy="107939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6" name="楕円 225"/>
              <p:cNvSpPr>
                <a:spLocks noChangeAspect="1"/>
              </p:cNvSpPr>
              <p:nvPr/>
            </p:nvSpPr>
            <p:spPr>
              <a:xfrm>
                <a:off x="7976194" y="3171826"/>
                <a:ext cx="108000" cy="108000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7" name="楕円 226"/>
              <p:cNvSpPr>
                <a:spLocks noChangeAspect="1"/>
              </p:cNvSpPr>
              <p:nvPr/>
            </p:nvSpPr>
            <p:spPr>
              <a:xfrm>
                <a:off x="7959026" y="2719527"/>
                <a:ext cx="108000" cy="107939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28" name="直線コネクタ 227"/>
              <p:cNvCxnSpPr>
                <a:cxnSpLocks/>
              </p:cNvCxnSpPr>
              <p:nvPr/>
            </p:nvCxnSpPr>
            <p:spPr>
              <a:xfrm>
                <a:off x="8070729" y="2766573"/>
                <a:ext cx="199625" cy="67706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29" name="楕円 228"/>
              <p:cNvSpPr>
                <a:spLocks noChangeAspect="1"/>
              </p:cNvSpPr>
              <p:nvPr/>
            </p:nvSpPr>
            <p:spPr>
              <a:xfrm>
                <a:off x="8235630" y="2791405"/>
                <a:ext cx="72000" cy="72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30" name="直線コネクタ 229"/>
              <p:cNvCxnSpPr>
                <a:cxnSpLocks/>
                <a:endCxn id="226" idx="0"/>
              </p:cNvCxnSpPr>
              <p:nvPr/>
            </p:nvCxnSpPr>
            <p:spPr>
              <a:xfrm flipH="1">
                <a:off x="8030194" y="2856484"/>
                <a:ext cx="228452" cy="315342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1" name="直線コネクタ 230"/>
              <p:cNvCxnSpPr>
                <a:cxnSpLocks/>
              </p:cNvCxnSpPr>
              <p:nvPr/>
            </p:nvCxnSpPr>
            <p:spPr>
              <a:xfrm>
                <a:off x="8313115" y="2840390"/>
                <a:ext cx="179042" cy="66542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2" name="直線コネクタ 231"/>
              <p:cNvCxnSpPr>
                <a:cxnSpLocks/>
              </p:cNvCxnSpPr>
              <p:nvPr/>
            </p:nvCxnSpPr>
            <p:spPr>
              <a:xfrm>
                <a:off x="8076465" y="3242818"/>
                <a:ext cx="159310" cy="19229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33" name="楕円 232"/>
              <p:cNvSpPr>
                <a:spLocks noChangeAspect="1"/>
              </p:cNvSpPr>
              <p:nvPr/>
            </p:nvSpPr>
            <p:spPr>
              <a:xfrm>
                <a:off x="7963464" y="3640841"/>
                <a:ext cx="108000" cy="107939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34" name="直線コネクタ 233"/>
              <p:cNvCxnSpPr>
                <a:cxnSpLocks/>
              </p:cNvCxnSpPr>
              <p:nvPr/>
            </p:nvCxnSpPr>
            <p:spPr>
              <a:xfrm flipH="1">
                <a:off x="8029819" y="2947488"/>
                <a:ext cx="451089" cy="703237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35" name="楕円 234"/>
              <p:cNvSpPr>
                <a:spLocks noChangeAspect="1"/>
              </p:cNvSpPr>
              <p:nvPr/>
            </p:nvSpPr>
            <p:spPr>
              <a:xfrm>
                <a:off x="8222760" y="3251503"/>
                <a:ext cx="72000" cy="72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36" name="直線コネクタ 235"/>
              <p:cNvCxnSpPr>
                <a:cxnSpLocks/>
              </p:cNvCxnSpPr>
              <p:nvPr/>
            </p:nvCxnSpPr>
            <p:spPr>
              <a:xfrm flipH="1">
                <a:off x="8055648" y="3211515"/>
                <a:ext cx="399719" cy="445885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37" name="楕円 236"/>
              <p:cNvSpPr>
                <a:spLocks noChangeAspect="1"/>
              </p:cNvSpPr>
              <p:nvPr/>
            </p:nvSpPr>
            <p:spPr>
              <a:xfrm>
                <a:off x="8203302" y="3406179"/>
                <a:ext cx="72000" cy="72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8" name="楕円 237"/>
              <p:cNvSpPr>
                <a:spLocks noChangeAspect="1"/>
              </p:cNvSpPr>
              <p:nvPr/>
            </p:nvSpPr>
            <p:spPr>
              <a:xfrm>
                <a:off x="8437665" y="2863838"/>
                <a:ext cx="108000" cy="107939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9" name="楕円 238"/>
              <p:cNvSpPr>
                <a:spLocks noChangeAspect="1"/>
              </p:cNvSpPr>
              <p:nvPr/>
            </p:nvSpPr>
            <p:spPr>
              <a:xfrm>
                <a:off x="8418522" y="3140431"/>
                <a:ext cx="108000" cy="107939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44" name="テキスト ボックス 243"/>
            <p:cNvSpPr txBox="1"/>
            <p:nvPr/>
          </p:nvSpPr>
          <p:spPr>
            <a:xfrm>
              <a:off x="688479" y="3373461"/>
              <a:ext cx="778450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>
                  <a:latin typeface="+mn-ea"/>
                </a:rPr>
                <a:t>Local problem </a:t>
              </a:r>
              <a:r>
                <a:rPr lang="en-US" altLang="ja-JP" sz="2400" dirty="0" smtClean="0">
                  <a:latin typeface="+mn-ea"/>
                  <a:sym typeface="Wingdings" panose="05000000000000000000" pitchFamily="2" charset="2"/>
                </a:rPr>
                <a:t>&lt;---</a:t>
              </a:r>
              <a:r>
                <a:rPr kumimoji="1" lang="en-US" altLang="ja-JP" sz="2400" dirty="0" smtClean="0">
                  <a:latin typeface="+mn-ea"/>
                </a:rPr>
                <a:t> Minimizing “submodular” </a:t>
              </a:r>
              <a:r>
                <a:rPr kumimoji="1" lang="en-US" altLang="ja-JP" sz="2400" dirty="0" err="1" smtClean="0">
                  <a:latin typeface="+mn-ea"/>
                </a:rPr>
                <a:t>func</a:t>
              </a:r>
              <a:r>
                <a:rPr kumimoji="1" lang="en-US" altLang="ja-JP" sz="2400" dirty="0" smtClean="0">
                  <a:latin typeface="+mn-ea"/>
                </a:rPr>
                <a:t>. on</a:t>
              </a:r>
              <a:endParaRPr kumimoji="1" lang="ja-JP" altLang="en-US" sz="2400" dirty="0">
                <a:latin typeface="+mn-ea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45" name="テキスト ボックス 244"/>
              <p:cNvSpPr txBox="1"/>
              <p:nvPr/>
            </p:nvSpPr>
            <p:spPr>
              <a:xfrm>
                <a:off x="728820" y="5792626"/>
                <a:ext cx="7298729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400" dirty="0" smtClean="0">
                    <a:latin typeface="+mn-ea"/>
                  </a:rPr>
                  <a:t># iterations  </a:t>
                </a:r>
                <a14:m>
                  <m:oMath xmlns:m="http://schemas.openxmlformats.org/officeDocument/2006/math">
                    <m:r>
                      <a:rPr kumimoji="1" lang="en-US" altLang="ja-JP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kumimoji="1" lang="en-US" altLang="ja-JP" sz="2400" dirty="0" smtClean="0">
                    <a:latin typeface="+mn-ea"/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kumimoji="1" lang="en-US" altLang="ja-JP" sz="2400" i="1" smtClean="0">
                            <a:latin typeface="Cambria Math" panose="02040503050406030204" pitchFamily="18" charset="0"/>
                          </a:rPr>
                          <m:t>∞</m:t>
                        </m:r>
                      </m:sub>
                    </m:sSub>
                  </m:oMath>
                </a14:m>
                <a:r>
                  <a:rPr kumimoji="1" lang="en-US" altLang="ja-JP" sz="2400" dirty="0" smtClean="0">
                    <a:latin typeface="+mn-ea"/>
                  </a:rPr>
                  <a:t>-distance between </a:t>
                </a:r>
                <a:r>
                  <a:rPr kumimoji="1" lang="en-US" altLang="ja-JP" sz="2400" dirty="0" err="1" smtClean="0">
                    <a:latin typeface="+mn-ea"/>
                  </a:rPr>
                  <a:t>init</a:t>
                </a:r>
                <a:r>
                  <a:rPr kumimoji="1" lang="en-US" altLang="ja-JP" sz="2400" dirty="0" smtClean="0">
                    <a:latin typeface="+mn-ea"/>
                  </a:rPr>
                  <a:t> and opt</a:t>
                </a:r>
              </a:p>
              <a:p>
                <a:r>
                  <a:rPr lang="en-US" altLang="ja-JP" sz="2400" dirty="0">
                    <a:latin typeface="+mn-ea"/>
                  </a:rPr>
                  <a:t> </a:t>
                </a:r>
                <a:r>
                  <a:rPr lang="en-US" altLang="ja-JP" sz="2400" dirty="0" smtClean="0">
                    <a:latin typeface="+mn-ea"/>
                  </a:rPr>
                  <a:t>                   = </a:t>
                </a:r>
                <a14:m>
                  <m:oMath xmlns:m="http://schemas.openxmlformats.org/officeDocument/2006/math">
                    <m:r>
                      <a:rPr lang="en-US" altLang="ja-JP" sz="24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ja-JP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ja-JP" sz="24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altLang="ja-JP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altLang="ja-JP" sz="2400" b="0" i="0" smtClean="0">
                        <a:latin typeface="+mn-ea"/>
                      </a:rPr>
                      <m:t>log</m:t>
                    </m:r>
                    <m:r>
                      <a:rPr lang="en-US" altLang="ja-JP" sz="2400" b="0" i="1" smtClean="0">
                        <a:latin typeface="Cambria Math" panose="02040503050406030204" pitchFamily="18" charset="0"/>
                      </a:rPr>
                      <m:t> |</m:t>
                    </m:r>
                    <m:r>
                      <a:rPr lang="en-US" altLang="ja-JP" sz="2400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altLang="ja-JP" sz="2400" b="0" i="1" smtClean="0">
                        <a:latin typeface="Cambria Math" panose="02040503050406030204" pitchFamily="18" charset="0"/>
                      </a:rPr>
                      <m:t>|)</m:t>
                    </m:r>
                  </m:oMath>
                </a14:m>
                <a:r>
                  <a:rPr kumimoji="1" lang="ja-JP" altLang="en-US" sz="2400" dirty="0" smtClean="0">
                    <a:latin typeface="+mn-ea"/>
                  </a:rPr>
                  <a:t>   </a:t>
                </a:r>
                <a:r>
                  <a:rPr kumimoji="1" lang="en-US" altLang="ja-JP" sz="2400" dirty="0" smtClean="0">
                    <a:latin typeface="+mn-ea"/>
                  </a:rPr>
                  <a:t>(in this case)</a:t>
                </a:r>
                <a:endParaRPr kumimoji="1" lang="ja-JP" altLang="en-US" sz="2400" dirty="0">
                  <a:latin typeface="+mn-ea"/>
                </a:endParaRPr>
              </a:p>
            </p:txBody>
          </p:sp>
        </mc:Choice>
        <mc:Fallback xmlns="">
          <p:sp>
            <p:nvSpPr>
              <p:cNvPr id="245" name="テキスト ボックス 2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820" y="5792626"/>
                <a:ext cx="7298729" cy="830997"/>
              </a:xfrm>
              <a:prstGeom prst="rect">
                <a:avLst/>
              </a:prstGeom>
              <a:blipFill>
                <a:blip r:embed="rId10"/>
                <a:stretch>
                  <a:fillRect l="-1337" t="-5839" b="-1532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0ACD-69A0-4C60-AE61-975AD3BE7EE4}" type="slidenum">
              <a:rPr kumimoji="1" lang="ja-JP" altLang="en-US" smtClean="0"/>
              <a:t>10</a:t>
            </a:fld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36343" y="302506"/>
            <a:ext cx="86565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latin typeface="+mn-ea"/>
              </a:rPr>
              <a:t>General framework for L-convex </a:t>
            </a:r>
            <a:r>
              <a:rPr kumimoji="1" lang="en-US" altLang="ja-JP" sz="2800" dirty="0" err="1" smtClean="0">
                <a:latin typeface="+mn-ea"/>
              </a:rPr>
              <a:t>func</a:t>
            </a:r>
            <a:r>
              <a:rPr kumimoji="1" lang="en-US" altLang="ja-JP" sz="2800" dirty="0" smtClean="0">
                <a:latin typeface="+mn-ea"/>
              </a:rPr>
              <a:t>. minimization</a:t>
            </a:r>
            <a:endParaRPr kumimoji="1" lang="ja-JP" altLang="en-US" sz="28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8957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11111E-6 L 0.03507 0.021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3" y="1065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11111E-6 L -0.04132 0.0567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66" y="2824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4.81481E-6 L -0.04323 0.058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70" y="29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" grpId="0" animBg="1"/>
      <p:bldP spid="158" grpId="0" animBg="1"/>
      <p:bldP spid="158" grpId="1" animBg="1"/>
      <p:bldP spid="157" grpId="0" animBg="1"/>
      <p:bldP spid="157" grpId="1" animBg="1"/>
      <p:bldP spid="164" grpId="0" animBg="1"/>
      <p:bldP spid="156" grpId="0" animBg="1"/>
      <p:bldP spid="156" grpId="1" animBg="1"/>
      <p:bldP spid="162" grpId="0" animBg="1"/>
      <p:bldP spid="153" grpId="0"/>
      <p:bldP spid="154" grpId="0"/>
      <p:bldP spid="155" grpId="0"/>
      <p:bldP spid="24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5790" y="-61593"/>
            <a:ext cx="7886700" cy="948130"/>
          </a:xfrm>
        </p:spPr>
        <p:txBody>
          <a:bodyPr/>
          <a:lstStyle/>
          <a:p>
            <a:pPr algn="ctr"/>
            <a:r>
              <a:rPr kumimoji="1" lang="en-US" altLang="ja-JP" dirty="0" smtClean="0">
                <a:latin typeface="+mj-ea"/>
              </a:rPr>
              <a:t>Algorithm</a:t>
            </a:r>
            <a:endParaRPr kumimoji="1" lang="ja-JP" altLang="en-US" dirty="0">
              <a:latin typeface="+mj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1430713" y="1415711"/>
                <a:ext cx="22730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2400" dirty="0" smtClean="0">
                    <a:latin typeface="+mn-ea"/>
                  </a:rPr>
                  <a:t>o</a:t>
                </a:r>
                <a:r>
                  <a:rPr kumimoji="1" lang="en-US" altLang="ja-JP" sz="2400" dirty="0" smtClean="0">
                    <a:latin typeface="+mn-ea"/>
                  </a:rPr>
                  <a:t>pt. check at </a:t>
                </a:r>
                <a14:m>
                  <m:oMath xmlns:m="http://schemas.openxmlformats.org/officeDocument/2006/math"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kumimoji="1" lang="en-US" altLang="ja-JP" sz="2400" b="0" dirty="0" smtClean="0">
                  <a:latin typeface="+mn-ea"/>
                </a:endParaRPr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0713" y="1415711"/>
                <a:ext cx="2273058" cy="461665"/>
              </a:xfrm>
              <a:prstGeom prst="rect">
                <a:avLst/>
              </a:prstGeom>
              <a:blipFill>
                <a:blip r:embed="rId2"/>
                <a:stretch>
                  <a:fillRect l="-4290" t="-10526" b="-2894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3" name="直線矢印コネクタ 82"/>
          <p:cNvCxnSpPr/>
          <p:nvPr/>
        </p:nvCxnSpPr>
        <p:spPr>
          <a:xfrm flipH="1">
            <a:off x="2601310" y="1971149"/>
            <a:ext cx="19616" cy="1160096"/>
          </a:xfrm>
          <a:prstGeom prst="straightConnector1">
            <a:avLst/>
          </a:prstGeom>
          <a:ln w="50800" cmpd="sng">
            <a:solidFill>
              <a:schemeClr val="tx2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フリーフォーム 89"/>
          <p:cNvSpPr/>
          <p:nvPr/>
        </p:nvSpPr>
        <p:spPr>
          <a:xfrm>
            <a:off x="459796" y="1774447"/>
            <a:ext cx="762948" cy="1690577"/>
          </a:xfrm>
          <a:custGeom>
            <a:avLst/>
            <a:gdLst>
              <a:gd name="connsiteX0" fmla="*/ 752316 w 762948"/>
              <a:gd name="connsiteY0" fmla="*/ 1690577 h 1690577"/>
              <a:gd name="connsiteX1" fmla="*/ 98413 w 762948"/>
              <a:gd name="connsiteY1" fmla="*/ 1307805 h 1690577"/>
              <a:gd name="connsiteX2" fmla="*/ 71832 w 762948"/>
              <a:gd name="connsiteY2" fmla="*/ 425302 h 1690577"/>
              <a:gd name="connsiteX3" fmla="*/ 762948 w 762948"/>
              <a:gd name="connsiteY3" fmla="*/ 0 h 1690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2948" h="1690577">
                <a:moveTo>
                  <a:pt x="752316" y="1690577"/>
                </a:moveTo>
                <a:cubicBezTo>
                  <a:pt x="482071" y="1604630"/>
                  <a:pt x="211827" y="1518684"/>
                  <a:pt x="98413" y="1307805"/>
                </a:cubicBezTo>
                <a:cubicBezTo>
                  <a:pt x="-15001" y="1096926"/>
                  <a:pt x="-38924" y="643269"/>
                  <a:pt x="71832" y="425302"/>
                </a:cubicBezTo>
                <a:cubicBezTo>
                  <a:pt x="182588" y="207335"/>
                  <a:pt x="472768" y="103667"/>
                  <a:pt x="762948" y="0"/>
                </a:cubicBezTo>
              </a:path>
            </a:pathLst>
          </a:custGeom>
          <a:noFill/>
          <a:ln w="38100">
            <a:solidFill>
              <a:schemeClr val="tx2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正方形/長方形 91"/>
              <p:cNvSpPr/>
              <p:nvPr/>
            </p:nvSpPr>
            <p:spPr>
              <a:xfrm>
                <a:off x="499464" y="2355798"/>
                <a:ext cx="186249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400" i="1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US" altLang="ja-JP" sz="2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ja-JP" sz="2400" i="1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altLang="ja-JP" sz="2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altLang="ja-JP" sz="2400">
                          <a:latin typeface="+mn-ea"/>
                        </a:rPr>
                        <m:t>log</m:t>
                      </m:r>
                      <m:d>
                        <m:dPr>
                          <m:begChr m:val="|"/>
                          <m:endChr m:val="|"/>
                          <m:ctrlPr>
                            <a:rPr lang="en-US" altLang="ja-JP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sz="24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r>
                        <a:rPr lang="en-US" altLang="ja-JP" sz="24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ja-JP" altLang="en-US" sz="2400" dirty="0"/>
              </a:p>
            </p:txBody>
          </p:sp>
        </mc:Choice>
        <mc:Fallback xmlns="">
          <p:sp>
            <p:nvSpPr>
              <p:cNvPr id="92" name="正方形/長方形 9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464" y="2355798"/>
                <a:ext cx="1862498" cy="461665"/>
              </a:xfrm>
              <a:prstGeom prst="rect">
                <a:avLst/>
              </a:prstGeom>
              <a:blipFill>
                <a:blip r:embed="rId3"/>
                <a:stretch>
                  <a:fillRect r="-656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テキスト ボックス 92"/>
              <p:cNvSpPr txBox="1"/>
              <p:nvPr/>
            </p:nvSpPr>
            <p:spPr>
              <a:xfrm>
                <a:off x="269158" y="4011773"/>
                <a:ext cx="330180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2000" dirty="0" smtClean="0">
                    <a:latin typeface="+mn-ea"/>
                  </a:rPr>
                  <a:t>local minimizer </a:t>
                </a:r>
                <a14:m>
                  <m:oMath xmlns:m="http://schemas.openxmlformats.org/officeDocument/2006/math">
                    <m:r>
                      <a:rPr lang="en-US" altLang="ja-JP" sz="20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kumimoji="1" lang="ja-JP" altLang="en-US" sz="2000" dirty="0" smtClean="0">
                    <a:latin typeface="+mn-ea"/>
                  </a:rPr>
                  <a:t> </a:t>
                </a:r>
                <a:r>
                  <a:rPr kumimoji="1" lang="en-US" altLang="ja-JP" sz="2000" dirty="0" smtClean="0">
                    <a:latin typeface="+mn-ea"/>
                  </a:rPr>
                  <a:t>around </a:t>
                </a:r>
                <a14:m>
                  <m:oMath xmlns:m="http://schemas.openxmlformats.org/officeDocument/2006/math">
                    <m:r>
                      <a:rPr kumimoji="1" lang="en-US" altLang="ja-JP" sz="2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kumimoji="1" lang="en-US" altLang="ja-JP" sz="2000" dirty="0" smtClean="0">
                  <a:latin typeface="+mn-ea"/>
                </a:endParaRPr>
              </a:p>
            </p:txBody>
          </p:sp>
        </mc:Choice>
        <mc:Fallback xmlns="">
          <p:sp>
            <p:nvSpPr>
              <p:cNvPr id="93" name="テキスト ボックス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158" y="4011773"/>
                <a:ext cx="3301801" cy="400110"/>
              </a:xfrm>
              <a:prstGeom prst="rect">
                <a:avLst/>
              </a:prstGeom>
              <a:blipFill>
                <a:blip r:embed="rId4"/>
                <a:stretch>
                  <a:fillRect l="-1845" t="-6061" b="-2727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8" name="正方形/長方形 97"/>
              <p:cNvSpPr/>
              <p:nvPr/>
            </p:nvSpPr>
            <p:spPr>
              <a:xfrm>
                <a:off x="135970" y="973943"/>
                <a:ext cx="291643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ja-JP" dirty="0">
                    <a:latin typeface="+mn-ea"/>
                  </a:rPr>
                  <a:t>If 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altLang="ja-JP" i="1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ja-JP" dirty="0">
                    <a:latin typeface="+mn-ea"/>
                  </a:rPr>
                  <a:t>, then 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≔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ja-JP" altLang="en-US" dirty="0">
                  <a:latin typeface="+mn-ea"/>
                </a:endParaRPr>
              </a:p>
            </p:txBody>
          </p:sp>
        </mc:Choice>
        <mc:Fallback xmlns="">
          <p:sp>
            <p:nvSpPr>
              <p:cNvPr id="98" name="正方形/長方形 9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970" y="973943"/>
                <a:ext cx="2916439" cy="369332"/>
              </a:xfrm>
              <a:prstGeom prst="rect">
                <a:avLst/>
              </a:prstGeom>
              <a:blipFill>
                <a:blip r:embed="rId5"/>
                <a:stretch>
                  <a:fillRect l="-1670" t="-8333" b="-283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グループ化 2"/>
          <p:cNvGrpSpPr/>
          <p:nvPr/>
        </p:nvGrpSpPr>
        <p:grpSpPr>
          <a:xfrm>
            <a:off x="3795205" y="934629"/>
            <a:ext cx="3904805" cy="1137733"/>
            <a:chOff x="3795205" y="1345173"/>
            <a:chExt cx="3904805" cy="113773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4" name="テキスト ボックス 93"/>
                <p:cNvSpPr txBox="1"/>
                <p:nvPr/>
              </p:nvSpPr>
              <p:spPr>
                <a:xfrm>
                  <a:off x="4264670" y="1447937"/>
                  <a:ext cx="3315330" cy="101566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kumimoji="1" lang="en-US" altLang="ja-JP" sz="2000" dirty="0" smtClean="0">
                      <a:latin typeface="+mn-ea"/>
                    </a:rPr>
                    <a:t>Find </a:t>
                  </a:r>
                  <a:r>
                    <a:rPr kumimoji="1" lang="en-US" altLang="ja-JP" sz="2000" dirty="0" err="1" smtClean="0">
                      <a:latin typeface="+mn-ea"/>
                    </a:rPr>
                    <a:t>multiflow</a:t>
                  </a:r>
                  <a:r>
                    <a:rPr kumimoji="1" lang="en-US" altLang="ja-JP" sz="2000" dirty="0" smtClean="0">
                      <a:latin typeface="+mn-ea"/>
                    </a:rPr>
                    <a:t> </a:t>
                  </a:r>
                  <a14:m>
                    <m:oMath xmlns:m="http://schemas.openxmlformats.org/officeDocument/2006/math"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𝑓</m:t>
                      </m:r>
                    </m:oMath>
                  </a14:m>
                  <a:r>
                    <a:rPr kumimoji="1" lang="en-US" altLang="ja-JP" sz="2000" b="0" dirty="0" smtClean="0">
                      <a:latin typeface="+mn-ea"/>
                    </a:rPr>
                    <a:t> s</a:t>
                  </a:r>
                  <a:r>
                    <a:rPr lang="en-US" altLang="ja-JP" sz="2000" dirty="0" smtClean="0">
                      <a:latin typeface="+mn-ea"/>
                    </a:rPr>
                    <a:t>atisfying</a:t>
                  </a:r>
                </a:p>
                <a:p>
                  <a:pPr algn="ctr"/>
                  <a:r>
                    <a:rPr kumimoji="1" lang="en-US" altLang="ja-JP" sz="2000" b="0" dirty="0" smtClean="0">
                      <a:latin typeface="+mn-ea"/>
                    </a:rPr>
                    <a:t>complementary slackness </a:t>
                  </a:r>
                </a:p>
                <a:p>
                  <a:pPr algn="ctr"/>
                  <a:r>
                    <a:rPr lang="en-US" altLang="ja-JP" sz="2000" dirty="0" smtClean="0">
                      <a:latin typeface="+mn-ea"/>
                    </a:rPr>
                    <a:t>with </a:t>
                  </a:r>
                  <a14:m>
                    <m:oMath xmlns:m="http://schemas.openxmlformats.org/officeDocument/2006/math">
                      <m:r>
                        <a:rPr lang="en-US" altLang="ja-JP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a14:m>
                  <a:endParaRPr kumimoji="1" lang="en-US" altLang="ja-JP" sz="2000" b="0" dirty="0" smtClean="0">
                    <a:latin typeface="+mn-ea"/>
                  </a:endParaRPr>
                </a:p>
              </p:txBody>
            </p:sp>
          </mc:Choice>
          <mc:Fallback xmlns="">
            <p:sp>
              <p:nvSpPr>
                <p:cNvPr id="94" name="テキスト ボックス 9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64670" y="1447937"/>
                  <a:ext cx="3315330" cy="1015663"/>
                </a:xfrm>
                <a:prstGeom prst="rect">
                  <a:avLst/>
                </a:prstGeom>
                <a:blipFill>
                  <a:blip r:embed="rId6"/>
                  <a:stretch>
                    <a:fillRect l="-1657" t="-2395" r="-1473" b="-10180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1" name="テキスト ボックス 100"/>
                <p:cNvSpPr txBox="1"/>
                <p:nvPr/>
              </p:nvSpPr>
              <p:spPr>
                <a:xfrm>
                  <a:off x="3795205" y="1835625"/>
                  <a:ext cx="349455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=</m:t>
                        </m:r>
                      </m:oMath>
                    </m:oMathPara>
                  </a14:m>
                  <a:endParaRPr kumimoji="1" lang="ja-JP" altLang="en-US" dirty="0"/>
                </a:p>
              </p:txBody>
            </p:sp>
          </mc:Choice>
          <mc:Fallback xmlns="">
            <p:sp>
              <p:nvSpPr>
                <p:cNvPr id="101" name="テキスト ボックス 10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95205" y="1835625"/>
                  <a:ext cx="349455" cy="430887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3" name="角丸四角形 102"/>
            <p:cNvSpPr/>
            <p:nvPr/>
          </p:nvSpPr>
          <p:spPr>
            <a:xfrm>
              <a:off x="4264670" y="1345173"/>
              <a:ext cx="3435340" cy="1137733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24" name="角丸四角形 123"/>
          <p:cNvSpPr/>
          <p:nvPr/>
        </p:nvSpPr>
        <p:spPr>
          <a:xfrm>
            <a:off x="1368354" y="1439465"/>
            <a:ext cx="2306842" cy="4806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9" name="グループ化 38"/>
          <p:cNvGrpSpPr/>
          <p:nvPr/>
        </p:nvGrpSpPr>
        <p:grpSpPr>
          <a:xfrm>
            <a:off x="1345604" y="3191950"/>
            <a:ext cx="2675014" cy="759118"/>
            <a:chOff x="1345604" y="3602494"/>
            <a:chExt cx="2675014" cy="75911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テキスト ボックス 4"/>
                <p:cNvSpPr txBox="1"/>
                <p:nvPr/>
              </p:nvSpPr>
              <p:spPr>
                <a:xfrm>
                  <a:off x="1368353" y="3701845"/>
                  <a:ext cx="2652265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sz="2400" dirty="0" smtClean="0">
                      <a:latin typeface="+mn-ea"/>
                    </a:rPr>
                    <a:t>SFM on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kumimoji="1" lang="en-US" altLang="ja-JP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(             )</m:t>
                          </m:r>
                        </m:e>
                        <m:sup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a14:m>
                  <a:endParaRPr kumimoji="1" lang="ja-JP" altLang="en-US" sz="2400" dirty="0">
                    <a:latin typeface="+mn-ea"/>
                  </a:endParaRPr>
                </a:p>
              </p:txBody>
            </p:sp>
          </mc:Choice>
          <mc:Fallback xmlns="">
            <p:sp>
              <p:nvSpPr>
                <p:cNvPr id="5" name="テキスト ボックス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68353" y="3701845"/>
                  <a:ext cx="2652265" cy="461665"/>
                </a:xfrm>
                <a:prstGeom prst="rect">
                  <a:avLst/>
                </a:prstGeom>
                <a:blipFill>
                  <a:blip r:embed="rId8"/>
                  <a:stretch>
                    <a:fillRect l="-3440" t="-10526" b="-28947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1" name="グループ化 10"/>
            <p:cNvGrpSpPr/>
            <p:nvPr/>
          </p:nvGrpSpPr>
          <p:grpSpPr>
            <a:xfrm>
              <a:off x="2840532" y="3629116"/>
              <a:ext cx="692743" cy="657134"/>
              <a:chOff x="7502416" y="2719527"/>
              <a:chExt cx="1043249" cy="1029253"/>
            </a:xfrm>
          </p:grpSpPr>
          <p:cxnSp>
            <p:nvCxnSpPr>
              <p:cNvPr id="12" name="直線コネクタ 11"/>
              <p:cNvCxnSpPr>
                <a:cxnSpLocks noChangeAspect="1"/>
                <a:stCxn id="22" idx="5"/>
              </p:cNvCxnSpPr>
              <p:nvPr/>
            </p:nvCxnSpPr>
            <p:spPr>
              <a:xfrm>
                <a:off x="8051210" y="2811659"/>
                <a:ext cx="409920" cy="396155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" name="直線コネクタ 12"/>
              <p:cNvCxnSpPr>
                <a:cxnSpLocks noChangeAspect="1"/>
                <a:stCxn id="17" idx="1"/>
                <a:endCxn id="32" idx="1"/>
              </p:cNvCxnSpPr>
              <p:nvPr/>
            </p:nvCxnSpPr>
            <p:spPr>
              <a:xfrm>
                <a:off x="7772373" y="2958621"/>
                <a:ext cx="441473" cy="458102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直線コネクタ 13"/>
              <p:cNvCxnSpPr>
                <a:cxnSpLocks noChangeAspect="1"/>
                <a:stCxn id="20" idx="5"/>
                <a:endCxn id="28" idx="5"/>
              </p:cNvCxnSpPr>
              <p:nvPr/>
            </p:nvCxnSpPr>
            <p:spPr>
              <a:xfrm>
                <a:off x="7594600" y="3271696"/>
                <a:ext cx="461048" cy="461277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直線コネクタ 14"/>
              <p:cNvCxnSpPr>
                <a:cxnSpLocks noChangeAspect="1"/>
                <a:stCxn id="22" idx="7"/>
                <a:endCxn id="20" idx="3"/>
              </p:cNvCxnSpPr>
              <p:nvPr/>
            </p:nvCxnSpPr>
            <p:spPr>
              <a:xfrm flipH="1">
                <a:off x="7518232" y="2735334"/>
                <a:ext cx="532978" cy="536362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直線コネクタ 15"/>
              <p:cNvCxnSpPr>
                <a:cxnSpLocks noChangeAspect="1"/>
                <a:stCxn id="19" idx="7"/>
              </p:cNvCxnSpPr>
              <p:nvPr/>
            </p:nvCxnSpPr>
            <p:spPr>
              <a:xfrm flipH="1">
                <a:off x="7799182" y="2966803"/>
                <a:ext cx="465576" cy="474623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7" name="楕円 16"/>
              <p:cNvSpPr>
                <a:spLocks noChangeAspect="1"/>
              </p:cNvSpPr>
              <p:nvPr/>
            </p:nvSpPr>
            <p:spPr>
              <a:xfrm>
                <a:off x="7761829" y="2948077"/>
                <a:ext cx="72000" cy="72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" name="楕円 17"/>
              <p:cNvSpPr>
                <a:spLocks noChangeAspect="1"/>
              </p:cNvSpPr>
              <p:nvPr/>
            </p:nvSpPr>
            <p:spPr>
              <a:xfrm>
                <a:off x="7753660" y="3429343"/>
                <a:ext cx="72000" cy="72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" name="楕円 18"/>
              <p:cNvSpPr>
                <a:spLocks noChangeAspect="1"/>
              </p:cNvSpPr>
              <p:nvPr/>
            </p:nvSpPr>
            <p:spPr>
              <a:xfrm>
                <a:off x="8203302" y="2956259"/>
                <a:ext cx="72000" cy="72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" name="楕円 19"/>
              <p:cNvSpPr>
                <a:spLocks noChangeAspect="1"/>
              </p:cNvSpPr>
              <p:nvPr/>
            </p:nvSpPr>
            <p:spPr>
              <a:xfrm>
                <a:off x="7502416" y="3179564"/>
                <a:ext cx="108000" cy="107939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" name="楕円 20"/>
              <p:cNvSpPr>
                <a:spLocks noChangeAspect="1"/>
              </p:cNvSpPr>
              <p:nvPr/>
            </p:nvSpPr>
            <p:spPr>
              <a:xfrm>
                <a:off x="7976194" y="3171826"/>
                <a:ext cx="108000" cy="108000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" name="楕円 21"/>
              <p:cNvSpPr>
                <a:spLocks noChangeAspect="1"/>
              </p:cNvSpPr>
              <p:nvPr/>
            </p:nvSpPr>
            <p:spPr>
              <a:xfrm>
                <a:off x="7959026" y="2719527"/>
                <a:ext cx="108000" cy="107939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3" name="直線コネクタ 22"/>
              <p:cNvCxnSpPr>
                <a:cxnSpLocks/>
              </p:cNvCxnSpPr>
              <p:nvPr/>
            </p:nvCxnSpPr>
            <p:spPr>
              <a:xfrm>
                <a:off x="8070729" y="2766573"/>
                <a:ext cx="199625" cy="67706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4" name="楕円 23"/>
              <p:cNvSpPr>
                <a:spLocks noChangeAspect="1"/>
              </p:cNvSpPr>
              <p:nvPr/>
            </p:nvSpPr>
            <p:spPr>
              <a:xfrm>
                <a:off x="8235630" y="2791405"/>
                <a:ext cx="72000" cy="72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5" name="直線コネクタ 24"/>
              <p:cNvCxnSpPr>
                <a:cxnSpLocks/>
                <a:endCxn id="21" idx="0"/>
              </p:cNvCxnSpPr>
              <p:nvPr/>
            </p:nvCxnSpPr>
            <p:spPr>
              <a:xfrm flipH="1">
                <a:off x="8030194" y="2856484"/>
                <a:ext cx="228452" cy="315342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" name="直線コネクタ 25"/>
              <p:cNvCxnSpPr>
                <a:cxnSpLocks/>
              </p:cNvCxnSpPr>
              <p:nvPr/>
            </p:nvCxnSpPr>
            <p:spPr>
              <a:xfrm>
                <a:off x="8313115" y="2840390"/>
                <a:ext cx="179042" cy="66542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" name="直線コネクタ 26"/>
              <p:cNvCxnSpPr>
                <a:cxnSpLocks/>
              </p:cNvCxnSpPr>
              <p:nvPr/>
            </p:nvCxnSpPr>
            <p:spPr>
              <a:xfrm>
                <a:off x="8076465" y="3242818"/>
                <a:ext cx="159310" cy="19229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8" name="楕円 27"/>
              <p:cNvSpPr>
                <a:spLocks noChangeAspect="1"/>
              </p:cNvSpPr>
              <p:nvPr/>
            </p:nvSpPr>
            <p:spPr>
              <a:xfrm>
                <a:off x="7963464" y="3640841"/>
                <a:ext cx="108000" cy="107939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9" name="直線コネクタ 28"/>
              <p:cNvCxnSpPr>
                <a:cxnSpLocks/>
              </p:cNvCxnSpPr>
              <p:nvPr/>
            </p:nvCxnSpPr>
            <p:spPr>
              <a:xfrm flipH="1">
                <a:off x="8029819" y="2947488"/>
                <a:ext cx="451089" cy="703237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0" name="楕円 29"/>
              <p:cNvSpPr>
                <a:spLocks noChangeAspect="1"/>
              </p:cNvSpPr>
              <p:nvPr/>
            </p:nvSpPr>
            <p:spPr>
              <a:xfrm>
                <a:off x="8222760" y="3251503"/>
                <a:ext cx="72000" cy="72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31" name="直線コネクタ 30"/>
              <p:cNvCxnSpPr>
                <a:cxnSpLocks/>
              </p:cNvCxnSpPr>
              <p:nvPr/>
            </p:nvCxnSpPr>
            <p:spPr>
              <a:xfrm flipH="1">
                <a:off x="8055648" y="3211515"/>
                <a:ext cx="399719" cy="445885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2" name="楕円 31"/>
              <p:cNvSpPr>
                <a:spLocks noChangeAspect="1"/>
              </p:cNvSpPr>
              <p:nvPr/>
            </p:nvSpPr>
            <p:spPr>
              <a:xfrm>
                <a:off x="8203302" y="3406179"/>
                <a:ext cx="72000" cy="72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" name="楕円 32"/>
              <p:cNvSpPr>
                <a:spLocks noChangeAspect="1"/>
              </p:cNvSpPr>
              <p:nvPr/>
            </p:nvSpPr>
            <p:spPr>
              <a:xfrm>
                <a:off x="8437665" y="2863838"/>
                <a:ext cx="108000" cy="107939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" name="楕円 33"/>
              <p:cNvSpPr>
                <a:spLocks noChangeAspect="1"/>
              </p:cNvSpPr>
              <p:nvPr/>
            </p:nvSpPr>
            <p:spPr>
              <a:xfrm>
                <a:off x="8418522" y="3140431"/>
                <a:ext cx="108000" cy="107939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26" name="角丸四角形 125"/>
            <p:cNvSpPr/>
            <p:nvPr/>
          </p:nvSpPr>
          <p:spPr>
            <a:xfrm>
              <a:off x="1345604" y="3602494"/>
              <a:ext cx="2592983" cy="75911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1" name="グループ化 40"/>
          <p:cNvGrpSpPr/>
          <p:nvPr/>
        </p:nvGrpSpPr>
        <p:grpSpPr>
          <a:xfrm>
            <a:off x="2316594" y="4967617"/>
            <a:ext cx="4329311" cy="1118842"/>
            <a:chOff x="2316594" y="5378161"/>
            <a:chExt cx="4329311" cy="111884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7" name="テキスト ボックス 96"/>
                <p:cNvSpPr txBox="1"/>
                <p:nvPr/>
              </p:nvSpPr>
              <p:spPr>
                <a:xfrm>
                  <a:off x="2316594" y="5771035"/>
                  <a:ext cx="3820277" cy="70788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kumimoji="1" lang="en-US" altLang="ja-JP" sz="2000" dirty="0" smtClean="0">
                      <a:latin typeface="+mn-ea"/>
                    </a:rPr>
                    <a:t>max. </a:t>
                  </a:r>
                  <a:r>
                    <a:rPr lang="en-US" altLang="ja-JP" sz="2000" dirty="0" smtClean="0">
                      <a:latin typeface="+mn-ea"/>
                    </a:rPr>
                    <a:t>submodular flow problem</a:t>
                  </a:r>
                </a:p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2000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  <m:r>
                          <a:rPr kumimoji="1" lang="en-US" altLang="ja-JP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kumimoji="1" lang="en-US" altLang="ja-JP" sz="2000" b="0" i="0" smtClean="0">
                            <a:latin typeface="Cambria Math" panose="02040503050406030204" pitchFamily="18" charset="0"/>
                          </a:rPr>
                          <m:t>MSF</m:t>
                        </m:r>
                        <m:d>
                          <m:dPr>
                            <m:ctrlPr>
                              <a:rPr kumimoji="1" lang="en-US" altLang="ja-JP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ja-JP" sz="2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kumimoji="1" lang="en-US" altLang="ja-JP" sz="20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kumimoji="1" lang="en-US" altLang="ja-JP" sz="20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kumimoji="1" lang="en-US" altLang="ja-JP" sz="2000" b="0" i="1" smtClean="0">
                                <a:latin typeface="Cambria Math" panose="02040503050406030204" pitchFamily="18" charset="0"/>
                              </a:rPr>
                              <m:t>,1</m:t>
                            </m:r>
                          </m:e>
                        </m:d>
                        <m:r>
                          <a:rPr kumimoji="1" lang="en-US" altLang="ja-JP" sz="2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kumimoji="1" lang="ja-JP" altLang="en-US" sz="2000" dirty="0">
                    <a:latin typeface="+mn-ea"/>
                  </a:endParaRPr>
                </a:p>
              </p:txBody>
            </p:sp>
          </mc:Choice>
          <mc:Fallback xmlns="">
            <p:sp>
              <p:nvSpPr>
                <p:cNvPr id="97" name="テキスト ボックス 9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16594" y="5771035"/>
                  <a:ext cx="3820277" cy="707886"/>
                </a:xfrm>
                <a:prstGeom prst="rect">
                  <a:avLst/>
                </a:prstGeom>
                <a:blipFill>
                  <a:blip r:embed="rId9"/>
                  <a:stretch>
                    <a:fillRect l="-1116" t="-4310" r="-1276" b="-8621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6" name="角丸四角形 105"/>
            <p:cNvSpPr/>
            <p:nvPr/>
          </p:nvSpPr>
          <p:spPr>
            <a:xfrm>
              <a:off x="2350357" y="5745587"/>
              <a:ext cx="3798271" cy="751416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07" name="直線矢印コネクタ 106"/>
            <p:cNvCxnSpPr/>
            <p:nvPr/>
          </p:nvCxnSpPr>
          <p:spPr>
            <a:xfrm flipH="1">
              <a:off x="6182391" y="5378161"/>
              <a:ext cx="463514" cy="449847"/>
            </a:xfrm>
            <a:prstGeom prst="straightConnector1">
              <a:avLst/>
            </a:prstGeom>
            <a:ln w="50800" cmpd="sng">
              <a:solidFill>
                <a:schemeClr val="tx2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グループ化 42"/>
          <p:cNvGrpSpPr/>
          <p:nvPr/>
        </p:nvGrpSpPr>
        <p:grpSpPr>
          <a:xfrm>
            <a:off x="1860777" y="2105742"/>
            <a:ext cx="3723696" cy="3147461"/>
            <a:chOff x="1860777" y="2516286"/>
            <a:chExt cx="3723696" cy="3147461"/>
          </a:xfrm>
        </p:grpSpPr>
        <p:cxnSp>
          <p:nvCxnSpPr>
            <p:cNvPr id="116" name="直線矢印コネクタ 115"/>
            <p:cNvCxnSpPr/>
            <p:nvPr/>
          </p:nvCxnSpPr>
          <p:spPr>
            <a:xfrm>
              <a:off x="4853404" y="2516286"/>
              <a:ext cx="8858" cy="3147461"/>
            </a:xfrm>
            <a:prstGeom prst="straightConnector1">
              <a:avLst/>
            </a:prstGeom>
            <a:ln w="50800" cmpd="sng">
              <a:solidFill>
                <a:schemeClr val="tx2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直線矢印コネクタ 117"/>
            <p:cNvCxnSpPr/>
            <p:nvPr/>
          </p:nvCxnSpPr>
          <p:spPr>
            <a:xfrm>
              <a:off x="2217362" y="4874304"/>
              <a:ext cx="1721225" cy="782019"/>
            </a:xfrm>
            <a:prstGeom prst="straightConnector1">
              <a:avLst/>
            </a:prstGeom>
            <a:ln w="50800" cmpd="sng">
              <a:solidFill>
                <a:schemeClr val="tx2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8" name="テキスト ボックス 127"/>
                <p:cNvSpPr txBox="1"/>
                <p:nvPr/>
              </p:nvSpPr>
              <p:spPr>
                <a:xfrm>
                  <a:off x="4796500" y="5008829"/>
                  <a:ext cx="78797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dirty="0" smtClean="0">
                      <a:latin typeface="+mn-ea"/>
                    </a:rPr>
                    <a:t> </a:t>
                  </a:r>
                  <a14:m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ja-JP" b="0" i="0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a14:m>
                  <a:r>
                    <a:rPr kumimoji="1" lang="en-US" altLang="ja-JP" dirty="0" smtClean="0">
                      <a:latin typeface="+mn-ea"/>
                    </a:rPr>
                    <a:t>opt</a:t>
                  </a:r>
                  <a:endParaRPr kumimoji="1" lang="ja-JP" altLang="en-US" dirty="0">
                    <a:latin typeface="+mn-ea"/>
                  </a:endParaRPr>
                </a:p>
              </p:txBody>
            </p:sp>
          </mc:Choice>
          <mc:Fallback xmlns="">
            <p:sp>
              <p:nvSpPr>
                <p:cNvPr id="128" name="テキスト ボックス 1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96500" y="5008829"/>
                  <a:ext cx="787973" cy="369332"/>
                </a:xfrm>
                <a:prstGeom prst="rect">
                  <a:avLst/>
                </a:prstGeom>
                <a:blipFill>
                  <a:blip r:embed="rId10"/>
                  <a:stretch>
                    <a:fillRect t="-6557" r="-5426" b="-26230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9" name="テキスト ボックス 128"/>
                <p:cNvSpPr txBox="1"/>
                <p:nvPr/>
              </p:nvSpPr>
              <p:spPr>
                <a:xfrm>
                  <a:off x="3269396" y="5112599"/>
                  <a:ext cx="128811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dirty="0" smtClean="0">
                      <a:latin typeface="+mn-ea"/>
                    </a:rPr>
                    <a:t> </a:t>
                  </a:r>
                  <a14:m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ja-JP" b="0" i="0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a14:m>
                  <a:r>
                    <a:rPr kumimoji="1" lang="en-US" altLang="ja-JP" dirty="0" smtClean="0">
                      <a:latin typeface="+mn-ea"/>
                    </a:rPr>
                    <a:t>non-opt</a:t>
                  </a:r>
                  <a:endParaRPr kumimoji="1" lang="ja-JP" altLang="en-US" dirty="0">
                    <a:latin typeface="+mn-ea"/>
                  </a:endParaRPr>
                </a:p>
              </p:txBody>
            </p:sp>
          </mc:Choice>
          <mc:Fallback xmlns="">
            <p:sp>
              <p:nvSpPr>
                <p:cNvPr id="129" name="テキスト ボックス 1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69396" y="5112599"/>
                  <a:ext cx="1288110" cy="369332"/>
                </a:xfrm>
                <a:prstGeom prst="rect">
                  <a:avLst/>
                </a:prstGeom>
                <a:blipFill>
                  <a:blip r:embed="rId11"/>
                  <a:stretch>
                    <a:fillRect t="-6557" r="-3302" b="-26230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30" name="テキスト ボックス 129"/>
            <p:cNvSpPr txBox="1"/>
            <p:nvPr/>
          </p:nvSpPr>
          <p:spPr>
            <a:xfrm>
              <a:off x="1860777" y="5146957"/>
              <a:ext cx="9797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+mn-ea"/>
                </a:rPr>
                <a:t>min cut</a:t>
              </a:r>
              <a:endParaRPr kumimoji="1" lang="ja-JP" altLang="en-US" dirty="0">
                <a:latin typeface="+mn-ea"/>
              </a:endParaRPr>
            </a:p>
          </p:txBody>
        </p:sp>
      </p:grpSp>
      <p:grpSp>
        <p:nvGrpSpPr>
          <p:cNvPr id="37" name="グループ化 36"/>
          <p:cNvGrpSpPr/>
          <p:nvPr/>
        </p:nvGrpSpPr>
        <p:grpSpPr>
          <a:xfrm>
            <a:off x="5357116" y="2105742"/>
            <a:ext cx="3504138" cy="1468846"/>
            <a:chOff x="5357116" y="2516286"/>
            <a:chExt cx="3504138" cy="1468846"/>
          </a:xfrm>
        </p:grpSpPr>
        <p:sp>
          <p:nvSpPr>
            <p:cNvPr id="95" name="テキスト ボックス 94"/>
            <p:cNvSpPr txBox="1"/>
            <p:nvPr/>
          </p:nvSpPr>
          <p:spPr>
            <a:xfrm>
              <a:off x="5922335" y="3205327"/>
              <a:ext cx="236795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000" dirty="0" err="1" smtClean="0">
                  <a:latin typeface="+mn-ea"/>
                </a:rPr>
                <a:t>bisubmodular</a:t>
              </a:r>
              <a:r>
                <a:rPr kumimoji="1" lang="en-US" altLang="ja-JP" sz="2000" dirty="0" smtClean="0">
                  <a:latin typeface="+mn-ea"/>
                </a:rPr>
                <a:t> flow</a:t>
              </a:r>
            </a:p>
            <a:p>
              <a:pPr algn="ctr"/>
              <a:r>
                <a:rPr lang="en-US" altLang="ja-JP" sz="2000" dirty="0" smtClean="0">
                  <a:latin typeface="+mn-ea"/>
                </a:rPr>
                <a:t>feasibility</a:t>
              </a:r>
              <a:endParaRPr kumimoji="1" lang="ja-JP" altLang="en-US" sz="2000" dirty="0">
                <a:latin typeface="+mn-ea"/>
              </a:endParaRPr>
            </a:p>
          </p:txBody>
        </p:sp>
        <p:sp>
          <p:nvSpPr>
            <p:cNvPr id="104" name="角丸四角形 103"/>
            <p:cNvSpPr/>
            <p:nvPr/>
          </p:nvSpPr>
          <p:spPr>
            <a:xfrm>
              <a:off x="5867400" y="3155384"/>
              <a:ext cx="2422891" cy="82974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14" name="直線矢印コネクタ 113"/>
            <p:cNvCxnSpPr/>
            <p:nvPr/>
          </p:nvCxnSpPr>
          <p:spPr>
            <a:xfrm flipH="1">
              <a:off x="6701239" y="2516286"/>
              <a:ext cx="1791" cy="529463"/>
            </a:xfrm>
            <a:prstGeom prst="straightConnector1">
              <a:avLst/>
            </a:prstGeom>
            <a:ln w="50800" cmpd="sng">
              <a:solidFill>
                <a:schemeClr val="tx2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線矢印コネクタ 114"/>
            <p:cNvCxnSpPr/>
            <p:nvPr/>
          </p:nvCxnSpPr>
          <p:spPr>
            <a:xfrm flipH="1">
              <a:off x="6891133" y="2553827"/>
              <a:ext cx="1791" cy="529463"/>
            </a:xfrm>
            <a:prstGeom prst="straightConnector1">
              <a:avLst/>
            </a:prstGeom>
            <a:ln w="50800" cmpd="sng">
              <a:solidFill>
                <a:schemeClr val="tx2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テキスト ボックス 5"/>
            <p:cNvSpPr txBox="1"/>
            <p:nvPr/>
          </p:nvSpPr>
          <p:spPr>
            <a:xfrm>
              <a:off x="5357116" y="2638837"/>
              <a:ext cx="113043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latin typeface="+mn-ea"/>
                </a:rPr>
                <a:t>edge-cost</a:t>
              </a:r>
              <a:endParaRPr kumimoji="1" lang="ja-JP" altLang="en-US" sz="1600" dirty="0">
                <a:latin typeface="+mn-ea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テキスト ボックス 6"/>
                <p:cNvSpPr txBox="1"/>
                <p:nvPr/>
              </p:nvSpPr>
              <p:spPr>
                <a:xfrm>
                  <a:off x="7064480" y="2655991"/>
                  <a:ext cx="179677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↦(</m:t>
                        </m:r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kumimoji="1" lang="en-US" altLang="ja-JP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ja-JP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</m:e>
                        </m:d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:</m:t>
                        </m:r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</m:t>
                        </m:r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kumimoji="1" lang="ja-JP" altLang="en-US" dirty="0"/>
                </a:p>
              </p:txBody>
            </p:sp>
          </mc:Choice>
          <mc:Fallback xmlns="">
            <p:sp>
              <p:nvSpPr>
                <p:cNvPr id="7" name="テキスト ボックス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64480" y="2655991"/>
                  <a:ext cx="1796774" cy="276999"/>
                </a:xfrm>
                <a:prstGeom prst="rect">
                  <a:avLst/>
                </a:prstGeom>
                <a:blipFill>
                  <a:blip r:embed="rId12"/>
                  <a:stretch>
                    <a:fillRect l="-4068" t="-2174" r="-4068" b="-32609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6" name="角丸四角形吹き出し 35"/>
            <p:cNvSpPr/>
            <p:nvPr/>
          </p:nvSpPr>
          <p:spPr>
            <a:xfrm>
              <a:off x="5399245" y="2655990"/>
              <a:ext cx="1078804" cy="337293"/>
            </a:xfrm>
            <a:prstGeom prst="wedgeRoundRectCallout">
              <a:avLst>
                <a:gd name="adj1" fmla="val 63139"/>
                <a:gd name="adj2" fmla="val 5258"/>
                <a:gd name="adj3" fmla="val 16667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8" name="グループ化 37"/>
          <p:cNvGrpSpPr/>
          <p:nvPr/>
        </p:nvGrpSpPr>
        <p:grpSpPr>
          <a:xfrm>
            <a:off x="5710742" y="3571509"/>
            <a:ext cx="3295324" cy="1375104"/>
            <a:chOff x="5710742" y="3982053"/>
            <a:chExt cx="3295324" cy="1375104"/>
          </a:xfrm>
        </p:grpSpPr>
        <p:sp>
          <p:nvSpPr>
            <p:cNvPr id="96" name="テキスト ボックス 95"/>
            <p:cNvSpPr txBox="1"/>
            <p:nvPr/>
          </p:nvSpPr>
          <p:spPr>
            <a:xfrm>
              <a:off x="5805376" y="4601025"/>
              <a:ext cx="2151551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2000" dirty="0" smtClean="0">
                  <a:latin typeface="+mn-ea"/>
                </a:rPr>
                <a:t>submodular flow</a:t>
              </a:r>
            </a:p>
            <a:p>
              <a:pPr algn="ctr"/>
              <a:r>
                <a:rPr lang="en-US" altLang="ja-JP" sz="2000" dirty="0" smtClean="0">
                  <a:latin typeface="+mn-ea"/>
                </a:rPr>
                <a:t>feasibility</a:t>
              </a:r>
            </a:p>
          </p:txBody>
        </p:sp>
        <p:sp>
          <p:nvSpPr>
            <p:cNvPr id="105" name="角丸四角形 104"/>
            <p:cNvSpPr/>
            <p:nvPr/>
          </p:nvSpPr>
          <p:spPr>
            <a:xfrm>
              <a:off x="5710742" y="4527409"/>
              <a:ext cx="2422891" cy="82974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09" name="直線矢印コネクタ 108"/>
            <p:cNvCxnSpPr/>
            <p:nvPr/>
          </p:nvCxnSpPr>
          <p:spPr>
            <a:xfrm flipH="1">
              <a:off x="6891133" y="4013888"/>
              <a:ext cx="1791" cy="529463"/>
            </a:xfrm>
            <a:prstGeom prst="straightConnector1">
              <a:avLst/>
            </a:prstGeom>
            <a:ln w="50800" cmpd="sng">
              <a:solidFill>
                <a:schemeClr val="tx2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線矢印コネクタ 112"/>
            <p:cNvCxnSpPr/>
            <p:nvPr/>
          </p:nvCxnSpPr>
          <p:spPr>
            <a:xfrm flipH="1">
              <a:off x="6701239" y="3982053"/>
              <a:ext cx="1791" cy="529463"/>
            </a:xfrm>
            <a:prstGeom prst="straightConnector1">
              <a:avLst/>
            </a:prstGeom>
            <a:ln w="50800" cmpd="sng">
              <a:solidFill>
                <a:schemeClr val="tx2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1" name="テキスト ボックス 130"/>
            <p:cNvSpPr txBox="1"/>
            <p:nvPr/>
          </p:nvSpPr>
          <p:spPr>
            <a:xfrm>
              <a:off x="6938791" y="4057226"/>
              <a:ext cx="4683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>
                  <a:latin typeface="+mn-ea"/>
                </a:rPr>
                <a:t>lift</a:t>
              </a:r>
              <a:endParaRPr kumimoji="1" lang="ja-JP" altLang="en-US" dirty="0">
                <a:latin typeface="+mn-ea"/>
              </a:endParaRPr>
            </a:p>
          </p:txBody>
        </p:sp>
        <p:sp>
          <p:nvSpPr>
            <p:cNvPr id="132" name="テキスト ボックス 131"/>
            <p:cNvSpPr txBox="1"/>
            <p:nvPr/>
          </p:nvSpPr>
          <p:spPr>
            <a:xfrm>
              <a:off x="5758589" y="4046398"/>
              <a:ext cx="9284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>
                  <a:latin typeface="+mn-ea"/>
                </a:rPr>
                <a:t>project</a:t>
              </a:r>
              <a:endParaRPr kumimoji="1" lang="ja-JP" altLang="en-US" dirty="0">
                <a:latin typeface="+mn-ea"/>
              </a:endParaRP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7604720" y="4078437"/>
              <a:ext cx="140134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err="1" smtClean="0">
                  <a:latin typeface="+mn-ea"/>
                </a:rPr>
                <a:t>trivalentness</a:t>
              </a:r>
              <a:endParaRPr kumimoji="1" lang="en-US" altLang="ja-JP" sz="1600" dirty="0" smtClean="0">
                <a:latin typeface="+mn-ea"/>
              </a:endParaRPr>
            </a:p>
          </p:txBody>
        </p:sp>
        <p:sp>
          <p:nvSpPr>
            <p:cNvPr id="66" name="角丸四角形吹き出し 65"/>
            <p:cNvSpPr/>
            <p:nvPr/>
          </p:nvSpPr>
          <p:spPr>
            <a:xfrm>
              <a:off x="7653097" y="4096811"/>
              <a:ext cx="1299518" cy="337293"/>
            </a:xfrm>
            <a:prstGeom prst="wedgeRoundRectCallout">
              <a:avLst>
                <a:gd name="adj1" fmla="val -65230"/>
                <a:gd name="adj2" fmla="val -6090"/>
                <a:gd name="adj3" fmla="val 16667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0ACD-69A0-4C60-AE61-975AD3BE7EE4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6772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テキスト ボックス 31"/>
          <p:cNvSpPr txBox="1"/>
          <p:nvPr/>
        </p:nvSpPr>
        <p:spPr>
          <a:xfrm>
            <a:off x="1705086" y="177789"/>
            <a:ext cx="53816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latin typeface="+mn-ea"/>
              </a:rPr>
              <a:t>Why (bi)submodular flow ? </a:t>
            </a:r>
            <a:endParaRPr kumimoji="1" lang="ja-JP" altLang="en-US" sz="3200" dirty="0">
              <a:latin typeface="+mn-ea"/>
            </a:endParaRPr>
          </a:p>
        </p:txBody>
      </p:sp>
      <p:grpSp>
        <p:nvGrpSpPr>
          <p:cNvPr id="171" name="グループ化 170"/>
          <p:cNvGrpSpPr/>
          <p:nvPr/>
        </p:nvGrpSpPr>
        <p:grpSpPr>
          <a:xfrm>
            <a:off x="233244" y="840503"/>
            <a:ext cx="2403919" cy="1740473"/>
            <a:chOff x="98531" y="746654"/>
            <a:chExt cx="2778047" cy="1888902"/>
          </a:xfrm>
        </p:grpSpPr>
        <p:sp>
          <p:nvSpPr>
            <p:cNvPr id="2" name="楕円 1"/>
            <p:cNvSpPr/>
            <p:nvPr/>
          </p:nvSpPr>
          <p:spPr>
            <a:xfrm>
              <a:off x="98531" y="1196961"/>
              <a:ext cx="2219214" cy="143859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テキスト ボックス 2"/>
                <p:cNvSpPr txBox="1"/>
                <p:nvPr/>
              </p:nvSpPr>
              <p:spPr>
                <a:xfrm>
                  <a:off x="329438" y="746654"/>
                  <a:ext cx="2047355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=(</m:t>
                        </m:r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kumimoji="1" lang="ja-JP" altLang="en-US" sz="2400" dirty="0"/>
                </a:p>
              </p:txBody>
            </p:sp>
          </mc:Choice>
          <mc:Fallback xmlns="">
            <p:sp>
              <p:nvSpPr>
                <p:cNvPr id="3" name="テキスト ボックス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9438" y="746654"/>
                  <a:ext cx="2047355" cy="369332"/>
                </a:xfrm>
                <a:prstGeom prst="rect">
                  <a:avLst/>
                </a:prstGeom>
                <a:blipFill>
                  <a:blip r:embed="rId2"/>
                  <a:stretch>
                    <a:fillRect l="-5842" r="-18900" b="-44643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" name="楕円 3"/>
            <p:cNvSpPr>
              <a:spLocks noChangeAspect="1"/>
            </p:cNvSpPr>
            <p:nvPr/>
          </p:nvSpPr>
          <p:spPr>
            <a:xfrm>
              <a:off x="1734791" y="1790822"/>
              <a:ext cx="135012" cy="13501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楕円 4"/>
            <p:cNvSpPr>
              <a:spLocks noChangeAspect="1"/>
            </p:cNvSpPr>
            <p:nvPr/>
          </p:nvSpPr>
          <p:spPr>
            <a:xfrm>
              <a:off x="404753" y="1974353"/>
              <a:ext cx="128876" cy="1288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楕円 5"/>
            <p:cNvSpPr>
              <a:spLocks noChangeAspect="1"/>
            </p:cNvSpPr>
            <p:nvPr/>
          </p:nvSpPr>
          <p:spPr>
            <a:xfrm>
              <a:off x="329438" y="1606629"/>
              <a:ext cx="128876" cy="1288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楕円 6"/>
            <p:cNvSpPr>
              <a:spLocks noChangeAspect="1"/>
            </p:cNvSpPr>
            <p:nvPr/>
          </p:nvSpPr>
          <p:spPr>
            <a:xfrm>
              <a:off x="868044" y="2341494"/>
              <a:ext cx="122739" cy="12273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楕円 7"/>
            <p:cNvSpPr>
              <a:spLocks noChangeAspect="1"/>
            </p:cNvSpPr>
            <p:nvPr/>
          </p:nvSpPr>
          <p:spPr>
            <a:xfrm>
              <a:off x="674730" y="1477753"/>
              <a:ext cx="128876" cy="1288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9" name="直線コネクタ 8"/>
            <p:cNvCxnSpPr/>
            <p:nvPr/>
          </p:nvCxnSpPr>
          <p:spPr>
            <a:xfrm>
              <a:off x="1353115" y="1641402"/>
              <a:ext cx="454131" cy="21692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 flipV="1">
              <a:off x="1400288" y="1882566"/>
              <a:ext cx="384331" cy="1657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 flipV="1">
              <a:off x="1796161" y="1621083"/>
              <a:ext cx="257749" cy="21519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/>
            <p:cNvCxnSpPr/>
            <p:nvPr/>
          </p:nvCxnSpPr>
          <p:spPr>
            <a:xfrm>
              <a:off x="1815305" y="1860776"/>
              <a:ext cx="389001" cy="12683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>
              <a:off x="1770798" y="1850596"/>
              <a:ext cx="283112" cy="32213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テキスト ボックス 14"/>
                <p:cNvSpPr txBox="1"/>
                <p:nvPr/>
              </p:nvSpPr>
              <p:spPr>
                <a:xfrm>
                  <a:off x="1698407" y="1449483"/>
                  <a:ext cx="176459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oMath>
                    </m:oMathPara>
                  </a14:m>
                  <a:endParaRPr kumimoji="1" lang="ja-JP" altLang="en-US" sz="2400" dirty="0"/>
                </a:p>
              </p:txBody>
            </p:sp>
          </mc:Choice>
          <mc:Fallback xmlns="">
            <p:sp>
              <p:nvSpPr>
                <p:cNvPr id="15" name="テキスト ボックス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98407" y="1449483"/>
                  <a:ext cx="176459" cy="369332"/>
                </a:xfrm>
                <a:prstGeom prst="rect">
                  <a:avLst/>
                </a:prstGeom>
                <a:blipFill>
                  <a:blip r:embed="rId3"/>
                  <a:stretch>
                    <a:fillRect l="-52000" r="-52000" b="-16071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3" name="直線矢印コネクタ 32"/>
            <p:cNvCxnSpPr/>
            <p:nvPr/>
          </p:nvCxnSpPr>
          <p:spPr>
            <a:xfrm>
              <a:off x="2317746" y="2222219"/>
              <a:ext cx="558832" cy="285616"/>
            </a:xfrm>
            <a:prstGeom prst="straightConnector1">
              <a:avLst/>
            </a:prstGeom>
            <a:ln w="508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テキスト ボックス 33"/>
                <p:cNvSpPr txBox="1"/>
                <p:nvPr/>
              </p:nvSpPr>
              <p:spPr>
                <a:xfrm>
                  <a:off x="2486256" y="1620838"/>
                  <a:ext cx="283411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kumimoji="1" lang="ja-JP" altLang="en-US" sz="2800" dirty="0"/>
                </a:p>
              </p:txBody>
            </p:sp>
          </mc:Choice>
          <mc:Fallback xmlns="">
            <p:sp>
              <p:nvSpPr>
                <p:cNvPr id="34" name="テキスト ボックス 3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86256" y="1620838"/>
                  <a:ext cx="283411" cy="430887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95" name="楕円 94"/>
          <p:cNvSpPr>
            <a:spLocks noChangeAspect="1"/>
          </p:cNvSpPr>
          <p:nvPr/>
        </p:nvSpPr>
        <p:spPr>
          <a:xfrm>
            <a:off x="6481320" y="3042133"/>
            <a:ext cx="135012" cy="13501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6" name="直線コネクタ 95"/>
          <p:cNvCxnSpPr/>
          <p:nvPr/>
        </p:nvCxnSpPr>
        <p:spPr>
          <a:xfrm flipH="1">
            <a:off x="6542366" y="3074888"/>
            <a:ext cx="12954" cy="466375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線コネクタ 109"/>
          <p:cNvCxnSpPr/>
          <p:nvPr/>
        </p:nvCxnSpPr>
        <p:spPr>
          <a:xfrm flipV="1">
            <a:off x="2770183" y="3322212"/>
            <a:ext cx="2352586" cy="339976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直線コネクタ 110"/>
          <p:cNvCxnSpPr/>
          <p:nvPr/>
        </p:nvCxnSpPr>
        <p:spPr>
          <a:xfrm>
            <a:off x="5071474" y="3304302"/>
            <a:ext cx="1064533" cy="374605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直線コネクタ 111"/>
          <p:cNvCxnSpPr/>
          <p:nvPr/>
        </p:nvCxnSpPr>
        <p:spPr>
          <a:xfrm>
            <a:off x="6106215" y="3672163"/>
            <a:ext cx="408808" cy="365326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直線コネクタ 112"/>
          <p:cNvCxnSpPr/>
          <p:nvPr/>
        </p:nvCxnSpPr>
        <p:spPr>
          <a:xfrm flipV="1">
            <a:off x="6106215" y="3541263"/>
            <a:ext cx="488552" cy="130900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直線コネクタ 113"/>
          <p:cNvCxnSpPr/>
          <p:nvPr/>
        </p:nvCxnSpPr>
        <p:spPr>
          <a:xfrm flipV="1">
            <a:off x="5087508" y="2836725"/>
            <a:ext cx="1080097" cy="479819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直線コネクタ 114"/>
          <p:cNvCxnSpPr/>
          <p:nvPr/>
        </p:nvCxnSpPr>
        <p:spPr>
          <a:xfrm flipV="1">
            <a:off x="1814195" y="3652740"/>
            <a:ext cx="1027108" cy="699868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直線コネクタ 115"/>
          <p:cNvCxnSpPr/>
          <p:nvPr/>
        </p:nvCxnSpPr>
        <p:spPr>
          <a:xfrm>
            <a:off x="1382464" y="3516450"/>
            <a:ext cx="1407491" cy="162457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楕円 119"/>
          <p:cNvSpPr>
            <a:spLocks noChangeAspect="1"/>
          </p:cNvSpPr>
          <p:nvPr/>
        </p:nvSpPr>
        <p:spPr>
          <a:xfrm>
            <a:off x="4996188" y="2675688"/>
            <a:ext cx="135012" cy="13501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1" name="直線コネクタ 120"/>
          <p:cNvCxnSpPr/>
          <p:nvPr/>
        </p:nvCxnSpPr>
        <p:spPr>
          <a:xfrm>
            <a:off x="5074325" y="2796513"/>
            <a:ext cx="1" cy="522776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2" name="テキスト ボックス 121"/>
              <p:cNvSpPr txBox="1"/>
              <p:nvPr/>
            </p:nvSpPr>
            <p:spPr>
              <a:xfrm>
                <a:off x="4900156" y="2200119"/>
                <a:ext cx="38414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kumimoji="1" lang="ja-JP" altLang="en-US" sz="2800" dirty="0"/>
              </a:p>
            </p:txBody>
          </p:sp>
        </mc:Choice>
        <mc:Fallback xmlns="">
          <p:sp>
            <p:nvSpPr>
              <p:cNvPr id="122" name="テキスト ボックス 1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0156" y="2200119"/>
                <a:ext cx="384143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4" name="楕円 123"/>
          <p:cNvSpPr>
            <a:spLocks noChangeAspect="1"/>
          </p:cNvSpPr>
          <p:nvPr/>
        </p:nvSpPr>
        <p:spPr>
          <a:xfrm>
            <a:off x="3867043" y="3210018"/>
            <a:ext cx="135012" cy="13501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楕円 124"/>
          <p:cNvSpPr>
            <a:spLocks noChangeAspect="1"/>
          </p:cNvSpPr>
          <p:nvPr/>
        </p:nvSpPr>
        <p:spPr>
          <a:xfrm>
            <a:off x="2715988" y="2661501"/>
            <a:ext cx="135012" cy="13501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楕円 125"/>
          <p:cNvSpPr>
            <a:spLocks noChangeAspect="1"/>
          </p:cNvSpPr>
          <p:nvPr/>
        </p:nvSpPr>
        <p:spPr>
          <a:xfrm>
            <a:off x="6052930" y="2240712"/>
            <a:ext cx="135012" cy="13501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楕円 127"/>
          <p:cNvSpPr>
            <a:spLocks noChangeAspect="1"/>
          </p:cNvSpPr>
          <p:nvPr/>
        </p:nvSpPr>
        <p:spPr>
          <a:xfrm>
            <a:off x="6453653" y="3825192"/>
            <a:ext cx="122739" cy="1227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楕円 128"/>
          <p:cNvSpPr>
            <a:spLocks noChangeAspect="1"/>
          </p:cNvSpPr>
          <p:nvPr/>
        </p:nvSpPr>
        <p:spPr>
          <a:xfrm>
            <a:off x="1762419" y="4151240"/>
            <a:ext cx="128876" cy="128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0" name="直線コネクタ 129"/>
          <p:cNvCxnSpPr/>
          <p:nvPr/>
        </p:nvCxnSpPr>
        <p:spPr>
          <a:xfrm>
            <a:off x="2783493" y="2758033"/>
            <a:ext cx="19773" cy="904155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直線コネクタ 131"/>
          <p:cNvCxnSpPr/>
          <p:nvPr/>
        </p:nvCxnSpPr>
        <p:spPr>
          <a:xfrm flipH="1">
            <a:off x="6113959" y="2372144"/>
            <a:ext cx="12954" cy="466375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楕円 132"/>
          <p:cNvSpPr>
            <a:spLocks noChangeAspect="1"/>
          </p:cNvSpPr>
          <p:nvPr/>
        </p:nvSpPr>
        <p:spPr>
          <a:xfrm>
            <a:off x="1654349" y="3160828"/>
            <a:ext cx="135012" cy="13501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4" name="直線コネクタ 133"/>
          <p:cNvCxnSpPr>
            <a:endCxn id="120" idx="3"/>
          </p:cNvCxnSpPr>
          <p:nvPr/>
        </p:nvCxnSpPr>
        <p:spPr>
          <a:xfrm flipV="1">
            <a:off x="3941591" y="2790928"/>
            <a:ext cx="1074369" cy="49037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直線コネクタ 136"/>
          <p:cNvCxnSpPr>
            <a:endCxn id="126" idx="7"/>
          </p:cNvCxnSpPr>
          <p:nvPr/>
        </p:nvCxnSpPr>
        <p:spPr>
          <a:xfrm flipV="1">
            <a:off x="5086601" y="2260484"/>
            <a:ext cx="1081569" cy="4690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直線コネクタ 138"/>
          <p:cNvCxnSpPr>
            <a:stCxn id="120" idx="6"/>
            <a:endCxn id="95" idx="2"/>
          </p:cNvCxnSpPr>
          <p:nvPr/>
        </p:nvCxnSpPr>
        <p:spPr>
          <a:xfrm>
            <a:off x="5131200" y="2743194"/>
            <a:ext cx="1350120" cy="36644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直線コネクタ 142"/>
          <p:cNvCxnSpPr>
            <a:endCxn id="128" idx="1"/>
          </p:cNvCxnSpPr>
          <p:nvPr/>
        </p:nvCxnSpPr>
        <p:spPr>
          <a:xfrm>
            <a:off x="5087561" y="2738087"/>
            <a:ext cx="1384067" cy="110508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直線コネクタ 145"/>
          <p:cNvCxnSpPr>
            <a:endCxn id="124" idx="5"/>
          </p:cNvCxnSpPr>
          <p:nvPr/>
        </p:nvCxnSpPr>
        <p:spPr>
          <a:xfrm>
            <a:off x="2789955" y="2705746"/>
            <a:ext cx="1192328" cy="61951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直線コネクタ 147"/>
          <p:cNvCxnSpPr>
            <a:endCxn id="125" idx="3"/>
          </p:cNvCxnSpPr>
          <p:nvPr/>
        </p:nvCxnSpPr>
        <p:spPr>
          <a:xfrm flipV="1">
            <a:off x="1852830" y="2776741"/>
            <a:ext cx="882930" cy="140958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直線コネクタ 152"/>
          <p:cNvCxnSpPr>
            <a:endCxn id="125" idx="7"/>
          </p:cNvCxnSpPr>
          <p:nvPr/>
        </p:nvCxnSpPr>
        <p:spPr>
          <a:xfrm flipV="1">
            <a:off x="1698676" y="2681273"/>
            <a:ext cx="1132552" cy="54541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直線コネクタ 155"/>
          <p:cNvCxnSpPr/>
          <p:nvPr/>
        </p:nvCxnSpPr>
        <p:spPr>
          <a:xfrm>
            <a:off x="4555441" y="2588346"/>
            <a:ext cx="500646" cy="1412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直線コネクタ 160"/>
          <p:cNvCxnSpPr/>
          <p:nvPr/>
        </p:nvCxnSpPr>
        <p:spPr>
          <a:xfrm>
            <a:off x="3941590" y="3325258"/>
            <a:ext cx="12214" cy="131966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直線コネクタ 166"/>
          <p:cNvCxnSpPr/>
          <p:nvPr/>
        </p:nvCxnSpPr>
        <p:spPr>
          <a:xfrm>
            <a:off x="1727013" y="3239872"/>
            <a:ext cx="9493" cy="30139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0" name="テキスト ボックス 169"/>
              <p:cNvSpPr txBox="1"/>
              <p:nvPr/>
            </p:nvSpPr>
            <p:spPr>
              <a:xfrm>
                <a:off x="1887120" y="4296973"/>
                <a:ext cx="5379257" cy="23529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ja-JP" sz="2400" dirty="0" smtClean="0">
                    <a:latin typeface="+mn-ea"/>
                  </a:rPr>
                  <a:t>Complementary slackness:</a:t>
                </a:r>
                <a:endParaRPr lang="en-US" altLang="ja-JP" sz="2400" b="0" dirty="0" smtClean="0">
                  <a:latin typeface="+mn-ea"/>
                </a:endParaRPr>
              </a:p>
              <a:p>
                <a:pPr marL="457200" indent="-457200">
                  <a:lnSpc>
                    <a:spcPct val="150000"/>
                  </a:lnSpc>
                  <a:buAutoNum type="arabicPeriod"/>
                </a:pPr>
                <a14:m>
                  <m:oMath xmlns:m="http://schemas.openxmlformats.org/officeDocument/2006/math">
                    <m:r>
                      <a:rPr lang="en-US" altLang="ja-JP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altLang="ja-JP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US" altLang="ja-JP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 sz="2400" b="0" i="1" smtClean="0">
                        <a:latin typeface="Cambria Math" panose="02040503050406030204" pitchFamily="18" charset="0"/>
                      </a:rPr>
                      <m:t>𝑐</m:t>
                    </m:r>
                    <m:d>
                      <m:dPr>
                        <m:ctrlPr>
                          <a:rPr lang="en-US" altLang="ja-JP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US" altLang="ja-JP" sz="2400" b="0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m:rPr>
                        <m:nor/>
                      </m:rPr>
                      <a:rPr lang="en-US" altLang="ja-JP" sz="2400" b="0" i="0" smtClean="0">
                        <a:latin typeface="Cambria Math" panose="02040503050406030204" pitchFamily="18" charset="0"/>
                      </a:rPr>
                      <m:t>if</m:t>
                    </m:r>
                    <m:r>
                      <m:rPr>
                        <m:nor/>
                      </m:rPr>
                      <a:rPr lang="en-US" altLang="ja-JP" sz="2400" b="0" i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m:rPr>
                        <m:nor/>
                      </m:rPr>
                      <a:rPr lang="en-US" altLang="ja-JP" sz="2400" b="0" i="0" smtClean="0">
                        <a:latin typeface="Cambria Math" panose="02040503050406030204" pitchFamily="18" charset="0"/>
                      </a:rPr>
                      <m:t>height</m:t>
                    </m:r>
                    <m:d>
                      <m:dPr>
                        <m:ctrlPr>
                          <a:rPr lang="en-US" altLang="ja-JP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ja-JP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altLang="ja-JP" sz="2400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endParaRPr lang="en-US" altLang="ja-JP" sz="2400" dirty="0" smtClean="0">
                  <a:latin typeface="+mn-ea"/>
                </a:endParaRPr>
              </a:p>
              <a:p>
                <a:pPr marL="457200" indent="-457200">
                  <a:lnSpc>
                    <a:spcPct val="150000"/>
                  </a:lnSpc>
                  <a:buAutoNum type="arabicPeriod" startAt="2"/>
                </a:pPr>
                <a14:m>
                  <m:oMath xmlns:m="http://schemas.openxmlformats.org/officeDocument/2006/math"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𝑖𝑗</m:t>
                        </m:r>
                      </m:e>
                    </m:d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=0 </m:t>
                    </m:r>
                    <m:r>
                      <m:rPr>
                        <m:nor/>
                      </m:rPr>
                      <a:rPr kumimoji="1" lang="en-US" altLang="ja-JP" sz="2400" b="0" i="0" smtClean="0">
                        <a:latin typeface="Cambria Math" panose="02040503050406030204" pitchFamily="18" charset="0"/>
                      </a:rPr>
                      <m:t>    </m:t>
                    </m:r>
                    <m:r>
                      <m:rPr>
                        <m:nor/>
                      </m:rPr>
                      <a:rPr kumimoji="1" lang="en-US" altLang="ja-JP" sz="2400" b="0" i="0" smtClean="0">
                        <a:latin typeface="Cambria Math" panose="02040503050406030204" pitchFamily="18" charset="0"/>
                      </a:rPr>
                      <m:t>if</m:t>
                    </m:r>
                    <m:r>
                      <m:rPr>
                        <m:nor/>
                      </m:rPr>
                      <a:rPr kumimoji="1" lang="en-US" altLang="ja-JP" sz="2400" b="0" i="0" smtClean="0">
                        <a:latin typeface="Cambria Math" panose="02040503050406030204" pitchFamily="18" charset="0"/>
                      </a:rPr>
                      <m:t>  </m:t>
                    </m:r>
                    <m:sSub>
                      <m:sSubPr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altLang="ja-JP" sz="2400" dirty="0" smtClean="0">
                    <a:latin typeface="+mn-ea"/>
                  </a:rPr>
                  <a:t> are “close”</a:t>
                </a:r>
                <a:endParaRPr lang="en-US" altLang="ja-JP" sz="2400" dirty="0">
                  <a:latin typeface="+mn-ea"/>
                </a:endParaRPr>
              </a:p>
              <a:p>
                <a:pPr marL="457200" indent="-457200">
                  <a:lnSpc>
                    <a:spcPct val="150000"/>
                  </a:lnSpc>
                  <a:buAutoNum type="arabicPeriod" startAt="3"/>
                </a:pPr>
                <a14:m>
                  <m:oMath xmlns:m="http://schemas.openxmlformats.org/officeDocument/2006/math"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kumimoji="1" lang="en-US" altLang="ja-JP" sz="2400" dirty="0" smtClean="0">
                    <a:latin typeface="+mn-ea"/>
                  </a:rPr>
                  <a:t> induces  “geodesic” flow </a:t>
                </a:r>
                <a:r>
                  <a:rPr lang="en-US" altLang="ja-JP" sz="2400" dirty="0" smtClean="0">
                    <a:latin typeface="+mn-ea"/>
                  </a:rPr>
                  <a:t>by</a:t>
                </a:r>
                <a:r>
                  <a:rPr kumimoji="1" lang="en-US" altLang="ja-JP" sz="2400" dirty="0" smtClean="0">
                    <a:latin typeface="+mn-ea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kumimoji="1" lang="en-US" altLang="ja-JP" sz="2400" b="0" dirty="0" smtClean="0">
                  <a:latin typeface="+mn-ea"/>
                </a:endParaRPr>
              </a:p>
            </p:txBody>
          </p:sp>
        </mc:Choice>
        <mc:Fallback xmlns="">
          <p:sp>
            <p:nvSpPr>
              <p:cNvPr id="170" name="テキスト ボックス 1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7120" y="4296973"/>
                <a:ext cx="5379257" cy="2352952"/>
              </a:xfrm>
              <a:prstGeom prst="rect">
                <a:avLst/>
              </a:prstGeom>
              <a:blipFill>
                <a:blip r:embed="rId6"/>
                <a:stretch>
                  <a:fillRect l="-1814" b="-285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5" name="フリーフォーム 174"/>
          <p:cNvSpPr/>
          <p:nvPr/>
        </p:nvSpPr>
        <p:spPr>
          <a:xfrm>
            <a:off x="547688" y="1889451"/>
            <a:ext cx="1378035" cy="544314"/>
          </a:xfrm>
          <a:custGeom>
            <a:avLst/>
            <a:gdLst>
              <a:gd name="connsiteX0" fmla="*/ 0 w 1378035"/>
              <a:gd name="connsiteY0" fmla="*/ 144137 h 544314"/>
              <a:gd name="connsiteX1" fmla="*/ 342900 w 1378035"/>
              <a:gd name="connsiteY1" fmla="*/ 167949 h 544314"/>
              <a:gd name="connsiteX2" fmla="*/ 585787 w 1378035"/>
              <a:gd name="connsiteY2" fmla="*/ 191762 h 544314"/>
              <a:gd name="connsiteX3" fmla="*/ 752475 w 1378035"/>
              <a:gd name="connsiteY3" fmla="*/ 115562 h 544314"/>
              <a:gd name="connsiteX4" fmla="*/ 938212 w 1378035"/>
              <a:gd name="connsiteY4" fmla="*/ 120324 h 544314"/>
              <a:gd name="connsiteX5" fmla="*/ 1133475 w 1378035"/>
              <a:gd name="connsiteY5" fmla="*/ 1262 h 544314"/>
              <a:gd name="connsiteX6" fmla="*/ 1200150 w 1378035"/>
              <a:gd name="connsiteY6" fmla="*/ 67937 h 544314"/>
              <a:gd name="connsiteX7" fmla="*/ 1376362 w 1378035"/>
              <a:gd name="connsiteY7" fmla="*/ 225099 h 544314"/>
              <a:gd name="connsiteX8" fmla="*/ 1281112 w 1378035"/>
              <a:gd name="connsiteY8" fmla="*/ 367974 h 544314"/>
              <a:gd name="connsiteX9" fmla="*/ 1152525 w 1378035"/>
              <a:gd name="connsiteY9" fmla="*/ 491799 h 544314"/>
              <a:gd name="connsiteX10" fmla="*/ 962025 w 1378035"/>
              <a:gd name="connsiteY10" fmla="*/ 506087 h 544314"/>
              <a:gd name="connsiteX11" fmla="*/ 790575 w 1378035"/>
              <a:gd name="connsiteY11" fmla="*/ 544187 h 544314"/>
              <a:gd name="connsiteX12" fmla="*/ 419100 w 1378035"/>
              <a:gd name="connsiteY12" fmla="*/ 491799 h 544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78035" h="544314">
                <a:moveTo>
                  <a:pt x="0" y="144137"/>
                </a:moveTo>
                <a:lnTo>
                  <a:pt x="342900" y="167949"/>
                </a:lnTo>
                <a:cubicBezTo>
                  <a:pt x="440531" y="175886"/>
                  <a:pt x="517525" y="200493"/>
                  <a:pt x="585787" y="191762"/>
                </a:cubicBezTo>
                <a:cubicBezTo>
                  <a:pt x="654049" y="183031"/>
                  <a:pt x="693738" y="127468"/>
                  <a:pt x="752475" y="115562"/>
                </a:cubicBezTo>
                <a:cubicBezTo>
                  <a:pt x="811213" y="103656"/>
                  <a:pt x="874712" y="139374"/>
                  <a:pt x="938212" y="120324"/>
                </a:cubicBezTo>
                <a:cubicBezTo>
                  <a:pt x="1001712" y="101274"/>
                  <a:pt x="1089819" y="9993"/>
                  <a:pt x="1133475" y="1262"/>
                </a:cubicBezTo>
                <a:cubicBezTo>
                  <a:pt x="1177131" y="-7469"/>
                  <a:pt x="1159669" y="30631"/>
                  <a:pt x="1200150" y="67937"/>
                </a:cubicBezTo>
                <a:cubicBezTo>
                  <a:pt x="1240631" y="105243"/>
                  <a:pt x="1362868" y="175093"/>
                  <a:pt x="1376362" y="225099"/>
                </a:cubicBezTo>
                <a:cubicBezTo>
                  <a:pt x="1389856" y="275105"/>
                  <a:pt x="1318418" y="323524"/>
                  <a:pt x="1281112" y="367974"/>
                </a:cubicBezTo>
                <a:cubicBezTo>
                  <a:pt x="1243806" y="412424"/>
                  <a:pt x="1205706" y="468780"/>
                  <a:pt x="1152525" y="491799"/>
                </a:cubicBezTo>
                <a:cubicBezTo>
                  <a:pt x="1099344" y="514818"/>
                  <a:pt x="1022350" y="497356"/>
                  <a:pt x="962025" y="506087"/>
                </a:cubicBezTo>
                <a:cubicBezTo>
                  <a:pt x="901700" y="514818"/>
                  <a:pt x="881062" y="546568"/>
                  <a:pt x="790575" y="544187"/>
                </a:cubicBezTo>
                <a:cubicBezTo>
                  <a:pt x="700088" y="541806"/>
                  <a:pt x="559594" y="516802"/>
                  <a:pt x="419100" y="491799"/>
                </a:cubicBezTo>
              </a:path>
            </a:pathLst>
          </a:custGeom>
          <a:noFill/>
          <a:ln w="31750">
            <a:solidFill>
              <a:srgbClr val="00B0F0">
                <a:alpha val="52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6" name="テキスト ボックス 175"/>
              <p:cNvSpPr txBox="1"/>
              <p:nvPr/>
            </p:nvSpPr>
            <p:spPr>
              <a:xfrm>
                <a:off x="342795" y="1867608"/>
                <a:ext cx="16504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76" name="テキスト ボックス 1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795" y="1867608"/>
                <a:ext cx="165045" cy="276999"/>
              </a:xfrm>
              <a:prstGeom prst="rect">
                <a:avLst/>
              </a:prstGeom>
              <a:blipFill>
                <a:blip r:embed="rId7"/>
                <a:stretch>
                  <a:fillRect l="-22222" r="-1851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7" name="テキスト ボックス 176"/>
              <p:cNvSpPr txBox="1"/>
              <p:nvPr/>
            </p:nvSpPr>
            <p:spPr>
              <a:xfrm>
                <a:off x="753307" y="2239083"/>
                <a:ext cx="14991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77" name="テキスト ボックス 1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307" y="2239083"/>
                <a:ext cx="149913" cy="276999"/>
              </a:xfrm>
              <a:prstGeom prst="rect">
                <a:avLst/>
              </a:prstGeom>
              <a:blipFill>
                <a:blip r:embed="rId8"/>
                <a:stretch>
                  <a:fillRect l="-37500" r="-29167" b="-434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1" name="フリーフォーム 180"/>
          <p:cNvSpPr/>
          <p:nvPr/>
        </p:nvSpPr>
        <p:spPr>
          <a:xfrm>
            <a:off x="1809750" y="2680789"/>
            <a:ext cx="4729163" cy="1543549"/>
          </a:xfrm>
          <a:custGeom>
            <a:avLst/>
            <a:gdLst>
              <a:gd name="connsiteX0" fmla="*/ 0 w 4729163"/>
              <a:gd name="connsiteY0" fmla="*/ 1543549 h 1543549"/>
              <a:gd name="connsiteX1" fmla="*/ 238125 w 4729163"/>
              <a:gd name="connsiteY1" fmla="*/ 1138736 h 1543549"/>
              <a:gd name="connsiteX2" fmla="*/ 642938 w 4729163"/>
              <a:gd name="connsiteY2" fmla="*/ 452936 h 1543549"/>
              <a:gd name="connsiteX3" fmla="*/ 966788 w 4729163"/>
              <a:gd name="connsiteY3" fmla="*/ 19549 h 1543549"/>
              <a:gd name="connsiteX4" fmla="*/ 1200150 w 4729163"/>
              <a:gd name="connsiteY4" fmla="*/ 95749 h 1543549"/>
              <a:gd name="connsiteX5" fmla="*/ 1547813 w 4729163"/>
              <a:gd name="connsiteY5" fmla="*/ 286249 h 1543549"/>
              <a:gd name="connsiteX6" fmla="*/ 1847850 w 4729163"/>
              <a:gd name="connsiteY6" fmla="*/ 448174 h 1543549"/>
              <a:gd name="connsiteX7" fmla="*/ 2076450 w 4729163"/>
              <a:gd name="connsiteY7" fmla="*/ 576761 h 1543549"/>
              <a:gd name="connsiteX8" fmla="*/ 2257425 w 4729163"/>
              <a:gd name="connsiteY8" fmla="*/ 600574 h 1543549"/>
              <a:gd name="connsiteX9" fmla="*/ 2490788 w 4729163"/>
              <a:gd name="connsiteY9" fmla="*/ 495799 h 1543549"/>
              <a:gd name="connsiteX10" fmla="*/ 3048000 w 4729163"/>
              <a:gd name="connsiteY10" fmla="*/ 200524 h 1543549"/>
              <a:gd name="connsiteX11" fmla="*/ 3252788 w 4729163"/>
              <a:gd name="connsiteY11" fmla="*/ 71936 h 1543549"/>
              <a:gd name="connsiteX12" fmla="*/ 3400425 w 4729163"/>
              <a:gd name="connsiteY12" fmla="*/ 162424 h 1543549"/>
              <a:gd name="connsiteX13" fmla="*/ 3700463 w 4729163"/>
              <a:gd name="connsiteY13" fmla="*/ 381499 h 1543549"/>
              <a:gd name="connsiteX14" fmla="*/ 4029075 w 4729163"/>
              <a:gd name="connsiteY14" fmla="*/ 624386 h 1543549"/>
              <a:gd name="connsiteX15" fmla="*/ 4391025 w 4729163"/>
              <a:gd name="connsiteY15" fmla="*/ 929186 h 1543549"/>
              <a:gd name="connsiteX16" fmla="*/ 4729163 w 4729163"/>
              <a:gd name="connsiteY16" fmla="*/ 1219699 h 1543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729163" h="1543549">
                <a:moveTo>
                  <a:pt x="0" y="1543549"/>
                </a:moveTo>
                <a:lnTo>
                  <a:pt x="238125" y="1138736"/>
                </a:lnTo>
                <a:cubicBezTo>
                  <a:pt x="345281" y="956967"/>
                  <a:pt x="521494" y="639467"/>
                  <a:pt x="642938" y="452936"/>
                </a:cubicBezTo>
                <a:cubicBezTo>
                  <a:pt x="764382" y="266405"/>
                  <a:pt x="873920" y="79080"/>
                  <a:pt x="966788" y="19549"/>
                </a:cubicBezTo>
                <a:cubicBezTo>
                  <a:pt x="1059656" y="-39982"/>
                  <a:pt x="1103312" y="51299"/>
                  <a:pt x="1200150" y="95749"/>
                </a:cubicBezTo>
                <a:cubicBezTo>
                  <a:pt x="1296988" y="140199"/>
                  <a:pt x="1547813" y="286249"/>
                  <a:pt x="1547813" y="286249"/>
                </a:cubicBezTo>
                <a:lnTo>
                  <a:pt x="1847850" y="448174"/>
                </a:lnTo>
                <a:cubicBezTo>
                  <a:pt x="1935956" y="496593"/>
                  <a:pt x="2008188" y="551361"/>
                  <a:pt x="2076450" y="576761"/>
                </a:cubicBezTo>
                <a:cubicBezTo>
                  <a:pt x="2144713" y="602161"/>
                  <a:pt x="2188369" y="614068"/>
                  <a:pt x="2257425" y="600574"/>
                </a:cubicBezTo>
                <a:cubicBezTo>
                  <a:pt x="2326481" y="587080"/>
                  <a:pt x="2359026" y="562474"/>
                  <a:pt x="2490788" y="495799"/>
                </a:cubicBezTo>
                <a:cubicBezTo>
                  <a:pt x="2622550" y="429124"/>
                  <a:pt x="2921000" y="271168"/>
                  <a:pt x="3048000" y="200524"/>
                </a:cubicBezTo>
                <a:cubicBezTo>
                  <a:pt x="3175000" y="129880"/>
                  <a:pt x="3194051" y="78286"/>
                  <a:pt x="3252788" y="71936"/>
                </a:cubicBezTo>
                <a:cubicBezTo>
                  <a:pt x="3311525" y="65586"/>
                  <a:pt x="3325813" y="110830"/>
                  <a:pt x="3400425" y="162424"/>
                </a:cubicBezTo>
                <a:cubicBezTo>
                  <a:pt x="3475037" y="214018"/>
                  <a:pt x="3700463" y="381499"/>
                  <a:pt x="3700463" y="381499"/>
                </a:cubicBezTo>
                <a:cubicBezTo>
                  <a:pt x="3805238" y="458493"/>
                  <a:pt x="3913981" y="533105"/>
                  <a:pt x="4029075" y="624386"/>
                </a:cubicBezTo>
                <a:cubicBezTo>
                  <a:pt x="4144169" y="715667"/>
                  <a:pt x="4391025" y="929186"/>
                  <a:pt x="4391025" y="929186"/>
                </a:cubicBezTo>
                <a:lnTo>
                  <a:pt x="4729163" y="1219699"/>
                </a:lnTo>
              </a:path>
            </a:pathLst>
          </a:custGeom>
          <a:noFill/>
          <a:ln w="57150">
            <a:solidFill>
              <a:srgbClr val="00B0F0">
                <a:alpha val="62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2" name="テキスト ボックス 181"/>
              <p:cNvSpPr txBox="1"/>
              <p:nvPr/>
            </p:nvSpPr>
            <p:spPr>
              <a:xfrm>
                <a:off x="1557329" y="4085838"/>
                <a:ext cx="21788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182" name="テキスト ボックス 1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7329" y="4085838"/>
                <a:ext cx="217880" cy="369332"/>
              </a:xfrm>
              <a:prstGeom prst="rect">
                <a:avLst/>
              </a:prstGeom>
              <a:blipFill>
                <a:blip r:embed="rId9"/>
                <a:stretch>
                  <a:fillRect l="-16667" r="-1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3" name="テキスト ボックス 182"/>
              <p:cNvSpPr txBox="1"/>
              <p:nvPr/>
            </p:nvSpPr>
            <p:spPr>
              <a:xfrm>
                <a:off x="6610514" y="3763940"/>
                <a:ext cx="19825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183" name="テキスト ボックス 1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0514" y="3763940"/>
                <a:ext cx="198259" cy="369332"/>
              </a:xfrm>
              <a:prstGeom prst="rect">
                <a:avLst/>
              </a:prstGeom>
              <a:blipFill>
                <a:blip r:embed="rId10"/>
                <a:stretch>
                  <a:fillRect l="-27273" r="-27273" b="-327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0ACD-69A0-4C60-AE61-975AD3BE7EE4}" type="slidenum">
              <a:rPr kumimoji="1" lang="ja-JP" altLang="en-US" smtClean="0"/>
              <a:t>12</a:t>
            </a:fld>
            <a:endParaRPr kumimoji="1" lang="ja-JP" altLang="en-US"/>
          </a:p>
        </p:txBody>
      </p:sp>
      <p:cxnSp>
        <p:nvCxnSpPr>
          <p:cNvPr id="17" name="直線矢印コネクタ 16"/>
          <p:cNvCxnSpPr/>
          <p:nvPr/>
        </p:nvCxnSpPr>
        <p:spPr>
          <a:xfrm flipV="1">
            <a:off x="7209914" y="1750351"/>
            <a:ext cx="0" cy="159952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6808773" y="1374035"/>
            <a:ext cx="7745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latin typeface="+mn-ea"/>
              </a:rPr>
              <a:t>height</a:t>
            </a:r>
            <a:endParaRPr kumimoji="1" lang="ja-JP" altLang="en-US" sz="1600" dirty="0">
              <a:latin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/>
              <p:cNvSpPr txBox="1"/>
              <p:nvPr/>
            </p:nvSpPr>
            <p:spPr>
              <a:xfrm>
                <a:off x="7266378" y="3284926"/>
                <a:ext cx="17312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16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sz="1600" dirty="0">
                  <a:latin typeface="+mn-ea"/>
                </a:endParaRPr>
              </a:p>
            </p:txBody>
          </p:sp>
        </mc:Choice>
        <mc:Fallback xmlns="">
          <p:sp>
            <p:nvSpPr>
              <p:cNvPr id="21" name="テキスト ボックス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6378" y="3284926"/>
                <a:ext cx="173124" cy="246221"/>
              </a:xfrm>
              <a:prstGeom prst="rect">
                <a:avLst/>
              </a:prstGeom>
              <a:blipFill>
                <a:blip r:embed="rId11"/>
                <a:stretch>
                  <a:fillRect l="-25000" r="-21429" b="-5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6165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" grpId="0" animBg="1"/>
      <p:bldP spid="18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" name="グループ化 109"/>
          <p:cNvGrpSpPr/>
          <p:nvPr/>
        </p:nvGrpSpPr>
        <p:grpSpPr>
          <a:xfrm>
            <a:off x="1230822" y="1912310"/>
            <a:ext cx="6330128" cy="2892769"/>
            <a:chOff x="1553914" y="1897032"/>
            <a:chExt cx="5426309" cy="2348588"/>
          </a:xfrm>
        </p:grpSpPr>
        <p:sp>
          <p:nvSpPr>
            <p:cNvPr id="3" name="楕円 2"/>
            <p:cNvSpPr>
              <a:spLocks noChangeAspect="1"/>
            </p:cNvSpPr>
            <p:nvPr/>
          </p:nvSpPr>
          <p:spPr>
            <a:xfrm>
              <a:off x="6652770" y="2832583"/>
              <a:ext cx="88957" cy="88957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" name="直線コネクタ 4"/>
            <p:cNvCxnSpPr/>
            <p:nvPr/>
          </p:nvCxnSpPr>
          <p:spPr>
            <a:xfrm flipV="1">
              <a:off x="2941633" y="3112662"/>
              <a:ext cx="2352586" cy="339976"/>
            </a:xfrm>
            <a:prstGeom prst="line">
              <a:avLst/>
            </a:prstGeom>
            <a:ln w="317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/>
            <p:cNvCxnSpPr/>
            <p:nvPr/>
          </p:nvCxnSpPr>
          <p:spPr>
            <a:xfrm>
              <a:off x="5242924" y="3094752"/>
              <a:ext cx="1064533" cy="374605"/>
            </a:xfrm>
            <a:prstGeom prst="line">
              <a:avLst/>
            </a:prstGeom>
            <a:ln w="317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コネクタ 6"/>
            <p:cNvCxnSpPr/>
            <p:nvPr/>
          </p:nvCxnSpPr>
          <p:spPr>
            <a:xfrm>
              <a:off x="6277665" y="3462613"/>
              <a:ext cx="408808" cy="365326"/>
            </a:xfrm>
            <a:prstGeom prst="line">
              <a:avLst/>
            </a:prstGeom>
            <a:ln w="317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コネクタ 7"/>
            <p:cNvCxnSpPr/>
            <p:nvPr/>
          </p:nvCxnSpPr>
          <p:spPr>
            <a:xfrm flipV="1">
              <a:off x="6277665" y="3331713"/>
              <a:ext cx="488552" cy="130900"/>
            </a:xfrm>
            <a:prstGeom prst="line">
              <a:avLst/>
            </a:prstGeom>
            <a:ln w="317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/>
            <p:cNvCxnSpPr/>
            <p:nvPr/>
          </p:nvCxnSpPr>
          <p:spPr>
            <a:xfrm flipV="1">
              <a:off x="5258958" y="2627175"/>
              <a:ext cx="1080097" cy="479819"/>
            </a:xfrm>
            <a:prstGeom prst="line">
              <a:avLst/>
            </a:prstGeom>
            <a:ln w="317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/>
            <p:nvPr/>
          </p:nvCxnSpPr>
          <p:spPr>
            <a:xfrm flipV="1">
              <a:off x="1985645" y="3443190"/>
              <a:ext cx="1027108" cy="699868"/>
            </a:xfrm>
            <a:prstGeom prst="line">
              <a:avLst/>
            </a:prstGeom>
            <a:ln w="317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>
              <a:off x="1553914" y="3306900"/>
              <a:ext cx="1407491" cy="162457"/>
            </a:xfrm>
            <a:prstGeom prst="line">
              <a:avLst/>
            </a:prstGeom>
            <a:ln w="317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楕円 16"/>
            <p:cNvSpPr>
              <a:spLocks noChangeAspect="1"/>
            </p:cNvSpPr>
            <p:nvPr/>
          </p:nvSpPr>
          <p:spPr>
            <a:xfrm>
              <a:off x="6104775" y="2050610"/>
              <a:ext cx="82718" cy="8271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楕円 17"/>
            <p:cNvSpPr>
              <a:spLocks noChangeAspect="1"/>
            </p:cNvSpPr>
            <p:nvPr/>
          </p:nvSpPr>
          <p:spPr>
            <a:xfrm>
              <a:off x="6625103" y="3615642"/>
              <a:ext cx="122739" cy="12273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楕円 18"/>
            <p:cNvSpPr>
              <a:spLocks noChangeAspect="1"/>
            </p:cNvSpPr>
            <p:nvPr/>
          </p:nvSpPr>
          <p:spPr>
            <a:xfrm>
              <a:off x="1933869" y="3941690"/>
              <a:ext cx="128876" cy="1288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楕円 21"/>
            <p:cNvSpPr>
              <a:spLocks noChangeAspect="1"/>
            </p:cNvSpPr>
            <p:nvPr/>
          </p:nvSpPr>
          <p:spPr>
            <a:xfrm>
              <a:off x="1825799" y="2951278"/>
              <a:ext cx="101132" cy="10113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3" name="直線コネクタ 22"/>
            <p:cNvCxnSpPr/>
            <p:nvPr/>
          </p:nvCxnSpPr>
          <p:spPr>
            <a:xfrm flipV="1">
              <a:off x="4177505" y="2503143"/>
              <a:ext cx="837149" cy="54926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/>
            <p:nvPr/>
          </p:nvCxnSpPr>
          <p:spPr>
            <a:xfrm flipV="1">
              <a:off x="5427574" y="2097637"/>
              <a:ext cx="721476" cy="31162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>
              <a:endCxn id="3" idx="2"/>
            </p:cNvCxnSpPr>
            <p:nvPr/>
          </p:nvCxnSpPr>
          <p:spPr>
            <a:xfrm>
              <a:off x="5465330" y="2651893"/>
              <a:ext cx="1187440" cy="22516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コネクタ 25"/>
            <p:cNvCxnSpPr/>
            <p:nvPr/>
          </p:nvCxnSpPr>
          <p:spPr>
            <a:xfrm>
              <a:off x="5455633" y="2667000"/>
              <a:ext cx="1216861" cy="97099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コネクタ 26"/>
            <p:cNvCxnSpPr/>
            <p:nvPr/>
          </p:nvCxnSpPr>
          <p:spPr>
            <a:xfrm>
              <a:off x="3045588" y="2627175"/>
              <a:ext cx="887613" cy="46757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>
              <a:endCxn id="92" idx="0"/>
            </p:cNvCxnSpPr>
            <p:nvPr/>
          </p:nvCxnSpPr>
          <p:spPr>
            <a:xfrm flipV="1">
              <a:off x="2024280" y="2788375"/>
              <a:ext cx="728228" cy="118840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コネクタ 28"/>
            <p:cNvCxnSpPr/>
            <p:nvPr/>
          </p:nvCxnSpPr>
          <p:spPr>
            <a:xfrm flipV="1">
              <a:off x="1870126" y="2640329"/>
              <a:ext cx="767748" cy="37681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コネクタ 29"/>
            <p:cNvCxnSpPr/>
            <p:nvPr/>
          </p:nvCxnSpPr>
          <p:spPr>
            <a:xfrm>
              <a:off x="4726891" y="2378796"/>
              <a:ext cx="287763" cy="10884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テキスト ボックス 33"/>
                <p:cNvSpPr txBox="1"/>
                <p:nvPr/>
              </p:nvSpPr>
              <p:spPr>
                <a:xfrm>
                  <a:off x="1728779" y="3876288"/>
                  <a:ext cx="217880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oMath>
                    </m:oMathPara>
                  </a14:m>
                  <a:endParaRPr kumimoji="1" lang="ja-JP" altLang="en-US" sz="2400" dirty="0"/>
                </a:p>
              </p:txBody>
            </p:sp>
          </mc:Choice>
          <mc:Fallback xmlns="">
            <p:sp>
              <p:nvSpPr>
                <p:cNvPr id="34" name="テキスト ボックス 3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28779" y="3876288"/>
                  <a:ext cx="217880" cy="369332"/>
                </a:xfrm>
                <a:prstGeom prst="rect">
                  <a:avLst/>
                </a:prstGeom>
                <a:blipFill>
                  <a:blip r:embed="rId2"/>
                  <a:stretch>
                    <a:fillRect l="-7143" r="-7143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テキスト ボックス 34"/>
                <p:cNvSpPr txBox="1"/>
                <p:nvPr/>
              </p:nvSpPr>
              <p:spPr>
                <a:xfrm>
                  <a:off x="6781964" y="3554390"/>
                  <a:ext cx="198259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oMath>
                    </m:oMathPara>
                  </a14:m>
                  <a:endParaRPr kumimoji="1" lang="ja-JP" altLang="en-US" sz="2400" dirty="0"/>
                </a:p>
              </p:txBody>
            </p:sp>
          </mc:Choice>
          <mc:Fallback xmlns="">
            <p:sp>
              <p:nvSpPr>
                <p:cNvPr id="35" name="テキスト ボックス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81964" y="3554390"/>
                  <a:ext cx="198259" cy="369332"/>
                </a:xfrm>
                <a:prstGeom prst="rect">
                  <a:avLst/>
                </a:prstGeom>
                <a:blipFill>
                  <a:blip r:embed="rId3"/>
                  <a:stretch>
                    <a:fillRect l="-18421" r="-15789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5" name="楕円 64"/>
            <p:cNvSpPr>
              <a:spLocks noChangeAspect="1"/>
            </p:cNvSpPr>
            <p:nvPr/>
          </p:nvSpPr>
          <p:spPr>
            <a:xfrm>
              <a:off x="4819291" y="2084586"/>
              <a:ext cx="855552" cy="866645"/>
            </a:xfrm>
            <a:prstGeom prst="ellipse">
              <a:avLst/>
            </a:prstGeom>
            <a:noFill/>
            <a:ln w="1905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" name="楕円 80"/>
            <p:cNvSpPr>
              <a:spLocks noChangeAspect="1"/>
            </p:cNvSpPr>
            <p:nvPr/>
          </p:nvSpPr>
          <p:spPr>
            <a:xfrm>
              <a:off x="4969580" y="2434744"/>
              <a:ext cx="103360" cy="1033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" name="楕円 81"/>
            <p:cNvSpPr>
              <a:spLocks noChangeAspect="1"/>
            </p:cNvSpPr>
            <p:nvPr/>
          </p:nvSpPr>
          <p:spPr>
            <a:xfrm>
              <a:off x="5379414" y="2355173"/>
              <a:ext cx="103360" cy="1033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" name="楕円 82"/>
            <p:cNvSpPr>
              <a:spLocks noChangeAspect="1"/>
            </p:cNvSpPr>
            <p:nvPr/>
          </p:nvSpPr>
          <p:spPr>
            <a:xfrm>
              <a:off x="5389974" y="2599196"/>
              <a:ext cx="103360" cy="1033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" name="楕円 85"/>
            <p:cNvSpPr>
              <a:spLocks noChangeAspect="1"/>
            </p:cNvSpPr>
            <p:nvPr/>
          </p:nvSpPr>
          <p:spPr>
            <a:xfrm>
              <a:off x="4135980" y="3001797"/>
              <a:ext cx="103360" cy="1033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楕円 86"/>
            <p:cNvSpPr>
              <a:spLocks noChangeAspect="1"/>
            </p:cNvSpPr>
            <p:nvPr/>
          </p:nvSpPr>
          <p:spPr>
            <a:xfrm>
              <a:off x="3858984" y="3030322"/>
              <a:ext cx="103360" cy="1033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" name="楕円 87"/>
            <p:cNvSpPr>
              <a:spLocks noChangeAspect="1"/>
            </p:cNvSpPr>
            <p:nvPr/>
          </p:nvSpPr>
          <p:spPr>
            <a:xfrm>
              <a:off x="3799837" y="2784681"/>
              <a:ext cx="484994" cy="491282"/>
            </a:xfrm>
            <a:prstGeom prst="ellipse">
              <a:avLst/>
            </a:prstGeom>
            <a:noFill/>
            <a:ln w="1905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" name="楕円 88"/>
            <p:cNvSpPr>
              <a:spLocks noChangeAspect="1"/>
            </p:cNvSpPr>
            <p:nvPr/>
          </p:nvSpPr>
          <p:spPr>
            <a:xfrm>
              <a:off x="2603515" y="2562942"/>
              <a:ext cx="103360" cy="1033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" name="楕円 90"/>
            <p:cNvSpPr>
              <a:spLocks noChangeAspect="1"/>
            </p:cNvSpPr>
            <p:nvPr/>
          </p:nvSpPr>
          <p:spPr>
            <a:xfrm>
              <a:off x="3012753" y="2596405"/>
              <a:ext cx="103360" cy="1033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" name="楕円 91"/>
            <p:cNvSpPr>
              <a:spLocks noChangeAspect="1"/>
            </p:cNvSpPr>
            <p:nvPr/>
          </p:nvSpPr>
          <p:spPr>
            <a:xfrm>
              <a:off x="2700827" y="2788375"/>
              <a:ext cx="103360" cy="10336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" name="楕円 93"/>
            <p:cNvSpPr>
              <a:spLocks noChangeAspect="1"/>
            </p:cNvSpPr>
            <p:nvPr/>
          </p:nvSpPr>
          <p:spPr>
            <a:xfrm>
              <a:off x="2546299" y="2355419"/>
              <a:ext cx="613807" cy="621765"/>
            </a:xfrm>
            <a:prstGeom prst="ellipse">
              <a:avLst/>
            </a:prstGeom>
            <a:noFill/>
            <a:ln w="1905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7" name="楕円 96"/>
            <p:cNvSpPr>
              <a:spLocks noChangeAspect="1"/>
            </p:cNvSpPr>
            <p:nvPr/>
          </p:nvSpPr>
          <p:spPr>
            <a:xfrm>
              <a:off x="1577848" y="2799480"/>
              <a:ext cx="385103" cy="390095"/>
            </a:xfrm>
            <a:prstGeom prst="ellipse">
              <a:avLst/>
            </a:prstGeom>
            <a:noFill/>
            <a:ln w="1905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8" name="楕円 97"/>
            <p:cNvSpPr>
              <a:spLocks noChangeAspect="1"/>
            </p:cNvSpPr>
            <p:nvPr/>
          </p:nvSpPr>
          <p:spPr>
            <a:xfrm>
              <a:off x="1640298" y="2951231"/>
              <a:ext cx="101132" cy="10113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" name="楕円 101"/>
            <p:cNvSpPr>
              <a:spLocks noChangeAspect="1"/>
            </p:cNvSpPr>
            <p:nvPr/>
          </p:nvSpPr>
          <p:spPr>
            <a:xfrm>
              <a:off x="6304752" y="2050610"/>
              <a:ext cx="82718" cy="8271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" name="楕円 103"/>
            <p:cNvSpPr>
              <a:spLocks noChangeAspect="1"/>
            </p:cNvSpPr>
            <p:nvPr/>
          </p:nvSpPr>
          <p:spPr>
            <a:xfrm>
              <a:off x="6045371" y="1897032"/>
              <a:ext cx="385103" cy="390095"/>
            </a:xfrm>
            <a:prstGeom prst="ellipse">
              <a:avLst/>
            </a:prstGeom>
            <a:noFill/>
            <a:ln w="1905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" name="楕円 104"/>
            <p:cNvSpPr>
              <a:spLocks noChangeAspect="1"/>
            </p:cNvSpPr>
            <p:nvPr/>
          </p:nvSpPr>
          <p:spPr>
            <a:xfrm>
              <a:off x="6573665" y="2691907"/>
              <a:ext cx="385103" cy="390095"/>
            </a:xfrm>
            <a:prstGeom prst="ellipse">
              <a:avLst/>
            </a:prstGeom>
            <a:noFill/>
            <a:ln w="1905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7" name="正方形/長方形 106"/>
                <p:cNvSpPr/>
                <p:nvPr/>
              </p:nvSpPr>
              <p:spPr>
                <a:xfrm>
                  <a:off x="5195725" y="2084317"/>
                  <a:ext cx="418641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ja-JP" altLang="en-US" dirty="0"/>
                </a:p>
              </p:txBody>
            </p:sp>
          </mc:Choice>
          <mc:Fallback xmlns="">
            <p:sp>
              <p:nvSpPr>
                <p:cNvPr id="107" name="正方形/長方形 10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95725" y="2084317"/>
                  <a:ext cx="418641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8" name="正方形/長方形 107"/>
                <p:cNvSpPr/>
                <p:nvPr/>
              </p:nvSpPr>
              <p:spPr>
                <a:xfrm>
                  <a:off x="5170093" y="2618469"/>
                  <a:ext cx="418641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ja-JP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ja-JP" altLang="en-US" dirty="0"/>
                </a:p>
              </p:txBody>
            </p:sp>
          </mc:Choice>
          <mc:Fallback xmlns="">
            <p:sp>
              <p:nvSpPr>
                <p:cNvPr id="108" name="正方形/長方形 10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70093" y="2618469"/>
                  <a:ext cx="418641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9" name="正方形/長方形 108"/>
                <p:cNvSpPr/>
                <p:nvPr/>
              </p:nvSpPr>
              <p:spPr>
                <a:xfrm>
                  <a:off x="4870772" y="2466444"/>
                  <a:ext cx="41331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ja-JP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ja-JP" altLang="en-US" dirty="0"/>
                </a:p>
              </p:txBody>
            </p:sp>
          </mc:Choice>
          <mc:Fallback xmlns="">
            <p:sp>
              <p:nvSpPr>
                <p:cNvPr id="109" name="正方形/長方形 10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70772" y="2466444"/>
                  <a:ext cx="413318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テキスト ボックス 110"/>
              <p:cNvSpPr txBox="1"/>
              <p:nvPr/>
            </p:nvSpPr>
            <p:spPr>
              <a:xfrm>
                <a:off x="2023936" y="4185441"/>
                <a:ext cx="7327940" cy="25816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ja-JP" sz="2400" b="0" dirty="0" smtClean="0">
                    <a:latin typeface="+mn-ea"/>
                  </a:rPr>
                  <a:t>bisub flow constraint on flow-support </a:t>
                </a:r>
                <a14:m>
                  <m:oMath xmlns:m="http://schemas.openxmlformats.org/officeDocument/2006/math">
                    <m:r>
                      <a:rPr lang="en-US" altLang="ja-JP" sz="2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ja-JP" sz="2400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altLang="ja-JP" sz="2400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altLang="ja-JP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n-US" altLang="ja-JP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ℝ</m:t>
                        </m:r>
                      </m:e>
                      <m:sub>
                        <m:r>
                          <a:rPr lang="en-US" altLang="ja-JP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b>
                    </m:sSub>
                  </m:oMath>
                </a14:m>
                <a:endParaRPr lang="en-US" altLang="ja-JP" sz="2400" b="0" dirty="0" smtClean="0">
                  <a:latin typeface="+mn-ea"/>
                </a:endParaRPr>
              </a:p>
              <a:p>
                <a:pPr marL="457200" indent="-457200">
                  <a:lnSpc>
                    <a:spcPct val="150000"/>
                  </a:lnSpc>
                  <a:buAutoNum type="arabicPeriod"/>
                </a:pPr>
                <a14:m>
                  <m:oMath xmlns:m="http://schemas.openxmlformats.org/officeDocument/2006/math">
                    <m:r>
                      <a:rPr lang="en-US" altLang="ja-JP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en-US" altLang="ja-JP" sz="2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ja-JP" altLang="en-US" sz="2400" i="1" smtClean="0">
                        <a:latin typeface="Cambria Math" panose="02040503050406030204" pitchFamily="18" charset="0"/>
                      </a:rPr>
                      <m:t>𝛿</m:t>
                    </m:r>
                    <m:sSub>
                      <m:sSubPr>
                        <m:ctrlPr>
                          <a:rPr lang="en-US" altLang="ja-JP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ja-JP" sz="2400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altLang="ja-JP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ja-JP" sz="2400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altLang="ja-JP" sz="2400" i="1">
                        <a:latin typeface="Cambria Math" panose="02040503050406030204" pitchFamily="18" charset="0"/>
                      </a:rPr>
                      <m:t>)+ </m:t>
                    </m:r>
                    <m:r>
                      <a:rPr lang="en-US" altLang="ja-JP" sz="24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ja-JP" sz="2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ja-JP" altLang="en-US" sz="2400" i="1" smtClean="0">
                        <a:latin typeface="Cambria Math" panose="02040503050406030204" pitchFamily="18" charset="0"/>
                      </a:rPr>
                      <m:t>𝛿</m:t>
                    </m:r>
                    <m:sSub>
                      <m:sSubPr>
                        <m:ctrlPr>
                          <a:rPr lang="en-US" altLang="ja-JP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ja-JP" sz="2400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altLang="ja-JP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ja-JP" sz="2400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altLang="ja-JP" sz="2400" i="1">
                        <a:latin typeface="Cambria Math" panose="02040503050406030204" pitchFamily="18" charset="0"/>
                      </a:rPr>
                      <m:t>)+</m:t>
                    </m:r>
                    <m:r>
                      <a:rPr lang="en-US" altLang="ja-JP" sz="24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ja-JP" sz="2400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altLang="ja-JP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ja-JP" altLang="en-US" sz="2400" i="1" smtClean="0">
                            <a:latin typeface="Cambria Math" panose="02040503050406030204" pitchFamily="18" charset="0"/>
                          </a:rPr>
                          <m:t>𝛿</m:t>
                        </m:r>
                        <m:r>
                          <a:rPr lang="en-US" altLang="ja-JP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ja-JP" sz="2400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altLang="ja-JP" sz="2400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altLang="ja-JP" sz="2400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altLang="ja-JP" sz="2400" i="1">
                        <a:latin typeface="Cambria Math" panose="02040503050406030204" pitchFamily="18" charset="0"/>
                      </a:rPr>
                      <m:t>) </m:t>
                    </m:r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altLang="ja-JP" sz="2400" i="1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altLang="ja-JP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</m:e>
                      </m:mr>
                      <m:mr>
                        <m:e>
                          <m:r>
                            <a:rPr lang="en-US" altLang="ja-JP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≤</m:t>
                          </m:r>
                        </m:e>
                      </m:mr>
                    </m:m>
                    <m:r>
                      <a:rPr lang="en-US" altLang="ja-JP" sz="2400" i="1">
                        <a:latin typeface="Cambria Math" panose="02040503050406030204" pitchFamily="18" charset="0"/>
                      </a:rPr>
                      <m:t> 2</m:t>
                    </m:r>
                    <m:r>
                      <a:rPr lang="en-US" altLang="ja-JP" sz="2400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altLang="ja-JP" sz="2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ja-JP" sz="2400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ja-JP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ja-JP" sz="2400" dirty="0" smtClean="0">
                  <a:latin typeface="+mn-ea"/>
                </a:endParaRPr>
              </a:p>
              <a:p>
                <a:pPr marL="457200" indent="-457200">
                  <a:lnSpc>
                    <a:spcPct val="150000"/>
                  </a:lnSpc>
                  <a:buAutoNum type="arabicPeriod" startAt="2"/>
                </a:pPr>
                <a:endParaRPr lang="en-US" altLang="ja-JP" sz="2400" dirty="0">
                  <a:latin typeface="+mn-ea"/>
                </a:endParaRPr>
              </a:p>
              <a:p>
                <a:pPr marL="457200" indent="-457200">
                  <a:lnSpc>
                    <a:spcPct val="150000"/>
                  </a:lnSpc>
                  <a:buFontTx/>
                  <a:buAutoNum type="arabicPeriod" startAt="3"/>
                </a:pPr>
                <a14:m>
                  <m:oMath xmlns:m="http://schemas.openxmlformats.org/officeDocument/2006/math">
                    <m:r>
                      <a:rPr lang="en-US" altLang="ja-JP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altLang="ja-JP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ja-JP" alt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  <m:r>
                          <a:rPr lang="en-US" altLang="ja-JP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altLang="ja-JP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24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altLang="ja-JP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ja-JP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  <m:r>
                      <a:rPr lang="en-US" altLang="ja-JP" sz="2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ja-JP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en-US" altLang="ja-JP" sz="2400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altLang="ja-JP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ja-JP" altLang="en-US" sz="2400" i="1" smtClean="0">
                            <a:latin typeface="Cambria Math" panose="02040503050406030204" pitchFamily="18" charset="0"/>
                          </a:rPr>
                          <m:t>𝛿</m:t>
                        </m:r>
                        <m:r>
                          <a:rPr lang="en-US" altLang="ja-JP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ja-JP" sz="2400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altLang="ja-JP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ja-JP" sz="2400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altLang="ja-JP" sz="2400" i="1">
                        <a:latin typeface="Cambria Math" panose="02040503050406030204" pitchFamily="18" charset="0"/>
                      </a:rPr>
                      <m:t>) ≥</m:t>
                    </m:r>
                    <m:r>
                      <a:rPr lang="en-US" altLang="ja-JP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en-US" altLang="ja-JP" sz="2400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altLang="ja-JP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ja-JP" altLang="en-US" sz="2400" i="1" smtClean="0">
                            <a:latin typeface="Cambria Math" panose="02040503050406030204" pitchFamily="18" charset="0"/>
                          </a:rPr>
                          <m:t>𝛿</m:t>
                        </m:r>
                        <m:r>
                          <a:rPr lang="en-US" altLang="ja-JP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ja-JP" sz="2400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altLang="ja-JP" sz="2400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altLang="ja-JP" sz="2400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altLang="ja-JP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ja-JP" sz="2400" dirty="0"/>
              </a:p>
            </p:txBody>
          </p:sp>
        </mc:Choice>
        <mc:Fallback xmlns="">
          <p:sp>
            <p:nvSpPr>
              <p:cNvPr id="111" name="テキスト ボックス 1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3936" y="4185441"/>
                <a:ext cx="7327940" cy="2581604"/>
              </a:xfrm>
              <a:prstGeom prst="rect">
                <a:avLst/>
              </a:prstGeom>
              <a:blipFill>
                <a:blip r:embed="rId7"/>
                <a:stretch>
                  <a:fillRect l="-1248" b="-165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4" name="グループ化 123"/>
          <p:cNvGrpSpPr/>
          <p:nvPr/>
        </p:nvGrpSpPr>
        <p:grpSpPr>
          <a:xfrm>
            <a:off x="1634024" y="2149525"/>
            <a:ext cx="5564564" cy="2293852"/>
            <a:chOff x="2090875" y="2425340"/>
            <a:chExt cx="5564564" cy="2293852"/>
          </a:xfrm>
        </p:grpSpPr>
        <p:cxnSp>
          <p:nvCxnSpPr>
            <p:cNvPr id="114" name="直線コネクタ 113"/>
            <p:cNvCxnSpPr/>
            <p:nvPr/>
          </p:nvCxnSpPr>
          <p:spPr>
            <a:xfrm>
              <a:off x="6294564" y="3098947"/>
              <a:ext cx="1360875" cy="271064"/>
            </a:xfrm>
            <a:prstGeom prst="line">
              <a:avLst/>
            </a:prstGeom>
            <a:ln w="762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直線コネクタ 115"/>
            <p:cNvCxnSpPr/>
            <p:nvPr/>
          </p:nvCxnSpPr>
          <p:spPr>
            <a:xfrm flipV="1">
              <a:off x="6197480" y="2425340"/>
              <a:ext cx="842421" cy="410463"/>
            </a:xfrm>
            <a:prstGeom prst="line">
              <a:avLst/>
            </a:prstGeom>
            <a:ln w="762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線コネクタ 116"/>
            <p:cNvCxnSpPr/>
            <p:nvPr/>
          </p:nvCxnSpPr>
          <p:spPr>
            <a:xfrm>
              <a:off x="5384501" y="2778574"/>
              <a:ext cx="307127" cy="118023"/>
            </a:xfrm>
            <a:prstGeom prst="line">
              <a:avLst/>
            </a:prstGeom>
            <a:ln w="762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直線コネクタ 117"/>
            <p:cNvCxnSpPr/>
            <p:nvPr/>
          </p:nvCxnSpPr>
          <p:spPr>
            <a:xfrm flipV="1">
              <a:off x="4774675" y="2960393"/>
              <a:ext cx="909693" cy="614020"/>
            </a:xfrm>
            <a:prstGeom prst="line">
              <a:avLst/>
            </a:prstGeom>
            <a:ln w="762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コネクタ 118"/>
            <p:cNvCxnSpPr/>
            <p:nvPr/>
          </p:nvCxnSpPr>
          <p:spPr>
            <a:xfrm>
              <a:off x="3492140" y="3151507"/>
              <a:ext cx="905726" cy="462874"/>
            </a:xfrm>
            <a:prstGeom prst="line">
              <a:avLst/>
            </a:prstGeom>
            <a:ln w="762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直線コネクタ 119"/>
            <p:cNvCxnSpPr/>
            <p:nvPr/>
          </p:nvCxnSpPr>
          <p:spPr>
            <a:xfrm flipV="1">
              <a:off x="2245505" y="3352497"/>
              <a:ext cx="803960" cy="1366695"/>
            </a:xfrm>
            <a:prstGeom prst="line">
              <a:avLst/>
            </a:prstGeom>
            <a:ln w="762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線コネクタ 120"/>
            <p:cNvCxnSpPr/>
            <p:nvPr/>
          </p:nvCxnSpPr>
          <p:spPr>
            <a:xfrm flipV="1">
              <a:off x="2090875" y="3122333"/>
              <a:ext cx="829359" cy="395418"/>
            </a:xfrm>
            <a:prstGeom prst="line">
              <a:avLst/>
            </a:prstGeom>
            <a:ln w="762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直線コネクタ 121"/>
            <p:cNvCxnSpPr/>
            <p:nvPr/>
          </p:nvCxnSpPr>
          <p:spPr>
            <a:xfrm>
              <a:off x="6261385" y="3125356"/>
              <a:ext cx="1377207" cy="1191449"/>
            </a:xfrm>
            <a:prstGeom prst="line">
              <a:avLst/>
            </a:prstGeom>
            <a:ln w="762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3" name="テキスト ボックス 122"/>
                <p:cNvSpPr txBox="1"/>
                <p:nvPr/>
              </p:nvSpPr>
              <p:spPr>
                <a:xfrm>
                  <a:off x="2390217" y="2969322"/>
                  <a:ext cx="181140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kumimoji="1" lang="ja-JP" altLang="en-US" dirty="0"/>
                </a:p>
              </p:txBody>
            </p:sp>
          </mc:Choice>
          <mc:Fallback xmlns="">
            <p:sp>
              <p:nvSpPr>
                <p:cNvPr id="123" name="テキスト ボックス 1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90217" y="2969322"/>
                  <a:ext cx="181140" cy="276999"/>
                </a:xfrm>
                <a:prstGeom prst="rect">
                  <a:avLst/>
                </a:prstGeom>
                <a:blipFill>
                  <a:blip r:embed="rId8"/>
                  <a:stretch>
                    <a:fillRect l="-30000" r="-30000" b="-6667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34" name="フリーフォーム 133"/>
          <p:cNvSpPr/>
          <p:nvPr/>
        </p:nvSpPr>
        <p:spPr>
          <a:xfrm>
            <a:off x="1196163" y="2801443"/>
            <a:ext cx="1451361" cy="1674864"/>
          </a:xfrm>
          <a:custGeom>
            <a:avLst/>
            <a:gdLst>
              <a:gd name="connsiteX0" fmla="*/ 0 w 1451361"/>
              <a:gd name="connsiteY0" fmla="*/ 707301 h 1674864"/>
              <a:gd name="connsiteX1" fmla="*/ 292395 w 1451361"/>
              <a:gd name="connsiteY1" fmla="*/ 446804 h 1674864"/>
              <a:gd name="connsiteX2" fmla="*/ 935665 w 1451361"/>
              <a:gd name="connsiteY2" fmla="*/ 138459 h 1674864"/>
              <a:gd name="connsiteX3" fmla="*/ 1334386 w 1451361"/>
              <a:gd name="connsiteY3" fmla="*/ 236 h 1674864"/>
              <a:gd name="connsiteX4" fmla="*/ 1451344 w 1451361"/>
              <a:gd name="connsiteY4" fmla="*/ 111878 h 1674864"/>
              <a:gd name="connsiteX5" fmla="*/ 1329070 w 1451361"/>
              <a:gd name="connsiteY5" fmla="*/ 345794 h 1674864"/>
              <a:gd name="connsiteX6" fmla="*/ 749595 w 1451361"/>
              <a:gd name="connsiteY6" fmla="*/ 1329306 h 1674864"/>
              <a:gd name="connsiteX7" fmla="*/ 547577 w 1451361"/>
              <a:gd name="connsiteY7" fmla="*/ 1674864 h 1674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51361" h="1674864">
                <a:moveTo>
                  <a:pt x="0" y="707301"/>
                </a:moveTo>
                <a:cubicBezTo>
                  <a:pt x="68225" y="624456"/>
                  <a:pt x="136451" y="541611"/>
                  <a:pt x="292395" y="446804"/>
                </a:cubicBezTo>
                <a:cubicBezTo>
                  <a:pt x="448339" y="351997"/>
                  <a:pt x="762000" y="212887"/>
                  <a:pt x="935665" y="138459"/>
                </a:cubicBezTo>
                <a:cubicBezTo>
                  <a:pt x="1109330" y="64031"/>
                  <a:pt x="1248440" y="4666"/>
                  <a:pt x="1334386" y="236"/>
                </a:cubicBezTo>
                <a:cubicBezTo>
                  <a:pt x="1420332" y="-4194"/>
                  <a:pt x="1452230" y="54285"/>
                  <a:pt x="1451344" y="111878"/>
                </a:cubicBezTo>
                <a:cubicBezTo>
                  <a:pt x="1450458" y="169471"/>
                  <a:pt x="1446028" y="142889"/>
                  <a:pt x="1329070" y="345794"/>
                </a:cubicBezTo>
                <a:cubicBezTo>
                  <a:pt x="1212112" y="548699"/>
                  <a:pt x="749595" y="1329306"/>
                  <a:pt x="749595" y="1329306"/>
                </a:cubicBezTo>
                <a:lnTo>
                  <a:pt x="547577" y="1674864"/>
                </a:lnTo>
              </a:path>
            </a:pathLst>
          </a:custGeom>
          <a:noFill/>
          <a:ln w="38100">
            <a:solidFill>
              <a:srgbClr val="00B0F0">
                <a:alpha val="5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" name="フリーフォーム 134"/>
          <p:cNvSpPr/>
          <p:nvPr/>
        </p:nvSpPr>
        <p:spPr>
          <a:xfrm>
            <a:off x="1765005" y="2719886"/>
            <a:ext cx="5449186" cy="1814900"/>
          </a:xfrm>
          <a:custGeom>
            <a:avLst/>
            <a:gdLst>
              <a:gd name="connsiteX0" fmla="*/ 0 w 5449186"/>
              <a:gd name="connsiteY0" fmla="*/ 1814900 h 1814900"/>
              <a:gd name="connsiteX1" fmla="*/ 685800 w 5449186"/>
              <a:gd name="connsiteY1" fmla="*/ 719747 h 1814900"/>
              <a:gd name="connsiteX2" fmla="*/ 919716 w 5449186"/>
              <a:gd name="connsiteY2" fmla="*/ 305077 h 1814900"/>
              <a:gd name="connsiteX3" fmla="*/ 1073888 w 5449186"/>
              <a:gd name="connsiteY3" fmla="*/ 156221 h 1814900"/>
              <a:gd name="connsiteX4" fmla="*/ 1228060 w 5449186"/>
              <a:gd name="connsiteY4" fmla="*/ 193435 h 1814900"/>
              <a:gd name="connsiteX5" fmla="*/ 1786269 w 5449186"/>
              <a:gd name="connsiteY5" fmla="*/ 523044 h 1814900"/>
              <a:gd name="connsiteX6" fmla="*/ 2206255 w 5449186"/>
              <a:gd name="connsiteY6" fmla="*/ 725063 h 1814900"/>
              <a:gd name="connsiteX7" fmla="*/ 2519916 w 5449186"/>
              <a:gd name="connsiteY7" fmla="*/ 703798 h 1814900"/>
              <a:gd name="connsiteX8" fmla="*/ 3014330 w 5449186"/>
              <a:gd name="connsiteY8" fmla="*/ 411402 h 1814900"/>
              <a:gd name="connsiteX9" fmla="*/ 3407735 w 5449186"/>
              <a:gd name="connsiteY9" fmla="*/ 103058 h 1814900"/>
              <a:gd name="connsiteX10" fmla="*/ 3567223 w 5449186"/>
              <a:gd name="connsiteY10" fmla="*/ 2049 h 1814900"/>
              <a:gd name="connsiteX11" fmla="*/ 3923414 w 5449186"/>
              <a:gd name="connsiteY11" fmla="*/ 177486 h 1814900"/>
              <a:gd name="connsiteX12" fmla="*/ 4226442 w 5449186"/>
              <a:gd name="connsiteY12" fmla="*/ 400770 h 1814900"/>
              <a:gd name="connsiteX13" fmla="*/ 4540102 w 5449186"/>
              <a:gd name="connsiteY13" fmla="*/ 714430 h 1814900"/>
              <a:gd name="connsiteX14" fmla="*/ 5252483 w 5449186"/>
              <a:gd name="connsiteY14" fmla="*/ 1309854 h 1814900"/>
              <a:gd name="connsiteX15" fmla="*/ 5449186 w 5449186"/>
              <a:gd name="connsiteY15" fmla="*/ 1384281 h 1814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449186" h="1814900">
                <a:moveTo>
                  <a:pt x="0" y="1814900"/>
                </a:moveTo>
                <a:cubicBezTo>
                  <a:pt x="266257" y="1393142"/>
                  <a:pt x="532514" y="971384"/>
                  <a:pt x="685800" y="719747"/>
                </a:cubicBezTo>
                <a:cubicBezTo>
                  <a:pt x="839086" y="468110"/>
                  <a:pt x="855035" y="398998"/>
                  <a:pt x="919716" y="305077"/>
                </a:cubicBezTo>
                <a:cubicBezTo>
                  <a:pt x="984397" y="211156"/>
                  <a:pt x="1022497" y="174828"/>
                  <a:pt x="1073888" y="156221"/>
                </a:cubicBezTo>
                <a:cubicBezTo>
                  <a:pt x="1125279" y="137614"/>
                  <a:pt x="1109330" y="132298"/>
                  <a:pt x="1228060" y="193435"/>
                </a:cubicBezTo>
                <a:cubicBezTo>
                  <a:pt x="1346790" y="254572"/>
                  <a:pt x="1623237" y="434439"/>
                  <a:pt x="1786269" y="523044"/>
                </a:cubicBezTo>
                <a:cubicBezTo>
                  <a:pt x="1949301" y="611649"/>
                  <a:pt x="2083981" y="694937"/>
                  <a:pt x="2206255" y="725063"/>
                </a:cubicBezTo>
                <a:cubicBezTo>
                  <a:pt x="2328529" y="755189"/>
                  <a:pt x="2385237" y="756075"/>
                  <a:pt x="2519916" y="703798"/>
                </a:cubicBezTo>
                <a:cubicBezTo>
                  <a:pt x="2654595" y="651521"/>
                  <a:pt x="2866360" y="511525"/>
                  <a:pt x="3014330" y="411402"/>
                </a:cubicBezTo>
                <a:cubicBezTo>
                  <a:pt x="3162300" y="311279"/>
                  <a:pt x="3315586" y="171283"/>
                  <a:pt x="3407735" y="103058"/>
                </a:cubicBezTo>
                <a:cubicBezTo>
                  <a:pt x="3499884" y="34832"/>
                  <a:pt x="3481277" y="-10356"/>
                  <a:pt x="3567223" y="2049"/>
                </a:cubicBezTo>
                <a:cubicBezTo>
                  <a:pt x="3653169" y="14454"/>
                  <a:pt x="3813544" y="111033"/>
                  <a:pt x="3923414" y="177486"/>
                </a:cubicBezTo>
                <a:cubicBezTo>
                  <a:pt x="4033284" y="243939"/>
                  <a:pt x="4123661" y="311279"/>
                  <a:pt x="4226442" y="400770"/>
                </a:cubicBezTo>
                <a:cubicBezTo>
                  <a:pt x="4329223" y="490261"/>
                  <a:pt x="4369095" y="562916"/>
                  <a:pt x="4540102" y="714430"/>
                </a:cubicBezTo>
                <a:cubicBezTo>
                  <a:pt x="4711109" y="865944"/>
                  <a:pt x="5100969" y="1198212"/>
                  <a:pt x="5252483" y="1309854"/>
                </a:cubicBezTo>
                <a:cubicBezTo>
                  <a:pt x="5403997" y="1421496"/>
                  <a:pt x="5426591" y="1402888"/>
                  <a:pt x="5449186" y="1384281"/>
                </a:cubicBezTo>
              </a:path>
            </a:pathLst>
          </a:custGeom>
          <a:noFill/>
          <a:ln w="38100">
            <a:solidFill>
              <a:srgbClr val="00B0F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" name="フリーフォーム 135"/>
          <p:cNvSpPr/>
          <p:nvPr/>
        </p:nvSpPr>
        <p:spPr>
          <a:xfrm>
            <a:off x="1089837" y="2658053"/>
            <a:ext cx="6166884" cy="640238"/>
          </a:xfrm>
          <a:custGeom>
            <a:avLst/>
            <a:gdLst>
              <a:gd name="connsiteX0" fmla="*/ 0 w 6166884"/>
              <a:gd name="connsiteY0" fmla="*/ 436021 h 640238"/>
              <a:gd name="connsiteX1" fmla="*/ 446568 w 6166884"/>
              <a:gd name="connsiteY1" fmla="*/ 467919 h 640238"/>
              <a:gd name="connsiteX2" fmla="*/ 1015410 w 6166884"/>
              <a:gd name="connsiteY2" fmla="*/ 207421 h 640238"/>
              <a:gd name="connsiteX3" fmla="*/ 1456661 w 6166884"/>
              <a:gd name="connsiteY3" fmla="*/ 53249 h 640238"/>
              <a:gd name="connsiteX4" fmla="*/ 1791586 w 6166884"/>
              <a:gd name="connsiteY4" fmla="*/ 37300 h 640238"/>
              <a:gd name="connsiteX5" fmla="*/ 1924493 w 6166884"/>
              <a:gd name="connsiteY5" fmla="*/ 79831 h 640238"/>
              <a:gd name="connsiteX6" fmla="*/ 2179675 w 6166884"/>
              <a:gd name="connsiteY6" fmla="*/ 255268 h 640238"/>
              <a:gd name="connsiteX7" fmla="*/ 2509284 w 6166884"/>
              <a:gd name="connsiteY7" fmla="*/ 377542 h 640238"/>
              <a:gd name="connsiteX8" fmla="*/ 2881423 w 6166884"/>
              <a:gd name="connsiteY8" fmla="*/ 563612 h 640238"/>
              <a:gd name="connsiteX9" fmla="*/ 3141921 w 6166884"/>
              <a:gd name="connsiteY9" fmla="*/ 627407 h 640238"/>
              <a:gd name="connsiteX10" fmla="*/ 3514061 w 6166884"/>
              <a:gd name="connsiteY10" fmla="*/ 324380 h 640238"/>
              <a:gd name="connsiteX11" fmla="*/ 3923414 w 6166884"/>
              <a:gd name="connsiteY11" fmla="*/ 95780 h 640238"/>
              <a:gd name="connsiteX12" fmla="*/ 4359349 w 6166884"/>
              <a:gd name="connsiteY12" fmla="*/ 87 h 640238"/>
              <a:gd name="connsiteX13" fmla="*/ 4970721 w 6166884"/>
              <a:gd name="connsiteY13" fmla="*/ 79831 h 640238"/>
              <a:gd name="connsiteX14" fmla="*/ 5332228 w 6166884"/>
              <a:gd name="connsiteY14" fmla="*/ 143626 h 640238"/>
              <a:gd name="connsiteX15" fmla="*/ 5837275 w 6166884"/>
              <a:gd name="connsiteY15" fmla="*/ 335012 h 640238"/>
              <a:gd name="connsiteX16" fmla="*/ 6166884 w 6166884"/>
              <a:gd name="connsiteY16" fmla="*/ 393491 h 640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166884" h="640238">
                <a:moveTo>
                  <a:pt x="0" y="436021"/>
                </a:moveTo>
                <a:cubicBezTo>
                  <a:pt x="138666" y="471020"/>
                  <a:pt x="277333" y="506019"/>
                  <a:pt x="446568" y="467919"/>
                </a:cubicBezTo>
                <a:cubicBezTo>
                  <a:pt x="615803" y="429819"/>
                  <a:pt x="847061" y="276533"/>
                  <a:pt x="1015410" y="207421"/>
                </a:cubicBezTo>
                <a:cubicBezTo>
                  <a:pt x="1183759" y="138309"/>
                  <a:pt x="1327298" y="81602"/>
                  <a:pt x="1456661" y="53249"/>
                </a:cubicBezTo>
                <a:cubicBezTo>
                  <a:pt x="1586024" y="24896"/>
                  <a:pt x="1713614" y="32870"/>
                  <a:pt x="1791586" y="37300"/>
                </a:cubicBezTo>
                <a:cubicBezTo>
                  <a:pt x="1869558" y="41730"/>
                  <a:pt x="1859812" y="43503"/>
                  <a:pt x="1924493" y="79831"/>
                </a:cubicBezTo>
                <a:cubicBezTo>
                  <a:pt x="1989174" y="116159"/>
                  <a:pt x="2082210" y="205650"/>
                  <a:pt x="2179675" y="255268"/>
                </a:cubicBezTo>
                <a:cubicBezTo>
                  <a:pt x="2277140" y="304886"/>
                  <a:pt x="2392326" y="326151"/>
                  <a:pt x="2509284" y="377542"/>
                </a:cubicBezTo>
                <a:cubicBezTo>
                  <a:pt x="2626242" y="428933"/>
                  <a:pt x="2775984" y="521968"/>
                  <a:pt x="2881423" y="563612"/>
                </a:cubicBezTo>
                <a:cubicBezTo>
                  <a:pt x="2986862" y="605256"/>
                  <a:pt x="3036481" y="667279"/>
                  <a:pt x="3141921" y="627407"/>
                </a:cubicBezTo>
                <a:cubicBezTo>
                  <a:pt x="3247361" y="587535"/>
                  <a:pt x="3383812" y="412984"/>
                  <a:pt x="3514061" y="324380"/>
                </a:cubicBezTo>
                <a:cubicBezTo>
                  <a:pt x="3644310" y="235776"/>
                  <a:pt x="3782533" y="149829"/>
                  <a:pt x="3923414" y="95780"/>
                </a:cubicBezTo>
                <a:cubicBezTo>
                  <a:pt x="4064295" y="41731"/>
                  <a:pt x="4184798" y="2745"/>
                  <a:pt x="4359349" y="87"/>
                </a:cubicBezTo>
                <a:cubicBezTo>
                  <a:pt x="4533900" y="-2571"/>
                  <a:pt x="4808575" y="55908"/>
                  <a:pt x="4970721" y="79831"/>
                </a:cubicBezTo>
                <a:cubicBezTo>
                  <a:pt x="5132867" y="103754"/>
                  <a:pt x="5187802" y="101096"/>
                  <a:pt x="5332228" y="143626"/>
                </a:cubicBezTo>
                <a:cubicBezTo>
                  <a:pt x="5476654" y="186156"/>
                  <a:pt x="5698166" y="293368"/>
                  <a:pt x="5837275" y="335012"/>
                </a:cubicBezTo>
                <a:cubicBezTo>
                  <a:pt x="5976384" y="376656"/>
                  <a:pt x="6071634" y="385073"/>
                  <a:pt x="6166884" y="393491"/>
                </a:cubicBezTo>
              </a:path>
            </a:pathLst>
          </a:custGeom>
          <a:noFill/>
          <a:ln w="38100">
            <a:solidFill>
              <a:srgbClr val="00B0F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フリーフォーム 139"/>
          <p:cNvSpPr/>
          <p:nvPr/>
        </p:nvSpPr>
        <p:spPr>
          <a:xfrm>
            <a:off x="4747437" y="2413591"/>
            <a:ext cx="2493335" cy="1695893"/>
          </a:xfrm>
          <a:custGeom>
            <a:avLst/>
            <a:gdLst>
              <a:gd name="connsiteX0" fmla="*/ 0 w 2493335"/>
              <a:gd name="connsiteY0" fmla="*/ 0 h 1695893"/>
              <a:gd name="connsiteX1" fmla="*/ 505047 w 2493335"/>
              <a:gd name="connsiteY1" fmla="*/ 212651 h 1695893"/>
              <a:gd name="connsiteX2" fmla="*/ 988828 w 2493335"/>
              <a:gd name="connsiteY2" fmla="*/ 382772 h 1695893"/>
              <a:gd name="connsiteX3" fmla="*/ 1584251 w 2493335"/>
              <a:gd name="connsiteY3" fmla="*/ 946297 h 1695893"/>
              <a:gd name="connsiteX4" fmla="*/ 2062716 w 2493335"/>
              <a:gd name="connsiteY4" fmla="*/ 1291856 h 1695893"/>
              <a:gd name="connsiteX5" fmla="*/ 2493335 w 2493335"/>
              <a:gd name="connsiteY5" fmla="*/ 1695893 h 1695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93335" h="1695893">
                <a:moveTo>
                  <a:pt x="0" y="0"/>
                </a:moveTo>
                <a:cubicBezTo>
                  <a:pt x="170121" y="74428"/>
                  <a:pt x="340242" y="148856"/>
                  <a:pt x="505047" y="212651"/>
                </a:cubicBezTo>
                <a:cubicBezTo>
                  <a:pt x="669852" y="276446"/>
                  <a:pt x="808961" y="260498"/>
                  <a:pt x="988828" y="382772"/>
                </a:cubicBezTo>
                <a:cubicBezTo>
                  <a:pt x="1168695" y="505046"/>
                  <a:pt x="1405270" y="794783"/>
                  <a:pt x="1584251" y="946297"/>
                </a:cubicBezTo>
                <a:cubicBezTo>
                  <a:pt x="1763232" y="1097811"/>
                  <a:pt x="1911202" y="1166923"/>
                  <a:pt x="2062716" y="1291856"/>
                </a:cubicBezTo>
                <a:cubicBezTo>
                  <a:pt x="2214230" y="1416789"/>
                  <a:pt x="2353782" y="1556341"/>
                  <a:pt x="2493335" y="1695893"/>
                </a:cubicBezTo>
              </a:path>
            </a:pathLst>
          </a:custGeom>
          <a:noFill/>
          <a:ln w="38100">
            <a:solidFill>
              <a:srgbClr val="00B0F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フリーフォーム 140"/>
          <p:cNvSpPr/>
          <p:nvPr/>
        </p:nvSpPr>
        <p:spPr>
          <a:xfrm>
            <a:off x="4789967" y="1770321"/>
            <a:ext cx="2030819" cy="787178"/>
          </a:xfrm>
          <a:custGeom>
            <a:avLst/>
            <a:gdLst>
              <a:gd name="connsiteX0" fmla="*/ 0 w 2030819"/>
              <a:gd name="connsiteY0" fmla="*/ 542260 h 787178"/>
              <a:gd name="connsiteX1" fmla="*/ 430619 w 2030819"/>
              <a:gd name="connsiteY1" fmla="*/ 760228 h 787178"/>
              <a:gd name="connsiteX2" fmla="*/ 675168 w 2030819"/>
              <a:gd name="connsiteY2" fmla="*/ 776177 h 787178"/>
              <a:gd name="connsiteX3" fmla="*/ 1047307 w 2030819"/>
              <a:gd name="connsiteY3" fmla="*/ 691116 h 787178"/>
              <a:gd name="connsiteX4" fmla="*/ 1605517 w 2030819"/>
              <a:gd name="connsiteY4" fmla="*/ 441251 h 787178"/>
              <a:gd name="connsiteX5" fmla="*/ 1892596 w 2030819"/>
              <a:gd name="connsiteY5" fmla="*/ 228600 h 787178"/>
              <a:gd name="connsiteX6" fmla="*/ 2030819 w 2030819"/>
              <a:gd name="connsiteY6" fmla="*/ 0 h 787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30819" h="787178">
                <a:moveTo>
                  <a:pt x="0" y="542260"/>
                </a:moveTo>
                <a:cubicBezTo>
                  <a:pt x="159045" y="631751"/>
                  <a:pt x="318091" y="721242"/>
                  <a:pt x="430619" y="760228"/>
                </a:cubicBezTo>
                <a:cubicBezTo>
                  <a:pt x="543147" y="799214"/>
                  <a:pt x="572387" y="787696"/>
                  <a:pt x="675168" y="776177"/>
                </a:cubicBezTo>
                <a:cubicBezTo>
                  <a:pt x="777949" y="764658"/>
                  <a:pt x="892249" y="746937"/>
                  <a:pt x="1047307" y="691116"/>
                </a:cubicBezTo>
                <a:cubicBezTo>
                  <a:pt x="1202365" y="635295"/>
                  <a:pt x="1464636" y="518337"/>
                  <a:pt x="1605517" y="441251"/>
                </a:cubicBezTo>
                <a:cubicBezTo>
                  <a:pt x="1746398" y="364165"/>
                  <a:pt x="1821712" y="302142"/>
                  <a:pt x="1892596" y="228600"/>
                </a:cubicBezTo>
                <a:cubicBezTo>
                  <a:pt x="1963480" y="155058"/>
                  <a:pt x="1997149" y="77529"/>
                  <a:pt x="2030819" y="0"/>
                </a:cubicBezTo>
              </a:path>
            </a:pathLst>
          </a:custGeom>
          <a:noFill/>
          <a:ln w="38100">
            <a:solidFill>
              <a:srgbClr val="00B0F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フリーフォーム 141"/>
          <p:cNvSpPr/>
          <p:nvPr/>
        </p:nvSpPr>
        <p:spPr>
          <a:xfrm>
            <a:off x="5704952" y="2030819"/>
            <a:ext cx="1801634" cy="1302488"/>
          </a:xfrm>
          <a:custGeom>
            <a:avLst/>
            <a:gdLst>
              <a:gd name="connsiteX0" fmla="*/ 1381648 w 1801634"/>
              <a:gd name="connsiteY0" fmla="*/ 0 h 1302488"/>
              <a:gd name="connsiteX1" fmla="*/ 525727 w 1801634"/>
              <a:gd name="connsiteY1" fmla="*/ 334925 h 1302488"/>
              <a:gd name="connsiteX2" fmla="*/ 111057 w 1801634"/>
              <a:gd name="connsiteY2" fmla="*/ 489097 h 1302488"/>
              <a:gd name="connsiteX3" fmla="*/ 10048 w 1801634"/>
              <a:gd name="connsiteY3" fmla="*/ 515679 h 1302488"/>
              <a:gd name="connsiteX4" fmla="*/ 63211 w 1801634"/>
              <a:gd name="connsiteY4" fmla="*/ 760228 h 1302488"/>
              <a:gd name="connsiteX5" fmla="*/ 536360 w 1801634"/>
              <a:gd name="connsiteY5" fmla="*/ 887818 h 1302488"/>
              <a:gd name="connsiteX6" fmla="*/ 1073304 w 1801634"/>
              <a:gd name="connsiteY6" fmla="*/ 1020725 h 1302488"/>
              <a:gd name="connsiteX7" fmla="*/ 1434811 w 1801634"/>
              <a:gd name="connsiteY7" fmla="*/ 1095153 h 1302488"/>
              <a:gd name="connsiteX8" fmla="*/ 1658095 w 1801634"/>
              <a:gd name="connsiteY8" fmla="*/ 1206795 h 1302488"/>
              <a:gd name="connsiteX9" fmla="*/ 1801634 w 1801634"/>
              <a:gd name="connsiteY9" fmla="*/ 1302488 h 1302488"/>
              <a:gd name="connsiteX10" fmla="*/ 1801634 w 1801634"/>
              <a:gd name="connsiteY10" fmla="*/ 1302488 h 1302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01634" h="1302488">
                <a:moveTo>
                  <a:pt x="1381648" y="0"/>
                </a:moveTo>
                <a:lnTo>
                  <a:pt x="525727" y="334925"/>
                </a:lnTo>
                <a:cubicBezTo>
                  <a:pt x="313962" y="416441"/>
                  <a:pt x="197003" y="458971"/>
                  <a:pt x="111057" y="489097"/>
                </a:cubicBezTo>
                <a:cubicBezTo>
                  <a:pt x="25111" y="519223"/>
                  <a:pt x="18022" y="470491"/>
                  <a:pt x="10048" y="515679"/>
                </a:cubicBezTo>
                <a:cubicBezTo>
                  <a:pt x="2074" y="560868"/>
                  <a:pt x="-24508" y="698205"/>
                  <a:pt x="63211" y="760228"/>
                </a:cubicBezTo>
                <a:cubicBezTo>
                  <a:pt x="150930" y="822251"/>
                  <a:pt x="368011" y="844402"/>
                  <a:pt x="536360" y="887818"/>
                </a:cubicBezTo>
                <a:cubicBezTo>
                  <a:pt x="704709" y="931234"/>
                  <a:pt x="923562" y="986169"/>
                  <a:pt x="1073304" y="1020725"/>
                </a:cubicBezTo>
                <a:cubicBezTo>
                  <a:pt x="1223046" y="1055281"/>
                  <a:pt x="1337346" y="1064141"/>
                  <a:pt x="1434811" y="1095153"/>
                </a:cubicBezTo>
                <a:cubicBezTo>
                  <a:pt x="1532276" y="1126165"/>
                  <a:pt x="1596958" y="1172239"/>
                  <a:pt x="1658095" y="1206795"/>
                </a:cubicBezTo>
                <a:cubicBezTo>
                  <a:pt x="1719232" y="1241351"/>
                  <a:pt x="1801634" y="1302488"/>
                  <a:pt x="1801634" y="1302488"/>
                </a:cubicBezTo>
                <a:lnTo>
                  <a:pt x="1801634" y="1302488"/>
                </a:lnTo>
              </a:path>
            </a:pathLst>
          </a:custGeom>
          <a:noFill/>
          <a:ln w="38100">
            <a:solidFill>
              <a:srgbClr val="00B0F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3" name="テキスト ボックス 142"/>
              <p:cNvSpPr txBox="1"/>
              <p:nvPr/>
            </p:nvSpPr>
            <p:spPr>
              <a:xfrm>
                <a:off x="3241525" y="2627259"/>
                <a:ext cx="42319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1/2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43" name="テキスト ボックス 1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1525" y="2627259"/>
                <a:ext cx="423193" cy="276999"/>
              </a:xfrm>
              <a:prstGeom prst="rect">
                <a:avLst/>
              </a:prstGeom>
              <a:blipFill>
                <a:blip r:embed="rId9"/>
                <a:stretch>
                  <a:fillRect l="-13043" t="-2222" r="-14493" b="-3555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5" name="グループ化 144"/>
          <p:cNvGrpSpPr/>
          <p:nvPr/>
        </p:nvGrpSpPr>
        <p:grpSpPr>
          <a:xfrm>
            <a:off x="1115898" y="-26518"/>
            <a:ext cx="5332242" cy="2034994"/>
            <a:chOff x="3359046" y="591747"/>
            <a:chExt cx="5332242" cy="2034994"/>
          </a:xfrm>
        </p:grpSpPr>
        <p:cxnSp>
          <p:nvCxnSpPr>
            <p:cNvPr id="146" name="直線矢印コネクタ 145"/>
            <p:cNvCxnSpPr/>
            <p:nvPr/>
          </p:nvCxnSpPr>
          <p:spPr>
            <a:xfrm flipV="1">
              <a:off x="7756737" y="2064979"/>
              <a:ext cx="0" cy="54825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7" name="楕円 146"/>
            <p:cNvSpPr>
              <a:spLocks noChangeAspect="1"/>
            </p:cNvSpPr>
            <p:nvPr/>
          </p:nvSpPr>
          <p:spPr>
            <a:xfrm>
              <a:off x="7154855" y="707068"/>
              <a:ext cx="1203764" cy="1219372"/>
            </a:xfrm>
            <a:prstGeom prst="ellipse">
              <a:avLst/>
            </a:prstGeom>
            <a:noFill/>
            <a:ln w="1905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" name="楕円 147"/>
            <p:cNvSpPr>
              <a:spLocks noChangeAspect="1"/>
            </p:cNvSpPr>
            <p:nvPr/>
          </p:nvSpPr>
          <p:spPr>
            <a:xfrm>
              <a:off x="8022061" y="1504435"/>
              <a:ext cx="135012" cy="13501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" name="楕円 148"/>
            <p:cNvSpPr>
              <a:spLocks noChangeAspect="1"/>
            </p:cNvSpPr>
            <p:nvPr/>
          </p:nvSpPr>
          <p:spPr>
            <a:xfrm>
              <a:off x="7321541" y="1056334"/>
              <a:ext cx="135012" cy="13501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" name="フリーフォーム 149"/>
            <p:cNvSpPr/>
            <p:nvPr/>
          </p:nvSpPr>
          <p:spPr>
            <a:xfrm>
              <a:off x="6751056" y="1000988"/>
              <a:ext cx="617112" cy="45719"/>
            </a:xfrm>
            <a:custGeom>
              <a:avLst/>
              <a:gdLst>
                <a:gd name="connsiteX0" fmla="*/ 1168400 w 1168400"/>
                <a:gd name="connsiteY0" fmla="*/ 82639 h 82639"/>
                <a:gd name="connsiteX1" fmla="*/ 527050 w 1168400"/>
                <a:gd name="connsiteY1" fmla="*/ 89 h 82639"/>
                <a:gd name="connsiteX2" fmla="*/ 0 w 1168400"/>
                <a:gd name="connsiteY2" fmla="*/ 69939 h 82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68400" h="82639">
                  <a:moveTo>
                    <a:pt x="1168400" y="82639"/>
                  </a:moveTo>
                  <a:cubicBezTo>
                    <a:pt x="945091" y="42422"/>
                    <a:pt x="721783" y="2206"/>
                    <a:pt x="527050" y="89"/>
                  </a:cubicBezTo>
                  <a:cubicBezTo>
                    <a:pt x="332317" y="-2028"/>
                    <a:pt x="166158" y="33955"/>
                    <a:pt x="0" y="69939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head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" name="フリーフォーム 151"/>
            <p:cNvSpPr/>
            <p:nvPr/>
          </p:nvSpPr>
          <p:spPr>
            <a:xfrm>
              <a:off x="6868308" y="1191316"/>
              <a:ext cx="517338" cy="422580"/>
            </a:xfrm>
            <a:custGeom>
              <a:avLst/>
              <a:gdLst>
                <a:gd name="connsiteX0" fmla="*/ 787400 w 787400"/>
                <a:gd name="connsiteY0" fmla="*/ 0 h 615950"/>
                <a:gd name="connsiteX1" fmla="*/ 400050 w 787400"/>
                <a:gd name="connsiteY1" fmla="*/ 304800 h 615950"/>
                <a:gd name="connsiteX2" fmla="*/ 0 w 787400"/>
                <a:gd name="connsiteY2" fmla="*/ 615950 h 615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7400" h="615950">
                  <a:moveTo>
                    <a:pt x="787400" y="0"/>
                  </a:moveTo>
                  <a:lnTo>
                    <a:pt x="400050" y="304800"/>
                  </a:lnTo>
                  <a:lnTo>
                    <a:pt x="0" y="615950"/>
                  </a:lnTo>
                </a:path>
              </a:pathLst>
            </a:custGeom>
            <a:noFill/>
            <a:ln w="22225">
              <a:solidFill>
                <a:schemeClr val="tx1"/>
              </a:solidFill>
              <a:head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" name="フリーフォーム 152"/>
            <p:cNvSpPr/>
            <p:nvPr/>
          </p:nvSpPr>
          <p:spPr>
            <a:xfrm>
              <a:off x="8100325" y="1621237"/>
              <a:ext cx="379053" cy="324677"/>
            </a:xfrm>
            <a:custGeom>
              <a:avLst/>
              <a:gdLst>
                <a:gd name="connsiteX0" fmla="*/ 0 w 1016000"/>
                <a:gd name="connsiteY0" fmla="*/ 0 h 569778"/>
                <a:gd name="connsiteX1" fmla="*/ 565150 w 1016000"/>
                <a:gd name="connsiteY1" fmla="*/ 495300 h 569778"/>
                <a:gd name="connsiteX2" fmla="*/ 1016000 w 1016000"/>
                <a:gd name="connsiteY2" fmla="*/ 558800 h 569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16000" h="569778">
                  <a:moveTo>
                    <a:pt x="0" y="0"/>
                  </a:moveTo>
                  <a:cubicBezTo>
                    <a:pt x="197908" y="201083"/>
                    <a:pt x="395817" y="402167"/>
                    <a:pt x="565150" y="495300"/>
                  </a:cubicBezTo>
                  <a:cubicBezTo>
                    <a:pt x="734483" y="588433"/>
                    <a:pt x="875241" y="573616"/>
                    <a:pt x="1016000" y="558800"/>
                  </a:cubicBezTo>
                </a:path>
              </a:pathLst>
            </a:custGeom>
            <a:noFill/>
            <a:ln w="22225">
              <a:solidFill>
                <a:schemeClr val="tx1"/>
              </a:solidFill>
              <a:head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4" name="フリーフォーム 153"/>
            <p:cNvSpPr/>
            <p:nvPr/>
          </p:nvSpPr>
          <p:spPr>
            <a:xfrm>
              <a:off x="8140367" y="1538154"/>
              <a:ext cx="550921" cy="178791"/>
            </a:xfrm>
            <a:custGeom>
              <a:avLst/>
              <a:gdLst>
                <a:gd name="connsiteX0" fmla="*/ 0 w 1308100"/>
                <a:gd name="connsiteY0" fmla="*/ 0 h 234950"/>
                <a:gd name="connsiteX1" fmla="*/ 635000 w 1308100"/>
                <a:gd name="connsiteY1" fmla="*/ 152400 h 234950"/>
                <a:gd name="connsiteX2" fmla="*/ 1308100 w 1308100"/>
                <a:gd name="connsiteY2" fmla="*/ 234950 h 234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08100" h="234950">
                  <a:moveTo>
                    <a:pt x="0" y="0"/>
                  </a:moveTo>
                  <a:cubicBezTo>
                    <a:pt x="208491" y="56621"/>
                    <a:pt x="416983" y="113242"/>
                    <a:pt x="635000" y="152400"/>
                  </a:cubicBezTo>
                  <a:cubicBezTo>
                    <a:pt x="853017" y="191558"/>
                    <a:pt x="1080558" y="213254"/>
                    <a:pt x="1308100" y="234950"/>
                  </a:cubicBezTo>
                </a:path>
              </a:pathLst>
            </a:custGeom>
            <a:noFill/>
            <a:ln w="22225">
              <a:solidFill>
                <a:schemeClr val="tx1"/>
              </a:solidFill>
              <a:head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" name="楕円 154"/>
            <p:cNvSpPr>
              <a:spLocks noChangeAspect="1"/>
            </p:cNvSpPr>
            <p:nvPr/>
          </p:nvSpPr>
          <p:spPr>
            <a:xfrm>
              <a:off x="7987367" y="997958"/>
              <a:ext cx="135012" cy="135012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" name="フリーフォーム 155"/>
            <p:cNvSpPr/>
            <p:nvPr/>
          </p:nvSpPr>
          <p:spPr>
            <a:xfrm>
              <a:off x="8100436" y="757423"/>
              <a:ext cx="407605" cy="273030"/>
            </a:xfrm>
            <a:custGeom>
              <a:avLst/>
              <a:gdLst>
                <a:gd name="connsiteX0" fmla="*/ 0 w 850900"/>
                <a:gd name="connsiteY0" fmla="*/ 381000 h 381000"/>
                <a:gd name="connsiteX1" fmla="*/ 596900 w 850900"/>
                <a:gd name="connsiteY1" fmla="*/ 215900 h 381000"/>
                <a:gd name="connsiteX2" fmla="*/ 850900 w 850900"/>
                <a:gd name="connsiteY2" fmla="*/ 0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50900" h="381000">
                  <a:moveTo>
                    <a:pt x="0" y="381000"/>
                  </a:moveTo>
                  <a:cubicBezTo>
                    <a:pt x="227541" y="330200"/>
                    <a:pt x="455083" y="279400"/>
                    <a:pt x="596900" y="215900"/>
                  </a:cubicBezTo>
                  <a:cubicBezTo>
                    <a:pt x="738717" y="152400"/>
                    <a:pt x="794808" y="76200"/>
                    <a:pt x="850900" y="0"/>
                  </a:cubicBezTo>
                </a:path>
              </a:pathLst>
            </a:custGeom>
            <a:noFill/>
            <a:ln w="22225">
              <a:solidFill>
                <a:schemeClr val="tx1"/>
              </a:solidFill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57" name="グループ化 156"/>
            <p:cNvGrpSpPr/>
            <p:nvPr/>
          </p:nvGrpSpPr>
          <p:grpSpPr>
            <a:xfrm>
              <a:off x="6763780" y="1332630"/>
              <a:ext cx="683981" cy="487635"/>
              <a:chOff x="6397848" y="1433048"/>
              <a:chExt cx="683981" cy="487635"/>
            </a:xfrm>
          </p:grpSpPr>
          <p:sp>
            <p:nvSpPr>
              <p:cNvPr id="166" name="フリーフォーム 165"/>
              <p:cNvSpPr/>
              <p:nvPr/>
            </p:nvSpPr>
            <p:spPr>
              <a:xfrm>
                <a:off x="6397848" y="1447629"/>
                <a:ext cx="617112" cy="45719"/>
              </a:xfrm>
              <a:custGeom>
                <a:avLst/>
                <a:gdLst>
                  <a:gd name="connsiteX0" fmla="*/ 1168400 w 1168400"/>
                  <a:gd name="connsiteY0" fmla="*/ 82639 h 82639"/>
                  <a:gd name="connsiteX1" fmla="*/ 527050 w 1168400"/>
                  <a:gd name="connsiteY1" fmla="*/ 89 h 82639"/>
                  <a:gd name="connsiteX2" fmla="*/ 0 w 1168400"/>
                  <a:gd name="connsiteY2" fmla="*/ 69939 h 826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68400" h="82639">
                    <a:moveTo>
                      <a:pt x="1168400" y="82639"/>
                    </a:moveTo>
                    <a:cubicBezTo>
                      <a:pt x="945091" y="42422"/>
                      <a:pt x="721783" y="2206"/>
                      <a:pt x="527050" y="89"/>
                    </a:cubicBezTo>
                    <a:cubicBezTo>
                      <a:pt x="332317" y="-2028"/>
                      <a:pt x="166158" y="33955"/>
                      <a:pt x="0" y="69939"/>
                    </a:cubicBezTo>
                  </a:path>
                </a:pathLst>
              </a:custGeom>
              <a:noFill/>
              <a:ln w="25400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8" name="フリーフォーム 167"/>
              <p:cNvSpPr/>
              <p:nvPr/>
            </p:nvSpPr>
            <p:spPr>
              <a:xfrm>
                <a:off x="6498963" y="1498103"/>
                <a:ext cx="517338" cy="422580"/>
              </a:xfrm>
              <a:custGeom>
                <a:avLst/>
                <a:gdLst>
                  <a:gd name="connsiteX0" fmla="*/ 787400 w 787400"/>
                  <a:gd name="connsiteY0" fmla="*/ 0 h 615950"/>
                  <a:gd name="connsiteX1" fmla="*/ 400050 w 787400"/>
                  <a:gd name="connsiteY1" fmla="*/ 304800 h 615950"/>
                  <a:gd name="connsiteX2" fmla="*/ 0 w 787400"/>
                  <a:gd name="connsiteY2" fmla="*/ 615950 h 615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87400" h="615950">
                    <a:moveTo>
                      <a:pt x="787400" y="0"/>
                    </a:moveTo>
                    <a:lnTo>
                      <a:pt x="400050" y="304800"/>
                    </a:lnTo>
                    <a:lnTo>
                      <a:pt x="0" y="615950"/>
                    </a:lnTo>
                  </a:path>
                </a:pathLst>
              </a:custGeom>
              <a:noFill/>
              <a:ln w="22225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9" name="楕円 168"/>
              <p:cNvSpPr>
                <a:spLocks noChangeAspect="1"/>
              </p:cNvSpPr>
              <p:nvPr/>
            </p:nvSpPr>
            <p:spPr>
              <a:xfrm>
                <a:off x="6946817" y="1433048"/>
                <a:ext cx="135012" cy="135012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58" name="グループ化 157"/>
            <p:cNvGrpSpPr/>
            <p:nvPr/>
          </p:nvGrpSpPr>
          <p:grpSpPr>
            <a:xfrm>
              <a:off x="7879849" y="1672363"/>
              <a:ext cx="593921" cy="393068"/>
              <a:chOff x="8126050" y="1558424"/>
              <a:chExt cx="593921" cy="393068"/>
            </a:xfrm>
          </p:grpSpPr>
          <p:sp>
            <p:nvSpPr>
              <p:cNvPr id="163" name="フリーフォーム 162"/>
              <p:cNvSpPr/>
              <p:nvPr/>
            </p:nvSpPr>
            <p:spPr>
              <a:xfrm>
                <a:off x="8193556" y="1626815"/>
                <a:ext cx="379053" cy="324677"/>
              </a:xfrm>
              <a:custGeom>
                <a:avLst/>
                <a:gdLst>
                  <a:gd name="connsiteX0" fmla="*/ 0 w 1016000"/>
                  <a:gd name="connsiteY0" fmla="*/ 0 h 569778"/>
                  <a:gd name="connsiteX1" fmla="*/ 565150 w 1016000"/>
                  <a:gd name="connsiteY1" fmla="*/ 495300 h 569778"/>
                  <a:gd name="connsiteX2" fmla="*/ 1016000 w 1016000"/>
                  <a:gd name="connsiteY2" fmla="*/ 558800 h 5697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16000" h="569778">
                    <a:moveTo>
                      <a:pt x="0" y="0"/>
                    </a:moveTo>
                    <a:cubicBezTo>
                      <a:pt x="197908" y="201083"/>
                      <a:pt x="395817" y="402167"/>
                      <a:pt x="565150" y="495300"/>
                    </a:cubicBezTo>
                    <a:cubicBezTo>
                      <a:pt x="734483" y="588433"/>
                      <a:pt x="875241" y="573616"/>
                      <a:pt x="1016000" y="558800"/>
                    </a:cubicBezTo>
                  </a:path>
                </a:pathLst>
              </a:custGeom>
              <a:noFill/>
              <a:ln w="22225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4" name="フリーフォーム 163"/>
              <p:cNvSpPr/>
              <p:nvPr/>
            </p:nvSpPr>
            <p:spPr>
              <a:xfrm>
                <a:off x="8169050" y="1608280"/>
                <a:ext cx="550921" cy="178791"/>
              </a:xfrm>
              <a:custGeom>
                <a:avLst/>
                <a:gdLst>
                  <a:gd name="connsiteX0" fmla="*/ 0 w 1308100"/>
                  <a:gd name="connsiteY0" fmla="*/ 0 h 234950"/>
                  <a:gd name="connsiteX1" fmla="*/ 635000 w 1308100"/>
                  <a:gd name="connsiteY1" fmla="*/ 152400 h 234950"/>
                  <a:gd name="connsiteX2" fmla="*/ 1308100 w 1308100"/>
                  <a:gd name="connsiteY2" fmla="*/ 234950 h 234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08100" h="234950">
                    <a:moveTo>
                      <a:pt x="0" y="0"/>
                    </a:moveTo>
                    <a:cubicBezTo>
                      <a:pt x="208491" y="56621"/>
                      <a:pt x="416983" y="113242"/>
                      <a:pt x="635000" y="152400"/>
                    </a:cubicBezTo>
                    <a:cubicBezTo>
                      <a:pt x="853017" y="191558"/>
                      <a:pt x="1080558" y="213254"/>
                      <a:pt x="1308100" y="234950"/>
                    </a:cubicBezTo>
                  </a:path>
                </a:pathLst>
              </a:custGeom>
              <a:noFill/>
              <a:ln w="22225">
                <a:solidFill>
                  <a:schemeClr val="tx1"/>
                </a:solidFill>
                <a:headEnd type="none"/>
                <a:tail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5" name="楕円 164"/>
              <p:cNvSpPr>
                <a:spLocks noChangeAspect="1"/>
              </p:cNvSpPr>
              <p:nvPr/>
            </p:nvSpPr>
            <p:spPr>
              <a:xfrm>
                <a:off x="8126050" y="1558424"/>
                <a:ext cx="135012" cy="135012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59" name="楕円 158"/>
            <p:cNvSpPr>
              <a:spLocks noChangeAspect="1"/>
            </p:cNvSpPr>
            <p:nvPr/>
          </p:nvSpPr>
          <p:spPr>
            <a:xfrm>
              <a:off x="7836142" y="832817"/>
              <a:ext cx="135012" cy="13501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0" name="フリーフォーム 159"/>
            <p:cNvSpPr/>
            <p:nvPr/>
          </p:nvSpPr>
          <p:spPr>
            <a:xfrm>
              <a:off x="7971154" y="591747"/>
              <a:ext cx="407605" cy="273030"/>
            </a:xfrm>
            <a:custGeom>
              <a:avLst/>
              <a:gdLst>
                <a:gd name="connsiteX0" fmla="*/ 0 w 850900"/>
                <a:gd name="connsiteY0" fmla="*/ 381000 h 381000"/>
                <a:gd name="connsiteX1" fmla="*/ 596900 w 850900"/>
                <a:gd name="connsiteY1" fmla="*/ 215900 h 381000"/>
                <a:gd name="connsiteX2" fmla="*/ 850900 w 850900"/>
                <a:gd name="connsiteY2" fmla="*/ 0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50900" h="381000">
                  <a:moveTo>
                    <a:pt x="0" y="381000"/>
                  </a:moveTo>
                  <a:cubicBezTo>
                    <a:pt x="227541" y="330200"/>
                    <a:pt x="455083" y="279400"/>
                    <a:pt x="596900" y="215900"/>
                  </a:cubicBezTo>
                  <a:cubicBezTo>
                    <a:pt x="738717" y="152400"/>
                    <a:pt x="794808" y="76200"/>
                    <a:pt x="850900" y="0"/>
                  </a:cubicBezTo>
                </a:path>
              </a:pathLst>
            </a:custGeom>
            <a:noFill/>
            <a:ln w="22225">
              <a:solidFill>
                <a:schemeClr val="tx1"/>
              </a:solidFill>
              <a:head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" name="テキスト ボックス 160"/>
            <p:cNvSpPr txBox="1"/>
            <p:nvPr/>
          </p:nvSpPr>
          <p:spPr>
            <a:xfrm>
              <a:off x="7778251" y="2165076"/>
              <a:ext cx="55976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>
                  <a:latin typeface="+mn-ea"/>
                </a:rPr>
                <a:t>lift</a:t>
              </a:r>
              <a:endParaRPr kumimoji="1" lang="ja-JP" altLang="en-US" sz="2400" dirty="0">
                <a:latin typeface="+mn-ea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2" name="テキスト ボックス 161"/>
                <p:cNvSpPr txBox="1"/>
                <p:nvPr/>
              </p:nvSpPr>
              <p:spPr>
                <a:xfrm>
                  <a:off x="3359046" y="947255"/>
                  <a:ext cx="3276859" cy="132343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sz="2000" dirty="0" smtClean="0">
                      <a:latin typeface="+mn-ea"/>
                    </a:rPr>
                    <a:t>submodular flow </a:t>
                  </a:r>
                </a:p>
                <a:p>
                  <a:r>
                    <a:rPr kumimoji="1" lang="en-US" altLang="ja-JP" sz="2000" dirty="0" smtClean="0">
                      <a:latin typeface="+mn-ea"/>
                    </a:rPr>
                    <a:t>constraint</a:t>
                  </a:r>
                </a:p>
                <a:p>
                  <a:r>
                    <a:rPr lang="en-US" altLang="ja-JP" sz="2000" dirty="0" smtClean="0">
                      <a:latin typeface="+mn-ea"/>
                    </a:rPr>
                    <a:t>of “disjoint” 6-dim </a:t>
                  </a:r>
                  <a:r>
                    <a:rPr lang="en-US" altLang="ja-JP" sz="2000" dirty="0" err="1" smtClean="0">
                      <a:latin typeface="+mn-ea"/>
                    </a:rPr>
                    <a:t>submo</a:t>
                  </a:r>
                  <a:r>
                    <a:rPr lang="en-US" altLang="ja-JP" sz="2000" dirty="0" smtClean="0">
                      <a:latin typeface="+mn-ea"/>
                    </a:rPr>
                    <a:t>.</a:t>
                  </a:r>
                </a:p>
                <a:p>
                  <a:r>
                    <a:rPr kumimoji="1" lang="en-US" altLang="ja-JP" sz="2000" dirty="0">
                      <a:latin typeface="+mn-ea"/>
                    </a:rPr>
                    <a:t> </a:t>
                  </a:r>
                  <a:r>
                    <a:rPr kumimoji="1" lang="en-US" altLang="ja-JP" sz="2000" dirty="0" smtClean="0">
                      <a:latin typeface="+mn-ea"/>
                    </a:rPr>
                    <a:t>       -</a:t>
                  </a:r>
                  <a:r>
                    <a:rPr lang="en-US" altLang="ja-JP" sz="2000" dirty="0" smtClean="0">
                      <a:latin typeface="+mn-ea"/>
                      <a:sym typeface="Wingdings" panose="05000000000000000000" pitchFamily="2" charset="2"/>
                    </a:rPr>
                    <a:t>--&gt; </a:t>
                  </a:r>
                  <a14:m>
                    <m:oMath xmlns:m="http://schemas.openxmlformats.org/officeDocument/2006/math">
                      <m:r>
                        <a:rPr lang="en-US" altLang="ja-JP" sz="20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h</m:t>
                      </m:r>
                      <m:r>
                        <a:rPr lang="en-US" altLang="ja-JP" sz="20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altLang="ja-JP" sz="20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𝑂</m:t>
                      </m:r>
                      <m:r>
                        <a:rPr lang="en-US" altLang="ja-JP" sz="20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(1)</m:t>
                      </m:r>
                    </m:oMath>
                  </a14:m>
                  <a:endParaRPr kumimoji="1" lang="en-US" altLang="ja-JP" sz="2000" dirty="0" smtClean="0">
                    <a:latin typeface="+mn-ea"/>
                  </a:endParaRPr>
                </a:p>
              </p:txBody>
            </p:sp>
          </mc:Choice>
          <mc:Fallback xmlns="">
            <p:sp>
              <p:nvSpPr>
                <p:cNvPr id="162" name="テキスト ボックス 16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59046" y="947255"/>
                  <a:ext cx="3276859" cy="1323439"/>
                </a:xfrm>
                <a:prstGeom prst="rect">
                  <a:avLst/>
                </a:prstGeom>
                <a:blipFill>
                  <a:blip r:embed="rId10"/>
                  <a:stretch>
                    <a:fillRect l="-1859" t="-2765" r="-1115" b="-7834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0ACD-69A0-4C60-AE61-975AD3BE7EE4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1682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" grpId="0" animBg="1"/>
      <p:bldP spid="134" grpId="1" animBg="1"/>
      <p:bldP spid="135" grpId="0" animBg="1"/>
      <p:bldP spid="135" grpId="1" animBg="1"/>
      <p:bldP spid="135" grpId="2" animBg="1"/>
      <p:bldP spid="136" grpId="0" animBg="1"/>
      <p:bldP spid="136" grpId="1" animBg="1"/>
      <p:bldP spid="140" grpId="0" animBg="1"/>
      <p:bldP spid="140" grpId="1" animBg="1"/>
      <p:bldP spid="141" grpId="0" animBg="1"/>
      <p:bldP spid="141" grpId="1" animBg="1"/>
      <p:bldP spid="142" grpId="0" animBg="1"/>
      <p:bldP spid="142" grpId="1" animBg="1"/>
      <p:bldP spid="14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5257" y="224313"/>
            <a:ext cx="7886700" cy="909639"/>
          </a:xfrm>
        </p:spPr>
        <p:txBody>
          <a:bodyPr/>
          <a:lstStyle/>
          <a:p>
            <a:r>
              <a:rPr lang="en-US" altLang="ja-JP" dirty="0" smtClean="0">
                <a:latin typeface="+mj-ea"/>
              </a:rPr>
              <a:t>S</a:t>
            </a:r>
            <a:r>
              <a:rPr kumimoji="1" lang="en-US" altLang="ja-JP" dirty="0" smtClean="0">
                <a:latin typeface="+mj-ea"/>
              </a:rPr>
              <a:t>ummary, remark, question</a:t>
            </a:r>
            <a:endParaRPr kumimoji="1" lang="ja-JP" altLang="en-US" dirty="0">
              <a:latin typeface="+mj-ea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61757" y="1309072"/>
            <a:ext cx="7886700" cy="4618936"/>
          </a:xfrm>
        </p:spPr>
        <p:txBody>
          <a:bodyPr>
            <a:normAutofit lnSpcReduction="10000"/>
          </a:bodyPr>
          <a:lstStyle/>
          <a:p>
            <a:r>
              <a:rPr lang="en-US" altLang="ja-JP" dirty="0">
                <a:latin typeface="+mn-ea"/>
              </a:rPr>
              <a:t>F</a:t>
            </a:r>
            <a:r>
              <a:rPr kumimoji="1" lang="en-US" altLang="ja-JP" dirty="0" smtClean="0">
                <a:latin typeface="+mn-ea"/>
              </a:rPr>
              <a:t>irst combinatorial strong </a:t>
            </a:r>
            <a:r>
              <a:rPr kumimoji="1" lang="en-US" altLang="ja-JP" dirty="0" err="1" smtClean="0">
                <a:latin typeface="+mn-ea"/>
              </a:rPr>
              <a:t>polytime</a:t>
            </a:r>
            <a:r>
              <a:rPr kumimoji="1" lang="en-US" altLang="ja-JP" dirty="0" smtClean="0">
                <a:latin typeface="+mn-ea"/>
              </a:rPr>
              <a:t> </a:t>
            </a:r>
            <a:r>
              <a:rPr kumimoji="1" lang="en-US" altLang="ja-JP" dirty="0" err="1" smtClean="0">
                <a:latin typeface="+mn-ea"/>
              </a:rPr>
              <a:t>algo</a:t>
            </a:r>
            <a:r>
              <a:rPr lang="en-US" altLang="ja-JP" dirty="0" smtClean="0">
                <a:latin typeface="+mn-ea"/>
              </a:rPr>
              <a:t>.</a:t>
            </a:r>
            <a:r>
              <a:rPr lang="en-US" altLang="ja-JP" dirty="0">
                <a:latin typeface="+mn-ea"/>
              </a:rPr>
              <a:t> </a:t>
            </a:r>
            <a:r>
              <a:rPr lang="en-US" altLang="ja-JP" dirty="0" smtClean="0">
                <a:latin typeface="+mn-ea"/>
              </a:rPr>
              <a:t> </a:t>
            </a:r>
            <a:r>
              <a:rPr kumimoji="1" lang="en-US" altLang="ja-JP" dirty="0" smtClean="0">
                <a:latin typeface="+mn-ea"/>
              </a:rPr>
              <a:t>for max. node-cap. free </a:t>
            </a:r>
            <a:r>
              <a:rPr kumimoji="1" lang="en-US" altLang="ja-JP" dirty="0" err="1" smtClean="0">
                <a:latin typeface="+mn-ea"/>
              </a:rPr>
              <a:t>mulitflow</a:t>
            </a:r>
            <a:endParaRPr lang="en-US" altLang="ja-JP" dirty="0" smtClean="0">
              <a:latin typeface="+mn-ea"/>
            </a:endParaRPr>
          </a:p>
          <a:p>
            <a:endParaRPr kumimoji="1" lang="en-US" altLang="ja-JP" dirty="0" smtClean="0">
              <a:latin typeface="+mn-ea"/>
            </a:endParaRPr>
          </a:p>
          <a:p>
            <a:r>
              <a:rPr lang="en-US" altLang="ja-JP" dirty="0" smtClean="0">
                <a:latin typeface="+mn-ea"/>
              </a:rPr>
              <a:t>DCA idea brings </a:t>
            </a:r>
            <a:r>
              <a:rPr lang="en-US" altLang="ja-JP" dirty="0" err="1" smtClean="0">
                <a:latin typeface="+mn-ea"/>
              </a:rPr>
              <a:t>combin</a:t>
            </a:r>
            <a:r>
              <a:rPr lang="en-US" altLang="ja-JP" dirty="0" smtClean="0">
                <a:latin typeface="+mn-ea"/>
              </a:rPr>
              <a:t>. </a:t>
            </a:r>
            <a:r>
              <a:rPr lang="en-US" altLang="ja-JP" dirty="0" err="1" smtClean="0">
                <a:latin typeface="+mn-ea"/>
              </a:rPr>
              <a:t>polytime</a:t>
            </a:r>
            <a:r>
              <a:rPr lang="en-US" altLang="ja-JP" dirty="0" smtClean="0">
                <a:latin typeface="+mn-ea"/>
              </a:rPr>
              <a:t> </a:t>
            </a:r>
            <a:r>
              <a:rPr lang="en-US" altLang="ja-JP" dirty="0" err="1" smtClean="0">
                <a:latin typeface="+mn-ea"/>
              </a:rPr>
              <a:t>algo</a:t>
            </a:r>
            <a:r>
              <a:rPr lang="en-US" altLang="ja-JP" dirty="0">
                <a:latin typeface="+mn-ea"/>
              </a:rPr>
              <a:t>.</a:t>
            </a:r>
            <a:r>
              <a:rPr lang="en-US" altLang="ja-JP" dirty="0" smtClean="0">
                <a:latin typeface="+mn-ea"/>
              </a:rPr>
              <a:t> for another </a:t>
            </a:r>
            <a:r>
              <a:rPr lang="en-US" altLang="ja-JP" dirty="0" err="1" smtClean="0">
                <a:latin typeface="+mn-ea"/>
              </a:rPr>
              <a:t>mincost</a:t>
            </a:r>
            <a:r>
              <a:rPr lang="en-US" altLang="ja-JP" dirty="0" smtClean="0">
                <a:latin typeface="+mn-ea"/>
              </a:rPr>
              <a:t> </a:t>
            </a:r>
            <a:r>
              <a:rPr lang="en-US" altLang="ja-JP" dirty="0" err="1" smtClean="0">
                <a:latin typeface="+mn-ea"/>
              </a:rPr>
              <a:t>multilfow</a:t>
            </a:r>
            <a:r>
              <a:rPr lang="en-US" altLang="ja-JP" dirty="0" smtClean="0">
                <a:latin typeface="+mn-ea"/>
              </a:rPr>
              <a:t> problem </a:t>
            </a:r>
            <a:r>
              <a:rPr lang="en-US" altLang="ja-JP" dirty="0">
                <a:latin typeface="+mn-ea"/>
              </a:rPr>
              <a:t>[</a:t>
            </a:r>
            <a:r>
              <a:rPr lang="en-US" altLang="ja-JP" dirty="0" smtClean="0">
                <a:latin typeface="+mn-ea"/>
              </a:rPr>
              <a:t>H.15]</a:t>
            </a:r>
          </a:p>
          <a:p>
            <a:endParaRPr lang="en-US" altLang="ja-JP" dirty="0" smtClean="0">
              <a:latin typeface="+mn-ea"/>
            </a:endParaRPr>
          </a:p>
          <a:p>
            <a:r>
              <a:rPr kumimoji="1" lang="en-US" altLang="ja-JP" dirty="0" smtClean="0">
                <a:latin typeface="+mn-ea"/>
              </a:rPr>
              <a:t>?? more direct combinatorial algorithm </a:t>
            </a:r>
            <a:r>
              <a:rPr lang="en-US" altLang="ja-JP" dirty="0" smtClean="0">
                <a:latin typeface="+mn-ea"/>
              </a:rPr>
              <a:t>without perturbation</a:t>
            </a:r>
            <a:r>
              <a:rPr kumimoji="1" lang="en-US" altLang="ja-JP" dirty="0" smtClean="0">
                <a:latin typeface="+mn-ea"/>
              </a:rPr>
              <a:t> </a:t>
            </a:r>
          </a:p>
          <a:p>
            <a:endParaRPr kumimoji="1" lang="en-US" altLang="ja-JP" dirty="0" smtClean="0">
              <a:latin typeface="+mn-ea"/>
            </a:endParaRPr>
          </a:p>
          <a:p>
            <a:r>
              <a:rPr lang="en-US" altLang="ja-JP" dirty="0" smtClean="0">
                <a:latin typeface="+mn-ea"/>
              </a:rPr>
              <a:t>?? SFM on  </a:t>
            </a:r>
            <a:endParaRPr kumimoji="1" lang="ja-JP" altLang="en-US" dirty="0">
              <a:latin typeface="+mn-ea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2796254" y="4978896"/>
            <a:ext cx="5413719" cy="1075333"/>
            <a:chOff x="1476513" y="4666484"/>
            <a:chExt cx="5413719" cy="1075333"/>
          </a:xfrm>
        </p:grpSpPr>
        <p:grpSp>
          <p:nvGrpSpPr>
            <p:cNvPr id="6" name="グループ化 5"/>
            <p:cNvGrpSpPr/>
            <p:nvPr/>
          </p:nvGrpSpPr>
          <p:grpSpPr>
            <a:xfrm>
              <a:off x="1476513" y="4700663"/>
              <a:ext cx="1043249" cy="1029253"/>
              <a:chOff x="7502416" y="2719527"/>
              <a:chExt cx="1043249" cy="1029253"/>
            </a:xfrm>
          </p:grpSpPr>
          <p:cxnSp>
            <p:nvCxnSpPr>
              <p:cNvPr id="57" name="直線コネクタ 56"/>
              <p:cNvCxnSpPr>
                <a:cxnSpLocks noChangeAspect="1"/>
                <a:stCxn id="67" idx="5"/>
              </p:cNvCxnSpPr>
              <p:nvPr/>
            </p:nvCxnSpPr>
            <p:spPr>
              <a:xfrm>
                <a:off x="8051210" y="2811659"/>
                <a:ext cx="409920" cy="396155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" name="直線コネクタ 57"/>
              <p:cNvCxnSpPr>
                <a:cxnSpLocks noChangeAspect="1"/>
                <a:stCxn id="62" idx="1"/>
                <a:endCxn id="77" idx="1"/>
              </p:cNvCxnSpPr>
              <p:nvPr/>
            </p:nvCxnSpPr>
            <p:spPr>
              <a:xfrm>
                <a:off x="7772373" y="2958621"/>
                <a:ext cx="441473" cy="458102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" name="直線コネクタ 58"/>
              <p:cNvCxnSpPr>
                <a:cxnSpLocks noChangeAspect="1"/>
                <a:stCxn id="65" idx="5"/>
                <a:endCxn id="73" idx="5"/>
              </p:cNvCxnSpPr>
              <p:nvPr/>
            </p:nvCxnSpPr>
            <p:spPr>
              <a:xfrm>
                <a:off x="7594600" y="3271696"/>
                <a:ext cx="461048" cy="461277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" name="直線コネクタ 59"/>
              <p:cNvCxnSpPr>
                <a:cxnSpLocks noChangeAspect="1"/>
                <a:stCxn id="67" idx="7"/>
                <a:endCxn id="65" idx="3"/>
              </p:cNvCxnSpPr>
              <p:nvPr/>
            </p:nvCxnSpPr>
            <p:spPr>
              <a:xfrm flipH="1">
                <a:off x="7518232" y="2735334"/>
                <a:ext cx="532978" cy="536362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1" name="直線コネクタ 60"/>
              <p:cNvCxnSpPr>
                <a:cxnSpLocks noChangeAspect="1"/>
                <a:stCxn id="64" idx="7"/>
              </p:cNvCxnSpPr>
              <p:nvPr/>
            </p:nvCxnSpPr>
            <p:spPr>
              <a:xfrm flipH="1">
                <a:off x="7799182" y="2966803"/>
                <a:ext cx="465576" cy="474623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2" name="楕円 61"/>
              <p:cNvSpPr>
                <a:spLocks noChangeAspect="1"/>
              </p:cNvSpPr>
              <p:nvPr/>
            </p:nvSpPr>
            <p:spPr>
              <a:xfrm>
                <a:off x="7761829" y="2948077"/>
                <a:ext cx="72000" cy="72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3" name="楕円 62"/>
              <p:cNvSpPr>
                <a:spLocks noChangeAspect="1"/>
              </p:cNvSpPr>
              <p:nvPr/>
            </p:nvSpPr>
            <p:spPr>
              <a:xfrm>
                <a:off x="7753660" y="3429343"/>
                <a:ext cx="72000" cy="72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4" name="楕円 63"/>
              <p:cNvSpPr>
                <a:spLocks noChangeAspect="1"/>
              </p:cNvSpPr>
              <p:nvPr/>
            </p:nvSpPr>
            <p:spPr>
              <a:xfrm>
                <a:off x="8203302" y="2956259"/>
                <a:ext cx="72000" cy="72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5" name="楕円 64"/>
              <p:cNvSpPr>
                <a:spLocks noChangeAspect="1"/>
              </p:cNvSpPr>
              <p:nvPr/>
            </p:nvSpPr>
            <p:spPr>
              <a:xfrm>
                <a:off x="7502416" y="3179564"/>
                <a:ext cx="108000" cy="107939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6" name="楕円 65"/>
              <p:cNvSpPr>
                <a:spLocks noChangeAspect="1"/>
              </p:cNvSpPr>
              <p:nvPr/>
            </p:nvSpPr>
            <p:spPr>
              <a:xfrm>
                <a:off x="7976194" y="3171826"/>
                <a:ext cx="108000" cy="108000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7" name="楕円 66"/>
              <p:cNvSpPr>
                <a:spLocks noChangeAspect="1"/>
              </p:cNvSpPr>
              <p:nvPr/>
            </p:nvSpPr>
            <p:spPr>
              <a:xfrm>
                <a:off x="7959026" y="2719527"/>
                <a:ext cx="108000" cy="107939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68" name="直線コネクタ 67"/>
              <p:cNvCxnSpPr>
                <a:cxnSpLocks/>
              </p:cNvCxnSpPr>
              <p:nvPr/>
            </p:nvCxnSpPr>
            <p:spPr>
              <a:xfrm>
                <a:off x="8070729" y="2766573"/>
                <a:ext cx="199625" cy="67706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9" name="楕円 68"/>
              <p:cNvSpPr>
                <a:spLocks noChangeAspect="1"/>
              </p:cNvSpPr>
              <p:nvPr/>
            </p:nvSpPr>
            <p:spPr>
              <a:xfrm>
                <a:off x="8235630" y="2791405"/>
                <a:ext cx="72000" cy="72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70" name="直線コネクタ 69"/>
              <p:cNvCxnSpPr>
                <a:cxnSpLocks/>
                <a:endCxn id="66" idx="0"/>
              </p:cNvCxnSpPr>
              <p:nvPr/>
            </p:nvCxnSpPr>
            <p:spPr>
              <a:xfrm flipH="1">
                <a:off x="8030194" y="2856484"/>
                <a:ext cx="228452" cy="315342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1" name="直線コネクタ 70"/>
              <p:cNvCxnSpPr>
                <a:cxnSpLocks/>
              </p:cNvCxnSpPr>
              <p:nvPr/>
            </p:nvCxnSpPr>
            <p:spPr>
              <a:xfrm>
                <a:off x="8313115" y="2840390"/>
                <a:ext cx="179042" cy="66542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2" name="直線コネクタ 71"/>
              <p:cNvCxnSpPr>
                <a:cxnSpLocks/>
              </p:cNvCxnSpPr>
              <p:nvPr/>
            </p:nvCxnSpPr>
            <p:spPr>
              <a:xfrm>
                <a:off x="8076465" y="3242818"/>
                <a:ext cx="159310" cy="19229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3" name="楕円 72"/>
              <p:cNvSpPr>
                <a:spLocks noChangeAspect="1"/>
              </p:cNvSpPr>
              <p:nvPr/>
            </p:nvSpPr>
            <p:spPr>
              <a:xfrm>
                <a:off x="7963464" y="3640841"/>
                <a:ext cx="108000" cy="107939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74" name="直線コネクタ 73"/>
              <p:cNvCxnSpPr>
                <a:cxnSpLocks/>
              </p:cNvCxnSpPr>
              <p:nvPr/>
            </p:nvCxnSpPr>
            <p:spPr>
              <a:xfrm flipH="1">
                <a:off x="8029819" y="2947488"/>
                <a:ext cx="451089" cy="703237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5" name="楕円 74"/>
              <p:cNvSpPr>
                <a:spLocks noChangeAspect="1"/>
              </p:cNvSpPr>
              <p:nvPr/>
            </p:nvSpPr>
            <p:spPr>
              <a:xfrm>
                <a:off x="8222760" y="3251503"/>
                <a:ext cx="72000" cy="72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76" name="直線コネクタ 75"/>
              <p:cNvCxnSpPr>
                <a:cxnSpLocks/>
              </p:cNvCxnSpPr>
              <p:nvPr/>
            </p:nvCxnSpPr>
            <p:spPr>
              <a:xfrm flipH="1">
                <a:off x="8055648" y="3211515"/>
                <a:ext cx="399719" cy="445885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7" name="楕円 76"/>
              <p:cNvSpPr>
                <a:spLocks noChangeAspect="1"/>
              </p:cNvSpPr>
              <p:nvPr/>
            </p:nvSpPr>
            <p:spPr>
              <a:xfrm>
                <a:off x="8203302" y="3406179"/>
                <a:ext cx="72000" cy="72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8" name="楕円 77"/>
              <p:cNvSpPr>
                <a:spLocks noChangeAspect="1"/>
              </p:cNvSpPr>
              <p:nvPr/>
            </p:nvSpPr>
            <p:spPr>
              <a:xfrm>
                <a:off x="8437665" y="2863838"/>
                <a:ext cx="108000" cy="107939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9" name="楕円 78"/>
              <p:cNvSpPr>
                <a:spLocks noChangeAspect="1"/>
              </p:cNvSpPr>
              <p:nvPr/>
            </p:nvSpPr>
            <p:spPr>
              <a:xfrm>
                <a:off x="8418522" y="3140431"/>
                <a:ext cx="108000" cy="107939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テキスト ボックス 6"/>
                <p:cNvSpPr txBox="1"/>
                <p:nvPr/>
              </p:nvSpPr>
              <p:spPr>
                <a:xfrm>
                  <a:off x="2726142" y="4980400"/>
                  <a:ext cx="240450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</m:oMath>
                    </m:oMathPara>
                  </a14:m>
                  <a:endParaRPr kumimoji="1" lang="en-US" altLang="ja-JP" sz="2000" dirty="0" smtClean="0"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190" name="テキスト ボックス 18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26142" y="4980400"/>
                  <a:ext cx="240450" cy="307777"/>
                </a:xfrm>
                <a:prstGeom prst="rect">
                  <a:avLst/>
                </a:prstGeom>
                <a:blipFill>
                  <a:blip r:embed="rId8"/>
                  <a:stretch>
                    <a:fillRect l="-17949" r="-20513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8" name="グループ化 7"/>
            <p:cNvGrpSpPr/>
            <p:nvPr/>
          </p:nvGrpSpPr>
          <p:grpSpPr>
            <a:xfrm>
              <a:off x="3188122" y="4712564"/>
              <a:ext cx="1043249" cy="1029253"/>
              <a:chOff x="7502416" y="2719527"/>
              <a:chExt cx="1043249" cy="1029253"/>
            </a:xfrm>
          </p:grpSpPr>
          <p:cxnSp>
            <p:nvCxnSpPr>
              <p:cNvPr id="34" name="直線コネクタ 33"/>
              <p:cNvCxnSpPr>
                <a:cxnSpLocks noChangeAspect="1"/>
                <a:stCxn id="44" idx="5"/>
              </p:cNvCxnSpPr>
              <p:nvPr/>
            </p:nvCxnSpPr>
            <p:spPr>
              <a:xfrm>
                <a:off x="8051210" y="2811659"/>
                <a:ext cx="409920" cy="396155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直線コネクタ 34"/>
              <p:cNvCxnSpPr>
                <a:cxnSpLocks noChangeAspect="1"/>
                <a:stCxn id="39" idx="1"/>
                <a:endCxn id="54" idx="1"/>
              </p:cNvCxnSpPr>
              <p:nvPr/>
            </p:nvCxnSpPr>
            <p:spPr>
              <a:xfrm>
                <a:off x="7772373" y="2958621"/>
                <a:ext cx="441473" cy="458102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直線コネクタ 35"/>
              <p:cNvCxnSpPr>
                <a:cxnSpLocks noChangeAspect="1"/>
                <a:stCxn id="42" idx="5"/>
                <a:endCxn id="50" idx="5"/>
              </p:cNvCxnSpPr>
              <p:nvPr/>
            </p:nvCxnSpPr>
            <p:spPr>
              <a:xfrm>
                <a:off x="7594600" y="3271696"/>
                <a:ext cx="461048" cy="461277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直線コネクタ 36"/>
              <p:cNvCxnSpPr>
                <a:cxnSpLocks noChangeAspect="1"/>
                <a:stCxn id="44" idx="7"/>
                <a:endCxn id="42" idx="3"/>
              </p:cNvCxnSpPr>
              <p:nvPr/>
            </p:nvCxnSpPr>
            <p:spPr>
              <a:xfrm flipH="1">
                <a:off x="7518232" y="2735334"/>
                <a:ext cx="532978" cy="536362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直線コネクタ 37"/>
              <p:cNvCxnSpPr>
                <a:cxnSpLocks noChangeAspect="1"/>
                <a:stCxn id="41" idx="7"/>
              </p:cNvCxnSpPr>
              <p:nvPr/>
            </p:nvCxnSpPr>
            <p:spPr>
              <a:xfrm flipH="1">
                <a:off x="7799182" y="2966803"/>
                <a:ext cx="465576" cy="474623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9" name="楕円 38"/>
              <p:cNvSpPr>
                <a:spLocks noChangeAspect="1"/>
              </p:cNvSpPr>
              <p:nvPr/>
            </p:nvSpPr>
            <p:spPr>
              <a:xfrm>
                <a:off x="7761829" y="2948077"/>
                <a:ext cx="72000" cy="72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楕円 39"/>
              <p:cNvSpPr>
                <a:spLocks noChangeAspect="1"/>
              </p:cNvSpPr>
              <p:nvPr/>
            </p:nvSpPr>
            <p:spPr>
              <a:xfrm>
                <a:off x="7753660" y="3429343"/>
                <a:ext cx="72000" cy="72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" name="楕円 40"/>
              <p:cNvSpPr>
                <a:spLocks noChangeAspect="1"/>
              </p:cNvSpPr>
              <p:nvPr/>
            </p:nvSpPr>
            <p:spPr>
              <a:xfrm>
                <a:off x="8203302" y="2956259"/>
                <a:ext cx="72000" cy="72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" name="楕円 41"/>
              <p:cNvSpPr>
                <a:spLocks noChangeAspect="1"/>
              </p:cNvSpPr>
              <p:nvPr/>
            </p:nvSpPr>
            <p:spPr>
              <a:xfrm>
                <a:off x="7502416" y="3179564"/>
                <a:ext cx="108000" cy="107939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" name="楕円 42"/>
              <p:cNvSpPr>
                <a:spLocks noChangeAspect="1"/>
              </p:cNvSpPr>
              <p:nvPr/>
            </p:nvSpPr>
            <p:spPr>
              <a:xfrm>
                <a:off x="7976194" y="3171826"/>
                <a:ext cx="108000" cy="108000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" name="楕円 43"/>
              <p:cNvSpPr>
                <a:spLocks noChangeAspect="1"/>
              </p:cNvSpPr>
              <p:nvPr/>
            </p:nvSpPr>
            <p:spPr>
              <a:xfrm>
                <a:off x="7959026" y="2719527"/>
                <a:ext cx="108000" cy="107939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45" name="直線コネクタ 44"/>
              <p:cNvCxnSpPr>
                <a:cxnSpLocks/>
              </p:cNvCxnSpPr>
              <p:nvPr/>
            </p:nvCxnSpPr>
            <p:spPr>
              <a:xfrm>
                <a:off x="8070729" y="2766573"/>
                <a:ext cx="199625" cy="67706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6" name="楕円 45"/>
              <p:cNvSpPr>
                <a:spLocks noChangeAspect="1"/>
              </p:cNvSpPr>
              <p:nvPr/>
            </p:nvSpPr>
            <p:spPr>
              <a:xfrm>
                <a:off x="8235630" y="2791405"/>
                <a:ext cx="72000" cy="72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47" name="直線コネクタ 46"/>
              <p:cNvCxnSpPr>
                <a:cxnSpLocks/>
                <a:endCxn id="43" idx="0"/>
              </p:cNvCxnSpPr>
              <p:nvPr/>
            </p:nvCxnSpPr>
            <p:spPr>
              <a:xfrm flipH="1">
                <a:off x="8030194" y="2856484"/>
                <a:ext cx="228452" cy="315342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" name="直線コネクタ 47"/>
              <p:cNvCxnSpPr>
                <a:cxnSpLocks/>
              </p:cNvCxnSpPr>
              <p:nvPr/>
            </p:nvCxnSpPr>
            <p:spPr>
              <a:xfrm>
                <a:off x="8313115" y="2840390"/>
                <a:ext cx="179042" cy="66542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" name="直線コネクタ 48"/>
              <p:cNvCxnSpPr>
                <a:cxnSpLocks/>
              </p:cNvCxnSpPr>
              <p:nvPr/>
            </p:nvCxnSpPr>
            <p:spPr>
              <a:xfrm>
                <a:off x="8076465" y="3242818"/>
                <a:ext cx="159310" cy="19229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0" name="楕円 49"/>
              <p:cNvSpPr>
                <a:spLocks noChangeAspect="1"/>
              </p:cNvSpPr>
              <p:nvPr/>
            </p:nvSpPr>
            <p:spPr>
              <a:xfrm>
                <a:off x="7963464" y="3640841"/>
                <a:ext cx="108000" cy="107939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51" name="直線コネクタ 50"/>
              <p:cNvCxnSpPr>
                <a:cxnSpLocks/>
              </p:cNvCxnSpPr>
              <p:nvPr/>
            </p:nvCxnSpPr>
            <p:spPr>
              <a:xfrm flipH="1">
                <a:off x="8029819" y="2947488"/>
                <a:ext cx="451089" cy="703237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2" name="楕円 51"/>
              <p:cNvSpPr>
                <a:spLocks noChangeAspect="1"/>
              </p:cNvSpPr>
              <p:nvPr/>
            </p:nvSpPr>
            <p:spPr>
              <a:xfrm>
                <a:off x="8222760" y="3251503"/>
                <a:ext cx="72000" cy="72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53" name="直線コネクタ 52"/>
              <p:cNvCxnSpPr>
                <a:cxnSpLocks/>
              </p:cNvCxnSpPr>
              <p:nvPr/>
            </p:nvCxnSpPr>
            <p:spPr>
              <a:xfrm flipH="1">
                <a:off x="8055648" y="3211515"/>
                <a:ext cx="399719" cy="445885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4" name="楕円 53"/>
              <p:cNvSpPr>
                <a:spLocks noChangeAspect="1"/>
              </p:cNvSpPr>
              <p:nvPr/>
            </p:nvSpPr>
            <p:spPr>
              <a:xfrm>
                <a:off x="8203302" y="3406179"/>
                <a:ext cx="72000" cy="72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5" name="楕円 54"/>
              <p:cNvSpPr>
                <a:spLocks noChangeAspect="1"/>
              </p:cNvSpPr>
              <p:nvPr/>
            </p:nvSpPr>
            <p:spPr>
              <a:xfrm>
                <a:off x="8437665" y="2863838"/>
                <a:ext cx="108000" cy="107939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6" name="楕円 55"/>
              <p:cNvSpPr>
                <a:spLocks noChangeAspect="1"/>
              </p:cNvSpPr>
              <p:nvPr/>
            </p:nvSpPr>
            <p:spPr>
              <a:xfrm>
                <a:off x="8418522" y="3140431"/>
                <a:ext cx="108000" cy="107939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テキスト ボックス 8"/>
                <p:cNvSpPr txBox="1"/>
                <p:nvPr/>
              </p:nvSpPr>
              <p:spPr>
                <a:xfrm>
                  <a:off x="4564071" y="4990872"/>
                  <a:ext cx="798680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altLang="ja-JP" sz="2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⋯</m:t>
                        </m:r>
                        <m:r>
                          <a:rPr lang="en-US" altLang="ja-JP" sz="2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altLang="ja-JP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</m:oMath>
                    </m:oMathPara>
                  </a14:m>
                  <a:endParaRPr kumimoji="1" lang="en-US" altLang="ja-JP" sz="2000" dirty="0" smtClean="0"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215" name="テキスト ボックス 2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64071" y="4990872"/>
                  <a:ext cx="798680" cy="307777"/>
                </a:xfrm>
                <a:prstGeom prst="rect">
                  <a:avLst/>
                </a:prstGeom>
                <a:blipFill>
                  <a:blip r:embed="rId9"/>
                  <a:stretch>
                    <a:fillRect l="-5344" r="-5344" b="-2000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0" name="グループ化 9"/>
            <p:cNvGrpSpPr/>
            <p:nvPr/>
          </p:nvGrpSpPr>
          <p:grpSpPr>
            <a:xfrm>
              <a:off x="5846983" y="4666484"/>
              <a:ext cx="1043249" cy="1029253"/>
              <a:chOff x="7502416" y="2719527"/>
              <a:chExt cx="1043249" cy="1029253"/>
            </a:xfrm>
          </p:grpSpPr>
          <p:cxnSp>
            <p:nvCxnSpPr>
              <p:cNvPr id="11" name="直線コネクタ 10"/>
              <p:cNvCxnSpPr>
                <a:cxnSpLocks noChangeAspect="1"/>
                <a:stCxn id="21" idx="5"/>
              </p:cNvCxnSpPr>
              <p:nvPr/>
            </p:nvCxnSpPr>
            <p:spPr>
              <a:xfrm>
                <a:off x="8051210" y="2811659"/>
                <a:ext cx="409920" cy="396155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" name="直線コネクタ 11"/>
              <p:cNvCxnSpPr>
                <a:cxnSpLocks noChangeAspect="1"/>
                <a:stCxn id="16" idx="1"/>
                <a:endCxn id="31" idx="1"/>
              </p:cNvCxnSpPr>
              <p:nvPr/>
            </p:nvCxnSpPr>
            <p:spPr>
              <a:xfrm>
                <a:off x="7772373" y="2958621"/>
                <a:ext cx="441473" cy="458102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" name="直線コネクタ 12"/>
              <p:cNvCxnSpPr>
                <a:cxnSpLocks noChangeAspect="1"/>
                <a:stCxn id="19" idx="5"/>
                <a:endCxn id="27" idx="5"/>
              </p:cNvCxnSpPr>
              <p:nvPr/>
            </p:nvCxnSpPr>
            <p:spPr>
              <a:xfrm>
                <a:off x="7594600" y="3271696"/>
                <a:ext cx="461048" cy="461277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直線コネクタ 13"/>
              <p:cNvCxnSpPr>
                <a:cxnSpLocks noChangeAspect="1"/>
                <a:stCxn id="21" idx="7"/>
                <a:endCxn id="19" idx="3"/>
              </p:cNvCxnSpPr>
              <p:nvPr/>
            </p:nvCxnSpPr>
            <p:spPr>
              <a:xfrm flipH="1">
                <a:off x="7518232" y="2735334"/>
                <a:ext cx="532978" cy="536362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直線コネクタ 14"/>
              <p:cNvCxnSpPr>
                <a:cxnSpLocks noChangeAspect="1"/>
                <a:stCxn id="18" idx="7"/>
              </p:cNvCxnSpPr>
              <p:nvPr/>
            </p:nvCxnSpPr>
            <p:spPr>
              <a:xfrm flipH="1">
                <a:off x="7799182" y="2966803"/>
                <a:ext cx="465576" cy="474623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6" name="楕円 15"/>
              <p:cNvSpPr>
                <a:spLocks noChangeAspect="1"/>
              </p:cNvSpPr>
              <p:nvPr/>
            </p:nvSpPr>
            <p:spPr>
              <a:xfrm>
                <a:off x="7761829" y="2948077"/>
                <a:ext cx="72000" cy="72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" name="楕円 16"/>
              <p:cNvSpPr>
                <a:spLocks noChangeAspect="1"/>
              </p:cNvSpPr>
              <p:nvPr/>
            </p:nvSpPr>
            <p:spPr>
              <a:xfrm>
                <a:off x="7753660" y="3429343"/>
                <a:ext cx="72000" cy="72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" name="楕円 17"/>
              <p:cNvSpPr>
                <a:spLocks noChangeAspect="1"/>
              </p:cNvSpPr>
              <p:nvPr/>
            </p:nvSpPr>
            <p:spPr>
              <a:xfrm>
                <a:off x="8203302" y="2956259"/>
                <a:ext cx="72000" cy="72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" name="楕円 18"/>
              <p:cNvSpPr>
                <a:spLocks noChangeAspect="1"/>
              </p:cNvSpPr>
              <p:nvPr/>
            </p:nvSpPr>
            <p:spPr>
              <a:xfrm>
                <a:off x="7502416" y="3179564"/>
                <a:ext cx="108000" cy="107939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" name="楕円 19"/>
              <p:cNvSpPr>
                <a:spLocks noChangeAspect="1"/>
              </p:cNvSpPr>
              <p:nvPr/>
            </p:nvSpPr>
            <p:spPr>
              <a:xfrm>
                <a:off x="7976194" y="3171826"/>
                <a:ext cx="108000" cy="108000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" name="楕円 20"/>
              <p:cNvSpPr>
                <a:spLocks noChangeAspect="1"/>
              </p:cNvSpPr>
              <p:nvPr/>
            </p:nvSpPr>
            <p:spPr>
              <a:xfrm>
                <a:off x="7959026" y="2719527"/>
                <a:ext cx="108000" cy="107939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2" name="直線コネクタ 21"/>
              <p:cNvCxnSpPr>
                <a:cxnSpLocks/>
              </p:cNvCxnSpPr>
              <p:nvPr/>
            </p:nvCxnSpPr>
            <p:spPr>
              <a:xfrm>
                <a:off x="8070729" y="2766573"/>
                <a:ext cx="199625" cy="67706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3" name="楕円 22"/>
              <p:cNvSpPr>
                <a:spLocks noChangeAspect="1"/>
              </p:cNvSpPr>
              <p:nvPr/>
            </p:nvSpPr>
            <p:spPr>
              <a:xfrm>
                <a:off x="8235630" y="2791405"/>
                <a:ext cx="72000" cy="72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4" name="直線コネクタ 23"/>
              <p:cNvCxnSpPr>
                <a:cxnSpLocks/>
                <a:endCxn id="20" idx="0"/>
              </p:cNvCxnSpPr>
              <p:nvPr/>
            </p:nvCxnSpPr>
            <p:spPr>
              <a:xfrm flipH="1">
                <a:off x="8030194" y="2856484"/>
                <a:ext cx="228452" cy="315342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" name="直線コネクタ 24"/>
              <p:cNvCxnSpPr>
                <a:cxnSpLocks/>
              </p:cNvCxnSpPr>
              <p:nvPr/>
            </p:nvCxnSpPr>
            <p:spPr>
              <a:xfrm>
                <a:off x="8313115" y="2840390"/>
                <a:ext cx="179042" cy="66542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" name="直線コネクタ 25"/>
              <p:cNvCxnSpPr>
                <a:cxnSpLocks/>
              </p:cNvCxnSpPr>
              <p:nvPr/>
            </p:nvCxnSpPr>
            <p:spPr>
              <a:xfrm>
                <a:off x="8076465" y="3242818"/>
                <a:ext cx="159310" cy="19229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7" name="楕円 26"/>
              <p:cNvSpPr>
                <a:spLocks noChangeAspect="1"/>
              </p:cNvSpPr>
              <p:nvPr/>
            </p:nvSpPr>
            <p:spPr>
              <a:xfrm>
                <a:off x="7963464" y="3640841"/>
                <a:ext cx="108000" cy="107939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8" name="直線コネクタ 27"/>
              <p:cNvCxnSpPr>
                <a:cxnSpLocks/>
              </p:cNvCxnSpPr>
              <p:nvPr/>
            </p:nvCxnSpPr>
            <p:spPr>
              <a:xfrm flipH="1">
                <a:off x="8029819" y="2947488"/>
                <a:ext cx="451089" cy="703237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9" name="楕円 28"/>
              <p:cNvSpPr>
                <a:spLocks noChangeAspect="1"/>
              </p:cNvSpPr>
              <p:nvPr/>
            </p:nvSpPr>
            <p:spPr>
              <a:xfrm>
                <a:off x="8222760" y="3251503"/>
                <a:ext cx="72000" cy="72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30" name="直線コネクタ 29"/>
              <p:cNvCxnSpPr>
                <a:cxnSpLocks/>
              </p:cNvCxnSpPr>
              <p:nvPr/>
            </p:nvCxnSpPr>
            <p:spPr>
              <a:xfrm flipH="1">
                <a:off x="8055648" y="3211515"/>
                <a:ext cx="399719" cy="445885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1" name="楕円 30"/>
              <p:cNvSpPr>
                <a:spLocks noChangeAspect="1"/>
              </p:cNvSpPr>
              <p:nvPr/>
            </p:nvSpPr>
            <p:spPr>
              <a:xfrm>
                <a:off x="8203302" y="3406179"/>
                <a:ext cx="72000" cy="72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" name="楕円 31"/>
              <p:cNvSpPr>
                <a:spLocks noChangeAspect="1"/>
              </p:cNvSpPr>
              <p:nvPr/>
            </p:nvSpPr>
            <p:spPr>
              <a:xfrm>
                <a:off x="8437665" y="2863838"/>
                <a:ext cx="108000" cy="107939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" name="楕円 32"/>
              <p:cNvSpPr>
                <a:spLocks noChangeAspect="1"/>
              </p:cNvSpPr>
              <p:nvPr/>
            </p:nvSpPr>
            <p:spPr>
              <a:xfrm>
                <a:off x="8418522" y="3140431"/>
                <a:ext cx="108000" cy="107939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80" name="テキスト ボックス 79"/>
          <p:cNvSpPr txBox="1"/>
          <p:nvPr/>
        </p:nvSpPr>
        <p:spPr>
          <a:xfrm>
            <a:off x="611796" y="6131962"/>
            <a:ext cx="55563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solidFill>
                  <a:srgbClr val="00B0F0"/>
                </a:solidFill>
                <a:latin typeface="+mn-ea"/>
              </a:rPr>
              <a:t>Thank you for your attention</a:t>
            </a:r>
            <a:endParaRPr kumimoji="1" lang="ja-JP" altLang="en-US" sz="3200" dirty="0">
              <a:solidFill>
                <a:srgbClr val="00B0F0"/>
              </a:solidFill>
              <a:latin typeface="+mn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0ACD-69A0-4C60-AE61-975AD3BE7EE4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9126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図 16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6986" y="1264683"/>
            <a:ext cx="5642902" cy="382232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65" name="テキスト ボックス 164"/>
              <p:cNvSpPr txBox="1"/>
              <p:nvPr/>
            </p:nvSpPr>
            <p:spPr>
              <a:xfrm>
                <a:off x="6342714" y="1460937"/>
                <a:ext cx="257609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i="1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altLang="ja-JP" sz="2800" i="1"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US" altLang="ja-JP" sz="2800" i="1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altLang="ja-JP" sz="2800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altLang="ja-JP" sz="2800" i="1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altLang="ja-JP" sz="2800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altLang="ja-JP" sz="2800" i="1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altLang="ja-JP" sz="2800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altLang="ja-JP" sz="2800" i="1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altLang="ja-JP" sz="28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800" dirty="0"/>
              </a:p>
            </p:txBody>
          </p:sp>
        </mc:Choice>
        <mc:Fallback xmlns="">
          <p:sp>
            <p:nvSpPr>
              <p:cNvPr id="165" name="テキスト ボックス 1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2714" y="1460937"/>
                <a:ext cx="2576090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6" name="正方形/長方形 165"/>
              <p:cNvSpPr/>
              <p:nvPr/>
            </p:nvSpPr>
            <p:spPr>
              <a:xfrm>
                <a:off x="1286115" y="2797644"/>
                <a:ext cx="48750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i="1"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ja-JP" altLang="en-US" sz="2800" dirty="0"/>
              </a:p>
            </p:txBody>
          </p:sp>
        </mc:Choice>
        <mc:Fallback xmlns="">
          <p:sp>
            <p:nvSpPr>
              <p:cNvPr id="166" name="正方形/長方形 1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6115" y="2797644"/>
                <a:ext cx="487506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7" name="正方形/長方形 166"/>
              <p:cNvSpPr/>
              <p:nvPr/>
            </p:nvSpPr>
            <p:spPr>
              <a:xfrm>
                <a:off x="6808489" y="2891791"/>
                <a:ext cx="240444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altLang="ja-JP" sz="2800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altLang="ja-JP" sz="280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altLang="ja-JP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ja-JP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  <m:r>
                        <a:rPr lang="en-US" altLang="ja-JP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en-US" altLang="ja-JP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ℤ</m:t>
                          </m:r>
                        </m:e>
                        <m:sub>
                          <m:r>
                            <a:rPr lang="en-US" altLang="ja-JP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</m:sub>
                      </m:sSub>
                    </m:oMath>
                  </m:oMathPara>
                </a14:m>
                <a:endParaRPr lang="ja-JP" altLang="en-US" sz="2800" dirty="0"/>
              </a:p>
            </p:txBody>
          </p:sp>
        </mc:Choice>
        <mc:Fallback xmlns="">
          <p:sp>
            <p:nvSpPr>
              <p:cNvPr id="167" name="正方形/長方形 1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8489" y="2891791"/>
                <a:ext cx="2404441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8" name="テキスト ボックス 167"/>
              <p:cNvSpPr txBox="1"/>
              <p:nvPr/>
            </p:nvSpPr>
            <p:spPr>
              <a:xfrm>
                <a:off x="1355835" y="5042118"/>
                <a:ext cx="6062109" cy="18158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800" dirty="0" smtClean="0"/>
                  <a:t>Max.   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kumimoji="1" lang="en-US" altLang="ja-JP" sz="28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kumimoji="1" lang="en-US" altLang="ja-JP" sz="2800" dirty="0" smtClean="0"/>
              </a:p>
              <a:p>
                <a:r>
                  <a:rPr kumimoji="1" lang="en-US" altLang="ja-JP" sz="2800" dirty="0" err="1" smtClean="0"/>
                  <a:t>s.t.</a:t>
                </a:r>
                <a:r>
                  <a:rPr kumimoji="1" lang="en-US" altLang="ja-JP" sz="2800" dirty="0" smtClean="0"/>
                  <a:t>     </a:t>
                </a:r>
                <a14:m>
                  <m:oMath xmlns:m="http://schemas.openxmlformats.org/officeDocument/2006/math">
                    <m:r>
                      <a:rPr lang="en-US" altLang="ja-JP" sz="2800" i="1" dirty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ja-JP" sz="2800" i="1" dirty="0">
                        <a:latin typeface="Cambria Math" panose="02040503050406030204" pitchFamily="18" charset="0"/>
                      </a:rPr>
                      <m:t>:{</m:t>
                    </m:r>
                    <m:r>
                      <a:rPr lang="en-US" altLang="ja-JP" sz="2800" i="1" dirty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altLang="ja-JP" sz="2800" dirty="0">
                    <a:latin typeface="+mn-ea"/>
                  </a:rPr>
                  <a:t>-paths</a:t>
                </a:r>
                <a14:m>
                  <m:oMath xmlns:m="http://schemas.openxmlformats.org/officeDocument/2006/math">
                    <m:r>
                      <a:rPr lang="en-US" altLang="ja-JP" sz="2800" i="1">
                        <a:latin typeface="Cambria Math" panose="02040503050406030204" pitchFamily="18" charset="0"/>
                      </a:rPr>
                      <m:t>}</m:t>
                    </m:r>
                    <m:r>
                      <a:rPr lang="en-US" altLang="ja-JP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n-US" altLang="ja-JP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ℚ</m:t>
                        </m:r>
                      </m:e>
                      <m:sub>
                        <m:r>
                          <a:rPr lang="en-US" altLang="ja-JP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b>
                    </m:sSub>
                  </m:oMath>
                </a14:m>
                <a:endParaRPr kumimoji="1" lang="en-US" altLang="ja-JP" sz="2800" dirty="0" smtClean="0"/>
              </a:p>
              <a:p>
                <a:r>
                  <a:rPr lang="en-US" altLang="ja-JP" sz="2800" dirty="0" smtClean="0"/>
                  <a:t>        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altLang="ja-JP" sz="28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altLang="ja-JP" sz="2800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altLang="ja-JP" sz="2800" i="1">
                            <a:latin typeface="Cambria Math" panose="02040503050406030204" pitchFamily="18" charset="0"/>
                          </a:rPr>
                          <m:t>:</m:t>
                        </m:r>
                        <m:r>
                          <a:rPr lang="en-US" altLang="ja-JP" sz="2800" i="1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altLang="ja-JP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r>
                          <a:rPr lang="en-US" altLang="ja-JP" sz="2800" i="1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  <m:sup/>
                      <m:e>
                        <m:r>
                          <a:rPr lang="en-US" altLang="ja-JP" sz="2800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altLang="ja-JP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sz="28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</m:d>
                      </m:e>
                    </m:nary>
                    <m:r>
                      <a:rPr lang="en-US" altLang="ja-JP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altLang="ja-JP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  <m:d>
                      <m:dPr>
                        <m:ctrlPr>
                          <a:rPr lang="en-US" altLang="ja-JP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altLang="ja-JP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(</m:t>
                    </m:r>
                    <m:r>
                      <a:rPr lang="en-US" altLang="ja-JP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</m:t>
                    </m:r>
                    <m:r>
                      <a:rPr lang="en-US" altLang="ja-JP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altLang="ja-JP" sz="2800" i="1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ja-JP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altLang="ja-JP" sz="2800" dirty="0">
                    <a:latin typeface="+mn-ea"/>
                  </a:rPr>
                  <a:t>)</a:t>
                </a:r>
                <a:r>
                  <a:rPr kumimoji="1" lang="en-US" altLang="ja-JP" sz="2800" dirty="0" smtClean="0"/>
                  <a:t> </a:t>
                </a:r>
              </a:p>
              <a:p>
                <a:r>
                  <a:rPr lang="en-US" altLang="ja-JP" sz="2800" dirty="0"/>
                  <a:t> </a:t>
                </a:r>
                <a:r>
                  <a:rPr lang="en-US" altLang="ja-JP" sz="2800" dirty="0" smtClean="0"/>
                  <a:t>        </a:t>
                </a:r>
                <a:endParaRPr kumimoji="1" lang="ja-JP" altLang="en-US" sz="2800" dirty="0"/>
              </a:p>
            </p:txBody>
          </p:sp>
        </mc:Choice>
        <mc:Fallback xmlns="">
          <p:sp>
            <p:nvSpPr>
              <p:cNvPr id="168" name="テキスト ボックス 1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5835" y="5042118"/>
                <a:ext cx="6062109" cy="1815882"/>
              </a:xfrm>
              <a:prstGeom prst="rect">
                <a:avLst/>
              </a:prstGeom>
              <a:blipFill>
                <a:blip r:embed="rId6"/>
                <a:stretch>
                  <a:fillRect l="-2010" t="-302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9" name="テキスト ボックス 168"/>
          <p:cNvSpPr txBox="1"/>
          <p:nvPr/>
        </p:nvSpPr>
        <p:spPr>
          <a:xfrm>
            <a:off x="63318" y="238516"/>
            <a:ext cx="87527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3200" dirty="0" smtClean="0">
                <a:latin typeface="+mn-ea"/>
              </a:rPr>
              <a:t> M</a:t>
            </a:r>
            <a:r>
              <a:rPr kumimoji="1" lang="en-US" altLang="ja-JP" sz="3200" dirty="0" smtClean="0">
                <a:latin typeface="+mn-ea"/>
              </a:rPr>
              <a:t>aximum </a:t>
            </a:r>
            <a:r>
              <a:rPr kumimoji="1" lang="en-US" altLang="ja-JP" sz="3600" dirty="0" smtClean="0">
                <a:latin typeface="+mn-ea"/>
              </a:rPr>
              <a:t>node-capacitated</a:t>
            </a:r>
            <a:r>
              <a:rPr kumimoji="1" lang="en-US" altLang="ja-JP" sz="3200" dirty="0" smtClean="0">
                <a:latin typeface="+mn-ea"/>
              </a:rPr>
              <a:t> free </a:t>
            </a:r>
            <a:r>
              <a:rPr kumimoji="1" lang="en-US" altLang="ja-JP" sz="3200" dirty="0" err="1" smtClean="0">
                <a:latin typeface="+mn-ea"/>
              </a:rPr>
              <a:t>multiflow</a:t>
            </a:r>
            <a:endParaRPr kumimoji="1" lang="ja-JP" altLang="en-US" sz="3200" dirty="0">
              <a:latin typeface="+mn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0ACD-69A0-4C60-AE61-975AD3BE7EE4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47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302828" y="937499"/>
                <a:ext cx="8536371" cy="5596207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kumimoji="1" lang="en-US" altLang="ja-JP" dirty="0" smtClean="0">
                    <a:latin typeface="+mn-ea"/>
                  </a:rPr>
                  <a:t>Garg-</a:t>
                </a:r>
                <a:r>
                  <a:rPr kumimoji="1" lang="en-US" altLang="ja-JP" dirty="0" err="1" smtClean="0">
                    <a:latin typeface="+mn-ea"/>
                  </a:rPr>
                  <a:t>Vazirani</a:t>
                </a:r>
                <a:r>
                  <a:rPr kumimoji="1" lang="en-US" altLang="ja-JP" dirty="0" smtClean="0">
                    <a:latin typeface="+mn-ea"/>
                  </a:rPr>
                  <a:t>-</a:t>
                </a:r>
                <a:r>
                  <a:rPr kumimoji="1" lang="en-US" altLang="ja-JP" dirty="0" err="1" smtClean="0">
                    <a:latin typeface="+mn-ea"/>
                  </a:rPr>
                  <a:t>Yannakakis</a:t>
                </a:r>
                <a:r>
                  <a:rPr kumimoji="1" lang="en-US" altLang="ja-JP" dirty="0" smtClean="0">
                    <a:latin typeface="+mn-ea"/>
                  </a:rPr>
                  <a:t> 94</a:t>
                </a:r>
              </a:p>
              <a:p>
                <a:pPr lvl="1"/>
                <a:r>
                  <a:rPr lang="en-US" altLang="ja-JP" dirty="0" smtClean="0">
                    <a:latin typeface="+mn-ea"/>
                  </a:rPr>
                  <a:t>dual of LP-relax. of node-multiway cut</a:t>
                </a:r>
              </a:p>
              <a:p>
                <a:pPr lvl="1"/>
                <a:r>
                  <a:rPr kumimoji="1" lang="en-US" altLang="ja-JP" dirty="0" smtClean="0">
                    <a:latin typeface="+mn-ea"/>
                  </a:rPr>
                  <a:t>dual half-integrality </a:t>
                </a:r>
                <a:r>
                  <a:rPr kumimoji="1" lang="en-US" altLang="ja-JP" dirty="0" smtClean="0">
                    <a:latin typeface="+mn-ea"/>
                    <a:sym typeface="Wingdings" panose="05000000000000000000" pitchFamily="2" charset="2"/>
                  </a:rPr>
                  <a:t> 2-approximation</a:t>
                </a:r>
              </a:p>
              <a:p>
                <a:pPr lvl="1"/>
                <a:endParaRPr kumimoji="1" lang="en-US" altLang="ja-JP" dirty="0" smtClean="0">
                  <a:latin typeface="+mn-ea"/>
                  <a:sym typeface="Wingdings" panose="05000000000000000000" pitchFamily="2" charset="2"/>
                </a:endParaRPr>
              </a:p>
              <a:p>
                <a:pPr marL="0" indent="0">
                  <a:buNone/>
                </a:pPr>
                <a:r>
                  <a:rPr lang="en-US" altLang="ja-JP" dirty="0" smtClean="0">
                    <a:latin typeface="+mn-ea"/>
                    <a:sym typeface="Wingdings" panose="05000000000000000000" pitchFamily="2" charset="2"/>
                  </a:rPr>
                  <a:t>Pap 08,09</a:t>
                </a:r>
              </a:p>
              <a:p>
                <a:pPr lvl="1"/>
                <a:r>
                  <a:rPr kumimoji="1" lang="en-US" altLang="ja-JP" dirty="0" smtClean="0">
                    <a:latin typeface="+mn-ea"/>
                    <a:sym typeface="Wingdings" panose="05000000000000000000" pitchFamily="2" charset="2"/>
                  </a:rPr>
                  <a:t>primal half-integrality ( </a:t>
                </a:r>
                <a:r>
                  <a:rPr kumimoji="1" lang="en-US" altLang="ja-JP" dirty="0" err="1" smtClean="0">
                    <a:latin typeface="+mn-ea"/>
                    <a:sym typeface="Wingdings" panose="05000000000000000000" pitchFamily="2" charset="2"/>
                  </a:rPr>
                  <a:t>Mader’s</a:t>
                </a:r>
                <a:r>
                  <a:rPr kumimoji="1" lang="en-US" altLang="ja-JP" dirty="0" smtClean="0">
                    <a:latin typeface="+mn-ea"/>
                    <a:sym typeface="Wingdings" panose="05000000000000000000" pitchFamily="2" charset="2"/>
                  </a:rPr>
                  <a:t> disjoint </a:t>
                </a:r>
                <a:r>
                  <a:rPr lang="en-US" altLang="ja-JP" dirty="0" smtClean="0">
                    <a:latin typeface="+mn-ea"/>
                    <a:sym typeface="Wingdings" panose="05000000000000000000" pitchFamily="2" charset="2"/>
                  </a:rPr>
                  <a:t>p</a:t>
                </a:r>
                <a:r>
                  <a:rPr kumimoji="1" lang="en-US" altLang="ja-JP" dirty="0" smtClean="0">
                    <a:latin typeface="+mn-ea"/>
                    <a:sym typeface="Wingdings" panose="05000000000000000000" pitchFamily="2" charset="2"/>
                  </a:rPr>
                  <a:t>aths)</a:t>
                </a:r>
              </a:p>
              <a:p>
                <a:pPr lvl="1"/>
                <a:r>
                  <a:rPr lang="en-US" altLang="ja-JP" dirty="0" smtClean="0">
                    <a:latin typeface="+mn-ea"/>
                    <a:sym typeface="Wingdings" panose="05000000000000000000" pitchFamily="2" charset="2"/>
                  </a:rPr>
                  <a:t>strongly </a:t>
                </a:r>
                <a:r>
                  <a:rPr lang="en-US" altLang="ja-JP" dirty="0" err="1" smtClean="0">
                    <a:latin typeface="+mn-ea"/>
                    <a:sym typeface="Wingdings" panose="05000000000000000000" pitchFamily="2" charset="2"/>
                  </a:rPr>
                  <a:t>polytime</a:t>
                </a:r>
                <a:r>
                  <a:rPr lang="en-US" altLang="ja-JP" dirty="0" smtClean="0">
                    <a:latin typeface="+mn-ea"/>
                    <a:sym typeface="Wingdings" panose="05000000000000000000" pitchFamily="2" charset="2"/>
                  </a:rPr>
                  <a:t> solvability (ellipsoid)</a:t>
                </a:r>
              </a:p>
              <a:p>
                <a:pPr lvl="1"/>
                <a:endParaRPr lang="en-US" altLang="ja-JP" dirty="0" smtClean="0">
                  <a:latin typeface="+mn-ea"/>
                  <a:sym typeface="Wingdings" panose="05000000000000000000" pitchFamily="2" charset="2"/>
                </a:endParaRPr>
              </a:p>
              <a:p>
                <a:pPr marL="0" indent="0">
                  <a:buNone/>
                </a:pPr>
                <a:r>
                  <a:rPr lang="en-US" altLang="ja-JP" sz="3200" dirty="0">
                    <a:latin typeface="Calibri Light" panose="020F0302020204030204" pitchFamily="34" charset="0"/>
                    <a:sym typeface="Wingdings" panose="05000000000000000000" pitchFamily="2" charset="2"/>
                  </a:rPr>
                  <a:t>Babenko 10</a:t>
                </a:r>
              </a:p>
              <a:p>
                <a:pPr lvl="1"/>
                <a:r>
                  <a:rPr lang="en-US" altLang="ja-JP" sz="2800" dirty="0">
                    <a:latin typeface="Calibri Light" panose="020F0302020204030204" pitchFamily="34" charset="0"/>
                    <a:sym typeface="Wingdings" panose="05000000000000000000" pitchFamily="2" charset="2"/>
                  </a:rPr>
                  <a:t>Combinatorial </a:t>
                </a:r>
                <a14:m>
                  <m:oMath xmlns:m="http://schemas.openxmlformats.org/officeDocument/2006/math">
                    <m:r>
                      <a:rPr lang="en-US" altLang="ja-JP" sz="28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𝑂</m:t>
                    </m:r>
                    <m:d>
                      <m:dPr>
                        <m:ctrlPr>
                          <a:rPr lang="en-US" altLang="ja-JP" sz="28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altLang="ja-JP" sz="28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𝑚</m:t>
                        </m:r>
                        <m:sSup>
                          <m:sSupPr>
                            <m:ctrlPr>
                              <a:rPr lang="en-US" altLang="ja-JP" sz="28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pPr>
                          <m:e>
                            <m:r>
                              <a:rPr lang="en-US" altLang="ja-JP" sz="28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𝑛</m:t>
                            </m:r>
                          </m:e>
                          <m:sup>
                            <m:r>
                              <a:rPr lang="en-US" altLang="ja-JP" sz="28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altLang="ja-JP" sz="2800" dirty="0">
                    <a:latin typeface="Calibri Light" panose="020F0302020204030204" pitchFamily="34" charset="0"/>
                    <a:sym typeface="Wingdings" panose="05000000000000000000" pitchFamily="2" charset="2"/>
                  </a:rPr>
                  <a:t>-time </a:t>
                </a:r>
                <a:r>
                  <a:rPr lang="en-US" altLang="ja-JP" sz="2800" dirty="0" err="1">
                    <a:latin typeface="Calibri Light" panose="020F0302020204030204" pitchFamily="34" charset="0"/>
                    <a:sym typeface="Wingdings" panose="05000000000000000000" pitchFamily="2" charset="2"/>
                  </a:rPr>
                  <a:t>algo</a:t>
                </a:r>
                <a:r>
                  <a:rPr lang="en-US" altLang="ja-JP" sz="2800" dirty="0">
                    <a:latin typeface="Calibri Light" panose="020F0302020204030204" pitchFamily="34" charset="0"/>
                    <a:sym typeface="Wingdings" panose="05000000000000000000" pitchFamily="2" charset="2"/>
                  </a:rPr>
                  <a:t>. for P with </a:t>
                </a:r>
                <a14:m>
                  <m:oMath xmlns:m="http://schemas.openxmlformats.org/officeDocument/2006/math">
                    <m:r>
                      <a:rPr lang="en-US" altLang="ja-JP" sz="28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𝑐</m:t>
                    </m:r>
                    <m:r>
                      <a:rPr lang="en-US" altLang="ja-JP" sz="28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=1</m:t>
                    </m:r>
                  </m:oMath>
                </a14:m>
                <a:endParaRPr lang="en-US" altLang="ja-JP" sz="2800" dirty="0" smtClean="0">
                  <a:latin typeface="+mn-ea"/>
                  <a:sym typeface="Wingdings" panose="05000000000000000000" pitchFamily="2" charset="2"/>
                </a:endParaRPr>
              </a:p>
              <a:p>
                <a:pPr lvl="1"/>
                <a:endParaRPr lang="en-US" altLang="ja-JP" sz="2800" dirty="0" smtClean="0">
                  <a:latin typeface="+mn-ea"/>
                  <a:sym typeface="Wingdings" panose="05000000000000000000" pitchFamily="2" charset="2"/>
                </a:endParaRPr>
              </a:p>
              <a:p>
                <a:pPr marL="0" indent="0">
                  <a:buNone/>
                </a:pPr>
                <a:r>
                  <a:rPr kumimoji="1" lang="en-US" altLang="ja-JP" dirty="0" err="1" smtClean="0">
                    <a:latin typeface="+mn-ea"/>
                    <a:sym typeface="Wingdings" panose="05000000000000000000" pitchFamily="2" charset="2"/>
                  </a:rPr>
                  <a:t>Babenko-Karzanov</a:t>
                </a:r>
                <a:r>
                  <a:rPr kumimoji="1" lang="en-US" altLang="ja-JP" dirty="0" smtClean="0">
                    <a:latin typeface="+mn-ea"/>
                    <a:sym typeface="Wingdings" panose="05000000000000000000" pitchFamily="2" charset="2"/>
                  </a:rPr>
                  <a:t> 08</a:t>
                </a:r>
              </a:p>
              <a:p>
                <a:pPr lvl="1"/>
                <a:r>
                  <a:rPr lang="en-US" altLang="ja-JP" dirty="0" smtClean="0">
                    <a:latin typeface="+mn-ea"/>
                    <a:sym typeface="Wingdings" panose="05000000000000000000" pitchFamily="2" charset="2"/>
                  </a:rPr>
                  <a:t>Combinatorial 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𝑂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(</m:t>
                    </m:r>
                    <m:r>
                      <m:rPr>
                        <m:sty m:val="p"/>
                      </m:rPr>
                      <a:rPr lang="en-US" altLang="ja-JP" b="0" i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MF</m:t>
                    </m:r>
                    <m:d>
                      <m:dPr>
                        <m:ctrlPr>
                          <a:rPr lang="en-US" altLang="ja-JP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𝑛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,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𝑚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,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𝐶</m:t>
                        </m:r>
                      </m:e>
                    </m:d>
                    <m:sSup>
                      <m:sSupPr>
                        <m:ctrlPr>
                          <a:rPr lang="en-US" altLang="ja-JP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𝑛</m:t>
                        </m:r>
                      </m:e>
                      <m:sup>
                        <m:r>
                          <a:rPr lang="en-US" altLang="ja-JP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altLang="ja-JP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altLang="ja-JP" b="0" i="0" smtClean="0">
                            <a:latin typeface="+mn-ea"/>
                            <a:sym typeface="Wingdings" panose="05000000000000000000" pitchFamily="2" charset="2"/>
                          </a:rPr>
                          <m:t>log</m:t>
                        </m:r>
                        <m:r>
                          <m:rPr>
                            <m:nor/>
                          </m:rPr>
                          <a:rPr lang="en-US" altLang="ja-JP" b="0" i="0" smtClean="0">
                            <a:latin typeface="+mn-ea"/>
                            <a:sym typeface="Wingdings" panose="05000000000000000000" pitchFamily="2" charset="2"/>
                          </a:rPr>
                          <m:t> 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𝑛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)</m:t>
                        </m:r>
                      </m:e>
                      <m:sup>
                        <m:r>
                          <a:rPr lang="en-US" altLang="ja-JP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sup>
                    </m:sSup>
                    <m:r>
                      <m:rPr>
                        <m:nor/>
                      </m:rPr>
                      <a:rPr lang="en-US" altLang="ja-JP" b="0" i="0" smtClean="0">
                        <a:latin typeface="+mn-ea"/>
                        <a:sym typeface="Wingdings" panose="05000000000000000000" pitchFamily="2" charset="2"/>
                      </a:rPr>
                      <m:t>log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𝐶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)</m:t>
                    </m:r>
                  </m:oMath>
                </a14:m>
                <a:r>
                  <a:rPr kumimoji="1" lang="en-US" altLang="ja-JP" dirty="0" smtClean="0">
                    <a:latin typeface="+mn-ea"/>
                  </a:rPr>
                  <a:t>-time </a:t>
                </a:r>
                <a:r>
                  <a:rPr kumimoji="1" lang="en-US" altLang="ja-JP" dirty="0" err="1" smtClean="0">
                    <a:latin typeface="+mn-ea"/>
                  </a:rPr>
                  <a:t>algo</a:t>
                </a:r>
                <a:r>
                  <a:rPr kumimoji="1" lang="en-US" altLang="ja-JP" dirty="0" smtClean="0">
                    <a:latin typeface="+mn-ea"/>
                  </a:rPr>
                  <a:t>.</a:t>
                </a:r>
                <a:endParaRPr kumimoji="1" lang="ja-JP" altLang="en-US" dirty="0">
                  <a:latin typeface="+mn-ea"/>
                </a:endParaRPr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2828" y="937499"/>
                <a:ext cx="8536371" cy="5596207"/>
              </a:xfrm>
              <a:blipFill>
                <a:blip r:embed="rId2"/>
                <a:stretch>
                  <a:fillRect l="-1857" t="-2397" r="-71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0ACD-69A0-4C60-AE61-975AD3BE7EE4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027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523550" y="1150883"/>
            <a:ext cx="8110702" cy="11035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107950"/>
            <a:ext cx="7886700" cy="1349813"/>
          </a:xfrm>
        </p:spPr>
        <p:txBody>
          <a:bodyPr/>
          <a:lstStyle/>
          <a:p>
            <a:pPr algn="ctr"/>
            <a:r>
              <a:rPr kumimoji="1" lang="en-US" altLang="ja-JP" dirty="0" smtClean="0">
                <a:latin typeface="+mj-ea"/>
              </a:rPr>
              <a:t>Result</a:t>
            </a:r>
            <a:endParaRPr kumimoji="1" lang="ja-JP" altLang="en-US" dirty="0">
              <a:latin typeface="+mj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449536" y="1150883"/>
                <a:ext cx="8523013" cy="269382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kumimoji="1" lang="en-US" altLang="ja-JP" b="0" dirty="0" smtClean="0">
                    <a:latin typeface="+mn-ea"/>
                  </a:rPr>
                  <a:t>Combinatorial </a:t>
                </a:r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m:rPr>
                        <m:nor/>
                      </m:rPr>
                      <a:rPr kumimoji="1" lang="en-US" altLang="ja-JP" b="0" i="0" smtClean="0">
                        <a:latin typeface="+mn-ea"/>
                      </a:rPr>
                      <m:t> </m:t>
                    </m:r>
                    <m:r>
                      <m:rPr>
                        <m:nor/>
                      </m:rPr>
                      <a:rPr kumimoji="1" lang="en-US" altLang="ja-JP" b="0" i="0" smtClean="0"/>
                      <m:t>log</m:t>
                    </m:r>
                    <m:r>
                      <m:rPr>
                        <m:nor/>
                      </m:rPr>
                      <a:rPr kumimoji="1" lang="en-US" altLang="ja-JP" b="0" i="0" smtClean="0">
                        <a:latin typeface="+mn-ea"/>
                      </a:rPr>
                      <m:t> </m:t>
                    </m:r>
                    <m:d>
                      <m:dPr>
                        <m:begChr m:val="|"/>
                        <m:endChr m:val="|"/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kumimoji="1" lang="en-US" altLang="ja-JP" b="0" i="0" smtClean="0"/>
                      <m:t>MSF</m:t>
                    </m:r>
                    <m:d>
                      <m:d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,1</m:t>
                        </m:r>
                      </m:e>
                    </m:d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kumimoji="1" lang="en-US" altLang="ja-JP" dirty="0" smtClean="0">
                    <a:latin typeface="+mn-ea"/>
                  </a:rPr>
                  <a:t>-time </a:t>
                </a:r>
                <a:r>
                  <a:rPr kumimoji="1" lang="en-US" altLang="ja-JP" dirty="0" err="1" smtClean="0">
                    <a:latin typeface="+mn-ea"/>
                  </a:rPr>
                  <a:t>algo</a:t>
                </a:r>
                <a:r>
                  <a:rPr kumimoji="1" lang="en-US" altLang="ja-JP" dirty="0" smtClean="0">
                    <a:latin typeface="+mn-ea"/>
                  </a:rPr>
                  <a:t>. </a:t>
                </a:r>
              </a:p>
              <a:p>
                <a:pPr marL="0" indent="0">
                  <a:buNone/>
                </a:pPr>
                <a:r>
                  <a:rPr lang="en-US" altLang="ja-JP" dirty="0" smtClean="0">
                    <a:latin typeface="+mn-ea"/>
                  </a:rPr>
                  <a:t>                   to find half-integral primal &amp; dual opt.</a:t>
                </a:r>
              </a:p>
              <a:p>
                <a:pPr marL="0" indent="0">
                  <a:buNone/>
                </a:pPr>
                <a:endParaRPr lang="en-US" altLang="ja-JP" dirty="0" smtClean="0">
                  <a:latin typeface="+mn-ea"/>
                </a:endParaRPr>
              </a:p>
              <a:p>
                <a:pPr marL="0" indent="0">
                  <a:buNone/>
                </a:pPr>
                <a:r>
                  <a:rPr lang="en-US" altLang="ja-JP" sz="2400" dirty="0" smtClean="0">
                    <a:latin typeface="+mn-ea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ja-JP" sz="2400"/>
                      <m:t>MSF</m:t>
                    </m:r>
                    <m:d>
                      <m:dPr>
                        <m:ctrlPr>
                          <a:rPr lang="en-US" altLang="ja-JP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z="24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ja-JP" sz="2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ja-JP" sz="2400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altLang="ja-JP" sz="2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ja-JP" sz="24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</m:d>
                  </m:oMath>
                </a14:m>
                <a:r>
                  <a:rPr kumimoji="1" lang="en-US" altLang="ja-JP" sz="2400" dirty="0" smtClean="0">
                    <a:latin typeface="+mn-ea"/>
                  </a:rPr>
                  <a:t>: time of solving max. submodular flow </a:t>
                </a:r>
              </a:p>
              <a:p>
                <a:pPr marL="0" indent="0">
                  <a:buNone/>
                </a:pPr>
                <a:r>
                  <a:rPr lang="en-US" altLang="ja-JP" sz="2400" dirty="0">
                    <a:latin typeface="+mn-ea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2400" b="0" i="0" smtClean="0">
                        <a:latin typeface="Cambria Math" panose="02040503050406030204" pitchFamily="18" charset="0"/>
                      </a:rPr>
                      <m:t>                      </m:t>
                    </m:r>
                    <m:r>
                      <a:rPr lang="en-US" altLang="ja-JP" sz="2400" i="1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altLang="ja-JP" sz="2400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kumimoji="1" lang="en-US" altLang="ja-JP" sz="2400" dirty="0" smtClean="0">
                    <a:latin typeface="+mn-ea"/>
                  </a:rPr>
                  <a:t> time of computing exchange cap</a:t>
                </a:r>
                <a:r>
                  <a:rPr lang="en-US" altLang="ja-JP" sz="2400" dirty="0" smtClean="0">
                    <a:latin typeface="+mn-ea"/>
                  </a:rPr>
                  <a:t>acity</a:t>
                </a:r>
                <a:endParaRPr kumimoji="1" lang="en-US" altLang="ja-JP" sz="2400" dirty="0" smtClean="0">
                  <a:latin typeface="+mn-ea"/>
                </a:endParaRPr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49536" y="1150883"/>
                <a:ext cx="8523013" cy="2693823"/>
              </a:xfrm>
              <a:blipFill>
                <a:blip r:embed="rId2"/>
                <a:stretch>
                  <a:fillRect l="-1502" t="-384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590363" y="5515684"/>
                <a:ext cx="7484806" cy="10232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2000" dirty="0" smtClean="0">
                    <a:latin typeface="+mn-ea"/>
                  </a:rPr>
                  <a:t>Related work:</a:t>
                </a:r>
                <a:endParaRPr lang="en-US" altLang="ja-JP" sz="2000" dirty="0">
                  <a:latin typeface="+mn-ea"/>
                </a:endParaRPr>
              </a:p>
              <a:p>
                <a:r>
                  <a:rPr kumimoji="1" lang="en-US" altLang="ja-JP" sz="2000" dirty="0" err="1" smtClean="0">
                    <a:latin typeface="+mn-ea"/>
                  </a:rPr>
                  <a:t>Chekuri</a:t>
                </a:r>
                <a:r>
                  <a:rPr kumimoji="1" lang="en-US" altLang="ja-JP" sz="2000" dirty="0" smtClean="0">
                    <a:latin typeface="+mn-ea"/>
                  </a:rPr>
                  <a:t>-Madan SODA16: 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1" lang="en-US" altLang="ja-JP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sz="2000" b="0" i="1" smtClean="0">
                            <a:latin typeface="Cambria Math" panose="02040503050406030204" pitchFamily="18" charset="0"/>
                          </a:rPr>
                          <m:t>2+</m:t>
                        </m:r>
                        <m:r>
                          <a:rPr kumimoji="1" lang="en-US" altLang="ja-JP" sz="2000" b="0" i="1" smtClean="0">
                            <a:latin typeface="Cambria Math" panose="02040503050406030204" pitchFamily="18" charset="0"/>
                          </a:rPr>
                          <m:t>ℰ</m:t>
                        </m:r>
                      </m:e>
                    </m:d>
                  </m:oMath>
                </a14:m>
                <a:r>
                  <a:rPr kumimoji="1" lang="en-US" altLang="ja-JP" sz="2000" dirty="0" smtClean="0">
                    <a:latin typeface="+mn-ea"/>
                  </a:rPr>
                  <a:t>-approx.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altLang="ja-JP" sz="20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ja-JP" sz="2000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</m:acc>
                    <m:r>
                      <a:rPr lang="en-US" altLang="ja-JP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ja-JP" sz="2000" b="0" i="1" smtClean="0">
                        <a:latin typeface="Cambria Math" panose="02040503050406030204" pitchFamily="18" charset="0"/>
                      </a:rPr>
                      <m:t>𝑛𝑚</m:t>
                    </m:r>
                    <m:r>
                      <a:rPr lang="en-US" altLang="ja-JP" sz="2000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altLang="ja-JP" sz="2000" i="1">
                        <a:latin typeface="Cambria Math" panose="02040503050406030204" pitchFamily="18" charset="0"/>
                      </a:rPr>
                      <m:t>ℰ</m:t>
                    </m:r>
                  </m:oMath>
                </a14:m>
                <a:r>
                  <a:rPr kumimoji="1" lang="en-US" altLang="ja-JP" sz="2000" dirty="0" smtClean="0">
                    <a:latin typeface="+mn-ea"/>
                  </a:rPr>
                  <a:t>)-time </a:t>
                </a:r>
                <a:r>
                  <a:rPr kumimoji="1" lang="en-US" altLang="ja-JP" sz="2000" dirty="0" err="1" smtClean="0">
                    <a:latin typeface="+mn-ea"/>
                  </a:rPr>
                  <a:t>algo</a:t>
                </a:r>
                <a:r>
                  <a:rPr kumimoji="1" lang="en-US" altLang="ja-JP" sz="2000" dirty="0" smtClean="0">
                    <a:latin typeface="+mn-ea"/>
                  </a:rPr>
                  <a:t>. </a:t>
                </a:r>
              </a:p>
              <a:p>
                <a:r>
                  <a:rPr lang="en-US" altLang="ja-JP" sz="2000" dirty="0">
                    <a:latin typeface="+mn-ea"/>
                  </a:rPr>
                  <a:t> </a:t>
                </a:r>
                <a:r>
                  <a:rPr lang="en-US" altLang="ja-JP" sz="2000" dirty="0" smtClean="0">
                    <a:latin typeface="+mn-ea"/>
                  </a:rPr>
                  <a:t>                                                     for node-multiway cut</a:t>
                </a:r>
                <a:endParaRPr kumimoji="1" lang="ja-JP" altLang="en-US" sz="2000" dirty="0">
                  <a:latin typeface="+mn-ea"/>
                </a:endParaRPr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363" y="5515684"/>
                <a:ext cx="7484806" cy="1023229"/>
              </a:xfrm>
              <a:prstGeom prst="rect">
                <a:avLst/>
              </a:prstGeom>
              <a:blipFill>
                <a:blip r:embed="rId3"/>
                <a:stretch>
                  <a:fillRect l="-896" t="-3571" b="-952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/>
              <p:cNvSpPr txBox="1"/>
              <p:nvPr/>
            </p:nvSpPr>
            <p:spPr>
              <a:xfrm>
                <a:off x="590363" y="3969408"/>
                <a:ext cx="824135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2400" dirty="0" smtClean="0">
                    <a:latin typeface="+mn-ea"/>
                  </a:rPr>
                  <a:t>Fujishige-Zhang 92: </a:t>
                </a:r>
                <a14:m>
                  <m:oMath xmlns:m="http://schemas.openxmlformats.org/officeDocument/2006/math">
                    <m:r>
                      <a:rPr lang="en-US" altLang="ja-JP" sz="24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ja-JP" sz="2400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altLang="ja-JP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altLang="ja-JP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altLang="ja-JP" sz="2400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altLang="ja-JP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ja-JP" sz="2400" dirty="0" smtClean="0">
                    <a:latin typeface="+mn-ea"/>
                  </a:rPr>
                  <a:t>-time </a:t>
                </a:r>
                <a:r>
                  <a:rPr lang="en-US" altLang="ja-JP" sz="2400" dirty="0" err="1" smtClean="0">
                    <a:latin typeface="+mn-ea"/>
                  </a:rPr>
                  <a:t>algo</a:t>
                </a:r>
                <a:r>
                  <a:rPr lang="en-US" altLang="ja-JP" sz="2400" dirty="0" smtClean="0">
                    <a:latin typeface="+mn-ea"/>
                  </a:rPr>
                  <a:t>. for max. </a:t>
                </a:r>
                <a:r>
                  <a:rPr lang="en-US" altLang="ja-JP" sz="2400" dirty="0" err="1" smtClean="0">
                    <a:latin typeface="+mn-ea"/>
                  </a:rPr>
                  <a:t>subflow</a:t>
                </a:r>
                <a:r>
                  <a:rPr lang="en-US" altLang="ja-JP" sz="2400" dirty="0" smtClean="0">
                    <a:latin typeface="+mn-ea"/>
                  </a:rPr>
                  <a:t>.</a:t>
                </a:r>
              </a:p>
              <a:p>
                <a:r>
                  <a:rPr lang="en-US" altLang="ja-JP" sz="2400" dirty="0" smtClean="0">
                    <a:latin typeface="+mn-ea"/>
                    <a:sym typeface="Wingdings" panose="05000000000000000000" pitchFamily="2" charset="2"/>
                  </a:rPr>
                  <a:t>  --- </a:t>
                </a:r>
                <a14:m>
                  <m:oMath xmlns:m="http://schemas.openxmlformats.org/officeDocument/2006/math">
                    <m:r>
                      <a:rPr lang="en-US" altLang="ja-JP" sz="2400" i="1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ja-JP" sz="2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ja-JP" sz="24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US" altLang="ja-JP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sz="24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altLang="ja-JP" sz="24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m:rPr>
                        <m:nor/>
                      </m:rPr>
                      <a:rPr lang="en-US" altLang="ja-JP" sz="2400"/>
                      <m:t>log</m:t>
                    </m:r>
                    <m:r>
                      <m:rPr>
                        <m:nor/>
                      </m:rPr>
                      <a:rPr lang="en-US" altLang="ja-JP" sz="2400">
                        <a:latin typeface="+mn-ea"/>
                      </a:rPr>
                      <m:t> </m:t>
                    </m:r>
                    <m:d>
                      <m:dPr>
                        <m:begChr m:val="|"/>
                        <m:endChr m:val="|"/>
                        <m:ctrlPr>
                          <a:rPr lang="en-US" altLang="ja-JP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z="24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  <m:r>
                      <a:rPr lang="en-US" altLang="ja-JP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ja-JP" sz="2400" dirty="0" smtClean="0">
                    <a:latin typeface="+mn-ea"/>
                  </a:rPr>
                  <a:t>-time </a:t>
                </a:r>
                <a:r>
                  <a:rPr lang="en-US" altLang="ja-JP" sz="2400" dirty="0" err="1" smtClean="0">
                    <a:latin typeface="+mn-ea"/>
                  </a:rPr>
                  <a:t>algo</a:t>
                </a:r>
                <a:r>
                  <a:rPr lang="en-US" altLang="ja-JP" sz="2400" dirty="0" smtClean="0">
                    <a:latin typeface="+mn-ea"/>
                  </a:rPr>
                  <a:t>. </a:t>
                </a:r>
              </a:p>
              <a:p>
                <a:r>
                  <a:rPr lang="en-US" altLang="ja-JP" sz="2400" dirty="0" smtClean="0">
                    <a:latin typeface="+mn-ea"/>
                  </a:rPr>
                  <a:t>  --- for 2-approx. of node-multiway cut </a:t>
                </a:r>
                <a:endParaRPr lang="ja-JP" altLang="en-US" sz="2400" dirty="0">
                  <a:latin typeface="+mn-ea"/>
                </a:endParaRPr>
              </a:p>
            </p:txBody>
          </p:sp>
        </mc:Choice>
        <mc:Fallback xmlns="">
          <p:sp>
            <p:nvSpPr>
              <p:cNvPr id="6" name="テキスト ボックス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363" y="3969408"/>
                <a:ext cx="8241357" cy="1200329"/>
              </a:xfrm>
              <a:prstGeom prst="rect">
                <a:avLst/>
              </a:prstGeom>
              <a:blipFill>
                <a:blip r:embed="rId4"/>
                <a:stretch>
                  <a:fillRect l="-1183" t="-3553" b="-1066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0ACD-69A0-4C60-AE61-975AD3BE7EE4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2977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541284" y="457200"/>
            <a:ext cx="781976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>
                <a:latin typeface="+mn-ea"/>
              </a:rPr>
              <a:t>basic</a:t>
            </a:r>
            <a:r>
              <a:rPr kumimoji="1" lang="en-US" altLang="ja-JP" sz="2800" dirty="0" smtClean="0">
                <a:latin typeface="+mn-ea"/>
              </a:rPr>
              <a:t> idea --- solve dual first,  recover primal, </a:t>
            </a:r>
          </a:p>
          <a:p>
            <a:r>
              <a:rPr lang="en-US" altLang="ja-JP" sz="2800" dirty="0">
                <a:latin typeface="+mn-ea"/>
              </a:rPr>
              <a:t> </a:t>
            </a:r>
            <a:r>
              <a:rPr lang="en-US" altLang="ja-JP" sz="2800" dirty="0" smtClean="0">
                <a:latin typeface="+mn-ea"/>
              </a:rPr>
              <a:t>                                          </a:t>
            </a:r>
            <a:r>
              <a:rPr kumimoji="1" lang="en-US" altLang="ja-JP" sz="2800" dirty="0" err="1" smtClean="0">
                <a:latin typeface="+mn-ea"/>
              </a:rPr>
              <a:t>combinatorially</a:t>
            </a:r>
            <a:endParaRPr kumimoji="1" lang="ja-JP" altLang="en-US" sz="2800" dirty="0">
              <a:latin typeface="+mn-ea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250732" y="2128346"/>
            <a:ext cx="17709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latin typeface="+mn-ea"/>
              </a:rPr>
              <a:t>LP-dual</a:t>
            </a:r>
            <a:r>
              <a:rPr kumimoji="1" lang="en-US" altLang="ja-JP" sz="2800" dirty="0" smtClean="0"/>
              <a:t>: </a:t>
            </a:r>
            <a:endParaRPr kumimoji="1" lang="ja-JP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3163615" y="1984700"/>
                <a:ext cx="2665025" cy="8963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1" lang="en-US" altLang="ja-JP" sz="2400" b="0" i="0" smtClean="0">
                          <a:latin typeface="Cambria Math" panose="02040503050406030204" pitchFamily="18" charset="0"/>
                        </a:rPr>
                        <m:t>min</m:t>
                      </m:r>
                      <m:r>
                        <m:rPr>
                          <m:nor/>
                        </m:rPr>
                        <a:rPr kumimoji="1" lang="en-US" altLang="ja-JP" sz="2400" b="0" i="0" smtClean="0">
                          <a:latin typeface="Cambria Math" panose="02040503050406030204" pitchFamily="18" charset="0"/>
                        </a:rPr>
                        <m:t>. </m:t>
                      </m:r>
                      <m:nary>
                        <m:naryPr>
                          <m:chr m:val="∑"/>
                          <m:supHide m:val="on"/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 ∈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sub>
                        <m:sup/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  <m:d>
                            <m:dPr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3615" y="1984700"/>
                <a:ext cx="2665025" cy="89633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2790499" y="3219293"/>
                <a:ext cx="4183389" cy="8962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1" lang="en-US" altLang="ja-JP" sz="2400" b="0" i="0" smtClean="0">
                          <a:latin typeface="Cambria Math" panose="02040503050406030204" pitchFamily="18" charset="0"/>
                        </a:rPr>
                        <m:t>s</m:t>
                      </m:r>
                      <m:r>
                        <m:rPr>
                          <m:nor/>
                        </m:rPr>
                        <a:rPr kumimoji="1" lang="en-US" altLang="ja-JP" sz="2400" b="0" i="0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m:rPr>
                          <m:nor/>
                        </m:rPr>
                        <a:rPr kumimoji="1" lang="en-US" altLang="ja-JP" sz="2400" b="0" i="0" smtClean="0">
                          <a:latin typeface="Cambria Math" panose="02040503050406030204" pitchFamily="18" charset="0"/>
                        </a:rPr>
                        <m:t>t</m:t>
                      </m:r>
                      <m:r>
                        <m:rPr>
                          <m:nor/>
                        </m:rPr>
                        <a:rPr kumimoji="1" lang="en-US" altLang="ja-JP" sz="2400" b="0" i="0" smtClean="0">
                          <a:latin typeface="Cambria Math" panose="02040503050406030204" pitchFamily="18" charset="0"/>
                        </a:rPr>
                        <m:t>. </m:t>
                      </m:r>
                      <m:nary>
                        <m:naryPr>
                          <m:chr m:val="∑"/>
                          <m:supHide m:val="on"/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 ∈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sub>
                        <m:sup/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  <m:d>
                            <m:dPr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</m:e>
                      </m:nary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≥1  (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  <m:r>
                        <m:rPr>
                          <m:nor/>
                        </m:rPr>
                        <a:rPr kumimoji="1" lang="en-US" altLang="ja-JP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m:rPr>
                          <m:nor/>
                        </m:rPr>
                        <a:rPr kumimoji="1" lang="en-US" altLang="ja-JP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path</m:t>
                      </m:r>
                      <m:r>
                        <m:rPr>
                          <m:nor/>
                        </m:rPr>
                        <a:rPr kumimoji="1" lang="en-US" altLang="ja-JP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0499" y="3219293"/>
                <a:ext cx="4183389" cy="89620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/>
              <p:cNvSpPr txBox="1"/>
              <p:nvPr/>
            </p:nvSpPr>
            <p:spPr>
              <a:xfrm>
                <a:off x="3611633" y="4595648"/>
                <a:ext cx="285988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𝑤</m:t>
                      </m:r>
                      <m:d>
                        <m:d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≥0 (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6" name="テキスト ボックス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1633" y="4595648"/>
                <a:ext cx="2859885" cy="369332"/>
              </a:xfrm>
              <a:prstGeom prst="rect">
                <a:avLst/>
              </a:prstGeom>
              <a:blipFill>
                <a:blip r:embed="rId4"/>
                <a:stretch>
                  <a:fillRect l="-851" r="-3191" b="-35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0ACD-69A0-4C60-AE61-975AD3BE7EE4}" type="slidenum">
              <a:rPr kumimoji="1" lang="ja-JP" altLang="en-US" smtClean="0"/>
              <a:t>5</a:t>
            </a:fld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2075792" y="5581762"/>
                <a:ext cx="488762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altLang="ja-JP" sz="2400" dirty="0" smtClean="0"/>
                  <a:t>( </a:t>
                </a:r>
                <a14:m>
                  <m:oMath xmlns:m="http://schemas.openxmlformats.org/officeDocument/2006/math"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𝑤</m:t>
                    </m:r>
                    <m:d>
                      <m:dPr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d>
                      <m:dPr>
                        <m:begChr m:val="{"/>
                        <m:endChr m:val="}"/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0,1</m:t>
                        </m:r>
                      </m:e>
                    </m:d>
                    <m:r>
                      <a:rPr kumimoji="1" lang="en-US" altLang="ja-JP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→</m:t>
                    </m:r>
                  </m:oMath>
                </a14:m>
                <a:r>
                  <a:rPr kumimoji="1" lang="ja-JP" altLang="en-US" sz="2400" dirty="0" smtClean="0"/>
                  <a:t>  </a:t>
                </a:r>
                <a:r>
                  <a:rPr kumimoji="1" lang="en-US" altLang="ja-JP" sz="2400" dirty="0" smtClean="0"/>
                  <a:t>node-multiway cut)</a:t>
                </a:r>
                <a:endParaRPr kumimoji="1" lang="ja-JP" altLang="en-US" sz="2400" dirty="0"/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5792" y="5581762"/>
                <a:ext cx="4887620" cy="369332"/>
              </a:xfrm>
              <a:prstGeom prst="rect">
                <a:avLst/>
              </a:prstGeom>
              <a:blipFill>
                <a:blip r:embed="rId5"/>
                <a:stretch>
                  <a:fillRect l="-3870" t="-26667" r="-2871" b="-50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934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2915438" y="988638"/>
                <a:ext cx="2648161" cy="8965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1" lang="en-US" altLang="ja-JP" sz="2400" b="0" i="0" smtClean="0">
                          <a:latin typeface="Cambria Math" panose="02040503050406030204" pitchFamily="18" charset="0"/>
                        </a:rPr>
                        <m:t>min</m:t>
                      </m:r>
                      <m:r>
                        <m:rPr>
                          <m:nor/>
                        </m:rPr>
                        <a:rPr kumimoji="1" lang="en-US" altLang="ja-JP" sz="2400" b="0" i="0" smtClean="0">
                          <a:latin typeface="Cambria Math" panose="02040503050406030204" pitchFamily="18" charset="0"/>
                        </a:rPr>
                        <m:t>. </m:t>
                      </m:r>
                      <m:nary>
                        <m:naryPr>
                          <m:chr m:val="∑"/>
                          <m:supHide m:val="on"/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 ∈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sub>
                        <m:sup/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  <m:d>
                            <m:dPr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438" y="988638"/>
                <a:ext cx="2648161" cy="89659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楕円 6"/>
          <p:cNvSpPr/>
          <p:nvPr/>
        </p:nvSpPr>
        <p:spPr>
          <a:xfrm>
            <a:off x="2208749" y="5000098"/>
            <a:ext cx="999070" cy="81358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楕円 8"/>
          <p:cNvSpPr/>
          <p:nvPr/>
        </p:nvSpPr>
        <p:spPr>
          <a:xfrm>
            <a:off x="3764071" y="6066547"/>
            <a:ext cx="1043968" cy="76725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楕円 9"/>
          <p:cNvSpPr/>
          <p:nvPr/>
        </p:nvSpPr>
        <p:spPr>
          <a:xfrm>
            <a:off x="5609326" y="5139802"/>
            <a:ext cx="1078392" cy="970561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楕円 10"/>
          <p:cNvSpPr/>
          <p:nvPr/>
        </p:nvSpPr>
        <p:spPr>
          <a:xfrm>
            <a:off x="5418660" y="3838905"/>
            <a:ext cx="903129" cy="76725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楕円 11"/>
          <p:cNvSpPr/>
          <p:nvPr/>
        </p:nvSpPr>
        <p:spPr>
          <a:xfrm>
            <a:off x="4247951" y="4811179"/>
            <a:ext cx="320710" cy="37048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楕円 12"/>
          <p:cNvSpPr/>
          <p:nvPr/>
        </p:nvSpPr>
        <p:spPr>
          <a:xfrm>
            <a:off x="2461437" y="3802455"/>
            <a:ext cx="933803" cy="903181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楕円 13"/>
          <p:cNvSpPr/>
          <p:nvPr/>
        </p:nvSpPr>
        <p:spPr>
          <a:xfrm>
            <a:off x="3341322" y="2718730"/>
            <a:ext cx="1947730" cy="9144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楕円 15"/>
          <p:cNvSpPr/>
          <p:nvPr/>
        </p:nvSpPr>
        <p:spPr>
          <a:xfrm>
            <a:off x="4146386" y="5184886"/>
            <a:ext cx="339098" cy="881661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楕円 16"/>
          <p:cNvSpPr/>
          <p:nvPr/>
        </p:nvSpPr>
        <p:spPr>
          <a:xfrm rot="-1080000">
            <a:off x="3169895" y="5099787"/>
            <a:ext cx="1120599" cy="305251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楕円 17"/>
          <p:cNvSpPr/>
          <p:nvPr/>
        </p:nvSpPr>
        <p:spPr>
          <a:xfrm rot="1320000">
            <a:off x="4451425" y="5197891"/>
            <a:ext cx="1185400" cy="410216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楕円 18"/>
          <p:cNvSpPr/>
          <p:nvPr/>
        </p:nvSpPr>
        <p:spPr>
          <a:xfrm rot="-1740000">
            <a:off x="4500133" y="4448763"/>
            <a:ext cx="1046250" cy="464555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楕円 19"/>
          <p:cNvSpPr/>
          <p:nvPr/>
        </p:nvSpPr>
        <p:spPr>
          <a:xfrm rot="1020000">
            <a:off x="3313585" y="4468629"/>
            <a:ext cx="1026866" cy="376581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/>
              <p:cNvSpPr txBox="1"/>
              <p:nvPr/>
            </p:nvSpPr>
            <p:spPr>
              <a:xfrm>
                <a:off x="4114800" y="2971800"/>
                <a:ext cx="71936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kumimoji="1" lang="en-US" altLang="ja-JP" b="0" dirty="0" smtClean="0"/>
              </a:p>
            </p:txBody>
          </p:sp>
        </mc:Choice>
        <mc:Fallback xmlns="">
          <p:sp>
            <p:nvSpPr>
              <p:cNvPr id="21" name="テキスト ボックス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2971800"/>
                <a:ext cx="719364" cy="276999"/>
              </a:xfrm>
              <a:prstGeom prst="rect">
                <a:avLst/>
              </a:prstGeom>
              <a:blipFill>
                <a:blip r:embed="rId4"/>
                <a:stretch>
                  <a:fillRect l="-4237" r="-6780" b="-1777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/>
              <p:cNvSpPr txBox="1"/>
              <p:nvPr/>
            </p:nvSpPr>
            <p:spPr>
              <a:xfrm>
                <a:off x="2174345" y="3527745"/>
                <a:ext cx="71936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kumimoji="1" lang="en-US" altLang="ja-JP" b="0" dirty="0" smtClean="0"/>
              </a:p>
            </p:txBody>
          </p:sp>
        </mc:Choice>
        <mc:Fallback xmlns="">
          <p:sp>
            <p:nvSpPr>
              <p:cNvPr id="22" name="テキスト ボックス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4345" y="3527745"/>
                <a:ext cx="719364" cy="276999"/>
              </a:xfrm>
              <a:prstGeom prst="rect">
                <a:avLst/>
              </a:prstGeom>
              <a:blipFill>
                <a:blip r:embed="rId5"/>
                <a:stretch>
                  <a:fillRect l="-4237" r="-6780" b="-1777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/>
              <p:cNvSpPr txBox="1"/>
              <p:nvPr/>
            </p:nvSpPr>
            <p:spPr>
              <a:xfrm>
                <a:off x="4791976" y="4540032"/>
                <a:ext cx="42319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1/2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4" name="テキスト ボックス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1976" y="4540032"/>
                <a:ext cx="423193" cy="276999"/>
              </a:xfrm>
              <a:prstGeom prst="rect">
                <a:avLst/>
              </a:prstGeom>
              <a:blipFill>
                <a:blip r:embed="rId6"/>
                <a:stretch>
                  <a:fillRect l="-11429" t="-2222" r="-14286" b="-3555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/>
              <p:cNvSpPr txBox="1"/>
              <p:nvPr/>
            </p:nvSpPr>
            <p:spPr>
              <a:xfrm>
                <a:off x="4313162" y="4852207"/>
                <a:ext cx="1811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5" name="テキスト ボックス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3162" y="4852207"/>
                <a:ext cx="181140" cy="276999"/>
              </a:xfrm>
              <a:prstGeom prst="rect">
                <a:avLst/>
              </a:prstGeom>
              <a:blipFill>
                <a:blip r:embed="rId7"/>
                <a:stretch>
                  <a:fillRect l="-34483" r="-31034" b="-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楕円 25"/>
          <p:cNvSpPr/>
          <p:nvPr/>
        </p:nvSpPr>
        <p:spPr>
          <a:xfrm>
            <a:off x="2622781" y="5298341"/>
            <a:ext cx="175437" cy="1857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楕円 26"/>
          <p:cNvSpPr/>
          <p:nvPr/>
        </p:nvSpPr>
        <p:spPr>
          <a:xfrm>
            <a:off x="2893709" y="4232842"/>
            <a:ext cx="175437" cy="1857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楕円 27"/>
          <p:cNvSpPr/>
          <p:nvPr/>
        </p:nvSpPr>
        <p:spPr>
          <a:xfrm>
            <a:off x="4027081" y="6241649"/>
            <a:ext cx="175437" cy="1857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楕円 28"/>
          <p:cNvSpPr/>
          <p:nvPr/>
        </p:nvSpPr>
        <p:spPr>
          <a:xfrm>
            <a:off x="5875088" y="5439289"/>
            <a:ext cx="175437" cy="1857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楕円 29"/>
          <p:cNvSpPr/>
          <p:nvPr/>
        </p:nvSpPr>
        <p:spPr>
          <a:xfrm>
            <a:off x="5725080" y="4101127"/>
            <a:ext cx="175437" cy="1857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テキスト ボックス 30"/>
              <p:cNvSpPr txBox="1"/>
              <p:nvPr/>
            </p:nvSpPr>
            <p:spPr>
              <a:xfrm>
                <a:off x="2749090" y="4084032"/>
                <a:ext cx="15228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1" lang="en-US" altLang="ja-JP" b="0" i="0" smtClean="0">
                          <a:latin typeface="Cambria Math" panose="02040503050406030204" pitchFamily="18" charset="0"/>
                        </a:rPr>
                        <m:t>s</m:t>
                      </m:r>
                    </m:oMath>
                  </m:oMathPara>
                </a14:m>
                <a:endParaRPr kumimoji="1" lang="en-US" altLang="ja-JP" dirty="0" smtClean="0"/>
              </a:p>
            </p:txBody>
          </p:sp>
        </mc:Choice>
        <mc:Fallback xmlns="">
          <p:sp>
            <p:nvSpPr>
              <p:cNvPr id="31" name="テキスト ボックス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9090" y="4084032"/>
                <a:ext cx="152285" cy="276999"/>
              </a:xfrm>
              <a:prstGeom prst="rect">
                <a:avLst/>
              </a:prstGeom>
              <a:blipFill>
                <a:blip r:embed="rId8"/>
                <a:stretch>
                  <a:fillRect l="-24000" r="-20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/>
              <p:cNvSpPr txBox="1"/>
              <p:nvPr/>
            </p:nvSpPr>
            <p:spPr>
              <a:xfrm>
                <a:off x="2460003" y="5225559"/>
                <a:ext cx="13144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1" lang="en-US" altLang="ja-JP" b="0" i="0" smtClean="0">
                          <a:latin typeface="Cambria Math" panose="02040503050406030204" pitchFamily="18" charset="0"/>
                        </a:rPr>
                        <m:t>t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2" name="テキスト ボックス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0003" y="5225559"/>
                <a:ext cx="131446" cy="276999"/>
              </a:xfrm>
              <a:prstGeom prst="rect">
                <a:avLst/>
              </a:prstGeom>
              <a:blipFill>
                <a:blip r:embed="rId9"/>
                <a:stretch>
                  <a:fillRect l="-42857" r="-38095" b="-434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/>
              <p:cNvSpPr txBox="1"/>
              <p:nvPr/>
            </p:nvSpPr>
            <p:spPr>
              <a:xfrm>
                <a:off x="4195485" y="6199670"/>
                <a:ext cx="1811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1" lang="en-US" altLang="ja-JP" b="0" i="0" smtClean="0">
                          <a:latin typeface="Cambria Math" panose="02040503050406030204" pitchFamily="18" charset="0"/>
                        </a:rPr>
                        <m:t>u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3" name="テキスト ボックス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5485" y="6199670"/>
                <a:ext cx="181140" cy="276999"/>
              </a:xfrm>
              <a:prstGeom prst="rect">
                <a:avLst/>
              </a:prstGeom>
              <a:blipFill>
                <a:blip r:embed="rId10"/>
                <a:stretch>
                  <a:fillRect l="-20000" r="-1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直線コネクタ 41"/>
          <p:cNvCxnSpPr/>
          <p:nvPr/>
        </p:nvCxnSpPr>
        <p:spPr>
          <a:xfrm>
            <a:off x="4866502" y="3380529"/>
            <a:ext cx="259390" cy="42470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>
          <a:xfrm flipH="1">
            <a:off x="4461222" y="3467661"/>
            <a:ext cx="76041" cy="47686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 flipH="1">
            <a:off x="4038758" y="3462320"/>
            <a:ext cx="76041" cy="47686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>
          <a:xfrm flipH="1">
            <a:off x="3676499" y="3380529"/>
            <a:ext cx="238456" cy="47042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テキスト ボックス 49"/>
          <p:cNvSpPr txBox="1"/>
          <p:nvPr/>
        </p:nvSpPr>
        <p:spPr>
          <a:xfrm>
            <a:off x="6206938" y="2529458"/>
            <a:ext cx="30059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+mn-ea"/>
              </a:rPr>
              <a:t>E</a:t>
            </a:r>
            <a:r>
              <a:rPr lang="en-US" altLang="ja-JP" dirty="0" smtClean="0">
                <a:latin typeface="+mn-ea"/>
              </a:rPr>
              <a:t>ach edge </a:t>
            </a:r>
          </a:p>
          <a:p>
            <a:r>
              <a:rPr lang="en-US" altLang="ja-JP" dirty="0" smtClean="0">
                <a:latin typeface="+mn-ea"/>
              </a:rPr>
              <a:t>belongs to </a:t>
            </a:r>
            <a:r>
              <a:rPr kumimoji="1" lang="en-US" altLang="ja-JP" dirty="0" smtClean="0">
                <a:latin typeface="+mn-ea"/>
              </a:rPr>
              <a:t>same </a:t>
            </a:r>
            <a:r>
              <a:rPr lang="en-US" altLang="ja-JP" dirty="0" smtClean="0">
                <a:latin typeface="+mn-ea"/>
              </a:rPr>
              <a:t>part</a:t>
            </a:r>
            <a:r>
              <a:rPr kumimoji="1" lang="en-US" altLang="ja-JP" dirty="0" smtClean="0">
                <a:latin typeface="+mn-ea"/>
              </a:rPr>
              <a:t>, or</a:t>
            </a:r>
          </a:p>
          <a:p>
            <a:r>
              <a:rPr lang="en-US" altLang="ja-JP" dirty="0" smtClean="0">
                <a:latin typeface="+mn-ea"/>
              </a:rPr>
              <a:t>connects</a:t>
            </a:r>
            <a:r>
              <a:rPr kumimoji="1" lang="en-US" altLang="ja-JP" dirty="0" smtClean="0">
                <a:latin typeface="+mn-ea"/>
              </a:rPr>
              <a:t> “adjacent” </a:t>
            </a:r>
            <a:r>
              <a:rPr lang="en-US" altLang="ja-JP" dirty="0" smtClean="0">
                <a:latin typeface="+mn-ea"/>
              </a:rPr>
              <a:t>part</a:t>
            </a:r>
            <a:r>
              <a:rPr kumimoji="1" lang="en-US" altLang="ja-JP" dirty="0" smtClean="0">
                <a:latin typeface="+mn-ea"/>
              </a:rPr>
              <a:t>s</a:t>
            </a:r>
            <a:r>
              <a:rPr lang="ja-JP" altLang="en-US" dirty="0" smtClean="0">
                <a:latin typeface="+mn-ea"/>
              </a:rPr>
              <a:t> </a:t>
            </a:r>
            <a:endParaRPr lang="en-US" altLang="ja-JP" dirty="0" smtClean="0">
              <a:latin typeface="+mn-ea"/>
            </a:endParaRPr>
          </a:p>
          <a:p>
            <a:r>
              <a:rPr lang="en-US" altLang="ja-JP" dirty="0" smtClean="0">
                <a:latin typeface="+mn-ea"/>
              </a:rPr>
              <a:t>or “top” part</a:t>
            </a:r>
            <a:endParaRPr kumimoji="1" lang="en-US" altLang="ja-JP" dirty="0" smtClean="0">
              <a:latin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テキスト ボックス 50"/>
              <p:cNvSpPr txBox="1"/>
              <p:nvPr/>
            </p:nvSpPr>
            <p:spPr>
              <a:xfrm>
                <a:off x="2374672" y="2098746"/>
                <a:ext cx="324473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2400" dirty="0" err="1" smtClean="0"/>
                  <a:t>s.t.</a:t>
                </a:r>
                <a:r>
                  <a:rPr kumimoji="1" lang="en-US" altLang="ja-JP" sz="2400" dirty="0" smtClean="0">
                    <a:latin typeface="+mn-ea"/>
                  </a:rPr>
                  <a:t>  </a:t>
                </a:r>
                <a:r>
                  <a:rPr lang="en-US" altLang="ja-JP" sz="2400" dirty="0">
                    <a:latin typeface="+mn-ea"/>
                  </a:rPr>
                  <a:t> </a:t>
                </a:r>
                <a:r>
                  <a:rPr lang="en-US" altLang="ja-JP" sz="2400" dirty="0" smtClean="0">
                    <a:latin typeface="+mn-ea"/>
                  </a:rPr>
                  <a:t>    </a:t>
                </a:r>
                <a:r>
                  <a:rPr kumimoji="1" lang="en-US" altLang="ja-JP" sz="2400" dirty="0" smtClean="0">
                    <a:latin typeface="+mn-ea"/>
                  </a:rPr>
                  <a:t>partitions of</a:t>
                </a:r>
                <a14:m>
                  <m:oMath xmlns:m="http://schemas.openxmlformats.org/officeDocument/2006/math">
                    <m:r>
                      <a:rPr kumimoji="1" lang="en-US" altLang="ja-JP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kumimoji="1" lang="en-US" altLang="ja-JP" sz="2400" dirty="0" smtClean="0">
                    <a:latin typeface="+mn-ea"/>
                  </a:rPr>
                  <a:t>:</a:t>
                </a:r>
                <a:endParaRPr kumimoji="1" lang="ja-JP" altLang="en-US" sz="2400" dirty="0">
                  <a:latin typeface="+mn-ea"/>
                </a:endParaRPr>
              </a:p>
            </p:txBody>
          </p:sp>
        </mc:Choice>
        <mc:Fallback xmlns="">
          <p:sp>
            <p:nvSpPr>
              <p:cNvPr id="51" name="テキスト ボックス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4672" y="2098746"/>
                <a:ext cx="3244734" cy="461665"/>
              </a:xfrm>
              <a:prstGeom prst="rect">
                <a:avLst/>
              </a:prstGeom>
              <a:blipFill>
                <a:blip r:embed="rId11"/>
                <a:stretch>
                  <a:fillRect l="-3008" t="-11842" r="-1880" b="-2894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テキスト ボックス 51"/>
          <p:cNvSpPr txBox="1"/>
          <p:nvPr/>
        </p:nvSpPr>
        <p:spPr>
          <a:xfrm>
            <a:off x="108193" y="4308818"/>
            <a:ext cx="23294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</a:rPr>
              <a:t>Each green </a:t>
            </a:r>
            <a:r>
              <a:rPr lang="en-US" altLang="ja-JP" dirty="0" smtClean="0">
                <a:latin typeface="+mn-ea"/>
              </a:rPr>
              <a:t>part</a:t>
            </a:r>
            <a:endParaRPr kumimoji="1" lang="en-US" altLang="ja-JP" dirty="0" smtClean="0">
              <a:latin typeface="+mn-ea"/>
            </a:endParaRPr>
          </a:p>
          <a:p>
            <a:r>
              <a:rPr lang="en-US" altLang="ja-JP" dirty="0" smtClean="0">
                <a:latin typeface="+mn-ea"/>
              </a:rPr>
              <a:t>contains </a:t>
            </a:r>
          </a:p>
          <a:p>
            <a:r>
              <a:rPr lang="en-US" altLang="ja-JP" dirty="0" smtClean="0">
                <a:latin typeface="+mn-ea"/>
              </a:rPr>
              <a:t>exactly one terminal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967535" y="267471"/>
            <a:ext cx="70535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latin typeface="+mn-ea"/>
              </a:rPr>
              <a:t>Garg-</a:t>
            </a:r>
            <a:r>
              <a:rPr kumimoji="1" lang="en-US" altLang="ja-JP" sz="2800" dirty="0" err="1" smtClean="0">
                <a:latin typeface="+mn-ea"/>
              </a:rPr>
              <a:t>Vazirani</a:t>
            </a:r>
            <a:r>
              <a:rPr kumimoji="1" lang="en-US" altLang="ja-JP" sz="2800" dirty="0" smtClean="0">
                <a:latin typeface="+mn-ea"/>
              </a:rPr>
              <a:t>-</a:t>
            </a:r>
            <a:r>
              <a:rPr kumimoji="1" lang="en-US" altLang="ja-JP" sz="2800" dirty="0" err="1" smtClean="0">
                <a:latin typeface="+mn-ea"/>
              </a:rPr>
              <a:t>Yannakakis</a:t>
            </a:r>
            <a:r>
              <a:rPr lang="en-US" altLang="ja-JP" sz="2800" dirty="0" smtClean="0">
                <a:latin typeface="+mn-ea"/>
              </a:rPr>
              <a:t> half-integrality</a:t>
            </a:r>
            <a:endParaRPr kumimoji="1" lang="ja-JP" altLang="en-US" sz="2800" dirty="0">
              <a:latin typeface="+mn-ea"/>
            </a:endParaRPr>
          </a:p>
        </p:txBody>
      </p:sp>
      <p:cxnSp>
        <p:nvCxnSpPr>
          <p:cNvPr id="54" name="直線コネクタ 53"/>
          <p:cNvCxnSpPr/>
          <p:nvPr/>
        </p:nvCxnSpPr>
        <p:spPr>
          <a:xfrm flipH="1">
            <a:off x="4163590" y="4722637"/>
            <a:ext cx="576666" cy="3616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/>
          <p:nvPr/>
        </p:nvCxnSpPr>
        <p:spPr>
          <a:xfrm flipH="1">
            <a:off x="3869716" y="4775546"/>
            <a:ext cx="76041" cy="47686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/>
          <p:nvPr/>
        </p:nvCxnSpPr>
        <p:spPr>
          <a:xfrm>
            <a:off x="4497456" y="5029869"/>
            <a:ext cx="259390" cy="23428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/>
          <p:nvPr/>
        </p:nvCxnSpPr>
        <p:spPr>
          <a:xfrm>
            <a:off x="4286055" y="5736577"/>
            <a:ext cx="284160" cy="48667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/>
          <p:cNvCxnSpPr/>
          <p:nvPr/>
        </p:nvCxnSpPr>
        <p:spPr>
          <a:xfrm flipV="1">
            <a:off x="3055352" y="5313007"/>
            <a:ext cx="474664" cy="5017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/>
          <p:cNvCxnSpPr/>
          <p:nvPr/>
        </p:nvCxnSpPr>
        <p:spPr>
          <a:xfrm>
            <a:off x="4728799" y="4869954"/>
            <a:ext cx="54087" cy="4246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0ACD-69A0-4C60-AE61-975AD3BE7EE4}" type="slidenum">
              <a:rPr kumimoji="1" lang="ja-JP" altLang="en-US" smtClean="0"/>
              <a:t>6</a:t>
            </a:fld>
            <a:endParaRPr kumimoji="1" lang="ja-JP" altLang="en-US"/>
          </a:p>
        </p:txBody>
      </p:sp>
      <p:cxnSp>
        <p:nvCxnSpPr>
          <p:cNvPr id="43" name="直線コネクタ 42"/>
          <p:cNvCxnSpPr/>
          <p:nvPr/>
        </p:nvCxnSpPr>
        <p:spPr>
          <a:xfrm flipH="1" flipV="1">
            <a:off x="4978904" y="5393149"/>
            <a:ext cx="319749" cy="9098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 flipH="1">
            <a:off x="6255111" y="5707605"/>
            <a:ext cx="226553" cy="10607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 flipH="1" flipV="1">
            <a:off x="6050525" y="4084032"/>
            <a:ext cx="156413" cy="18867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 flipH="1">
            <a:off x="3756725" y="2947968"/>
            <a:ext cx="270356" cy="12116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/>
          <p:cNvCxnSpPr/>
          <p:nvPr/>
        </p:nvCxnSpPr>
        <p:spPr>
          <a:xfrm flipH="1" flipV="1">
            <a:off x="3255224" y="4315188"/>
            <a:ext cx="271692" cy="29097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/>
          <p:nvPr/>
        </p:nvCxnSpPr>
        <p:spPr>
          <a:xfrm flipH="1">
            <a:off x="4195485" y="5920600"/>
            <a:ext cx="90571" cy="27907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/>
              <p:cNvSpPr txBox="1"/>
              <p:nvPr/>
            </p:nvSpPr>
            <p:spPr>
              <a:xfrm>
                <a:off x="409903" y="2790497"/>
                <a:ext cx="1908536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kumimoji="1" lang="en-US" altLang="ja-JP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sz="20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d>
                  </m:oMath>
                </a14:m>
                <a:r>
                  <a:rPr kumimoji="1" lang="en-US" altLang="ja-JP" sz="2000" dirty="0" smtClean="0">
                    <a:latin typeface="+mn-ea"/>
                  </a:rPr>
                  <a:t> green parts</a:t>
                </a:r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ja-JP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z="20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d>
                  </m:oMath>
                </a14:m>
                <a:r>
                  <a:rPr lang="en-US" altLang="ja-JP" sz="2000" dirty="0">
                    <a:latin typeface="+mn-ea"/>
                  </a:rPr>
                  <a:t> </a:t>
                </a:r>
                <a:r>
                  <a:rPr lang="en-US" altLang="ja-JP" sz="2000" dirty="0" smtClean="0">
                    <a:latin typeface="+mn-ea"/>
                  </a:rPr>
                  <a:t>blue </a:t>
                </a:r>
                <a:r>
                  <a:rPr lang="en-US" altLang="ja-JP" sz="2000" dirty="0">
                    <a:latin typeface="+mn-ea"/>
                  </a:rPr>
                  <a:t>parts</a:t>
                </a:r>
              </a:p>
              <a:p>
                <a:endParaRPr kumimoji="1" lang="ja-JP" altLang="en-US" sz="2000" dirty="0">
                  <a:latin typeface="+mn-ea"/>
                </a:endParaRPr>
              </a:p>
            </p:txBody>
          </p:sp>
        </mc:Choice>
        <mc:Fallback xmlns="">
          <p:sp>
            <p:nvSpPr>
              <p:cNvPr id="3" name="テキスト ボックス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903" y="2790497"/>
                <a:ext cx="1908536" cy="1015663"/>
              </a:xfrm>
              <a:prstGeom prst="rect">
                <a:avLst/>
              </a:prstGeom>
              <a:blipFill>
                <a:blip r:embed="rId12"/>
                <a:stretch>
                  <a:fillRect t="-3012" r="-255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テキスト ボックス 4"/>
          <p:cNvSpPr txBox="1"/>
          <p:nvPr/>
        </p:nvSpPr>
        <p:spPr>
          <a:xfrm>
            <a:off x="0" y="6261991"/>
            <a:ext cx="36150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err="1" smtClean="0">
                <a:latin typeface="+mn-ea"/>
              </a:rPr>
              <a:t>Vazirani</a:t>
            </a:r>
            <a:r>
              <a:rPr kumimoji="1" lang="en-US" altLang="ja-JP" sz="1600" dirty="0" smtClean="0">
                <a:latin typeface="+mn-ea"/>
              </a:rPr>
              <a:t>: </a:t>
            </a:r>
            <a:r>
              <a:rPr lang="en-US" altLang="ja-JP" sz="1600" i="1" dirty="0" smtClean="0">
                <a:latin typeface="+mn-ea"/>
              </a:rPr>
              <a:t>Approximation Algorithms</a:t>
            </a:r>
            <a:r>
              <a:rPr lang="en-US" altLang="ja-JP" sz="1600" dirty="0" smtClean="0">
                <a:latin typeface="+mn-ea"/>
              </a:rPr>
              <a:t>, </a:t>
            </a:r>
          </a:p>
          <a:p>
            <a:r>
              <a:rPr kumimoji="1" lang="en-US" altLang="ja-JP" sz="1600" dirty="0" smtClean="0">
                <a:latin typeface="+mn-ea"/>
              </a:rPr>
              <a:t>Section 19.3</a:t>
            </a:r>
            <a:endParaRPr kumimoji="1" lang="ja-JP" altLang="en-US" sz="16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79756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256454" y="337263"/>
            <a:ext cx="45400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latin typeface="+mn-ea"/>
              </a:rPr>
              <a:t>Submodular interpretation</a:t>
            </a:r>
            <a:endParaRPr kumimoji="1" lang="ja-JP" altLang="en-US" sz="2800" dirty="0">
              <a:latin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1196501" y="1140510"/>
                <a:ext cx="6191655" cy="74693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1" lang="en-US" altLang="ja-JP" sz="2000" b="0" i="0" smtClean="0">
                          <a:latin typeface="Cambria Math" panose="02040503050406030204" pitchFamily="18" charset="0"/>
                        </a:rPr>
                        <m:t>Min</m:t>
                      </m:r>
                      <m:r>
                        <m:rPr>
                          <m:nor/>
                        </m:rPr>
                        <a:rPr kumimoji="1" lang="en-US" altLang="ja-JP" sz="2000" b="0" i="0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≔</m:t>
                      </m:r>
                      <m:r>
                        <m:rPr>
                          <m:nor/>
                        </m:rPr>
                        <a:rPr kumimoji="1" lang="en-US" altLang="ja-JP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nary>
                        <m:naryPr>
                          <m:chr m:val="∑"/>
                          <m:supHide m:val="on"/>
                          <m:ctrlP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kumimoji="1" lang="en-US" altLang="ja-JP" sz="2000" b="0" i="0" smtClean="0">
                              <a:latin typeface="Cambria Math" panose="02040503050406030204" pitchFamily="18" charset="0"/>
                            </a:rPr>
                            <m:t>height</m:t>
                          </m:r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)+ </m:t>
                          </m:r>
                          <m:r>
                            <m:rPr>
                              <m:nor/>
                            </m:rPr>
                            <a:rPr kumimoji="1" lang="en-US" altLang="ja-JP" sz="2000" b="0" i="0" smtClean="0">
                              <a:latin typeface="Cambria Math" panose="02040503050406030204" pitchFamily="18" charset="0"/>
                            </a:rPr>
                            <m:t>Constraint</m:t>
                          </m:r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kumimoji="1" lang="ja-JP" altLang="en-US" sz="2000" dirty="0"/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6501" y="1140510"/>
                <a:ext cx="6191655" cy="74693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2956456" y="2460937"/>
                <a:ext cx="142910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1" lang="en-US" altLang="ja-JP" sz="2000" b="0" i="0" smtClean="0">
                          <a:latin typeface="Cambria Math" panose="02040503050406030204" pitchFamily="18" charset="0"/>
                        </a:rPr>
                        <m:t>s</m:t>
                      </m:r>
                      <m:r>
                        <m:rPr>
                          <m:nor/>
                        </m:rPr>
                        <a:rPr kumimoji="1" lang="en-US" altLang="ja-JP" sz="2000" b="0" i="0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m:rPr>
                          <m:nor/>
                        </m:rPr>
                        <a:rPr kumimoji="1" lang="en-US" altLang="ja-JP" sz="2000" b="0" i="0" smtClean="0">
                          <a:latin typeface="Cambria Math" panose="02040503050406030204" pitchFamily="18" charset="0"/>
                        </a:rPr>
                        <m:t>t</m:t>
                      </m:r>
                      <m:r>
                        <m:rPr>
                          <m:nor/>
                        </m:rPr>
                        <a:rPr kumimoji="1" lang="en-US" altLang="ja-JP" sz="2000" b="0" i="0" smtClean="0">
                          <a:latin typeface="Cambria Math" panose="02040503050406030204" pitchFamily="18" charset="0"/>
                        </a:rPr>
                        <m:t>.           </m:t>
                      </m:r>
                      <m:sSub>
                        <m:sSubPr>
                          <m:ctrlP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</m:oMath>
                  </m:oMathPara>
                </a14:m>
                <a:endParaRPr kumimoji="1" lang="ja-JP" altLang="en-US" sz="2000" dirty="0"/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6456" y="2460937"/>
                <a:ext cx="1429109" cy="307777"/>
              </a:xfrm>
              <a:prstGeom prst="rect">
                <a:avLst/>
              </a:prstGeom>
              <a:blipFill>
                <a:blip r:embed="rId3"/>
                <a:stretch>
                  <a:fillRect l="-2991" r="-2991" b="-18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直線矢印コネクタ 18"/>
          <p:cNvCxnSpPr/>
          <p:nvPr/>
        </p:nvCxnSpPr>
        <p:spPr>
          <a:xfrm flipV="1">
            <a:off x="7713224" y="1810043"/>
            <a:ext cx="4864" cy="1459149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40"/>
          <p:cNvSpPr txBox="1"/>
          <p:nvPr/>
        </p:nvSpPr>
        <p:spPr>
          <a:xfrm>
            <a:off x="7322989" y="1397938"/>
            <a:ext cx="780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height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/>
              <p:cNvSpPr txBox="1"/>
              <p:nvPr/>
            </p:nvSpPr>
            <p:spPr>
              <a:xfrm>
                <a:off x="3772575" y="2979039"/>
                <a:ext cx="72314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 ∈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kumimoji="1" lang="en-US" altLang="ja-JP" dirty="0" smtClean="0"/>
                  <a:t>)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42" name="テキスト ボックス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2575" y="2979039"/>
                <a:ext cx="723147" cy="276999"/>
              </a:xfrm>
              <a:prstGeom prst="rect">
                <a:avLst/>
              </a:prstGeom>
              <a:blipFill>
                <a:blip r:embed="rId4"/>
                <a:stretch>
                  <a:fillRect l="-15254" t="-28889" r="-19492" b="-5111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テキスト ボックス 42"/>
          <p:cNvSpPr txBox="1"/>
          <p:nvPr/>
        </p:nvSpPr>
        <p:spPr>
          <a:xfrm>
            <a:off x="7761798" y="178397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7714685" y="2366380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1/2</a:t>
            </a:r>
            <a:endParaRPr kumimoji="1" lang="ja-JP" altLang="en-US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7733716" y="305454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0</a:t>
            </a:r>
            <a:endParaRPr kumimoji="1" lang="ja-JP" altLang="en-US" dirty="0"/>
          </a:p>
        </p:txBody>
      </p:sp>
      <p:grpSp>
        <p:nvGrpSpPr>
          <p:cNvPr id="8" name="グループ化 7"/>
          <p:cNvGrpSpPr/>
          <p:nvPr/>
        </p:nvGrpSpPr>
        <p:grpSpPr>
          <a:xfrm>
            <a:off x="3283311" y="5314409"/>
            <a:ext cx="3972754" cy="971716"/>
            <a:chOff x="3283311" y="5314409"/>
            <a:chExt cx="3972754" cy="971716"/>
          </a:xfrm>
        </p:grpSpPr>
        <p:sp>
          <p:nvSpPr>
            <p:cNvPr id="112" name="テキスト ボックス 111"/>
            <p:cNvSpPr txBox="1"/>
            <p:nvPr/>
          </p:nvSpPr>
          <p:spPr>
            <a:xfrm>
              <a:off x="4101166" y="5314409"/>
              <a:ext cx="22078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/>
                <a:t>is “submodular”</a:t>
              </a:r>
              <a:endParaRPr kumimoji="1" lang="ja-JP" altLang="en-US" sz="24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3" name="テキスト ボックス 112"/>
                <p:cNvSpPr txBox="1"/>
                <p:nvPr/>
              </p:nvSpPr>
              <p:spPr>
                <a:xfrm>
                  <a:off x="3283311" y="5978348"/>
                  <a:ext cx="3972754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20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d>
                          <m:dPr>
                            <m:ctrlPr>
                              <a:rPr kumimoji="1" lang="en-US" altLang="ja-JP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ja-JP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kumimoji="1" lang="en-US" altLang="ja-JP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kumimoji="1" lang="en-US" altLang="ja-JP" sz="20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d>
                          <m:dPr>
                            <m:ctrlPr>
                              <a:rPr kumimoji="1" lang="en-US" altLang="ja-JP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ja-JP" sz="20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  <m:r>
                          <a:rPr kumimoji="1" lang="en-US" altLang="ja-JP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≥</m:t>
                        </m:r>
                        <m:r>
                          <a:rPr kumimoji="1" lang="en-US" altLang="ja-JP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𝑔</m:t>
                        </m:r>
                        <m:d>
                          <m:dPr>
                            <m:ctrlPr>
                              <a:rPr kumimoji="1" lang="en-US" altLang="ja-JP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ja-JP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kumimoji="1" lang="en-US" altLang="ja-JP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⊓</m:t>
                            </m:r>
                            <m:r>
                              <a:rPr kumimoji="1" lang="en-US" altLang="ja-JP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  <m:r>
                          <a:rPr kumimoji="1" lang="en-US" altLang="ja-JP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kumimoji="1" lang="en-US" altLang="ja-JP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𝑔</m:t>
                        </m:r>
                        <m:r>
                          <a:rPr kumimoji="1" lang="en-US" altLang="ja-JP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altLang="ja-JP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altLang="ja-JP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⊔</m:t>
                        </m:r>
                        <m:r>
                          <a:rPr lang="en-US" altLang="ja-JP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  <m:r>
                          <a:rPr kumimoji="1" lang="en-US" altLang="ja-JP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kumimoji="1" lang="ja-JP" altLang="en-US" sz="2000" dirty="0"/>
                </a:p>
              </p:txBody>
            </p:sp>
          </mc:Choice>
          <mc:Fallback xmlns="">
            <p:sp>
              <p:nvSpPr>
                <p:cNvPr id="113" name="テキスト ボックス 1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83311" y="5978348"/>
                  <a:ext cx="3972754" cy="307777"/>
                </a:xfrm>
                <a:prstGeom prst="rect">
                  <a:avLst/>
                </a:prstGeom>
                <a:blipFill>
                  <a:blip r:embed="rId5"/>
                  <a:stretch>
                    <a:fillRect l="-1075" t="-4000" r="-1997" b="-36000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" name="グループ化 8"/>
          <p:cNvGrpSpPr/>
          <p:nvPr/>
        </p:nvGrpSpPr>
        <p:grpSpPr>
          <a:xfrm>
            <a:off x="6081250" y="3844632"/>
            <a:ext cx="3049894" cy="1864265"/>
            <a:chOff x="6081250" y="3844632"/>
            <a:chExt cx="3049894" cy="1864265"/>
          </a:xfrm>
        </p:grpSpPr>
        <p:cxnSp>
          <p:nvCxnSpPr>
            <p:cNvPr id="137" name="直線コネクタ 136"/>
            <p:cNvCxnSpPr>
              <a:cxnSpLocks noChangeAspect="1"/>
            </p:cNvCxnSpPr>
            <p:nvPr/>
          </p:nvCxnSpPr>
          <p:spPr>
            <a:xfrm>
              <a:off x="7702030" y="4096238"/>
              <a:ext cx="972000" cy="97293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直線コネクタ 137"/>
            <p:cNvCxnSpPr>
              <a:cxnSpLocks noChangeAspect="1"/>
            </p:cNvCxnSpPr>
            <p:nvPr/>
          </p:nvCxnSpPr>
          <p:spPr>
            <a:xfrm flipH="1">
              <a:off x="6722901" y="4094258"/>
              <a:ext cx="972000" cy="972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4" name="楕円 143"/>
            <p:cNvSpPr>
              <a:spLocks noChangeAspect="1"/>
            </p:cNvSpPr>
            <p:nvPr/>
          </p:nvSpPr>
          <p:spPr>
            <a:xfrm>
              <a:off x="8587787" y="4997689"/>
              <a:ext cx="193988" cy="191472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" name="楕円 144"/>
            <p:cNvSpPr>
              <a:spLocks noChangeAspect="1"/>
            </p:cNvSpPr>
            <p:nvPr/>
          </p:nvSpPr>
          <p:spPr>
            <a:xfrm>
              <a:off x="6627315" y="4991818"/>
              <a:ext cx="193988" cy="191472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52" name="直線コネクタ 151"/>
            <p:cNvCxnSpPr>
              <a:cxnSpLocks noChangeAspect="1"/>
            </p:cNvCxnSpPr>
            <p:nvPr/>
          </p:nvCxnSpPr>
          <p:spPr>
            <a:xfrm>
              <a:off x="7199824" y="4583934"/>
              <a:ext cx="524327" cy="51314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直線コネクタ 153"/>
            <p:cNvCxnSpPr>
              <a:cxnSpLocks noChangeAspect="1"/>
            </p:cNvCxnSpPr>
            <p:nvPr/>
          </p:nvCxnSpPr>
          <p:spPr>
            <a:xfrm flipH="1">
              <a:off x="7672986" y="4574226"/>
              <a:ext cx="517441" cy="51744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楕円 142"/>
            <p:cNvSpPr>
              <a:spLocks noChangeAspect="1"/>
            </p:cNvSpPr>
            <p:nvPr/>
          </p:nvSpPr>
          <p:spPr>
            <a:xfrm>
              <a:off x="7606197" y="4996667"/>
              <a:ext cx="197408" cy="191663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" name="楕円 157"/>
            <p:cNvSpPr>
              <a:spLocks noChangeAspect="1"/>
            </p:cNvSpPr>
            <p:nvPr/>
          </p:nvSpPr>
          <p:spPr>
            <a:xfrm>
              <a:off x="7597939" y="3993040"/>
              <a:ext cx="201054" cy="200941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9" name="楕円 158"/>
            <p:cNvSpPr>
              <a:spLocks noChangeAspect="1"/>
            </p:cNvSpPr>
            <p:nvPr/>
          </p:nvSpPr>
          <p:spPr>
            <a:xfrm>
              <a:off x="7131626" y="4502226"/>
              <a:ext cx="144000" cy="144000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" name="楕円 160"/>
            <p:cNvSpPr>
              <a:spLocks noChangeAspect="1"/>
            </p:cNvSpPr>
            <p:nvPr/>
          </p:nvSpPr>
          <p:spPr>
            <a:xfrm>
              <a:off x="8099873" y="4500222"/>
              <a:ext cx="144000" cy="144000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3" name="正方形/長方形 162"/>
                <p:cNvSpPr/>
                <p:nvPr/>
              </p:nvSpPr>
              <p:spPr>
                <a:xfrm>
                  <a:off x="6511103" y="5112830"/>
                  <a:ext cx="36798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ja-JP" altLang="en-US" dirty="0"/>
                </a:p>
              </p:txBody>
            </p:sp>
          </mc:Choice>
          <mc:Fallback xmlns="">
            <p:sp>
              <p:nvSpPr>
                <p:cNvPr id="163" name="正方形/長方形 16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11103" y="5112830"/>
                  <a:ext cx="367986" cy="369332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5" name="正方形/長方形 164"/>
                <p:cNvSpPr/>
                <p:nvPr/>
              </p:nvSpPr>
              <p:spPr>
                <a:xfrm>
                  <a:off x="8168063" y="4227355"/>
                  <a:ext cx="371384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oMath>
                    </m:oMathPara>
                  </a14:m>
                  <a:endParaRPr lang="ja-JP" altLang="en-US" dirty="0"/>
                </a:p>
              </p:txBody>
            </p:sp>
          </mc:Choice>
          <mc:Fallback xmlns="">
            <p:sp>
              <p:nvSpPr>
                <p:cNvPr id="165" name="正方形/長方形 16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68063" y="4227355"/>
                  <a:ext cx="371384" cy="369332"/>
                </a:xfrm>
                <a:prstGeom prst="rect">
                  <a:avLst/>
                </a:prstGeom>
                <a:blipFill>
                  <a:blip r:embed="rId10"/>
                  <a:stretch>
                    <a:fillRect b="-6557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6" name="正方形/長方形 165"/>
                <p:cNvSpPr/>
                <p:nvPr/>
              </p:nvSpPr>
              <p:spPr>
                <a:xfrm>
                  <a:off x="7339398" y="5126617"/>
                  <a:ext cx="76950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⊓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oMath>
                    </m:oMathPara>
                  </a14:m>
                  <a:endParaRPr lang="ja-JP" altLang="en-US" dirty="0"/>
                </a:p>
              </p:txBody>
            </p:sp>
          </mc:Choice>
          <mc:Fallback xmlns="">
            <p:sp>
              <p:nvSpPr>
                <p:cNvPr id="166" name="正方形/長方形 16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39398" y="5126617"/>
                  <a:ext cx="769506" cy="369332"/>
                </a:xfrm>
                <a:prstGeom prst="rect">
                  <a:avLst/>
                </a:prstGeom>
                <a:blipFill>
                  <a:blip r:embed="rId11"/>
                  <a:stretch>
                    <a:fillRect b="-4918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7" name="正方形/長方形 166"/>
                <p:cNvSpPr/>
                <p:nvPr/>
              </p:nvSpPr>
              <p:spPr>
                <a:xfrm>
                  <a:off x="6579672" y="4199834"/>
                  <a:ext cx="76950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⊔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oMath>
                    </m:oMathPara>
                  </a14:m>
                  <a:endParaRPr lang="ja-JP" altLang="en-US" dirty="0"/>
                </a:p>
              </p:txBody>
            </p:sp>
          </mc:Choice>
          <mc:Fallback xmlns="">
            <p:sp>
              <p:nvSpPr>
                <p:cNvPr id="167" name="正方形/長方形 16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79672" y="4199834"/>
                  <a:ext cx="769506" cy="369332"/>
                </a:xfrm>
                <a:prstGeom prst="rect">
                  <a:avLst/>
                </a:prstGeom>
                <a:blipFill>
                  <a:blip r:embed="rId12"/>
                  <a:stretch>
                    <a:fillRect b="-4918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69" name="直線コネクタ 168"/>
            <p:cNvCxnSpPr>
              <a:stCxn id="161" idx="2"/>
              <a:endCxn id="145" idx="6"/>
            </p:cNvCxnSpPr>
            <p:nvPr/>
          </p:nvCxnSpPr>
          <p:spPr>
            <a:xfrm flipH="1">
              <a:off x="6821303" y="4572222"/>
              <a:ext cx="1278570" cy="515332"/>
            </a:xfrm>
            <a:prstGeom prst="line">
              <a:avLst/>
            </a:prstGeom>
            <a:ln w="15875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2" name="円形吹き出し 171"/>
            <p:cNvSpPr/>
            <p:nvPr/>
          </p:nvSpPr>
          <p:spPr>
            <a:xfrm>
              <a:off x="6081250" y="3844632"/>
              <a:ext cx="3049894" cy="1864265"/>
            </a:xfrm>
            <a:prstGeom prst="wedgeEllipseCallout">
              <a:avLst>
                <a:gd name="adj1" fmla="val -43319"/>
                <a:gd name="adj2" fmla="val 53945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" name="二等辺三角形 1"/>
            <p:cNvSpPr/>
            <p:nvPr/>
          </p:nvSpPr>
          <p:spPr>
            <a:xfrm rot="13508356">
              <a:off x="7372617" y="4278738"/>
              <a:ext cx="123817" cy="168614"/>
            </a:xfrm>
            <a:prstGeom prst="triangl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" name="二等辺三角形 76"/>
            <p:cNvSpPr/>
            <p:nvPr/>
          </p:nvSpPr>
          <p:spPr>
            <a:xfrm rot="13508356">
              <a:off x="7840512" y="4774059"/>
              <a:ext cx="123817" cy="168614"/>
            </a:xfrm>
            <a:prstGeom prst="triangl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" name="二等辺三角形 79"/>
            <p:cNvSpPr/>
            <p:nvPr/>
          </p:nvSpPr>
          <p:spPr>
            <a:xfrm rot="8280000">
              <a:off x="7896729" y="4275891"/>
              <a:ext cx="123817" cy="168614"/>
            </a:xfrm>
            <a:prstGeom prst="triangl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" name="二等辺三角形 80"/>
            <p:cNvSpPr/>
            <p:nvPr/>
          </p:nvSpPr>
          <p:spPr>
            <a:xfrm rot="8280000">
              <a:off x="7389689" y="4745581"/>
              <a:ext cx="123817" cy="168614"/>
            </a:xfrm>
            <a:prstGeom prst="triangl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" name="二等辺三角形 81"/>
            <p:cNvSpPr/>
            <p:nvPr/>
          </p:nvSpPr>
          <p:spPr>
            <a:xfrm rot="18780000">
              <a:off x="8336760" y="4707622"/>
              <a:ext cx="123817" cy="168614"/>
            </a:xfrm>
            <a:prstGeom prst="triangl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" name="二等辺三角形 82"/>
            <p:cNvSpPr/>
            <p:nvPr/>
          </p:nvSpPr>
          <p:spPr>
            <a:xfrm rot="24300000">
              <a:off x="6902516" y="4750064"/>
              <a:ext cx="123817" cy="168614"/>
            </a:xfrm>
            <a:prstGeom prst="triangl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スライド番号プレースホルダー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0ACD-69A0-4C60-AE61-975AD3BE7EE4}" type="slidenum">
              <a:rPr kumimoji="1" lang="ja-JP" altLang="en-US" smtClean="0"/>
              <a:t>7</a:t>
            </a:fld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/>
              <p:cNvSpPr txBox="1"/>
              <p:nvPr/>
            </p:nvSpPr>
            <p:spPr>
              <a:xfrm>
                <a:off x="6922325" y="903289"/>
                <a:ext cx="72885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{0,</m:t>
                      </m:r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∞}</m:t>
                      </m:r>
                    </m:oMath>
                  </m:oMathPara>
                </a14:m>
                <a:endParaRPr kumimoji="1" lang="ja-JP" altLang="en-US" sz="2000" dirty="0">
                  <a:latin typeface="+mn-ea"/>
                </a:endParaRPr>
              </a:p>
            </p:txBody>
          </p:sp>
        </mc:Choice>
        <mc:Fallback xmlns="">
          <p:sp>
            <p:nvSpPr>
              <p:cNvPr id="13" name="テキスト ボックス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2325" y="903289"/>
                <a:ext cx="728853" cy="307777"/>
              </a:xfrm>
              <a:prstGeom prst="rect">
                <a:avLst/>
              </a:prstGeom>
              <a:blipFill>
                <a:blip r:embed="rId13"/>
                <a:stretch>
                  <a:fillRect l="-10924" t="-1961" r="-11765" b="-333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/>
              <p:cNvSpPr txBox="1"/>
              <p:nvPr/>
            </p:nvSpPr>
            <p:spPr>
              <a:xfrm rot="18967843">
                <a:off x="6858792" y="1130167"/>
                <a:ext cx="23403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sz="2000" i="1" smtClean="0">
                          <a:latin typeface="Cambria Math" panose="02040503050406030204" pitchFamily="18" charset="0"/>
                        </a:rPr>
                        <m:t>∈</m:t>
                      </m:r>
                    </m:oMath>
                  </m:oMathPara>
                </a14:m>
                <a:endParaRPr kumimoji="1" lang="ja-JP" altLang="en-US" sz="2000" dirty="0">
                  <a:latin typeface="+mn-ea"/>
                </a:endParaRPr>
              </a:p>
            </p:txBody>
          </p:sp>
        </mc:Choice>
        <mc:Fallback xmlns="">
          <p:sp>
            <p:nvSpPr>
              <p:cNvPr id="14" name="テキスト ボックス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967843">
                <a:off x="6858792" y="1130167"/>
                <a:ext cx="234038" cy="307777"/>
              </a:xfrm>
              <a:prstGeom prst="rect">
                <a:avLst/>
              </a:prstGeom>
              <a:blipFill>
                <a:blip r:embed="rId14"/>
                <a:stretch>
                  <a:fillRect r="-7813" b="-625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5" name="グループ化 84"/>
          <p:cNvGrpSpPr/>
          <p:nvPr/>
        </p:nvGrpSpPr>
        <p:grpSpPr>
          <a:xfrm>
            <a:off x="4675459" y="1948150"/>
            <a:ext cx="2603092" cy="1826050"/>
            <a:chOff x="4675459" y="1948150"/>
            <a:chExt cx="2603092" cy="1826050"/>
          </a:xfrm>
        </p:grpSpPr>
        <p:cxnSp>
          <p:nvCxnSpPr>
            <p:cNvPr id="86" name="直線コネクタ 85"/>
            <p:cNvCxnSpPr/>
            <p:nvPr/>
          </p:nvCxnSpPr>
          <p:spPr>
            <a:xfrm>
              <a:off x="5977646" y="2066466"/>
              <a:ext cx="972767" cy="136977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線コネクタ 86"/>
            <p:cNvCxnSpPr/>
            <p:nvPr/>
          </p:nvCxnSpPr>
          <p:spPr>
            <a:xfrm flipH="1">
              <a:off x="5548008" y="2066466"/>
              <a:ext cx="429638" cy="156756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線コネクタ 87"/>
            <p:cNvCxnSpPr/>
            <p:nvPr/>
          </p:nvCxnSpPr>
          <p:spPr>
            <a:xfrm flipH="1">
              <a:off x="4868694" y="2058154"/>
              <a:ext cx="1108952" cy="92088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線コネクタ 88"/>
            <p:cNvCxnSpPr/>
            <p:nvPr/>
          </p:nvCxnSpPr>
          <p:spPr>
            <a:xfrm>
              <a:off x="5977646" y="2058154"/>
              <a:ext cx="1172184" cy="62373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直線コネクタ 89"/>
            <p:cNvCxnSpPr>
              <a:endCxn id="96" idx="1"/>
            </p:cNvCxnSpPr>
            <p:nvPr/>
          </p:nvCxnSpPr>
          <p:spPr>
            <a:xfrm>
              <a:off x="5448471" y="2621651"/>
              <a:ext cx="547165" cy="37178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楕円 90"/>
            <p:cNvSpPr/>
            <p:nvPr/>
          </p:nvSpPr>
          <p:spPr>
            <a:xfrm>
              <a:off x="5841394" y="1948150"/>
              <a:ext cx="272504" cy="27235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" name="楕円 91"/>
            <p:cNvSpPr/>
            <p:nvPr/>
          </p:nvSpPr>
          <p:spPr>
            <a:xfrm>
              <a:off x="4675459" y="2886040"/>
              <a:ext cx="267172" cy="26370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" name="楕円 92"/>
            <p:cNvSpPr/>
            <p:nvPr/>
          </p:nvSpPr>
          <p:spPr>
            <a:xfrm>
              <a:off x="5423170" y="3510493"/>
              <a:ext cx="267172" cy="26370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" name="楕円 93"/>
            <p:cNvSpPr/>
            <p:nvPr/>
          </p:nvSpPr>
          <p:spPr>
            <a:xfrm>
              <a:off x="6786649" y="3271002"/>
              <a:ext cx="267172" cy="26370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5" name="楕円 94"/>
            <p:cNvSpPr/>
            <p:nvPr/>
          </p:nvSpPr>
          <p:spPr>
            <a:xfrm>
              <a:off x="7011379" y="2526924"/>
              <a:ext cx="267172" cy="26370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6" name="楕円 95"/>
            <p:cNvSpPr/>
            <p:nvPr/>
          </p:nvSpPr>
          <p:spPr>
            <a:xfrm>
              <a:off x="5954848" y="2953838"/>
              <a:ext cx="278515" cy="270409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7" name="楕円 96"/>
            <p:cNvSpPr>
              <a:spLocks noChangeAspect="1"/>
            </p:cNvSpPr>
            <p:nvPr/>
          </p:nvSpPr>
          <p:spPr>
            <a:xfrm>
              <a:off x="5614002" y="2886040"/>
              <a:ext cx="204594" cy="204594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8" name="楕円 97"/>
            <p:cNvSpPr>
              <a:spLocks noChangeAspect="1"/>
            </p:cNvSpPr>
            <p:nvPr/>
          </p:nvSpPr>
          <p:spPr>
            <a:xfrm>
              <a:off x="5259904" y="2466668"/>
              <a:ext cx="204594" cy="204594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9" name="楕円 98"/>
            <p:cNvSpPr>
              <a:spLocks noChangeAspect="1"/>
            </p:cNvSpPr>
            <p:nvPr/>
          </p:nvSpPr>
          <p:spPr>
            <a:xfrm>
              <a:off x="6365219" y="2658777"/>
              <a:ext cx="204594" cy="204594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0" name="楕円 99"/>
            <p:cNvSpPr>
              <a:spLocks noChangeAspect="1"/>
            </p:cNvSpPr>
            <p:nvPr/>
          </p:nvSpPr>
          <p:spPr>
            <a:xfrm>
              <a:off x="6464029" y="2275163"/>
              <a:ext cx="204594" cy="204594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01" name="直線コネクタ 100"/>
            <p:cNvCxnSpPr>
              <a:endCxn id="96" idx="7"/>
            </p:cNvCxnSpPr>
            <p:nvPr/>
          </p:nvCxnSpPr>
          <p:spPr>
            <a:xfrm flipH="1">
              <a:off x="6192575" y="2831999"/>
              <a:ext cx="199479" cy="16143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直線コネクタ 101"/>
            <p:cNvCxnSpPr>
              <a:stCxn id="100" idx="3"/>
              <a:endCxn id="96" idx="0"/>
            </p:cNvCxnSpPr>
            <p:nvPr/>
          </p:nvCxnSpPr>
          <p:spPr>
            <a:xfrm flipH="1">
              <a:off x="6094106" y="2449795"/>
              <a:ext cx="399885" cy="50404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直線コネクタ 102"/>
            <p:cNvCxnSpPr>
              <a:stCxn id="96" idx="2"/>
            </p:cNvCxnSpPr>
            <p:nvPr/>
          </p:nvCxnSpPr>
          <p:spPr>
            <a:xfrm flipH="1" flipV="1">
              <a:off x="5798558" y="3021136"/>
              <a:ext cx="156290" cy="6790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グループ化 16"/>
          <p:cNvGrpSpPr/>
          <p:nvPr/>
        </p:nvGrpSpPr>
        <p:grpSpPr>
          <a:xfrm>
            <a:off x="668343" y="3923865"/>
            <a:ext cx="5163749" cy="1912406"/>
            <a:chOff x="668343" y="3923865"/>
            <a:chExt cx="5163749" cy="191240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正方形/長方形 46"/>
                <p:cNvSpPr/>
                <p:nvPr/>
              </p:nvSpPr>
              <p:spPr>
                <a:xfrm>
                  <a:off x="668343" y="4564602"/>
                  <a:ext cx="528158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ja-JP" sz="24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en-US" altLang="ja-JP" sz="2400" b="0" i="1" smtClean="0">
                            <a:latin typeface="Cambria Math" panose="02040503050406030204" pitchFamily="18" charset="0"/>
                          </a:rPr>
                          <m:t>:</m:t>
                        </m:r>
                      </m:oMath>
                    </m:oMathPara>
                  </a14:m>
                  <a:endParaRPr lang="ja-JP" altLang="en-US" sz="2400" dirty="0"/>
                </a:p>
              </p:txBody>
            </p:sp>
          </mc:Choice>
          <mc:Fallback xmlns="">
            <p:sp>
              <p:nvSpPr>
                <p:cNvPr id="47" name="正方形/長方形 4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8343" y="4564602"/>
                  <a:ext cx="528158" cy="461665"/>
                </a:xfrm>
                <a:prstGeom prst="rect">
                  <a:avLst/>
                </a:prstGeom>
                <a:blipFill>
                  <a:blip r:embed="rId15"/>
                  <a:stretch>
                    <a:fillRect b="-9211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4" name="フリーフォーム 103"/>
            <p:cNvSpPr/>
            <p:nvPr/>
          </p:nvSpPr>
          <p:spPr>
            <a:xfrm>
              <a:off x="3218579" y="3982720"/>
              <a:ext cx="136430" cy="1832187"/>
            </a:xfrm>
            <a:custGeom>
              <a:avLst/>
              <a:gdLst>
                <a:gd name="connsiteX0" fmla="*/ 3386 w 233502"/>
                <a:gd name="connsiteY0" fmla="*/ 0 h 1832187"/>
                <a:gd name="connsiteX1" fmla="*/ 223520 w 233502"/>
                <a:gd name="connsiteY1" fmla="*/ 663787 h 1832187"/>
                <a:gd name="connsiteX2" fmla="*/ 176106 w 233502"/>
                <a:gd name="connsiteY2" fmla="*/ 1334347 h 1832187"/>
                <a:gd name="connsiteX3" fmla="*/ 0 w 233502"/>
                <a:gd name="connsiteY3" fmla="*/ 1832187 h 1832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3502" h="1832187">
                  <a:moveTo>
                    <a:pt x="3386" y="0"/>
                  </a:moveTo>
                  <a:cubicBezTo>
                    <a:pt x="99059" y="220698"/>
                    <a:pt x="194733" y="441396"/>
                    <a:pt x="223520" y="663787"/>
                  </a:cubicBezTo>
                  <a:cubicBezTo>
                    <a:pt x="252307" y="886178"/>
                    <a:pt x="213359" y="1139614"/>
                    <a:pt x="176106" y="1334347"/>
                  </a:cubicBezTo>
                  <a:cubicBezTo>
                    <a:pt x="138853" y="1529080"/>
                    <a:pt x="69426" y="1680633"/>
                    <a:pt x="0" y="1832187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6" name="テキスト ボックス 105"/>
                <p:cNvSpPr txBox="1"/>
                <p:nvPr/>
              </p:nvSpPr>
              <p:spPr>
                <a:xfrm>
                  <a:off x="3386988" y="3923865"/>
                  <a:ext cx="209545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oMath>
                    </m:oMathPara>
                  </a14:m>
                  <a:endParaRPr kumimoji="1" lang="en-US" altLang="ja-JP" sz="2000" b="0" dirty="0" smtClean="0"/>
                </a:p>
              </p:txBody>
            </p:sp>
          </mc:Choice>
          <mc:Fallback xmlns="">
            <p:sp>
              <p:nvSpPr>
                <p:cNvPr id="106" name="テキスト ボックス 10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86988" y="3923865"/>
                  <a:ext cx="209545" cy="307777"/>
                </a:xfrm>
                <a:prstGeom prst="rect">
                  <a:avLst/>
                </a:prstGeom>
                <a:blipFill>
                  <a:blip r:embed="rId16"/>
                  <a:stretch>
                    <a:fillRect l="-17647" r="-14706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8" name="直線矢印コネクタ 107"/>
            <p:cNvCxnSpPr/>
            <p:nvPr/>
          </p:nvCxnSpPr>
          <p:spPr>
            <a:xfrm>
              <a:off x="3728194" y="4818918"/>
              <a:ext cx="764182" cy="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0" name="テキスト ボックス 109"/>
                <p:cNvSpPr txBox="1"/>
                <p:nvPr/>
              </p:nvSpPr>
              <p:spPr>
                <a:xfrm>
                  <a:off x="4680943" y="4667692"/>
                  <a:ext cx="1151149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ℚ</m:t>
                        </m:r>
                        <m:r>
                          <a:rPr kumimoji="1" lang="en-US" altLang="ja-JP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∪{+∞}</m:t>
                        </m:r>
                      </m:oMath>
                    </m:oMathPara>
                  </a14:m>
                  <a:endParaRPr kumimoji="1" lang="ja-JP" altLang="en-US" sz="2000" dirty="0"/>
                </a:p>
              </p:txBody>
            </p:sp>
          </mc:Choice>
          <mc:Fallback xmlns="">
            <p:sp>
              <p:nvSpPr>
                <p:cNvPr id="110" name="テキスト ボックス 10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80943" y="4667692"/>
                  <a:ext cx="1151149" cy="307777"/>
                </a:xfrm>
                <a:prstGeom prst="rect">
                  <a:avLst/>
                </a:prstGeom>
                <a:blipFill>
                  <a:blip r:embed="rId17"/>
                  <a:stretch>
                    <a:fillRect l="-6878" t="-4000" r="-7937" b="-36000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34" name="フリーフォーム 133"/>
            <p:cNvSpPr/>
            <p:nvPr/>
          </p:nvSpPr>
          <p:spPr>
            <a:xfrm flipH="1">
              <a:off x="1329952" y="4004084"/>
              <a:ext cx="141392" cy="1832187"/>
            </a:xfrm>
            <a:custGeom>
              <a:avLst/>
              <a:gdLst>
                <a:gd name="connsiteX0" fmla="*/ 3386 w 233502"/>
                <a:gd name="connsiteY0" fmla="*/ 0 h 1832187"/>
                <a:gd name="connsiteX1" fmla="*/ 223520 w 233502"/>
                <a:gd name="connsiteY1" fmla="*/ 663787 h 1832187"/>
                <a:gd name="connsiteX2" fmla="*/ 176106 w 233502"/>
                <a:gd name="connsiteY2" fmla="*/ 1334347 h 1832187"/>
                <a:gd name="connsiteX3" fmla="*/ 0 w 233502"/>
                <a:gd name="connsiteY3" fmla="*/ 1832187 h 1832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3502" h="1832187">
                  <a:moveTo>
                    <a:pt x="3386" y="0"/>
                  </a:moveTo>
                  <a:cubicBezTo>
                    <a:pt x="99059" y="220698"/>
                    <a:pt x="194733" y="441396"/>
                    <a:pt x="223520" y="663787"/>
                  </a:cubicBezTo>
                  <a:cubicBezTo>
                    <a:pt x="252307" y="886178"/>
                    <a:pt x="213359" y="1139614"/>
                    <a:pt x="176106" y="1334347"/>
                  </a:cubicBezTo>
                  <a:cubicBezTo>
                    <a:pt x="138853" y="1529080"/>
                    <a:pt x="69426" y="1680633"/>
                    <a:pt x="0" y="1832187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05" name="グループ化 104"/>
            <p:cNvGrpSpPr/>
            <p:nvPr/>
          </p:nvGrpSpPr>
          <p:grpSpPr>
            <a:xfrm>
              <a:off x="1449076" y="4169935"/>
              <a:ext cx="1720302" cy="1500483"/>
              <a:chOff x="4675459" y="1948150"/>
              <a:chExt cx="2603092" cy="1826050"/>
            </a:xfrm>
          </p:grpSpPr>
          <p:cxnSp>
            <p:nvCxnSpPr>
              <p:cNvPr id="107" name="直線コネクタ 106"/>
              <p:cNvCxnSpPr/>
              <p:nvPr/>
            </p:nvCxnSpPr>
            <p:spPr>
              <a:xfrm>
                <a:off x="5977646" y="2066466"/>
                <a:ext cx="972767" cy="136977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直線コネクタ 108"/>
              <p:cNvCxnSpPr/>
              <p:nvPr/>
            </p:nvCxnSpPr>
            <p:spPr>
              <a:xfrm flipH="1">
                <a:off x="5548008" y="2066466"/>
                <a:ext cx="429638" cy="156756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直線コネクタ 110"/>
              <p:cNvCxnSpPr/>
              <p:nvPr/>
            </p:nvCxnSpPr>
            <p:spPr>
              <a:xfrm flipH="1">
                <a:off x="4868694" y="2058154"/>
                <a:ext cx="1108952" cy="920885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直線コネクタ 134"/>
              <p:cNvCxnSpPr/>
              <p:nvPr/>
            </p:nvCxnSpPr>
            <p:spPr>
              <a:xfrm>
                <a:off x="5977646" y="2058154"/>
                <a:ext cx="1172184" cy="623735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直線コネクタ 135"/>
              <p:cNvCxnSpPr>
                <a:endCxn id="147" idx="1"/>
              </p:cNvCxnSpPr>
              <p:nvPr/>
            </p:nvCxnSpPr>
            <p:spPr>
              <a:xfrm>
                <a:off x="5448471" y="2621651"/>
                <a:ext cx="547165" cy="371787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9" name="楕円 138"/>
              <p:cNvSpPr/>
              <p:nvPr/>
            </p:nvSpPr>
            <p:spPr>
              <a:xfrm>
                <a:off x="5841394" y="1948150"/>
                <a:ext cx="272504" cy="272351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0" name="楕円 139"/>
              <p:cNvSpPr/>
              <p:nvPr/>
            </p:nvSpPr>
            <p:spPr>
              <a:xfrm>
                <a:off x="4675459" y="2886040"/>
                <a:ext cx="267172" cy="263707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1" name="楕円 140"/>
              <p:cNvSpPr/>
              <p:nvPr/>
            </p:nvSpPr>
            <p:spPr>
              <a:xfrm>
                <a:off x="5423170" y="3510493"/>
                <a:ext cx="267172" cy="263707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2" name="楕円 141"/>
              <p:cNvSpPr/>
              <p:nvPr/>
            </p:nvSpPr>
            <p:spPr>
              <a:xfrm>
                <a:off x="6786649" y="3271002"/>
                <a:ext cx="267172" cy="263707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6" name="楕円 145"/>
              <p:cNvSpPr/>
              <p:nvPr/>
            </p:nvSpPr>
            <p:spPr>
              <a:xfrm>
                <a:off x="7011379" y="2526924"/>
                <a:ext cx="267172" cy="263707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7" name="楕円 146"/>
              <p:cNvSpPr/>
              <p:nvPr/>
            </p:nvSpPr>
            <p:spPr>
              <a:xfrm>
                <a:off x="5954848" y="2953838"/>
                <a:ext cx="278515" cy="270409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8" name="楕円 147"/>
              <p:cNvSpPr>
                <a:spLocks noChangeAspect="1"/>
              </p:cNvSpPr>
              <p:nvPr/>
            </p:nvSpPr>
            <p:spPr>
              <a:xfrm>
                <a:off x="5614002" y="2886040"/>
                <a:ext cx="204594" cy="204594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9" name="楕円 148"/>
              <p:cNvSpPr>
                <a:spLocks noChangeAspect="1"/>
              </p:cNvSpPr>
              <p:nvPr/>
            </p:nvSpPr>
            <p:spPr>
              <a:xfrm>
                <a:off x="5259904" y="2466668"/>
                <a:ext cx="204594" cy="204594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0" name="楕円 149"/>
              <p:cNvSpPr>
                <a:spLocks noChangeAspect="1"/>
              </p:cNvSpPr>
              <p:nvPr/>
            </p:nvSpPr>
            <p:spPr>
              <a:xfrm>
                <a:off x="6365219" y="2658777"/>
                <a:ext cx="204594" cy="204594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1" name="楕円 150"/>
              <p:cNvSpPr>
                <a:spLocks noChangeAspect="1"/>
              </p:cNvSpPr>
              <p:nvPr/>
            </p:nvSpPr>
            <p:spPr>
              <a:xfrm>
                <a:off x="6464029" y="2275163"/>
                <a:ext cx="204594" cy="204594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53" name="直線コネクタ 152"/>
              <p:cNvCxnSpPr>
                <a:endCxn id="147" idx="7"/>
              </p:cNvCxnSpPr>
              <p:nvPr/>
            </p:nvCxnSpPr>
            <p:spPr>
              <a:xfrm flipH="1">
                <a:off x="6192575" y="2831999"/>
                <a:ext cx="199479" cy="16143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直線コネクタ 154"/>
              <p:cNvCxnSpPr>
                <a:stCxn id="151" idx="3"/>
                <a:endCxn id="147" idx="0"/>
              </p:cNvCxnSpPr>
              <p:nvPr/>
            </p:nvCxnSpPr>
            <p:spPr>
              <a:xfrm flipH="1">
                <a:off x="6094106" y="2449795"/>
                <a:ext cx="399885" cy="50404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直線コネクタ 155"/>
              <p:cNvCxnSpPr>
                <a:stCxn id="147" idx="2"/>
              </p:cNvCxnSpPr>
              <p:nvPr/>
            </p:nvCxnSpPr>
            <p:spPr>
              <a:xfrm flipH="1" flipV="1">
                <a:off x="5798558" y="3021136"/>
                <a:ext cx="156290" cy="67907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6" name="テキスト ボックス 15"/>
          <p:cNvSpPr txBox="1"/>
          <p:nvPr/>
        </p:nvSpPr>
        <p:spPr>
          <a:xfrm>
            <a:off x="5406915" y="6420377"/>
            <a:ext cx="18020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</a:rPr>
              <a:t>(Y. Iwata 2013)</a:t>
            </a:r>
            <a:endParaRPr kumimoji="1" lang="ja-JP" altLang="en-US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527038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786810" y="356190"/>
            <a:ext cx="636103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latin typeface="+mn-ea"/>
              </a:rPr>
              <a:t>I do not know </a:t>
            </a:r>
          </a:p>
          <a:p>
            <a:r>
              <a:rPr lang="en-US" altLang="ja-JP" sz="2000" dirty="0" smtClean="0">
                <a:latin typeface="+mn-ea"/>
              </a:rPr>
              <a:t>how to solve this SFM &amp; </a:t>
            </a:r>
            <a:r>
              <a:rPr kumimoji="1" lang="en-US" altLang="ja-JP" sz="2000" dirty="0" smtClean="0">
                <a:latin typeface="+mn-ea"/>
              </a:rPr>
              <a:t>how to recover primal opt, </a:t>
            </a:r>
          </a:p>
          <a:p>
            <a:r>
              <a:rPr lang="en-US" altLang="ja-JP" sz="2000" dirty="0">
                <a:latin typeface="+mn-ea"/>
              </a:rPr>
              <a:t> </a:t>
            </a:r>
            <a:r>
              <a:rPr lang="en-US" altLang="ja-JP" sz="2000" dirty="0" smtClean="0">
                <a:latin typeface="+mn-ea"/>
              </a:rPr>
              <a:t>                                         directly &amp; </a:t>
            </a:r>
            <a:r>
              <a:rPr lang="en-US" altLang="ja-JP" sz="2000" dirty="0" err="1" smtClean="0">
                <a:latin typeface="+mn-ea"/>
              </a:rPr>
              <a:t>combinatorially</a:t>
            </a:r>
            <a:endParaRPr kumimoji="1" lang="ja-JP" altLang="en-US" sz="2000" dirty="0">
              <a:latin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866553" y="1668666"/>
                <a:ext cx="2950535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800" dirty="0" smtClean="0"/>
                  <a:t>Max.   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kumimoji="1" lang="en-US" altLang="ja-JP" sz="28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kumimoji="1" lang="en-US" altLang="ja-JP" sz="2800" dirty="0" smtClean="0"/>
              </a:p>
              <a:p>
                <a:r>
                  <a:rPr kumimoji="1" lang="en-US" altLang="ja-JP" sz="2800" dirty="0" err="1" smtClean="0"/>
                  <a:t>s.t.</a:t>
                </a:r>
                <a:r>
                  <a:rPr kumimoji="1" lang="en-US" altLang="ja-JP" sz="2800" dirty="0" smtClean="0"/>
                  <a:t>     </a:t>
                </a:r>
                <a:r>
                  <a:rPr kumimoji="1" lang="en-US" altLang="ja-JP" sz="2800" dirty="0" err="1" smtClean="0"/>
                  <a:t>multiflow</a:t>
                </a:r>
                <a:r>
                  <a:rPr kumimoji="1" lang="en-US" altLang="ja-JP" sz="2800" dirty="0" smtClean="0"/>
                  <a:t> </a:t>
                </a:r>
                <a14:m>
                  <m:oMath xmlns:m="http://schemas.openxmlformats.org/officeDocument/2006/math"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endParaRPr kumimoji="1" lang="en-US" altLang="ja-JP" sz="2800" dirty="0" smtClean="0"/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6553" y="1668666"/>
                <a:ext cx="2950535" cy="954107"/>
              </a:xfrm>
              <a:prstGeom prst="rect">
                <a:avLst/>
              </a:prstGeom>
              <a:blipFill>
                <a:blip r:embed="rId2"/>
                <a:stretch>
                  <a:fillRect l="-4132" t="-6410" b="-1794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4006673" y="1668666"/>
                <a:ext cx="513732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800" dirty="0" smtClean="0"/>
                  <a:t> 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kumimoji="1" lang="en-US" altLang="ja-JP" sz="28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kumimoji="1" lang="ja-JP" altLang="en-US" sz="2800" i="1" smtClean="0">
                            <a:latin typeface="Cambria Math" panose="02040503050406030204" pitchFamily="18" charset="0"/>
                          </a:rPr>
                          <m:t>𝜇</m:t>
                        </m:r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sub>
                        </m:sSub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sub>
                        </m:sSub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−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kumimoji="1" lang="en-US" altLang="ja-JP" sz="2800" dirty="0" smtClean="0"/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6673" y="1668666"/>
                <a:ext cx="5137327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直線矢印コネクタ 6"/>
          <p:cNvCxnSpPr/>
          <p:nvPr/>
        </p:nvCxnSpPr>
        <p:spPr>
          <a:xfrm>
            <a:off x="3455581" y="1921562"/>
            <a:ext cx="668050" cy="871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6969641" y="1311305"/>
            <a:ext cx="13692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latin typeface="+mn-ea"/>
              </a:rPr>
              <a:t>edge-cost</a:t>
            </a:r>
            <a:endParaRPr kumimoji="1" lang="ja-JP" altLang="en-US" sz="2000" dirty="0">
              <a:latin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/>
              <p:cNvSpPr txBox="1"/>
              <p:nvPr/>
            </p:nvSpPr>
            <p:spPr>
              <a:xfrm>
                <a:off x="4561367" y="2410660"/>
                <a:ext cx="4391523" cy="6531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ja-JP" altLang="en-US" sz="2400" i="1" smtClean="0">
                        <a:latin typeface="Cambria Math" panose="02040503050406030204" pitchFamily="18" charset="0"/>
                      </a:rPr>
                      <m:t>𝜇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:</m:t>
                    </m:r>
                    <m:d>
                      <m:dPr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e>
                            <m: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eqArr>
                      </m:e>
                    </m:d>
                    <m:r>
                      <a:rPr kumimoji="1" lang="en-US" altLang="ja-JP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b>
                    </m:sSub>
                  </m:oMath>
                </a14:m>
                <a:r>
                  <a:rPr kumimoji="1" lang="ja-JP" altLang="en-US" sz="2400" dirty="0" smtClean="0"/>
                  <a:t> </a:t>
                </a:r>
                <a:r>
                  <a:rPr kumimoji="1" lang="en-US" altLang="ja-JP" sz="2400" dirty="0" smtClean="0"/>
                  <a:t>trivalent  tree metric </a:t>
                </a:r>
                <a:endParaRPr kumimoji="1" lang="ja-JP" altLang="en-US" sz="2400" dirty="0"/>
              </a:p>
            </p:txBody>
          </p:sp>
        </mc:Choice>
        <mc:Fallback xmlns="">
          <p:sp>
            <p:nvSpPr>
              <p:cNvPr id="12" name="テキスト ボックス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1367" y="2410660"/>
                <a:ext cx="4391523" cy="653128"/>
              </a:xfrm>
              <a:prstGeom prst="rect">
                <a:avLst/>
              </a:prstGeom>
              <a:blipFill>
                <a:blip r:embed="rId4"/>
                <a:stretch>
                  <a:fillRect r="-1387" b="-648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テキスト ボックス 13"/>
          <p:cNvSpPr txBox="1"/>
          <p:nvPr/>
        </p:nvSpPr>
        <p:spPr>
          <a:xfrm>
            <a:off x="3338200" y="1449892"/>
            <a:ext cx="965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</a:rPr>
              <a:t>perturb</a:t>
            </a:r>
            <a:endParaRPr kumimoji="1" lang="ja-JP" altLang="en-US" dirty="0">
              <a:latin typeface="+mn-ea"/>
            </a:endParaRPr>
          </a:p>
        </p:txBody>
      </p:sp>
      <p:grpSp>
        <p:nvGrpSpPr>
          <p:cNvPr id="60" name="グループ化 59"/>
          <p:cNvGrpSpPr/>
          <p:nvPr/>
        </p:nvGrpSpPr>
        <p:grpSpPr>
          <a:xfrm>
            <a:off x="1763219" y="3177504"/>
            <a:ext cx="5437278" cy="3363849"/>
            <a:chOff x="1763219" y="3177504"/>
            <a:chExt cx="5437278" cy="3363849"/>
          </a:xfrm>
        </p:grpSpPr>
        <p:sp>
          <p:nvSpPr>
            <p:cNvPr id="13" name="テキスト ボックス 12"/>
            <p:cNvSpPr txBox="1"/>
            <p:nvPr/>
          </p:nvSpPr>
          <p:spPr>
            <a:xfrm>
              <a:off x="1921464" y="5710356"/>
              <a:ext cx="518282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400" dirty="0" smtClean="0">
                  <a:latin typeface="+mn-ea"/>
                </a:rPr>
                <a:t>-- half-integrality preserved </a:t>
              </a:r>
            </a:p>
            <a:p>
              <a:r>
                <a:rPr lang="en-US" altLang="ja-JP" sz="2400" dirty="0" smtClean="0">
                  <a:latin typeface="+mn-ea"/>
                </a:rPr>
                <a:t>-- opt.  recovered by perturbed opt.</a:t>
              </a:r>
              <a:endParaRPr kumimoji="1" lang="ja-JP" altLang="en-US" sz="2400" dirty="0">
                <a:latin typeface="+mn-ea"/>
              </a:endParaRPr>
            </a:p>
          </p:txBody>
        </p:sp>
        <p:grpSp>
          <p:nvGrpSpPr>
            <p:cNvPr id="59" name="グループ化 58"/>
            <p:cNvGrpSpPr/>
            <p:nvPr/>
          </p:nvGrpSpPr>
          <p:grpSpPr>
            <a:xfrm>
              <a:off x="1763219" y="3177504"/>
              <a:ext cx="5437278" cy="2509351"/>
              <a:chOff x="1763219" y="3177504"/>
              <a:chExt cx="5437278" cy="2509351"/>
            </a:xfrm>
          </p:grpSpPr>
          <p:cxnSp>
            <p:nvCxnSpPr>
              <p:cNvPr id="6" name="直線コネクタ 5"/>
              <p:cNvCxnSpPr/>
              <p:nvPr/>
            </p:nvCxnSpPr>
            <p:spPr>
              <a:xfrm>
                <a:off x="2136813" y="3774503"/>
                <a:ext cx="304800" cy="37311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直線コネクタ 14"/>
              <p:cNvCxnSpPr/>
              <p:nvPr/>
            </p:nvCxnSpPr>
            <p:spPr>
              <a:xfrm flipH="1">
                <a:off x="1974773" y="4147620"/>
                <a:ext cx="466840" cy="23301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線コネクタ 15"/>
              <p:cNvCxnSpPr/>
              <p:nvPr/>
            </p:nvCxnSpPr>
            <p:spPr>
              <a:xfrm flipH="1">
                <a:off x="2368283" y="4133906"/>
                <a:ext cx="73330" cy="4934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線コネクタ 16"/>
              <p:cNvCxnSpPr/>
              <p:nvPr/>
            </p:nvCxnSpPr>
            <p:spPr>
              <a:xfrm>
                <a:off x="2441613" y="4144142"/>
                <a:ext cx="447560" cy="20237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線コネクタ 19"/>
              <p:cNvCxnSpPr/>
              <p:nvPr/>
            </p:nvCxnSpPr>
            <p:spPr>
              <a:xfrm flipH="1">
                <a:off x="2424228" y="3801483"/>
                <a:ext cx="358849" cy="35542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楕円 24"/>
              <p:cNvSpPr>
                <a:spLocks noChangeAspect="1"/>
              </p:cNvSpPr>
              <p:nvPr/>
            </p:nvSpPr>
            <p:spPr>
              <a:xfrm>
                <a:off x="2075144" y="3709536"/>
                <a:ext cx="103734" cy="10373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" name="楕円 25"/>
              <p:cNvSpPr>
                <a:spLocks noChangeAspect="1"/>
              </p:cNvSpPr>
              <p:nvPr/>
            </p:nvSpPr>
            <p:spPr>
              <a:xfrm>
                <a:off x="2729028" y="3742736"/>
                <a:ext cx="103734" cy="10373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" name="楕円 26"/>
              <p:cNvSpPr>
                <a:spLocks noChangeAspect="1"/>
              </p:cNvSpPr>
              <p:nvPr/>
            </p:nvSpPr>
            <p:spPr>
              <a:xfrm>
                <a:off x="1914214" y="4328769"/>
                <a:ext cx="103734" cy="10373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" name="楕円 27"/>
              <p:cNvSpPr>
                <a:spLocks noChangeAspect="1"/>
              </p:cNvSpPr>
              <p:nvPr/>
            </p:nvSpPr>
            <p:spPr>
              <a:xfrm>
                <a:off x="2301214" y="4595130"/>
                <a:ext cx="103734" cy="10373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" name="楕円 28"/>
              <p:cNvSpPr>
                <a:spLocks noChangeAspect="1"/>
              </p:cNvSpPr>
              <p:nvPr/>
            </p:nvSpPr>
            <p:spPr>
              <a:xfrm>
                <a:off x="2854691" y="4293278"/>
                <a:ext cx="103734" cy="10373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30" name="直線コネクタ 29"/>
              <p:cNvCxnSpPr/>
              <p:nvPr/>
            </p:nvCxnSpPr>
            <p:spPr>
              <a:xfrm flipH="1">
                <a:off x="4775744" y="4530489"/>
                <a:ext cx="1098504" cy="56258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線コネクタ 30"/>
              <p:cNvCxnSpPr/>
              <p:nvPr/>
            </p:nvCxnSpPr>
            <p:spPr>
              <a:xfrm flipH="1">
                <a:off x="5670376" y="4516775"/>
                <a:ext cx="207248" cy="110529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線コネクタ 33"/>
              <p:cNvCxnSpPr/>
              <p:nvPr/>
            </p:nvCxnSpPr>
            <p:spPr>
              <a:xfrm>
                <a:off x="5137694" y="3381329"/>
                <a:ext cx="736706" cy="88279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直線コネクタ 35"/>
              <p:cNvCxnSpPr/>
              <p:nvPr/>
            </p:nvCxnSpPr>
            <p:spPr>
              <a:xfrm flipH="1">
                <a:off x="5861234" y="3279569"/>
                <a:ext cx="871668" cy="98455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線コネクタ 37"/>
              <p:cNvCxnSpPr/>
              <p:nvPr/>
            </p:nvCxnSpPr>
            <p:spPr>
              <a:xfrm>
                <a:off x="5926115" y="4377132"/>
                <a:ext cx="1249929" cy="55508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直線コネクタ 39"/>
              <p:cNvCxnSpPr/>
              <p:nvPr/>
            </p:nvCxnSpPr>
            <p:spPr>
              <a:xfrm>
                <a:off x="5863397" y="4259669"/>
                <a:ext cx="70721" cy="12956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直線コネクタ 41"/>
              <p:cNvCxnSpPr/>
              <p:nvPr/>
            </p:nvCxnSpPr>
            <p:spPr>
              <a:xfrm flipH="1">
                <a:off x="5862964" y="4389237"/>
                <a:ext cx="78648" cy="14912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楕円 43"/>
              <p:cNvSpPr>
                <a:spLocks noChangeAspect="1"/>
              </p:cNvSpPr>
              <p:nvPr/>
            </p:nvSpPr>
            <p:spPr>
              <a:xfrm>
                <a:off x="5085827" y="3329462"/>
                <a:ext cx="103734" cy="10373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5" name="楕円 44"/>
              <p:cNvSpPr>
                <a:spLocks noChangeAspect="1"/>
              </p:cNvSpPr>
              <p:nvPr/>
            </p:nvSpPr>
            <p:spPr>
              <a:xfrm>
                <a:off x="4720501" y="5043190"/>
                <a:ext cx="103734" cy="10373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" name="楕円 45"/>
              <p:cNvSpPr>
                <a:spLocks noChangeAspect="1"/>
              </p:cNvSpPr>
              <p:nvPr/>
            </p:nvSpPr>
            <p:spPr>
              <a:xfrm>
                <a:off x="5618509" y="5583121"/>
                <a:ext cx="103734" cy="10373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" name="楕円 46"/>
              <p:cNvSpPr>
                <a:spLocks noChangeAspect="1"/>
              </p:cNvSpPr>
              <p:nvPr/>
            </p:nvSpPr>
            <p:spPr>
              <a:xfrm>
                <a:off x="7096763" y="4864252"/>
                <a:ext cx="103734" cy="10373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8" name="楕円 47"/>
              <p:cNvSpPr>
                <a:spLocks noChangeAspect="1"/>
              </p:cNvSpPr>
              <p:nvPr/>
            </p:nvSpPr>
            <p:spPr>
              <a:xfrm>
                <a:off x="6681035" y="3240635"/>
                <a:ext cx="103734" cy="10373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3" name="テキスト ボックス 52"/>
                  <p:cNvSpPr txBox="1"/>
                  <p:nvPr/>
                </p:nvSpPr>
                <p:spPr>
                  <a:xfrm>
                    <a:off x="1992621" y="3449445"/>
                    <a:ext cx="165045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oMath>
                      </m:oMathPara>
                    </a14:m>
                    <a:endParaRPr kumimoji="1" lang="ja-JP" altLang="en-US" dirty="0"/>
                  </a:p>
                </p:txBody>
              </p:sp>
            </mc:Choice>
            <mc:Fallback xmlns="">
              <p:sp>
                <p:nvSpPr>
                  <p:cNvPr id="53" name="テキスト ボックス 5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992621" y="3449445"/>
                    <a:ext cx="165045" cy="276999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l="-22222" r="-18519"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4" name="テキスト ボックス 53"/>
                  <p:cNvSpPr txBox="1"/>
                  <p:nvPr/>
                </p:nvSpPr>
                <p:spPr>
                  <a:xfrm>
                    <a:off x="1763219" y="4185953"/>
                    <a:ext cx="149913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oMath>
                      </m:oMathPara>
                    </a14:m>
                    <a:endParaRPr kumimoji="1" lang="ja-JP" altLang="en-US" dirty="0"/>
                  </a:p>
                </p:txBody>
              </p:sp>
            </mc:Choice>
            <mc:Fallback xmlns="">
              <p:sp>
                <p:nvSpPr>
                  <p:cNvPr id="54" name="テキスト ボックス 5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763219" y="4185953"/>
                    <a:ext cx="149913" cy="276999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l="-32000" r="-28000" b="-4444"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6" name="テキスト ボックス 55"/>
                  <p:cNvSpPr txBox="1"/>
                  <p:nvPr/>
                </p:nvSpPr>
                <p:spPr>
                  <a:xfrm>
                    <a:off x="4910038" y="3177504"/>
                    <a:ext cx="165045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oMath>
                      </m:oMathPara>
                    </a14:m>
                    <a:endParaRPr kumimoji="1" lang="ja-JP" altLang="en-US" dirty="0"/>
                  </a:p>
                </p:txBody>
              </p:sp>
            </mc:Choice>
            <mc:Fallback xmlns="">
              <p:sp>
                <p:nvSpPr>
                  <p:cNvPr id="56" name="テキスト ボックス 5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910038" y="3177504"/>
                    <a:ext cx="165045" cy="276999"/>
                  </a:xfrm>
                  <a:prstGeom prst="rect">
                    <a:avLst/>
                  </a:prstGeom>
                  <a:blipFill>
                    <a:blip r:embed="rId7"/>
                    <a:stretch>
                      <a:fillRect l="-21429" r="-14286"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7" name="テキスト ボックス 56"/>
                  <p:cNvSpPr txBox="1"/>
                  <p:nvPr/>
                </p:nvSpPr>
                <p:spPr>
                  <a:xfrm>
                    <a:off x="4561367" y="4847360"/>
                    <a:ext cx="149913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oMath>
                      </m:oMathPara>
                    </a14:m>
                    <a:endParaRPr kumimoji="1" lang="ja-JP" altLang="en-US" dirty="0"/>
                  </a:p>
                </p:txBody>
              </p:sp>
            </mc:Choice>
            <mc:Fallback xmlns="">
              <p:sp>
                <p:nvSpPr>
                  <p:cNvPr id="57" name="テキスト ボックス 5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561367" y="4847360"/>
                    <a:ext cx="149913" cy="276999"/>
                  </a:xfrm>
                  <a:prstGeom prst="rect">
                    <a:avLst/>
                  </a:prstGeom>
                  <a:blipFill>
                    <a:blip r:embed="rId8"/>
                    <a:stretch>
                      <a:fillRect l="-32000" r="-28000" b="-4348"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58" name="直線矢印コネクタ 57"/>
              <p:cNvCxnSpPr/>
              <p:nvPr/>
            </p:nvCxnSpPr>
            <p:spPr>
              <a:xfrm>
                <a:off x="3529108" y="4324452"/>
                <a:ext cx="668050" cy="8714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0ACD-69A0-4C60-AE61-975AD3BE7EE4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560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フリーフォーム 7"/>
          <p:cNvSpPr/>
          <p:nvPr/>
        </p:nvSpPr>
        <p:spPr>
          <a:xfrm flipH="1">
            <a:off x="769206" y="967241"/>
            <a:ext cx="373117" cy="4010479"/>
          </a:xfrm>
          <a:custGeom>
            <a:avLst/>
            <a:gdLst>
              <a:gd name="connsiteX0" fmla="*/ 3386 w 233502"/>
              <a:gd name="connsiteY0" fmla="*/ 0 h 1832187"/>
              <a:gd name="connsiteX1" fmla="*/ 223520 w 233502"/>
              <a:gd name="connsiteY1" fmla="*/ 663787 h 1832187"/>
              <a:gd name="connsiteX2" fmla="*/ 176106 w 233502"/>
              <a:gd name="connsiteY2" fmla="*/ 1334347 h 1832187"/>
              <a:gd name="connsiteX3" fmla="*/ 0 w 233502"/>
              <a:gd name="connsiteY3" fmla="*/ 1832187 h 1832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3502" h="1832187">
                <a:moveTo>
                  <a:pt x="3386" y="0"/>
                </a:moveTo>
                <a:cubicBezTo>
                  <a:pt x="99059" y="220698"/>
                  <a:pt x="194733" y="441396"/>
                  <a:pt x="223520" y="663787"/>
                </a:cubicBezTo>
                <a:cubicBezTo>
                  <a:pt x="252307" y="886178"/>
                  <a:pt x="213359" y="1139614"/>
                  <a:pt x="176106" y="1334347"/>
                </a:cubicBezTo>
                <a:cubicBezTo>
                  <a:pt x="138853" y="1529080"/>
                  <a:pt x="69426" y="1680633"/>
                  <a:pt x="0" y="1832187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/>
          <p:cNvSpPr/>
          <p:nvPr/>
        </p:nvSpPr>
        <p:spPr>
          <a:xfrm>
            <a:off x="6507009" y="812621"/>
            <a:ext cx="306990" cy="4017954"/>
          </a:xfrm>
          <a:custGeom>
            <a:avLst/>
            <a:gdLst>
              <a:gd name="connsiteX0" fmla="*/ 3386 w 233502"/>
              <a:gd name="connsiteY0" fmla="*/ 0 h 1832187"/>
              <a:gd name="connsiteX1" fmla="*/ 223520 w 233502"/>
              <a:gd name="connsiteY1" fmla="*/ 663787 h 1832187"/>
              <a:gd name="connsiteX2" fmla="*/ 176106 w 233502"/>
              <a:gd name="connsiteY2" fmla="*/ 1334347 h 1832187"/>
              <a:gd name="connsiteX3" fmla="*/ 0 w 233502"/>
              <a:gd name="connsiteY3" fmla="*/ 1832187 h 1832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3502" h="1832187">
                <a:moveTo>
                  <a:pt x="3386" y="0"/>
                </a:moveTo>
                <a:cubicBezTo>
                  <a:pt x="99059" y="220698"/>
                  <a:pt x="194733" y="441396"/>
                  <a:pt x="223520" y="663787"/>
                </a:cubicBezTo>
                <a:cubicBezTo>
                  <a:pt x="252307" y="886178"/>
                  <a:pt x="213359" y="1139614"/>
                  <a:pt x="176106" y="1334347"/>
                </a:cubicBezTo>
                <a:cubicBezTo>
                  <a:pt x="138853" y="1529080"/>
                  <a:pt x="69426" y="1680633"/>
                  <a:pt x="0" y="1832187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正方形/長方形 10"/>
              <p:cNvSpPr/>
              <p:nvPr/>
            </p:nvSpPr>
            <p:spPr>
              <a:xfrm>
                <a:off x="-14023" y="2258802"/>
                <a:ext cx="816249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4400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altLang="ja-JP" sz="4400" b="0" i="1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en-US" altLang="ja-JP" sz="4400" b="0" dirty="0" smtClean="0"/>
              </a:p>
            </p:txBody>
          </p:sp>
        </mc:Choice>
        <mc:Fallback xmlns="">
          <p:sp>
            <p:nvSpPr>
              <p:cNvPr id="11" name="正方形/長方形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4023" y="2258802"/>
                <a:ext cx="816249" cy="76944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/>
              <p:cNvSpPr txBox="1"/>
              <p:nvPr/>
            </p:nvSpPr>
            <p:spPr>
              <a:xfrm>
                <a:off x="6604454" y="689587"/>
                <a:ext cx="437487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kumimoji="1" lang="en-US" altLang="ja-JP" sz="3200" b="0" dirty="0" smtClean="0"/>
              </a:p>
            </p:txBody>
          </p:sp>
        </mc:Choice>
        <mc:Fallback xmlns="">
          <p:sp>
            <p:nvSpPr>
              <p:cNvPr id="12" name="テキスト ボックス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4454" y="689587"/>
                <a:ext cx="437487" cy="4924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正方形/長方形 13"/>
              <p:cNvSpPr/>
              <p:nvPr/>
            </p:nvSpPr>
            <p:spPr>
              <a:xfrm>
                <a:off x="6714689" y="2232341"/>
                <a:ext cx="840295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ja-JP" altLang="en-US" sz="4800" i="1" smtClean="0">
                          <a:latin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ja-JP" altLang="en-US" sz="4800" dirty="0"/>
              </a:p>
            </p:txBody>
          </p:sp>
        </mc:Choice>
        <mc:Fallback xmlns="">
          <p:sp>
            <p:nvSpPr>
              <p:cNvPr id="14" name="正方形/長方形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4689" y="2232341"/>
                <a:ext cx="840295" cy="8309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/>
              <p:cNvSpPr txBox="1"/>
              <p:nvPr/>
            </p:nvSpPr>
            <p:spPr>
              <a:xfrm>
                <a:off x="7415963" y="2370840"/>
                <a:ext cx="171841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  <m:r>
                        <a:rPr kumimoji="1" lang="en-US" altLang="ja-JP" sz="3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∪{∞}</m:t>
                      </m:r>
                    </m:oMath>
                  </m:oMathPara>
                </a14:m>
                <a:endParaRPr kumimoji="1" lang="ja-JP" altLang="en-US" sz="3600" dirty="0"/>
              </a:p>
            </p:txBody>
          </p:sp>
        </mc:Choice>
        <mc:Fallback xmlns="">
          <p:sp>
            <p:nvSpPr>
              <p:cNvPr id="15" name="テキスト ボックス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5963" y="2370840"/>
                <a:ext cx="1718419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テキスト ボックス 17"/>
          <p:cNvSpPr txBox="1"/>
          <p:nvPr/>
        </p:nvSpPr>
        <p:spPr>
          <a:xfrm>
            <a:off x="322747" y="165635"/>
            <a:ext cx="68483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smtClean="0">
                <a:latin typeface="+mn-ea"/>
              </a:rPr>
              <a:t>(Perturbed) </a:t>
            </a:r>
            <a:r>
              <a:rPr kumimoji="1" lang="en-US" altLang="ja-JP" sz="3200" dirty="0" smtClean="0">
                <a:latin typeface="+mn-ea"/>
              </a:rPr>
              <a:t>objective is “L-convex”</a:t>
            </a:r>
            <a:endParaRPr kumimoji="1" lang="ja-JP" altLang="en-US" sz="3200" dirty="0">
              <a:latin typeface="+mn-ea"/>
            </a:endParaRPr>
          </a:p>
        </p:txBody>
      </p:sp>
      <p:grpSp>
        <p:nvGrpSpPr>
          <p:cNvPr id="19" name="グループ化 18"/>
          <p:cNvGrpSpPr/>
          <p:nvPr/>
        </p:nvGrpSpPr>
        <p:grpSpPr>
          <a:xfrm>
            <a:off x="1329789" y="894022"/>
            <a:ext cx="4949277" cy="4383037"/>
            <a:chOff x="648205" y="1059180"/>
            <a:chExt cx="5726964" cy="5168097"/>
          </a:xfrm>
        </p:grpSpPr>
        <p:sp>
          <p:nvSpPr>
            <p:cNvPr id="119" name="フリーフォーム 118"/>
            <p:cNvSpPr/>
            <p:nvPr/>
          </p:nvSpPr>
          <p:spPr>
            <a:xfrm>
              <a:off x="5340699" y="1386673"/>
              <a:ext cx="718457" cy="2868804"/>
            </a:xfrm>
            <a:custGeom>
              <a:avLst/>
              <a:gdLst>
                <a:gd name="connsiteX0" fmla="*/ 0 w 718457"/>
                <a:gd name="connsiteY0" fmla="*/ 135652 h 2868804"/>
                <a:gd name="connsiteX1" fmla="*/ 718457 w 718457"/>
                <a:gd name="connsiteY1" fmla="*/ 0 h 2868804"/>
                <a:gd name="connsiteX2" fmla="*/ 658167 w 718457"/>
                <a:gd name="connsiteY2" fmla="*/ 2713054 h 2868804"/>
                <a:gd name="connsiteX3" fmla="*/ 10048 w 718457"/>
                <a:gd name="connsiteY3" fmla="*/ 2868804 h 2868804"/>
                <a:gd name="connsiteX4" fmla="*/ 0 w 718457"/>
                <a:gd name="connsiteY4" fmla="*/ 135652 h 28688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8457" h="2868804">
                  <a:moveTo>
                    <a:pt x="0" y="135652"/>
                  </a:moveTo>
                  <a:lnTo>
                    <a:pt x="718457" y="0"/>
                  </a:lnTo>
                  <a:lnTo>
                    <a:pt x="658167" y="2713054"/>
                  </a:lnTo>
                  <a:lnTo>
                    <a:pt x="10048" y="2868804"/>
                  </a:lnTo>
                  <a:cubicBezTo>
                    <a:pt x="6699" y="1971151"/>
                    <a:pt x="3349" y="1073499"/>
                    <a:pt x="0" y="135652"/>
                  </a:cubicBezTo>
                  <a:close/>
                </a:path>
              </a:pathLst>
            </a:custGeom>
            <a:solidFill>
              <a:schemeClr val="bg2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フリーフォーム 19"/>
            <p:cNvSpPr/>
            <p:nvPr/>
          </p:nvSpPr>
          <p:spPr>
            <a:xfrm>
              <a:off x="5328518" y="1539350"/>
              <a:ext cx="986763" cy="3772722"/>
            </a:xfrm>
            <a:custGeom>
              <a:avLst/>
              <a:gdLst>
                <a:gd name="connsiteX0" fmla="*/ 0 w 986763"/>
                <a:gd name="connsiteY0" fmla="*/ 0 h 3772722"/>
                <a:gd name="connsiteX1" fmla="*/ 986763 w 986763"/>
                <a:gd name="connsiteY1" fmla="*/ 1019654 h 3772722"/>
                <a:gd name="connsiteX2" fmla="*/ 980184 w 986763"/>
                <a:gd name="connsiteY2" fmla="*/ 3772722 h 3772722"/>
                <a:gd name="connsiteX3" fmla="*/ 6578 w 986763"/>
                <a:gd name="connsiteY3" fmla="*/ 2720175 h 3772722"/>
                <a:gd name="connsiteX4" fmla="*/ 0 w 986763"/>
                <a:gd name="connsiteY4" fmla="*/ 0 h 377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6763" h="3772722">
                  <a:moveTo>
                    <a:pt x="0" y="0"/>
                  </a:moveTo>
                  <a:lnTo>
                    <a:pt x="986763" y="1019654"/>
                  </a:lnTo>
                  <a:lnTo>
                    <a:pt x="980184" y="3772722"/>
                  </a:lnTo>
                  <a:lnTo>
                    <a:pt x="6578" y="2720175"/>
                  </a:lnTo>
                  <a:cubicBezTo>
                    <a:pt x="5482" y="1827703"/>
                    <a:pt x="4385" y="935231"/>
                    <a:pt x="0" y="0"/>
                  </a:cubicBez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1" name="フリーフォーム 20"/>
            <p:cNvSpPr/>
            <p:nvPr/>
          </p:nvSpPr>
          <p:spPr>
            <a:xfrm>
              <a:off x="1630680" y="1059180"/>
              <a:ext cx="979170" cy="3215640"/>
            </a:xfrm>
            <a:custGeom>
              <a:avLst/>
              <a:gdLst>
                <a:gd name="connsiteX0" fmla="*/ 971550 w 979170"/>
                <a:gd name="connsiteY0" fmla="*/ 487680 h 3215640"/>
                <a:gd name="connsiteX1" fmla="*/ 0 w 979170"/>
                <a:gd name="connsiteY1" fmla="*/ 0 h 3215640"/>
                <a:gd name="connsiteX2" fmla="*/ 34290 w 979170"/>
                <a:gd name="connsiteY2" fmla="*/ 2758440 h 3215640"/>
                <a:gd name="connsiteX3" fmla="*/ 979170 w 979170"/>
                <a:gd name="connsiteY3" fmla="*/ 3215640 h 3215640"/>
                <a:gd name="connsiteX4" fmla="*/ 971550 w 979170"/>
                <a:gd name="connsiteY4" fmla="*/ 487680 h 3215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79170" h="3215640">
                  <a:moveTo>
                    <a:pt x="971550" y="487680"/>
                  </a:moveTo>
                  <a:lnTo>
                    <a:pt x="0" y="0"/>
                  </a:lnTo>
                  <a:lnTo>
                    <a:pt x="34290" y="2758440"/>
                  </a:lnTo>
                  <a:lnTo>
                    <a:pt x="979170" y="3215640"/>
                  </a:lnTo>
                  <a:lnTo>
                    <a:pt x="971550" y="487680"/>
                  </a:lnTo>
                  <a:close/>
                </a:path>
              </a:pathLst>
            </a:custGeom>
            <a:solidFill>
              <a:schemeClr val="bg2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フリーフォーム 21"/>
            <p:cNvSpPr/>
            <p:nvPr/>
          </p:nvSpPr>
          <p:spPr>
            <a:xfrm>
              <a:off x="1089660" y="1539240"/>
              <a:ext cx="1504950" cy="3478530"/>
            </a:xfrm>
            <a:custGeom>
              <a:avLst/>
              <a:gdLst>
                <a:gd name="connsiteX0" fmla="*/ 1493520 w 1504950"/>
                <a:gd name="connsiteY0" fmla="*/ 0 h 3478530"/>
                <a:gd name="connsiteX1" fmla="*/ 0 w 1504950"/>
                <a:gd name="connsiteY1" fmla="*/ 754380 h 3478530"/>
                <a:gd name="connsiteX2" fmla="*/ 15240 w 1504950"/>
                <a:gd name="connsiteY2" fmla="*/ 3478530 h 3478530"/>
                <a:gd name="connsiteX3" fmla="*/ 1504950 w 1504950"/>
                <a:gd name="connsiteY3" fmla="*/ 2701290 h 3478530"/>
                <a:gd name="connsiteX4" fmla="*/ 1493520 w 1504950"/>
                <a:gd name="connsiteY4" fmla="*/ 0 h 3478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4950" h="3478530">
                  <a:moveTo>
                    <a:pt x="1493520" y="0"/>
                  </a:moveTo>
                  <a:lnTo>
                    <a:pt x="0" y="754380"/>
                  </a:lnTo>
                  <a:lnTo>
                    <a:pt x="15240" y="3478530"/>
                  </a:lnTo>
                  <a:lnTo>
                    <a:pt x="1504950" y="2701290"/>
                  </a:lnTo>
                  <a:lnTo>
                    <a:pt x="1493520" y="0"/>
                  </a:lnTo>
                  <a:close/>
                </a:path>
              </a:pathLst>
            </a:custGeom>
            <a:solidFill>
              <a:schemeClr val="bg2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2576972" y="1537660"/>
              <a:ext cx="2761210" cy="2733663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4" name="直線コネクタ 23"/>
            <p:cNvCxnSpPr/>
            <p:nvPr/>
          </p:nvCxnSpPr>
          <p:spPr>
            <a:xfrm>
              <a:off x="2590800" y="1530350"/>
              <a:ext cx="914400" cy="914400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>
              <a:cxnSpLocks noChangeAspect="1"/>
            </p:cNvCxnSpPr>
            <p:nvPr/>
          </p:nvCxnSpPr>
          <p:spPr>
            <a:xfrm flipH="1">
              <a:off x="2595970" y="1537661"/>
              <a:ext cx="900000" cy="900000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楕円 25"/>
            <p:cNvSpPr>
              <a:spLocks noChangeAspect="1"/>
            </p:cNvSpPr>
            <p:nvPr/>
          </p:nvSpPr>
          <p:spPr>
            <a:xfrm>
              <a:off x="3012000" y="1956387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7" name="直線コネクタ 26"/>
            <p:cNvCxnSpPr/>
            <p:nvPr/>
          </p:nvCxnSpPr>
          <p:spPr>
            <a:xfrm>
              <a:off x="3500696" y="1530350"/>
              <a:ext cx="914400" cy="914400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>
              <a:cxnSpLocks noChangeAspect="1"/>
            </p:cNvCxnSpPr>
            <p:nvPr/>
          </p:nvCxnSpPr>
          <p:spPr>
            <a:xfrm flipH="1">
              <a:off x="3505866" y="1537661"/>
              <a:ext cx="900000" cy="900000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楕円 28"/>
            <p:cNvSpPr>
              <a:spLocks noChangeAspect="1"/>
            </p:cNvSpPr>
            <p:nvPr/>
          </p:nvSpPr>
          <p:spPr>
            <a:xfrm>
              <a:off x="3450033" y="1475826"/>
              <a:ext cx="108000" cy="107939"/>
            </a:xfrm>
            <a:prstGeom prst="ellipse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楕円 29"/>
            <p:cNvSpPr>
              <a:spLocks noChangeAspect="1"/>
            </p:cNvSpPr>
            <p:nvPr/>
          </p:nvSpPr>
          <p:spPr>
            <a:xfrm>
              <a:off x="3921896" y="1956387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1" name="直線コネクタ 30"/>
            <p:cNvCxnSpPr/>
            <p:nvPr/>
          </p:nvCxnSpPr>
          <p:spPr>
            <a:xfrm>
              <a:off x="4415096" y="1530572"/>
              <a:ext cx="914400" cy="914400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コネクタ 31"/>
            <p:cNvCxnSpPr>
              <a:cxnSpLocks noChangeAspect="1"/>
            </p:cNvCxnSpPr>
            <p:nvPr/>
          </p:nvCxnSpPr>
          <p:spPr>
            <a:xfrm flipH="1">
              <a:off x="4420266" y="1537883"/>
              <a:ext cx="900000" cy="900000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楕円 32"/>
            <p:cNvSpPr>
              <a:spLocks noChangeAspect="1"/>
            </p:cNvSpPr>
            <p:nvPr/>
          </p:nvSpPr>
          <p:spPr>
            <a:xfrm>
              <a:off x="4364433" y="1476048"/>
              <a:ext cx="108000" cy="107939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楕円 33"/>
            <p:cNvSpPr>
              <a:spLocks noChangeAspect="1"/>
            </p:cNvSpPr>
            <p:nvPr/>
          </p:nvSpPr>
          <p:spPr>
            <a:xfrm>
              <a:off x="4836296" y="1956609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5" name="直線コネクタ 34"/>
            <p:cNvCxnSpPr/>
            <p:nvPr/>
          </p:nvCxnSpPr>
          <p:spPr>
            <a:xfrm>
              <a:off x="2595143" y="2436928"/>
              <a:ext cx="914400" cy="914400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コネクタ 35"/>
            <p:cNvCxnSpPr>
              <a:cxnSpLocks noChangeAspect="1"/>
            </p:cNvCxnSpPr>
            <p:nvPr/>
          </p:nvCxnSpPr>
          <p:spPr>
            <a:xfrm flipH="1">
              <a:off x="2600313" y="2444239"/>
              <a:ext cx="900000" cy="900000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楕円 36"/>
            <p:cNvSpPr>
              <a:spLocks noChangeAspect="1"/>
            </p:cNvSpPr>
            <p:nvPr/>
          </p:nvSpPr>
          <p:spPr>
            <a:xfrm>
              <a:off x="3016343" y="2862965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8" name="直線コネクタ 37"/>
            <p:cNvCxnSpPr/>
            <p:nvPr/>
          </p:nvCxnSpPr>
          <p:spPr>
            <a:xfrm>
              <a:off x="3505039" y="2436928"/>
              <a:ext cx="914400" cy="914400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/>
            <p:cNvCxnSpPr>
              <a:cxnSpLocks noChangeAspect="1"/>
            </p:cNvCxnSpPr>
            <p:nvPr/>
          </p:nvCxnSpPr>
          <p:spPr>
            <a:xfrm flipH="1">
              <a:off x="3510209" y="2444239"/>
              <a:ext cx="900000" cy="900000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楕円 39"/>
            <p:cNvSpPr>
              <a:spLocks noChangeAspect="1"/>
            </p:cNvSpPr>
            <p:nvPr/>
          </p:nvSpPr>
          <p:spPr>
            <a:xfrm>
              <a:off x="3454376" y="2382404"/>
              <a:ext cx="108000" cy="107939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楕円 40"/>
            <p:cNvSpPr>
              <a:spLocks noChangeAspect="1"/>
            </p:cNvSpPr>
            <p:nvPr/>
          </p:nvSpPr>
          <p:spPr>
            <a:xfrm>
              <a:off x="3926239" y="2862965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2" name="直線コネクタ 41"/>
            <p:cNvCxnSpPr/>
            <p:nvPr/>
          </p:nvCxnSpPr>
          <p:spPr>
            <a:xfrm>
              <a:off x="4419439" y="2437150"/>
              <a:ext cx="914400" cy="914400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コネクタ 42"/>
            <p:cNvCxnSpPr>
              <a:cxnSpLocks noChangeAspect="1"/>
            </p:cNvCxnSpPr>
            <p:nvPr/>
          </p:nvCxnSpPr>
          <p:spPr>
            <a:xfrm flipH="1">
              <a:off x="4424609" y="2444461"/>
              <a:ext cx="900000" cy="900000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楕円 43"/>
            <p:cNvSpPr>
              <a:spLocks noChangeAspect="1"/>
            </p:cNvSpPr>
            <p:nvPr/>
          </p:nvSpPr>
          <p:spPr>
            <a:xfrm>
              <a:off x="4368776" y="2382626"/>
              <a:ext cx="108000" cy="107939"/>
            </a:xfrm>
            <a:prstGeom prst="ellipse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楕円 44"/>
            <p:cNvSpPr>
              <a:spLocks noChangeAspect="1"/>
            </p:cNvSpPr>
            <p:nvPr/>
          </p:nvSpPr>
          <p:spPr>
            <a:xfrm>
              <a:off x="4840639" y="2863187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6" name="直線コネクタ 45"/>
            <p:cNvCxnSpPr/>
            <p:nvPr/>
          </p:nvCxnSpPr>
          <p:spPr>
            <a:xfrm>
              <a:off x="2595143" y="3342550"/>
              <a:ext cx="914400" cy="914400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46"/>
            <p:cNvCxnSpPr>
              <a:cxnSpLocks noChangeAspect="1"/>
            </p:cNvCxnSpPr>
            <p:nvPr/>
          </p:nvCxnSpPr>
          <p:spPr>
            <a:xfrm flipH="1">
              <a:off x="2600313" y="3349861"/>
              <a:ext cx="900000" cy="900000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楕円 47"/>
            <p:cNvSpPr>
              <a:spLocks noChangeAspect="1"/>
            </p:cNvSpPr>
            <p:nvPr/>
          </p:nvSpPr>
          <p:spPr>
            <a:xfrm>
              <a:off x="3016343" y="3768587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9" name="直線コネクタ 48"/>
            <p:cNvCxnSpPr/>
            <p:nvPr/>
          </p:nvCxnSpPr>
          <p:spPr>
            <a:xfrm>
              <a:off x="3505039" y="3342550"/>
              <a:ext cx="914400" cy="914400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/>
            <p:cNvCxnSpPr>
              <a:cxnSpLocks noChangeAspect="1"/>
            </p:cNvCxnSpPr>
            <p:nvPr/>
          </p:nvCxnSpPr>
          <p:spPr>
            <a:xfrm flipH="1">
              <a:off x="3510209" y="3349861"/>
              <a:ext cx="900000" cy="900000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楕円 50"/>
            <p:cNvSpPr>
              <a:spLocks noChangeAspect="1"/>
            </p:cNvSpPr>
            <p:nvPr/>
          </p:nvSpPr>
          <p:spPr>
            <a:xfrm>
              <a:off x="3454376" y="3288026"/>
              <a:ext cx="108000" cy="10793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楕円 51"/>
            <p:cNvSpPr>
              <a:spLocks noChangeAspect="1"/>
            </p:cNvSpPr>
            <p:nvPr/>
          </p:nvSpPr>
          <p:spPr>
            <a:xfrm>
              <a:off x="3926239" y="3768587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3" name="直線コネクタ 52"/>
            <p:cNvCxnSpPr/>
            <p:nvPr/>
          </p:nvCxnSpPr>
          <p:spPr>
            <a:xfrm>
              <a:off x="4419439" y="3342772"/>
              <a:ext cx="914400" cy="914400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コネクタ 53"/>
            <p:cNvCxnSpPr>
              <a:cxnSpLocks noChangeAspect="1"/>
            </p:cNvCxnSpPr>
            <p:nvPr/>
          </p:nvCxnSpPr>
          <p:spPr>
            <a:xfrm flipH="1">
              <a:off x="4424609" y="3350083"/>
              <a:ext cx="900000" cy="900000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楕円 54"/>
            <p:cNvSpPr>
              <a:spLocks noChangeAspect="1"/>
            </p:cNvSpPr>
            <p:nvPr/>
          </p:nvSpPr>
          <p:spPr>
            <a:xfrm>
              <a:off x="4368776" y="3288248"/>
              <a:ext cx="108000" cy="107939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楕円 55"/>
            <p:cNvSpPr>
              <a:spLocks noChangeAspect="1"/>
            </p:cNvSpPr>
            <p:nvPr/>
          </p:nvSpPr>
          <p:spPr>
            <a:xfrm>
              <a:off x="4840639" y="3768809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楕円 56"/>
            <p:cNvSpPr>
              <a:spLocks noChangeAspect="1"/>
            </p:cNvSpPr>
            <p:nvPr/>
          </p:nvSpPr>
          <p:spPr>
            <a:xfrm>
              <a:off x="3458719" y="4194604"/>
              <a:ext cx="108000" cy="107939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楕円 57"/>
            <p:cNvSpPr>
              <a:spLocks noChangeAspect="1"/>
            </p:cNvSpPr>
            <p:nvPr/>
          </p:nvSpPr>
          <p:spPr>
            <a:xfrm>
              <a:off x="4373119" y="4194826"/>
              <a:ext cx="108000" cy="107939"/>
            </a:xfrm>
            <a:prstGeom prst="ellipse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9" name="直線コネクタ 58"/>
            <p:cNvCxnSpPr/>
            <p:nvPr/>
          </p:nvCxnSpPr>
          <p:spPr>
            <a:xfrm>
              <a:off x="1841852" y="1908212"/>
              <a:ext cx="742237" cy="5378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/>
            <p:cNvCxnSpPr/>
            <p:nvPr/>
          </p:nvCxnSpPr>
          <p:spPr>
            <a:xfrm flipV="1">
              <a:off x="1838577" y="1528032"/>
              <a:ext cx="753367" cy="1292774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コネクタ 60"/>
            <p:cNvCxnSpPr/>
            <p:nvPr/>
          </p:nvCxnSpPr>
          <p:spPr>
            <a:xfrm>
              <a:off x="1840903" y="2822447"/>
              <a:ext cx="742237" cy="537834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コネクタ 61"/>
            <p:cNvCxnSpPr/>
            <p:nvPr/>
          </p:nvCxnSpPr>
          <p:spPr>
            <a:xfrm flipV="1">
              <a:off x="1837628" y="2442267"/>
              <a:ext cx="753367" cy="1292774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コネクタ 62"/>
            <p:cNvCxnSpPr/>
            <p:nvPr/>
          </p:nvCxnSpPr>
          <p:spPr>
            <a:xfrm>
              <a:off x="1841678" y="3733489"/>
              <a:ext cx="742237" cy="537834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/>
            <p:cNvCxnSpPr/>
            <p:nvPr/>
          </p:nvCxnSpPr>
          <p:spPr>
            <a:xfrm flipV="1">
              <a:off x="1838403" y="3353309"/>
              <a:ext cx="753367" cy="1292774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コネクタ 64"/>
            <p:cNvCxnSpPr/>
            <p:nvPr/>
          </p:nvCxnSpPr>
          <p:spPr>
            <a:xfrm>
              <a:off x="1095866" y="2284267"/>
              <a:ext cx="742237" cy="537834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コネクタ 65"/>
            <p:cNvCxnSpPr/>
            <p:nvPr/>
          </p:nvCxnSpPr>
          <p:spPr>
            <a:xfrm flipV="1">
              <a:off x="1092591" y="1904087"/>
              <a:ext cx="753367" cy="1292774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コネクタ 66"/>
            <p:cNvCxnSpPr/>
            <p:nvPr/>
          </p:nvCxnSpPr>
          <p:spPr>
            <a:xfrm>
              <a:off x="1094917" y="3198502"/>
              <a:ext cx="742237" cy="537834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コネクタ 67"/>
            <p:cNvCxnSpPr/>
            <p:nvPr/>
          </p:nvCxnSpPr>
          <p:spPr>
            <a:xfrm flipV="1">
              <a:off x="1091642" y="2818322"/>
              <a:ext cx="753367" cy="1292774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コネクタ 68"/>
            <p:cNvCxnSpPr/>
            <p:nvPr/>
          </p:nvCxnSpPr>
          <p:spPr>
            <a:xfrm>
              <a:off x="1095692" y="4109544"/>
              <a:ext cx="742237" cy="537834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コネクタ 69"/>
            <p:cNvCxnSpPr/>
            <p:nvPr/>
          </p:nvCxnSpPr>
          <p:spPr>
            <a:xfrm flipV="1">
              <a:off x="1092417" y="3729364"/>
              <a:ext cx="753367" cy="1292774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楕円 70"/>
            <p:cNvSpPr>
              <a:spLocks noChangeAspect="1"/>
            </p:cNvSpPr>
            <p:nvPr/>
          </p:nvSpPr>
          <p:spPr>
            <a:xfrm>
              <a:off x="1050674" y="4956858"/>
              <a:ext cx="108000" cy="107939"/>
            </a:xfrm>
            <a:prstGeom prst="ellipse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楕円 71"/>
            <p:cNvSpPr>
              <a:spLocks noChangeAspect="1"/>
            </p:cNvSpPr>
            <p:nvPr/>
          </p:nvSpPr>
          <p:spPr>
            <a:xfrm>
              <a:off x="2178549" y="2144903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楕円 72"/>
            <p:cNvSpPr>
              <a:spLocks noChangeAspect="1"/>
            </p:cNvSpPr>
            <p:nvPr/>
          </p:nvSpPr>
          <p:spPr>
            <a:xfrm>
              <a:off x="1435203" y="2520033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" name="楕円 73"/>
            <p:cNvSpPr>
              <a:spLocks noChangeAspect="1"/>
            </p:cNvSpPr>
            <p:nvPr/>
          </p:nvSpPr>
          <p:spPr>
            <a:xfrm>
              <a:off x="1435203" y="3429520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" name="楕円 74"/>
            <p:cNvSpPr>
              <a:spLocks noChangeAspect="1"/>
            </p:cNvSpPr>
            <p:nvPr/>
          </p:nvSpPr>
          <p:spPr>
            <a:xfrm>
              <a:off x="2175465" y="3054605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" name="楕円 75"/>
            <p:cNvSpPr>
              <a:spLocks noChangeAspect="1"/>
            </p:cNvSpPr>
            <p:nvPr/>
          </p:nvSpPr>
          <p:spPr>
            <a:xfrm>
              <a:off x="2175465" y="3973040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" name="楕円 76"/>
            <p:cNvSpPr>
              <a:spLocks noChangeAspect="1"/>
            </p:cNvSpPr>
            <p:nvPr/>
          </p:nvSpPr>
          <p:spPr>
            <a:xfrm>
              <a:off x="1433697" y="4343756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" name="楕円 77"/>
            <p:cNvSpPr>
              <a:spLocks noChangeAspect="1"/>
            </p:cNvSpPr>
            <p:nvPr/>
          </p:nvSpPr>
          <p:spPr>
            <a:xfrm>
              <a:off x="1046331" y="3144658"/>
              <a:ext cx="108000" cy="107939"/>
            </a:xfrm>
            <a:prstGeom prst="ellipse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" name="楕円 78"/>
            <p:cNvSpPr>
              <a:spLocks noChangeAspect="1"/>
            </p:cNvSpPr>
            <p:nvPr/>
          </p:nvSpPr>
          <p:spPr>
            <a:xfrm>
              <a:off x="2548823" y="4194604"/>
              <a:ext cx="108000" cy="107939"/>
            </a:xfrm>
            <a:prstGeom prst="ellipse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" name="楕円 79"/>
            <p:cNvSpPr>
              <a:spLocks noChangeAspect="1"/>
            </p:cNvSpPr>
            <p:nvPr/>
          </p:nvSpPr>
          <p:spPr>
            <a:xfrm>
              <a:off x="2544480" y="2382404"/>
              <a:ext cx="108000" cy="107939"/>
            </a:xfrm>
            <a:prstGeom prst="ellipse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" name="楕円 80"/>
            <p:cNvSpPr>
              <a:spLocks noChangeAspect="1"/>
            </p:cNvSpPr>
            <p:nvPr/>
          </p:nvSpPr>
          <p:spPr>
            <a:xfrm>
              <a:off x="2544480" y="3288026"/>
              <a:ext cx="108000" cy="107939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" name="楕円 81"/>
            <p:cNvSpPr>
              <a:spLocks noChangeAspect="1"/>
            </p:cNvSpPr>
            <p:nvPr/>
          </p:nvSpPr>
          <p:spPr>
            <a:xfrm>
              <a:off x="1798494" y="3664081"/>
              <a:ext cx="108000" cy="107939"/>
            </a:xfrm>
            <a:prstGeom prst="ellipse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" name="楕円 82"/>
            <p:cNvSpPr>
              <a:spLocks noChangeAspect="1"/>
            </p:cNvSpPr>
            <p:nvPr/>
          </p:nvSpPr>
          <p:spPr>
            <a:xfrm>
              <a:off x="1041988" y="2238080"/>
              <a:ext cx="108000" cy="107939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" name="楕円 83"/>
            <p:cNvSpPr>
              <a:spLocks noChangeAspect="1"/>
            </p:cNvSpPr>
            <p:nvPr/>
          </p:nvSpPr>
          <p:spPr>
            <a:xfrm>
              <a:off x="1046331" y="4050280"/>
              <a:ext cx="108000" cy="107939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" name="楕円 84"/>
            <p:cNvSpPr>
              <a:spLocks noChangeAspect="1"/>
            </p:cNvSpPr>
            <p:nvPr/>
          </p:nvSpPr>
          <p:spPr>
            <a:xfrm>
              <a:off x="1802837" y="4570659"/>
              <a:ext cx="108000" cy="107939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" name="楕円 85"/>
            <p:cNvSpPr>
              <a:spLocks noChangeAspect="1"/>
            </p:cNvSpPr>
            <p:nvPr/>
          </p:nvSpPr>
          <p:spPr>
            <a:xfrm>
              <a:off x="2540137" y="1475826"/>
              <a:ext cx="108000" cy="107939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楕円 86"/>
            <p:cNvSpPr>
              <a:spLocks noChangeAspect="1"/>
            </p:cNvSpPr>
            <p:nvPr/>
          </p:nvSpPr>
          <p:spPr>
            <a:xfrm>
              <a:off x="1798494" y="2758459"/>
              <a:ext cx="108000" cy="107939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" name="楕円 87"/>
            <p:cNvSpPr>
              <a:spLocks noChangeAspect="1"/>
            </p:cNvSpPr>
            <p:nvPr/>
          </p:nvSpPr>
          <p:spPr>
            <a:xfrm>
              <a:off x="1794151" y="1851881"/>
              <a:ext cx="108000" cy="107939"/>
            </a:xfrm>
            <a:prstGeom prst="ellipse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89" name="直線コネクタ 88"/>
            <p:cNvCxnSpPr/>
            <p:nvPr/>
          </p:nvCxnSpPr>
          <p:spPr>
            <a:xfrm>
              <a:off x="5344029" y="1537659"/>
              <a:ext cx="482550" cy="1422945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直線コネクタ 89"/>
            <p:cNvCxnSpPr/>
            <p:nvPr/>
          </p:nvCxnSpPr>
          <p:spPr>
            <a:xfrm flipH="1">
              <a:off x="5335343" y="2046204"/>
              <a:ext cx="491236" cy="4067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楕円 90"/>
            <p:cNvSpPr>
              <a:spLocks noChangeAspect="1"/>
            </p:cNvSpPr>
            <p:nvPr/>
          </p:nvSpPr>
          <p:spPr>
            <a:xfrm>
              <a:off x="5548811" y="2213580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92" name="直線コネクタ 91"/>
            <p:cNvCxnSpPr/>
            <p:nvPr/>
          </p:nvCxnSpPr>
          <p:spPr>
            <a:xfrm>
              <a:off x="5344408" y="2458579"/>
              <a:ext cx="482550" cy="1422945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線コネクタ 92"/>
            <p:cNvCxnSpPr/>
            <p:nvPr/>
          </p:nvCxnSpPr>
          <p:spPr>
            <a:xfrm flipH="1">
              <a:off x="5335722" y="2967124"/>
              <a:ext cx="491236" cy="406753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楕円 93"/>
            <p:cNvSpPr>
              <a:spLocks noChangeAspect="1"/>
            </p:cNvSpPr>
            <p:nvPr/>
          </p:nvSpPr>
          <p:spPr>
            <a:xfrm>
              <a:off x="5549190" y="3134500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95" name="直線コネクタ 94"/>
            <p:cNvCxnSpPr/>
            <p:nvPr/>
          </p:nvCxnSpPr>
          <p:spPr>
            <a:xfrm>
              <a:off x="5337355" y="3374709"/>
              <a:ext cx="482550" cy="1422945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直線コネクタ 95"/>
            <p:cNvCxnSpPr/>
            <p:nvPr/>
          </p:nvCxnSpPr>
          <p:spPr>
            <a:xfrm flipH="1">
              <a:off x="5328669" y="3883254"/>
              <a:ext cx="491236" cy="406753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楕円 96"/>
            <p:cNvSpPr>
              <a:spLocks noChangeAspect="1"/>
            </p:cNvSpPr>
            <p:nvPr/>
          </p:nvSpPr>
          <p:spPr>
            <a:xfrm>
              <a:off x="5542137" y="4050630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98" name="直線コネクタ 97"/>
            <p:cNvCxnSpPr/>
            <p:nvPr/>
          </p:nvCxnSpPr>
          <p:spPr>
            <a:xfrm>
              <a:off x="5829933" y="2057123"/>
              <a:ext cx="482550" cy="1422945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直線コネクタ 98"/>
            <p:cNvCxnSpPr/>
            <p:nvPr/>
          </p:nvCxnSpPr>
          <p:spPr>
            <a:xfrm flipH="1">
              <a:off x="5821247" y="2565668"/>
              <a:ext cx="491236" cy="406753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楕円 99"/>
            <p:cNvSpPr>
              <a:spLocks noChangeAspect="1"/>
            </p:cNvSpPr>
            <p:nvPr/>
          </p:nvSpPr>
          <p:spPr>
            <a:xfrm>
              <a:off x="6267169" y="2510185"/>
              <a:ext cx="108000" cy="107939"/>
            </a:xfrm>
            <a:prstGeom prst="ellipse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1" name="楕円 100"/>
            <p:cNvSpPr>
              <a:spLocks noChangeAspect="1"/>
            </p:cNvSpPr>
            <p:nvPr/>
          </p:nvSpPr>
          <p:spPr>
            <a:xfrm>
              <a:off x="6034715" y="2733044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02" name="直線コネクタ 101"/>
            <p:cNvCxnSpPr/>
            <p:nvPr/>
          </p:nvCxnSpPr>
          <p:spPr>
            <a:xfrm>
              <a:off x="5829441" y="2973644"/>
              <a:ext cx="482550" cy="1422945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直線コネクタ 102"/>
            <p:cNvCxnSpPr/>
            <p:nvPr/>
          </p:nvCxnSpPr>
          <p:spPr>
            <a:xfrm flipH="1">
              <a:off x="5820755" y="3482189"/>
              <a:ext cx="491236" cy="406753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楕円 103"/>
            <p:cNvSpPr>
              <a:spLocks noChangeAspect="1"/>
            </p:cNvSpPr>
            <p:nvPr/>
          </p:nvSpPr>
          <p:spPr>
            <a:xfrm>
              <a:off x="6266677" y="3426706"/>
              <a:ext cx="108000" cy="107939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" name="楕円 104"/>
            <p:cNvSpPr>
              <a:spLocks noChangeAspect="1"/>
            </p:cNvSpPr>
            <p:nvPr/>
          </p:nvSpPr>
          <p:spPr>
            <a:xfrm>
              <a:off x="6034223" y="3649565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06" name="直線コネクタ 105"/>
            <p:cNvCxnSpPr/>
            <p:nvPr/>
          </p:nvCxnSpPr>
          <p:spPr>
            <a:xfrm>
              <a:off x="5826778" y="3891138"/>
              <a:ext cx="482550" cy="1422945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直線コネクタ 106"/>
            <p:cNvCxnSpPr/>
            <p:nvPr/>
          </p:nvCxnSpPr>
          <p:spPr>
            <a:xfrm flipH="1">
              <a:off x="5818092" y="4399683"/>
              <a:ext cx="491236" cy="406753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楕円 107"/>
            <p:cNvSpPr>
              <a:spLocks noChangeAspect="1"/>
            </p:cNvSpPr>
            <p:nvPr/>
          </p:nvSpPr>
          <p:spPr>
            <a:xfrm>
              <a:off x="6264014" y="4344200"/>
              <a:ext cx="108000" cy="107939"/>
            </a:xfrm>
            <a:prstGeom prst="ellipse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" name="楕円 108"/>
            <p:cNvSpPr>
              <a:spLocks noChangeAspect="1"/>
            </p:cNvSpPr>
            <p:nvPr/>
          </p:nvSpPr>
          <p:spPr>
            <a:xfrm>
              <a:off x="6031560" y="4567059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" name="楕円 109"/>
            <p:cNvSpPr>
              <a:spLocks noChangeAspect="1"/>
            </p:cNvSpPr>
            <p:nvPr/>
          </p:nvSpPr>
          <p:spPr>
            <a:xfrm>
              <a:off x="6244383" y="5258102"/>
              <a:ext cx="108000" cy="10793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" name="楕円 110"/>
            <p:cNvSpPr>
              <a:spLocks noChangeAspect="1"/>
            </p:cNvSpPr>
            <p:nvPr/>
          </p:nvSpPr>
          <p:spPr>
            <a:xfrm>
              <a:off x="5761126" y="4746613"/>
              <a:ext cx="108000" cy="107939"/>
            </a:xfrm>
            <a:prstGeom prst="ellipse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" name="楕円 111"/>
            <p:cNvSpPr>
              <a:spLocks noChangeAspect="1"/>
            </p:cNvSpPr>
            <p:nvPr/>
          </p:nvSpPr>
          <p:spPr>
            <a:xfrm>
              <a:off x="5276598" y="1475826"/>
              <a:ext cx="108000" cy="107939"/>
            </a:xfrm>
            <a:prstGeom prst="ellipse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" name="楕円 112"/>
            <p:cNvSpPr>
              <a:spLocks noChangeAspect="1"/>
            </p:cNvSpPr>
            <p:nvPr/>
          </p:nvSpPr>
          <p:spPr>
            <a:xfrm>
              <a:off x="5781265" y="1990721"/>
              <a:ext cx="108000" cy="107939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" name="楕円 113"/>
            <p:cNvSpPr>
              <a:spLocks noChangeAspect="1"/>
            </p:cNvSpPr>
            <p:nvPr/>
          </p:nvSpPr>
          <p:spPr>
            <a:xfrm>
              <a:off x="5781644" y="2911641"/>
              <a:ext cx="108000" cy="107939"/>
            </a:xfrm>
            <a:prstGeom prst="ellipse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" name="楕円 114"/>
            <p:cNvSpPr>
              <a:spLocks noChangeAspect="1"/>
            </p:cNvSpPr>
            <p:nvPr/>
          </p:nvSpPr>
          <p:spPr>
            <a:xfrm>
              <a:off x="5280941" y="2382404"/>
              <a:ext cx="108000" cy="107939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" name="楕円 115"/>
            <p:cNvSpPr>
              <a:spLocks noChangeAspect="1"/>
            </p:cNvSpPr>
            <p:nvPr/>
          </p:nvSpPr>
          <p:spPr>
            <a:xfrm>
              <a:off x="5280941" y="3288026"/>
              <a:ext cx="108000" cy="107939"/>
            </a:xfrm>
            <a:prstGeom prst="ellipse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" name="楕円 116"/>
            <p:cNvSpPr>
              <a:spLocks noChangeAspect="1"/>
            </p:cNvSpPr>
            <p:nvPr/>
          </p:nvSpPr>
          <p:spPr>
            <a:xfrm>
              <a:off x="5774591" y="3827771"/>
              <a:ext cx="108000" cy="107939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" name="楕円 117"/>
            <p:cNvSpPr>
              <a:spLocks noChangeAspect="1"/>
            </p:cNvSpPr>
            <p:nvPr/>
          </p:nvSpPr>
          <p:spPr>
            <a:xfrm>
              <a:off x="5285284" y="4194604"/>
              <a:ext cx="108000" cy="107939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20" name="グループ化 119"/>
            <p:cNvGrpSpPr/>
            <p:nvPr/>
          </p:nvGrpSpPr>
          <p:grpSpPr>
            <a:xfrm>
              <a:off x="1079361" y="4711595"/>
              <a:ext cx="5193328" cy="1515682"/>
              <a:chOff x="1923174" y="5301106"/>
              <a:chExt cx="5193328" cy="1515682"/>
            </a:xfrm>
          </p:grpSpPr>
          <p:cxnSp>
            <p:nvCxnSpPr>
              <p:cNvPr id="122" name="直線コネクタ 121"/>
              <p:cNvCxnSpPr/>
              <p:nvPr/>
            </p:nvCxnSpPr>
            <p:spPr>
              <a:xfrm>
                <a:off x="2512463" y="5301106"/>
                <a:ext cx="979170" cy="497417"/>
              </a:xfrm>
              <a:prstGeom prst="line">
                <a:avLst/>
              </a:prstGeom>
              <a:ln w="254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直線コネクタ 122"/>
              <p:cNvCxnSpPr/>
              <p:nvPr/>
            </p:nvCxnSpPr>
            <p:spPr>
              <a:xfrm flipV="1">
                <a:off x="1923174" y="5798862"/>
                <a:ext cx="1556492" cy="816480"/>
              </a:xfrm>
              <a:prstGeom prst="line">
                <a:avLst/>
              </a:prstGeom>
              <a:ln w="254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直線コネクタ 123"/>
              <p:cNvCxnSpPr/>
              <p:nvPr/>
            </p:nvCxnSpPr>
            <p:spPr>
              <a:xfrm>
                <a:off x="3479666" y="5787684"/>
                <a:ext cx="2697985" cy="2397"/>
              </a:xfrm>
              <a:prstGeom prst="line">
                <a:avLst/>
              </a:prstGeom>
              <a:ln w="254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直線コネクタ 124"/>
              <p:cNvCxnSpPr/>
              <p:nvPr/>
            </p:nvCxnSpPr>
            <p:spPr>
              <a:xfrm>
                <a:off x="6143904" y="5793148"/>
                <a:ext cx="972598" cy="1023640"/>
              </a:xfrm>
              <a:prstGeom prst="line">
                <a:avLst/>
              </a:prstGeom>
              <a:ln w="254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直線コネクタ 125"/>
              <p:cNvCxnSpPr/>
              <p:nvPr/>
            </p:nvCxnSpPr>
            <p:spPr>
              <a:xfrm flipV="1">
                <a:off x="6121386" y="5633875"/>
                <a:ext cx="739182" cy="160968"/>
              </a:xfrm>
              <a:prstGeom prst="line">
                <a:avLst/>
              </a:prstGeom>
              <a:ln w="254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1" name="直線コネクタ 120"/>
            <p:cNvCxnSpPr/>
            <p:nvPr/>
          </p:nvCxnSpPr>
          <p:spPr>
            <a:xfrm flipH="1" flipV="1">
              <a:off x="648205" y="1836270"/>
              <a:ext cx="24986" cy="3330499"/>
            </a:xfrm>
            <a:prstGeom prst="line">
              <a:avLst/>
            </a:prstGeom>
            <a:ln w="25400">
              <a:solidFill>
                <a:schemeClr val="tx2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テキスト ボックス 1"/>
          <p:cNvSpPr txBox="1"/>
          <p:nvPr/>
        </p:nvSpPr>
        <p:spPr>
          <a:xfrm>
            <a:off x="1061724" y="1186182"/>
            <a:ext cx="780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height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/>
              <p:cNvSpPr txBox="1"/>
              <p:nvPr/>
            </p:nvSpPr>
            <p:spPr>
              <a:xfrm>
                <a:off x="1126636" y="4254987"/>
                <a:ext cx="1811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" name="テキスト ボックス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6636" y="4254987"/>
                <a:ext cx="181140" cy="276999"/>
              </a:xfrm>
              <a:prstGeom prst="rect">
                <a:avLst/>
              </a:prstGeom>
              <a:blipFill>
                <a:blip r:embed="rId7"/>
                <a:stretch>
                  <a:fillRect l="-33333" r="-26667" b="-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/>
          <p:cNvSpPr txBox="1"/>
          <p:nvPr/>
        </p:nvSpPr>
        <p:spPr>
          <a:xfrm>
            <a:off x="3955355" y="4500878"/>
            <a:ext cx="14088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trivalent tree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/>
              <p:cNvSpPr txBox="1"/>
              <p:nvPr/>
            </p:nvSpPr>
            <p:spPr>
              <a:xfrm>
                <a:off x="1231513" y="5407839"/>
                <a:ext cx="5541325" cy="8298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⌈"/>
                              <m:endChr m:val="⌉"/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num>
                                <m:den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</m:d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⌊"/>
                              <m:endChr m:val="⌋"/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num>
                                <m:den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16" name="テキスト ボックス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1513" y="5407839"/>
                <a:ext cx="5541325" cy="82984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8" name="グループ化 137"/>
          <p:cNvGrpSpPr/>
          <p:nvPr/>
        </p:nvGrpSpPr>
        <p:grpSpPr>
          <a:xfrm>
            <a:off x="2276341" y="1603196"/>
            <a:ext cx="3236067" cy="1901746"/>
            <a:chOff x="2257387" y="1604017"/>
            <a:chExt cx="3236067" cy="1901746"/>
          </a:xfrm>
        </p:grpSpPr>
        <p:grpSp>
          <p:nvGrpSpPr>
            <p:cNvPr id="130" name="グループ化 129"/>
            <p:cNvGrpSpPr/>
            <p:nvPr/>
          </p:nvGrpSpPr>
          <p:grpSpPr>
            <a:xfrm>
              <a:off x="2257387" y="1604017"/>
              <a:ext cx="3236067" cy="1901746"/>
              <a:chOff x="2006277" y="310385"/>
              <a:chExt cx="3236067" cy="1901746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" name="テキスト ボックス 9"/>
                  <p:cNvSpPr txBox="1"/>
                  <p:nvPr/>
                </p:nvSpPr>
                <p:spPr>
                  <a:xfrm>
                    <a:off x="2006277" y="1842799"/>
                    <a:ext cx="241733" cy="369332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oMath>
                      </m:oMathPara>
                    </a14:m>
                    <a:endParaRPr kumimoji="1" lang="ja-JP" altLang="en-US" sz="2400" dirty="0"/>
                  </a:p>
                </p:txBody>
              </p:sp>
            </mc:Choice>
            <mc:Fallback xmlns="">
              <p:sp>
                <p:nvSpPr>
                  <p:cNvPr id="10" name="テキスト ボックス 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006277" y="1842799"/>
                    <a:ext cx="241733" cy="369332"/>
                  </a:xfrm>
                  <a:prstGeom prst="rect">
                    <a:avLst/>
                  </a:prstGeom>
                  <a:blipFill>
                    <a:blip r:embed="rId9"/>
                    <a:stretch>
                      <a:fillRect l="-15000" r="-15000"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" name="テキスト ボックス 12"/>
                  <p:cNvSpPr txBox="1"/>
                  <p:nvPr/>
                </p:nvSpPr>
                <p:spPr>
                  <a:xfrm>
                    <a:off x="4996636" y="310385"/>
                    <a:ext cx="245708" cy="369332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oMath>
                      </m:oMathPara>
                    </a14:m>
                    <a:endParaRPr kumimoji="1" lang="ja-JP" altLang="en-US" sz="2400" dirty="0"/>
                  </a:p>
                </p:txBody>
              </p:sp>
            </mc:Choice>
            <mc:Fallback xmlns="">
              <p:sp>
                <p:nvSpPr>
                  <p:cNvPr id="13" name="テキスト ボックス 1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996636" y="310385"/>
                    <a:ext cx="245708" cy="369332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 l="-30000" r="-30000" b="-24590"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28" name="直線コネクタ 127"/>
              <p:cNvCxnSpPr>
                <a:endCxn id="115" idx="3"/>
              </p:cNvCxnSpPr>
              <p:nvPr/>
            </p:nvCxnSpPr>
            <p:spPr>
              <a:xfrm flipV="1">
                <a:off x="2775640" y="801568"/>
                <a:ext cx="2301392" cy="895752"/>
              </a:xfrm>
              <a:prstGeom prst="line">
                <a:avLst/>
              </a:prstGeom>
              <a:ln w="19050">
                <a:solidFill>
                  <a:schemeClr val="accent2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5" name="直線コネクタ 134"/>
            <p:cNvCxnSpPr/>
            <p:nvPr/>
          </p:nvCxnSpPr>
          <p:spPr>
            <a:xfrm flipV="1">
              <a:off x="2403831" y="2999117"/>
              <a:ext cx="622918" cy="146571"/>
            </a:xfrm>
            <a:prstGeom prst="line">
              <a:avLst/>
            </a:prstGeom>
            <a:ln w="19050">
              <a:solidFill>
                <a:schemeClr val="accent2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8" name="グループ化 147"/>
          <p:cNvGrpSpPr/>
          <p:nvPr/>
        </p:nvGrpSpPr>
        <p:grpSpPr>
          <a:xfrm>
            <a:off x="3423024" y="1910857"/>
            <a:ext cx="1171817" cy="1421464"/>
            <a:chOff x="3423024" y="1910857"/>
            <a:chExt cx="1171817" cy="142146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5" name="正方形/長方形 144"/>
                <p:cNvSpPr/>
                <p:nvPr/>
              </p:nvSpPr>
              <p:spPr>
                <a:xfrm>
                  <a:off x="3813922" y="1910857"/>
                  <a:ext cx="780919" cy="48942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⌈"/>
                            <m:endChr m:val="⌉"/>
                            <m:ctrlPr>
                              <a:rPr lang="en-US" altLang="ja-JP" sz="1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altLang="ja-JP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ja-JP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altLang="ja-JP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altLang="ja-JP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num>
                              <m:den>
                                <m:r>
                                  <a:rPr lang="en-US" altLang="ja-JP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oMath>
                    </m:oMathPara>
                  </a14:m>
                  <a:endParaRPr lang="ja-JP" altLang="en-US" sz="1400" dirty="0"/>
                </a:p>
              </p:txBody>
            </p:sp>
          </mc:Choice>
          <mc:Fallback xmlns="">
            <p:sp>
              <p:nvSpPr>
                <p:cNvPr id="145" name="正方形/長方形 14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13922" y="1910857"/>
                  <a:ext cx="780919" cy="489429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6" name="正方形/長方形 145"/>
                <p:cNvSpPr/>
                <p:nvPr/>
              </p:nvSpPr>
              <p:spPr>
                <a:xfrm>
                  <a:off x="3423024" y="2842892"/>
                  <a:ext cx="780919" cy="48942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⌊"/>
                            <m:endChr m:val="⌋"/>
                            <m:ctrlPr>
                              <a:rPr lang="en-US" altLang="ja-JP" sz="1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altLang="ja-JP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ja-JP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altLang="ja-JP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altLang="ja-JP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num>
                              <m:den>
                                <m:r>
                                  <a:rPr lang="en-US" altLang="ja-JP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oMath>
                    </m:oMathPara>
                  </a14:m>
                  <a:endParaRPr lang="ja-JP" altLang="en-US" sz="1400" dirty="0"/>
                </a:p>
              </p:txBody>
            </p:sp>
          </mc:Choice>
          <mc:Fallback xmlns="">
            <p:sp>
              <p:nvSpPr>
                <p:cNvPr id="146" name="正方形/長方形 14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23024" y="2842892"/>
                  <a:ext cx="780919" cy="489429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7" name="楕円 146"/>
            <p:cNvSpPr>
              <a:spLocks noChangeAspect="1"/>
            </p:cNvSpPr>
            <p:nvPr/>
          </p:nvSpPr>
          <p:spPr>
            <a:xfrm>
              <a:off x="3951257" y="2575527"/>
              <a:ext cx="101839" cy="101839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27" name="スライド番号プレースホルダー 1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0ACD-69A0-4C60-AE61-975AD3BE7EE4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143" name="楕円 142"/>
          <p:cNvSpPr>
            <a:spLocks noChangeAspect="1"/>
          </p:cNvSpPr>
          <p:nvPr/>
        </p:nvSpPr>
        <p:spPr>
          <a:xfrm>
            <a:off x="7994775" y="4685544"/>
            <a:ext cx="110113" cy="108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楕円 143"/>
          <p:cNvSpPr>
            <a:spLocks noChangeAspect="1"/>
          </p:cNvSpPr>
          <p:nvPr/>
        </p:nvSpPr>
        <p:spPr>
          <a:xfrm>
            <a:off x="7518984" y="4199623"/>
            <a:ext cx="72000" cy="706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" name="楕円 150"/>
          <p:cNvSpPr>
            <a:spLocks noChangeAspect="1"/>
          </p:cNvSpPr>
          <p:nvPr/>
        </p:nvSpPr>
        <p:spPr>
          <a:xfrm>
            <a:off x="7984402" y="3643520"/>
            <a:ext cx="110113" cy="1080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3" name="直線矢印コネクタ 152"/>
          <p:cNvCxnSpPr>
            <a:stCxn id="151" idx="3"/>
            <a:endCxn id="144" idx="7"/>
          </p:cNvCxnSpPr>
          <p:nvPr/>
        </p:nvCxnSpPr>
        <p:spPr>
          <a:xfrm flipH="1">
            <a:off x="7580440" y="3735704"/>
            <a:ext cx="420088" cy="474266"/>
          </a:xfrm>
          <a:prstGeom prst="straightConnector1">
            <a:avLst/>
          </a:prstGeom>
          <a:ln w="2222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直線矢印コネクタ 153"/>
          <p:cNvCxnSpPr>
            <a:stCxn id="144" idx="5"/>
            <a:endCxn id="143" idx="1"/>
          </p:cNvCxnSpPr>
          <p:nvPr/>
        </p:nvCxnSpPr>
        <p:spPr>
          <a:xfrm>
            <a:off x="7580440" y="4259933"/>
            <a:ext cx="430461" cy="441427"/>
          </a:xfrm>
          <a:prstGeom prst="straightConnector1">
            <a:avLst/>
          </a:prstGeom>
          <a:ln w="2222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角丸四角形吹き出し 5"/>
          <p:cNvSpPr/>
          <p:nvPr/>
        </p:nvSpPr>
        <p:spPr>
          <a:xfrm>
            <a:off x="7415963" y="3426315"/>
            <a:ext cx="914400" cy="1598774"/>
          </a:xfrm>
          <a:prstGeom prst="wedgeRoundRectCallout">
            <a:avLst>
              <a:gd name="adj1" fmla="val -85681"/>
              <a:gd name="adj2" fmla="val -35943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49" name="直線矢印コネクタ 148"/>
          <p:cNvCxnSpPr/>
          <p:nvPr/>
        </p:nvCxnSpPr>
        <p:spPr>
          <a:xfrm flipH="1">
            <a:off x="8046438" y="3800161"/>
            <a:ext cx="22912" cy="798923"/>
          </a:xfrm>
          <a:prstGeom prst="straightConnector1">
            <a:avLst/>
          </a:prstGeom>
          <a:ln w="15875">
            <a:solidFill>
              <a:schemeClr val="tx1"/>
            </a:solidFill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9" name="テキスト ボックス 138"/>
              <p:cNvSpPr txBox="1"/>
              <p:nvPr/>
            </p:nvSpPr>
            <p:spPr>
              <a:xfrm>
                <a:off x="621948" y="6277648"/>
                <a:ext cx="71890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dirty="0" smtClean="0">
                    <a:latin typeface="+mn-ea"/>
                  </a:rPr>
                  <a:t>                 </a:t>
                </a:r>
                <a:r>
                  <a:rPr lang="en-US" altLang="ja-JP" dirty="0" err="1" smtClean="0">
                    <a:latin typeface="+mn-ea"/>
                  </a:rPr>
                  <a:t>Favati-Tardella</a:t>
                </a:r>
                <a:r>
                  <a:rPr lang="en-US" altLang="ja-JP" dirty="0" smtClean="0">
                    <a:latin typeface="+mn-ea"/>
                  </a:rPr>
                  <a:t>, </a:t>
                </a:r>
                <a:r>
                  <a:rPr lang="en-US" altLang="ja-JP" dirty="0" err="1" smtClean="0">
                    <a:latin typeface="+mn-ea"/>
                  </a:rPr>
                  <a:t>Murota</a:t>
                </a:r>
                <a:r>
                  <a:rPr lang="en-US" altLang="ja-JP" dirty="0" smtClean="0">
                    <a:latin typeface="+mn-ea"/>
                  </a:rPr>
                  <a:t>, </a:t>
                </a:r>
                <a:r>
                  <a:rPr lang="en-US" altLang="ja-JP" dirty="0" err="1" smtClean="0">
                    <a:latin typeface="+mn-ea"/>
                  </a:rPr>
                  <a:t>Fujishige</a:t>
                </a:r>
                <a:r>
                  <a:rPr lang="en-US" altLang="ja-JP" dirty="0" smtClean="0">
                    <a:latin typeface="+mn-ea"/>
                  </a:rPr>
                  <a:t> for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i="1" smtClean="0">
                            <a:latin typeface="Cambria Math" panose="02040503050406030204" pitchFamily="18" charset="0"/>
                          </a:rPr>
                          <m:t>ℤ</m:t>
                        </m:r>
                      </m:e>
                      <m:sup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kumimoji="1" lang="en-US" altLang="ja-JP" dirty="0" smtClean="0">
                    <a:latin typeface="+mn-ea"/>
                  </a:rPr>
                  <a:t>, H. </a:t>
                </a:r>
                <a:r>
                  <a:rPr lang="en-US" altLang="ja-JP" dirty="0" smtClean="0">
                    <a:latin typeface="+mn-ea"/>
                  </a:rPr>
                  <a:t>beyond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ℤ</m:t>
                        </m:r>
                      </m:e>
                      <m:sup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altLang="ja-JP" dirty="0" smtClean="0">
                    <a:latin typeface="+mn-ea"/>
                  </a:rPr>
                  <a:t> </a:t>
                </a:r>
                <a:endParaRPr kumimoji="1" lang="ja-JP" altLang="en-US" dirty="0">
                  <a:latin typeface="+mn-ea"/>
                </a:endParaRPr>
              </a:p>
            </p:txBody>
          </p:sp>
        </mc:Choice>
        <mc:Fallback xmlns="">
          <p:sp>
            <p:nvSpPr>
              <p:cNvPr id="139" name="テキスト ボックス 1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948" y="6277648"/>
                <a:ext cx="7189019" cy="369332"/>
              </a:xfrm>
              <a:prstGeom prst="rect">
                <a:avLst/>
              </a:prstGeom>
              <a:blipFill>
                <a:blip r:embed="rId13"/>
                <a:stretch>
                  <a:fillRect t="-8333" b="-283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1582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kumimoji="1" sz="2400" dirty="0">
            <a:latin typeface="+mn-ea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6053</TotalTime>
  <Words>763</Words>
  <Application>Microsoft Office PowerPoint</Application>
  <PresentationFormat>画面に合わせる (4:3)</PresentationFormat>
  <Paragraphs>232</Paragraphs>
  <Slides>14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22" baseType="lpstr">
      <vt:lpstr>游ゴシック</vt:lpstr>
      <vt:lpstr>游ゴシック Light</vt:lpstr>
      <vt:lpstr>Arial</vt:lpstr>
      <vt:lpstr>Calibri</vt:lpstr>
      <vt:lpstr>Calibri Light</vt:lpstr>
      <vt:lpstr>Cambria Math</vt:lpstr>
      <vt:lpstr>Wingdings</vt:lpstr>
      <vt:lpstr>Office テーマ</vt:lpstr>
      <vt:lpstr>A dual descent algorithm for node-capacitated multiflow problems and its applications</vt:lpstr>
      <vt:lpstr>PowerPoint プレゼンテーション</vt:lpstr>
      <vt:lpstr>PowerPoint プレゼンテーション</vt:lpstr>
      <vt:lpstr>Result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Algorithm</vt:lpstr>
      <vt:lpstr>PowerPoint プレゼンテーション</vt:lpstr>
      <vt:lpstr>PowerPoint プレゼンテーション</vt:lpstr>
      <vt:lpstr>Summary, remark, question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Combinatorial algorithms for some multiflow problems and related network designs</dc:title>
  <dc:creator>平井広志</dc:creator>
  <cp:lastModifiedBy>平井広志</cp:lastModifiedBy>
  <cp:revision>150</cp:revision>
  <dcterms:created xsi:type="dcterms:W3CDTF">2016-04-02T08:39:34Z</dcterms:created>
  <dcterms:modified xsi:type="dcterms:W3CDTF">2016-07-02T02:24:10Z</dcterms:modified>
  <cp:contentStatus>最終版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