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62" r:id="rId5"/>
    <p:sldId id="263" r:id="rId6"/>
    <p:sldId id="261" r:id="rId7"/>
    <p:sldId id="264" r:id="rId8"/>
    <p:sldId id="269" r:id="rId9"/>
    <p:sldId id="270" r:id="rId10"/>
    <p:sldId id="276" r:id="rId11"/>
    <p:sldId id="271" r:id="rId12"/>
    <p:sldId id="272" r:id="rId13"/>
    <p:sldId id="265" r:id="rId14"/>
    <p:sldId id="277" r:id="rId15"/>
    <p:sldId id="278" r:id="rId16"/>
    <p:sldId id="279" r:id="rId17"/>
    <p:sldId id="280" r:id="rId18"/>
    <p:sldId id="281" r:id="rId19"/>
    <p:sldId id="282" r:id="rId20"/>
    <p:sldId id="268" r:id="rId21"/>
    <p:sldId id="283" r:id="rId22"/>
    <p:sldId id="266" r:id="rId23"/>
    <p:sldId id="284" r:id="rId24"/>
    <p:sldId id="285" r:id="rId25"/>
    <p:sldId id="289" r:id="rId26"/>
    <p:sldId id="287" r:id="rId27"/>
    <p:sldId id="288" r:id="rId28"/>
    <p:sldId id="258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井広志" initials="平井広志" lastIdx="1" clrIdx="0">
    <p:extLst>
      <p:ext uri="{19B8F6BF-5375-455C-9EA6-DF929625EA0E}">
        <p15:presenceInfo xmlns:p15="http://schemas.microsoft.com/office/powerpoint/2012/main" userId="4ac04932807725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2" autoAdjust="0"/>
    <p:restoredTop sz="74309" autoAdjust="0"/>
  </p:normalViewPr>
  <p:slideViewPr>
    <p:cSldViewPr snapToGrid="0">
      <p:cViewPr varScale="1">
        <p:scale>
          <a:sx n="78" d="100"/>
          <a:sy n="78" d="100"/>
        </p:scale>
        <p:origin x="86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9" d="100"/>
          <a:sy n="79" d="100"/>
        </p:scale>
        <p:origin x="2355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3515-2ED2-45C3-906D-4F5A51759E12}" type="datetimeFigureOut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40714-6F5D-4181-B495-CE18F57EC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34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89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26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61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58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40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44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47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45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566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3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025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568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58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869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056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64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79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the</a:t>
            </a:r>
            <a:r>
              <a:rPr kumimoji="1" lang="en-US" altLang="ja-JP" baseline="0" dirty="0" smtClean="0"/>
              <a:t> objective of </a:t>
            </a:r>
            <a:r>
              <a:rPr kumimoji="1" lang="en-US" altLang="ja-JP" baseline="0" dirty="0" err="1" smtClean="0"/>
              <a:t>multifacitiy</a:t>
            </a:r>
            <a:r>
              <a:rPr kumimoji="1" lang="en-US" altLang="ja-JP" baseline="0" dirty="0" smtClean="0"/>
              <a:t> location problem is L-convex in the Cartesian product of oriented modular graphs.</a:t>
            </a:r>
          </a:p>
          <a:p>
            <a:r>
              <a:rPr kumimoji="1" lang="en-US" altLang="ja-JP" baseline="0" dirty="0" smtClean="0"/>
              <a:t>We can apply the framework of steepest descent algorithm to minimize this objective as before.</a:t>
            </a:r>
          </a:p>
          <a:p>
            <a:r>
              <a:rPr kumimoji="1" lang="en-US" altLang="ja-JP" baseline="0" dirty="0" smtClean="0"/>
              <a:t>Here the local problem is minimization of submodular function on modular </a:t>
            </a:r>
            <a:r>
              <a:rPr kumimoji="1" lang="en-US" altLang="ja-JP" baseline="0" dirty="0" err="1" smtClean="0"/>
              <a:t>semilattice</a:t>
            </a:r>
            <a:r>
              <a:rPr kumimoji="1" lang="en-US" altLang="ja-JP" baseline="0" dirty="0" smtClean="0"/>
              <a:t>, which is </a:t>
            </a:r>
            <a:r>
              <a:rPr kumimoji="1" lang="en-US" altLang="ja-JP" baseline="0" dirty="0" err="1" smtClean="0"/>
              <a:t>tractbale</a:t>
            </a:r>
            <a:r>
              <a:rPr kumimoji="1" lang="en-US" altLang="ja-JP" baseline="0" dirty="0" smtClean="0"/>
              <a:t> in VCSP model.</a:t>
            </a:r>
          </a:p>
          <a:p>
            <a:r>
              <a:rPr kumimoji="1" lang="en-US" altLang="ja-JP" baseline="0" dirty="0" smtClean="0"/>
              <a:t>VCSP is an optimization problem whose the objective function is given as sum of functions of small number of variables.</a:t>
            </a:r>
          </a:p>
          <a:p>
            <a:r>
              <a:rPr kumimoji="1" lang="en-US" altLang="ja-JP" baseline="0" dirty="0" smtClean="0"/>
              <a:t>This is an application of </a:t>
            </a:r>
            <a:r>
              <a:rPr kumimoji="1" lang="en-US" altLang="ja-JP" baseline="0" dirty="0" err="1" smtClean="0"/>
              <a:t>Thapper-Zivny</a:t>
            </a:r>
            <a:r>
              <a:rPr kumimoji="1" lang="en-US" altLang="ja-JP" baseline="0" dirty="0" smtClean="0"/>
              <a:t> criterion for tractability of Valued CSP.</a:t>
            </a:r>
          </a:p>
          <a:p>
            <a:r>
              <a:rPr kumimoji="1" lang="en-US" altLang="ja-JP" baseline="0" dirty="0" smtClean="0"/>
              <a:t>Also </a:t>
            </a:r>
            <a:r>
              <a:rPr kumimoji="1" lang="en-US" altLang="ja-JP" baseline="0" dirty="0" err="1" smtClean="0"/>
              <a:t>linfty</a:t>
            </a:r>
            <a:r>
              <a:rPr kumimoji="1" lang="en-US" altLang="ja-JP" baseline="0" dirty="0" smtClean="0"/>
              <a:t> bound holds.</a:t>
            </a:r>
          </a:p>
          <a:p>
            <a:r>
              <a:rPr kumimoji="1" lang="en-US" altLang="ja-JP" baseline="0" dirty="0" smtClean="0"/>
              <a:t>Consequently </a:t>
            </a:r>
            <a:r>
              <a:rPr kumimoji="1" lang="en-US" altLang="ja-JP" baseline="0" dirty="0" err="1" smtClean="0"/>
              <a:t>multifacity</a:t>
            </a:r>
            <a:r>
              <a:rPr kumimoji="1" lang="en-US" altLang="ja-JP" baseline="0" dirty="0" smtClean="0"/>
              <a:t> location problem on orientable modular graph is polynomial solvable.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388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85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14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96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83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08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0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92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62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3867-0436-48B5-8013-C6AC7C3EF9BF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2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FE82-6FFC-4279-A0DD-0D767BE9A3A2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99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961A-46D0-4DE3-91B0-051E9C7F67CE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2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59BF-D5B8-4290-B222-8FA2413DCE8C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28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31E4-0CA9-412B-BE8D-391D5FEAB81A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46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BAC-2E76-4B05-8E7C-AE345AC2DB7B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1E9-B28C-484A-B0E4-EB109857F568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36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E9FA-9FE7-4C8F-A9DD-0E429417876F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87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8420-172D-472C-82D1-F7C8BE9A5E11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5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68F5-9D41-4A2F-9E97-120BD657B4BD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0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18-2E7B-4A4A-B1A3-F373729126A1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5129-A65C-44A1-830B-057F3BF5D27B}" type="datetime1">
              <a:rPr kumimoji="1" lang="ja-JP" altLang="en-US" smtClean="0"/>
              <a:t>2016/5/25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1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68.png"/><Relationship Id="rId7" Type="http://schemas.openxmlformats.org/officeDocument/2006/relationships/image" Target="../media/image180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0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2" Type="http://schemas.openxmlformats.org/officeDocument/2006/relationships/image" Target="../media/image4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481.png"/><Relationship Id="rId5" Type="http://schemas.openxmlformats.org/officeDocument/2006/relationships/image" Target="../media/image410.png"/><Relationship Id="rId10" Type="http://schemas.openxmlformats.org/officeDocument/2006/relationships/image" Target="../media/image470.png"/><Relationship Id="rId4" Type="http://schemas.openxmlformats.org/officeDocument/2006/relationships/image" Target="../media/image400.png"/><Relationship Id="rId9" Type="http://schemas.openxmlformats.org/officeDocument/2006/relationships/image" Target="../media/image4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8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300.png"/><Relationship Id="rId15" Type="http://schemas.openxmlformats.org/officeDocument/2006/relationships/image" Target="../media/image86.png"/><Relationship Id="rId10" Type="http://schemas.openxmlformats.org/officeDocument/2006/relationships/image" Target="../media/image570.png"/><Relationship Id="rId4" Type="http://schemas.openxmlformats.org/officeDocument/2006/relationships/image" Target="../media/image840.png"/><Relationship Id="rId9" Type="http://schemas.openxmlformats.org/officeDocument/2006/relationships/image" Target="../media/image560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0.png"/><Relationship Id="rId9" Type="http://schemas.openxmlformats.org/officeDocument/2006/relationships/image" Target="../media/image9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60.png"/><Relationship Id="rId4" Type="http://schemas.openxmlformats.org/officeDocument/2006/relationships/image" Target="../media/image9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0.pn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4" Type="http://schemas.openxmlformats.org/officeDocument/2006/relationships/image" Target="../media/image3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870257"/>
                <a:ext cx="7772400" cy="178836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5400" dirty="0" smtClean="0"/>
                  <a:t>Discrete Convex Analysis</a:t>
                </a:r>
                <a:br>
                  <a:rPr kumimoji="1" lang="en-US" altLang="ja-JP" sz="5400" dirty="0" smtClean="0"/>
                </a:br>
                <a:r>
                  <a:rPr lang="en-US" altLang="ja-JP" sz="5400" dirty="0" smtClean="0"/>
                  <a:t>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54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870257"/>
                <a:ext cx="7772400" cy="1788367"/>
              </a:xfrm>
              <a:blipFill>
                <a:blip r:embed="rId3"/>
                <a:stretch>
                  <a:fillRect t="-2048" b="-21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562396"/>
            <a:ext cx="6858000" cy="1655762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j-lt"/>
              </a:rPr>
              <a:t>Hiroshi Hirai</a:t>
            </a:r>
          </a:p>
          <a:p>
            <a:r>
              <a:rPr lang="en-US" altLang="ja-JP" sz="4000" dirty="0" smtClean="0">
                <a:latin typeface="+mj-lt"/>
              </a:rPr>
              <a:t>University of Tokyo</a:t>
            </a:r>
          </a:p>
          <a:p>
            <a:endParaRPr kumimoji="1" lang="ja-JP" altLang="en-US" sz="4000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0486" y="5218158"/>
            <a:ext cx="2863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+mj-lt"/>
              </a:rPr>
              <a:t>JCCA2016 Kyoto</a:t>
            </a:r>
          </a:p>
          <a:p>
            <a:pPr algn="ctr"/>
            <a:r>
              <a:rPr kumimoji="1" lang="en-US" altLang="ja-JP" sz="3200" dirty="0" smtClean="0">
                <a:latin typeface="+mj-lt"/>
              </a:rPr>
              <a:t>May 24 2016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08208" y="956113"/>
                <a:ext cx="7857664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ja-JP" sz="2400" b="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8" y="956113"/>
                <a:ext cx="7857664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000449" y="2318512"/>
            <a:ext cx="4090322" cy="3289300"/>
            <a:chOff x="2345460" y="2895600"/>
            <a:chExt cx="4090322" cy="3289300"/>
          </a:xfrm>
        </p:grpSpPr>
        <p:sp>
          <p:nvSpPr>
            <p:cNvPr id="4" name="フリーフォーム 3"/>
            <p:cNvSpPr/>
            <p:nvPr/>
          </p:nvSpPr>
          <p:spPr>
            <a:xfrm>
              <a:off x="4317908" y="2895600"/>
              <a:ext cx="63592" cy="1873250"/>
            </a:xfrm>
            <a:custGeom>
              <a:avLst/>
              <a:gdLst>
                <a:gd name="connsiteX0" fmla="*/ 50892 w 63592"/>
                <a:gd name="connsiteY0" fmla="*/ 1873250 h 1873250"/>
                <a:gd name="connsiteX1" fmla="*/ 92 w 63592"/>
                <a:gd name="connsiteY1" fmla="*/ 1295400 h 1873250"/>
                <a:gd name="connsiteX2" fmla="*/ 38192 w 63592"/>
                <a:gd name="connsiteY2" fmla="*/ 927100 h 1873250"/>
                <a:gd name="connsiteX3" fmla="*/ 31842 w 63592"/>
                <a:gd name="connsiteY3" fmla="*/ 425450 h 1873250"/>
                <a:gd name="connsiteX4" fmla="*/ 63592 w 63592"/>
                <a:gd name="connsiteY4" fmla="*/ 0 h 1873250"/>
                <a:gd name="connsiteX5" fmla="*/ 63592 w 63592"/>
                <a:gd name="connsiteY5" fmla="*/ 0 h 18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92" h="1873250">
                  <a:moveTo>
                    <a:pt x="50892" y="1873250"/>
                  </a:moveTo>
                  <a:cubicBezTo>
                    <a:pt x="26550" y="1663171"/>
                    <a:pt x="2209" y="1453092"/>
                    <a:pt x="92" y="1295400"/>
                  </a:cubicBezTo>
                  <a:cubicBezTo>
                    <a:pt x="-2025" y="1137708"/>
                    <a:pt x="32900" y="1072092"/>
                    <a:pt x="38192" y="927100"/>
                  </a:cubicBezTo>
                  <a:cubicBezTo>
                    <a:pt x="43484" y="782108"/>
                    <a:pt x="27609" y="579967"/>
                    <a:pt x="31842" y="425450"/>
                  </a:cubicBezTo>
                  <a:cubicBezTo>
                    <a:pt x="36075" y="270933"/>
                    <a:pt x="63592" y="0"/>
                    <a:pt x="63592" y="0"/>
                  </a:cubicBezTo>
                  <a:lnTo>
                    <a:pt x="63592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365682" y="3737072"/>
              <a:ext cx="2070100" cy="1033352"/>
            </a:xfrm>
            <a:custGeom>
              <a:avLst/>
              <a:gdLst>
                <a:gd name="connsiteX0" fmla="*/ 0 w 2070100"/>
                <a:gd name="connsiteY0" fmla="*/ 996950 h 1033352"/>
                <a:gd name="connsiteX1" fmla="*/ 444500 w 2070100"/>
                <a:gd name="connsiteY1" fmla="*/ 1028700 h 1033352"/>
                <a:gd name="connsiteX2" fmla="*/ 838200 w 2070100"/>
                <a:gd name="connsiteY2" fmla="*/ 908050 h 1033352"/>
                <a:gd name="connsiteX3" fmla="*/ 1270000 w 2070100"/>
                <a:gd name="connsiteY3" fmla="*/ 704850 h 1033352"/>
                <a:gd name="connsiteX4" fmla="*/ 1739900 w 2070100"/>
                <a:gd name="connsiteY4" fmla="*/ 298450 h 1033352"/>
                <a:gd name="connsiteX5" fmla="*/ 2070100 w 2070100"/>
                <a:gd name="connsiteY5" fmla="*/ 0 h 103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0100" h="1033352">
                  <a:moveTo>
                    <a:pt x="0" y="996950"/>
                  </a:moveTo>
                  <a:cubicBezTo>
                    <a:pt x="152400" y="1020233"/>
                    <a:pt x="304800" y="1043517"/>
                    <a:pt x="444500" y="1028700"/>
                  </a:cubicBezTo>
                  <a:cubicBezTo>
                    <a:pt x="584200" y="1013883"/>
                    <a:pt x="700617" y="962025"/>
                    <a:pt x="838200" y="908050"/>
                  </a:cubicBezTo>
                  <a:cubicBezTo>
                    <a:pt x="975783" y="854075"/>
                    <a:pt x="1119717" y="806450"/>
                    <a:pt x="1270000" y="704850"/>
                  </a:cubicBezTo>
                  <a:cubicBezTo>
                    <a:pt x="1420283" y="603250"/>
                    <a:pt x="1606550" y="415925"/>
                    <a:pt x="1739900" y="298450"/>
                  </a:cubicBezTo>
                  <a:cubicBezTo>
                    <a:pt x="1873250" y="180975"/>
                    <a:pt x="1971675" y="90487"/>
                    <a:pt x="207010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4357802" y="4724400"/>
              <a:ext cx="1420698" cy="1460500"/>
            </a:xfrm>
            <a:custGeom>
              <a:avLst/>
              <a:gdLst>
                <a:gd name="connsiteX0" fmla="*/ 10998 w 1420698"/>
                <a:gd name="connsiteY0" fmla="*/ 0 h 1460500"/>
                <a:gd name="connsiteX1" fmla="*/ 10998 w 1420698"/>
                <a:gd name="connsiteY1" fmla="*/ 234950 h 1460500"/>
                <a:gd name="connsiteX2" fmla="*/ 125298 w 1420698"/>
                <a:gd name="connsiteY2" fmla="*/ 476250 h 1460500"/>
                <a:gd name="connsiteX3" fmla="*/ 576148 w 1420698"/>
                <a:gd name="connsiteY3" fmla="*/ 704850 h 1460500"/>
                <a:gd name="connsiteX4" fmla="*/ 715848 w 1420698"/>
                <a:gd name="connsiteY4" fmla="*/ 781050 h 1460500"/>
                <a:gd name="connsiteX5" fmla="*/ 899998 w 1420698"/>
                <a:gd name="connsiteY5" fmla="*/ 927100 h 1460500"/>
                <a:gd name="connsiteX6" fmla="*/ 1166698 w 1420698"/>
                <a:gd name="connsiteY6" fmla="*/ 1187450 h 1460500"/>
                <a:gd name="connsiteX7" fmla="*/ 1420698 w 1420698"/>
                <a:gd name="connsiteY7" fmla="*/ 146050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698" h="1460500">
                  <a:moveTo>
                    <a:pt x="10998" y="0"/>
                  </a:moveTo>
                  <a:cubicBezTo>
                    <a:pt x="1473" y="77787"/>
                    <a:pt x="-8052" y="155575"/>
                    <a:pt x="10998" y="234950"/>
                  </a:cubicBezTo>
                  <a:cubicBezTo>
                    <a:pt x="30048" y="314325"/>
                    <a:pt x="31106" y="397933"/>
                    <a:pt x="125298" y="476250"/>
                  </a:cubicBezTo>
                  <a:cubicBezTo>
                    <a:pt x="219490" y="554567"/>
                    <a:pt x="477723" y="654050"/>
                    <a:pt x="576148" y="704850"/>
                  </a:cubicBezTo>
                  <a:cubicBezTo>
                    <a:pt x="674573" y="755650"/>
                    <a:pt x="661873" y="744008"/>
                    <a:pt x="715848" y="781050"/>
                  </a:cubicBezTo>
                  <a:cubicBezTo>
                    <a:pt x="769823" y="818092"/>
                    <a:pt x="824856" y="859367"/>
                    <a:pt x="899998" y="927100"/>
                  </a:cubicBezTo>
                  <a:cubicBezTo>
                    <a:pt x="975140" y="994833"/>
                    <a:pt x="1079915" y="1098550"/>
                    <a:pt x="1166698" y="1187450"/>
                  </a:cubicBezTo>
                  <a:cubicBezTo>
                    <a:pt x="1253481" y="1276350"/>
                    <a:pt x="1337089" y="1368425"/>
                    <a:pt x="1420698" y="14605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3003550" y="4718050"/>
              <a:ext cx="1358900" cy="1466850"/>
            </a:xfrm>
            <a:custGeom>
              <a:avLst/>
              <a:gdLst>
                <a:gd name="connsiteX0" fmla="*/ 1358900 w 1358900"/>
                <a:gd name="connsiteY0" fmla="*/ 0 h 1466850"/>
                <a:gd name="connsiteX1" fmla="*/ 1016000 w 1358900"/>
                <a:gd name="connsiteY1" fmla="*/ 114300 h 1466850"/>
                <a:gd name="connsiteX2" fmla="*/ 825500 w 1358900"/>
                <a:gd name="connsiteY2" fmla="*/ 330200 h 1466850"/>
                <a:gd name="connsiteX3" fmla="*/ 495300 w 1358900"/>
                <a:gd name="connsiteY3" fmla="*/ 749300 h 1466850"/>
                <a:gd name="connsiteX4" fmla="*/ 158750 w 1358900"/>
                <a:gd name="connsiteY4" fmla="*/ 1219200 h 1466850"/>
                <a:gd name="connsiteX5" fmla="*/ 0 w 1358900"/>
                <a:gd name="connsiteY5" fmla="*/ 14668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900" h="1466850">
                  <a:moveTo>
                    <a:pt x="1358900" y="0"/>
                  </a:moveTo>
                  <a:cubicBezTo>
                    <a:pt x="1231900" y="29633"/>
                    <a:pt x="1104900" y="59267"/>
                    <a:pt x="1016000" y="114300"/>
                  </a:cubicBezTo>
                  <a:cubicBezTo>
                    <a:pt x="927100" y="169333"/>
                    <a:pt x="912283" y="224367"/>
                    <a:pt x="825500" y="330200"/>
                  </a:cubicBezTo>
                  <a:cubicBezTo>
                    <a:pt x="738717" y="436033"/>
                    <a:pt x="606425" y="601133"/>
                    <a:pt x="495300" y="749300"/>
                  </a:cubicBezTo>
                  <a:cubicBezTo>
                    <a:pt x="384175" y="897467"/>
                    <a:pt x="241300" y="1099608"/>
                    <a:pt x="158750" y="1219200"/>
                  </a:cubicBezTo>
                  <a:cubicBezTo>
                    <a:pt x="76200" y="1338792"/>
                    <a:pt x="38100" y="1402821"/>
                    <a:pt x="0" y="146685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2345460" y="3694084"/>
              <a:ext cx="2019300" cy="1016000"/>
            </a:xfrm>
            <a:custGeom>
              <a:avLst/>
              <a:gdLst>
                <a:gd name="connsiteX0" fmla="*/ 2019300 w 2019300"/>
                <a:gd name="connsiteY0" fmla="*/ 1016000 h 1016000"/>
                <a:gd name="connsiteX1" fmla="*/ 1657350 w 2019300"/>
                <a:gd name="connsiteY1" fmla="*/ 901700 h 1016000"/>
                <a:gd name="connsiteX2" fmla="*/ 1416050 w 2019300"/>
                <a:gd name="connsiteY2" fmla="*/ 889000 h 1016000"/>
                <a:gd name="connsiteX3" fmla="*/ 1104900 w 2019300"/>
                <a:gd name="connsiteY3" fmla="*/ 850900 h 1016000"/>
                <a:gd name="connsiteX4" fmla="*/ 812800 w 2019300"/>
                <a:gd name="connsiteY4" fmla="*/ 711200 h 1016000"/>
                <a:gd name="connsiteX5" fmla="*/ 584200 w 2019300"/>
                <a:gd name="connsiteY5" fmla="*/ 381000 h 1016000"/>
                <a:gd name="connsiteX6" fmla="*/ 0 w 2019300"/>
                <a:gd name="connsiteY6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1016000">
                  <a:moveTo>
                    <a:pt x="2019300" y="1016000"/>
                  </a:moveTo>
                  <a:cubicBezTo>
                    <a:pt x="1888596" y="969433"/>
                    <a:pt x="1757892" y="922867"/>
                    <a:pt x="1657350" y="901700"/>
                  </a:cubicBezTo>
                  <a:cubicBezTo>
                    <a:pt x="1556808" y="880533"/>
                    <a:pt x="1508125" y="897467"/>
                    <a:pt x="1416050" y="889000"/>
                  </a:cubicBezTo>
                  <a:cubicBezTo>
                    <a:pt x="1323975" y="880533"/>
                    <a:pt x="1205442" y="880533"/>
                    <a:pt x="1104900" y="850900"/>
                  </a:cubicBezTo>
                  <a:cubicBezTo>
                    <a:pt x="1004358" y="821267"/>
                    <a:pt x="899583" y="789517"/>
                    <a:pt x="812800" y="711200"/>
                  </a:cubicBezTo>
                  <a:cubicBezTo>
                    <a:pt x="726017" y="632883"/>
                    <a:pt x="719667" y="499533"/>
                    <a:pt x="584200" y="381000"/>
                  </a:cubicBezTo>
                  <a:cubicBezTo>
                    <a:pt x="448733" y="262467"/>
                    <a:pt x="224366" y="131233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72727" y="3037600"/>
                <a:ext cx="3265061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1,2,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ja-JP" sz="2400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ja-JP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</m:oMath>
                  </m:oMathPara>
                </a14:m>
                <a:endParaRPr lang="en-US" altLang="ja-JP" sz="2400" dirty="0" smtClean="0">
                  <a:latin typeface="Calibri Light" panose="020F0302020204030204" pitchFamily="34" charset="0"/>
                  <a:ea typeface="Cambria Math" panose="02040503050406030204" pitchFamily="18" charset="0"/>
                </a:endParaRPr>
              </a:p>
              <a:p>
                <a:endParaRPr lang="en-US" altLang="ja-JP" sz="2400" dirty="0" smtClean="0">
                  <a:latin typeface="Calibri Light" panose="020F0302020204030204" pitchFamily="34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400" dirty="0" smtClean="0"/>
                  <a:t>-</a:t>
                </a:r>
                <a:r>
                  <a:rPr lang="en-US" altLang="ja-JP" sz="2400" dirty="0" err="1" smtClean="0"/>
                  <a:t>th</a:t>
                </a:r>
                <a:r>
                  <a:rPr lang="en-US" altLang="ja-JP" sz="2400" dirty="0" smtClean="0"/>
                  <a:t> branch </a:t>
                </a:r>
                <a:endParaRPr lang="en-US" altLang="ja-JP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7" y="3037600"/>
                <a:ext cx="3265061" cy="2308324"/>
              </a:xfrm>
              <a:prstGeom prst="rect">
                <a:avLst/>
              </a:prstGeom>
              <a:blipFill>
                <a:blip r:embed="rId4"/>
                <a:stretch>
                  <a:fillRect b="-2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/>
          <p:cNvSpPr/>
          <p:nvPr/>
        </p:nvSpPr>
        <p:spPr>
          <a:xfrm>
            <a:off x="7411140" y="1934677"/>
            <a:ext cx="1030215" cy="4211053"/>
          </a:xfrm>
          <a:prstGeom prst="arc">
            <a:avLst>
              <a:gd name="adj1" fmla="val 16505331"/>
              <a:gd name="adj2" fmla="val 5086821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 flipH="1">
            <a:off x="3618542" y="2035435"/>
            <a:ext cx="1116589" cy="4211053"/>
          </a:xfrm>
          <a:prstGeom prst="arc">
            <a:avLst>
              <a:gd name="adj1" fmla="val 16505331"/>
              <a:gd name="adj2" fmla="val 5079895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386430" y="1934677"/>
                <a:ext cx="3356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430" y="1934677"/>
                <a:ext cx="33560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3995025" y="2333159"/>
            <a:ext cx="3984969" cy="3266248"/>
            <a:chOff x="2027744" y="3054520"/>
            <a:chExt cx="3984969" cy="3266248"/>
          </a:xfrm>
        </p:grpSpPr>
        <p:sp>
          <p:nvSpPr>
            <p:cNvPr id="16" name="楕円 15"/>
            <p:cNvSpPr>
              <a:spLocks noChangeAspect="1"/>
            </p:cNvSpPr>
            <p:nvPr/>
          </p:nvSpPr>
          <p:spPr>
            <a:xfrm>
              <a:off x="3997628" y="48097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/>
            <p:cNvSpPr>
              <a:spLocks noChangeAspect="1"/>
            </p:cNvSpPr>
            <p:nvPr/>
          </p:nvSpPr>
          <p:spPr>
            <a:xfrm>
              <a:off x="4781689" y="4765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/>
            <p:cNvSpPr>
              <a:spLocks noChangeAspect="1"/>
            </p:cNvSpPr>
            <p:nvPr/>
          </p:nvSpPr>
          <p:spPr>
            <a:xfrm>
              <a:off x="5400806" y="444550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/>
            <p:cNvSpPr>
              <a:spLocks noChangeAspect="1"/>
            </p:cNvSpPr>
            <p:nvPr/>
          </p:nvSpPr>
          <p:spPr>
            <a:xfrm>
              <a:off x="5904713" y="39705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/>
            <p:cNvSpPr>
              <a:spLocks noChangeAspect="1"/>
            </p:cNvSpPr>
            <p:nvPr/>
          </p:nvSpPr>
          <p:spPr>
            <a:xfrm>
              <a:off x="3971739" y="409137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/>
            <p:cNvSpPr>
              <a:spLocks noChangeAspect="1"/>
            </p:cNvSpPr>
            <p:nvPr/>
          </p:nvSpPr>
          <p:spPr>
            <a:xfrm>
              <a:off x="3993346" y="339787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/>
            <p:cNvSpPr>
              <a:spLocks noChangeAspect="1"/>
            </p:cNvSpPr>
            <p:nvPr/>
          </p:nvSpPr>
          <p:spPr>
            <a:xfrm>
              <a:off x="2596679" y="418512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>
              <a:spLocks noChangeAspect="1"/>
            </p:cNvSpPr>
            <p:nvPr/>
          </p:nvSpPr>
          <p:spPr>
            <a:xfrm>
              <a:off x="4307671" y="53931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4929464" y="576586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371646" y="6212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>
              <a:spLocks noChangeAspect="1"/>
            </p:cNvSpPr>
            <p:nvPr/>
          </p:nvSpPr>
          <p:spPr>
            <a:xfrm>
              <a:off x="3425520" y="516983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3040684" y="56883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2695301" y="618673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/>
            <p:cNvSpPr>
              <a:spLocks noChangeAspect="1"/>
            </p:cNvSpPr>
            <p:nvPr/>
          </p:nvSpPr>
          <p:spPr>
            <a:xfrm>
              <a:off x="3237279" y="46566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>
              <a:spLocks noChangeAspect="1"/>
            </p:cNvSpPr>
            <p:nvPr/>
          </p:nvSpPr>
          <p:spPr>
            <a:xfrm>
              <a:off x="2027744" y="381898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5662961" y="420848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5104160" y="463223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4394669" y="486612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4036958" y="516171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4640520" y="554194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>
              <a:spLocks noChangeAspect="1"/>
            </p:cNvSpPr>
            <p:nvPr/>
          </p:nvSpPr>
          <p:spPr>
            <a:xfrm>
              <a:off x="5159350" y="599463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>
              <a:spLocks noChangeAspect="1"/>
            </p:cNvSpPr>
            <p:nvPr/>
          </p:nvSpPr>
          <p:spPr>
            <a:xfrm>
              <a:off x="3962843" y="447140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>
              <a:spLocks noChangeAspect="1"/>
            </p:cNvSpPr>
            <p:nvPr/>
          </p:nvSpPr>
          <p:spPr>
            <a:xfrm>
              <a:off x="3990872" y="373864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>
              <a:spLocks noChangeAspect="1"/>
            </p:cNvSpPr>
            <p:nvPr/>
          </p:nvSpPr>
          <p:spPr>
            <a:xfrm>
              <a:off x="4004113" y="305452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>
              <a:spLocks noChangeAspect="1"/>
            </p:cNvSpPr>
            <p:nvPr/>
          </p:nvSpPr>
          <p:spPr>
            <a:xfrm>
              <a:off x="3654725" y="468877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3658087" y="491937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/>
            <p:cNvSpPr>
              <a:spLocks noChangeAspect="1"/>
            </p:cNvSpPr>
            <p:nvPr/>
          </p:nvSpPr>
          <p:spPr>
            <a:xfrm>
              <a:off x="3227288" y="543719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>
              <a:spLocks noChangeAspect="1"/>
            </p:cNvSpPr>
            <p:nvPr/>
          </p:nvSpPr>
          <p:spPr>
            <a:xfrm>
              <a:off x="2864250" y="593461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>
              <a:spLocks noChangeAspect="1"/>
            </p:cNvSpPr>
            <p:nvPr/>
          </p:nvSpPr>
          <p:spPr>
            <a:xfrm>
              <a:off x="2828250" y="453065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>
              <a:spLocks noChangeAspect="1"/>
            </p:cNvSpPr>
            <p:nvPr/>
          </p:nvSpPr>
          <p:spPr>
            <a:xfrm>
              <a:off x="2297293" y="39803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6056860" y="3797401"/>
                <a:ext cx="284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60" y="3797401"/>
                <a:ext cx="284822" cy="369332"/>
              </a:xfrm>
              <a:prstGeom prst="rect">
                <a:avLst/>
              </a:prstGeom>
              <a:blipFill>
                <a:blip r:embed="rId6"/>
                <a:stretch>
                  <a:fillRect l="-36957" r="-13043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5536616" y="2703665"/>
                <a:ext cx="4680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16" y="2703665"/>
                <a:ext cx="468077" cy="307777"/>
              </a:xfrm>
              <a:prstGeom prst="rect">
                <a:avLst/>
              </a:prstGeom>
              <a:blipFill>
                <a:blip r:embed="rId7"/>
                <a:stretch>
                  <a:fillRect l="-18182" r="-6494" b="-3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/>
          <p:cNvSpPr txBox="1"/>
          <p:nvPr/>
        </p:nvSpPr>
        <p:spPr>
          <a:xfrm>
            <a:off x="4745445" y="6180041"/>
            <a:ext cx="227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Calibri Light" panose="020F0302020204030204" pitchFamily="34" charset="0"/>
              </a:rPr>
              <a:t>half-integrality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1847027" y="165032"/>
            <a:ext cx="4289447" cy="709987"/>
            <a:chOff x="1660849" y="136848"/>
            <a:chExt cx="4289447" cy="709987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2110578" y="138949"/>
              <a:ext cx="34839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000" dirty="0" smtClean="0">
                  <a:latin typeface="Calibri Light" panose="020F0302020204030204" pitchFamily="34" charset="0"/>
                </a:rPr>
                <a:t>L-concave </a:t>
              </a:r>
              <a:r>
                <a:rPr kumimoji="1" lang="en-US" altLang="ja-JP" sz="4000" dirty="0" err="1" smtClean="0">
                  <a:latin typeface="Calibri Light" panose="020F0302020204030204" pitchFamily="34" charset="0"/>
                </a:rPr>
                <a:t>func</a:t>
              </a:r>
              <a:r>
                <a:rPr kumimoji="1" lang="en-US" altLang="ja-JP" sz="4000" dirty="0" smtClean="0">
                  <a:latin typeface="Calibri Light" panose="020F0302020204030204" pitchFamily="34" charset="0"/>
                </a:rPr>
                <a:t>. </a:t>
              </a:r>
              <a:endParaRPr kumimoji="1" lang="ja-JP" altLang="en-US" sz="4000" dirty="0" smtClean="0">
                <a:latin typeface="Calibri Light" panose="020F0302020204030204" pitchFamily="34" charset="0"/>
              </a:endParaRPr>
            </a:p>
          </p:txBody>
        </p:sp>
        <p:sp>
          <p:nvSpPr>
            <p:cNvPr id="50" name="四角形吹き出し 49"/>
            <p:cNvSpPr/>
            <p:nvPr/>
          </p:nvSpPr>
          <p:spPr>
            <a:xfrm>
              <a:off x="1660849" y="136848"/>
              <a:ext cx="4289447" cy="696733"/>
            </a:xfrm>
            <a:prstGeom prst="wedgeRectCallout">
              <a:avLst>
                <a:gd name="adj1" fmla="val -29803"/>
                <a:gd name="adj2" fmla="val 872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785481" y="2622066"/>
            <a:ext cx="914400" cy="389376"/>
            <a:chOff x="6785481" y="2622066"/>
            <a:chExt cx="914400" cy="389376"/>
          </a:xfrm>
        </p:grpSpPr>
        <p:sp>
          <p:nvSpPr>
            <p:cNvPr id="57" name="楕円 56"/>
            <p:cNvSpPr>
              <a:spLocks noChangeAspect="1"/>
            </p:cNvSpPr>
            <p:nvPr/>
          </p:nvSpPr>
          <p:spPr>
            <a:xfrm>
              <a:off x="7477780" y="275820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>
              <a:spLocks noChangeAspect="1"/>
            </p:cNvSpPr>
            <p:nvPr/>
          </p:nvSpPr>
          <p:spPr>
            <a:xfrm>
              <a:off x="6937471" y="275052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>
              <a:stCxn id="57" idx="2"/>
              <a:endCxn id="60" idx="6"/>
            </p:cNvCxnSpPr>
            <p:nvPr/>
          </p:nvCxnSpPr>
          <p:spPr>
            <a:xfrm flipH="1" flipV="1">
              <a:off x="7045471" y="2804526"/>
              <a:ext cx="432309" cy="767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角丸四角形吹き出し 60"/>
            <p:cNvSpPr/>
            <p:nvPr/>
          </p:nvSpPr>
          <p:spPr>
            <a:xfrm>
              <a:off x="6785481" y="2622066"/>
              <a:ext cx="914400" cy="389376"/>
            </a:xfrm>
            <a:prstGeom prst="wedgeRoundRectCallout">
              <a:avLst>
                <a:gd name="adj1" fmla="val -35933"/>
                <a:gd name="adj2" fmla="val 13877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225800" y="2259340"/>
            <a:ext cx="612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err="1" smtClean="0">
                <a:latin typeface="Calibri Light" panose="020F0302020204030204" pitchFamily="34" charset="0"/>
              </a:rPr>
              <a:t>s.t.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52" name="スライド番号プレースホルダー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フリーフォーム 159"/>
          <p:cNvSpPr/>
          <p:nvPr/>
        </p:nvSpPr>
        <p:spPr>
          <a:xfrm>
            <a:off x="3818965" y="1936241"/>
            <a:ext cx="688489" cy="677732"/>
          </a:xfrm>
          <a:custGeom>
            <a:avLst/>
            <a:gdLst>
              <a:gd name="connsiteX0" fmla="*/ 243840 w 688489"/>
              <a:gd name="connsiteY0" fmla="*/ 390862 h 677732"/>
              <a:gd name="connsiteX1" fmla="*/ 0 w 688489"/>
              <a:gd name="connsiteY1" fmla="*/ 225911 h 677732"/>
              <a:gd name="connsiteX2" fmla="*/ 96819 w 688489"/>
              <a:gd name="connsiteY2" fmla="*/ 96819 h 677732"/>
              <a:gd name="connsiteX3" fmla="*/ 286870 w 688489"/>
              <a:gd name="connsiteY3" fmla="*/ 272527 h 677732"/>
              <a:gd name="connsiteX4" fmla="*/ 272527 w 688489"/>
              <a:gd name="connsiteY4" fmla="*/ 0 h 677732"/>
              <a:gd name="connsiteX5" fmla="*/ 444649 w 688489"/>
              <a:gd name="connsiteY5" fmla="*/ 39445 h 677732"/>
              <a:gd name="connsiteX6" fmla="*/ 394447 w 688489"/>
              <a:gd name="connsiteY6" fmla="*/ 279699 h 677732"/>
              <a:gd name="connsiteX7" fmla="*/ 591670 w 688489"/>
              <a:gd name="connsiteY7" fmla="*/ 100405 h 677732"/>
              <a:gd name="connsiteX8" fmla="*/ 688489 w 688489"/>
              <a:gd name="connsiteY8" fmla="*/ 243840 h 677732"/>
              <a:gd name="connsiteX9" fmla="*/ 437477 w 688489"/>
              <a:gd name="connsiteY9" fmla="*/ 390862 h 677732"/>
              <a:gd name="connsiteX10" fmla="*/ 645459 w 688489"/>
              <a:gd name="connsiteY10" fmla="*/ 530711 h 677732"/>
              <a:gd name="connsiteX11" fmla="*/ 534296 w 688489"/>
              <a:gd name="connsiteY11" fmla="*/ 659803 h 677732"/>
              <a:gd name="connsiteX12" fmla="*/ 315557 w 688489"/>
              <a:gd name="connsiteY12" fmla="*/ 466165 h 677732"/>
              <a:gd name="connsiteX13" fmla="*/ 132677 w 688489"/>
              <a:gd name="connsiteY13" fmla="*/ 659803 h 677732"/>
              <a:gd name="connsiteX14" fmla="*/ 100404 w 688489"/>
              <a:gd name="connsiteY14" fmla="*/ 677732 h 677732"/>
              <a:gd name="connsiteX15" fmla="*/ 10757 w 688489"/>
              <a:gd name="connsiteY15" fmla="*/ 573742 h 677732"/>
              <a:gd name="connsiteX16" fmla="*/ 243840 w 688489"/>
              <a:gd name="connsiteY16" fmla="*/ 390862 h 67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489" h="677732">
                <a:moveTo>
                  <a:pt x="243840" y="390862"/>
                </a:moveTo>
                <a:lnTo>
                  <a:pt x="0" y="225911"/>
                </a:lnTo>
                <a:lnTo>
                  <a:pt x="96819" y="96819"/>
                </a:lnTo>
                <a:lnTo>
                  <a:pt x="286870" y="272527"/>
                </a:lnTo>
                <a:lnTo>
                  <a:pt x="272527" y="0"/>
                </a:lnTo>
                <a:lnTo>
                  <a:pt x="444649" y="39445"/>
                </a:lnTo>
                <a:lnTo>
                  <a:pt x="394447" y="279699"/>
                </a:lnTo>
                <a:lnTo>
                  <a:pt x="591670" y="100405"/>
                </a:lnTo>
                <a:lnTo>
                  <a:pt x="688489" y="243840"/>
                </a:lnTo>
                <a:lnTo>
                  <a:pt x="437477" y="390862"/>
                </a:lnTo>
                <a:lnTo>
                  <a:pt x="645459" y="530711"/>
                </a:lnTo>
                <a:lnTo>
                  <a:pt x="534296" y="659803"/>
                </a:lnTo>
                <a:lnTo>
                  <a:pt x="315557" y="466165"/>
                </a:lnTo>
                <a:lnTo>
                  <a:pt x="132677" y="659803"/>
                </a:lnTo>
                <a:lnTo>
                  <a:pt x="100404" y="677732"/>
                </a:lnTo>
                <a:lnTo>
                  <a:pt x="10757" y="573742"/>
                </a:lnTo>
                <a:lnTo>
                  <a:pt x="243840" y="39086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/>
          <p:cNvSpPr/>
          <p:nvPr/>
        </p:nvSpPr>
        <p:spPr>
          <a:xfrm rot="540000">
            <a:off x="1574201" y="2460865"/>
            <a:ext cx="656142" cy="600248"/>
          </a:xfrm>
          <a:custGeom>
            <a:avLst/>
            <a:gdLst>
              <a:gd name="connsiteX0" fmla="*/ 118334 w 527125"/>
              <a:gd name="connsiteY0" fmla="*/ 0 h 505610"/>
              <a:gd name="connsiteX1" fmla="*/ 0 w 527125"/>
              <a:gd name="connsiteY1" fmla="*/ 114748 h 505610"/>
              <a:gd name="connsiteX2" fmla="*/ 433892 w 527125"/>
              <a:gd name="connsiteY2" fmla="*/ 505610 h 505610"/>
              <a:gd name="connsiteX3" fmla="*/ 527125 w 527125"/>
              <a:gd name="connsiteY3" fmla="*/ 372932 h 505610"/>
              <a:gd name="connsiteX4" fmla="*/ 118334 w 527125"/>
              <a:gd name="connsiteY4" fmla="*/ 0 h 5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125" h="505610">
                <a:moveTo>
                  <a:pt x="118334" y="0"/>
                </a:moveTo>
                <a:lnTo>
                  <a:pt x="0" y="114748"/>
                </a:lnTo>
                <a:lnTo>
                  <a:pt x="433892" y="505610"/>
                </a:lnTo>
                <a:lnTo>
                  <a:pt x="527125" y="372932"/>
                </a:lnTo>
                <a:lnTo>
                  <a:pt x="118334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/>
          <p:cNvSpPr/>
          <p:nvPr/>
        </p:nvSpPr>
        <p:spPr>
          <a:xfrm>
            <a:off x="7578467" y="1374913"/>
            <a:ext cx="166802" cy="751617"/>
          </a:xfrm>
          <a:custGeom>
            <a:avLst/>
            <a:gdLst>
              <a:gd name="connsiteX0" fmla="*/ 166802 w 166802"/>
              <a:gd name="connsiteY0" fmla="*/ 0 h 751617"/>
              <a:gd name="connsiteX1" fmla="*/ 0 w 166802"/>
              <a:gd name="connsiteY1" fmla="*/ 2010 h 751617"/>
              <a:gd name="connsiteX2" fmla="*/ 10048 w 166802"/>
              <a:gd name="connsiteY2" fmla="*/ 751617 h 751617"/>
              <a:gd name="connsiteX3" fmla="*/ 124599 w 166802"/>
              <a:gd name="connsiteY3" fmla="*/ 741568 h 751617"/>
              <a:gd name="connsiteX4" fmla="*/ 166802 w 166802"/>
              <a:gd name="connsiteY4" fmla="*/ 0 h 75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02" h="751617">
                <a:moveTo>
                  <a:pt x="166802" y="0"/>
                </a:moveTo>
                <a:lnTo>
                  <a:pt x="0" y="2010"/>
                </a:lnTo>
                <a:lnTo>
                  <a:pt x="10048" y="751617"/>
                </a:lnTo>
                <a:lnTo>
                  <a:pt x="124599" y="741568"/>
                </a:lnTo>
                <a:lnTo>
                  <a:pt x="16680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1654" y="373669"/>
            <a:ext cx="7886700" cy="522796"/>
          </a:xfrm>
        </p:spPr>
        <p:txBody>
          <a:bodyPr>
            <a:noAutofit/>
          </a:bodyPr>
          <a:lstStyle/>
          <a:p>
            <a:r>
              <a:rPr kumimoji="1" lang="en-US" altLang="ja-JP" dirty="0" smtClean="0">
                <a:latin typeface="Calibri Light" panose="020F0302020204030204" pitchFamily="34" charset="0"/>
              </a:rPr>
              <a:t>Local opt = global opt ---&gt; Steepest Descent </a:t>
            </a:r>
            <a:r>
              <a:rPr kumimoji="1" lang="en-US" altLang="ja-JP" dirty="0" err="1" smtClean="0">
                <a:latin typeface="Calibri Light" panose="020F0302020204030204" pitchFamily="34" charset="0"/>
              </a:rPr>
              <a:t>Algo</a:t>
            </a:r>
            <a:r>
              <a:rPr kumimoji="1" lang="en-US" altLang="ja-JP" dirty="0" smtClean="0">
                <a:latin typeface="Calibri Light" panose="020F0302020204030204" pitchFamily="34" charset="0"/>
              </a:rPr>
              <a:t>.</a:t>
            </a:r>
            <a:endParaRPr lang="en-US" altLang="ja-JP" dirty="0">
              <a:latin typeface="Calibri Light" panose="020F0302020204030204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 rot="120000">
            <a:off x="1486099" y="1025953"/>
            <a:ext cx="97081" cy="1310201"/>
            <a:chOff x="2489694" y="803562"/>
            <a:chExt cx="121288" cy="1567957"/>
          </a:xfrm>
        </p:grpSpPr>
        <p:cxnSp>
          <p:nvCxnSpPr>
            <p:cNvPr id="4" name="直線コネクタ 3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楕円 7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 rot="3480000">
            <a:off x="2016455" y="1337714"/>
            <a:ext cx="101350" cy="1255025"/>
            <a:chOff x="2489694" y="803562"/>
            <a:chExt cx="121288" cy="1567957"/>
          </a:xfrm>
        </p:grpSpPr>
        <p:cxnSp>
          <p:nvCxnSpPr>
            <p:cNvPr id="24" name="直線コネクタ 23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 rot="8400000">
            <a:off x="1866166" y="2156843"/>
            <a:ext cx="94837" cy="1255025"/>
            <a:chOff x="2457361" y="813066"/>
            <a:chExt cx="113494" cy="1567957"/>
          </a:xfrm>
        </p:grpSpPr>
        <p:cxnSp>
          <p:nvCxnSpPr>
            <p:cNvPr id="30" name="直線コネクタ 29"/>
            <p:cNvCxnSpPr/>
            <p:nvPr/>
          </p:nvCxnSpPr>
          <p:spPr>
            <a:xfrm flipH="1">
              <a:off x="2508326" y="813066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2457366" y="1587789"/>
              <a:ext cx="1080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2457361" y="1956102"/>
              <a:ext cx="108002" cy="1079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2459937" y="858299"/>
              <a:ext cx="1080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2462854" y="1229243"/>
              <a:ext cx="108001" cy="1079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 rot="13680000">
            <a:off x="999646" y="2104100"/>
            <a:ext cx="101350" cy="1255025"/>
            <a:chOff x="2489694" y="803562"/>
            <a:chExt cx="121288" cy="1567957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楕円 36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 rot="18300000">
            <a:off x="954457" y="1314712"/>
            <a:ext cx="101350" cy="1255025"/>
            <a:chOff x="2489694" y="803562"/>
            <a:chExt cx="121288" cy="1567957"/>
          </a:xfrm>
        </p:grpSpPr>
        <p:cxnSp>
          <p:nvCxnSpPr>
            <p:cNvPr id="48" name="直線コネクタ 47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楕円 48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楕円 52"/>
          <p:cNvSpPr>
            <a:spLocks noChangeAspect="1"/>
          </p:cNvSpPr>
          <p:nvPr/>
        </p:nvSpPr>
        <p:spPr>
          <a:xfrm rot="3240000">
            <a:off x="1462089" y="2271158"/>
            <a:ext cx="90246" cy="864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/>
          <p:cNvGrpSpPr/>
          <p:nvPr/>
        </p:nvGrpSpPr>
        <p:grpSpPr>
          <a:xfrm rot="120000">
            <a:off x="4144143" y="1027462"/>
            <a:ext cx="97081" cy="1310201"/>
            <a:chOff x="2489694" y="803562"/>
            <a:chExt cx="121288" cy="1567957"/>
          </a:xfrm>
        </p:grpSpPr>
        <p:cxnSp>
          <p:nvCxnSpPr>
            <p:cNvPr id="83" name="直線コネクタ 82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楕円 83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 rot="3480000">
            <a:off x="4646352" y="1361684"/>
            <a:ext cx="101350" cy="1255025"/>
            <a:chOff x="2489694" y="803562"/>
            <a:chExt cx="121288" cy="1567957"/>
          </a:xfrm>
        </p:grpSpPr>
        <p:cxnSp>
          <p:nvCxnSpPr>
            <p:cNvPr id="78" name="直線コネクタ 77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楕円 78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 rot="8340000">
            <a:off x="4518831" y="2164382"/>
            <a:ext cx="94837" cy="1255025"/>
            <a:chOff x="2457361" y="813066"/>
            <a:chExt cx="113494" cy="1567957"/>
          </a:xfrm>
        </p:grpSpPr>
        <p:cxnSp>
          <p:nvCxnSpPr>
            <p:cNvPr id="73" name="直線コネクタ 72"/>
            <p:cNvCxnSpPr/>
            <p:nvPr/>
          </p:nvCxnSpPr>
          <p:spPr>
            <a:xfrm flipH="1">
              <a:off x="2508326" y="813066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楕円 73"/>
            <p:cNvSpPr>
              <a:spLocks noChangeAspect="1"/>
            </p:cNvSpPr>
            <p:nvPr/>
          </p:nvSpPr>
          <p:spPr>
            <a:xfrm>
              <a:off x="2457366" y="1587789"/>
              <a:ext cx="1080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/>
            <p:cNvSpPr>
              <a:spLocks noChangeAspect="1"/>
            </p:cNvSpPr>
            <p:nvPr/>
          </p:nvSpPr>
          <p:spPr>
            <a:xfrm>
              <a:off x="2457361" y="1956102"/>
              <a:ext cx="108002" cy="1079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/>
            <p:cNvSpPr>
              <a:spLocks noChangeAspect="1"/>
            </p:cNvSpPr>
            <p:nvPr/>
          </p:nvSpPr>
          <p:spPr>
            <a:xfrm>
              <a:off x="2459937" y="858299"/>
              <a:ext cx="1080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/>
            <p:cNvSpPr>
              <a:spLocks noChangeAspect="1"/>
            </p:cNvSpPr>
            <p:nvPr/>
          </p:nvSpPr>
          <p:spPr>
            <a:xfrm>
              <a:off x="2462854" y="1229243"/>
              <a:ext cx="108001" cy="1079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 rot="13680000">
            <a:off x="3645671" y="2111477"/>
            <a:ext cx="101350" cy="1255025"/>
            <a:chOff x="2489694" y="803562"/>
            <a:chExt cx="121288" cy="1567957"/>
          </a:xfrm>
        </p:grpSpPr>
        <p:cxnSp>
          <p:nvCxnSpPr>
            <p:cNvPr id="68" name="直線コネクタ 67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楕円 68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楕円 70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/>
          <p:cNvGrpSpPr/>
          <p:nvPr/>
        </p:nvGrpSpPr>
        <p:grpSpPr>
          <a:xfrm rot="18300000">
            <a:off x="3600482" y="1322089"/>
            <a:ext cx="101350" cy="1255025"/>
            <a:chOff x="2489694" y="803562"/>
            <a:chExt cx="121288" cy="1567957"/>
          </a:xfrm>
        </p:grpSpPr>
        <p:cxnSp>
          <p:nvCxnSpPr>
            <p:cNvPr id="63" name="直線コネクタ 62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楕円 64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楕円 66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楕円 61"/>
          <p:cNvSpPr>
            <a:spLocks noChangeAspect="1"/>
          </p:cNvSpPr>
          <p:nvPr/>
        </p:nvSpPr>
        <p:spPr>
          <a:xfrm rot="3240000">
            <a:off x="4108114" y="2278535"/>
            <a:ext cx="90246" cy="864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グループ化 88"/>
          <p:cNvGrpSpPr/>
          <p:nvPr/>
        </p:nvGrpSpPr>
        <p:grpSpPr>
          <a:xfrm>
            <a:off x="7607442" y="1051307"/>
            <a:ext cx="97081" cy="1310201"/>
            <a:chOff x="2489694" y="803562"/>
            <a:chExt cx="121288" cy="1567957"/>
          </a:xfrm>
        </p:grpSpPr>
        <p:cxnSp>
          <p:nvCxnSpPr>
            <p:cNvPr id="115" name="直線コネクタ 114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楕円 115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楕円 116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楕円 117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楕円 118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/>
          <p:cNvGrpSpPr/>
          <p:nvPr/>
        </p:nvGrpSpPr>
        <p:grpSpPr>
          <a:xfrm rot="3480000">
            <a:off x="8161090" y="1379306"/>
            <a:ext cx="101350" cy="1255025"/>
            <a:chOff x="2489694" y="803562"/>
            <a:chExt cx="121288" cy="1567957"/>
          </a:xfrm>
        </p:grpSpPr>
        <p:cxnSp>
          <p:nvCxnSpPr>
            <p:cNvPr id="110" name="直線コネクタ 109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楕円 110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/>
          <p:cNvGrpSpPr/>
          <p:nvPr/>
        </p:nvGrpSpPr>
        <p:grpSpPr>
          <a:xfrm rot="8280000">
            <a:off x="8006303" y="2165434"/>
            <a:ext cx="94837" cy="1255025"/>
            <a:chOff x="2457361" y="813066"/>
            <a:chExt cx="113494" cy="1567957"/>
          </a:xfrm>
        </p:grpSpPr>
        <p:cxnSp>
          <p:nvCxnSpPr>
            <p:cNvPr id="105" name="直線コネクタ 104"/>
            <p:cNvCxnSpPr/>
            <p:nvPr/>
          </p:nvCxnSpPr>
          <p:spPr>
            <a:xfrm flipH="1">
              <a:off x="2508326" y="813066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楕円 105"/>
            <p:cNvSpPr>
              <a:spLocks noChangeAspect="1"/>
            </p:cNvSpPr>
            <p:nvPr/>
          </p:nvSpPr>
          <p:spPr>
            <a:xfrm>
              <a:off x="2457366" y="1587789"/>
              <a:ext cx="1080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/>
            <p:cNvSpPr>
              <a:spLocks noChangeAspect="1"/>
            </p:cNvSpPr>
            <p:nvPr/>
          </p:nvSpPr>
          <p:spPr>
            <a:xfrm>
              <a:off x="2457361" y="1956102"/>
              <a:ext cx="108002" cy="1079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楕円 107"/>
            <p:cNvSpPr>
              <a:spLocks noChangeAspect="1"/>
            </p:cNvSpPr>
            <p:nvPr/>
          </p:nvSpPr>
          <p:spPr>
            <a:xfrm>
              <a:off x="2459937" y="858299"/>
              <a:ext cx="1080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/>
            <p:cNvSpPr>
              <a:spLocks noChangeAspect="1"/>
            </p:cNvSpPr>
            <p:nvPr/>
          </p:nvSpPr>
          <p:spPr>
            <a:xfrm>
              <a:off x="2462854" y="1229243"/>
              <a:ext cx="108001" cy="1079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" name="グループ化 91"/>
          <p:cNvGrpSpPr/>
          <p:nvPr/>
        </p:nvGrpSpPr>
        <p:grpSpPr>
          <a:xfrm rot="13680000">
            <a:off x="7142379" y="2134850"/>
            <a:ext cx="101350" cy="1255025"/>
            <a:chOff x="2489694" y="803562"/>
            <a:chExt cx="121288" cy="1567957"/>
          </a:xfrm>
        </p:grpSpPr>
        <p:cxnSp>
          <p:nvCxnSpPr>
            <p:cNvPr id="100" name="直線コネクタ 99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楕円 100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グループ化 92"/>
          <p:cNvGrpSpPr/>
          <p:nvPr/>
        </p:nvGrpSpPr>
        <p:grpSpPr>
          <a:xfrm rot="18300000">
            <a:off x="7097190" y="1345462"/>
            <a:ext cx="101350" cy="1255025"/>
            <a:chOff x="2489694" y="803562"/>
            <a:chExt cx="121288" cy="1567957"/>
          </a:xfrm>
        </p:grpSpPr>
        <p:cxnSp>
          <p:nvCxnSpPr>
            <p:cNvPr id="95" name="直線コネクタ 94"/>
            <p:cNvCxnSpPr/>
            <p:nvPr/>
          </p:nvCxnSpPr>
          <p:spPr>
            <a:xfrm flipH="1">
              <a:off x="2543694" y="803562"/>
              <a:ext cx="11084" cy="15679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楕円 95"/>
            <p:cNvSpPr>
              <a:spLocks noChangeAspect="1"/>
            </p:cNvSpPr>
            <p:nvPr/>
          </p:nvSpPr>
          <p:spPr>
            <a:xfrm>
              <a:off x="2489694" y="1565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/>
            <p:cNvSpPr>
              <a:spLocks noChangeAspect="1"/>
            </p:cNvSpPr>
            <p:nvPr/>
          </p:nvSpPr>
          <p:spPr>
            <a:xfrm>
              <a:off x="2489694" y="19342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楕円 97"/>
            <p:cNvSpPr>
              <a:spLocks noChangeAspect="1"/>
            </p:cNvSpPr>
            <p:nvPr/>
          </p:nvSpPr>
          <p:spPr>
            <a:xfrm>
              <a:off x="2502982" y="8493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/>
            <p:cNvSpPr>
              <a:spLocks noChangeAspect="1"/>
            </p:cNvSpPr>
            <p:nvPr/>
          </p:nvSpPr>
          <p:spPr>
            <a:xfrm>
              <a:off x="2492177" y="11976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楕円 93"/>
          <p:cNvSpPr>
            <a:spLocks noChangeAspect="1"/>
          </p:cNvSpPr>
          <p:nvPr/>
        </p:nvSpPr>
        <p:spPr>
          <a:xfrm rot="3240000">
            <a:off x="7604822" y="2301908"/>
            <a:ext cx="90246" cy="864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2663869" y="2023396"/>
                <a:ext cx="3863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869" y="2023396"/>
                <a:ext cx="3863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152"/>
              <p:cNvSpPr txBox="1"/>
              <p:nvPr/>
            </p:nvSpPr>
            <p:spPr>
              <a:xfrm>
                <a:off x="5313249" y="1988380"/>
                <a:ext cx="119032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×⋯×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3" name="テキスト ボックス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49" y="1988380"/>
                <a:ext cx="119032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4033332" y="2337449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32" y="2337449"/>
                <a:ext cx="311111" cy="307777"/>
              </a:xfrm>
              <a:prstGeom prst="rect">
                <a:avLst/>
              </a:prstGeom>
              <a:blipFill>
                <a:blip r:embed="rId5"/>
                <a:stretch>
                  <a:fillRect l="-19608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/>
              <p:cNvSpPr txBox="1"/>
              <p:nvPr/>
            </p:nvSpPr>
            <p:spPr>
              <a:xfrm>
                <a:off x="1997108" y="2386496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6" name="テキスト ボックス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08" y="2386496"/>
                <a:ext cx="305147" cy="307777"/>
              </a:xfrm>
              <a:prstGeom prst="rect">
                <a:avLst/>
              </a:prstGeom>
              <a:blipFill>
                <a:blip r:embed="rId6"/>
                <a:stretch>
                  <a:fillRect l="-22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156"/>
              <p:cNvSpPr txBox="1"/>
              <p:nvPr/>
            </p:nvSpPr>
            <p:spPr>
              <a:xfrm>
                <a:off x="7730323" y="1552227"/>
                <a:ext cx="327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7" name="テキスト ボックス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323" y="1552227"/>
                <a:ext cx="327141" cy="307777"/>
              </a:xfrm>
              <a:prstGeom prst="rect">
                <a:avLst/>
              </a:prstGeom>
              <a:blipFill>
                <a:blip r:embed="rId7"/>
                <a:stretch>
                  <a:fillRect l="-18519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コンテンツ プレースホルダー 2"/>
          <p:cNvSpPr txBox="1">
            <a:spLocks/>
          </p:cNvSpPr>
          <p:nvPr/>
        </p:nvSpPr>
        <p:spPr>
          <a:xfrm>
            <a:off x="751441" y="3538320"/>
            <a:ext cx="7886700" cy="522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libri Light" panose="020F0302020204030204" pitchFamily="34" charset="0"/>
              </a:rPr>
              <a:t>Local prob. </a:t>
            </a:r>
            <a:r>
              <a:rPr lang="en-US" altLang="ja-JP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&lt;---</a:t>
            </a:r>
            <a:r>
              <a:rPr lang="en-US" altLang="ja-JP" dirty="0" smtClean="0">
                <a:latin typeface="Calibri Light" panose="020F0302020204030204" pitchFamily="34" charset="0"/>
              </a:rPr>
              <a:t> Minimization of k-submodular </a:t>
            </a:r>
            <a:r>
              <a:rPr lang="en-US" altLang="ja-JP" dirty="0" err="1" smtClean="0">
                <a:latin typeface="Calibri Light" panose="020F0302020204030204" pitchFamily="34" charset="0"/>
              </a:rPr>
              <a:t>func</a:t>
            </a:r>
            <a:r>
              <a:rPr lang="en-US" altLang="ja-JP" dirty="0" smtClean="0">
                <a:latin typeface="Calibri Light" panose="020F03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コンテンツ プレースホルダー 2"/>
              <p:cNvSpPr txBox="1">
                <a:spLocks/>
              </p:cNvSpPr>
              <p:nvPr/>
            </p:nvSpPr>
            <p:spPr>
              <a:xfrm>
                <a:off x="761654" y="5798636"/>
                <a:ext cx="7886700" cy="1059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Calibri Light" panose="020F0302020204030204" pitchFamily="34" charset="0"/>
                  </a:rPr>
                  <a:t># iterations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-distance between </a:t>
                </a:r>
                <a:r>
                  <a:rPr lang="en-US" altLang="ja-JP" dirty="0" err="1" smtClean="0">
                    <a:latin typeface="Calibri Light" panose="020F0302020204030204" pitchFamily="34" charset="0"/>
                  </a:rPr>
                  <a:t>init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 and opt</a:t>
                </a: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Calibri Light" panose="020F030202020403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𝑛𝐴𝐶</m:t>
                    </m:r>
                  </m:oMath>
                </a14:m>
                <a:endParaRPr lang="en-US" altLang="ja-JP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54" y="5798636"/>
                <a:ext cx="7886700" cy="1059363"/>
              </a:xfrm>
              <a:prstGeom prst="rect">
                <a:avLst/>
              </a:prstGeom>
              <a:blipFill>
                <a:blip r:embed="rId8"/>
                <a:stretch>
                  <a:fillRect l="-1391" t="-9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827468" y="3938806"/>
            <a:ext cx="7192555" cy="1675473"/>
            <a:chOff x="1827468" y="3938806"/>
            <a:chExt cx="7192555" cy="1675473"/>
          </a:xfrm>
        </p:grpSpPr>
        <p:grpSp>
          <p:nvGrpSpPr>
            <p:cNvPr id="195" name="グループ化 194"/>
            <p:cNvGrpSpPr/>
            <p:nvPr/>
          </p:nvGrpSpPr>
          <p:grpSpPr>
            <a:xfrm>
              <a:off x="1827468" y="3966460"/>
              <a:ext cx="4394216" cy="1532322"/>
              <a:chOff x="2128930" y="4277522"/>
              <a:chExt cx="4394216" cy="1532322"/>
            </a:xfrm>
          </p:grpSpPr>
          <p:cxnSp>
            <p:nvCxnSpPr>
              <p:cNvPr id="164" name="直線矢印コネクタ 163"/>
              <p:cNvCxnSpPr>
                <a:endCxn id="175" idx="1"/>
              </p:cNvCxnSpPr>
              <p:nvPr/>
            </p:nvCxnSpPr>
            <p:spPr>
              <a:xfrm>
                <a:off x="3490230" y="4594167"/>
                <a:ext cx="22567" cy="5098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矢印コネクタ 166"/>
              <p:cNvCxnSpPr>
                <a:endCxn id="175" idx="0"/>
              </p:cNvCxnSpPr>
              <p:nvPr/>
            </p:nvCxnSpPr>
            <p:spPr>
              <a:xfrm flipH="1">
                <a:off x="3547498" y="4816883"/>
                <a:ext cx="453259" cy="3090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矢印コネクタ 168"/>
              <p:cNvCxnSpPr>
                <a:endCxn id="175" idx="2"/>
              </p:cNvCxnSpPr>
              <p:nvPr/>
            </p:nvCxnSpPr>
            <p:spPr>
              <a:xfrm>
                <a:off x="2961073" y="4969307"/>
                <a:ext cx="512837" cy="1433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矢印コネクタ 170"/>
              <p:cNvCxnSpPr>
                <a:endCxn id="175" idx="6"/>
              </p:cNvCxnSpPr>
              <p:nvPr/>
            </p:nvCxnSpPr>
            <p:spPr>
              <a:xfrm flipH="1" flipV="1">
                <a:off x="3537391" y="5200068"/>
                <a:ext cx="226033" cy="4095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矢印コネクタ 172"/>
              <p:cNvCxnSpPr>
                <a:endCxn id="175" idx="4"/>
              </p:cNvCxnSpPr>
              <p:nvPr/>
            </p:nvCxnSpPr>
            <p:spPr>
              <a:xfrm flipV="1">
                <a:off x="3107827" y="5186784"/>
                <a:ext cx="355977" cy="3873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楕円 174"/>
              <p:cNvSpPr>
                <a:spLocks noChangeAspect="1"/>
              </p:cNvSpPr>
              <p:nvPr/>
            </p:nvSpPr>
            <p:spPr>
              <a:xfrm rot="3240000">
                <a:off x="3451651" y="5104655"/>
                <a:ext cx="108000" cy="1034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楕円 175"/>
              <p:cNvSpPr>
                <a:spLocks noChangeAspect="1"/>
              </p:cNvSpPr>
              <p:nvPr/>
            </p:nvSpPr>
            <p:spPr>
              <a:xfrm rot="3240000">
                <a:off x="3964590" y="475428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弧 185"/>
              <p:cNvSpPr/>
              <p:nvPr/>
            </p:nvSpPr>
            <p:spPr>
              <a:xfrm>
                <a:off x="3673547" y="4475584"/>
                <a:ext cx="714757" cy="1322828"/>
              </a:xfrm>
              <a:prstGeom prst="arc">
                <a:avLst>
                  <a:gd name="adj1" fmla="val 16856257"/>
                  <a:gd name="adj2" fmla="val 483007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弧 186"/>
              <p:cNvSpPr/>
              <p:nvPr/>
            </p:nvSpPr>
            <p:spPr>
              <a:xfrm flipH="1">
                <a:off x="2627027" y="4460008"/>
                <a:ext cx="779611" cy="1349836"/>
              </a:xfrm>
              <a:prstGeom prst="arc">
                <a:avLst>
                  <a:gd name="adj1" fmla="val 16856257"/>
                  <a:gd name="adj2" fmla="val 483007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楕円 187"/>
              <p:cNvSpPr>
                <a:spLocks noChangeAspect="1"/>
              </p:cNvSpPr>
              <p:nvPr/>
            </p:nvSpPr>
            <p:spPr>
              <a:xfrm rot="3240000">
                <a:off x="3722243" y="56070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楕円 188"/>
              <p:cNvSpPr>
                <a:spLocks noChangeAspect="1"/>
              </p:cNvSpPr>
              <p:nvPr/>
            </p:nvSpPr>
            <p:spPr>
              <a:xfrm rot="3240000">
                <a:off x="3431772" y="448143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楕円 189"/>
              <p:cNvSpPr>
                <a:spLocks noChangeAspect="1"/>
              </p:cNvSpPr>
              <p:nvPr/>
            </p:nvSpPr>
            <p:spPr>
              <a:xfrm rot="3240000">
                <a:off x="2892761" y="490513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楕円 190"/>
              <p:cNvSpPr>
                <a:spLocks noChangeAspect="1"/>
              </p:cNvSpPr>
              <p:nvPr/>
            </p:nvSpPr>
            <p:spPr>
              <a:xfrm rot="3240000">
                <a:off x="3026016" y="554223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テキスト ボックス 191"/>
                  <p:cNvSpPr txBox="1"/>
                  <p:nvPr/>
                </p:nvSpPr>
                <p:spPr>
                  <a:xfrm>
                    <a:off x="4356100" y="4277522"/>
                    <a:ext cx="335605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1" lang="ja-JP" altLang="en-US" sz="32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2" name="テキスト ボックス 1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6100" y="4277522"/>
                    <a:ext cx="335605" cy="49244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テキスト ボックス 192"/>
                  <p:cNvSpPr txBox="1"/>
                  <p:nvPr/>
                </p:nvSpPr>
                <p:spPr>
                  <a:xfrm>
                    <a:off x="2128930" y="4732856"/>
                    <a:ext cx="44005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kumimoji="1" lang="ja-JP" altLang="en-US" sz="32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テキスト ボックス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8930" y="4732856"/>
                    <a:ext cx="440057" cy="4924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テキスト ボックス 193"/>
                  <p:cNvSpPr txBox="1"/>
                  <p:nvPr/>
                </p:nvSpPr>
                <p:spPr>
                  <a:xfrm>
                    <a:off x="4537218" y="4785348"/>
                    <a:ext cx="198592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320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kumimoji="1" lang="en-US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∪{∞}</m:t>
                          </m:r>
                        </m:oMath>
                      </m:oMathPara>
                    </a14:m>
                    <a:endParaRPr kumimoji="1" lang="ja-JP" altLang="en-US" sz="32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4" name="テキスト ボックス 1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7218" y="4785348"/>
                    <a:ext cx="1985928" cy="49244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テキスト ボックス 195"/>
                <p:cNvSpPr txBox="1"/>
                <p:nvPr/>
              </p:nvSpPr>
              <p:spPr>
                <a:xfrm>
                  <a:off x="4288663" y="5244947"/>
                  <a:ext cx="47313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⊔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ja-JP" altLang="en-US" sz="24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6" name="テキスト ボックス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663" y="5244947"/>
                  <a:ext cx="473136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706" b="-34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テキスト ボックス 1"/>
            <p:cNvSpPr txBox="1"/>
            <p:nvPr/>
          </p:nvSpPr>
          <p:spPr>
            <a:xfrm>
              <a:off x="6173730" y="3938806"/>
              <a:ext cx="26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Calibri Light" panose="020F0302020204030204" pitchFamily="34" charset="0"/>
                </a:rPr>
                <a:t>(Huber-Kolmogorov 12)</a:t>
              </a:r>
              <a:endParaRPr kumimoji="1" lang="ja-JP" altLang="en-US" sz="2000" dirty="0" smtClean="0">
                <a:latin typeface="Calibri Light" panose="020F0302020204030204" pitchFamily="34" charset="0"/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286029" y="4030899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29" y="4030899"/>
                <a:ext cx="191783" cy="276999"/>
              </a:xfrm>
              <a:prstGeom prst="rect">
                <a:avLst/>
              </a:prstGeom>
              <a:blipFill>
                <a:blip r:embed="rId13"/>
                <a:stretch>
                  <a:fillRect l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7"/>
              <p:cNvSpPr txBox="1"/>
              <p:nvPr/>
            </p:nvSpPr>
            <p:spPr>
              <a:xfrm>
                <a:off x="3534691" y="5315019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8" name="テキスト ボックス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691" y="5315019"/>
                <a:ext cx="184666" cy="276999"/>
              </a:xfrm>
              <a:prstGeom prst="rect">
                <a:avLst/>
              </a:prstGeom>
              <a:blipFill>
                <a:blip r:embed="rId14"/>
                <a:stretch>
                  <a:fillRect l="-33333" r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テキスト ボックス 128"/>
              <p:cNvSpPr txBox="1"/>
              <p:nvPr/>
            </p:nvSpPr>
            <p:spPr>
              <a:xfrm>
                <a:off x="3372910" y="4737952"/>
                <a:ext cx="525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9" name="テキスト ボックス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910" y="4737952"/>
                <a:ext cx="525593" cy="246221"/>
              </a:xfrm>
              <a:prstGeom prst="rect">
                <a:avLst/>
              </a:prstGeom>
              <a:blipFill>
                <a:blip r:embed="rId15"/>
                <a:stretch>
                  <a:fillRect l="-9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1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58" grpId="0" animBg="1"/>
      <p:bldP spid="161" grpId="0" animBg="1"/>
      <p:bldP spid="162" grpId="0"/>
      <p:bldP spid="198" grpId="0"/>
      <p:bldP spid="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9610" y="322886"/>
            <a:ext cx="7886700" cy="579073"/>
          </a:xfrm>
        </p:spPr>
        <p:txBody>
          <a:bodyPr/>
          <a:lstStyle/>
          <a:p>
            <a:r>
              <a:rPr lang="en-US" altLang="ja-JP" dirty="0">
                <a:latin typeface="Calibri Light" panose="020F0302020204030204" pitchFamily="34" charset="0"/>
              </a:rPr>
              <a:t>O</a:t>
            </a:r>
            <a:r>
              <a:rPr kumimoji="1" lang="en-US" altLang="ja-JP" dirty="0" smtClean="0">
                <a:latin typeface="Calibri Light" panose="020F0302020204030204" pitchFamily="34" charset="0"/>
              </a:rPr>
              <a:t>ur k-submodular </a:t>
            </a:r>
            <a:r>
              <a:rPr kumimoji="1" lang="en-US" altLang="ja-JP" dirty="0" err="1" smtClean="0">
                <a:latin typeface="Calibri Light" panose="020F0302020204030204" pitchFamily="34" charset="0"/>
              </a:rPr>
              <a:t>func</a:t>
            </a:r>
            <a:r>
              <a:rPr kumimoji="1" lang="en-US" altLang="ja-JP" dirty="0" smtClean="0">
                <a:latin typeface="Calibri Light" panose="020F0302020204030204" pitchFamily="34" charset="0"/>
              </a:rPr>
              <a:t>. is network-representable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484181" y="901959"/>
                <a:ext cx="629755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 smtClean="0">
                    <a:latin typeface="Calibri Light" panose="020F0302020204030204" pitchFamily="34" charset="0"/>
                  </a:rPr>
                  <a:t>---&gt;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MF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</m:d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 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(Iwata-</a:t>
                </a:r>
                <a:r>
                  <a:rPr kumimoji="1" lang="en-US" altLang="ja-JP" sz="2400" dirty="0" err="1" smtClean="0">
                    <a:latin typeface="Calibri Light" panose="020F0302020204030204" pitchFamily="34" charset="0"/>
                  </a:rPr>
                  <a:t>Wahlstrom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-Yoshida 13)</a:t>
                </a:r>
              </a:p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---&gt;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𝑚𝑛𝑘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 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(</a:t>
                </a:r>
                <a:r>
                  <a:rPr kumimoji="1" lang="en-US" altLang="ja-JP" sz="2800" dirty="0" err="1" smtClean="0">
                    <a:latin typeface="Calibri Light" panose="020F0302020204030204" pitchFamily="34" charset="0"/>
                  </a:rPr>
                  <a:t>Orlin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13)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181" y="901959"/>
                <a:ext cx="6297558" cy="861774"/>
              </a:xfrm>
              <a:prstGeom prst="rect">
                <a:avLst/>
              </a:prstGeom>
              <a:blipFill>
                <a:blip r:embed="rId3"/>
                <a:stretch>
                  <a:fillRect l="-3385" t="-12057" r="-1934" b="-24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08745" y="2053269"/>
            <a:ext cx="7886700" cy="579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libri Light" panose="020F0302020204030204" pitchFamily="34" charset="0"/>
              </a:rPr>
              <a:t>Domain-scaling + proximity theorem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91410" y="5752569"/>
            <a:ext cx="8392186" cy="106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libri Light" panose="020F0302020204030204" pitchFamily="34" charset="0"/>
              </a:rPr>
              <a:t>Recovering primal opt from dual opt by max-flow</a:t>
            </a:r>
          </a:p>
          <a:p>
            <a:pPr marL="0" indent="0">
              <a:buNone/>
            </a:pPr>
            <a:r>
              <a:rPr lang="en-US" altLang="ja-JP" dirty="0" smtClean="0">
                <a:latin typeface="Calibri Light" panose="020F0302020204030204" pitchFamily="34" charset="0"/>
              </a:rPr>
              <a:t>                                                           (nontrivial, omitted)</a:t>
            </a: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2086736" y="2676883"/>
            <a:ext cx="6694" cy="96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/>
          <p:cNvSpPr>
            <a:spLocks noChangeAspect="1"/>
          </p:cNvSpPr>
          <p:nvPr/>
        </p:nvSpPr>
        <p:spPr>
          <a:xfrm>
            <a:off x="2062157" y="2704979"/>
            <a:ext cx="65222" cy="66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rot="3540000" flipH="1">
            <a:off x="2486265" y="2906577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/>
          <p:cNvSpPr>
            <a:spLocks noChangeAspect="1"/>
          </p:cNvSpPr>
          <p:nvPr/>
        </p:nvSpPr>
        <p:spPr>
          <a:xfrm rot="3240000">
            <a:off x="2810937" y="3141507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rot="13680000" flipH="1">
            <a:off x="1738528" y="3460173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/>
          <p:cNvSpPr>
            <a:spLocks noChangeAspect="1"/>
          </p:cNvSpPr>
          <p:nvPr/>
        </p:nvSpPr>
        <p:spPr>
          <a:xfrm rot="13680000">
            <a:off x="1398566" y="4173954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rot="18300000" flipH="1">
            <a:off x="1703592" y="2880665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/>
          <p:cNvSpPr>
            <a:spLocks noChangeAspect="1"/>
          </p:cNvSpPr>
          <p:nvPr/>
        </p:nvSpPr>
        <p:spPr>
          <a:xfrm rot="18300000">
            <a:off x="1338127" y="3080625"/>
            <a:ext cx="66257" cy="652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 rot="420000">
            <a:off x="1938085" y="3626441"/>
            <a:ext cx="946899" cy="635084"/>
            <a:chOff x="1965944" y="3593665"/>
            <a:chExt cx="946899" cy="635084"/>
          </a:xfrm>
        </p:grpSpPr>
        <p:cxnSp>
          <p:nvCxnSpPr>
            <p:cNvPr id="20" name="直線コネクタ 19"/>
            <p:cNvCxnSpPr/>
            <p:nvPr/>
          </p:nvCxnSpPr>
          <p:spPr>
            <a:xfrm rot="7860000" flipH="1">
              <a:off x="2435994" y="3456162"/>
              <a:ext cx="6800" cy="946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楕円 22"/>
            <p:cNvSpPr>
              <a:spLocks noChangeAspect="1"/>
            </p:cNvSpPr>
            <p:nvPr/>
          </p:nvSpPr>
          <p:spPr>
            <a:xfrm rot="7860000">
              <a:off x="2710252" y="4163010"/>
              <a:ext cx="66257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>
              <a:spLocks noChangeAspect="1"/>
            </p:cNvSpPr>
            <p:nvPr/>
          </p:nvSpPr>
          <p:spPr>
            <a:xfrm rot="3240000">
              <a:off x="2053064" y="3594183"/>
              <a:ext cx="66258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28" name="直線コネクタ 127"/>
          <p:cNvCxnSpPr/>
          <p:nvPr/>
        </p:nvCxnSpPr>
        <p:spPr>
          <a:xfrm flipH="1">
            <a:off x="4514252" y="2671091"/>
            <a:ext cx="6694" cy="96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楕円 128"/>
          <p:cNvSpPr>
            <a:spLocks noChangeAspect="1"/>
          </p:cNvSpPr>
          <p:nvPr/>
        </p:nvSpPr>
        <p:spPr>
          <a:xfrm>
            <a:off x="4481641" y="3138830"/>
            <a:ext cx="65221" cy="66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楕円 130"/>
          <p:cNvSpPr>
            <a:spLocks noChangeAspect="1"/>
          </p:cNvSpPr>
          <p:nvPr/>
        </p:nvSpPr>
        <p:spPr>
          <a:xfrm>
            <a:off x="4489673" y="2699187"/>
            <a:ext cx="65222" cy="66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/>
          <p:cNvCxnSpPr/>
          <p:nvPr/>
        </p:nvCxnSpPr>
        <p:spPr>
          <a:xfrm rot="3540000" flipH="1">
            <a:off x="4926994" y="2902488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楕円 134"/>
          <p:cNvSpPr>
            <a:spLocks noChangeAspect="1"/>
          </p:cNvSpPr>
          <p:nvPr/>
        </p:nvSpPr>
        <p:spPr>
          <a:xfrm rot="3240000">
            <a:off x="4853275" y="3365643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楕円 136"/>
          <p:cNvSpPr>
            <a:spLocks noChangeAspect="1"/>
          </p:cNvSpPr>
          <p:nvPr/>
        </p:nvSpPr>
        <p:spPr>
          <a:xfrm rot="3240000">
            <a:off x="5229049" y="3142199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6" name="直線コネクタ 145"/>
          <p:cNvCxnSpPr/>
          <p:nvPr/>
        </p:nvCxnSpPr>
        <p:spPr>
          <a:xfrm rot="13680000" flipH="1">
            <a:off x="4166044" y="3454381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楕円 146"/>
          <p:cNvSpPr>
            <a:spLocks noChangeAspect="1"/>
          </p:cNvSpPr>
          <p:nvPr/>
        </p:nvSpPr>
        <p:spPr>
          <a:xfrm rot="13680000">
            <a:off x="4153149" y="3884638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楕円 148"/>
          <p:cNvSpPr>
            <a:spLocks noChangeAspect="1"/>
          </p:cNvSpPr>
          <p:nvPr/>
        </p:nvSpPr>
        <p:spPr>
          <a:xfrm rot="13680000">
            <a:off x="3826082" y="4168162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2" name="直線コネクタ 151"/>
          <p:cNvCxnSpPr/>
          <p:nvPr/>
        </p:nvCxnSpPr>
        <p:spPr>
          <a:xfrm rot="18300000" flipH="1">
            <a:off x="4131108" y="2874873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楕円 152"/>
          <p:cNvSpPr>
            <a:spLocks noChangeAspect="1"/>
          </p:cNvSpPr>
          <p:nvPr/>
        </p:nvSpPr>
        <p:spPr>
          <a:xfrm rot="18300000">
            <a:off x="4115477" y="3329733"/>
            <a:ext cx="66257" cy="652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楕円 154"/>
          <p:cNvSpPr>
            <a:spLocks noChangeAspect="1"/>
          </p:cNvSpPr>
          <p:nvPr/>
        </p:nvSpPr>
        <p:spPr>
          <a:xfrm rot="18300000">
            <a:off x="3765643" y="3074833"/>
            <a:ext cx="66257" cy="652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 rot="420000">
            <a:off x="4359085" y="3632762"/>
            <a:ext cx="946899" cy="638316"/>
            <a:chOff x="4393460" y="3587873"/>
            <a:chExt cx="946899" cy="638316"/>
          </a:xfrm>
        </p:grpSpPr>
        <p:cxnSp>
          <p:nvCxnSpPr>
            <p:cNvPr id="140" name="直線コネクタ 139"/>
            <p:cNvCxnSpPr/>
            <p:nvPr/>
          </p:nvCxnSpPr>
          <p:spPr>
            <a:xfrm rot="7860000" flipH="1">
              <a:off x="4863510" y="3453138"/>
              <a:ext cx="6800" cy="946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楕円 140"/>
            <p:cNvSpPr>
              <a:spLocks noChangeAspect="1"/>
            </p:cNvSpPr>
            <p:nvPr/>
          </p:nvSpPr>
          <p:spPr>
            <a:xfrm rot="7860000">
              <a:off x="4811163" y="3871859"/>
              <a:ext cx="66257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楕円 142"/>
            <p:cNvSpPr>
              <a:spLocks noChangeAspect="1"/>
            </p:cNvSpPr>
            <p:nvPr/>
          </p:nvSpPr>
          <p:spPr>
            <a:xfrm rot="7860000">
              <a:off x="5139384" y="4160450"/>
              <a:ext cx="66257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/>
            <p:cNvSpPr>
              <a:spLocks noChangeAspect="1"/>
            </p:cNvSpPr>
            <p:nvPr/>
          </p:nvSpPr>
          <p:spPr>
            <a:xfrm rot="3240000">
              <a:off x="4480580" y="3588391"/>
              <a:ext cx="66258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9" name="直線コネクタ 158"/>
          <p:cNvCxnSpPr/>
          <p:nvPr/>
        </p:nvCxnSpPr>
        <p:spPr>
          <a:xfrm flipH="1">
            <a:off x="7717471" y="2669242"/>
            <a:ext cx="6694" cy="96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楕円 159"/>
          <p:cNvSpPr>
            <a:spLocks noChangeAspect="1"/>
          </p:cNvSpPr>
          <p:nvPr/>
        </p:nvSpPr>
        <p:spPr>
          <a:xfrm>
            <a:off x="7684860" y="3136981"/>
            <a:ext cx="65221" cy="66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楕円 160"/>
          <p:cNvSpPr>
            <a:spLocks noChangeAspect="1"/>
          </p:cNvSpPr>
          <p:nvPr/>
        </p:nvSpPr>
        <p:spPr>
          <a:xfrm>
            <a:off x="7684866" y="3362940"/>
            <a:ext cx="65222" cy="66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楕円 161"/>
          <p:cNvSpPr>
            <a:spLocks noChangeAspect="1"/>
          </p:cNvSpPr>
          <p:nvPr/>
        </p:nvSpPr>
        <p:spPr>
          <a:xfrm>
            <a:off x="7692892" y="2697338"/>
            <a:ext cx="65222" cy="662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楕円 162"/>
          <p:cNvSpPr>
            <a:spLocks noChangeAspect="1"/>
          </p:cNvSpPr>
          <p:nvPr/>
        </p:nvSpPr>
        <p:spPr>
          <a:xfrm>
            <a:off x="7686365" y="2911024"/>
            <a:ext cx="65222" cy="66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5" name="直線コネクタ 164"/>
          <p:cNvCxnSpPr/>
          <p:nvPr/>
        </p:nvCxnSpPr>
        <p:spPr>
          <a:xfrm rot="3660000" flipH="1">
            <a:off x="8121649" y="2912153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420000">
            <a:off x="7893226" y="3124172"/>
            <a:ext cx="600076" cy="444782"/>
            <a:chOff x="7866639" y="3073771"/>
            <a:chExt cx="600076" cy="444782"/>
          </a:xfrm>
        </p:grpSpPr>
        <p:sp>
          <p:nvSpPr>
            <p:cNvPr id="166" name="楕円 165"/>
            <p:cNvSpPr>
              <a:spLocks noChangeAspect="1"/>
            </p:cNvSpPr>
            <p:nvPr/>
          </p:nvSpPr>
          <p:spPr>
            <a:xfrm rot="3240000">
              <a:off x="8046063" y="3322070"/>
              <a:ext cx="66258" cy="652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/>
            <p:cNvSpPr>
              <a:spLocks noChangeAspect="1"/>
            </p:cNvSpPr>
            <p:nvPr/>
          </p:nvSpPr>
          <p:spPr>
            <a:xfrm rot="3240000">
              <a:off x="7866121" y="3452813"/>
              <a:ext cx="66258" cy="65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楕円 167"/>
            <p:cNvSpPr>
              <a:spLocks noChangeAspect="1"/>
            </p:cNvSpPr>
            <p:nvPr/>
          </p:nvSpPr>
          <p:spPr>
            <a:xfrm rot="3240000">
              <a:off x="8400976" y="3074289"/>
              <a:ext cx="66258" cy="652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楕円 168"/>
            <p:cNvSpPr>
              <a:spLocks noChangeAspect="1"/>
            </p:cNvSpPr>
            <p:nvPr/>
          </p:nvSpPr>
          <p:spPr>
            <a:xfrm rot="3240000">
              <a:off x="8226901" y="3192561"/>
              <a:ext cx="66258" cy="65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7" name="直線コネクタ 176"/>
          <p:cNvCxnSpPr/>
          <p:nvPr/>
        </p:nvCxnSpPr>
        <p:spPr>
          <a:xfrm rot="13680000" flipH="1">
            <a:off x="7369263" y="3452532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楕円 177"/>
          <p:cNvSpPr>
            <a:spLocks noChangeAspect="1"/>
          </p:cNvSpPr>
          <p:nvPr/>
        </p:nvSpPr>
        <p:spPr>
          <a:xfrm rot="13680000">
            <a:off x="7356368" y="3882789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楕円 178"/>
          <p:cNvSpPr>
            <a:spLocks noChangeAspect="1"/>
          </p:cNvSpPr>
          <p:nvPr/>
        </p:nvSpPr>
        <p:spPr>
          <a:xfrm rot="13680000">
            <a:off x="7521662" y="3733957"/>
            <a:ext cx="66258" cy="652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楕円 179"/>
          <p:cNvSpPr>
            <a:spLocks noChangeAspect="1"/>
          </p:cNvSpPr>
          <p:nvPr/>
        </p:nvSpPr>
        <p:spPr>
          <a:xfrm rot="13680000">
            <a:off x="7029301" y="4166313"/>
            <a:ext cx="66258" cy="65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/>
          <p:cNvSpPr>
            <a:spLocks noChangeAspect="1"/>
          </p:cNvSpPr>
          <p:nvPr/>
        </p:nvSpPr>
        <p:spPr>
          <a:xfrm rot="13680000">
            <a:off x="7190060" y="4030493"/>
            <a:ext cx="66258" cy="652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3" name="直線コネクタ 182"/>
          <p:cNvCxnSpPr/>
          <p:nvPr/>
        </p:nvCxnSpPr>
        <p:spPr>
          <a:xfrm rot="18300000" flipH="1">
            <a:off x="7334327" y="2873024"/>
            <a:ext cx="6800" cy="946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楕円 183"/>
          <p:cNvSpPr>
            <a:spLocks noChangeAspect="1"/>
          </p:cNvSpPr>
          <p:nvPr/>
        </p:nvSpPr>
        <p:spPr>
          <a:xfrm rot="18300000">
            <a:off x="7318696" y="3327884"/>
            <a:ext cx="66257" cy="652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/>
          <p:cNvSpPr>
            <a:spLocks noChangeAspect="1"/>
          </p:cNvSpPr>
          <p:nvPr/>
        </p:nvSpPr>
        <p:spPr>
          <a:xfrm rot="18300000">
            <a:off x="7500892" y="3455469"/>
            <a:ext cx="66257" cy="652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楕円 185"/>
          <p:cNvSpPr>
            <a:spLocks noChangeAspect="1"/>
          </p:cNvSpPr>
          <p:nvPr/>
        </p:nvSpPr>
        <p:spPr>
          <a:xfrm rot="18300000">
            <a:off x="6968862" y="3072984"/>
            <a:ext cx="66257" cy="652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楕円 186"/>
          <p:cNvSpPr>
            <a:spLocks noChangeAspect="1"/>
          </p:cNvSpPr>
          <p:nvPr/>
        </p:nvSpPr>
        <p:spPr>
          <a:xfrm rot="18300000">
            <a:off x="7137364" y="3199071"/>
            <a:ext cx="66257" cy="652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 rot="480000">
            <a:off x="7548259" y="3629701"/>
            <a:ext cx="946899" cy="635084"/>
            <a:chOff x="7596679" y="3586024"/>
            <a:chExt cx="946899" cy="635084"/>
          </a:xfrm>
        </p:grpSpPr>
        <p:cxnSp>
          <p:nvCxnSpPr>
            <p:cNvPr id="171" name="直線コネクタ 170"/>
            <p:cNvCxnSpPr/>
            <p:nvPr/>
          </p:nvCxnSpPr>
          <p:spPr>
            <a:xfrm rot="7860000" flipH="1">
              <a:off x="8066729" y="3446441"/>
              <a:ext cx="6800" cy="946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楕円 171"/>
            <p:cNvSpPr>
              <a:spLocks noChangeAspect="1"/>
            </p:cNvSpPr>
            <p:nvPr/>
          </p:nvSpPr>
          <p:spPr>
            <a:xfrm rot="7860000">
              <a:off x="8017614" y="3863546"/>
              <a:ext cx="66257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楕円 172"/>
            <p:cNvSpPr>
              <a:spLocks noChangeAspect="1"/>
            </p:cNvSpPr>
            <p:nvPr/>
          </p:nvSpPr>
          <p:spPr>
            <a:xfrm rot="7860000">
              <a:off x="7849751" y="3714384"/>
              <a:ext cx="66259" cy="65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楕円 173"/>
            <p:cNvSpPr>
              <a:spLocks noChangeAspect="1"/>
            </p:cNvSpPr>
            <p:nvPr/>
          </p:nvSpPr>
          <p:spPr>
            <a:xfrm rot="7860000">
              <a:off x="8347451" y="4155369"/>
              <a:ext cx="66257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楕円 174"/>
            <p:cNvSpPr>
              <a:spLocks noChangeAspect="1"/>
            </p:cNvSpPr>
            <p:nvPr/>
          </p:nvSpPr>
          <p:spPr>
            <a:xfrm rot="7860000">
              <a:off x="8178822" y="4004903"/>
              <a:ext cx="66258" cy="65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楕円 187"/>
            <p:cNvSpPr>
              <a:spLocks noChangeAspect="1"/>
            </p:cNvSpPr>
            <p:nvPr/>
          </p:nvSpPr>
          <p:spPr>
            <a:xfrm rot="3240000">
              <a:off x="7683799" y="3586542"/>
              <a:ext cx="66258" cy="652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90" name="直線矢印コネクタ 189"/>
          <p:cNvCxnSpPr/>
          <p:nvPr/>
        </p:nvCxnSpPr>
        <p:spPr>
          <a:xfrm>
            <a:off x="5440680" y="3518313"/>
            <a:ext cx="107803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テキスト ボックス 195"/>
              <p:cNvSpPr txBox="1"/>
              <p:nvPr/>
            </p:nvSpPr>
            <p:spPr>
              <a:xfrm>
                <a:off x="3714709" y="4433475"/>
                <a:ext cx="2564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𝑛𝐴𝐶</m:t>
                    </m:r>
                  </m:oMath>
                </a14:m>
                <a:r>
                  <a:rPr kumimoji="1" lang="ja-JP" altLang="en-US" sz="20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000" dirty="0" smtClean="0">
                    <a:latin typeface="Calibri Light" panose="020F0302020204030204" pitchFamily="34" charset="0"/>
                  </a:rPr>
                  <a:t>scaling phases</a:t>
                </a:r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6" name="テキスト ボックス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09" y="4433475"/>
                <a:ext cx="2564292" cy="400110"/>
              </a:xfrm>
              <a:prstGeom prst="rect">
                <a:avLst/>
              </a:prstGeom>
              <a:blipFill>
                <a:blip r:embed="rId4"/>
                <a:stretch>
                  <a:fillRect l="-713" t="-7576" r="-213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テキスト ボックス 196"/>
              <p:cNvSpPr txBox="1"/>
              <p:nvPr/>
            </p:nvSpPr>
            <p:spPr>
              <a:xfrm>
                <a:off x="2727960" y="3672836"/>
                <a:ext cx="1178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ja-JP" altLang="en-US" sz="20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000" dirty="0" smtClean="0">
                    <a:latin typeface="Calibri Light" panose="020F0302020204030204" pitchFamily="34" charset="0"/>
                  </a:rPr>
                  <a:t>iter. </a:t>
                </a:r>
                <a:endParaRPr lang="en-US" altLang="ja-JP" sz="2000" dirty="0">
                  <a:latin typeface="Calibri Light" panose="020F0302020204030204" pitchFamily="34" charset="0"/>
                </a:endParaRPr>
              </a:p>
              <a:p>
                <a:r>
                  <a:rPr kumimoji="1" lang="en-US" altLang="ja-JP" sz="2000" dirty="0" smtClean="0">
                    <a:latin typeface="Calibri Light" panose="020F0302020204030204" pitchFamily="34" charset="0"/>
                  </a:rPr>
                  <a:t>   in SDA</a:t>
                </a:r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7" name="テキスト ボックス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960" y="3672836"/>
                <a:ext cx="1178623" cy="707886"/>
              </a:xfrm>
              <a:prstGeom prst="rect">
                <a:avLst/>
              </a:prstGeom>
              <a:blipFill>
                <a:blip r:embed="rId5"/>
                <a:stretch>
                  <a:fillRect t="-4274" r="-8808" b="-13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直線矢印コネクタ 197"/>
          <p:cNvCxnSpPr/>
          <p:nvPr/>
        </p:nvCxnSpPr>
        <p:spPr>
          <a:xfrm>
            <a:off x="3063240" y="3506409"/>
            <a:ext cx="46228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コンテンツ プレースホルダー 2"/>
              <p:cNvSpPr txBox="1">
                <a:spLocks/>
              </p:cNvSpPr>
              <p:nvPr/>
            </p:nvSpPr>
            <p:spPr>
              <a:xfrm>
                <a:off x="693104" y="5012204"/>
                <a:ext cx="7886700" cy="5790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+mj-lt"/>
                  </a:rPr>
                  <a:t>Total: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𝑛𝐴𝐶</m:t>
                        </m:r>
                      </m:e>
                    </m:d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-time </a:t>
                </a:r>
              </a:p>
            </p:txBody>
          </p:sp>
        </mc:Choice>
        <mc:Fallback xmlns="">
          <p:sp>
            <p:nvSpPr>
              <p:cNvPr id="20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04" y="5012204"/>
                <a:ext cx="7886700" cy="579073"/>
              </a:xfrm>
              <a:prstGeom prst="rect">
                <a:avLst/>
              </a:prstGeom>
              <a:blipFill>
                <a:blip r:embed="rId6"/>
                <a:stretch>
                  <a:fillRect l="-1392" t="-11579" b="-1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3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0941" y="148995"/>
            <a:ext cx="7886700" cy="770947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II. Node-cap. </a:t>
            </a:r>
            <a:r>
              <a:rPr kumimoji="1" lang="en-US" altLang="ja-JP" sz="3200" dirty="0" err="1" smtClean="0"/>
              <a:t>multiflow</a:t>
            </a:r>
            <a:r>
              <a:rPr kumimoji="1" lang="en-US" altLang="ja-JP" sz="3200" dirty="0" smtClean="0"/>
              <a:t> / node-multiway cut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568225" y="1132557"/>
                <a:ext cx="25527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25" y="1132557"/>
                <a:ext cx="25527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795902" y="1648562"/>
                <a:ext cx="256538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 </a:t>
                </a:r>
              </a:p>
              <a:p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  </a:t>
                </a:r>
                <a:r>
                  <a:rPr lang="en-US" altLang="ja-JP" sz="2800" dirty="0" smtClean="0">
                    <a:latin typeface="+mj-lt"/>
                  </a:rPr>
                  <a:t>node-capacity</a:t>
                </a:r>
                <a:endParaRPr lang="ja-JP" alt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902" y="1648562"/>
                <a:ext cx="2565382" cy="954107"/>
              </a:xfrm>
              <a:prstGeom prst="rect">
                <a:avLst/>
              </a:prstGeom>
              <a:blipFill>
                <a:blip r:embed="rId4"/>
                <a:stretch>
                  <a:fillRect r="-2375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84337" y="4310853"/>
                <a:ext cx="3953070" cy="2000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Max.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en-US" altLang="ja-JP" sz="2800" dirty="0" smtClean="0"/>
              </a:p>
              <a:p>
                <a:endParaRPr kumimoji="1" lang="en-US" altLang="ja-JP" sz="1200" dirty="0" smtClean="0"/>
              </a:p>
              <a:p>
                <a:r>
                  <a:rPr kumimoji="1" lang="en-US" altLang="ja-JP" sz="2800" dirty="0" err="1" smtClean="0"/>
                  <a:t>s.t.</a:t>
                </a:r>
                <a:r>
                  <a:rPr kumimoji="1" lang="en-US" altLang="ja-JP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:{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latin typeface="Cambria Math" panose="02040503050406030204" pitchFamily="18" charset="0"/>
                      </a:rPr>
                      <m:t>paths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kumimoji="1" lang="en-US" altLang="ja-JP" sz="2800" dirty="0" smtClean="0"/>
              </a:p>
              <a:p>
                <a:r>
                  <a:rPr lang="en-US" altLang="ja-JP" sz="2800" dirty="0" smtClean="0"/>
                  <a:t>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2800" dirty="0" smtClean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800" dirty="0" smtClean="0">
                    <a:latin typeface="+mn-ea"/>
                  </a:rPr>
                  <a:t>)</a:t>
                </a:r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7" y="4310853"/>
                <a:ext cx="3953070" cy="2000869"/>
              </a:xfrm>
              <a:prstGeom prst="rect">
                <a:avLst/>
              </a:prstGeom>
              <a:blipFill>
                <a:blip r:embed="rId5"/>
                <a:stretch>
                  <a:fillRect l="-3241" t="-2744" b="-79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楕円 14"/>
          <p:cNvSpPr/>
          <p:nvPr/>
        </p:nvSpPr>
        <p:spPr>
          <a:xfrm>
            <a:off x="1301005" y="976827"/>
            <a:ext cx="4386987" cy="27253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6502" y="3826693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alibri Light" panose="020F0302020204030204" pitchFamily="34" charset="0"/>
              </a:rPr>
              <a:t>P:</a:t>
            </a:r>
            <a:endParaRPr kumimoji="1" lang="ja-JP" altLang="en-US" sz="3200" dirty="0" smtClean="0">
              <a:latin typeface="Calibri Light" panose="020F03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037719" y="3898488"/>
            <a:ext cx="4159780" cy="2508859"/>
            <a:chOff x="5044919" y="3467263"/>
            <a:chExt cx="4159780" cy="2508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5056127" y="3937102"/>
                  <a:ext cx="4148572" cy="2039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/>
                    <a:t>Min. 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endParaRPr kumimoji="1" lang="en-US" altLang="ja-JP" sz="2800" b="0" dirty="0" smtClean="0"/>
                </a:p>
                <a:p>
                  <a:endParaRPr kumimoji="1" lang="en-US" altLang="ja-JP" sz="1050" dirty="0" smtClean="0"/>
                </a:p>
                <a:p>
                  <a:r>
                    <a:rPr kumimoji="1" lang="en-US" altLang="ja-JP" sz="2800" dirty="0" err="1" smtClean="0"/>
                    <a:t>s.t.</a:t>
                  </a:r>
                  <a:r>
                    <a:rPr kumimoji="1" lang="en-US" altLang="ja-JP" sz="2800" dirty="0" smtClean="0"/>
                    <a:t>    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a14:m>
                  <a:endParaRPr kumimoji="1" lang="en-US" altLang="ja-JP" sz="2800" dirty="0" smtClean="0"/>
                </a:p>
                <a:p>
                  <a:r>
                    <a:rPr lang="en-US" altLang="ja-JP" sz="3200" dirty="0" smtClean="0"/>
                    <a:t>     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a14:m>
                  <a:r>
                    <a:rPr lang="en-US" altLang="ja-JP" sz="2800" dirty="0" smtClean="0"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altLang="ja-JP" sz="2800" dirty="0">
                      <a:ea typeface="Cambria Math" panose="02040503050406030204" pitchFamily="18" charset="0"/>
                    </a:rPr>
                    <a:t> </a:t>
                  </a:r>
                  <a:r>
                    <a:rPr lang="en-US" altLang="ja-JP" sz="2800" dirty="0" smtClean="0">
                      <a:ea typeface="Cambria Math" panose="02040503050406030204" pitchFamily="18" charset="0"/>
                    </a:rPr>
                    <a:t>                        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m:rPr>
                          <m:nor/>
                        </m:rPr>
                        <a:rPr lang="en-US" altLang="ja-JP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ja-JP" sz="280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127" y="3937102"/>
                  <a:ext cx="4148572" cy="2039020"/>
                </a:xfrm>
                <a:prstGeom prst="rect">
                  <a:avLst/>
                </a:prstGeom>
                <a:blipFill>
                  <a:blip r:embed="rId6"/>
                  <a:stretch>
                    <a:fillRect l="-2937" t="-29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テキスト ボックス 25"/>
            <p:cNvSpPr txBox="1"/>
            <p:nvPr/>
          </p:nvSpPr>
          <p:spPr>
            <a:xfrm>
              <a:off x="5044919" y="3467263"/>
              <a:ext cx="540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 smtClean="0">
                  <a:latin typeface="Calibri Light" panose="020F0302020204030204" pitchFamily="34" charset="0"/>
                </a:rPr>
                <a:t>D:</a:t>
              </a:r>
              <a:endParaRPr kumimoji="1" lang="ja-JP" altLang="en-US" sz="3200" dirty="0" smtClean="0">
                <a:latin typeface="Calibri Light" panose="020F0302020204030204" pitchFamily="34" charset="0"/>
              </a:endParaRPr>
            </a:p>
          </p:txBody>
        </p:sp>
      </p:grpSp>
      <p:sp>
        <p:nvSpPr>
          <p:cNvPr id="28" name="楕円 27"/>
          <p:cNvSpPr>
            <a:spLocks noChangeAspect="1"/>
          </p:cNvSpPr>
          <p:nvPr/>
        </p:nvSpPr>
        <p:spPr>
          <a:xfrm>
            <a:off x="2227240" y="1465629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>
            <a:spLocks noChangeAspect="1"/>
          </p:cNvSpPr>
          <p:nvPr/>
        </p:nvSpPr>
        <p:spPr>
          <a:xfrm>
            <a:off x="2172874" y="2875481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>
            <a:spLocks noChangeAspect="1"/>
          </p:cNvSpPr>
          <p:nvPr/>
        </p:nvSpPr>
        <p:spPr>
          <a:xfrm>
            <a:off x="3572056" y="3244552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>
            <a:spLocks noChangeAspect="1"/>
          </p:cNvSpPr>
          <p:nvPr/>
        </p:nvSpPr>
        <p:spPr>
          <a:xfrm>
            <a:off x="4989625" y="2467699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>
            <a:spLocks noChangeAspect="1"/>
          </p:cNvSpPr>
          <p:nvPr/>
        </p:nvSpPr>
        <p:spPr>
          <a:xfrm>
            <a:off x="4067974" y="1399127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2305878" y="1601620"/>
            <a:ext cx="2731841" cy="1033669"/>
          </a:xfrm>
          <a:custGeom>
            <a:avLst/>
            <a:gdLst>
              <a:gd name="connsiteX0" fmla="*/ 0 w 2731841"/>
              <a:gd name="connsiteY0" fmla="*/ 0 h 1033669"/>
              <a:gd name="connsiteX1" fmla="*/ 408924 w 2731841"/>
              <a:gd name="connsiteY1" fmla="*/ 431642 h 1033669"/>
              <a:gd name="connsiteX2" fmla="*/ 1255170 w 2731841"/>
              <a:gd name="connsiteY2" fmla="*/ 369168 h 1033669"/>
              <a:gd name="connsiteX3" fmla="*/ 1647056 w 2731841"/>
              <a:gd name="connsiteY3" fmla="*/ 1033669 h 1033669"/>
              <a:gd name="connsiteX4" fmla="*/ 2169570 w 2731841"/>
              <a:gd name="connsiteY4" fmla="*/ 624745 h 1033669"/>
              <a:gd name="connsiteX5" fmla="*/ 2731841 w 2731841"/>
              <a:gd name="connsiteY5" fmla="*/ 920079 h 103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1841" h="1033669">
                <a:moveTo>
                  <a:pt x="0" y="0"/>
                </a:moveTo>
                <a:lnTo>
                  <a:pt x="408924" y="431642"/>
                </a:lnTo>
                <a:lnTo>
                  <a:pt x="1255170" y="369168"/>
                </a:lnTo>
                <a:lnTo>
                  <a:pt x="1647056" y="1033669"/>
                </a:lnTo>
                <a:lnTo>
                  <a:pt x="2169570" y="624745"/>
                </a:lnTo>
                <a:lnTo>
                  <a:pt x="2731841" y="920079"/>
                </a:lnTo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2232045" y="1505068"/>
            <a:ext cx="1879915" cy="1436915"/>
          </a:xfrm>
          <a:custGeom>
            <a:avLst/>
            <a:gdLst>
              <a:gd name="connsiteX0" fmla="*/ 1879915 w 1879915"/>
              <a:gd name="connsiteY0" fmla="*/ 0 h 1436915"/>
              <a:gd name="connsiteX1" fmla="*/ 1726569 w 1879915"/>
              <a:gd name="connsiteY1" fmla="*/ 641784 h 1436915"/>
              <a:gd name="connsiteX2" fmla="*/ 1459632 w 1879915"/>
              <a:gd name="connsiteY2" fmla="*/ 698579 h 1436915"/>
              <a:gd name="connsiteX3" fmla="*/ 1130221 w 1879915"/>
              <a:gd name="connsiteY3" fmla="*/ 1107503 h 1436915"/>
              <a:gd name="connsiteX4" fmla="*/ 386206 w 1879915"/>
              <a:gd name="connsiteY4" fmla="*/ 1277889 h 1436915"/>
              <a:gd name="connsiteX5" fmla="*/ 0 w 1879915"/>
              <a:gd name="connsiteY5" fmla="*/ 1436915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915" h="1436915">
                <a:moveTo>
                  <a:pt x="1879915" y="0"/>
                </a:moveTo>
                <a:lnTo>
                  <a:pt x="1726569" y="641784"/>
                </a:lnTo>
                <a:lnTo>
                  <a:pt x="1459632" y="698579"/>
                </a:lnTo>
                <a:lnTo>
                  <a:pt x="1130221" y="1107503"/>
                </a:lnTo>
                <a:lnTo>
                  <a:pt x="386206" y="1277889"/>
                </a:lnTo>
                <a:lnTo>
                  <a:pt x="0" y="1436915"/>
                </a:ln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2339955" y="1544825"/>
            <a:ext cx="1272209" cy="1754966"/>
          </a:xfrm>
          <a:custGeom>
            <a:avLst/>
            <a:gdLst>
              <a:gd name="connsiteX0" fmla="*/ 0 w 1272209"/>
              <a:gd name="connsiteY0" fmla="*/ 0 h 1754966"/>
              <a:gd name="connsiteX1" fmla="*/ 454361 w 1272209"/>
              <a:gd name="connsiteY1" fmla="*/ 465719 h 1754966"/>
              <a:gd name="connsiteX2" fmla="*/ 999593 w 1272209"/>
              <a:gd name="connsiteY2" fmla="*/ 704258 h 1754966"/>
              <a:gd name="connsiteX3" fmla="*/ 942798 w 1272209"/>
              <a:gd name="connsiteY3" fmla="*/ 1453953 h 1754966"/>
              <a:gd name="connsiteX4" fmla="*/ 1272209 w 1272209"/>
              <a:gd name="connsiteY4" fmla="*/ 1754966 h 17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09" h="1754966">
                <a:moveTo>
                  <a:pt x="0" y="0"/>
                </a:moveTo>
                <a:lnTo>
                  <a:pt x="454361" y="465719"/>
                </a:lnTo>
                <a:lnTo>
                  <a:pt x="999593" y="704258"/>
                </a:lnTo>
                <a:lnTo>
                  <a:pt x="942798" y="1453953"/>
                </a:lnTo>
                <a:lnTo>
                  <a:pt x="1272209" y="1754966"/>
                </a:ln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5687993" y="2895014"/>
            <a:ext cx="3048150" cy="1433328"/>
            <a:chOff x="5687993" y="2895014"/>
            <a:chExt cx="3048150" cy="1433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5722069" y="2895014"/>
                  <a:ext cx="2923108" cy="954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800" dirty="0">
                      <a:latin typeface="+mj-lt"/>
                    </a:rPr>
                    <a:t>node-multiway cut</a:t>
                  </a:r>
                  <a:endParaRPr lang="en-US" altLang="ja-JP" sz="2800" i="1" dirty="0" smtClean="0">
                    <a:latin typeface="+mj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sz="2800" i="1" smtClean="0">
                            <a:latin typeface="Cambria Math" panose="02040503050406030204" pitchFamily="18" charset="0"/>
                          </a:rPr>
                          <m:t>:0,1</m:t>
                        </m:r>
                      </m:oMath>
                    </m:oMathPara>
                  </a14:m>
                  <a:endParaRPr lang="ja-JP" alt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069" y="2895014"/>
                  <a:ext cx="2923108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4384" t="-6410" r="-18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角丸四角形吹き出し 8"/>
            <p:cNvSpPr/>
            <p:nvPr/>
          </p:nvSpPr>
          <p:spPr>
            <a:xfrm>
              <a:off x="5687993" y="2941983"/>
              <a:ext cx="2952176" cy="884710"/>
            </a:xfrm>
            <a:prstGeom prst="wedgeRoundRectCallout">
              <a:avLst>
                <a:gd name="adj1" fmla="val 1747"/>
                <a:gd name="adj2" fmla="val 7801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505806" y="3866677"/>
              <a:ext cx="1230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Calibri Light" panose="020F0302020204030204" pitchFamily="34" charset="0"/>
                </a:rPr>
                <a:t>LP-relax.</a:t>
              </a:r>
              <a:endParaRPr kumimoji="1" lang="ja-JP" altLang="en-US" sz="2400" dirty="0" smtClean="0">
                <a:latin typeface="Calibri Light" panose="020F0302020204030204" pitchFamily="34" charset="0"/>
              </a:endParaRPr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2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85789" y="187805"/>
                <a:ext cx="8813876" cy="37745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>
                    <a:latin typeface="Calibri Light" panose="020F0302020204030204" pitchFamily="34" charset="0"/>
                  </a:rPr>
                  <a:t>Garg-</a:t>
                </a:r>
                <a:r>
                  <a:rPr kumimoji="1" lang="en-US" altLang="ja-JP" dirty="0" err="1" smtClean="0">
                    <a:latin typeface="Calibri Light" panose="020F0302020204030204" pitchFamily="34" charset="0"/>
                  </a:rPr>
                  <a:t>Vazirani</a:t>
                </a:r>
                <a:r>
                  <a:rPr kumimoji="1" lang="en-US" altLang="ja-JP" dirty="0" smtClean="0">
                    <a:latin typeface="Calibri Light" panose="020F0302020204030204" pitchFamily="34" charset="0"/>
                  </a:rPr>
                  <a:t>-</a:t>
                </a:r>
                <a:r>
                  <a:rPr kumimoji="1" lang="en-US" altLang="ja-JP" dirty="0" err="1" smtClean="0">
                    <a:latin typeface="Calibri Light" panose="020F0302020204030204" pitchFamily="34" charset="0"/>
                  </a:rPr>
                  <a:t>Yannakakis</a:t>
                </a:r>
                <a:r>
                  <a:rPr kumimoji="1" lang="en-US" altLang="ja-JP" dirty="0" smtClean="0">
                    <a:latin typeface="Calibri Light" panose="020F0302020204030204" pitchFamily="34" charset="0"/>
                  </a:rPr>
                  <a:t> 94</a:t>
                </a:r>
                <a:endParaRPr lang="en-US" altLang="ja-JP" dirty="0" smtClean="0">
                  <a:latin typeface="Calibri Light" panose="020F0302020204030204" pitchFamily="34" charset="0"/>
                </a:endParaRPr>
              </a:p>
              <a:p>
                <a:pPr lvl="1"/>
                <a:r>
                  <a:rPr kumimoji="1" lang="en-US" altLang="ja-JP" dirty="0" smtClean="0">
                    <a:latin typeface="Calibri Light" panose="020F0302020204030204" pitchFamily="34" charset="0"/>
                  </a:rPr>
                  <a:t>half-integrality of D</a:t>
                </a:r>
                <a:r>
                  <a:rPr lang="en-US" altLang="ja-JP" dirty="0">
                    <a:latin typeface="Calibri Light" panose="020F03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---&gt;</a:t>
                </a:r>
                <a:r>
                  <a:rPr kumimoji="1"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 2-approximation of node-multiway cut</a:t>
                </a: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Pap 08,09</a:t>
                </a:r>
              </a:p>
              <a:p>
                <a:pPr lvl="1"/>
                <a:r>
                  <a:rPr kumimoji="1"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half-integrality of P </a:t>
                </a:r>
                <a:endParaRPr lang="en-US" altLang="ja-JP" dirty="0" smtClean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ja-JP" dirty="0" err="1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Babenko</a:t>
                </a: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 10</a:t>
                </a:r>
              </a:p>
              <a:p>
                <a:pPr lvl="1"/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Combinatorial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-time </a:t>
                </a:r>
                <a:r>
                  <a:rPr lang="en-US" altLang="ja-JP" dirty="0" err="1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algo</a:t>
                </a: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. for P with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altLang="ja-JP" dirty="0" smtClean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kumimoji="1" lang="en-US" altLang="ja-JP" dirty="0" err="1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Babenko-Karzanov</a:t>
                </a:r>
                <a:r>
                  <a:rPr kumimoji="1"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 08</a:t>
                </a:r>
              </a:p>
              <a:p>
                <a:pPr lvl="1"/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Combinatorial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MF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</m:d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b="0" i="0" smtClean="0">
                            <a:latin typeface="Calibri Light" panose="020F0302020204030204" pitchFamily="34" charset="0"/>
                            <a:sym typeface="Wingdings" panose="05000000000000000000" pitchFamily="2" charset="2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altLang="ja-JP" b="0" i="0" smtClean="0">
                            <a:latin typeface="Calibri Light" panose="020F0302020204030204" pitchFamily="34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ja-JP" b="0" i="0" smtClean="0">
                        <a:latin typeface="Calibri Light" panose="020F0302020204030204" pitchFamily="34" charset="0"/>
                        <a:sym typeface="Wingdings" panose="05000000000000000000" pitchFamily="2" charset="2"/>
                      </a:rPr>
                      <m:t>log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kumimoji="1" lang="en-US" altLang="ja-JP" dirty="0" smtClean="0">
                    <a:latin typeface="Calibri Light" panose="020F0302020204030204" pitchFamily="34" charset="0"/>
                  </a:rPr>
                  <a:t>-time </a:t>
                </a:r>
                <a:r>
                  <a:rPr kumimoji="1" lang="en-US" altLang="ja-JP" dirty="0" err="1" smtClean="0">
                    <a:latin typeface="Calibri Light" panose="020F0302020204030204" pitchFamily="34" charset="0"/>
                  </a:rPr>
                  <a:t>algo</a:t>
                </a:r>
                <a:r>
                  <a:rPr kumimoji="1" lang="en-US" altLang="ja-JP" dirty="0" smtClean="0">
                    <a:latin typeface="Calibri Light" panose="020F0302020204030204" pitchFamily="34" charset="0"/>
                  </a:rPr>
                  <a:t>. for P</a:t>
                </a:r>
                <a:endParaRPr kumimoji="1" lang="ja-JP" alt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89" y="187805"/>
                <a:ext cx="8813876" cy="3774595"/>
              </a:xfrm>
              <a:blipFill>
                <a:blip r:embed="rId3"/>
                <a:stretch>
                  <a:fillRect l="-1452" t="-2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3929811" y="1201977"/>
            <a:ext cx="267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alibri Light" panose="020F0302020204030204" pitchFamily="34" charset="0"/>
              </a:rPr>
              <a:t>depend on</a:t>
            </a:r>
            <a:r>
              <a:rPr kumimoji="1" lang="en-US" altLang="ja-JP" sz="2400" dirty="0" smtClean="0">
                <a:latin typeface="Calibri Light" panose="020F0302020204030204" pitchFamily="34" charset="0"/>
              </a:rPr>
              <a:t> ellipsoid </a:t>
            </a:r>
            <a:endParaRPr kumimoji="1" lang="ja-JP" altLang="en-US" sz="2400" dirty="0" smtClean="0">
              <a:latin typeface="Calibri Light" panose="020F0302020204030204" pitchFamily="34" charset="0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929811" y="1234222"/>
            <a:ext cx="2676060" cy="429420"/>
          </a:xfrm>
          <a:prstGeom prst="roundRect">
            <a:avLst>
              <a:gd name="adj" fmla="val 193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グループ化 49"/>
          <p:cNvGrpSpPr/>
          <p:nvPr/>
        </p:nvGrpSpPr>
        <p:grpSpPr>
          <a:xfrm>
            <a:off x="285789" y="4046348"/>
            <a:ext cx="8330130" cy="2642627"/>
            <a:chOff x="285789" y="4046348"/>
            <a:chExt cx="8330130" cy="2642627"/>
          </a:xfrm>
        </p:grpSpPr>
        <p:sp>
          <p:nvSpPr>
            <p:cNvPr id="49" name="正方形/長方形 48"/>
            <p:cNvSpPr/>
            <p:nvPr/>
          </p:nvSpPr>
          <p:spPr>
            <a:xfrm>
              <a:off x="285789" y="4117571"/>
              <a:ext cx="8330130" cy="257140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359622" y="4046348"/>
              <a:ext cx="8256296" cy="2502499"/>
              <a:chOff x="359622" y="4046348"/>
              <a:chExt cx="8256296" cy="25024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テキスト ボックス 3"/>
                  <p:cNvSpPr txBox="1"/>
                  <p:nvPr/>
                </p:nvSpPr>
                <p:spPr>
                  <a:xfrm>
                    <a:off x="359622" y="4440578"/>
                    <a:ext cx="6827510" cy="21082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 Light" panose="020F0302020204030204" pitchFamily="34" charset="0"/>
                      </a:rPr>
                      <a:t>Application of L-convex func</a:t>
                    </a:r>
                    <a:r>
                      <a:rPr lang="en-US" altLang="ja-JP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 Light" panose="020F0302020204030204" pitchFamily="34" charset="0"/>
                      </a:rPr>
                      <a:t>tion on</a:t>
                    </a:r>
                  </a:p>
                  <a:p>
                    <a:r>
                      <a:rPr lang="en-US" altLang="ja-JP" sz="1050" dirty="0">
                        <a:latin typeface="Calibri Light" panose="020F0302020204030204" pitchFamily="34" charset="0"/>
                      </a:rPr>
                      <a:t> </a:t>
                    </a:r>
                    <a:endParaRPr lang="en-US" altLang="ja-JP" sz="1050" dirty="0" smtClean="0">
                      <a:latin typeface="Calibri Light" panose="020F0302020204030204" pitchFamily="34" charset="0"/>
                    </a:endParaRPr>
                  </a:p>
                  <a:p>
                    <a:r>
                      <a:rPr lang="en-US" altLang="ja-JP" sz="2800" dirty="0" smtClean="0">
                        <a:latin typeface="Calibri Light" panose="020F0302020204030204" pitchFamily="34" charset="0"/>
                      </a:rPr>
                      <a:t>---&gt;  </a:t>
                    </a:r>
                    <a:r>
                      <a:rPr lang="en-US" altLang="ja-JP" sz="2800" dirty="0" err="1" smtClean="0">
                        <a:latin typeface="Calibri Light" panose="020F0302020204030204" pitchFamily="34" charset="0"/>
                      </a:rPr>
                      <a:t>Combin</a:t>
                    </a:r>
                    <a:r>
                      <a:rPr lang="en-US" altLang="ja-JP" sz="2800" dirty="0" smtClean="0">
                        <a:latin typeface="Calibri Light" panose="020F0302020204030204" pitchFamily="34" charset="0"/>
                      </a:rPr>
                      <a:t>. </a:t>
                    </a:r>
                    <a14:m>
                      <m:oMath xmlns:m="http://schemas.openxmlformats.org/officeDocument/2006/math"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sz="2800"/>
                          <m:t>log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ja-JP" sz="2800" dirty="0">
                        <a:latin typeface="+mn-ea"/>
                      </a:rPr>
                      <a:t>-</a:t>
                    </a:r>
                    <a:r>
                      <a:rPr lang="en-US" altLang="ja-JP" sz="2800" dirty="0" smtClean="0">
                        <a:latin typeface="+mn-ea"/>
                      </a:rPr>
                      <a:t>time </a:t>
                    </a:r>
                    <a:r>
                      <a:rPr lang="en-US" altLang="ja-JP" sz="2800" dirty="0" err="1" smtClean="0">
                        <a:latin typeface="+mn-ea"/>
                      </a:rPr>
                      <a:t>algo</a:t>
                    </a:r>
                    <a:r>
                      <a:rPr lang="en-US" altLang="ja-JP" sz="2800" dirty="0" smtClean="0">
                        <a:latin typeface="+mn-ea"/>
                      </a:rPr>
                      <a:t>.</a:t>
                    </a:r>
                  </a:p>
                  <a:p>
                    <a:r>
                      <a:rPr lang="en-US" altLang="ja-JP" sz="1100" dirty="0">
                        <a:latin typeface="+mn-ea"/>
                      </a:rPr>
                      <a:t> </a:t>
                    </a:r>
                    <a:endParaRPr lang="en-US" altLang="ja-JP" sz="1050" dirty="0" smtClean="0">
                      <a:latin typeface="+mn-ea"/>
                    </a:endParaRPr>
                  </a:p>
                  <a:p>
                    <a:r>
                      <a:rPr lang="en-US" altLang="ja-JP" sz="2400" dirty="0" smtClean="0">
                        <a:latin typeface="+mn-ea"/>
                      </a:rPr>
                      <a:t>   for half-integral primal &amp; dual opt, </a:t>
                    </a:r>
                  </a:p>
                  <a:p>
                    <a:r>
                      <a:rPr lang="en-US" altLang="ja-JP" sz="2400" dirty="0">
                        <a:latin typeface="+mn-ea"/>
                      </a:rPr>
                      <a:t> </a:t>
                    </a:r>
                    <a:r>
                      <a:rPr lang="en-US" altLang="ja-JP" sz="2400" dirty="0" smtClean="0">
                        <a:latin typeface="+mn-ea"/>
                      </a:rPr>
                      <a:t>            2-approximation of node-multiway cut</a:t>
                    </a:r>
                    <a:r>
                      <a:rPr lang="en-US" altLang="ja-JP" sz="2400" dirty="0" smtClean="0">
                        <a:latin typeface="Calibri Light" panose="020F0302020204030204" pitchFamily="34" charset="0"/>
                      </a:rPr>
                      <a:t> </a:t>
                    </a:r>
                    <a:endParaRPr kumimoji="1" lang="ja-JP" altLang="en-US" sz="24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" name="テキスト ボックス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622" y="4440578"/>
                    <a:ext cx="6827510" cy="21082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21" t="-3757" b="-462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" name="グループ化 4"/>
              <p:cNvGrpSpPr/>
              <p:nvPr/>
            </p:nvGrpSpPr>
            <p:grpSpPr>
              <a:xfrm>
                <a:off x="6537328" y="4221338"/>
                <a:ext cx="1612759" cy="1390011"/>
                <a:chOff x="4188298" y="2428418"/>
                <a:chExt cx="1875926" cy="1680538"/>
              </a:xfrm>
            </p:grpSpPr>
            <p:cxnSp>
              <p:nvCxnSpPr>
                <p:cNvPr id="6" name="直線コネクタ 5"/>
                <p:cNvCxnSpPr>
                  <a:cxnSpLocks noChangeAspect="1"/>
                </p:cNvCxnSpPr>
                <p:nvPr/>
              </p:nvCxnSpPr>
              <p:spPr>
                <a:xfrm>
                  <a:off x="4968528" y="2450343"/>
                  <a:ext cx="1011161" cy="101116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コネクタ 6"/>
                <p:cNvCxnSpPr>
                  <a:cxnSpLocks noChangeAspect="1"/>
                  <a:endCxn id="40" idx="1"/>
                </p:cNvCxnSpPr>
                <p:nvPr/>
              </p:nvCxnSpPr>
              <p:spPr>
                <a:xfrm>
                  <a:off x="4725641" y="2659895"/>
                  <a:ext cx="1006764" cy="101051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コネクタ 7"/>
                <p:cNvCxnSpPr>
                  <a:cxnSpLocks noChangeAspect="1"/>
                </p:cNvCxnSpPr>
                <p:nvPr/>
              </p:nvCxnSpPr>
              <p:spPr>
                <a:xfrm>
                  <a:off x="4492276" y="2907543"/>
                  <a:ext cx="1115698" cy="111569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/>
                <p:cNvCxnSpPr>
                  <a:cxnSpLocks noChangeAspect="1"/>
                </p:cNvCxnSpPr>
                <p:nvPr/>
              </p:nvCxnSpPr>
              <p:spPr>
                <a:xfrm>
                  <a:off x="4268026" y="315382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>
                  <a:cxnSpLocks noChangeAspect="1"/>
                </p:cNvCxnSpPr>
                <p:nvPr/>
              </p:nvCxnSpPr>
              <p:spPr>
                <a:xfrm flipH="1">
                  <a:off x="4188298" y="2428418"/>
                  <a:ext cx="1008000" cy="1008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>
                  <a:cxnSpLocks noChangeAspect="1"/>
                </p:cNvCxnSpPr>
                <p:nvPr/>
              </p:nvCxnSpPr>
              <p:spPr>
                <a:xfrm flipH="1">
                  <a:off x="4412965" y="2659895"/>
                  <a:ext cx="1008000" cy="1008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>
                  <a:cxnSpLocks noChangeAspect="1"/>
                </p:cNvCxnSpPr>
                <p:nvPr/>
              </p:nvCxnSpPr>
              <p:spPr>
                <a:xfrm flipH="1">
                  <a:off x="4650263" y="2903842"/>
                  <a:ext cx="1008000" cy="1008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>
                  <a:cxnSpLocks noChangeAspect="1"/>
                </p:cNvCxnSpPr>
                <p:nvPr/>
              </p:nvCxnSpPr>
              <p:spPr>
                <a:xfrm flipH="1">
                  <a:off x="4911789" y="3194556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楕円 13"/>
                <p:cNvSpPr>
                  <a:spLocks noChangeAspect="1"/>
                </p:cNvSpPr>
                <p:nvPr/>
              </p:nvSpPr>
              <p:spPr>
                <a:xfrm>
                  <a:off x="5259711" y="2740222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楕円 14"/>
                <p:cNvSpPr>
                  <a:spLocks noChangeAspect="1"/>
                </p:cNvSpPr>
                <p:nvPr/>
              </p:nvSpPr>
              <p:spPr>
                <a:xfrm>
                  <a:off x="4811085" y="2740222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楕円 15"/>
                <p:cNvSpPr>
                  <a:spLocks noChangeAspect="1"/>
                </p:cNvSpPr>
                <p:nvPr/>
              </p:nvSpPr>
              <p:spPr>
                <a:xfrm>
                  <a:off x="4796105" y="320176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/>
                <p:cNvSpPr>
                  <a:spLocks noChangeAspect="1"/>
                </p:cNvSpPr>
                <p:nvPr/>
              </p:nvSpPr>
              <p:spPr>
                <a:xfrm>
                  <a:off x="5280388" y="320176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7"/>
                <p:cNvSpPr>
                  <a:spLocks noChangeAspect="1"/>
                </p:cNvSpPr>
                <p:nvPr/>
              </p:nvSpPr>
              <p:spPr>
                <a:xfrm>
                  <a:off x="5272219" y="3683033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/>
                <p:cNvSpPr>
                  <a:spLocks noChangeAspect="1"/>
                </p:cNvSpPr>
                <p:nvPr/>
              </p:nvSpPr>
              <p:spPr>
                <a:xfrm>
                  <a:off x="5721861" y="3209949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/>
                <p:cNvSpPr>
                  <a:spLocks noChangeAspect="1"/>
                </p:cNvSpPr>
                <p:nvPr/>
              </p:nvSpPr>
              <p:spPr>
                <a:xfrm>
                  <a:off x="4336791" y="322546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楕円 20"/>
                <p:cNvSpPr>
                  <a:spLocks noChangeAspect="1"/>
                </p:cNvSpPr>
                <p:nvPr/>
              </p:nvSpPr>
              <p:spPr>
                <a:xfrm>
                  <a:off x="4799406" y="3686748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/>
                <p:cNvSpPr>
                  <a:spLocks noChangeAspect="1"/>
                </p:cNvSpPr>
                <p:nvPr/>
              </p:nvSpPr>
              <p:spPr>
                <a:xfrm>
                  <a:off x="5020975" y="2503017"/>
                  <a:ext cx="108000" cy="1079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/>
                <p:cNvSpPr>
                  <a:spLocks noChangeAspect="1"/>
                </p:cNvSpPr>
                <p:nvPr/>
              </p:nvSpPr>
              <p:spPr>
                <a:xfrm>
                  <a:off x="5020975" y="3433254"/>
                  <a:ext cx="108000" cy="1079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/>
                <p:cNvSpPr>
                  <a:spLocks noChangeAspect="1"/>
                </p:cNvSpPr>
                <p:nvPr/>
              </p:nvSpPr>
              <p:spPr>
                <a:xfrm>
                  <a:off x="5020975" y="2953356"/>
                  <a:ext cx="108000" cy="108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/>
                <p:cNvSpPr>
                  <a:spLocks noChangeAspect="1"/>
                </p:cNvSpPr>
                <p:nvPr/>
              </p:nvSpPr>
              <p:spPr>
                <a:xfrm>
                  <a:off x="5019594" y="3891886"/>
                  <a:ext cx="108000" cy="108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/>
                <p:cNvSpPr>
                  <a:spLocks noChangeAspect="1"/>
                </p:cNvSpPr>
                <p:nvPr/>
              </p:nvSpPr>
              <p:spPr>
                <a:xfrm>
                  <a:off x="5494753" y="3425516"/>
                  <a:ext cx="108000" cy="108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楕円 26"/>
                <p:cNvSpPr>
                  <a:spLocks noChangeAspect="1"/>
                </p:cNvSpPr>
                <p:nvPr/>
              </p:nvSpPr>
              <p:spPr>
                <a:xfrm>
                  <a:off x="4542812" y="3440119"/>
                  <a:ext cx="108000" cy="108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楕円 27"/>
                <p:cNvSpPr>
                  <a:spLocks noChangeAspect="1"/>
                </p:cNvSpPr>
                <p:nvPr/>
              </p:nvSpPr>
              <p:spPr>
                <a:xfrm>
                  <a:off x="4559308" y="2965480"/>
                  <a:ext cx="108000" cy="1079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/>
                <p:cNvSpPr>
                  <a:spLocks noChangeAspect="1"/>
                </p:cNvSpPr>
                <p:nvPr/>
              </p:nvSpPr>
              <p:spPr>
                <a:xfrm>
                  <a:off x="5477585" y="2973217"/>
                  <a:ext cx="108000" cy="1079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" name="直線コネクタ 29"/>
                <p:cNvCxnSpPr>
                  <a:cxnSpLocks/>
                </p:cNvCxnSpPr>
                <p:nvPr/>
              </p:nvCxnSpPr>
              <p:spPr>
                <a:xfrm>
                  <a:off x="5589288" y="3020263"/>
                  <a:ext cx="199625" cy="6770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楕円 30"/>
                <p:cNvSpPr>
                  <a:spLocks noChangeAspect="1"/>
                </p:cNvSpPr>
                <p:nvPr/>
              </p:nvSpPr>
              <p:spPr>
                <a:xfrm>
                  <a:off x="5754189" y="3045095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" name="直線コネクタ 31"/>
                <p:cNvCxnSpPr>
                  <a:cxnSpLocks/>
                  <a:endCxn id="26" idx="0"/>
                </p:cNvCxnSpPr>
                <p:nvPr/>
              </p:nvCxnSpPr>
              <p:spPr>
                <a:xfrm flipH="1">
                  <a:off x="5548753" y="3110174"/>
                  <a:ext cx="228452" cy="31534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>
                  <a:cxnSpLocks/>
                </p:cNvCxnSpPr>
                <p:nvPr/>
              </p:nvCxnSpPr>
              <p:spPr>
                <a:xfrm>
                  <a:off x="5831674" y="3094080"/>
                  <a:ext cx="179042" cy="6654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>
                  <a:cxnSpLocks/>
                </p:cNvCxnSpPr>
                <p:nvPr/>
              </p:nvCxnSpPr>
              <p:spPr>
                <a:xfrm>
                  <a:off x="5595024" y="3496508"/>
                  <a:ext cx="159310" cy="192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楕円 34"/>
                <p:cNvSpPr>
                  <a:spLocks noChangeAspect="1"/>
                </p:cNvSpPr>
                <p:nvPr/>
              </p:nvSpPr>
              <p:spPr>
                <a:xfrm>
                  <a:off x="5482023" y="3894531"/>
                  <a:ext cx="108000" cy="1079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6" name="直線コネクタ 35"/>
                <p:cNvCxnSpPr>
                  <a:cxnSpLocks/>
                </p:cNvCxnSpPr>
                <p:nvPr/>
              </p:nvCxnSpPr>
              <p:spPr>
                <a:xfrm flipH="1">
                  <a:off x="5548378" y="3201178"/>
                  <a:ext cx="451089" cy="70323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楕円 36"/>
                <p:cNvSpPr>
                  <a:spLocks noChangeAspect="1"/>
                </p:cNvSpPr>
                <p:nvPr/>
              </p:nvSpPr>
              <p:spPr>
                <a:xfrm>
                  <a:off x="5741319" y="3505193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8" name="直線コネクタ 37"/>
                <p:cNvCxnSpPr>
                  <a:cxnSpLocks/>
                </p:cNvCxnSpPr>
                <p:nvPr/>
              </p:nvCxnSpPr>
              <p:spPr>
                <a:xfrm flipH="1">
                  <a:off x="5443952" y="3987306"/>
                  <a:ext cx="60356" cy="7187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>
                  <a:cxnSpLocks/>
                </p:cNvCxnSpPr>
                <p:nvPr/>
              </p:nvCxnSpPr>
              <p:spPr>
                <a:xfrm flipH="1">
                  <a:off x="5574207" y="3465205"/>
                  <a:ext cx="399719" cy="44588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0" name="楕円 39"/>
                <p:cNvSpPr>
                  <a:spLocks noChangeAspect="1"/>
                </p:cNvSpPr>
                <p:nvPr/>
              </p:nvSpPr>
              <p:spPr>
                <a:xfrm>
                  <a:off x="5721861" y="3659869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1" name="直線コネクタ 40"/>
                <p:cNvCxnSpPr>
                  <a:cxnSpLocks/>
                </p:cNvCxnSpPr>
                <p:nvPr/>
              </p:nvCxnSpPr>
              <p:spPr>
                <a:xfrm>
                  <a:off x="5578581" y="3960895"/>
                  <a:ext cx="94938" cy="3600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楕円 41"/>
                <p:cNvSpPr>
                  <a:spLocks noChangeAspect="1"/>
                </p:cNvSpPr>
                <p:nvPr/>
              </p:nvSpPr>
              <p:spPr>
                <a:xfrm>
                  <a:off x="5956224" y="3117528"/>
                  <a:ext cx="108000" cy="1079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楕円 42"/>
                <p:cNvSpPr>
                  <a:spLocks noChangeAspect="1"/>
                </p:cNvSpPr>
                <p:nvPr/>
              </p:nvSpPr>
              <p:spPr>
                <a:xfrm>
                  <a:off x="5937081" y="3394121"/>
                  <a:ext cx="108000" cy="1079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" name="円弧 43"/>
              <p:cNvSpPr/>
              <p:nvPr/>
            </p:nvSpPr>
            <p:spPr>
              <a:xfrm flipH="1">
                <a:off x="6375817" y="4181640"/>
                <a:ext cx="779611" cy="1486699"/>
              </a:xfrm>
              <a:prstGeom prst="arc">
                <a:avLst>
                  <a:gd name="adj1" fmla="val 16856257"/>
                  <a:gd name="adj2" fmla="val 483007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弧 44"/>
              <p:cNvSpPr/>
              <p:nvPr/>
            </p:nvSpPr>
            <p:spPr>
              <a:xfrm>
                <a:off x="7546588" y="4183963"/>
                <a:ext cx="757617" cy="1486699"/>
              </a:xfrm>
              <a:prstGeom prst="arc">
                <a:avLst>
                  <a:gd name="adj1" fmla="val 16856257"/>
                  <a:gd name="adj2" fmla="val 483007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テキスト ボックス 45"/>
                  <p:cNvSpPr txBox="1"/>
                  <p:nvPr/>
                </p:nvSpPr>
                <p:spPr>
                  <a:xfrm>
                    <a:off x="8321222" y="4046348"/>
                    <a:ext cx="294696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1" lang="ja-JP" altLang="en-US" sz="28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テキスト ボックス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1222" y="4046348"/>
                    <a:ext cx="294696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1" name="スライド番号プレースホルダー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4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915438" y="988638"/>
                <a:ext cx="2648161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38" y="988638"/>
                <a:ext cx="2648161" cy="896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/>
          <p:cNvSpPr/>
          <p:nvPr/>
        </p:nvSpPr>
        <p:spPr>
          <a:xfrm>
            <a:off x="2208749" y="5000098"/>
            <a:ext cx="999070" cy="8135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3764071" y="6066547"/>
            <a:ext cx="1043968" cy="7672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5609326" y="5139802"/>
            <a:ext cx="1078392" cy="9705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5418660" y="3838905"/>
            <a:ext cx="903129" cy="7672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4247951" y="4811179"/>
            <a:ext cx="320710" cy="3704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461437" y="3802455"/>
            <a:ext cx="933803" cy="9031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3341322" y="2718730"/>
            <a:ext cx="194773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4146386" y="5184886"/>
            <a:ext cx="339098" cy="88166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 rot="-1080000">
            <a:off x="3169895" y="5099787"/>
            <a:ext cx="1120599" cy="30525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 rot="1320000">
            <a:off x="4451425" y="5197891"/>
            <a:ext cx="1185400" cy="4102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 rot="-1740000">
            <a:off x="4500133" y="4448763"/>
            <a:ext cx="1046250" cy="4645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 rot="1020000">
            <a:off x="3313585" y="4468629"/>
            <a:ext cx="1026866" cy="3765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4114800" y="2971800"/>
                <a:ext cx="719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719364" cy="276999"/>
              </a:xfrm>
              <a:prstGeom prst="rect">
                <a:avLst/>
              </a:prstGeom>
              <a:blipFill>
                <a:blip r:embed="rId4"/>
                <a:stretch>
                  <a:fillRect l="-4237" r="-6780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174345" y="3527745"/>
                <a:ext cx="719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345" y="3527745"/>
                <a:ext cx="719364" cy="276999"/>
              </a:xfrm>
              <a:prstGeom prst="rect">
                <a:avLst/>
              </a:prstGeom>
              <a:blipFill>
                <a:blip r:embed="rId5"/>
                <a:stretch>
                  <a:fillRect l="-4237" r="-6780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4791976" y="4540032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76" y="4540032"/>
                <a:ext cx="423193" cy="276999"/>
              </a:xfrm>
              <a:prstGeom prst="rect">
                <a:avLst/>
              </a:prstGeom>
              <a:blipFill>
                <a:blip r:embed="rId6"/>
                <a:stretch>
                  <a:fillRect l="-11429" t="-2222" r="-14286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313162" y="4852207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162" y="4852207"/>
                <a:ext cx="181140" cy="276999"/>
              </a:xfrm>
              <a:prstGeom prst="rect">
                <a:avLst/>
              </a:prstGeom>
              <a:blipFill>
                <a:blip r:embed="rId7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楕円 25"/>
          <p:cNvSpPr/>
          <p:nvPr/>
        </p:nvSpPr>
        <p:spPr>
          <a:xfrm>
            <a:off x="2622781" y="5298341"/>
            <a:ext cx="175437" cy="1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2893709" y="4232842"/>
            <a:ext cx="175437" cy="1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4027081" y="6241649"/>
            <a:ext cx="175437" cy="1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5875088" y="5439289"/>
            <a:ext cx="175437" cy="1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5725080" y="4101127"/>
            <a:ext cx="175437" cy="1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2749090" y="4084032"/>
                <a:ext cx="152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90" y="4084032"/>
                <a:ext cx="152285" cy="276999"/>
              </a:xfrm>
              <a:prstGeom prst="rect">
                <a:avLst/>
              </a:prstGeom>
              <a:blipFill>
                <a:blip r:embed="rId8"/>
                <a:stretch>
                  <a:fillRect l="-24000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460003" y="5225559"/>
                <a:ext cx="1314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03" y="5225559"/>
                <a:ext cx="131446" cy="276999"/>
              </a:xfrm>
              <a:prstGeom prst="rect">
                <a:avLst/>
              </a:prstGeom>
              <a:blipFill>
                <a:blip r:embed="rId9"/>
                <a:stretch>
                  <a:fillRect l="-42857" r="-38095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195485" y="619967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5" y="6199670"/>
                <a:ext cx="181140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/>
          <p:cNvCxnSpPr/>
          <p:nvPr/>
        </p:nvCxnSpPr>
        <p:spPr>
          <a:xfrm>
            <a:off x="4866502" y="3380529"/>
            <a:ext cx="259390" cy="4247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4461222" y="3467661"/>
            <a:ext cx="76041" cy="4768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4038758" y="3462320"/>
            <a:ext cx="76041" cy="4768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3676499" y="3380529"/>
            <a:ext cx="238456" cy="4704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206938" y="2529458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E</a:t>
            </a:r>
            <a:r>
              <a:rPr lang="en-US" altLang="ja-JP" dirty="0" smtClean="0">
                <a:latin typeface="+mn-ea"/>
              </a:rPr>
              <a:t>ach edge </a:t>
            </a:r>
          </a:p>
          <a:p>
            <a:r>
              <a:rPr lang="en-US" altLang="ja-JP" dirty="0" smtClean="0">
                <a:latin typeface="+mn-ea"/>
              </a:rPr>
              <a:t>belongs to </a:t>
            </a:r>
            <a:r>
              <a:rPr kumimoji="1" lang="en-US" altLang="ja-JP" dirty="0" smtClean="0">
                <a:latin typeface="+mn-ea"/>
              </a:rPr>
              <a:t>same </a:t>
            </a:r>
            <a:r>
              <a:rPr lang="en-US" altLang="ja-JP" dirty="0" smtClean="0">
                <a:latin typeface="+mn-ea"/>
              </a:rPr>
              <a:t>part</a:t>
            </a:r>
            <a:r>
              <a:rPr kumimoji="1" lang="en-US" altLang="ja-JP" dirty="0" smtClean="0">
                <a:latin typeface="+mn-ea"/>
              </a:rPr>
              <a:t>, or</a:t>
            </a:r>
          </a:p>
          <a:p>
            <a:r>
              <a:rPr lang="en-US" altLang="ja-JP" dirty="0" smtClean="0">
                <a:latin typeface="+mn-ea"/>
              </a:rPr>
              <a:t>connects</a:t>
            </a:r>
            <a:r>
              <a:rPr kumimoji="1" lang="en-US" altLang="ja-JP" dirty="0" smtClean="0">
                <a:latin typeface="+mn-ea"/>
              </a:rPr>
              <a:t> “adjacent” </a:t>
            </a:r>
            <a:r>
              <a:rPr lang="en-US" altLang="ja-JP" dirty="0" smtClean="0">
                <a:latin typeface="+mn-ea"/>
              </a:rPr>
              <a:t>part</a:t>
            </a:r>
            <a:r>
              <a:rPr kumimoji="1" lang="en-US" altLang="ja-JP" dirty="0" smtClean="0">
                <a:latin typeface="+mn-ea"/>
              </a:rPr>
              <a:t>s</a:t>
            </a:r>
            <a:r>
              <a:rPr lang="ja-JP" altLang="en-US" dirty="0" smtClean="0">
                <a:latin typeface="+mn-ea"/>
              </a:rPr>
              <a:t> </a:t>
            </a:r>
            <a:endParaRPr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or “top” part</a:t>
            </a:r>
            <a:endParaRPr kumimoji="1" lang="en-US" altLang="ja-JP" dirty="0" smtClean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2374672" y="2098746"/>
                <a:ext cx="324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err="1" smtClean="0"/>
                  <a:t>s.t.</a:t>
                </a:r>
                <a:r>
                  <a:rPr kumimoji="1" lang="en-US" altLang="ja-JP" sz="2400" dirty="0" smtClean="0">
                    <a:latin typeface="+mn-ea"/>
                  </a:rPr>
                  <a:t>  </a:t>
                </a:r>
                <a:r>
                  <a:rPr lang="en-US" altLang="ja-JP" sz="2400" dirty="0">
                    <a:latin typeface="+mn-ea"/>
                  </a:rPr>
                  <a:t> </a:t>
                </a:r>
                <a:r>
                  <a:rPr lang="en-US" altLang="ja-JP" sz="2400" dirty="0" smtClean="0">
                    <a:latin typeface="+mn-ea"/>
                  </a:rPr>
                  <a:t>    </a:t>
                </a:r>
                <a:r>
                  <a:rPr kumimoji="1" lang="en-US" altLang="ja-JP" sz="2400" dirty="0" smtClean="0">
                    <a:latin typeface="+mn-ea"/>
                  </a:rPr>
                  <a:t>partitions of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 smtClean="0">
                    <a:latin typeface="+mn-ea"/>
                  </a:rPr>
                  <a:t>:</a:t>
                </a:r>
                <a:endParaRPr kumimoji="1"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72" y="2098746"/>
                <a:ext cx="3244734" cy="461665"/>
              </a:xfrm>
              <a:prstGeom prst="rect">
                <a:avLst/>
              </a:prstGeom>
              <a:blipFill>
                <a:blip r:embed="rId11"/>
                <a:stretch>
                  <a:fillRect l="-3008" t="-11842" r="-1880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/>
          <p:cNvSpPr txBox="1"/>
          <p:nvPr/>
        </p:nvSpPr>
        <p:spPr>
          <a:xfrm>
            <a:off x="108193" y="4308818"/>
            <a:ext cx="2329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Each green </a:t>
            </a:r>
            <a:r>
              <a:rPr lang="en-US" altLang="ja-JP" dirty="0" smtClean="0">
                <a:latin typeface="+mn-ea"/>
              </a:rPr>
              <a:t>part</a:t>
            </a:r>
            <a:endParaRPr kumimoji="1"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contains </a:t>
            </a:r>
          </a:p>
          <a:p>
            <a:r>
              <a:rPr lang="en-US" altLang="ja-JP" dirty="0" smtClean="0">
                <a:latin typeface="+mn-ea"/>
              </a:rPr>
              <a:t>exactly one terminal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67535" y="267471"/>
            <a:ext cx="7053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ea"/>
              </a:rPr>
              <a:t>Garg-</a:t>
            </a:r>
            <a:r>
              <a:rPr kumimoji="1" lang="en-US" altLang="ja-JP" sz="2800" dirty="0" err="1" smtClean="0">
                <a:latin typeface="+mn-ea"/>
              </a:rPr>
              <a:t>Vazirani</a:t>
            </a:r>
            <a:r>
              <a:rPr kumimoji="1" lang="en-US" altLang="ja-JP" sz="2800" dirty="0" smtClean="0">
                <a:latin typeface="+mn-ea"/>
              </a:rPr>
              <a:t>-</a:t>
            </a:r>
            <a:r>
              <a:rPr kumimoji="1" lang="en-US" altLang="ja-JP" sz="2800" dirty="0" err="1" smtClean="0">
                <a:latin typeface="+mn-ea"/>
              </a:rPr>
              <a:t>Yannakakis</a:t>
            </a:r>
            <a:r>
              <a:rPr lang="en-US" altLang="ja-JP" sz="2800" dirty="0" smtClean="0">
                <a:latin typeface="+mn-ea"/>
              </a:rPr>
              <a:t> half-integrality</a:t>
            </a:r>
            <a:endParaRPr kumimoji="1" lang="ja-JP" altLang="en-US" sz="2800" dirty="0">
              <a:latin typeface="+mn-ea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4163590" y="4722637"/>
            <a:ext cx="576666" cy="36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3869716" y="4775546"/>
            <a:ext cx="76041" cy="4768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4497456" y="5029869"/>
            <a:ext cx="259390" cy="2342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4286055" y="5736577"/>
            <a:ext cx="284160" cy="486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3055352" y="5313007"/>
            <a:ext cx="474664" cy="50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728799" y="4869954"/>
            <a:ext cx="54087" cy="424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0ACD-69A0-4C60-AE61-975AD3BE7EE4}" type="slidenum">
              <a:rPr kumimoji="1" lang="ja-JP" altLang="en-US" smtClean="0"/>
              <a:t>15</a:t>
            </a:fld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 flipH="1" flipV="1">
            <a:off x="4978904" y="5393149"/>
            <a:ext cx="319749" cy="909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6255111" y="5707605"/>
            <a:ext cx="226553" cy="1060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6050525" y="4084032"/>
            <a:ext cx="156413" cy="188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3756725" y="2947968"/>
            <a:ext cx="270356" cy="1211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3255224" y="4315188"/>
            <a:ext cx="271692" cy="290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4195485" y="5920600"/>
            <a:ext cx="90571" cy="2790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09903" y="2790497"/>
                <a:ext cx="190853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kumimoji="1" lang="en-US" altLang="ja-JP" sz="2000" dirty="0" smtClean="0">
                    <a:latin typeface="+mn-ea"/>
                  </a:rPr>
                  <a:t> green parts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 smtClean="0">
                    <a:latin typeface="+mn-ea"/>
                  </a:rPr>
                  <a:t>blue </a:t>
                </a:r>
                <a:r>
                  <a:rPr lang="en-US" altLang="ja-JP" sz="2000" dirty="0">
                    <a:latin typeface="+mn-ea"/>
                  </a:rPr>
                  <a:t>parts</a:t>
                </a:r>
              </a:p>
              <a:p>
                <a:endParaRPr kumimoji="1" lang="ja-JP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3" y="2790497"/>
                <a:ext cx="1908536" cy="1015663"/>
              </a:xfrm>
              <a:prstGeom prst="rect">
                <a:avLst/>
              </a:prstGeom>
              <a:blipFill>
                <a:blip r:embed="rId12"/>
                <a:stretch>
                  <a:fillRect t="-3012" r="-2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0" y="6261991"/>
            <a:ext cx="361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+mn-ea"/>
              </a:rPr>
              <a:t>Vazirani</a:t>
            </a:r>
            <a:r>
              <a:rPr kumimoji="1" lang="en-US" altLang="ja-JP" sz="1600" dirty="0" smtClean="0">
                <a:latin typeface="+mn-ea"/>
              </a:rPr>
              <a:t>: </a:t>
            </a:r>
            <a:r>
              <a:rPr lang="en-US" altLang="ja-JP" sz="1600" i="1" dirty="0" smtClean="0">
                <a:latin typeface="+mn-ea"/>
              </a:rPr>
              <a:t>Approximation Algorithms</a:t>
            </a:r>
            <a:r>
              <a:rPr lang="en-US" altLang="ja-JP" sz="1600" dirty="0" smtClean="0">
                <a:latin typeface="+mn-ea"/>
              </a:rPr>
              <a:t>, </a:t>
            </a:r>
          </a:p>
          <a:p>
            <a:r>
              <a:rPr kumimoji="1" lang="en-US" altLang="ja-JP" sz="1600" dirty="0" smtClean="0">
                <a:latin typeface="+mn-ea"/>
              </a:rPr>
              <a:t>Section 19.3</a:t>
            </a:r>
            <a:endParaRPr kumimoji="1" lang="ja-JP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71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02898" y="909438"/>
                <a:ext cx="6945121" cy="1045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height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)+ 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Constraint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98" y="909438"/>
                <a:ext cx="6945121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27706" y="2286576"/>
                <a:ext cx="503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06" y="2286576"/>
                <a:ext cx="503343" cy="369332"/>
              </a:xfrm>
              <a:prstGeom prst="rect">
                <a:avLst/>
              </a:prstGeom>
              <a:blipFill>
                <a:blip r:embed="rId4"/>
                <a:stretch>
                  <a:fillRect l="-12195"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/>
          <p:cNvCxnSpPr/>
          <p:nvPr/>
        </p:nvCxnSpPr>
        <p:spPr>
          <a:xfrm flipV="1">
            <a:off x="7465574" y="2114843"/>
            <a:ext cx="4864" cy="145914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グループ化 113"/>
          <p:cNvGrpSpPr/>
          <p:nvPr/>
        </p:nvGrpSpPr>
        <p:grpSpPr>
          <a:xfrm>
            <a:off x="4675459" y="1948150"/>
            <a:ext cx="2603092" cy="1826050"/>
            <a:chOff x="4675459" y="1948150"/>
            <a:chExt cx="2603092" cy="1826050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5977646" y="2066466"/>
              <a:ext cx="972767" cy="13697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5548008" y="2066466"/>
              <a:ext cx="429638" cy="15675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4868694" y="2058154"/>
              <a:ext cx="1108952" cy="9208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5977646" y="2058154"/>
              <a:ext cx="1172184" cy="6237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endCxn id="27" idx="1"/>
            </p:cNvCxnSpPr>
            <p:nvPr/>
          </p:nvCxnSpPr>
          <p:spPr>
            <a:xfrm>
              <a:off x="5448471" y="2621651"/>
              <a:ext cx="547165" cy="371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楕円 21"/>
            <p:cNvSpPr/>
            <p:nvPr/>
          </p:nvSpPr>
          <p:spPr>
            <a:xfrm>
              <a:off x="5841394" y="1948150"/>
              <a:ext cx="272504" cy="27235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/>
            <p:nvPr/>
          </p:nvSpPr>
          <p:spPr>
            <a:xfrm>
              <a:off x="4675459" y="2886040"/>
              <a:ext cx="267172" cy="2637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/>
            <p:nvPr/>
          </p:nvSpPr>
          <p:spPr>
            <a:xfrm>
              <a:off x="5423170" y="3510493"/>
              <a:ext cx="267172" cy="26370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/>
            <p:nvPr/>
          </p:nvSpPr>
          <p:spPr>
            <a:xfrm>
              <a:off x="6786649" y="3271002"/>
              <a:ext cx="267172" cy="2637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/>
            <p:nvPr/>
          </p:nvSpPr>
          <p:spPr>
            <a:xfrm>
              <a:off x="7011379" y="2526924"/>
              <a:ext cx="267172" cy="2637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/>
            <p:nvPr/>
          </p:nvSpPr>
          <p:spPr>
            <a:xfrm>
              <a:off x="5954848" y="2953838"/>
              <a:ext cx="278515" cy="2704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5614002" y="2886040"/>
              <a:ext cx="204594" cy="2045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/>
            <p:cNvSpPr>
              <a:spLocks noChangeAspect="1"/>
            </p:cNvSpPr>
            <p:nvPr/>
          </p:nvSpPr>
          <p:spPr>
            <a:xfrm>
              <a:off x="5259904" y="2466668"/>
              <a:ext cx="204594" cy="2045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>
              <a:spLocks noChangeAspect="1"/>
            </p:cNvSpPr>
            <p:nvPr/>
          </p:nvSpPr>
          <p:spPr>
            <a:xfrm>
              <a:off x="6365219" y="2658777"/>
              <a:ext cx="204594" cy="2045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6464029" y="2275163"/>
              <a:ext cx="204594" cy="2045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>
              <a:endCxn id="27" idx="7"/>
            </p:cNvCxnSpPr>
            <p:nvPr/>
          </p:nvCxnSpPr>
          <p:spPr>
            <a:xfrm flipH="1">
              <a:off x="6192575" y="2831999"/>
              <a:ext cx="199479" cy="1614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stCxn id="31" idx="3"/>
              <a:endCxn id="27" idx="0"/>
            </p:cNvCxnSpPr>
            <p:nvPr/>
          </p:nvCxnSpPr>
          <p:spPr>
            <a:xfrm flipH="1">
              <a:off x="6094106" y="2449795"/>
              <a:ext cx="399885" cy="5040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27" idx="2"/>
            </p:cNvCxnSpPr>
            <p:nvPr/>
          </p:nvCxnSpPr>
          <p:spPr>
            <a:xfrm flipH="1" flipV="1">
              <a:off x="5798558" y="3021136"/>
              <a:ext cx="156290" cy="67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7123913" y="1727704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height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514148" y="2088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467035" y="26711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486066" y="33593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0ACD-69A0-4C60-AE61-975AD3BE7EE4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689394" y="744823"/>
                <a:ext cx="7288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{0,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∞}</m:t>
                      </m:r>
                    </m:oMath>
                  </m:oMathPara>
                </a14:m>
                <a:endParaRPr kumimoji="1" lang="ja-JP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394" y="744823"/>
                <a:ext cx="728853" cy="307777"/>
              </a:xfrm>
              <a:prstGeom prst="rect">
                <a:avLst/>
              </a:prstGeom>
              <a:blipFill>
                <a:blip r:embed="rId5"/>
                <a:stretch>
                  <a:fillRect l="-10833" t="-1961" r="-1083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 rot="18967843">
                <a:off x="6571776" y="978597"/>
                <a:ext cx="234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ja-JP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7843">
                <a:off x="6571776" y="978597"/>
                <a:ext cx="234038" cy="307777"/>
              </a:xfrm>
              <a:prstGeom prst="rect">
                <a:avLst/>
              </a:prstGeom>
              <a:blipFill>
                <a:blip r:embed="rId6"/>
                <a:stretch>
                  <a:fillRect r="-6250"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419081" y="2682977"/>
                <a:ext cx="3072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</m:oMath>
                  </m:oMathPara>
                </a14:m>
                <a:endParaRPr lang="en-US" altLang="ja-JP" sz="2400" dirty="0">
                  <a:latin typeface="Calibri Light" panose="020F03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81" y="2682977"/>
                <a:ext cx="3072188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円弧 87"/>
          <p:cNvSpPr/>
          <p:nvPr/>
        </p:nvSpPr>
        <p:spPr>
          <a:xfrm flipH="1">
            <a:off x="4465437" y="1778000"/>
            <a:ext cx="779611" cy="2146299"/>
          </a:xfrm>
          <a:prstGeom prst="arc">
            <a:avLst>
              <a:gd name="adj1" fmla="val 16856257"/>
              <a:gd name="adj2" fmla="val 483007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弧 88"/>
          <p:cNvSpPr/>
          <p:nvPr/>
        </p:nvSpPr>
        <p:spPr>
          <a:xfrm>
            <a:off x="7426873" y="1727704"/>
            <a:ext cx="767221" cy="2146299"/>
          </a:xfrm>
          <a:prstGeom prst="arc">
            <a:avLst>
              <a:gd name="adj1" fmla="val 16856257"/>
              <a:gd name="adj2" fmla="val 483007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193453" y="1590054"/>
                <a:ext cx="3356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453" y="1590054"/>
                <a:ext cx="33560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1377140" y="3366447"/>
                <a:ext cx="2220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1,2,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40" y="3366447"/>
                <a:ext cx="222003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1414782" y="4925465"/>
            <a:ext cx="55965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 Light" panose="020F0302020204030204" pitchFamily="34" charset="0"/>
              </a:rPr>
              <a:t>There are several technical difficulties</a:t>
            </a:r>
          </a:p>
          <a:p>
            <a:r>
              <a:rPr lang="en-US" altLang="ja-JP" sz="2800" dirty="0" smtClean="0">
                <a:latin typeface="Calibri Light" panose="020F0302020204030204" pitchFamily="34" charset="0"/>
              </a:rPr>
              <a:t>to treat this objective.</a:t>
            </a:r>
          </a:p>
          <a:p>
            <a:r>
              <a:rPr kumimoji="1" lang="en-US" altLang="ja-JP" sz="2800" dirty="0" smtClean="0">
                <a:latin typeface="Calibri Light" panose="020F0302020204030204" pitchFamily="34" charset="0"/>
              </a:rPr>
              <a:t>---&gt; perturbation (details are omitted)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19081" y="4099856"/>
            <a:ext cx="565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alibri Light" panose="020F0302020204030204" pitchFamily="34" charset="0"/>
              </a:rPr>
              <a:t>c.f. </a:t>
            </a:r>
            <a:r>
              <a:rPr lang="en-US" altLang="ja-JP" sz="2400" dirty="0">
                <a:latin typeface="Calibri Light" panose="020F0302020204030204" pitchFamily="34" charset="0"/>
              </a:rPr>
              <a:t>s</a:t>
            </a:r>
            <a:r>
              <a:rPr lang="en-US" altLang="ja-JP" sz="2400" dirty="0" smtClean="0">
                <a:latin typeface="Calibri Light" panose="020F0302020204030204" pitchFamily="34" charset="0"/>
              </a:rPr>
              <a:t>ubmodular interpretation: Y. Iwata 2013</a:t>
            </a:r>
            <a:endParaRPr kumimoji="1" lang="ja-JP" altLang="en-US" sz="24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 flipH="1">
            <a:off x="769206" y="967241"/>
            <a:ext cx="373117" cy="4010479"/>
          </a:xfrm>
          <a:custGeom>
            <a:avLst/>
            <a:gdLst>
              <a:gd name="connsiteX0" fmla="*/ 3386 w 233502"/>
              <a:gd name="connsiteY0" fmla="*/ 0 h 1832187"/>
              <a:gd name="connsiteX1" fmla="*/ 223520 w 233502"/>
              <a:gd name="connsiteY1" fmla="*/ 663787 h 1832187"/>
              <a:gd name="connsiteX2" fmla="*/ 176106 w 233502"/>
              <a:gd name="connsiteY2" fmla="*/ 1334347 h 1832187"/>
              <a:gd name="connsiteX3" fmla="*/ 0 w 233502"/>
              <a:gd name="connsiteY3" fmla="*/ 1832187 h 18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02" h="1832187">
                <a:moveTo>
                  <a:pt x="3386" y="0"/>
                </a:moveTo>
                <a:cubicBezTo>
                  <a:pt x="99059" y="220698"/>
                  <a:pt x="194733" y="441396"/>
                  <a:pt x="223520" y="663787"/>
                </a:cubicBezTo>
                <a:cubicBezTo>
                  <a:pt x="252307" y="886178"/>
                  <a:pt x="213359" y="1139614"/>
                  <a:pt x="176106" y="1334347"/>
                </a:cubicBezTo>
                <a:cubicBezTo>
                  <a:pt x="138853" y="1529080"/>
                  <a:pt x="69426" y="1680633"/>
                  <a:pt x="0" y="18321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6507009" y="812621"/>
            <a:ext cx="306990" cy="4017954"/>
          </a:xfrm>
          <a:custGeom>
            <a:avLst/>
            <a:gdLst>
              <a:gd name="connsiteX0" fmla="*/ 3386 w 233502"/>
              <a:gd name="connsiteY0" fmla="*/ 0 h 1832187"/>
              <a:gd name="connsiteX1" fmla="*/ 223520 w 233502"/>
              <a:gd name="connsiteY1" fmla="*/ 663787 h 1832187"/>
              <a:gd name="connsiteX2" fmla="*/ 176106 w 233502"/>
              <a:gd name="connsiteY2" fmla="*/ 1334347 h 1832187"/>
              <a:gd name="connsiteX3" fmla="*/ 0 w 233502"/>
              <a:gd name="connsiteY3" fmla="*/ 1832187 h 18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02" h="1832187">
                <a:moveTo>
                  <a:pt x="3386" y="0"/>
                </a:moveTo>
                <a:cubicBezTo>
                  <a:pt x="99059" y="220698"/>
                  <a:pt x="194733" y="441396"/>
                  <a:pt x="223520" y="663787"/>
                </a:cubicBezTo>
                <a:cubicBezTo>
                  <a:pt x="252307" y="886178"/>
                  <a:pt x="213359" y="1139614"/>
                  <a:pt x="176106" y="1334347"/>
                </a:cubicBezTo>
                <a:cubicBezTo>
                  <a:pt x="138853" y="1529080"/>
                  <a:pt x="69426" y="1680633"/>
                  <a:pt x="0" y="18321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-14023" y="2258802"/>
                <a:ext cx="8162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ja-JP" sz="4400" b="0" dirty="0" smtClean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23" y="2258802"/>
                <a:ext cx="81624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604454" y="689587"/>
                <a:ext cx="4374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ja-JP" sz="3200" b="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54" y="689587"/>
                <a:ext cx="43748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714689" y="2232341"/>
                <a:ext cx="8402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80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89" y="2232341"/>
                <a:ext cx="84029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415963" y="2370840"/>
                <a:ext cx="17184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∪{∞}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963" y="2370840"/>
                <a:ext cx="171841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22747" y="165635"/>
            <a:ext cx="684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(Perturbed) </a:t>
            </a:r>
            <a:r>
              <a:rPr kumimoji="1" lang="en-US" altLang="ja-JP" sz="3200" dirty="0" smtClean="0">
                <a:latin typeface="+mn-ea"/>
              </a:rPr>
              <a:t>objective is “L-convex”</a:t>
            </a:r>
            <a:endParaRPr kumimoji="1" lang="ja-JP" altLang="en-US" sz="3200" dirty="0">
              <a:latin typeface="+mn-ea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329789" y="894022"/>
            <a:ext cx="4949277" cy="4383037"/>
            <a:chOff x="648205" y="1059180"/>
            <a:chExt cx="5726964" cy="5168097"/>
          </a:xfrm>
        </p:grpSpPr>
        <p:sp>
          <p:nvSpPr>
            <p:cNvPr id="119" name="フリーフォーム 118"/>
            <p:cNvSpPr/>
            <p:nvPr/>
          </p:nvSpPr>
          <p:spPr>
            <a:xfrm>
              <a:off x="5340699" y="1386673"/>
              <a:ext cx="718457" cy="2868804"/>
            </a:xfrm>
            <a:custGeom>
              <a:avLst/>
              <a:gdLst>
                <a:gd name="connsiteX0" fmla="*/ 0 w 718457"/>
                <a:gd name="connsiteY0" fmla="*/ 135652 h 2868804"/>
                <a:gd name="connsiteX1" fmla="*/ 718457 w 718457"/>
                <a:gd name="connsiteY1" fmla="*/ 0 h 2868804"/>
                <a:gd name="connsiteX2" fmla="*/ 658167 w 718457"/>
                <a:gd name="connsiteY2" fmla="*/ 2713054 h 2868804"/>
                <a:gd name="connsiteX3" fmla="*/ 10048 w 718457"/>
                <a:gd name="connsiteY3" fmla="*/ 2868804 h 2868804"/>
                <a:gd name="connsiteX4" fmla="*/ 0 w 718457"/>
                <a:gd name="connsiteY4" fmla="*/ 135652 h 28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457" h="2868804">
                  <a:moveTo>
                    <a:pt x="0" y="135652"/>
                  </a:moveTo>
                  <a:lnTo>
                    <a:pt x="718457" y="0"/>
                  </a:lnTo>
                  <a:lnTo>
                    <a:pt x="658167" y="2713054"/>
                  </a:lnTo>
                  <a:lnTo>
                    <a:pt x="10048" y="2868804"/>
                  </a:lnTo>
                  <a:cubicBezTo>
                    <a:pt x="6699" y="1971151"/>
                    <a:pt x="3349" y="1073499"/>
                    <a:pt x="0" y="135652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5328518" y="1539350"/>
              <a:ext cx="986763" cy="3772722"/>
            </a:xfrm>
            <a:custGeom>
              <a:avLst/>
              <a:gdLst>
                <a:gd name="connsiteX0" fmla="*/ 0 w 986763"/>
                <a:gd name="connsiteY0" fmla="*/ 0 h 3772722"/>
                <a:gd name="connsiteX1" fmla="*/ 986763 w 986763"/>
                <a:gd name="connsiteY1" fmla="*/ 1019654 h 3772722"/>
                <a:gd name="connsiteX2" fmla="*/ 980184 w 986763"/>
                <a:gd name="connsiteY2" fmla="*/ 3772722 h 3772722"/>
                <a:gd name="connsiteX3" fmla="*/ 6578 w 986763"/>
                <a:gd name="connsiteY3" fmla="*/ 2720175 h 3772722"/>
                <a:gd name="connsiteX4" fmla="*/ 0 w 986763"/>
                <a:gd name="connsiteY4" fmla="*/ 0 h 377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63" h="3772722">
                  <a:moveTo>
                    <a:pt x="0" y="0"/>
                  </a:moveTo>
                  <a:lnTo>
                    <a:pt x="986763" y="1019654"/>
                  </a:lnTo>
                  <a:lnTo>
                    <a:pt x="980184" y="3772722"/>
                  </a:lnTo>
                  <a:lnTo>
                    <a:pt x="6578" y="2720175"/>
                  </a:lnTo>
                  <a:cubicBezTo>
                    <a:pt x="5482" y="1827703"/>
                    <a:pt x="4385" y="935231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630680" y="1059180"/>
              <a:ext cx="979170" cy="3215640"/>
            </a:xfrm>
            <a:custGeom>
              <a:avLst/>
              <a:gdLst>
                <a:gd name="connsiteX0" fmla="*/ 971550 w 979170"/>
                <a:gd name="connsiteY0" fmla="*/ 487680 h 3215640"/>
                <a:gd name="connsiteX1" fmla="*/ 0 w 979170"/>
                <a:gd name="connsiteY1" fmla="*/ 0 h 3215640"/>
                <a:gd name="connsiteX2" fmla="*/ 34290 w 979170"/>
                <a:gd name="connsiteY2" fmla="*/ 2758440 h 3215640"/>
                <a:gd name="connsiteX3" fmla="*/ 979170 w 979170"/>
                <a:gd name="connsiteY3" fmla="*/ 3215640 h 3215640"/>
                <a:gd name="connsiteX4" fmla="*/ 971550 w 979170"/>
                <a:gd name="connsiteY4" fmla="*/ 487680 h 32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70" h="3215640">
                  <a:moveTo>
                    <a:pt x="971550" y="487680"/>
                  </a:moveTo>
                  <a:lnTo>
                    <a:pt x="0" y="0"/>
                  </a:lnTo>
                  <a:lnTo>
                    <a:pt x="34290" y="2758440"/>
                  </a:lnTo>
                  <a:lnTo>
                    <a:pt x="979170" y="3215640"/>
                  </a:lnTo>
                  <a:lnTo>
                    <a:pt x="971550" y="487680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1089660" y="1539240"/>
              <a:ext cx="1504950" cy="3478530"/>
            </a:xfrm>
            <a:custGeom>
              <a:avLst/>
              <a:gdLst>
                <a:gd name="connsiteX0" fmla="*/ 1493520 w 1504950"/>
                <a:gd name="connsiteY0" fmla="*/ 0 h 3478530"/>
                <a:gd name="connsiteX1" fmla="*/ 0 w 1504950"/>
                <a:gd name="connsiteY1" fmla="*/ 754380 h 3478530"/>
                <a:gd name="connsiteX2" fmla="*/ 15240 w 1504950"/>
                <a:gd name="connsiteY2" fmla="*/ 3478530 h 3478530"/>
                <a:gd name="connsiteX3" fmla="*/ 1504950 w 1504950"/>
                <a:gd name="connsiteY3" fmla="*/ 2701290 h 3478530"/>
                <a:gd name="connsiteX4" fmla="*/ 1493520 w 1504950"/>
                <a:gd name="connsiteY4" fmla="*/ 0 h 347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950" h="3478530">
                  <a:moveTo>
                    <a:pt x="1493520" y="0"/>
                  </a:moveTo>
                  <a:lnTo>
                    <a:pt x="0" y="754380"/>
                  </a:lnTo>
                  <a:lnTo>
                    <a:pt x="15240" y="3478530"/>
                  </a:lnTo>
                  <a:lnTo>
                    <a:pt x="1504950" y="2701290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576972" y="1537660"/>
              <a:ext cx="2761210" cy="273366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90800" y="1530350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cxnSpLocks noChangeAspect="1"/>
            </p:cNvCxnSpPr>
            <p:nvPr/>
          </p:nvCxnSpPr>
          <p:spPr>
            <a:xfrm flipH="1">
              <a:off x="2595970" y="1537661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楕円 25"/>
            <p:cNvSpPr>
              <a:spLocks noChangeAspect="1"/>
            </p:cNvSpPr>
            <p:nvPr/>
          </p:nvSpPr>
          <p:spPr>
            <a:xfrm>
              <a:off x="3012000" y="19563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3500696" y="1530350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cxnSpLocks noChangeAspect="1"/>
            </p:cNvCxnSpPr>
            <p:nvPr/>
          </p:nvCxnSpPr>
          <p:spPr>
            <a:xfrm flipH="1">
              <a:off x="3505866" y="1537661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楕円 28"/>
            <p:cNvSpPr>
              <a:spLocks noChangeAspect="1"/>
            </p:cNvSpPr>
            <p:nvPr/>
          </p:nvSpPr>
          <p:spPr>
            <a:xfrm>
              <a:off x="3450033" y="1475826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>
              <a:spLocks noChangeAspect="1"/>
            </p:cNvSpPr>
            <p:nvPr/>
          </p:nvSpPr>
          <p:spPr>
            <a:xfrm>
              <a:off x="3921896" y="19563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4415096" y="1530572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cxnSpLocks noChangeAspect="1"/>
            </p:cNvCxnSpPr>
            <p:nvPr/>
          </p:nvCxnSpPr>
          <p:spPr>
            <a:xfrm flipH="1">
              <a:off x="4420266" y="1537883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4364433" y="1476048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4836296" y="19566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2595143" y="2436928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cxnSpLocks noChangeAspect="1"/>
            </p:cNvCxnSpPr>
            <p:nvPr/>
          </p:nvCxnSpPr>
          <p:spPr>
            <a:xfrm flipH="1">
              <a:off x="2600313" y="2444239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楕円 36"/>
            <p:cNvSpPr>
              <a:spLocks noChangeAspect="1"/>
            </p:cNvSpPr>
            <p:nvPr/>
          </p:nvSpPr>
          <p:spPr>
            <a:xfrm>
              <a:off x="3016343" y="286296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3505039" y="2436928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cxnSpLocks noChangeAspect="1"/>
            </p:cNvCxnSpPr>
            <p:nvPr/>
          </p:nvCxnSpPr>
          <p:spPr>
            <a:xfrm flipH="1">
              <a:off x="3510209" y="2444239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楕円 39"/>
            <p:cNvSpPr>
              <a:spLocks noChangeAspect="1"/>
            </p:cNvSpPr>
            <p:nvPr/>
          </p:nvSpPr>
          <p:spPr>
            <a:xfrm>
              <a:off x="3454376" y="2382404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3926239" y="286296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4419439" y="2437150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cxnSpLocks noChangeAspect="1"/>
            </p:cNvCxnSpPr>
            <p:nvPr/>
          </p:nvCxnSpPr>
          <p:spPr>
            <a:xfrm flipH="1">
              <a:off x="4424609" y="2444461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>
              <a:spLocks noChangeAspect="1"/>
            </p:cNvSpPr>
            <p:nvPr/>
          </p:nvSpPr>
          <p:spPr>
            <a:xfrm>
              <a:off x="4368776" y="2382626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>
              <a:spLocks noChangeAspect="1"/>
            </p:cNvSpPr>
            <p:nvPr/>
          </p:nvSpPr>
          <p:spPr>
            <a:xfrm>
              <a:off x="4840639" y="28631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2595143" y="3342550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cxnSpLocks noChangeAspect="1"/>
            </p:cNvCxnSpPr>
            <p:nvPr/>
          </p:nvCxnSpPr>
          <p:spPr>
            <a:xfrm flipH="1">
              <a:off x="2600313" y="3349861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楕円 47"/>
            <p:cNvSpPr>
              <a:spLocks noChangeAspect="1"/>
            </p:cNvSpPr>
            <p:nvPr/>
          </p:nvSpPr>
          <p:spPr>
            <a:xfrm>
              <a:off x="3016343" y="37685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3505039" y="3342550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cxnSpLocks noChangeAspect="1"/>
            </p:cNvCxnSpPr>
            <p:nvPr/>
          </p:nvCxnSpPr>
          <p:spPr>
            <a:xfrm flipH="1">
              <a:off x="3510209" y="3349861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楕円 50"/>
            <p:cNvSpPr>
              <a:spLocks noChangeAspect="1"/>
            </p:cNvSpPr>
            <p:nvPr/>
          </p:nvSpPr>
          <p:spPr>
            <a:xfrm>
              <a:off x="3454376" y="3288026"/>
              <a:ext cx="108000" cy="10793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>
              <a:spLocks noChangeAspect="1"/>
            </p:cNvSpPr>
            <p:nvPr/>
          </p:nvSpPr>
          <p:spPr>
            <a:xfrm>
              <a:off x="3926239" y="37685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4419439" y="3342772"/>
              <a:ext cx="914400" cy="9144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>
              <a:cxnSpLocks noChangeAspect="1"/>
            </p:cNvCxnSpPr>
            <p:nvPr/>
          </p:nvCxnSpPr>
          <p:spPr>
            <a:xfrm flipH="1">
              <a:off x="4424609" y="3350083"/>
              <a:ext cx="900000" cy="9000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楕円 54"/>
            <p:cNvSpPr>
              <a:spLocks noChangeAspect="1"/>
            </p:cNvSpPr>
            <p:nvPr/>
          </p:nvSpPr>
          <p:spPr>
            <a:xfrm>
              <a:off x="4368776" y="3288248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/>
            <p:cNvSpPr>
              <a:spLocks noChangeAspect="1"/>
            </p:cNvSpPr>
            <p:nvPr/>
          </p:nvSpPr>
          <p:spPr>
            <a:xfrm>
              <a:off x="4840639" y="37688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>
              <a:spLocks noChangeAspect="1"/>
            </p:cNvSpPr>
            <p:nvPr/>
          </p:nvSpPr>
          <p:spPr>
            <a:xfrm>
              <a:off x="3458719" y="4194604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>
              <a:spLocks noChangeAspect="1"/>
            </p:cNvSpPr>
            <p:nvPr/>
          </p:nvSpPr>
          <p:spPr>
            <a:xfrm>
              <a:off x="4373119" y="4194826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1841852" y="1908212"/>
              <a:ext cx="742237" cy="537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V="1">
              <a:off x="1838577" y="1528032"/>
              <a:ext cx="753367" cy="129277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1840903" y="2822447"/>
              <a:ext cx="742237" cy="53783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1837628" y="2442267"/>
              <a:ext cx="753367" cy="129277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1841678" y="3733489"/>
              <a:ext cx="742237" cy="53783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1838403" y="3353309"/>
              <a:ext cx="753367" cy="129277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1095866" y="2284267"/>
              <a:ext cx="742237" cy="53783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1092591" y="1904087"/>
              <a:ext cx="753367" cy="129277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1094917" y="3198502"/>
              <a:ext cx="742237" cy="53783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1091642" y="2818322"/>
              <a:ext cx="753367" cy="129277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1095692" y="4109544"/>
              <a:ext cx="742237" cy="53783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1092417" y="3729364"/>
              <a:ext cx="753367" cy="129277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楕円 70"/>
            <p:cNvSpPr>
              <a:spLocks noChangeAspect="1"/>
            </p:cNvSpPr>
            <p:nvPr/>
          </p:nvSpPr>
          <p:spPr>
            <a:xfrm>
              <a:off x="1050674" y="4956858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/>
            <p:cNvSpPr>
              <a:spLocks noChangeAspect="1"/>
            </p:cNvSpPr>
            <p:nvPr/>
          </p:nvSpPr>
          <p:spPr>
            <a:xfrm>
              <a:off x="2178549" y="21449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/>
            <p:cNvSpPr>
              <a:spLocks noChangeAspect="1"/>
            </p:cNvSpPr>
            <p:nvPr/>
          </p:nvSpPr>
          <p:spPr>
            <a:xfrm>
              <a:off x="1435203" y="252003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楕円 73"/>
            <p:cNvSpPr>
              <a:spLocks noChangeAspect="1"/>
            </p:cNvSpPr>
            <p:nvPr/>
          </p:nvSpPr>
          <p:spPr>
            <a:xfrm>
              <a:off x="1435203" y="342952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/>
            <p:cNvSpPr>
              <a:spLocks noChangeAspect="1"/>
            </p:cNvSpPr>
            <p:nvPr/>
          </p:nvSpPr>
          <p:spPr>
            <a:xfrm>
              <a:off x="2175465" y="30546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/>
            <p:cNvSpPr>
              <a:spLocks noChangeAspect="1"/>
            </p:cNvSpPr>
            <p:nvPr/>
          </p:nvSpPr>
          <p:spPr>
            <a:xfrm>
              <a:off x="2175465" y="397304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/>
            <p:cNvSpPr>
              <a:spLocks noChangeAspect="1"/>
            </p:cNvSpPr>
            <p:nvPr/>
          </p:nvSpPr>
          <p:spPr>
            <a:xfrm>
              <a:off x="1433697" y="43437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/>
            <p:cNvSpPr>
              <a:spLocks noChangeAspect="1"/>
            </p:cNvSpPr>
            <p:nvPr/>
          </p:nvSpPr>
          <p:spPr>
            <a:xfrm>
              <a:off x="1046331" y="3144658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/>
            <p:cNvSpPr>
              <a:spLocks noChangeAspect="1"/>
            </p:cNvSpPr>
            <p:nvPr/>
          </p:nvSpPr>
          <p:spPr>
            <a:xfrm>
              <a:off x="2548823" y="4194604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/>
            <p:cNvSpPr>
              <a:spLocks noChangeAspect="1"/>
            </p:cNvSpPr>
            <p:nvPr/>
          </p:nvSpPr>
          <p:spPr>
            <a:xfrm>
              <a:off x="2544480" y="2382404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/>
            <p:cNvSpPr>
              <a:spLocks noChangeAspect="1"/>
            </p:cNvSpPr>
            <p:nvPr/>
          </p:nvSpPr>
          <p:spPr>
            <a:xfrm>
              <a:off x="2544480" y="3288026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/>
            <p:cNvSpPr>
              <a:spLocks noChangeAspect="1"/>
            </p:cNvSpPr>
            <p:nvPr/>
          </p:nvSpPr>
          <p:spPr>
            <a:xfrm>
              <a:off x="1798494" y="3664081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/>
            <p:cNvSpPr>
              <a:spLocks noChangeAspect="1"/>
            </p:cNvSpPr>
            <p:nvPr/>
          </p:nvSpPr>
          <p:spPr>
            <a:xfrm>
              <a:off x="1041988" y="2238080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/>
            <p:cNvSpPr>
              <a:spLocks noChangeAspect="1"/>
            </p:cNvSpPr>
            <p:nvPr/>
          </p:nvSpPr>
          <p:spPr>
            <a:xfrm>
              <a:off x="1046331" y="4050280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/>
            <p:cNvSpPr>
              <a:spLocks noChangeAspect="1"/>
            </p:cNvSpPr>
            <p:nvPr/>
          </p:nvSpPr>
          <p:spPr>
            <a:xfrm>
              <a:off x="1802837" y="4570659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/>
            <p:cNvSpPr>
              <a:spLocks noChangeAspect="1"/>
            </p:cNvSpPr>
            <p:nvPr/>
          </p:nvSpPr>
          <p:spPr>
            <a:xfrm>
              <a:off x="2540137" y="1475826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/>
            <p:cNvSpPr>
              <a:spLocks noChangeAspect="1"/>
            </p:cNvSpPr>
            <p:nvPr/>
          </p:nvSpPr>
          <p:spPr>
            <a:xfrm>
              <a:off x="1798494" y="2758459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/>
            <p:cNvSpPr>
              <a:spLocks noChangeAspect="1"/>
            </p:cNvSpPr>
            <p:nvPr/>
          </p:nvSpPr>
          <p:spPr>
            <a:xfrm>
              <a:off x="1794151" y="1851881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9" name="直線コネクタ 88"/>
            <p:cNvCxnSpPr/>
            <p:nvPr/>
          </p:nvCxnSpPr>
          <p:spPr>
            <a:xfrm>
              <a:off x="5344029" y="1537659"/>
              <a:ext cx="482550" cy="142294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H="1">
              <a:off x="5335343" y="2046204"/>
              <a:ext cx="491236" cy="4067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楕円 90"/>
            <p:cNvSpPr>
              <a:spLocks noChangeAspect="1"/>
            </p:cNvSpPr>
            <p:nvPr/>
          </p:nvSpPr>
          <p:spPr>
            <a:xfrm>
              <a:off x="5548811" y="221358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2" name="直線コネクタ 91"/>
            <p:cNvCxnSpPr/>
            <p:nvPr/>
          </p:nvCxnSpPr>
          <p:spPr>
            <a:xfrm>
              <a:off x="5344408" y="2458579"/>
              <a:ext cx="482550" cy="142294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H="1">
              <a:off x="5335722" y="2967124"/>
              <a:ext cx="491236" cy="40675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楕円 93"/>
            <p:cNvSpPr>
              <a:spLocks noChangeAspect="1"/>
            </p:cNvSpPr>
            <p:nvPr/>
          </p:nvSpPr>
          <p:spPr>
            <a:xfrm>
              <a:off x="5549190" y="313450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5" name="直線コネクタ 94"/>
            <p:cNvCxnSpPr/>
            <p:nvPr/>
          </p:nvCxnSpPr>
          <p:spPr>
            <a:xfrm>
              <a:off x="5337355" y="3374709"/>
              <a:ext cx="482550" cy="142294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H="1">
              <a:off x="5328669" y="3883254"/>
              <a:ext cx="491236" cy="40675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楕円 96"/>
            <p:cNvSpPr>
              <a:spLocks noChangeAspect="1"/>
            </p:cNvSpPr>
            <p:nvPr/>
          </p:nvSpPr>
          <p:spPr>
            <a:xfrm>
              <a:off x="5542137" y="405063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/>
            <p:nvPr/>
          </p:nvCxnSpPr>
          <p:spPr>
            <a:xfrm>
              <a:off x="5829933" y="2057123"/>
              <a:ext cx="482550" cy="142294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5821247" y="2565668"/>
              <a:ext cx="491236" cy="40675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楕円 99"/>
            <p:cNvSpPr>
              <a:spLocks noChangeAspect="1"/>
            </p:cNvSpPr>
            <p:nvPr/>
          </p:nvSpPr>
          <p:spPr>
            <a:xfrm>
              <a:off x="6267169" y="2510185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100"/>
            <p:cNvSpPr>
              <a:spLocks noChangeAspect="1"/>
            </p:cNvSpPr>
            <p:nvPr/>
          </p:nvSpPr>
          <p:spPr>
            <a:xfrm>
              <a:off x="6034715" y="273304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2" name="直線コネクタ 101"/>
            <p:cNvCxnSpPr/>
            <p:nvPr/>
          </p:nvCxnSpPr>
          <p:spPr>
            <a:xfrm>
              <a:off x="5829441" y="2973644"/>
              <a:ext cx="482550" cy="142294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820755" y="3482189"/>
              <a:ext cx="491236" cy="40675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楕円 103"/>
            <p:cNvSpPr>
              <a:spLocks noChangeAspect="1"/>
            </p:cNvSpPr>
            <p:nvPr/>
          </p:nvSpPr>
          <p:spPr>
            <a:xfrm>
              <a:off x="6266677" y="3426706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楕円 104"/>
            <p:cNvSpPr>
              <a:spLocks noChangeAspect="1"/>
            </p:cNvSpPr>
            <p:nvPr/>
          </p:nvSpPr>
          <p:spPr>
            <a:xfrm>
              <a:off x="6034223" y="364956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6" name="直線コネクタ 105"/>
            <p:cNvCxnSpPr/>
            <p:nvPr/>
          </p:nvCxnSpPr>
          <p:spPr>
            <a:xfrm>
              <a:off x="5826778" y="3891138"/>
              <a:ext cx="482550" cy="142294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H="1">
              <a:off x="5818092" y="4399683"/>
              <a:ext cx="491236" cy="40675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楕円 107"/>
            <p:cNvSpPr>
              <a:spLocks noChangeAspect="1"/>
            </p:cNvSpPr>
            <p:nvPr/>
          </p:nvSpPr>
          <p:spPr>
            <a:xfrm>
              <a:off x="6264014" y="4344200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/>
            <p:cNvSpPr>
              <a:spLocks noChangeAspect="1"/>
            </p:cNvSpPr>
            <p:nvPr/>
          </p:nvSpPr>
          <p:spPr>
            <a:xfrm>
              <a:off x="6031560" y="456705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/>
            <p:cNvSpPr>
              <a:spLocks noChangeAspect="1"/>
            </p:cNvSpPr>
            <p:nvPr/>
          </p:nvSpPr>
          <p:spPr>
            <a:xfrm>
              <a:off x="6244383" y="5258102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/>
            <p:cNvSpPr>
              <a:spLocks noChangeAspect="1"/>
            </p:cNvSpPr>
            <p:nvPr/>
          </p:nvSpPr>
          <p:spPr>
            <a:xfrm>
              <a:off x="5761126" y="4746613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/>
            <p:cNvSpPr>
              <a:spLocks noChangeAspect="1"/>
            </p:cNvSpPr>
            <p:nvPr/>
          </p:nvSpPr>
          <p:spPr>
            <a:xfrm>
              <a:off x="5276598" y="1475826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/>
            <p:cNvSpPr>
              <a:spLocks noChangeAspect="1"/>
            </p:cNvSpPr>
            <p:nvPr/>
          </p:nvSpPr>
          <p:spPr>
            <a:xfrm>
              <a:off x="5781265" y="1990721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/>
            <p:cNvSpPr>
              <a:spLocks noChangeAspect="1"/>
            </p:cNvSpPr>
            <p:nvPr/>
          </p:nvSpPr>
          <p:spPr>
            <a:xfrm>
              <a:off x="5781644" y="2911641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/>
            <p:cNvSpPr>
              <a:spLocks noChangeAspect="1"/>
            </p:cNvSpPr>
            <p:nvPr/>
          </p:nvSpPr>
          <p:spPr>
            <a:xfrm>
              <a:off x="5280941" y="2382404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楕円 115"/>
            <p:cNvSpPr>
              <a:spLocks noChangeAspect="1"/>
            </p:cNvSpPr>
            <p:nvPr/>
          </p:nvSpPr>
          <p:spPr>
            <a:xfrm>
              <a:off x="5280941" y="3288026"/>
              <a:ext cx="108000" cy="10793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楕円 116"/>
            <p:cNvSpPr>
              <a:spLocks noChangeAspect="1"/>
            </p:cNvSpPr>
            <p:nvPr/>
          </p:nvSpPr>
          <p:spPr>
            <a:xfrm>
              <a:off x="5774591" y="3827771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楕円 117"/>
            <p:cNvSpPr>
              <a:spLocks noChangeAspect="1"/>
            </p:cNvSpPr>
            <p:nvPr/>
          </p:nvSpPr>
          <p:spPr>
            <a:xfrm>
              <a:off x="5285284" y="4194604"/>
              <a:ext cx="108000" cy="107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0" name="グループ化 119"/>
            <p:cNvGrpSpPr/>
            <p:nvPr/>
          </p:nvGrpSpPr>
          <p:grpSpPr>
            <a:xfrm>
              <a:off x="1079361" y="4711595"/>
              <a:ext cx="5193328" cy="1515682"/>
              <a:chOff x="1923174" y="5301106"/>
              <a:chExt cx="5193328" cy="1515682"/>
            </a:xfrm>
          </p:grpSpPr>
          <p:cxnSp>
            <p:nvCxnSpPr>
              <p:cNvPr id="122" name="直線コネクタ 121"/>
              <p:cNvCxnSpPr/>
              <p:nvPr/>
            </p:nvCxnSpPr>
            <p:spPr>
              <a:xfrm>
                <a:off x="2512463" y="5301106"/>
                <a:ext cx="979170" cy="49741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 flipV="1">
                <a:off x="1923174" y="5798862"/>
                <a:ext cx="1556492" cy="8164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>
                <a:off x="3479666" y="5787684"/>
                <a:ext cx="2697985" cy="239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6143904" y="5793148"/>
                <a:ext cx="972598" cy="102364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flipV="1">
                <a:off x="6121386" y="5633875"/>
                <a:ext cx="739182" cy="160968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直線コネクタ 120"/>
            <p:cNvCxnSpPr/>
            <p:nvPr/>
          </p:nvCxnSpPr>
          <p:spPr>
            <a:xfrm flipH="1" flipV="1">
              <a:off x="648205" y="1836270"/>
              <a:ext cx="24986" cy="3330499"/>
            </a:xfrm>
            <a:prstGeom prst="line">
              <a:avLst/>
            </a:prstGeom>
            <a:ln w="25400">
              <a:solidFill>
                <a:schemeClr val="tx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1061724" y="1186182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height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26636" y="4254987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36" y="4254987"/>
                <a:ext cx="181140" cy="276999"/>
              </a:xfrm>
              <a:prstGeom prst="rect">
                <a:avLst/>
              </a:prstGeom>
              <a:blipFill>
                <a:blip r:embed="rId7"/>
                <a:stretch>
                  <a:fillRect l="-33333" r="-26667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955355" y="4500878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trivalent tree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231513" y="5407839"/>
                <a:ext cx="554132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513" y="5407839"/>
                <a:ext cx="5541325" cy="829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グループ化 137"/>
          <p:cNvGrpSpPr/>
          <p:nvPr/>
        </p:nvGrpSpPr>
        <p:grpSpPr>
          <a:xfrm>
            <a:off x="2276341" y="1603196"/>
            <a:ext cx="3236067" cy="1901746"/>
            <a:chOff x="2257387" y="1604017"/>
            <a:chExt cx="3236067" cy="1901746"/>
          </a:xfrm>
        </p:grpSpPr>
        <p:grpSp>
          <p:nvGrpSpPr>
            <p:cNvPr id="130" name="グループ化 129"/>
            <p:cNvGrpSpPr/>
            <p:nvPr/>
          </p:nvGrpSpPr>
          <p:grpSpPr>
            <a:xfrm>
              <a:off x="2257387" y="1604017"/>
              <a:ext cx="3236067" cy="1901746"/>
              <a:chOff x="2006277" y="310385"/>
              <a:chExt cx="3236067" cy="19017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2006277" y="1842799"/>
                    <a:ext cx="24173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0" name="テキスト ボックス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6277" y="1842799"/>
                    <a:ext cx="24173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000" r="-15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4996636" y="310385"/>
                    <a:ext cx="2457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3" name="テキスト ボックス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6636" y="310385"/>
                    <a:ext cx="24570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0000" r="-3000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8" name="直線コネクタ 127"/>
              <p:cNvCxnSpPr>
                <a:endCxn id="115" idx="3"/>
              </p:cNvCxnSpPr>
              <p:nvPr/>
            </p:nvCxnSpPr>
            <p:spPr>
              <a:xfrm flipV="1">
                <a:off x="2775640" y="801568"/>
                <a:ext cx="2301392" cy="89575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直線コネクタ 134"/>
            <p:cNvCxnSpPr/>
            <p:nvPr/>
          </p:nvCxnSpPr>
          <p:spPr>
            <a:xfrm flipV="1">
              <a:off x="2403831" y="2999117"/>
              <a:ext cx="622918" cy="146571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グループ化 147"/>
          <p:cNvGrpSpPr/>
          <p:nvPr/>
        </p:nvGrpSpPr>
        <p:grpSpPr>
          <a:xfrm>
            <a:off x="3423024" y="1910857"/>
            <a:ext cx="1171817" cy="1421464"/>
            <a:chOff x="3423024" y="1910857"/>
            <a:chExt cx="1171817" cy="1421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正方形/長方形 144"/>
                <p:cNvSpPr/>
                <p:nvPr/>
              </p:nvSpPr>
              <p:spPr>
                <a:xfrm>
                  <a:off x="3813922" y="1910857"/>
                  <a:ext cx="780919" cy="489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⌈"/>
                            <m:endChr m:val="⌉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45" name="正方形/長方形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922" y="1910857"/>
                  <a:ext cx="780919" cy="4894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正方形/長方形 145"/>
                <p:cNvSpPr/>
                <p:nvPr/>
              </p:nvSpPr>
              <p:spPr>
                <a:xfrm>
                  <a:off x="3423024" y="2842892"/>
                  <a:ext cx="780919" cy="489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⌊"/>
                            <m:endChr m:val="⌋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46" name="正方形/長方形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024" y="2842892"/>
                  <a:ext cx="780919" cy="4894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楕円 146"/>
            <p:cNvSpPr>
              <a:spLocks noChangeAspect="1"/>
            </p:cNvSpPr>
            <p:nvPr/>
          </p:nvSpPr>
          <p:spPr>
            <a:xfrm>
              <a:off x="3951257" y="2575527"/>
              <a:ext cx="101839" cy="10183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7" name="スライド番号プレースホルダー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0ACD-69A0-4C60-AE61-975AD3BE7EE4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3" name="楕円 142"/>
          <p:cNvSpPr>
            <a:spLocks noChangeAspect="1"/>
          </p:cNvSpPr>
          <p:nvPr/>
        </p:nvSpPr>
        <p:spPr>
          <a:xfrm>
            <a:off x="7994775" y="4685544"/>
            <a:ext cx="110113" cy="1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楕円 143"/>
          <p:cNvSpPr>
            <a:spLocks noChangeAspect="1"/>
          </p:cNvSpPr>
          <p:nvPr/>
        </p:nvSpPr>
        <p:spPr>
          <a:xfrm>
            <a:off x="7518984" y="4199623"/>
            <a:ext cx="72000" cy="70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楕円 150"/>
          <p:cNvSpPr>
            <a:spLocks noChangeAspect="1"/>
          </p:cNvSpPr>
          <p:nvPr/>
        </p:nvSpPr>
        <p:spPr>
          <a:xfrm>
            <a:off x="7984402" y="3643520"/>
            <a:ext cx="110113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3" name="直線矢印コネクタ 152"/>
          <p:cNvCxnSpPr>
            <a:stCxn id="151" idx="3"/>
            <a:endCxn id="144" idx="7"/>
          </p:cNvCxnSpPr>
          <p:nvPr/>
        </p:nvCxnSpPr>
        <p:spPr>
          <a:xfrm flipH="1">
            <a:off x="7580440" y="3735704"/>
            <a:ext cx="420088" cy="47426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>
            <a:stCxn id="144" idx="5"/>
            <a:endCxn id="143" idx="1"/>
          </p:cNvCxnSpPr>
          <p:nvPr/>
        </p:nvCxnSpPr>
        <p:spPr>
          <a:xfrm>
            <a:off x="7580440" y="4259933"/>
            <a:ext cx="430461" cy="441427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吹き出し 5"/>
          <p:cNvSpPr/>
          <p:nvPr/>
        </p:nvSpPr>
        <p:spPr>
          <a:xfrm>
            <a:off x="7415963" y="3426315"/>
            <a:ext cx="914400" cy="1598774"/>
          </a:xfrm>
          <a:prstGeom prst="wedgeRoundRectCallout">
            <a:avLst>
              <a:gd name="adj1" fmla="val -85681"/>
              <a:gd name="adj2" fmla="val -359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9" name="直線矢印コネクタ 148"/>
          <p:cNvCxnSpPr/>
          <p:nvPr/>
        </p:nvCxnSpPr>
        <p:spPr>
          <a:xfrm flipH="1">
            <a:off x="8046438" y="3800161"/>
            <a:ext cx="22912" cy="798923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フリーフォーム 164"/>
          <p:cNvSpPr/>
          <p:nvPr/>
        </p:nvSpPr>
        <p:spPr>
          <a:xfrm>
            <a:off x="6554266" y="1946686"/>
            <a:ext cx="578693" cy="578694"/>
          </a:xfrm>
          <a:custGeom>
            <a:avLst/>
            <a:gdLst>
              <a:gd name="connsiteX0" fmla="*/ 508355 w 578693"/>
              <a:gd name="connsiteY0" fmla="*/ 0 h 578694"/>
              <a:gd name="connsiteX1" fmla="*/ 0 w 578693"/>
              <a:gd name="connsiteY1" fmla="*/ 517947 h 578694"/>
              <a:gd name="connsiteX2" fmla="*/ 67141 w 578693"/>
              <a:gd name="connsiteY2" fmla="*/ 578694 h 578694"/>
              <a:gd name="connsiteX3" fmla="*/ 578693 w 578693"/>
              <a:gd name="connsiteY3" fmla="*/ 86325 h 578694"/>
              <a:gd name="connsiteX4" fmla="*/ 508355 w 578693"/>
              <a:gd name="connsiteY4" fmla="*/ 0 h 5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93" h="578694">
                <a:moveTo>
                  <a:pt x="508355" y="0"/>
                </a:moveTo>
                <a:lnTo>
                  <a:pt x="0" y="517947"/>
                </a:lnTo>
                <a:lnTo>
                  <a:pt x="67141" y="578694"/>
                </a:lnTo>
                <a:lnTo>
                  <a:pt x="578693" y="86325"/>
                </a:lnTo>
                <a:lnTo>
                  <a:pt x="508355" y="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/>
          <p:cNvSpPr/>
          <p:nvPr/>
        </p:nvSpPr>
        <p:spPr>
          <a:xfrm>
            <a:off x="6709745" y="1560077"/>
            <a:ext cx="865075" cy="895429"/>
          </a:xfrm>
          <a:custGeom>
            <a:avLst/>
            <a:gdLst>
              <a:gd name="connsiteX0" fmla="*/ 364242 w 865075"/>
              <a:gd name="connsiteY0" fmla="*/ 0 h 895429"/>
              <a:gd name="connsiteX1" fmla="*/ 865075 w 865075"/>
              <a:gd name="connsiteY1" fmla="*/ 417361 h 895429"/>
              <a:gd name="connsiteX2" fmla="*/ 360448 w 865075"/>
              <a:gd name="connsiteY2" fmla="*/ 895429 h 895429"/>
              <a:gd name="connsiteX3" fmla="*/ 0 w 865075"/>
              <a:gd name="connsiteY3" fmla="*/ 478068 h 895429"/>
              <a:gd name="connsiteX4" fmla="*/ 364242 w 865075"/>
              <a:gd name="connsiteY4" fmla="*/ 0 h 89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75" h="895429">
                <a:moveTo>
                  <a:pt x="364242" y="0"/>
                </a:moveTo>
                <a:lnTo>
                  <a:pt x="865075" y="417361"/>
                </a:lnTo>
                <a:lnTo>
                  <a:pt x="360448" y="895429"/>
                </a:lnTo>
                <a:lnTo>
                  <a:pt x="0" y="478068"/>
                </a:lnTo>
                <a:lnTo>
                  <a:pt x="364242" y="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/>
          <p:cNvSpPr/>
          <p:nvPr/>
        </p:nvSpPr>
        <p:spPr>
          <a:xfrm>
            <a:off x="4309860" y="2390300"/>
            <a:ext cx="508422" cy="516010"/>
          </a:xfrm>
          <a:custGeom>
            <a:avLst/>
            <a:gdLst>
              <a:gd name="connsiteX0" fmla="*/ 474274 w 508422"/>
              <a:gd name="connsiteY0" fmla="*/ 0 h 516010"/>
              <a:gd name="connsiteX1" fmla="*/ 0 w 508422"/>
              <a:gd name="connsiteY1" fmla="*/ 478068 h 516010"/>
              <a:gd name="connsiteX2" fmla="*/ 34148 w 508422"/>
              <a:gd name="connsiteY2" fmla="*/ 516010 h 516010"/>
              <a:gd name="connsiteX3" fmla="*/ 508422 w 508422"/>
              <a:gd name="connsiteY3" fmla="*/ 53119 h 516010"/>
              <a:gd name="connsiteX4" fmla="*/ 474274 w 508422"/>
              <a:gd name="connsiteY4" fmla="*/ 0 h 51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22" h="516010">
                <a:moveTo>
                  <a:pt x="474274" y="0"/>
                </a:moveTo>
                <a:lnTo>
                  <a:pt x="0" y="478068"/>
                </a:lnTo>
                <a:lnTo>
                  <a:pt x="34148" y="516010"/>
                </a:lnTo>
                <a:lnTo>
                  <a:pt x="508422" y="53119"/>
                </a:lnTo>
                <a:lnTo>
                  <a:pt x="474274" y="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/>
          <p:cNvSpPr/>
          <p:nvPr/>
        </p:nvSpPr>
        <p:spPr>
          <a:xfrm>
            <a:off x="3811066" y="2410281"/>
            <a:ext cx="1000724" cy="978344"/>
          </a:xfrm>
          <a:custGeom>
            <a:avLst/>
            <a:gdLst>
              <a:gd name="connsiteX0" fmla="*/ 511552 w 1000724"/>
              <a:gd name="connsiteY0" fmla="*/ 0 h 978344"/>
              <a:gd name="connsiteX1" fmla="*/ 0 w 1000724"/>
              <a:gd name="connsiteY1" fmla="*/ 533933 h 978344"/>
              <a:gd name="connsiteX2" fmla="*/ 533933 w 1000724"/>
              <a:gd name="connsiteY2" fmla="*/ 978344 h 978344"/>
              <a:gd name="connsiteX3" fmla="*/ 1000724 w 1000724"/>
              <a:gd name="connsiteY3" fmla="*/ 454003 h 978344"/>
              <a:gd name="connsiteX4" fmla="*/ 511552 w 1000724"/>
              <a:gd name="connsiteY4" fmla="*/ 0 h 9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24" h="978344">
                <a:moveTo>
                  <a:pt x="511552" y="0"/>
                </a:moveTo>
                <a:lnTo>
                  <a:pt x="0" y="533933"/>
                </a:lnTo>
                <a:lnTo>
                  <a:pt x="533933" y="978344"/>
                </a:lnTo>
                <a:lnTo>
                  <a:pt x="1000724" y="454003"/>
                </a:lnTo>
                <a:lnTo>
                  <a:pt x="511552" y="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/>
          <p:cNvSpPr/>
          <p:nvPr/>
        </p:nvSpPr>
        <p:spPr>
          <a:xfrm>
            <a:off x="1179498" y="1964165"/>
            <a:ext cx="952342" cy="959930"/>
          </a:xfrm>
          <a:custGeom>
            <a:avLst/>
            <a:gdLst>
              <a:gd name="connsiteX0" fmla="*/ 474274 w 952342"/>
              <a:gd name="connsiteY0" fmla="*/ 0 h 959930"/>
              <a:gd name="connsiteX1" fmla="*/ 0 w 952342"/>
              <a:gd name="connsiteY1" fmla="*/ 481862 h 959930"/>
              <a:gd name="connsiteX2" fmla="*/ 497039 w 952342"/>
              <a:gd name="connsiteY2" fmla="*/ 959930 h 959930"/>
              <a:gd name="connsiteX3" fmla="*/ 952342 w 952342"/>
              <a:gd name="connsiteY3" fmla="*/ 462891 h 959930"/>
              <a:gd name="connsiteX4" fmla="*/ 474274 w 952342"/>
              <a:gd name="connsiteY4" fmla="*/ 0 h 95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342" h="959930">
                <a:moveTo>
                  <a:pt x="474274" y="0"/>
                </a:moveTo>
                <a:lnTo>
                  <a:pt x="0" y="481862"/>
                </a:lnTo>
                <a:lnTo>
                  <a:pt x="497039" y="959930"/>
                </a:lnTo>
                <a:lnTo>
                  <a:pt x="952342" y="462891"/>
                </a:lnTo>
                <a:lnTo>
                  <a:pt x="474274" y="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/>
          <p:cNvSpPr/>
          <p:nvPr/>
        </p:nvSpPr>
        <p:spPr>
          <a:xfrm>
            <a:off x="1652954" y="1971300"/>
            <a:ext cx="930386" cy="932394"/>
          </a:xfrm>
          <a:custGeom>
            <a:avLst/>
            <a:gdLst>
              <a:gd name="connsiteX0" fmla="*/ 466791 w 930386"/>
              <a:gd name="connsiteY0" fmla="*/ 0 h 885625"/>
              <a:gd name="connsiteX1" fmla="*/ 0 w 930386"/>
              <a:gd name="connsiteY1" fmla="*/ 434820 h 885625"/>
              <a:gd name="connsiteX2" fmla="*/ 441214 w 930386"/>
              <a:gd name="connsiteY2" fmla="*/ 885625 h 885625"/>
              <a:gd name="connsiteX3" fmla="*/ 885625 w 930386"/>
              <a:gd name="connsiteY3" fmla="*/ 428425 h 885625"/>
              <a:gd name="connsiteX4" fmla="*/ 818484 w 930386"/>
              <a:gd name="connsiteY4" fmla="*/ 358087 h 885625"/>
              <a:gd name="connsiteX5" fmla="*/ 930386 w 930386"/>
              <a:gd name="connsiteY5" fmla="*/ 121494 h 885625"/>
              <a:gd name="connsiteX6" fmla="*/ 466791 w 930386"/>
              <a:gd name="connsiteY6" fmla="*/ 0 h 88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386" h="885625">
                <a:moveTo>
                  <a:pt x="466791" y="0"/>
                </a:moveTo>
                <a:lnTo>
                  <a:pt x="0" y="434820"/>
                </a:lnTo>
                <a:lnTo>
                  <a:pt x="441214" y="885625"/>
                </a:lnTo>
                <a:lnTo>
                  <a:pt x="885625" y="428425"/>
                </a:lnTo>
                <a:lnTo>
                  <a:pt x="818484" y="358087"/>
                </a:lnTo>
                <a:lnTo>
                  <a:pt x="930386" y="121494"/>
                </a:lnTo>
                <a:lnTo>
                  <a:pt x="466791" y="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765471" y="1385542"/>
            <a:ext cx="1875926" cy="1680538"/>
            <a:chOff x="1453383" y="2459338"/>
            <a:chExt cx="1875926" cy="1680538"/>
          </a:xfrm>
        </p:grpSpPr>
        <p:cxnSp>
          <p:nvCxnSpPr>
            <p:cNvPr id="35" name="直線コネクタ 34"/>
            <p:cNvCxnSpPr>
              <a:cxnSpLocks noChangeAspect="1"/>
            </p:cNvCxnSpPr>
            <p:nvPr/>
          </p:nvCxnSpPr>
          <p:spPr>
            <a:xfrm>
              <a:off x="2233613" y="2481263"/>
              <a:ext cx="1011161" cy="10111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cxnSpLocks noChangeAspect="1"/>
              <a:endCxn id="69" idx="1"/>
            </p:cNvCxnSpPr>
            <p:nvPr/>
          </p:nvCxnSpPr>
          <p:spPr>
            <a:xfrm>
              <a:off x="1990726" y="2690815"/>
              <a:ext cx="1006764" cy="10105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cxnSpLocks noChangeAspect="1"/>
            </p:cNvCxnSpPr>
            <p:nvPr/>
          </p:nvCxnSpPr>
          <p:spPr>
            <a:xfrm>
              <a:off x="1757361" y="2938463"/>
              <a:ext cx="1115698" cy="11156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cxnSpLocks noChangeAspect="1"/>
            </p:cNvCxnSpPr>
            <p:nvPr/>
          </p:nvCxnSpPr>
          <p:spPr>
            <a:xfrm>
              <a:off x="1533111" y="3184740"/>
              <a:ext cx="91440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cxnSpLocks noChangeAspect="1"/>
            </p:cNvCxnSpPr>
            <p:nvPr/>
          </p:nvCxnSpPr>
          <p:spPr>
            <a:xfrm flipH="1">
              <a:off x="1453383" y="2459338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cxnSpLocks noChangeAspect="1"/>
            </p:cNvCxnSpPr>
            <p:nvPr/>
          </p:nvCxnSpPr>
          <p:spPr>
            <a:xfrm flipH="1">
              <a:off x="1678050" y="2690815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>
              <a:cxnSpLocks noChangeAspect="1"/>
            </p:cNvCxnSpPr>
            <p:nvPr/>
          </p:nvCxnSpPr>
          <p:spPr>
            <a:xfrm flipH="1">
              <a:off x="1915348" y="2934762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cxnSpLocks noChangeAspect="1"/>
            </p:cNvCxnSpPr>
            <p:nvPr/>
          </p:nvCxnSpPr>
          <p:spPr>
            <a:xfrm flipH="1">
              <a:off x="2176874" y="3225476"/>
              <a:ext cx="91440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楕円 42"/>
            <p:cNvSpPr>
              <a:spLocks noChangeAspect="1"/>
            </p:cNvSpPr>
            <p:nvPr/>
          </p:nvSpPr>
          <p:spPr>
            <a:xfrm>
              <a:off x="2524796" y="277114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>
              <a:spLocks noChangeAspect="1"/>
            </p:cNvSpPr>
            <p:nvPr/>
          </p:nvSpPr>
          <p:spPr>
            <a:xfrm>
              <a:off x="2076170" y="277114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>
              <a:spLocks noChangeAspect="1"/>
            </p:cNvSpPr>
            <p:nvPr/>
          </p:nvSpPr>
          <p:spPr>
            <a:xfrm>
              <a:off x="2061190" y="32326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>
              <a:spLocks noChangeAspect="1"/>
            </p:cNvSpPr>
            <p:nvPr/>
          </p:nvSpPr>
          <p:spPr>
            <a:xfrm>
              <a:off x="2545473" y="32326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>
              <a:spLocks noChangeAspect="1"/>
            </p:cNvSpPr>
            <p:nvPr/>
          </p:nvSpPr>
          <p:spPr>
            <a:xfrm>
              <a:off x="2537304" y="37139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>
              <a:spLocks noChangeAspect="1"/>
            </p:cNvSpPr>
            <p:nvPr/>
          </p:nvSpPr>
          <p:spPr>
            <a:xfrm>
              <a:off x="2986946" y="32408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>
              <a:spLocks noChangeAspect="1"/>
            </p:cNvSpPr>
            <p:nvPr/>
          </p:nvSpPr>
          <p:spPr>
            <a:xfrm>
              <a:off x="1601876" y="32563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2064491" y="37176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>
              <a:spLocks noChangeAspect="1"/>
            </p:cNvSpPr>
            <p:nvPr/>
          </p:nvSpPr>
          <p:spPr>
            <a:xfrm>
              <a:off x="2286060" y="2533937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>
              <a:spLocks noChangeAspect="1"/>
            </p:cNvSpPr>
            <p:nvPr/>
          </p:nvSpPr>
          <p:spPr>
            <a:xfrm>
              <a:off x="2286060" y="3464174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/>
            <p:cNvSpPr>
              <a:spLocks noChangeAspect="1"/>
            </p:cNvSpPr>
            <p:nvPr/>
          </p:nvSpPr>
          <p:spPr>
            <a:xfrm>
              <a:off x="2286060" y="298427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/>
            <p:cNvSpPr>
              <a:spLocks noChangeAspect="1"/>
            </p:cNvSpPr>
            <p:nvPr/>
          </p:nvSpPr>
          <p:spPr>
            <a:xfrm>
              <a:off x="2284679" y="392280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/>
            <p:cNvSpPr>
              <a:spLocks noChangeAspect="1"/>
            </p:cNvSpPr>
            <p:nvPr/>
          </p:nvSpPr>
          <p:spPr>
            <a:xfrm>
              <a:off x="2759838" y="345643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/>
            <p:cNvSpPr>
              <a:spLocks noChangeAspect="1"/>
            </p:cNvSpPr>
            <p:nvPr/>
          </p:nvSpPr>
          <p:spPr>
            <a:xfrm>
              <a:off x="1807897" y="3471039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>
              <a:spLocks noChangeAspect="1"/>
            </p:cNvSpPr>
            <p:nvPr/>
          </p:nvSpPr>
          <p:spPr>
            <a:xfrm>
              <a:off x="1824393" y="2996400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>
              <a:spLocks noChangeAspect="1"/>
            </p:cNvSpPr>
            <p:nvPr/>
          </p:nvSpPr>
          <p:spPr>
            <a:xfrm>
              <a:off x="2742670" y="3004137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>
              <a:cxnSpLocks/>
            </p:cNvCxnSpPr>
            <p:nvPr/>
          </p:nvCxnSpPr>
          <p:spPr>
            <a:xfrm>
              <a:off x="2854373" y="3051183"/>
              <a:ext cx="199625" cy="67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楕円 59"/>
            <p:cNvSpPr>
              <a:spLocks noChangeAspect="1"/>
            </p:cNvSpPr>
            <p:nvPr/>
          </p:nvSpPr>
          <p:spPr>
            <a:xfrm>
              <a:off x="3019274" y="307601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コネクタ 60"/>
            <p:cNvCxnSpPr>
              <a:cxnSpLocks/>
              <a:endCxn id="55" idx="0"/>
            </p:cNvCxnSpPr>
            <p:nvPr/>
          </p:nvCxnSpPr>
          <p:spPr>
            <a:xfrm flipH="1">
              <a:off x="2813838" y="3141094"/>
              <a:ext cx="228452" cy="3153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cxnSpLocks/>
            </p:cNvCxnSpPr>
            <p:nvPr/>
          </p:nvCxnSpPr>
          <p:spPr>
            <a:xfrm>
              <a:off x="3096759" y="3125000"/>
              <a:ext cx="179042" cy="665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cxnSpLocks/>
            </p:cNvCxnSpPr>
            <p:nvPr/>
          </p:nvCxnSpPr>
          <p:spPr>
            <a:xfrm>
              <a:off x="2860109" y="3527428"/>
              <a:ext cx="159310" cy="1922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楕円 63"/>
            <p:cNvSpPr>
              <a:spLocks noChangeAspect="1"/>
            </p:cNvSpPr>
            <p:nvPr/>
          </p:nvSpPr>
          <p:spPr>
            <a:xfrm>
              <a:off x="2747108" y="3925451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>
              <a:cxnSpLocks/>
            </p:cNvCxnSpPr>
            <p:nvPr/>
          </p:nvCxnSpPr>
          <p:spPr>
            <a:xfrm flipH="1">
              <a:off x="2813463" y="3232098"/>
              <a:ext cx="451089" cy="7032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楕円 65"/>
            <p:cNvSpPr>
              <a:spLocks noChangeAspect="1"/>
            </p:cNvSpPr>
            <p:nvPr/>
          </p:nvSpPr>
          <p:spPr>
            <a:xfrm>
              <a:off x="3006404" y="35361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コネクタ 66"/>
            <p:cNvCxnSpPr>
              <a:cxnSpLocks/>
            </p:cNvCxnSpPr>
            <p:nvPr/>
          </p:nvCxnSpPr>
          <p:spPr>
            <a:xfrm flipH="1">
              <a:off x="2709037" y="4018226"/>
              <a:ext cx="60356" cy="7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cxnSpLocks/>
            </p:cNvCxnSpPr>
            <p:nvPr/>
          </p:nvCxnSpPr>
          <p:spPr>
            <a:xfrm flipH="1">
              <a:off x="2839292" y="3496125"/>
              <a:ext cx="399719" cy="4458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楕円 68"/>
            <p:cNvSpPr>
              <a:spLocks noChangeAspect="1"/>
            </p:cNvSpPr>
            <p:nvPr/>
          </p:nvSpPr>
          <p:spPr>
            <a:xfrm>
              <a:off x="2986946" y="36907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直線コネクタ 69"/>
            <p:cNvCxnSpPr>
              <a:cxnSpLocks/>
            </p:cNvCxnSpPr>
            <p:nvPr/>
          </p:nvCxnSpPr>
          <p:spPr>
            <a:xfrm>
              <a:off x="2843666" y="3991815"/>
              <a:ext cx="94938" cy="360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楕円 70"/>
            <p:cNvSpPr>
              <a:spLocks noChangeAspect="1"/>
            </p:cNvSpPr>
            <p:nvPr/>
          </p:nvSpPr>
          <p:spPr>
            <a:xfrm>
              <a:off x="3221309" y="3148448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/>
            <p:cNvSpPr>
              <a:spLocks noChangeAspect="1"/>
            </p:cNvSpPr>
            <p:nvPr/>
          </p:nvSpPr>
          <p:spPr>
            <a:xfrm>
              <a:off x="3202166" y="3425041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3452618" y="1354622"/>
            <a:ext cx="1875926" cy="1680538"/>
            <a:chOff x="4188298" y="2428418"/>
            <a:chExt cx="1875926" cy="1680538"/>
          </a:xfrm>
        </p:grpSpPr>
        <p:cxnSp>
          <p:nvCxnSpPr>
            <p:cNvPr id="74" name="直線コネクタ 73"/>
            <p:cNvCxnSpPr>
              <a:cxnSpLocks noChangeAspect="1"/>
            </p:cNvCxnSpPr>
            <p:nvPr/>
          </p:nvCxnSpPr>
          <p:spPr>
            <a:xfrm>
              <a:off x="4968528" y="2450343"/>
              <a:ext cx="1011161" cy="10111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cxnSpLocks noChangeAspect="1"/>
              <a:endCxn id="108" idx="1"/>
            </p:cNvCxnSpPr>
            <p:nvPr/>
          </p:nvCxnSpPr>
          <p:spPr>
            <a:xfrm>
              <a:off x="4725641" y="2659895"/>
              <a:ext cx="1006764" cy="10105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cxnSpLocks noChangeAspect="1"/>
            </p:cNvCxnSpPr>
            <p:nvPr/>
          </p:nvCxnSpPr>
          <p:spPr>
            <a:xfrm>
              <a:off x="4492276" y="2907543"/>
              <a:ext cx="1115698" cy="11156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cxnSpLocks noChangeAspect="1"/>
            </p:cNvCxnSpPr>
            <p:nvPr/>
          </p:nvCxnSpPr>
          <p:spPr>
            <a:xfrm>
              <a:off x="4268026" y="3153820"/>
              <a:ext cx="91440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cxnSpLocks noChangeAspect="1"/>
            </p:cNvCxnSpPr>
            <p:nvPr/>
          </p:nvCxnSpPr>
          <p:spPr>
            <a:xfrm flipH="1">
              <a:off x="4188298" y="2428418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cxnSpLocks noChangeAspect="1"/>
            </p:cNvCxnSpPr>
            <p:nvPr/>
          </p:nvCxnSpPr>
          <p:spPr>
            <a:xfrm flipH="1">
              <a:off x="4412965" y="2659895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>
              <a:cxnSpLocks noChangeAspect="1"/>
            </p:cNvCxnSpPr>
            <p:nvPr/>
          </p:nvCxnSpPr>
          <p:spPr>
            <a:xfrm flipH="1">
              <a:off x="4650263" y="2903842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cxnSpLocks noChangeAspect="1"/>
            </p:cNvCxnSpPr>
            <p:nvPr/>
          </p:nvCxnSpPr>
          <p:spPr>
            <a:xfrm flipH="1">
              <a:off x="4911789" y="3194556"/>
              <a:ext cx="91440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楕円 81"/>
            <p:cNvSpPr>
              <a:spLocks noChangeAspect="1"/>
            </p:cNvSpPr>
            <p:nvPr/>
          </p:nvSpPr>
          <p:spPr>
            <a:xfrm>
              <a:off x="5259711" y="27402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/>
            <p:cNvSpPr>
              <a:spLocks noChangeAspect="1"/>
            </p:cNvSpPr>
            <p:nvPr/>
          </p:nvSpPr>
          <p:spPr>
            <a:xfrm>
              <a:off x="4811085" y="27402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/>
            <p:cNvSpPr>
              <a:spLocks noChangeAspect="1"/>
            </p:cNvSpPr>
            <p:nvPr/>
          </p:nvSpPr>
          <p:spPr>
            <a:xfrm>
              <a:off x="4796105" y="32017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/>
            <p:cNvSpPr>
              <a:spLocks noChangeAspect="1"/>
            </p:cNvSpPr>
            <p:nvPr/>
          </p:nvSpPr>
          <p:spPr>
            <a:xfrm>
              <a:off x="5280388" y="32017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/>
            <p:cNvSpPr>
              <a:spLocks noChangeAspect="1"/>
            </p:cNvSpPr>
            <p:nvPr/>
          </p:nvSpPr>
          <p:spPr>
            <a:xfrm>
              <a:off x="5272219" y="368303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/>
            <p:cNvSpPr>
              <a:spLocks noChangeAspect="1"/>
            </p:cNvSpPr>
            <p:nvPr/>
          </p:nvSpPr>
          <p:spPr>
            <a:xfrm>
              <a:off x="5721861" y="32099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/>
            <p:cNvSpPr>
              <a:spLocks noChangeAspect="1"/>
            </p:cNvSpPr>
            <p:nvPr/>
          </p:nvSpPr>
          <p:spPr>
            <a:xfrm>
              <a:off x="4336791" y="32254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/>
            <p:cNvSpPr>
              <a:spLocks noChangeAspect="1"/>
            </p:cNvSpPr>
            <p:nvPr/>
          </p:nvSpPr>
          <p:spPr>
            <a:xfrm>
              <a:off x="4799406" y="368674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/>
            <p:cNvSpPr>
              <a:spLocks noChangeAspect="1"/>
            </p:cNvSpPr>
            <p:nvPr/>
          </p:nvSpPr>
          <p:spPr>
            <a:xfrm>
              <a:off x="5020975" y="2503017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/>
            <p:cNvSpPr>
              <a:spLocks noChangeAspect="1"/>
            </p:cNvSpPr>
            <p:nvPr/>
          </p:nvSpPr>
          <p:spPr>
            <a:xfrm>
              <a:off x="5020975" y="3433254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/>
            <p:cNvSpPr>
              <a:spLocks noChangeAspect="1"/>
            </p:cNvSpPr>
            <p:nvPr/>
          </p:nvSpPr>
          <p:spPr>
            <a:xfrm>
              <a:off x="5020975" y="295335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/>
            <p:cNvSpPr>
              <a:spLocks noChangeAspect="1"/>
            </p:cNvSpPr>
            <p:nvPr/>
          </p:nvSpPr>
          <p:spPr>
            <a:xfrm>
              <a:off x="5019594" y="389188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/>
            <p:cNvSpPr>
              <a:spLocks noChangeAspect="1"/>
            </p:cNvSpPr>
            <p:nvPr/>
          </p:nvSpPr>
          <p:spPr>
            <a:xfrm>
              <a:off x="5494753" y="342551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/>
            <p:cNvSpPr>
              <a:spLocks noChangeAspect="1"/>
            </p:cNvSpPr>
            <p:nvPr/>
          </p:nvSpPr>
          <p:spPr>
            <a:xfrm>
              <a:off x="4542812" y="3440119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/>
            <p:cNvSpPr>
              <a:spLocks noChangeAspect="1"/>
            </p:cNvSpPr>
            <p:nvPr/>
          </p:nvSpPr>
          <p:spPr>
            <a:xfrm>
              <a:off x="4559308" y="2965480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/>
            <p:cNvSpPr>
              <a:spLocks noChangeAspect="1"/>
            </p:cNvSpPr>
            <p:nvPr/>
          </p:nvSpPr>
          <p:spPr>
            <a:xfrm>
              <a:off x="5477585" y="2973217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>
              <a:cxnSpLocks/>
            </p:cNvCxnSpPr>
            <p:nvPr/>
          </p:nvCxnSpPr>
          <p:spPr>
            <a:xfrm>
              <a:off x="5589288" y="3020263"/>
              <a:ext cx="199625" cy="67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楕円 98"/>
            <p:cNvSpPr>
              <a:spLocks noChangeAspect="1"/>
            </p:cNvSpPr>
            <p:nvPr/>
          </p:nvSpPr>
          <p:spPr>
            <a:xfrm>
              <a:off x="5754189" y="304509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コネクタ 99"/>
            <p:cNvCxnSpPr>
              <a:cxnSpLocks/>
              <a:endCxn id="94" idx="0"/>
            </p:cNvCxnSpPr>
            <p:nvPr/>
          </p:nvCxnSpPr>
          <p:spPr>
            <a:xfrm flipH="1">
              <a:off x="5548753" y="3110174"/>
              <a:ext cx="228452" cy="3153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>
              <a:cxnSpLocks/>
            </p:cNvCxnSpPr>
            <p:nvPr/>
          </p:nvCxnSpPr>
          <p:spPr>
            <a:xfrm>
              <a:off x="5831674" y="3094080"/>
              <a:ext cx="179042" cy="665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cxnSpLocks/>
            </p:cNvCxnSpPr>
            <p:nvPr/>
          </p:nvCxnSpPr>
          <p:spPr>
            <a:xfrm>
              <a:off x="5595024" y="3496508"/>
              <a:ext cx="159310" cy="1922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楕円 102"/>
            <p:cNvSpPr>
              <a:spLocks noChangeAspect="1"/>
            </p:cNvSpPr>
            <p:nvPr/>
          </p:nvSpPr>
          <p:spPr>
            <a:xfrm>
              <a:off x="5482023" y="3894531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4" name="直線コネクタ 103"/>
            <p:cNvCxnSpPr>
              <a:cxnSpLocks/>
            </p:cNvCxnSpPr>
            <p:nvPr/>
          </p:nvCxnSpPr>
          <p:spPr>
            <a:xfrm flipH="1">
              <a:off x="5548378" y="3201178"/>
              <a:ext cx="451089" cy="7032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楕円 104"/>
            <p:cNvSpPr>
              <a:spLocks noChangeAspect="1"/>
            </p:cNvSpPr>
            <p:nvPr/>
          </p:nvSpPr>
          <p:spPr>
            <a:xfrm>
              <a:off x="5741319" y="350519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6" name="直線コネクタ 105"/>
            <p:cNvCxnSpPr>
              <a:cxnSpLocks/>
            </p:cNvCxnSpPr>
            <p:nvPr/>
          </p:nvCxnSpPr>
          <p:spPr>
            <a:xfrm flipH="1">
              <a:off x="5443952" y="3987306"/>
              <a:ext cx="60356" cy="7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>
              <a:cxnSpLocks/>
            </p:cNvCxnSpPr>
            <p:nvPr/>
          </p:nvCxnSpPr>
          <p:spPr>
            <a:xfrm flipH="1">
              <a:off x="5574207" y="3465205"/>
              <a:ext cx="399719" cy="4458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楕円 107"/>
            <p:cNvSpPr>
              <a:spLocks noChangeAspect="1"/>
            </p:cNvSpPr>
            <p:nvPr/>
          </p:nvSpPr>
          <p:spPr>
            <a:xfrm>
              <a:off x="5721861" y="36598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9" name="直線コネクタ 108"/>
            <p:cNvCxnSpPr>
              <a:cxnSpLocks/>
            </p:cNvCxnSpPr>
            <p:nvPr/>
          </p:nvCxnSpPr>
          <p:spPr>
            <a:xfrm>
              <a:off x="5578581" y="3960895"/>
              <a:ext cx="94938" cy="360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楕円 109"/>
            <p:cNvSpPr>
              <a:spLocks noChangeAspect="1"/>
            </p:cNvSpPr>
            <p:nvPr/>
          </p:nvSpPr>
          <p:spPr>
            <a:xfrm>
              <a:off x="5956224" y="3117528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/>
            <p:cNvSpPr>
              <a:spLocks noChangeAspect="1"/>
            </p:cNvSpPr>
            <p:nvPr/>
          </p:nvSpPr>
          <p:spPr>
            <a:xfrm>
              <a:off x="5937081" y="3394121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/>
              <p:cNvSpPr txBox="1"/>
              <p:nvPr/>
            </p:nvSpPr>
            <p:spPr>
              <a:xfrm>
                <a:off x="2933035" y="2107740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en-US" altLang="ja-JP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テキスト ボックス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035" y="2107740"/>
                <a:ext cx="240450" cy="307777"/>
              </a:xfrm>
              <a:prstGeom prst="rect">
                <a:avLst/>
              </a:prstGeom>
              <a:blipFill>
                <a:blip r:embed="rId3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/>
              <p:cNvSpPr txBox="1"/>
              <p:nvPr/>
            </p:nvSpPr>
            <p:spPr>
              <a:xfrm>
                <a:off x="5614114" y="2112546"/>
                <a:ext cx="7986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en-US" altLang="ja-JP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3" name="テキスト ボックス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114" y="2112546"/>
                <a:ext cx="798680" cy="307777"/>
              </a:xfrm>
              <a:prstGeom prst="rect">
                <a:avLst/>
              </a:prstGeom>
              <a:blipFill>
                <a:blip r:embed="rId4"/>
                <a:stretch>
                  <a:fillRect l="-5344" r="-5344"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グループ化 113"/>
          <p:cNvGrpSpPr/>
          <p:nvPr/>
        </p:nvGrpSpPr>
        <p:grpSpPr>
          <a:xfrm>
            <a:off x="6669739" y="1403792"/>
            <a:ext cx="1875926" cy="1680538"/>
            <a:chOff x="4188298" y="2428418"/>
            <a:chExt cx="1875926" cy="1680538"/>
          </a:xfrm>
        </p:grpSpPr>
        <p:cxnSp>
          <p:nvCxnSpPr>
            <p:cNvPr id="115" name="直線コネクタ 114"/>
            <p:cNvCxnSpPr>
              <a:cxnSpLocks noChangeAspect="1"/>
            </p:cNvCxnSpPr>
            <p:nvPr/>
          </p:nvCxnSpPr>
          <p:spPr>
            <a:xfrm>
              <a:off x="4968528" y="2450343"/>
              <a:ext cx="1011161" cy="10111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>
              <a:cxnSpLocks noChangeAspect="1"/>
              <a:endCxn id="149" idx="1"/>
            </p:cNvCxnSpPr>
            <p:nvPr/>
          </p:nvCxnSpPr>
          <p:spPr>
            <a:xfrm>
              <a:off x="4725641" y="2659895"/>
              <a:ext cx="1006764" cy="10105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>
              <a:cxnSpLocks noChangeAspect="1"/>
            </p:cNvCxnSpPr>
            <p:nvPr/>
          </p:nvCxnSpPr>
          <p:spPr>
            <a:xfrm>
              <a:off x="4492276" y="2907543"/>
              <a:ext cx="1115698" cy="11156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>
              <a:cxnSpLocks noChangeAspect="1"/>
            </p:cNvCxnSpPr>
            <p:nvPr/>
          </p:nvCxnSpPr>
          <p:spPr>
            <a:xfrm>
              <a:off x="4268026" y="3153820"/>
              <a:ext cx="91440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>
              <a:cxnSpLocks noChangeAspect="1"/>
            </p:cNvCxnSpPr>
            <p:nvPr/>
          </p:nvCxnSpPr>
          <p:spPr>
            <a:xfrm flipH="1">
              <a:off x="4188298" y="2428418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>
              <a:cxnSpLocks noChangeAspect="1"/>
            </p:cNvCxnSpPr>
            <p:nvPr/>
          </p:nvCxnSpPr>
          <p:spPr>
            <a:xfrm flipH="1">
              <a:off x="4412965" y="2659895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>
              <a:cxnSpLocks noChangeAspect="1"/>
            </p:cNvCxnSpPr>
            <p:nvPr/>
          </p:nvCxnSpPr>
          <p:spPr>
            <a:xfrm flipH="1">
              <a:off x="4650263" y="2903842"/>
              <a:ext cx="1008000" cy="10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>
              <a:cxnSpLocks noChangeAspect="1"/>
            </p:cNvCxnSpPr>
            <p:nvPr/>
          </p:nvCxnSpPr>
          <p:spPr>
            <a:xfrm flipH="1">
              <a:off x="4911789" y="3194556"/>
              <a:ext cx="91440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楕円 122"/>
            <p:cNvSpPr>
              <a:spLocks noChangeAspect="1"/>
            </p:cNvSpPr>
            <p:nvPr/>
          </p:nvSpPr>
          <p:spPr>
            <a:xfrm>
              <a:off x="5259711" y="27402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楕円 123"/>
            <p:cNvSpPr>
              <a:spLocks noChangeAspect="1"/>
            </p:cNvSpPr>
            <p:nvPr/>
          </p:nvSpPr>
          <p:spPr>
            <a:xfrm>
              <a:off x="4811085" y="27402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楕円 124"/>
            <p:cNvSpPr>
              <a:spLocks noChangeAspect="1"/>
            </p:cNvSpPr>
            <p:nvPr/>
          </p:nvSpPr>
          <p:spPr>
            <a:xfrm>
              <a:off x="4796105" y="32017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楕円 125"/>
            <p:cNvSpPr>
              <a:spLocks noChangeAspect="1"/>
            </p:cNvSpPr>
            <p:nvPr/>
          </p:nvSpPr>
          <p:spPr>
            <a:xfrm>
              <a:off x="5280388" y="32017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楕円 126"/>
            <p:cNvSpPr>
              <a:spLocks noChangeAspect="1"/>
            </p:cNvSpPr>
            <p:nvPr/>
          </p:nvSpPr>
          <p:spPr>
            <a:xfrm>
              <a:off x="5272219" y="368303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楕円 127"/>
            <p:cNvSpPr>
              <a:spLocks noChangeAspect="1"/>
            </p:cNvSpPr>
            <p:nvPr/>
          </p:nvSpPr>
          <p:spPr>
            <a:xfrm>
              <a:off x="5721861" y="32099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楕円 128"/>
            <p:cNvSpPr>
              <a:spLocks noChangeAspect="1"/>
            </p:cNvSpPr>
            <p:nvPr/>
          </p:nvSpPr>
          <p:spPr>
            <a:xfrm>
              <a:off x="4336791" y="32254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楕円 129"/>
            <p:cNvSpPr>
              <a:spLocks noChangeAspect="1"/>
            </p:cNvSpPr>
            <p:nvPr/>
          </p:nvSpPr>
          <p:spPr>
            <a:xfrm>
              <a:off x="4799406" y="368674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楕円 130"/>
            <p:cNvSpPr>
              <a:spLocks noChangeAspect="1"/>
            </p:cNvSpPr>
            <p:nvPr/>
          </p:nvSpPr>
          <p:spPr>
            <a:xfrm>
              <a:off x="5020975" y="2503017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楕円 131"/>
            <p:cNvSpPr>
              <a:spLocks noChangeAspect="1"/>
            </p:cNvSpPr>
            <p:nvPr/>
          </p:nvSpPr>
          <p:spPr>
            <a:xfrm>
              <a:off x="5020975" y="3433254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楕円 132"/>
            <p:cNvSpPr>
              <a:spLocks noChangeAspect="1"/>
            </p:cNvSpPr>
            <p:nvPr/>
          </p:nvSpPr>
          <p:spPr>
            <a:xfrm>
              <a:off x="5020975" y="295335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楕円 133"/>
            <p:cNvSpPr>
              <a:spLocks noChangeAspect="1"/>
            </p:cNvSpPr>
            <p:nvPr/>
          </p:nvSpPr>
          <p:spPr>
            <a:xfrm>
              <a:off x="5019594" y="389188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楕円 134"/>
            <p:cNvSpPr>
              <a:spLocks noChangeAspect="1"/>
            </p:cNvSpPr>
            <p:nvPr/>
          </p:nvSpPr>
          <p:spPr>
            <a:xfrm>
              <a:off x="5494753" y="3425516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楕円 135"/>
            <p:cNvSpPr>
              <a:spLocks noChangeAspect="1"/>
            </p:cNvSpPr>
            <p:nvPr/>
          </p:nvSpPr>
          <p:spPr>
            <a:xfrm>
              <a:off x="4542812" y="3440119"/>
              <a:ext cx="108000" cy="10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/>
            <p:cNvSpPr>
              <a:spLocks noChangeAspect="1"/>
            </p:cNvSpPr>
            <p:nvPr/>
          </p:nvSpPr>
          <p:spPr>
            <a:xfrm>
              <a:off x="4559308" y="2965480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/>
            <p:cNvSpPr>
              <a:spLocks noChangeAspect="1"/>
            </p:cNvSpPr>
            <p:nvPr/>
          </p:nvSpPr>
          <p:spPr>
            <a:xfrm>
              <a:off x="5477585" y="2973217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9" name="直線コネクタ 138"/>
            <p:cNvCxnSpPr>
              <a:cxnSpLocks/>
            </p:cNvCxnSpPr>
            <p:nvPr/>
          </p:nvCxnSpPr>
          <p:spPr>
            <a:xfrm>
              <a:off x="5589288" y="3020263"/>
              <a:ext cx="199625" cy="67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楕円 139"/>
            <p:cNvSpPr>
              <a:spLocks noChangeAspect="1"/>
            </p:cNvSpPr>
            <p:nvPr/>
          </p:nvSpPr>
          <p:spPr>
            <a:xfrm>
              <a:off x="5754189" y="304509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1" name="直線コネクタ 140"/>
            <p:cNvCxnSpPr>
              <a:cxnSpLocks/>
              <a:endCxn id="135" idx="0"/>
            </p:cNvCxnSpPr>
            <p:nvPr/>
          </p:nvCxnSpPr>
          <p:spPr>
            <a:xfrm flipH="1">
              <a:off x="5548753" y="3110174"/>
              <a:ext cx="228452" cy="3153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>
              <a:cxnSpLocks/>
            </p:cNvCxnSpPr>
            <p:nvPr/>
          </p:nvCxnSpPr>
          <p:spPr>
            <a:xfrm>
              <a:off x="5831674" y="3094080"/>
              <a:ext cx="179042" cy="665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>
              <a:cxnSpLocks/>
            </p:cNvCxnSpPr>
            <p:nvPr/>
          </p:nvCxnSpPr>
          <p:spPr>
            <a:xfrm>
              <a:off x="5595024" y="3496508"/>
              <a:ext cx="159310" cy="1922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楕円 143"/>
            <p:cNvSpPr>
              <a:spLocks noChangeAspect="1"/>
            </p:cNvSpPr>
            <p:nvPr/>
          </p:nvSpPr>
          <p:spPr>
            <a:xfrm>
              <a:off x="5482023" y="3894531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5" name="直線コネクタ 144"/>
            <p:cNvCxnSpPr>
              <a:cxnSpLocks/>
            </p:cNvCxnSpPr>
            <p:nvPr/>
          </p:nvCxnSpPr>
          <p:spPr>
            <a:xfrm flipH="1">
              <a:off x="5548378" y="3201178"/>
              <a:ext cx="451089" cy="7032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楕円 145"/>
            <p:cNvSpPr>
              <a:spLocks noChangeAspect="1"/>
            </p:cNvSpPr>
            <p:nvPr/>
          </p:nvSpPr>
          <p:spPr>
            <a:xfrm>
              <a:off x="5741319" y="350519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7" name="直線コネクタ 146"/>
            <p:cNvCxnSpPr>
              <a:cxnSpLocks/>
            </p:cNvCxnSpPr>
            <p:nvPr/>
          </p:nvCxnSpPr>
          <p:spPr>
            <a:xfrm flipH="1">
              <a:off x="5443952" y="3987306"/>
              <a:ext cx="60356" cy="7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>
              <a:cxnSpLocks/>
            </p:cNvCxnSpPr>
            <p:nvPr/>
          </p:nvCxnSpPr>
          <p:spPr>
            <a:xfrm flipH="1">
              <a:off x="5574207" y="3465205"/>
              <a:ext cx="399719" cy="4458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楕円 148"/>
            <p:cNvSpPr>
              <a:spLocks noChangeAspect="1"/>
            </p:cNvSpPr>
            <p:nvPr/>
          </p:nvSpPr>
          <p:spPr>
            <a:xfrm>
              <a:off x="5721861" y="36598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0" name="直線コネクタ 149"/>
            <p:cNvCxnSpPr>
              <a:cxnSpLocks/>
            </p:cNvCxnSpPr>
            <p:nvPr/>
          </p:nvCxnSpPr>
          <p:spPr>
            <a:xfrm>
              <a:off x="5578581" y="3960895"/>
              <a:ext cx="94938" cy="360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楕円 150"/>
            <p:cNvSpPr>
              <a:spLocks noChangeAspect="1"/>
            </p:cNvSpPr>
            <p:nvPr/>
          </p:nvSpPr>
          <p:spPr>
            <a:xfrm>
              <a:off x="5956224" y="3117528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/>
            <p:cNvSpPr>
              <a:spLocks noChangeAspect="1"/>
            </p:cNvSpPr>
            <p:nvPr/>
          </p:nvSpPr>
          <p:spPr>
            <a:xfrm>
              <a:off x="5937081" y="3394121"/>
              <a:ext cx="108000" cy="1079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152"/>
              <p:cNvSpPr txBox="1"/>
              <p:nvPr/>
            </p:nvSpPr>
            <p:spPr>
              <a:xfrm>
                <a:off x="1703631" y="2266714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3" name="テキスト ボックス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31" y="2266714"/>
                <a:ext cx="276101" cy="276999"/>
              </a:xfrm>
              <a:prstGeom prst="rect">
                <a:avLst/>
              </a:prstGeom>
              <a:blipFill>
                <a:blip r:embed="rId5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4608280" y="2480678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80" y="2480678"/>
                <a:ext cx="281423" cy="276999"/>
              </a:xfrm>
              <a:prstGeom prst="rect">
                <a:avLst/>
              </a:prstGeom>
              <a:blipFill>
                <a:blip r:embed="rId6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154"/>
              <p:cNvSpPr txBox="1"/>
              <p:nvPr/>
            </p:nvSpPr>
            <p:spPr>
              <a:xfrm>
                <a:off x="7136592" y="1821530"/>
                <a:ext cx="295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5" name="テキスト ボックス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92" y="1821530"/>
                <a:ext cx="295529" cy="276999"/>
              </a:xfrm>
              <a:prstGeom prst="rect">
                <a:avLst/>
              </a:prstGeom>
              <a:blipFill>
                <a:blip r:embed="rId7"/>
                <a:stretch>
                  <a:fillRect l="-10417" r="-4167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テキスト ボックス 242"/>
          <p:cNvSpPr txBox="1"/>
          <p:nvPr/>
        </p:nvSpPr>
        <p:spPr>
          <a:xfrm>
            <a:off x="617372" y="743151"/>
            <a:ext cx="832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Local opt = Global opt ---&gt;</a:t>
            </a:r>
            <a:r>
              <a:rPr kumimoji="1" lang="en-US" altLang="ja-JP" sz="2400" dirty="0" smtClean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latin typeface="+mn-ea"/>
              </a:rPr>
              <a:t>Steepest Descent Algorithm</a:t>
            </a:r>
            <a:endParaRPr kumimoji="1" lang="ja-JP" altLang="en-US" sz="2400" dirty="0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88479" y="3373461"/>
            <a:ext cx="7784503" cy="1693333"/>
            <a:chOff x="688479" y="3373461"/>
            <a:chExt cx="7784503" cy="1693333"/>
          </a:xfrm>
        </p:grpSpPr>
        <p:grpSp>
          <p:nvGrpSpPr>
            <p:cNvPr id="166" name="グループ化 165"/>
            <p:cNvGrpSpPr/>
            <p:nvPr/>
          </p:nvGrpSpPr>
          <p:grpSpPr>
            <a:xfrm>
              <a:off x="1577054" y="4025640"/>
              <a:ext cx="1043249" cy="1029253"/>
              <a:chOff x="7502416" y="2719527"/>
              <a:chExt cx="1043249" cy="1029253"/>
            </a:xfrm>
          </p:grpSpPr>
          <p:cxnSp>
            <p:nvCxnSpPr>
              <p:cNvPr id="167" name="直線コネクタ 166"/>
              <p:cNvCxnSpPr>
                <a:cxnSpLocks noChangeAspect="1"/>
                <a:stCxn id="177" idx="5"/>
              </p:cNvCxnSpPr>
              <p:nvPr/>
            </p:nvCxnSpPr>
            <p:spPr>
              <a:xfrm>
                <a:off x="8051210" y="2811659"/>
                <a:ext cx="409920" cy="3961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/>
              <p:cNvCxnSpPr>
                <a:cxnSpLocks noChangeAspect="1"/>
                <a:stCxn id="172" idx="1"/>
                <a:endCxn id="187" idx="1"/>
              </p:cNvCxnSpPr>
              <p:nvPr/>
            </p:nvCxnSpPr>
            <p:spPr>
              <a:xfrm>
                <a:off x="7772373" y="2958621"/>
                <a:ext cx="441473" cy="4581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>
                <a:cxnSpLocks noChangeAspect="1"/>
                <a:stCxn id="175" idx="5"/>
                <a:endCxn id="183" idx="5"/>
              </p:cNvCxnSpPr>
              <p:nvPr/>
            </p:nvCxnSpPr>
            <p:spPr>
              <a:xfrm>
                <a:off x="7594600" y="3271696"/>
                <a:ext cx="461048" cy="46127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/>
              <p:cNvCxnSpPr>
                <a:cxnSpLocks noChangeAspect="1"/>
                <a:stCxn id="177" idx="7"/>
                <a:endCxn id="175" idx="3"/>
              </p:cNvCxnSpPr>
              <p:nvPr/>
            </p:nvCxnSpPr>
            <p:spPr>
              <a:xfrm flipH="1">
                <a:off x="7518232" y="2735334"/>
                <a:ext cx="532978" cy="5363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/>
              <p:cNvCxnSpPr>
                <a:cxnSpLocks noChangeAspect="1"/>
                <a:stCxn id="174" idx="7"/>
              </p:cNvCxnSpPr>
              <p:nvPr/>
            </p:nvCxnSpPr>
            <p:spPr>
              <a:xfrm flipH="1">
                <a:off x="7799182" y="2966803"/>
                <a:ext cx="465576" cy="4746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2" name="楕円 171"/>
              <p:cNvSpPr>
                <a:spLocks noChangeAspect="1"/>
              </p:cNvSpPr>
              <p:nvPr/>
            </p:nvSpPr>
            <p:spPr>
              <a:xfrm>
                <a:off x="7761829" y="294807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楕円 172"/>
              <p:cNvSpPr>
                <a:spLocks noChangeAspect="1"/>
              </p:cNvSpPr>
              <p:nvPr/>
            </p:nvSpPr>
            <p:spPr>
              <a:xfrm>
                <a:off x="7753660" y="342934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楕円 173"/>
              <p:cNvSpPr>
                <a:spLocks noChangeAspect="1"/>
              </p:cNvSpPr>
              <p:nvPr/>
            </p:nvSpPr>
            <p:spPr>
              <a:xfrm>
                <a:off x="8203302" y="29562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楕円 174"/>
              <p:cNvSpPr>
                <a:spLocks noChangeAspect="1"/>
              </p:cNvSpPr>
              <p:nvPr/>
            </p:nvSpPr>
            <p:spPr>
              <a:xfrm>
                <a:off x="7502416" y="317956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楕円 175"/>
              <p:cNvSpPr>
                <a:spLocks noChangeAspect="1"/>
              </p:cNvSpPr>
              <p:nvPr/>
            </p:nvSpPr>
            <p:spPr>
              <a:xfrm>
                <a:off x="7976194" y="3171826"/>
                <a:ext cx="108000" cy="108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楕円 176"/>
              <p:cNvSpPr>
                <a:spLocks noChangeAspect="1"/>
              </p:cNvSpPr>
              <p:nvPr/>
            </p:nvSpPr>
            <p:spPr>
              <a:xfrm>
                <a:off x="7959026" y="2719527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8" name="直線コネクタ 177"/>
              <p:cNvCxnSpPr>
                <a:cxnSpLocks/>
              </p:cNvCxnSpPr>
              <p:nvPr/>
            </p:nvCxnSpPr>
            <p:spPr>
              <a:xfrm>
                <a:off x="8070729" y="2766573"/>
                <a:ext cx="199625" cy="67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楕円 178"/>
              <p:cNvSpPr>
                <a:spLocks noChangeAspect="1"/>
              </p:cNvSpPr>
              <p:nvPr/>
            </p:nvSpPr>
            <p:spPr>
              <a:xfrm>
                <a:off x="8235630" y="27914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0" name="直線コネクタ 179"/>
              <p:cNvCxnSpPr>
                <a:cxnSpLocks/>
                <a:endCxn id="176" idx="0"/>
              </p:cNvCxnSpPr>
              <p:nvPr/>
            </p:nvCxnSpPr>
            <p:spPr>
              <a:xfrm flipH="1">
                <a:off x="8030194" y="2856484"/>
                <a:ext cx="228452" cy="3153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/>
              <p:cNvCxnSpPr>
                <a:cxnSpLocks/>
              </p:cNvCxnSpPr>
              <p:nvPr/>
            </p:nvCxnSpPr>
            <p:spPr>
              <a:xfrm>
                <a:off x="8313115" y="2840390"/>
                <a:ext cx="179042" cy="665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/>
              <p:cNvCxnSpPr>
                <a:cxnSpLocks/>
              </p:cNvCxnSpPr>
              <p:nvPr/>
            </p:nvCxnSpPr>
            <p:spPr>
              <a:xfrm>
                <a:off x="8076465" y="3242818"/>
                <a:ext cx="159310" cy="192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" name="楕円 182"/>
              <p:cNvSpPr>
                <a:spLocks noChangeAspect="1"/>
              </p:cNvSpPr>
              <p:nvPr/>
            </p:nvSpPr>
            <p:spPr>
              <a:xfrm>
                <a:off x="7963464" y="364084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4" name="直線コネクタ 183"/>
              <p:cNvCxnSpPr>
                <a:cxnSpLocks/>
              </p:cNvCxnSpPr>
              <p:nvPr/>
            </p:nvCxnSpPr>
            <p:spPr>
              <a:xfrm flipH="1">
                <a:off x="8029819" y="2947488"/>
                <a:ext cx="451089" cy="70323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5" name="楕円 184"/>
              <p:cNvSpPr>
                <a:spLocks noChangeAspect="1"/>
              </p:cNvSpPr>
              <p:nvPr/>
            </p:nvSpPr>
            <p:spPr>
              <a:xfrm>
                <a:off x="8222760" y="32515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6" name="直線コネクタ 185"/>
              <p:cNvCxnSpPr>
                <a:cxnSpLocks/>
              </p:cNvCxnSpPr>
              <p:nvPr/>
            </p:nvCxnSpPr>
            <p:spPr>
              <a:xfrm flipH="1">
                <a:off x="8055648" y="3211515"/>
                <a:ext cx="399719" cy="44588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7" name="楕円 186"/>
              <p:cNvSpPr>
                <a:spLocks noChangeAspect="1"/>
              </p:cNvSpPr>
              <p:nvPr/>
            </p:nvSpPr>
            <p:spPr>
              <a:xfrm>
                <a:off x="8203302" y="340617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楕円 187"/>
              <p:cNvSpPr>
                <a:spLocks noChangeAspect="1"/>
              </p:cNvSpPr>
              <p:nvPr/>
            </p:nvSpPr>
            <p:spPr>
              <a:xfrm>
                <a:off x="8437665" y="286383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楕円 188"/>
              <p:cNvSpPr>
                <a:spLocks noChangeAspect="1"/>
              </p:cNvSpPr>
              <p:nvPr/>
            </p:nvSpPr>
            <p:spPr>
              <a:xfrm>
                <a:off x="8418522" y="314043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テキスト ボックス 189"/>
                <p:cNvSpPr txBox="1"/>
                <p:nvPr/>
              </p:nvSpPr>
              <p:spPr>
                <a:xfrm>
                  <a:off x="2826683" y="4305377"/>
                  <a:ext cx="2404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1" lang="en-US" altLang="ja-JP" sz="200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0" name="テキスト ボックス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683" y="4305377"/>
                  <a:ext cx="240450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7949" r="-205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1" name="グループ化 190"/>
            <p:cNvGrpSpPr/>
            <p:nvPr/>
          </p:nvGrpSpPr>
          <p:grpSpPr>
            <a:xfrm>
              <a:off x="3288663" y="4037541"/>
              <a:ext cx="1043249" cy="1029253"/>
              <a:chOff x="7502416" y="2719527"/>
              <a:chExt cx="1043249" cy="1029253"/>
            </a:xfrm>
          </p:grpSpPr>
          <p:cxnSp>
            <p:nvCxnSpPr>
              <p:cNvPr id="192" name="直線コネクタ 191"/>
              <p:cNvCxnSpPr>
                <a:cxnSpLocks noChangeAspect="1"/>
                <a:stCxn id="202" idx="5"/>
              </p:cNvCxnSpPr>
              <p:nvPr/>
            </p:nvCxnSpPr>
            <p:spPr>
              <a:xfrm>
                <a:off x="8051210" y="2811659"/>
                <a:ext cx="409920" cy="3961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>
                <a:cxnSpLocks noChangeAspect="1"/>
                <a:stCxn id="197" idx="1"/>
                <a:endCxn id="212" idx="1"/>
              </p:cNvCxnSpPr>
              <p:nvPr/>
            </p:nvCxnSpPr>
            <p:spPr>
              <a:xfrm>
                <a:off x="7772373" y="2958621"/>
                <a:ext cx="441473" cy="4581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>
                <a:cxnSpLocks noChangeAspect="1"/>
                <a:stCxn id="200" idx="5"/>
                <a:endCxn id="208" idx="5"/>
              </p:cNvCxnSpPr>
              <p:nvPr/>
            </p:nvCxnSpPr>
            <p:spPr>
              <a:xfrm>
                <a:off x="7594600" y="3271696"/>
                <a:ext cx="461048" cy="46127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>
                <a:cxnSpLocks noChangeAspect="1"/>
                <a:stCxn id="202" idx="7"/>
                <a:endCxn id="200" idx="3"/>
              </p:cNvCxnSpPr>
              <p:nvPr/>
            </p:nvCxnSpPr>
            <p:spPr>
              <a:xfrm flipH="1">
                <a:off x="7518232" y="2735334"/>
                <a:ext cx="532978" cy="5363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>
                <a:cxnSpLocks noChangeAspect="1"/>
                <a:stCxn id="199" idx="7"/>
              </p:cNvCxnSpPr>
              <p:nvPr/>
            </p:nvCxnSpPr>
            <p:spPr>
              <a:xfrm flipH="1">
                <a:off x="7799182" y="2966803"/>
                <a:ext cx="465576" cy="4746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7" name="楕円 196"/>
              <p:cNvSpPr>
                <a:spLocks noChangeAspect="1"/>
              </p:cNvSpPr>
              <p:nvPr/>
            </p:nvSpPr>
            <p:spPr>
              <a:xfrm>
                <a:off x="7761829" y="294807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楕円 197"/>
              <p:cNvSpPr>
                <a:spLocks noChangeAspect="1"/>
              </p:cNvSpPr>
              <p:nvPr/>
            </p:nvSpPr>
            <p:spPr>
              <a:xfrm>
                <a:off x="7753660" y="342934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楕円 198"/>
              <p:cNvSpPr>
                <a:spLocks noChangeAspect="1"/>
              </p:cNvSpPr>
              <p:nvPr/>
            </p:nvSpPr>
            <p:spPr>
              <a:xfrm>
                <a:off x="8203302" y="29562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楕円 199"/>
              <p:cNvSpPr>
                <a:spLocks noChangeAspect="1"/>
              </p:cNvSpPr>
              <p:nvPr/>
            </p:nvSpPr>
            <p:spPr>
              <a:xfrm>
                <a:off x="7502416" y="317956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楕円 200"/>
              <p:cNvSpPr>
                <a:spLocks noChangeAspect="1"/>
              </p:cNvSpPr>
              <p:nvPr/>
            </p:nvSpPr>
            <p:spPr>
              <a:xfrm>
                <a:off x="7976194" y="3171826"/>
                <a:ext cx="108000" cy="108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楕円 201"/>
              <p:cNvSpPr>
                <a:spLocks noChangeAspect="1"/>
              </p:cNvSpPr>
              <p:nvPr/>
            </p:nvSpPr>
            <p:spPr>
              <a:xfrm>
                <a:off x="7959026" y="2719527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3" name="直線コネクタ 202"/>
              <p:cNvCxnSpPr>
                <a:cxnSpLocks/>
              </p:cNvCxnSpPr>
              <p:nvPr/>
            </p:nvCxnSpPr>
            <p:spPr>
              <a:xfrm>
                <a:off x="8070729" y="2766573"/>
                <a:ext cx="199625" cy="67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" name="楕円 203"/>
              <p:cNvSpPr>
                <a:spLocks noChangeAspect="1"/>
              </p:cNvSpPr>
              <p:nvPr/>
            </p:nvSpPr>
            <p:spPr>
              <a:xfrm>
                <a:off x="8235630" y="27914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5" name="直線コネクタ 204"/>
              <p:cNvCxnSpPr>
                <a:cxnSpLocks/>
                <a:endCxn id="201" idx="0"/>
              </p:cNvCxnSpPr>
              <p:nvPr/>
            </p:nvCxnSpPr>
            <p:spPr>
              <a:xfrm flipH="1">
                <a:off x="8030194" y="2856484"/>
                <a:ext cx="228452" cy="3153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/>
              <p:cNvCxnSpPr>
                <a:cxnSpLocks/>
              </p:cNvCxnSpPr>
              <p:nvPr/>
            </p:nvCxnSpPr>
            <p:spPr>
              <a:xfrm>
                <a:off x="8313115" y="2840390"/>
                <a:ext cx="179042" cy="665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>
                <a:cxnSpLocks/>
              </p:cNvCxnSpPr>
              <p:nvPr/>
            </p:nvCxnSpPr>
            <p:spPr>
              <a:xfrm>
                <a:off x="8076465" y="3242818"/>
                <a:ext cx="159310" cy="192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8" name="楕円 207"/>
              <p:cNvSpPr>
                <a:spLocks noChangeAspect="1"/>
              </p:cNvSpPr>
              <p:nvPr/>
            </p:nvSpPr>
            <p:spPr>
              <a:xfrm>
                <a:off x="7963464" y="364084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9" name="直線コネクタ 208"/>
              <p:cNvCxnSpPr>
                <a:cxnSpLocks/>
              </p:cNvCxnSpPr>
              <p:nvPr/>
            </p:nvCxnSpPr>
            <p:spPr>
              <a:xfrm flipH="1">
                <a:off x="8029819" y="2947488"/>
                <a:ext cx="451089" cy="70323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" name="楕円 209"/>
              <p:cNvSpPr>
                <a:spLocks noChangeAspect="1"/>
              </p:cNvSpPr>
              <p:nvPr/>
            </p:nvSpPr>
            <p:spPr>
              <a:xfrm>
                <a:off x="8222760" y="32515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1" name="直線コネクタ 210"/>
              <p:cNvCxnSpPr>
                <a:cxnSpLocks/>
              </p:cNvCxnSpPr>
              <p:nvPr/>
            </p:nvCxnSpPr>
            <p:spPr>
              <a:xfrm flipH="1">
                <a:off x="8055648" y="3211515"/>
                <a:ext cx="399719" cy="44588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2" name="楕円 211"/>
              <p:cNvSpPr>
                <a:spLocks noChangeAspect="1"/>
              </p:cNvSpPr>
              <p:nvPr/>
            </p:nvSpPr>
            <p:spPr>
              <a:xfrm>
                <a:off x="8203302" y="340617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楕円 212"/>
              <p:cNvSpPr>
                <a:spLocks noChangeAspect="1"/>
              </p:cNvSpPr>
              <p:nvPr/>
            </p:nvSpPr>
            <p:spPr>
              <a:xfrm>
                <a:off x="8437665" y="286383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楕円 213"/>
              <p:cNvSpPr>
                <a:spLocks noChangeAspect="1"/>
              </p:cNvSpPr>
              <p:nvPr/>
            </p:nvSpPr>
            <p:spPr>
              <a:xfrm>
                <a:off x="8418522" y="314043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テキスト ボックス 214"/>
                <p:cNvSpPr txBox="1"/>
                <p:nvPr/>
              </p:nvSpPr>
              <p:spPr>
                <a:xfrm>
                  <a:off x="4664612" y="4315849"/>
                  <a:ext cx="7986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1" lang="en-US" altLang="ja-JP" sz="200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5" name="テキスト ボックス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612" y="4315849"/>
                  <a:ext cx="79868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5344" r="-5344" b="-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6" name="グループ化 215"/>
            <p:cNvGrpSpPr/>
            <p:nvPr/>
          </p:nvGrpSpPr>
          <p:grpSpPr>
            <a:xfrm>
              <a:off x="5947524" y="3991461"/>
              <a:ext cx="1043249" cy="1029253"/>
              <a:chOff x="7502416" y="2719527"/>
              <a:chExt cx="1043249" cy="1029253"/>
            </a:xfrm>
          </p:grpSpPr>
          <p:cxnSp>
            <p:nvCxnSpPr>
              <p:cNvPr id="217" name="直線コネクタ 216"/>
              <p:cNvCxnSpPr>
                <a:cxnSpLocks noChangeAspect="1"/>
                <a:stCxn id="227" idx="5"/>
              </p:cNvCxnSpPr>
              <p:nvPr/>
            </p:nvCxnSpPr>
            <p:spPr>
              <a:xfrm>
                <a:off x="8051210" y="2811659"/>
                <a:ext cx="409920" cy="3961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>
                <a:cxnSpLocks noChangeAspect="1"/>
                <a:stCxn id="222" idx="1"/>
                <a:endCxn id="237" idx="1"/>
              </p:cNvCxnSpPr>
              <p:nvPr/>
            </p:nvCxnSpPr>
            <p:spPr>
              <a:xfrm>
                <a:off x="7772373" y="2958621"/>
                <a:ext cx="441473" cy="4581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>
                <a:cxnSpLocks noChangeAspect="1"/>
                <a:stCxn id="225" idx="5"/>
                <a:endCxn id="233" idx="5"/>
              </p:cNvCxnSpPr>
              <p:nvPr/>
            </p:nvCxnSpPr>
            <p:spPr>
              <a:xfrm>
                <a:off x="7594600" y="3271696"/>
                <a:ext cx="461048" cy="46127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/>
              <p:cNvCxnSpPr>
                <a:cxnSpLocks noChangeAspect="1"/>
                <a:stCxn id="227" idx="7"/>
                <a:endCxn id="225" idx="3"/>
              </p:cNvCxnSpPr>
              <p:nvPr/>
            </p:nvCxnSpPr>
            <p:spPr>
              <a:xfrm flipH="1">
                <a:off x="7518232" y="2735334"/>
                <a:ext cx="532978" cy="5363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/>
              <p:cNvCxnSpPr>
                <a:cxnSpLocks noChangeAspect="1"/>
                <a:stCxn id="224" idx="7"/>
              </p:cNvCxnSpPr>
              <p:nvPr/>
            </p:nvCxnSpPr>
            <p:spPr>
              <a:xfrm flipH="1">
                <a:off x="7799182" y="2966803"/>
                <a:ext cx="465576" cy="4746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2" name="楕円 221"/>
              <p:cNvSpPr>
                <a:spLocks noChangeAspect="1"/>
              </p:cNvSpPr>
              <p:nvPr/>
            </p:nvSpPr>
            <p:spPr>
              <a:xfrm>
                <a:off x="7761829" y="294807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楕円 222"/>
              <p:cNvSpPr>
                <a:spLocks noChangeAspect="1"/>
              </p:cNvSpPr>
              <p:nvPr/>
            </p:nvSpPr>
            <p:spPr>
              <a:xfrm>
                <a:off x="7753660" y="342934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楕円 223"/>
              <p:cNvSpPr>
                <a:spLocks noChangeAspect="1"/>
              </p:cNvSpPr>
              <p:nvPr/>
            </p:nvSpPr>
            <p:spPr>
              <a:xfrm>
                <a:off x="8203302" y="29562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楕円 224"/>
              <p:cNvSpPr>
                <a:spLocks noChangeAspect="1"/>
              </p:cNvSpPr>
              <p:nvPr/>
            </p:nvSpPr>
            <p:spPr>
              <a:xfrm>
                <a:off x="7502416" y="317956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楕円 225"/>
              <p:cNvSpPr>
                <a:spLocks noChangeAspect="1"/>
              </p:cNvSpPr>
              <p:nvPr/>
            </p:nvSpPr>
            <p:spPr>
              <a:xfrm>
                <a:off x="7976194" y="3171826"/>
                <a:ext cx="108000" cy="108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楕円 226"/>
              <p:cNvSpPr>
                <a:spLocks noChangeAspect="1"/>
              </p:cNvSpPr>
              <p:nvPr/>
            </p:nvSpPr>
            <p:spPr>
              <a:xfrm>
                <a:off x="7959026" y="2719527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8" name="直線コネクタ 227"/>
              <p:cNvCxnSpPr>
                <a:cxnSpLocks/>
              </p:cNvCxnSpPr>
              <p:nvPr/>
            </p:nvCxnSpPr>
            <p:spPr>
              <a:xfrm>
                <a:off x="8070729" y="2766573"/>
                <a:ext cx="199625" cy="67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9" name="楕円 228"/>
              <p:cNvSpPr>
                <a:spLocks noChangeAspect="1"/>
              </p:cNvSpPr>
              <p:nvPr/>
            </p:nvSpPr>
            <p:spPr>
              <a:xfrm>
                <a:off x="8235630" y="27914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0" name="直線コネクタ 229"/>
              <p:cNvCxnSpPr>
                <a:cxnSpLocks/>
                <a:endCxn id="226" idx="0"/>
              </p:cNvCxnSpPr>
              <p:nvPr/>
            </p:nvCxnSpPr>
            <p:spPr>
              <a:xfrm flipH="1">
                <a:off x="8030194" y="2856484"/>
                <a:ext cx="228452" cy="3153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直線コネクタ 230"/>
              <p:cNvCxnSpPr>
                <a:cxnSpLocks/>
              </p:cNvCxnSpPr>
              <p:nvPr/>
            </p:nvCxnSpPr>
            <p:spPr>
              <a:xfrm>
                <a:off x="8313115" y="2840390"/>
                <a:ext cx="179042" cy="665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>
                <a:cxnSpLocks/>
              </p:cNvCxnSpPr>
              <p:nvPr/>
            </p:nvCxnSpPr>
            <p:spPr>
              <a:xfrm>
                <a:off x="8076465" y="3242818"/>
                <a:ext cx="159310" cy="192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3" name="楕円 232"/>
              <p:cNvSpPr>
                <a:spLocks noChangeAspect="1"/>
              </p:cNvSpPr>
              <p:nvPr/>
            </p:nvSpPr>
            <p:spPr>
              <a:xfrm>
                <a:off x="7963464" y="364084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4" name="直線コネクタ 233"/>
              <p:cNvCxnSpPr>
                <a:cxnSpLocks/>
              </p:cNvCxnSpPr>
              <p:nvPr/>
            </p:nvCxnSpPr>
            <p:spPr>
              <a:xfrm flipH="1">
                <a:off x="8029819" y="2947488"/>
                <a:ext cx="451089" cy="70323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5" name="楕円 234"/>
              <p:cNvSpPr>
                <a:spLocks noChangeAspect="1"/>
              </p:cNvSpPr>
              <p:nvPr/>
            </p:nvSpPr>
            <p:spPr>
              <a:xfrm>
                <a:off x="8222760" y="32515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6" name="直線コネクタ 235"/>
              <p:cNvCxnSpPr>
                <a:cxnSpLocks/>
              </p:cNvCxnSpPr>
              <p:nvPr/>
            </p:nvCxnSpPr>
            <p:spPr>
              <a:xfrm flipH="1">
                <a:off x="8055648" y="3211515"/>
                <a:ext cx="399719" cy="44588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7" name="楕円 236"/>
              <p:cNvSpPr>
                <a:spLocks noChangeAspect="1"/>
              </p:cNvSpPr>
              <p:nvPr/>
            </p:nvSpPr>
            <p:spPr>
              <a:xfrm>
                <a:off x="8203302" y="340617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楕円 237"/>
              <p:cNvSpPr>
                <a:spLocks noChangeAspect="1"/>
              </p:cNvSpPr>
              <p:nvPr/>
            </p:nvSpPr>
            <p:spPr>
              <a:xfrm>
                <a:off x="8437665" y="286383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楕円 238"/>
              <p:cNvSpPr>
                <a:spLocks noChangeAspect="1"/>
              </p:cNvSpPr>
              <p:nvPr/>
            </p:nvSpPr>
            <p:spPr>
              <a:xfrm>
                <a:off x="8418522" y="314043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4" name="テキスト ボックス 243"/>
            <p:cNvSpPr txBox="1"/>
            <p:nvPr/>
          </p:nvSpPr>
          <p:spPr>
            <a:xfrm>
              <a:off x="688479" y="3373461"/>
              <a:ext cx="778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Local problem </a:t>
              </a:r>
              <a:r>
                <a:rPr lang="en-US" altLang="ja-JP" sz="2400" dirty="0" smtClean="0">
                  <a:latin typeface="+mn-ea"/>
                  <a:sym typeface="Wingdings" panose="05000000000000000000" pitchFamily="2" charset="2"/>
                </a:rPr>
                <a:t>&lt;---</a:t>
              </a:r>
              <a:r>
                <a:rPr kumimoji="1" lang="en-US" altLang="ja-JP" sz="2400" dirty="0" smtClean="0">
                  <a:latin typeface="+mn-ea"/>
                </a:rPr>
                <a:t> Minimizing “submodular” </a:t>
              </a:r>
              <a:r>
                <a:rPr kumimoji="1" lang="en-US" altLang="ja-JP" sz="2400" dirty="0" err="1" smtClean="0">
                  <a:latin typeface="+mn-ea"/>
                </a:rPr>
                <a:t>func</a:t>
              </a:r>
              <a:r>
                <a:rPr kumimoji="1" lang="en-US" altLang="ja-JP" sz="2400" dirty="0" smtClean="0">
                  <a:latin typeface="+mn-ea"/>
                </a:rPr>
                <a:t>. on</a:t>
              </a:r>
              <a:endParaRPr kumimoji="1" lang="ja-JP" altLang="en-US" sz="2400" dirty="0">
                <a:latin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テキスト ボックス 244"/>
              <p:cNvSpPr txBox="1"/>
              <p:nvPr/>
            </p:nvSpPr>
            <p:spPr>
              <a:xfrm>
                <a:off x="728820" y="5457702"/>
                <a:ext cx="72987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+mn-ea"/>
                  </a:rPr>
                  <a:t># iterations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sz="2400" dirty="0" smtClean="0">
                    <a:latin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latin typeface="+mn-ea"/>
                  </a:rPr>
                  <a:t>-distance between </a:t>
                </a:r>
                <a:r>
                  <a:rPr kumimoji="1" lang="en-US" altLang="ja-JP" sz="2400" dirty="0" err="1" smtClean="0">
                    <a:latin typeface="+mn-ea"/>
                  </a:rPr>
                  <a:t>init</a:t>
                </a:r>
                <a:r>
                  <a:rPr kumimoji="1" lang="en-US" altLang="ja-JP" sz="2400" dirty="0" smtClean="0">
                    <a:latin typeface="+mn-ea"/>
                  </a:rPr>
                  <a:t> and opt</a:t>
                </a:r>
              </a:p>
              <a:p>
                <a:r>
                  <a:rPr lang="en-US" altLang="ja-JP" sz="2400" dirty="0">
                    <a:latin typeface="+mn-ea"/>
                  </a:rPr>
                  <a:t> </a:t>
                </a:r>
                <a:r>
                  <a:rPr lang="en-US" altLang="ja-JP" sz="2400" dirty="0" smtClean="0">
                    <a:latin typeface="+mn-ea"/>
                  </a:rPr>
                  <a:t>                   =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+mn-ea"/>
                      </a:rPr>
                      <m:t>log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>
                    <a:latin typeface="+mn-ea"/>
                  </a:rPr>
                  <a:t>   </a:t>
                </a:r>
                <a:r>
                  <a:rPr kumimoji="1" lang="en-US" altLang="ja-JP" sz="2400" dirty="0" smtClean="0">
                    <a:latin typeface="+mn-ea"/>
                  </a:rPr>
                  <a:t>(in this case)</a:t>
                </a:r>
                <a:endParaRPr kumimoji="1"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245" name="テキスト ボックス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20" y="5457702"/>
                <a:ext cx="7298729" cy="830997"/>
              </a:xfrm>
              <a:prstGeom prst="rect">
                <a:avLst/>
              </a:prstGeom>
              <a:blipFill>
                <a:blip r:embed="rId10"/>
                <a:stretch>
                  <a:fillRect l="-1337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0ACD-69A0-4C60-AE61-975AD3BE7EE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3507 0.0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0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4132 0.05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8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04323 0.0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58" grpId="0" animBg="1"/>
      <p:bldP spid="158" grpId="1" animBg="1"/>
      <p:bldP spid="157" grpId="0" animBg="1"/>
      <p:bldP spid="157" grpId="1" animBg="1"/>
      <p:bldP spid="164" grpId="0" animBg="1"/>
      <p:bldP spid="156" grpId="0" animBg="1"/>
      <p:bldP spid="156" grpId="1" animBg="1"/>
      <p:bldP spid="162" grpId="0" animBg="1"/>
      <p:bldP spid="153" grpId="0"/>
      <p:bldP spid="154" grpId="0"/>
      <p:bldP spid="155" grpId="0"/>
      <p:bldP spid="2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5790" y="-61593"/>
            <a:ext cx="7886700" cy="948130"/>
          </a:xfrm>
        </p:spPr>
        <p:txBody>
          <a:bodyPr/>
          <a:lstStyle/>
          <a:p>
            <a:pPr algn="ctr"/>
            <a:r>
              <a:rPr kumimoji="1" lang="en-US" altLang="ja-JP" dirty="0" smtClean="0">
                <a:latin typeface="+mj-ea"/>
              </a:rPr>
              <a:t>Algorithm</a:t>
            </a:r>
            <a:endParaRPr kumimoji="1" lang="ja-JP" altLang="en-US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430713" y="1415711"/>
                <a:ext cx="2273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+mn-ea"/>
                  </a:rPr>
                  <a:t>o</a:t>
                </a:r>
                <a:r>
                  <a:rPr kumimoji="1" lang="en-US" altLang="ja-JP" sz="2400" dirty="0" smtClean="0">
                    <a:latin typeface="+mn-ea"/>
                  </a:rPr>
                  <a:t>pt. check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ja-JP" sz="2400" b="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713" y="1415711"/>
                <a:ext cx="2273058" cy="461665"/>
              </a:xfrm>
              <a:prstGeom prst="rect">
                <a:avLst/>
              </a:prstGeom>
              <a:blipFill>
                <a:blip r:embed="rId3"/>
                <a:stretch>
                  <a:fillRect l="-429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線矢印コネクタ 82"/>
          <p:cNvCxnSpPr/>
          <p:nvPr/>
        </p:nvCxnSpPr>
        <p:spPr>
          <a:xfrm flipH="1">
            <a:off x="2601310" y="1971149"/>
            <a:ext cx="19616" cy="1160096"/>
          </a:xfrm>
          <a:prstGeom prst="straightConnector1">
            <a:avLst/>
          </a:prstGeom>
          <a:ln w="50800" cmpd="sng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フリーフォーム 89"/>
          <p:cNvSpPr/>
          <p:nvPr/>
        </p:nvSpPr>
        <p:spPr>
          <a:xfrm>
            <a:off x="459796" y="1774447"/>
            <a:ext cx="762948" cy="1690577"/>
          </a:xfrm>
          <a:custGeom>
            <a:avLst/>
            <a:gdLst>
              <a:gd name="connsiteX0" fmla="*/ 752316 w 762948"/>
              <a:gd name="connsiteY0" fmla="*/ 1690577 h 1690577"/>
              <a:gd name="connsiteX1" fmla="*/ 98413 w 762948"/>
              <a:gd name="connsiteY1" fmla="*/ 1307805 h 1690577"/>
              <a:gd name="connsiteX2" fmla="*/ 71832 w 762948"/>
              <a:gd name="connsiteY2" fmla="*/ 425302 h 1690577"/>
              <a:gd name="connsiteX3" fmla="*/ 762948 w 762948"/>
              <a:gd name="connsiteY3" fmla="*/ 0 h 16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48" h="1690577">
                <a:moveTo>
                  <a:pt x="752316" y="1690577"/>
                </a:moveTo>
                <a:cubicBezTo>
                  <a:pt x="482071" y="1604630"/>
                  <a:pt x="211827" y="1518684"/>
                  <a:pt x="98413" y="1307805"/>
                </a:cubicBezTo>
                <a:cubicBezTo>
                  <a:pt x="-15001" y="1096926"/>
                  <a:pt x="-38924" y="643269"/>
                  <a:pt x="71832" y="425302"/>
                </a:cubicBezTo>
                <a:cubicBezTo>
                  <a:pt x="182588" y="207335"/>
                  <a:pt x="472768" y="103667"/>
                  <a:pt x="762948" y="0"/>
                </a:cubicBezTo>
              </a:path>
            </a:pathLst>
          </a:custGeom>
          <a:noFill/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499464" y="2355798"/>
                <a:ext cx="17245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+mn-ea"/>
                        </a:rPr>
                        <m:t>log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4" y="2355798"/>
                <a:ext cx="1724511" cy="461665"/>
              </a:xfrm>
              <a:prstGeom prst="rect">
                <a:avLst/>
              </a:prstGeom>
              <a:blipFill>
                <a:blip r:embed="rId4"/>
                <a:stretch>
                  <a:fillRect r="-353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/>
              <p:cNvSpPr txBox="1"/>
              <p:nvPr/>
            </p:nvSpPr>
            <p:spPr>
              <a:xfrm>
                <a:off x="269158" y="4011773"/>
                <a:ext cx="3301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latin typeface="+mn-ea"/>
                  </a:rPr>
                  <a:t>local minimizer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000" dirty="0" smtClean="0">
                    <a:latin typeface="+mn-ea"/>
                  </a:rPr>
                  <a:t> </a:t>
                </a:r>
                <a:r>
                  <a:rPr kumimoji="1" lang="en-US" altLang="ja-JP" sz="2000" dirty="0" smtClean="0">
                    <a:latin typeface="+mn-ea"/>
                  </a:rPr>
                  <a:t>around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ja-JP" sz="20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93" name="テキスト ボックス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8" y="4011773"/>
                <a:ext cx="3301801" cy="400110"/>
              </a:xfrm>
              <a:prstGeom prst="rect">
                <a:avLst/>
              </a:prstGeom>
              <a:blipFill>
                <a:blip r:embed="rId5"/>
                <a:stretch>
                  <a:fillRect l="-1845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正方形/長方形 97"/>
              <p:cNvSpPr/>
              <p:nvPr/>
            </p:nvSpPr>
            <p:spPr>
              <a:xfrm>
                <a:off x="135970" y="973943"/>
                <a:ext cx="2916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+mn-ea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latin typeface="+mn-ea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98" name="正方形/長方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0" y="973943"/>
                <a:ext cx="2916439" cy="369332"/>
              </a:xfrm>
              <a:prstGeom prst="rect">
                <a:avLst/>
              </a:prstGeom>
              <a:blipFill>
                <a:blip r:embed="rId6"/>
                <a:stretch>
                  <a:fillRect l="-1670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3795205" y="934629"/>
            <a:ext cx="3904805" cy="1137733"/>
            <a:chOff x="3795205" y="1345173"/>
            <a:chExt cx="3904805" cy="1137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4264670" y="1447937"/>
                  <a:ext cx="3315330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latin typeface="+mn-ea"/>
                    </a:rPr>
                    <a:t>Find </a:t>
                  </a:r>
                  <a:r>
                    <a:rPr kumimoji="1" lang="en-US" altLang="ja-JP" sz="2000" dirty="0" err="1" smtClean="0">
                      <a:latin typeface="+mn-ea"/>
                    </a:rPr>
                    <a:t>multiflow</a:t>
                  </a:r>
                  <a:r>
                    <a:rPr kumimoji="1" lang="en-US" altLang="ja-JP" sz="2000" dirty="0" smtClean="0">
                      <a:latin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kumimoji="1" lang="en-US" altLang="ja-JP" sz="2000" b="0" dirty="0" smtClean="0">
                      <a:latin typeface="+mn-ea"/>
                    </a:rPr>
                    <a:t> s</a:t>
                  </a:r>
                  <a:r>
                    <a:rPr lang="en-US" altLang="ja-JP" sz="2000" dirty="0" smtClean="0">
                      <a:latin typeface="+mn-ea"/>
                    </a:rPr>
                    <a:t>atisfying</a:t>
                  </a:r>
                </a:p>
                <a:p>
                  <a:pPr algn="ctr"/>
                  <a:r>
                    <a:rPr kumimoji="1" lang="en-US" altLang="ja-JP" sz="2000" b="0" dirty="0" smtClean="0">
                      <a:latin typeface="+mn-ea"/>
                    </a:rPr>
                    <a:t>complementary slackness </a:t>
                  </a:r>
                </a:p>
                <a:p>
                  <a:pPr algn="ctr"/>
                  <a:r>
                    <a:rPr lang="en-US" altLang="ja-JP" sz="2000" dirty="0" smtClean="0">
                      <a:latin typeface="+mn-ea"/>
                    </a:rPr>
                    <a:t>with </a:t>
                  </a:r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kumimoji="1" lang="en-US" altLang="ja-JP" sz="2000" b="0" dirty="0" smtClean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94" name="テキスト ボックス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4670" y="1447937"/>
                  <a:ext cx="3315330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1657" t="-2395" r="-1473" b="-10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テキスト ボックス 100"/>
                <p:cNvSpPr txBox="1"/>
                <p:nvPr/>
              </p:nvSpPr>
              <p:spPr>
                <a:xfrm>
                  <a:off x="3795205" y="1835625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01" name="テキスト ボックス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5205" y="1835625"/>
                  <a:ext cx="349455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角丸四角形 102"/>
            <p:cNvSpPr/>
            <p:nvPr/>
          </p:nvSpPr>
          <p:spPr>
            <a:xfrm>
              <a:off x="4264670" y="1345173"/>
              <a:ext cx="3435340" cy="11377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角丸四角形 123"/>
          <p:cNvSpPr/>
          <p:nvPr/>
        </p:nvSpPr>
        <p:spPr>
          <a:xfrm>
            <a:off x="1368354" y="1439465"/>
            <a:ext cx="2306842" cy="4806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/>
          <p:cNvGrpSpPr/>
          <p:nvPr/>
        </p:nvGrpSpPr>
        <p:grpSpPr>
          <a:xfrm>
            <a:off x="1345604" y="3191950"/>
            <a:ext cx="2675014" cy="759118"/>
            <a:chOff x="1345604" y="3602494"/>
            <a:chExt cx="2675014" cy="759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1368353" y="3701845"/>
                  <a:ext cx="2652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>
                      <a:latin typeface="+mn-ea"/>
                    </a:rPr>
                    <a:t>SFM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             )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1" lang="ja-JP" altLang="en-US" sz="24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353" y="3701845"/>
                  <a:ext cx="265226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440"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/>
            <p:cNvGrpSpPr/>
            <p:nvPr/>
          </p:nvGrpSpPr>
          <p:grpSpPr>
            <a:xfrm>
              <a:off x="2840532" y="3629116"/>
              <a:ext cx="692743" cy="657134"/>
              <a:chOff x="7502416" y="2719527"/>
              <a:chExt cx="1043249" cy="1029253"/>
            </a:xfrm>
          </p:grpSpPr>
          <p:cxnSp>
            <p:nvCxnSpPr>
              <p:cNvPr id="12" name="直線コネクタ 11"/>
              <p:cNvCxnSpPr>
                <a:cxnSpLocks noChangeAspect="1"/>
                <a:stCxn id="22" idx="5"/>
              </p:cNvCxnSpPr>
              <p:nvPr/>
            </p:nvCxnSpPr>
            <p:spPr>
              <a:xfrm>
                <a:off x="8051210" y="2811659"/>
                <a:ext cx="409920" cy="3961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>
                <a:cxnSpLocks noChangeAspect="1"/>
                <a:stCxn id="17" idx="1"/>
                <a:endCxn id="32" idx="1"/>
              </p:cNvCxnSpPr>
              <p:nvPr/>
            </p:nvCxnSpPr>
            <p:spPr>
              <a:xfrm>
                <a:off x="7772373" y="2958621"/>
                <a:ext cx="441473" cy="4581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>
                <a:cxnSpLocks noChangeAspect="1"/>
                <a:stCxn id="20" idx="5"/>
                <a:endCxn id="28" idx="5"/>
              </p:cNvCxnSpPr>
              <p:nvPr/>
            </p:nvCxnSpPr>
            <p:spPr>
              <a:xfrm>
                <a:off x="7594600" y="3271696"/>
                <a:ext cx="461048" cy="46127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>
                <a:cxnSpLocks noChangeAspect="1"/>
                <a:stCxn id="22" idx="7"/>
                <a:endCxn id="20" idx="3"/>
              </p:cNvCxnSpPr>
              <p:nvPr/>
            </p:nvCxnSpPr>
            <p:spPr>
              <a:xfrm flipH="1">
                <a:off x="7518232" y="2735334"/>
                <a:ext cx="532978" cy="5363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>
                <a:cxnSpLocks noChangeAspect="1"/>
                <a:stCxn id="19" idx="7"/>
              </p:cNvCxnSpPr>
              <p:nvPr/>
            </p:nvCxnSpPr>
            <p:spPr>
              <a:xfrm flipH="1">
                <a:off x="7799182" y="2966803"/>
                <a:ext cx="465576" cy="4746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楕円 16"/>
              <p:cNvSpPr>
                <a:spLocks noChangeAspect="1"/>
              </p:cNvSpPr>
              <p:nvPr/>
            </p:nvSpPr>
            <p:spPr>
              <a:xfrm>
                <a:off x="7761829" y="294807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/>
              <p:cNvSpPr>
                <a:spLocks noChangeAspect="1"/>
              </p:cNvSpPr>
              <p:nvPr/>
            </p:nvSpPr>
            <p:spPr>
              <a:xfrm>
                <a:off x="7753660" y="342934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/>
              <p:cNvSpPr>
                <a:spLocks noChangeAspect="1"/>
              </p:cNvSpPr>
              <p:nvPr/>
            </p:nvSpPr>
            <p:spPr>
              <a:xfrm>
                <a:off x="8203302" y="29562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/>
              <p:cNvSpPr>
                <a:spLocks noChangeAspect="1"/>
              </p:cNvSpPr>
              <p:nvPr/>
            </p:nvSpPr>
            <p:spPr>
              <a:xfrm>
                <a:off x="7502416" y="317956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/>
              <p:cNvSpPr>
                <a:spLocks noChangeAspect="1"/>
              </p:cNvSpPr>
              <p:nvPr/>
            </p:nvSpPr>
            <p:spPr>
              <a:xfrm>
                <a:off x="7976194" y="3171826"/>
                <a:ext cx="108000" cy="108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/>
              <p:cNvSpPr>
                <a:spLocks noChangeAspect="1"/>
              </p:cNvSpPr>
              <p:nvPr/>
            </p:nvSpPr>
            <p:spPr>
              <a:xfrm>
                <a:off x="7959026" y="2719527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" name="直線コネクタ 22"/>
              <p:cNvCxnSpPr>
                <a:cxnSpLocks/>
              </p:cNvCxnSpPr>
              <p:nvPr/>
            </p:nvCxnSpPr>
            <p:spPr>
              <a:xfrm>
                <a:off x="8070729" y="2766573"/>
                <a:ext cx="199625" cy="67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楕円 23"/>
              <p:cNvSpPr>
                <a:spLocks noChangeAspect="1"/>
              </p:cNvSpPr>
              <p:nvPr/>
            </p:nvSpPr>
            <p:spPr>
              <a:xfrm>
                <a:off x="8235630" y="27914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" name="直線コネクタ 24"/>
              <p:cNvCxnSpPr>
                <a:cxnSpLocks/>
                <a:endCxn id="21" idx="0"/>
              </p:cNvCxnSpPr>
              <p:nvPr/>
            </p:nvCxnSpPr>
            <p:spPr>
              <a:xfrm flipH="1">
                <a:off x="8030194" y="2856484"/>
                <a:ext cx="228452" cy="3153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>
                <a:cxnSpLocks/>
              </p:cNvCxnSpPr>
              <p:nvPr/>
            </p:nvCxnSpPr>
            <p:spPr>
              <a:xfrm>
                <a:off x="8313115" y="2840390"/>
                <a:ext cx="179042" cy="665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>
                <a:cxnSpLocks/>
              </p:cNvCxnSpPr>
              <p:nvPr/>
            </p:nvCxnSpPr>
            <p:spPr>
              <a:xfrm>
                <a:off x="8076465" y="3242818"/>
                <a:ext cx="159310" cy="192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楕円 27"/>
              <p:cNvSpPr>
                <a:spLocks noChangeAspect="1"/>
              </p:cNvSpPr>
              <p:nvPr/>
            </p:nvSpPr>
            <p:spPr>
              <a:xfrm>
                <a:off x="7963464" y="364084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" name="直線コネクタ 28"/>
              <p:cNvCxnSpPr>
                <a:cxnSpLocks/>
              </p:cNvCxnSpPr>
              <p:nvPr/>
            </p:nvCxnSpPr>
            <p:spPr>
              <a:xfrm flipH="1">
                <a:off x="8029819" y="2947488"/>
                <a:ext cx="451089" cy="70323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楕円 29"/>
              <p:cNvSpPr>
                <a:spLocks noChangeAspect="1"/>
              </p:cNvSpPr>
              <p:nvPr/>
            </p:nvSpPr>
            <p:spPr>
              <a:xfrm>
                <a:off x="8222760" y="32515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コネクタ 30"/>
              <p:cNvCxnSpPr>
                <a:cxnSpLocks/>
              </p:cNvCxnSpPr>
              <p:nvPr/>
            </p:nvCxnSpPr>
            <p:spPr>
              <a:xfrm flipH="1">
                <a:off x="8055648" y="3211515"/>
                <a:ext cx="399719" cy="44588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楕円 31"/>
              <p:cNvSpPr>
                <a:spLocks noChangeAspect="1"/>
              </p:cNvSpPr>
              <p:nvPr/>
            </p:nvSpPr>
            <p:spPr>
              <a:xfrm>
                <a:off x="8203302" y="340617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/>
              <p:cNvSpPr>
                <a:spLocks noChangeAspect="1"/>
              </p:cNvSpPr>
              <p:nvPr/>
            </p:nvSpPr>
            <p:spPr>
              <a:xfrm>
                <a:off x="8437665" y="286383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/>
              <p:cNvSpPr>
                <a:spLocks noChangeAspect="1"/>
              </p:cNvSpPr>
              <p:nvPr/>
            </p:nvSpPr>
            <p:spPr>
              <a:xfrm>
                <a:off x="8418522" y="314043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6" name="角丸四角形 125"/>
            <p:cNvSpPr/>
            <p:nvPr/>
          </p:nvSpPr>
          <p:spPr>
            <a:xfrm>
              <a:off x="1345604" y="3602494"/>
              <a:ext cx="2592983" cy="7591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2316594" y="4967617"/>
            <a:ext cx="4329311" cy="1118842"/>
            <a:chOff x="2316594" y="5378161"/>
            <a:chExt cx="4329311" cy="1118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2316594" y="5771035"/>
                  <a:ext cx="382027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latin typeface="+mn-ea"/>
                    </a:rPr>
                    <a:t>max. </a:t>
                  </a:r>
                  <a:r>
                    <a:rPr lang="en-US" altLang="ja-JP" sz="2000" dirty="0" smtClean="0">
                      <a:latin typeface="+mn-ea"/>
                    </a:rPr>
                    <a:t>submodular flow problem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MSF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97" name="テキスト ボックス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594" y="5771035"/>
                  <a:ext cx="3820277" cy="707886"/>
                </a:xfrm>
                <a:prstGeom prst="rect">
                  <a:avLst/>
                </a:prstGeom>
                <a:blipFill>
                  <a:blip r:embed="rId10"/>
                  <a:stretch>
                    <a:fillRect l="-1116" t="-4310" r="-1276" b="-862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角丸四角形 105"/>
            <p:cNvSpPr/>
            <p:nvPr/>
          </p:nvSpPr>
          <p:spPr>
            <a:xfrm>
              <a:off x="2350357" y="5745587"/>
              <a:ext cx="3798271" cy="751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7" name="直線矢印コネクタ 106"/>
            <p:cNvCxnSpPr/>
            <p:nvPr/>
          </p:nvCxnSpPr>
          <p:spPr>
            <a:xfrm flipH="1">
              <a:off x="6182391" y="5378161"/>
              <a:ext cx="463514" cy="449847"/>
            </a:xfrm>
            <a:prstGeom prst="straightConnector1">
              <a:avLst/>
            </a:prstGeom>
            <a:ln w="50800" cmpd="sng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>
            <a:off x="1860777" y="2105742"/>
            <a:ext cx="3723696" cy="3147461"/>
            <a:chOff x="1860777" y="2516286"/>
            <a:chExt cx="3723696" cy="3147461"/>
          </a:xfrm>
        </p:grpSpPr>
        <p:cxnSp>
          <p:nvCxnSpPr>
            <p:cNvPr id="116" name="直線矢印コネクタ 115"/>
            <p:cNvCxnSpPr/>
            <p:nvPr/>
          </p:nvCxnSpPr>
          <p:spPr>
            <a:xfrm>
              <a:off x="4853404" y="2516286"/>
              <a:ext cx="8858" cy="3147461"/>
            </a:xfrm>
            <a:prstGeom prst="straightConnector1">
              <a:avLst/>
            </a:prstGeom>
            <a:ln w="50800" cmpd="sng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矢印コネクタ 117"/>
            <p:cNvCxnSpPr/>
            <p:nvPr/>
          </p:nvCxnSpPr>
          <p:spPr>
            <a:xfrm>
              <a:off x="2217362" y="4874304"/>
              <a:ext cx="1721225" cy="782019"/>
            </a:xfrm>
            <a:prstGeom prst="straightConnector1">
              <a:avLst/>
            </a:prstGeom>
            <a:ln w="50800" cmpd="sng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4796500" y="5008829"/>
                  <a:ext cx="7879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en-US" altLang="ja-JP" dirty="0" smtClean="0">
                      <a:latin typeface="+mn-ea"/>
                    </a:rPr>
                    <a:t>opt</a:t>
                  </a:r>
                  <a:endParaRPr kumimoji="1" lang="ja-JP" altLang="en-US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28" name="テキスト ボックス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500" y="5008829"/>
                  <a:ext cx="787973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557" r="-5426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テキスト ボックス 128"/>
                <p:cNvSpPr txBox="1"/>
                <p:nvPr/>
              </p:nvSpPr>
              <p:spPr>
                <a:xfrm>
                  <a:off x="3269396" y="5112599"/>
                  <a:ext cx="12881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en-US" altLang="ja-JP" dirty="0" smtClean="0">
                      <a:latin typeface="+mn-ea"/>
                    </a:rPr>
                    <a:t>non-opt</a:t>
                  </a:r>
                  <a:endParaRPr kumimoji="1" lang="ja-JP" altLang="en-US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29" name="テキスト ボックス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9396" y="5112599"/>
                  <a:ext cx="1288110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6557" r="-3302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テキスト ボックス 129"/>
            <p:cNvSpPr txBox="1"/>
            <p:nvPr/>
          </p:nvSpPr>
          <p:spPr>
            <a:xfrm>
              <a:off x="1860777" y="5146957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</a:rPr>
                <a:t>min cut</a:t>
              </a:r>
              <a:endParaRPr kumimoji="1" lang="ja-JP" altLang="en-US" dirty="0">
                <a:latin typeface="+mn-ea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357116" y="2105742"/>
            <a:ext cx="3504138" cy="1468846"/>
            <a:chOff x="5357116" y="2516286"/>
            <a:chExt cx="3504138" cy="1468846"/>
          </a:xfrm>
        </p:grpSpPr>
        <p:sp>
          <p:nvSpPr>
            <p:cNvPr id="95" name="テキスト ボックス 94"/>
            <p:cNvSpPr txBox="1"/>
            <p:nvPr/>
          </p:nvSpPr>
          <p:spPr>
            <a:xfrm>
              <a:off x="5922335" y="3205327"/>
              <a:ext cx="23679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err="1" smtClean="0">
                  <a:latin typeface="+mn-ea"/>
                </a:rPr>
                <a:t>bisubmodular</a:t>
              </a:r>
              <a:r>
                <a:rPr kumimoji="1" lang="en-US" altLang="ja-JP" sz="2000" dirty="0" smtClean="0">
                  <a:latin typeface="+mn-ea"/>
                </a:rPr>
                <a:t> flow</a:t>
              </a:r>
            </a:p>
            <a:p>
              <a:pPr algn="ctr"/>
              <a:r>
                <a:rPr lang="en-US" altLang="ja-JP" sz="2000" dirty="0" smtClean="0">
                  <a:latin typeface="+mn-ea"/>
                </a:rPr>
                <a:t>feasibility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104" name="角丸四角形 103"/>
            <p:cNvSpPr/>
            <p:nvPr/>
          </p:nvSpPr>
          <p:spPr>
            <a:xfrm>
              <a:off x="5867400" y="3155384"/>
              <a:ext cx="2422891" cy="8297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4" name="直線矢印コネクタ 113"/>
            <p:cNvCxnSpPr/>
            <p:nvPr/>
          </p:nvCxnSpPr>
          <p:spPr>
            <a:xfrm flipH="1">
              <a:off x="6701239" y="2516286"/>
              <a:ext cx="1791" cy="529463"/>
            </a:xfrm>
            <a:prstGeom prst="straightConnector1">
              <a:avLst/>
            </a:prstGeom>
            <a:ln w="50800" cmpd="sng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/>
            <p:nvPr/>
          </p:nvCxnSpPr>
          <p:spPr>
            <a:xfrm flipH="1">
              <a:off x="6891133" y="2553827"/>
              <a:ext cx="1791" cy="529463"/>
            </a:xfrm>
            <a:prstGeom prst="straightConnector1">
              <a:avLst/>
            </a:prstGeom>
            <a:ln w="50800" cmpd="sng">
              <a:solidFill>
                <a:schemeClr val="tx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357116" y="2638837"/>
              <a:ext cx="1130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+mn-ea"/>
                </a:rPr>
                <a:t>edge-cost</a:t>
              </a:r>
              <a:endParaRPr kumimoji="1" lang="ja-JP" altLang="en-US" sz="1600" dirty="0"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7064480" y="2655991"/>
                  <a:ext cx="17967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480" y="2655991"/>
                  <a:ext cx="179677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4068" t="-2174" r="-4068" b="-326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角丸四角形吹き出し 35"/>
            <p:cNvSpPr/>
            <p:nvPr/>
          </p:nvSpPr>
          <p:spPr>
            <a:xfrm>
              <a:off x="5399245" y="2655990"/>
              <a:ext cx="1078804" cy="337293"/>
            </a:xfrm>
            <a:prstGeom prst="wedgeRoundRectCallout">
              <a:avLst>
                <a:gd name="adj1" fmla="val 63139"/>
                <a:gd name="adj2" fmla="val 525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710742" y="3571509"/>
            <a:ext cx="3295324" cy="1375104"/>
            <a:chOff x="5710742" y="3982053"/>
            <a:chExt cx="3295324" cy="1375104"/>
          </a:xfrm>
        </p:grpSpPr>
        <p:sp>
          <p:nvSpPr>
            <p:cNvPr id="96" name="テキスト ボックス 95"/>
            <p:cNvSpPr txBox="1"/>
            <p:nvPr/>
          </p:nvSpPr>
          <p:spPr>
            <a:xfrm>
              <a:off x="5805376" y="4601025"/>
              <a:ext cx="21515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+mn-ea"/>
                </a:rPr>
                <a:t>submodular flow</a:t>
              </a:r>
            </a:p>
            <a:p>
              <a:pPr algn="ctr"/>
              <a:r>
                <a:rPr lang="en-US" altLang="ja-JP" sz="2000" dirty="0" smtClean="0">
                  <a:latin typeface="+mn-ea"/>
                </a:rPr>
                <a:t>feasibility</a:t>
              </a:r>
            </a:p>
          </p:txBody>
        </p:sp>
        <p:sp>
          <p:nvSpPr>
            <p:cNvPr id="105" name="角丸四角形 104"/>
            <p:cNvSpPr/>
            <p:nvPr/>
          </p:nvSpPr>
          <p:spPr>
            <a:xfrm>
              <a:off x="5710742" y="4527409"/>
              <a:ext cx="2422891" cy="8297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9" name="直線矢印コネクタ 108"/>
            <p:cNvCxnSpPr/>
            <p:nvPr/>
          </p:nvCxnSpPr>
          <p:spPr>
            <a:xfrm flipH="1">
              <a:off x="6891133" y="4013888"/>
              <a:ext cx="1791" cy="529463"/>
            </a:xfrm>
            <a:prstGeom prst="straightConnector1">
              <a:avLst/>
            </a:prstGeom>
            <a:ln w="50800" cmpd="sng">
              <a:solidFill>
                <a:schemeClr val="tx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/>
            <p:cNvCxnSpPr/>
            <p:nvPr/>
          </p:nvCxnSpPr>
          <p:spPr>
            <a:xfrm flipH="1">
              <a:off x="6701239" y="3982053"/>
              <a:ext cx="1791" cy="529463"/>
            </a:xfrm>
            <a:prstGeom prst="straightConnector1">
              <a:avLst/>
            </a:prstGeom>
            <a:ln w="50800" cmpd="sng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テキスト ボックス 130"/>
            <p:cNvSpPr txBox="1"/>
            <p:nvPr/>
          </p:nvSpPr>
          <p:spPr>
            <a:xfrm>
              <a:off x="6938791" y="4057226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n-ea"/>
                </a:rPr>
                <a:t>lift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5758589" y="404639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n-ea"/>
                </a:rPr>
                <a:t>project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604720" y="4078437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>
                  <a:latin typeface="+mn-ea"/>
                </a:rPr>
                <a:t>trivalentness</a:t>
              </a:r>
              <a:endParaRPr kumimoji="1" lang="en-US" altLang="ja-JP" sz="1600" dirty="0" smtClean="0">
                <a:latin typeface="+mn-ea"/>
              </a:endParaRPr>
            </a:p>
          </p:txBody>
        </p:sp>
        <p:sp>
          <p:nvSpPr>
            <p:cNvPr id="66" name="角丸四角形吹き出し 65"/>
            <p:cNvSpPr/>
            <p:nvPr/>
          </p:nvSpPr>
          <p:spPr>
            <a:xfrm>
              <a:off x="7653097" y="4096811"/>
              <a:ext cx="1299518" cy="337293"/>
            </a:xfrm>
            <a:prstGeom prst="wedgeRoundRectCallout">
              <a:avLst>
                <a:gd name="adj1" fmla="val -65230"/>
                <a:gd name="adj2" fmla="val -609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0ACD-69A0-4C60-AE61-975AD3BE7EE4}" type="slidenum">
              <a:rPr kumimoji="1" lang="ja-JP" altLang="en-US" smtClean="0"/>
              <a:t>19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912247" y="6179321"/>
                <a:ext cx="3142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+mn-ea"/>
                  </a:rPr>
                  <a:t>Fujishige-Zhang 92: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>
                    <a:latin typeface="+mn-ea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247" y="6179321"/>
                <a:ext cx="3142142" cy="369332"/>
              </a:xfrm>
              <a:prstGeom prst="rect">
                <a:avLst/>
              </a:prstGeom>
              <a:blipFill>
                <a:blip r:embed="rId14"/>
                <a:stretch>
                  <a:fillRect l="-1748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414148" y="5835460"/>
                <a:ext cx="2675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Total: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2400"/>
                      <m:t>log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 </a:t>
                </a:r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48" y="5835460"/>
                <a:ext cx="2675221" cy="461665"/>
              </a:xfrm>
              <a:prstGeom prst="rect">
                <a:avLst/>
              </a:prstGeom>
              <a:blipFill>
                <a:blip r:embed="rId15"/>
                <a:stretch>
                  <a:fillRect l="-2961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9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016166" y="4719144"/>
            <a:ext cx="2887409" cy="3941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49340" y="2854036"/>
                <a:ext cx="7355968" cy="36106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kumimoji="1" lang="en-US" altLang="ja-JP" dirty="0" smtClean="0">
                  <a:latin typeface="Calibri Light" panose="020F0302020204030204" pitchFamily="34" charset="0"/>
                </a:endParaRPr>
              </a:p>
              <a:p>
                <a:r>
                  <a:rPr lang="en-US" altLang="ja-JP" dirty="0" smtClean="0">
                    <a:latin typeface="Calibri Light" panose="020F0302020204030204" pitchFamily="34" charset="0"/>
                  </a:rPr>
                  <a:t>M-convex functions (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≒</m:t>
                    </m:r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M</a:t>
                </a:r>
                <a:r>
                  <a:rPr lang="ja-JP" altLang="en-US" dirty="0" smtClean="0">
                    <a:latin typeface="Calibri Light" panose="020F0302020204030204" pitchFamily="34" charset="0"/>
                  </a:rPr>
                  <a:t>  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-convex functions)</a:t>
                </a:r>
              </a:p>
              <a:p>
                <a:pPr lvl="1"/>
                <a:r>
                  <a:rPr lang="en-US" altLang="ja-JP" dirty="0" smtClean="0">
                    <a:latin typeface="Calibri Light" panose="020F0302020204030204" pitchFamily="34" charset="0"/>
                  </a:rPr>
                  <a:t>Base exchange property of </a:t>
                </a:r>
                <a:r>
                  <a:rPr lang="en-US" altLang="ja-JP" dirty="0">
                    <a:latin typeface="Calibri Light" panose="020F0302020204030204" pitchFamily="34" charset="0"/>
                  </a:rPr>
                  <a:t>(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valuated) </a:t>
                </a:r>
                <a:r>
                  <a:rPr lang="en-US" altLang="ja-JP" dirty="0" err="1" smtClean="0">
                    <a:latin typeface="Calibri Light" panose="020F0302020204030204" pitchFamily="34" charset="0"/>
                  </a:rPr>
                  <a:t>matroid</a:t>
                </a:r>
                <a:endParaRPr lang="en-US" altLang="ja-JP" dirty="0" smtClean="0">
                  <a:latin typeface="Calibri Light" panose="020F0302020204030204" pitchFamily="34" charset="0"/>
                </a:endParaRPr>
              </a:p>
              <a:p>
                <a:pPr lvl="1"/>
                <a:r>
                  <a:rPr lang="en-US" altLang="ja-JP" dirty="0" smtClean="0">
                    <a:latin typeface="Calibri Light" panose="020F0302020204030204" pitchFamily="34" charset="0"/>
                  </a:rPr>
                  <a:t>Mathematical economics/game theory</a:t>
                </a:r>
                <a:endParaRPr lang="en-US" altLang="ja-JP" dirty="0">
                  <a:latin typeface="Calibri Light" panose="020F0302020204030204" pitchFamily="34" charset="0"/>
                </a:endParaRPr>
              </a:p>
              <a:p>
                <a:r>
                  <a:rPr lang="en-US" altLang="ja-JP" dirty="0" smtClean="0">
                    <a:latin typeface="Calibri Light" panose="020F0302020204030204" pitchFamily="34" charset="0"/>
                  </a:rPr>
                  <a:t>L-convex functions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≒ </m:t>
                    </m:r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L  -convex functions)</a:t>
                </a:r>
              </a:p>
              <a:p>
                <a:pPr lvl="1"/>
                <a:r>
                  <a:rPr lang="en-US" altLang="ja-JP" dirty="0" smtClean="0">
                    <a:latin typeface="Calibri Light" panose="020F0302020204030204" pitchFamily="34" charset="0"/>
                  </a:rPr>
                  <a:t>Rank function of </a:t>
                </a:r>
                <a:r>
                  <a:rPr lang="en-US" altLang="ja-JP" dirty="0" err="1" smtClean="0">
                    <a:latin typeface="Calibri Light" panose="020F0302020204030204" pitchFamily="34" charset="0"/>
                  </a:rPr>
                  <a:t>matroid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/submodular function</a:t>
                </a:r>
              </a:p>
              <a:p>
                <a:pPr lvl="1"/>
                <a:r>
                  <a:rPr lang="en-US" altLang="ja-JP" dirty="0">
                    <a:latin typeface="Calibri Light" panose="020F0302020204030204" pitchFamily="34" charset="0"/>
                  </a:rPr>
                  <a:t>P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otential energy in electric network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340" y="2854036"/>
                <a:ext cx="7355968" cy="3610671"/>
              </a:xfrm>
              <a:blipFill>
                <a:blip r:embed="rId3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180" y="285722"/>
            <a:ext cx="8483452" cy="1175009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Discrete Convex Analysis </a:t>
            </a:r>
            <a:r>
              <a:rPr lang="en-US" altLang="ja-JP" sz="3200" dirty="0" smtClean="0"/>
              <a:t>(</a:t>
            </a:r>
            <a:r>
              <a:rPr lang="en-US" altLang="ja-JP" sz="3200" dirty="0" err="1" smtClean="0"/>
              <a:t>Murota</a:t>
            </a:r>
            <a:r>
              <a:rPr lang="en-US" altLang="ja-JP" sz="3200" dirty="0" smtClean="0"/>
              <a:t> 96 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49340" y="1616255"/>
                <a:ext cx="744171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latin typeface="Calibri Light" panose="020F0302020204030204" pitchFamily="34" charset="0"/>
                  </a:rPr>
                  <a:t>---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A theory of </a:t>
                </a:r>
                <a:r>
                  <a:rPr kumimoji="1" lang="en-US" altLang="ja-JP" sz="2800" i="1" dirty="0" smtClean="0">
                    <a:latin typeface="Calibri Light" panose="020F0302020204030204" pitchFamily="34" charset="0"/>
                  </a:rPr>
                  <a:t>conve</a:t>
                </a:r>
                <a:r>
                  <a:rPr lang="en-US" altLang="ja-JP" sz="2800" i="1" dirty="0" smtClean="0">
                    <a:latin typeface="Calibri Light" panose="020F0302020204030204" pitchFamily="34" charset="0"/>
                  </a:rPr>
                  <a:t>x functions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for </a:t>
                </a:r>
              </a:p>
              <a:p>
                <a:r>
                  <a:rPr lang="en-US" altLang="ja-JP" sz="2800" dirty="0">
                    <a:latin typeface="Calibri Light" panose="020F0302020204030204" pitchFamily="34" charset="0"/>
                  </a:rPr>
                  <a:t>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combinatorial optimization problems related to</a:t>
                </a:r>
              </a:p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network flow &amp; </a:t>
                </a:r>
                <a:r>
                  <a:rPr kumimoji="1" lang="en-US" altLang="ja-JP" sz="2800" dirty="0" err="1" smtClean="0">
                    <a:latin typeface="Calibri Light" panose="020F0302020204030204" pitchFamily="34" charset="0"/>
                  </a:rPr>
                  <a:t>matroid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/submodular optimization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0" y="1616255"/>
                <a:ext cx="7441717" cy="1384995"/>
              </a:xfrm>
              <a:prstGeom prst="rect">
                <a:avLst/>
              </a:prstGeom>
              <a:blipFill>
                <a:blip r:embed="rId4"/>
                <a:stretch>
                  <a:fillRect l="-1638" t="-3965" r="-573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270198" y="3305639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3976" y="4574147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28712" y="1040947"/>
            <a:ext cx="3703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>
                <a:latin typeface="Calibri Light" panose="020F0302020204030204" pitchFamily="34" charset="0"/>
              </a:rPr>
              <a:t>Fujishige</a:t>
            </a:r>
            <a:r>
              <a:rPr lang="en-US" altLang="ja-JP" sz="2400" dirty="0">
                <a:latin typeface="Calibri Light" panose="020F0302020204030204" pitchFamily="34" charset="0"/>
              </a:rPr>
              <a:t>, </a:t>
            </a:r>
            <a:r>
              <a:rPr lang="en-US" altLang="ja-JP" sz="2400" dirty="0" err="1">
                <a:latin typeface="Calibri Light" panose="020F0302020204030204" pitchFamily="34" charset="0"/>
              </a:rPr>
              <a:t>Shioura</a:t>
            </a:r>
            <a:r>
              <a:rPr kumimoji="1" lang="en-US" altLang="ja-JP" sz="2400" dirty="0" smtClean="0">
                <a:latin typeface="Calibri Light" panose="020F0302020204030204" pitchFamily="34" charset="0"/>
              </a:rPr>
              <a:t>, Tamura,...</a:t>
            </a:r>
            <a:endParaRPr kumimoji="1" lang="ja-JP" altLang="en-US" sz="24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円弧 8"/>
          <p:cNvSpPr/>
          <p:nvPr/>
        </p:nvSpPr>
        <p:spPr>
          <a:xfrm>
            <a:off x="6679685" y="3659747"/>
            <a:ext cx="1062112" cy="1376065"/>
          </a:xfrm>
          <a:prstGeom prst="arc">
            <a:avLst>
              <a:gd name="adj1" fmla="val 16534730"/>
              <a:gd name="adj2" fmla="val 4893147"/>
            </a:avLst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41797" y="3917701"/>
            <a:ext cx="1394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 Light" panose="020F0302020204030204" pitchFamily="34" charset="0"/>
              </a:rPr>
              <a:t>Legendre</a:t>
            </a:r>
          </a:p>
          <a:p>
            <a:pPr algn="ctr"/>
            <a:r>
              <a:rPr kumimoji="1" lang="en-US" altLang="ja-JP" sz="2400" dirty="0" smtClean="0">
                <a:latin typeface="Calibri Light" panose="020F0302020204030204" pitchFamily="34" charset="0"/>
              </a:rPr>
              <a:t>conjugate</a:t>
            </a:r>
            <a:endParaRPr kumimoji="1" lang="ja-JP" altLang="en-US" sz="2400" dirty="0" smtClean="0">
              <a:latin typeface="Calibri Light" panose="020F0302020204030204" pitchFamily="34" charset="0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27356" y="850728"/>
                <a:ext cx="7735131" cy="249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Euclidean building of type C   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(</a:t>
                </a:r>
                <a:r>
                  <a:rPr kumimoji="1" lang="en-US" altLang="ja-JP" sz="2400" dirty="0" err="1" smtClean="0">
                    <a:latin typeface="Calibri Light" panose="020F0302020204030204" pitchFamily="34" charset="0"/>
                  </a:rPr>
                  <a:t>Bruhat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-Tits 72)</a:t>
                </a:r>
              </a:p>
              <a:p>
                <a:r>
                  <a:rPr lang="en-US" altLang="ja-JP" sz="2800" dirty="0" smtClean="0">
                    <a:latin typeface="Calibri Light" panose="020F0302020204030204" pitchFamily="34" charset="0"/>
                  </a:rPr>
                  <a:t>:= simplicial complex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that is union of “apartments”</a:t>
                </a:r>
              </a:p>
              <a:p>
                <a:endParaRPr kumimoji="1" lang="en-US" altLang="ja-JP" sz="1600" dirty="0" smtClean="0">
                  <a:latin typeface="Calibri Light" panose="020F0302020204030204" pitchFamily="34" charset="0"/>
                </a:endParaRPr>
              </a:p>
              <a:p>
                <a:r>
                  <a:rPr lang="en-US" altLang="ja-JP" sz="2800" dirty="0" smtClean="0">
                    <a:latin typeface="Calibri Light" panose="020F0302020204030204" pitchFamily="34" charset="0"/>
                  </a:rPr>
                  <a:t>E0: apartment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ja-JP" sz="2800" dirty="0" smtClean="0">
                    <a:latin typeface="Calibri Light" panose="020F0302020204030204" pitchFamily="34" charset="0"/>
                  </a:rPr>
                  <a:t>   order complex of</a:t>
                </a:r>
              </a:p>
              <a:p>
                <a:r>
                  <a:rPr lang="en-US" altLang="ja-JP" sz="2800" dirty="0" smtClean="0">
                    <a:latin typeface="Calibri Light" panose="020F0302020204030204" pitchFamily="34" charset="0"/>
                  </a:rPr>
                  <a:t>E1: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,∃</m:t>
                    </m:r>
                  </m:oMath>
                </a14:m>
                <a:r>
                  <a:rPr lang="en-US" altLang="ja-JP" sz="2800" dirty="0" smtClean="0">
                    <a:latin typeface="Calibri Light" panose="020F0302020204030204" pitchFamily="34" charset="0"/>
                  </a:rPr>
                  <a:t>apartment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∋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ja-JP" sz="2800" dirty="0" smtClean="0">
                    <a:latin typeface="Calibri Light" panose="020F0302020204030204" pitchFamily="34" charset="0"/>
                  </a:rPr>
                  <a:t>  </a:t>
                </a:r>
              </a:p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E2:  see textbook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56" y="850728"/>
                <a:ext cx="7735131" cy="2492990"/>
              </a:xfrm>
              <a:prstGeom prst="rect">
                <a:avLst/>
              </a:prstGeom>
              <a:blipFill>
                <a:blip r:embed="rId3"/>
                <a:stretch>
                  <a:fillRect l="-1656" t="-2445" r="-552" b="-61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475973" y="3563815"/>
            <a:ext cx="8196449" cy="1722687"/>
            <a:chOff x="660706" y="3329453"/>
            <a:chExt cx="8196449" cy="1722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660706" y="3844566"/>
                  <a:ext cx="53201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L-convex function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∪{∞}</m:t>
                      </m:r>
                    </m:oMath>
                  </a14:m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:</a:t>
                  </a:r>
                  <a:endParaRPr kumimoji="1" lang="ja-JP" altLang="en-US" sz="28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06" y="3844566"/>
                  <a:ext cx="5320174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833" t="-11628" r="-1833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829388" y="4499425"/>
                  <a:ext cx="6623528" cy="5527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r>
                    <a:rPr kumimoji="1" lang="ja-JP" altLang="en-US" sz="2400" dirty="0" smtClean="0"/>
                    <a:t>    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kumimoji="1" lang="en-US" altLang="ja-JP" sz="2400" dirty="0" smtClean="0"/>
                    <a:t>)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9388" y="4499425"/>
                  <a:ext cx="6623528" cy="552715"/>
                </a:xfrm>
                <a:prstGeom prst="rect">
                  <a:avLst/>
                </a:prstGeom>
                <a:blipFill>
                  <a:blip r:embed="rId5"/>
                  <a:stretch>
                    <a:fillRect r="-1564" b="-175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グループ化 9"/>
            <p:cNvGrpSpPr/>
            <p:nvPr/>
          </p:nvGrpSpPr>
          <p:grpSpPr>
            <a:xfrm>
              <a:off x="4608331" y="3329453"/>
              <a:ext cx="4248824" cy="517624"/>
              <a:chOff x="3333106" y="5991677"/>
              <a:chExt cx="4248824" cy="5176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テキスト ボックス 7"/>
                  <p:cNvSpPr txBox="1"/>
                  <p:nvPr/>
                </p:nvSpPr>
                <p:spPr>
                  <a:xfrm>
                    <a:off x="3412454" y="6014912"/>
                    <a:ext cx="416947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ja-JP" sz="2400" dirty="0" smtClean="0">
                        <a:latin typeface="Calibri Light" panose="020F0302020204030204" pitchFamily="34" charset="0"/>
                      </a:rPr>
                      <a:t>considered in apartment </a:t>
                    </a:r>
                    <a14:m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altLang="ja-JP" sz="2400" dirty="0" smtClean="0">
                        <a:latin typeface="Calibri Light" panose="020F0302020204030204" pitchFamily="34" charset="0"/>
                      </a:rPr>
                      <a:t>  </a:t>
                    </a:r>
                    <a:endParaRPr kumimoji="1" lang="ja-JP" altLang="en-US" sz="24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テキスト ボックス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2454" y="6014912"/>
                    <a:ext cx="416947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01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角丸四角形吹き出し 8"/>
              <p:cNvSpPr/>
              <p:nvPr/>
            </p:nvSpPr>
            <p:spPr>
              <a:xfrm>
                <a:off x="3333106" y="5991677"/>
                <a:ext cx="4156970" cy="517624"/>
              </a:xfrm>
              <a:prstGeom prst="wedgeRoundRectCallout">
                <a:avLst>
                  <a:gd name="adj1" fmla="val 1463"/>
                  <a:gd name="adj2" fmla="val 15943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4" name="グループ化 43"/>
          <p:cNvGrpSpPr/>
          <p:nvPr/>
        </p:nvGrpSpPr>
        <p:grpSpPr>
          <a:xfrm>
            <a:off x="5951135" y="1769273"/>
            <a:ext cx="107069" cy="1556868"/>
            <a:chOff x="1057124" y="4476584"/>
            <a:chExt cx="107069" cy="1556868"/>
          </a:xfrm>
        </p:grpSpPr>
        <p:cxnSp>
          <p:nvCxnSpPr>
            <p:cNvPr id="36" name="直線コネクタ 35"/>
            <p:cNvCxnSpPr/>
            <p:nvPr/>
          </p:nvCxnSpPr>
          <p:spPr>
            <a:xfrm>
              <a:off x="1100346" y="4476584"/>
              <a:ext cx="18450" cy="1556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楕円 36"/>
            <p:cNvSpPr>
              <a:spLocks noChangeAspect="1"/>
            </p:cNvSpPr>
            <p:nvPr/>
          </p:nvSpPr>
          <p:spPr>
            <a:xfrm rot="21540000">
              <a:off x="1063291" y="5196852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>
              <a:spLocks noChangeAspect="1"/>
            </p:cNvSpPr>
            <p:nvPr/>
          </p:nvSpPr>
          <p:spPr>
            <a:xfrm rot="21540000">
              <a:off x="1068662" y="5504571"/>
              <a:ext cx="86445" cy="902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>
              <a:spLocks noChangeAspect="1"/>
            </p:cNvSpPr>
            <p:nvPr/>
          </p:nvSpPr>
          <p:spPr>
            <a:xfrm rot="21540000">
              <a:off x="1057124" y="4597942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>
              <a:spLocks noChangeAspect="1"/>
            </p:cNvSpPr>
            <p:nvPr/>
          </p:nvSpPr>
          <p:spPr>
            <a:xfrm rot="21540000">
              <a:off x="1059907" y="4889098"/>
              <a:ext cx="86445" cy="902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>
              <a:spLocks noChangeAspect="1"/>
            </p:cNvSpPr>
            <p:nvPr/>
          </p:nvSpPr>
          <p:spPr>
            <a:xfrm rot="21540000">
              <a:off x="1077748" y="5816610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6203928" y="2308857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928" y="2308857"/>
                <a:ext cx="288541" cy="369332"/>
              </a:xfrm>
              <a:prstGeom prst="rect">
                <a:avLst/>
              </a:prstGeom>
              <a:blipFill>
                <a:blip r:embed="rId7"/>
                <a:stretch>
                  <a:fillRect l="-29787" r="-8511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/>
          <p:cNvGrpSpPr/>
          <p:nvPr/>
        </p:nvGrpSpPr>
        <p:grpSpPr>
          <a:xfrm>
            <a:off x="6576927" y="1791872"/>
            <a:ext cx="107069" cy="1556868"/>
            <a:chOff x="1057124" y="4476584"/>
            <a:chExt cx="107069" cy="1556868"/>
          </a:xfrm>
        </p:grpSpPr>
        <p:cxnSp>
          <p:nvCxnSpPr>
            <p:cNvPr id="47" name="直線コネクタ 46"/>
            <p:cNvCxnSpPr/>
            <p:nvPr/>
          </p:nvCxnSpPr>
          <p:spPr>
            <a:xfrm>
              <a:off x="1100346" y="4476584"/>
              <a:ext cx="18450" cy="1556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楕円 47"/>
            <p:cNvSpPr>
              <a:spLocks noChangeAspect="1"/>
            </p:cNvSpPr>
            <p:nvPr/>
          </p:nvSpPr>
          <p:spPr>
            <a:xfrm rot="21540000">
              <a:off x="1063291" y="5196852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>
              <a:spLocks noChangeAspect="1"/>
            </p:cNvSpPr>
            <p:nvPr/>
          </p:nvSpPr>
          <p:spPr>
            <a:xfrm rot="21540000">
              <a:off x="1068662" y="5504571"/>
              <a:ext cx="86445" cy="902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>
              <a:spLocks noChangeAspect="1"/>
            </p:cNvSpPr>
            <p:nvPr/>
          </p:nvSpPr>
          <p:spPr>
            <a:xfrm rot="21540000">
              <a:off x="1057124" y="4597942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>
              <a:spLocks noChangeAspect="1"/>
            </p:cNvSpPr>
            <p:nvPr/>
          </p:nvSpPr>
          <p:spPr>
            <a:xfrm rot="21540000">
              <a:off x="1059907" y="4889098"/>
              <a:ext cx="86445" cy="902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>
              <a:spLocks noChangeAspect="1"/>
            </p:cNvSpPr>
            <p:nvPr/>
          </p:nvSpPr>
          <p:spPr>
            <a:xfrm rot="21540000">
              <a:off x="1077748" y="5816610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6763470" y="2308857"/>
                <a:ext cx="890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×⋯×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470" y="2308857"/>
                <a:ext cx="890757" cy="369332"/>
              </a:xfrm>
              <a:prstGeom prst="rect">
                <a:avLst/>
              </a:prstGeom>
              <a:blipFill>
                <a:blip r:embed="rId8"/>
                <a:stretch>
                  <a:fillRect l="-9524" r="-1361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グループ化 54"/>
          <p:cNvGrpSpPr/>
          <p:nvPr/>
        </p:nvGrpSpPr>
        <p:grpSpPr>
          <a:xfrm>
            <a:off x="7725563" y="1789361"/>
            <a:ext cx="107069" cy="1556868"/>
            <a:chOff x="1057124" y="4476584"/>
            <a:chExt cx="107069" cy="1556868"/>
          </a:xfrm>
        </p:grpSpPr>
        <p:cxnSp>
          <p:nvCxnSpPr>
            <p:cNvPr id="56" name="直線コネクタ 55"/>
            <p:cNvCxnSpPr/>
            <p:nvPr/>
          </p:nvCxnSpPr>
          <p:spPr>
            <a:xfrm>
              <a:off x="1100346" y="4476584"/>
              <a:ext cx="18450" cy="1556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楕円 56"/>
            <p:cNvSpPr>
              <a:spLocks noChangeAspect="1"/>
            </p:cNvSpPr>
            <p:nvPr/>
          </p:nvSpPr>
          <p:spPr>
            <a:xfrm rot="21540000">
              <a:off x="1063291" y="5196852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>
              <a:spLocks noChangeAspect="1"/>
            </p:cNvSpPr>
            <p:nvPr/>
          </p:nvSpPr>
          <p:spPr>
            <a:xfrm rot="21540000">
              <a:off x="1068662" y="5504571"/>
              <a:ext cx="86445" cy="902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>
              <a:spLocks noChangeAspect="1"/>
            </p:cNvSpPr>
            <p:nvPr/>
          </p:nvSpPr>
          <p:spPr>
            <a:xfrm rot="21540000">
              <a:off x="1057124" y="4597942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>
              <a:spLocks noChangeAspect="1"/>
            </p:cNvSpPr>
            <p:nvPr/>
          </p:nvSpPr>
          <p:spPr>
            <a:xfrm rot="21540000">
              <a:off x="1059907" y="4889098"/>
              <a:ext cx="86445" cy="902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/>
            <p:cNvSpPr>
              <a:spLocks noChangeAspect="1"/>
            </p:cNvSpPr>
            <p:nvPr/>
          </p:nvSpPr>
          <p:spPr>
            <a:xfrm rot="21540000">
              <a:off x="1077748" y="5816610"/>
              <a:ext cx="86445" cy="902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052751" y="5542622"/>
            <a:ext cx="7913206" cy="1029225"/>
            <a:chOff x="1105897" y="5442609"/>
            <a:chExt cx="7913206" cy="1029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105897" y="5517727"/>
                  <a:ext cx="713022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 Interpolation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endParaRPr lang="en-US" altLang="ja-JP" sz="2800" dirty="0" smtClean="0">
                    <a:latin typeface="Calibri Light" panose="020F0302020204030204" pitchFamily="34" charset="0"/>
                    <a:ea typeface="Cambria Math" panose="02040503050406030204" pitchFamily="18" charset="0"/>
                  </a:endParaRPr>
                </a:p>
                <a:p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     is convex w.r.t. standard </a:t>
                  </a:r>
                  <a:r>
                    <a:rPr lang="en-US" altLang="ja-JP" sz="2800" dirty="0" err="1" smtClean="0">
                      <a:latin typeface="Calibri Light" panose="020F0302020204030204" pitchFamily="34" charset="0"/>
                    </a:rPr>
                    <a:t>metrization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 ( CAT(0) )</a:t>
                  </a:r>
                  <a:endParaRPr lang="ja-JP" altLang="en-US" sz="28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897" y="5517727"/>
                  <a:ext cx="7130222" cy="954107"/>
                </a:xfrm>
                <a:prstGeom prst="rect">
                  <a:avLst/>
                </a:prstGeom>
                <a:blipFill>
                  <a:blip r:embed="rId9"/>
                  <a:stretch>
                    <a:fillRect t="-5732" r="-769" b="-171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テキスト ボックス 61"/>
            <p:cNvSpPr txBox="1"/>
            <p:nvPr/>
          </p:nvSpPr>
          <p:spPr>
            <a:xfrm>
              <a:off x="6771949" y="5442609"/>
              <a:ext cx="2247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err="1" smtClean="0">
                  <a:latin typeface="Calibri Light" panose="020F0302020204030204" pitchFamily="34" charset="0"/>
                </a:rPr>
                <a:t>Lovasz</a:t>
              </a:r>
              <a:r>
                <a:rPr kumimoji="1" lang="en-US" altLang="ja-JP" sz="2400" dirty="0" smtClean="0">
                  <a:latin typeface="Calibri Light" panose="020F0302020204030204" pitchFamily="34" charset="0"/>
                </a:rPr>
                <a:t> extension</a:t>
              </a:r>
              <a:endParaRPr kumimoji="1" lang="ja-JP" altLang="en-US" sz="2400" dirty="0" smtClean="0">
                <a:latin typeface="Calibri Light" panose="020F0302020204030204" pitchFamily="34" charset="0"/>
              </a:endParaRPr>
            </a:p>
          </p:txBody>
        </p:sp>
        <p:sp>
          <p:nvSpPr>
            <p:cNvPr id="63" name="角丸四角形吹き出し 62"/>
            <p:cNvSpPr/>
            <p:nvPr/>
          </p:nvSpPr>
          <p:spPr>
            <a:xfrm>
              <a:off x="6702889" y="5479429"/>
              <a:ext cx="2316214" cy="424845"/>
            </a:xfrm>
            <a:prstGeom prst="wedgeRoundRectCallout">
              <a:avLst>
                <a:gd name="adj1" fmla="val -64528"/>
                <a:gd name="adj2" fmla="val 3129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楕円 63"/>
          <p:cNvSpPr>
            <a:spLocks noChangeAspect="1"/>
          </p:cNvSpPr>
          <p:nvPr/>
        </p:nvSpPr>
        <p:spPr>
          <a:xfrm rot="21540000">
            <a:off x="8503590" y="2523701"/>
            <a:ext cx="86445" cy="90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>
            <a:spLocks noChangeAspect="1"/>
          </p:cNvSpPr>
          <p:nvPr/>
        </p:nvSpPr>
        <p:spPr>
          <a:xfrm rot="21540000">
            <a:off x="8500934" y="2098780"/>
            <a:ext cx="86445" cy="902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/>
          <p:nvPr/>
        </p:nvCxnSpPr>
        <p:spPr>
          <a:xfrm flipH="1">
            <a:off x="8539539" y="2199772"/>
            <a:ext cx="3060" cy="32069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角丸四角形吹き出し 72"/>
          <p:cNvSpPr/>
          <p:nvPr/>
        </p:nvSpPr>
        <p:spPr>
          <a:xfrm>
            <a:off x="8319566" y="1986647"/>
            <a:ext cx="480706" cy="746942"/>
          </a:xfrm>
          <a:prstGeom prst="wedgeRoundRectCallout">
            <a:avLst>
              <a:gd name="adj1" fmla="val -94728"/>
              <a:gd name="adj2" fmla="val -207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0061" y="137705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View from building theory </a:t>
            </a:r>
            <a:endParaRPr kumimoji="1" lang="ja-JP" altLang="en-US" sz="32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8083555" y="2969295"/>
                <a:ext cx="8517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555" y="2969295"/>
                <a:ext cx="8517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4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/>
              <p:cNvSpPr txBox="1">
                <a:spLocks/>
              </p:cNvSpPr>
              <p:nvPr/>
            </p:nvSpPr>
            <p:spPr>
              <a:xfrm>
                <a:off x="778279" y="362585"/>
                <a:ext cx="7886700" cy="214785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Calibri Light" panose="020F0302020204030204" pitchFamily="34" charset="0"/>
                  </a:rPr>
                  <a:t>Local opt = global opt ---&gt; SDA</a:t>
                </a:r>
              </a:p>
              <a:p>
                <a:r>
                  <a:rPr lang="en-US" altLang="ja-JP" dirty="0">
                    <a:latin typeface="Calibri Light" panose="020F0302020204030204" pitchFamily="34" charset="0"/>
                  </a:rPr>
                  <a:t>Local prob. &lt;</a:t>
                </a:r>
                <a:r>
                  <a:rPr lang="en-US" altLang="ja-JP" dirty="0">
                    <a:latin typeface="Calibri Light" panose="020F0302020204030204" pitchFamily="34" charset="0"/>
                    <a:sym typeface="Wingdings" panose="05000000000000000000" pitchFamily="2" charset="2"/>
                  </a:rPr>
                  <a:t>---  Minimization of “submodular” </a:t>
                </a:r>
                <a:r>
                  <a:rPr lang="en-US" altLang="ja-JP" dirty="0" err="1">
                    <a:latin typeface="Calibri Light" panose="020F0302020204030204" pitchFamily="34" charset="0"/>
                    <a:sym typeface="Wingdings" panose="05000000000000000000" pitchFamily="2" charset="2"/>
                  </a:rPr>
                  <a:t>func</a:t>
                </a:r>
                <a:r>
                  <a:rPr lang="en-US" altLang="ja-JP" dirty="0">
                    <a:latin typeface="Calibri Light" panose="020F03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                                                           on polar space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libri Light" panose="020F0302020204030204" pitchFamily="34" charset="0"/>
                    <a:sym typeface="Wingdings" panose="05000000000000000000" pitchFamily="2" charset="2"/>
                  </a:rPr>
                  <a:t>-iteration </a:t>
                </a: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bound</a:t>
                </a:r>
                <a:endParaRPr lang="en-US" altLang="ja-JP" dirty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9" y="362585"/>
                <a:ext cx="7886700" cy="2147859"/>
              </a:xfrm>
              <a:prstGeom prst="rect">
                <a:avLst/>
              </a:prstGeom>
              <a:blipFill>
                <a:blip r:embed="rId3"/>
                <a:stretch>
                  <a:fillRect l="-1392" t="-4533" r="-1005" b="-1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グループ化 74"/>
          <p:cNvGrpSpPr/>
          <p:nvPr/>
        </p:nvGrpSpPr>
        <p:grpSpPr>
          <a:xfrm>
            <a:off x="817539" y="2788581"/>
            <a:ext cx="8124980" cy="3663679"/>
            <a:chOff x="817539" y="2788581"/>
            <a:chExt cx="8124980" cy="366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817539" y="2788581"/>
                  <a:ext cx="6824304" cy="24314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P</a:t>
                  </a:r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olar space </a:t>
                  </a:r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 </a:t>
                  </a:r>
                  <a:r>
                    <a:rPr lang="en-US" altLang="ja-JP" sz="2800" dirty="0">
                      <a:latin typeface="Calibri Light" panose="020F0302020204030204" pitchFamily="34" charset="0"/>
                    </a:rPr>
                    <a:t> 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 </a:t>
                  </a:r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 sph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erical building of type C</a:t>
                  </a:r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)</a:t>
                  </a:r>
                </a:p>
                <a:p>
                  <a:r>
                    <a:rPr kumimoji="1" lang="en-US" altLang="ja-JP" sz="1200" dirty="0" smtClean="0">
                      <a:latin typeface="Calibri Light" panose="020F0302020204030204" pitchFamily="34" charset="0"/>
                    </a:rPr>
                    <a:t> </a:t>
                  </a:r>
                </a:p>
                <a:p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S0: apartment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endParaRPr lang="en-US" altLang="ja-JP" sz="2800" dirty="0" smtClean="0">
                    <a:latin typeface="Calibri Light" panose="020F0302020204030204" pitchFamily="34" charset="0"/>
                    <a:ea typeface="Cambria Math" panose="02040503050406030204" pitchFamily="18" charset="0"/>
                  </a:endParaRPr>
                </a:p>
                <a:p>
                  <a:endParaRPr lang="en-US" altLang="ja-JP" sz="2800" dirty="0" smtClean="0">
                    <a:latin typeface="Calibri Light" panose="020F0302020204030204" pitchFamily="34" charset="0"/>
                    <a:ea typeface="Cambria Math" panose="02040503050406030204" pitchFamily="18" charset="0"/>
                  </a:endParaRPr>
                </a:p>
                <a:p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S1: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 chains</a:t>
                  </a:r>
                  <a14:m>
                    <m:oMath xmlns:m="http://schemas.openxmlformats.org/officeDocument/2006/math">
                      <m:r>
                        <a:rPr kumimoji="1" lang="en-US" altLang="ja-JP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US" altLang="ja-JP" sz="2800" dirty="0">
                      <a:latin typeface="Calibri Light" panose="020F0302020204030204" pitchFamily="34" charset="0"/>
                    </a:rPr>
                    <a:t>apartment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a14:m>
                  <a:endParaRPr kumimoji="1" lang="en-US" altLang="ja-JP" sz="2800" dirty="0" smtClean="0">
                    <a:latin typeface="Calibri Light" panose="020F0302020204030204" pitchFamily="34" charset="0"/>
                  </a:endParaRPr>
                </a:p>
                <a:p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S2,S3: see textbook</a:t>
                  </a:r>
                  <a:endParaRPr kumimoji="1" lang="en-US" altLang="ja-JP" sz="28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539" y="2788581"/>
                  <a:ext cx="6824304" cy="2431435"/>
                </a:xfrm>
                <a:prstGeom prst="rect">
                  <a:avLst/>
                </a:prstGeom>
                <a:blipFill>
                  <a:blip r:embed="rId4"/>
                  <a:stretch>
                    <a:fillRect l="-1786" t="-2256" r="-804" b="-62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817539" y="5498153"/>
                  <a:ext cx="570720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Submodular function on 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kumimoji="1" lang="en-US" altLang="ja-JP" sz="2800" dirty="0" smtClean="0">
                    <a:latin typeface="Calibri Light" panose="020F0302020204030204" pitchFamily="34" charset="0"/>
                  </a:endParaRPr>
                </a:p>
                <a:p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 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:=  </a:t>
                  </a:r>
                  <a:r>
                    <a:rPr kumimoji="1" lang="en-US" altLang="ja-JP" sz="2800" dirty="0" err="1" smtClean="0">
                      <a:latin typeface="Calibri Light" panose="020F0302020204030204" pitchFamily="34" charset="0"/>
                    </a:rPr>
                    <a:t>bisubmodular</a:t>
                  </a:r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 on each apartment</a:t>
                  </a:r>
                  <a:endParaRPr kumimoji="1" lang="ja-JP" altLang="en-US" sz="28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539" y="5498153"/>
                  <a:ext cx="5707203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2137" t="-6410" b="-179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グループ化 59"/>
            <p:cNvGrpSpPr/>
            <p:nvPr/>
          </p:nvGrpSpPr>
          <p:grpSpPr>
            <a:xfrm>
              <a:off x="3488976" y="3319072"/>
              <a:ext cx="107663" cy="909335"/>
              <a:chOff x="3967046" y="3307988"/>
              <a:chExt cx="87952" cy="1081131"/>
            </a:xfrm>
          </p:grpSpPr>
          <p:cxnSp>
            <p:nvCxnSpPr>
              <p:cNvPr id="6" name="直線矢印コネクタ 5"/>
              <p:cNvCxnSpPr/>
              <p:nvPr/>
            </p:nvCxnSpPr>
            <p:spPr>
              <a:xfrm>
                <a:off x="4007839" y="3396887"/>
                <a:ext cx="7583" cy="3777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矢印コネクタ 8"/>
              <p:cNvCxnSpPr/>
              <p:nvPr/>
            </p:nvCxnSpPr>
            <p:spPr>
              <a:xfrm flipV="1">
                <a:off x="4023586" y="3904721"/>
                <a:ext cx="0" cy="3823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楕円 10"/>
              <p:cNvSpPr>
                <a:spLocks noChangeAspect="1"/>
              </p:cNvSpPr>
              <p:nvPr/>
            </p:nvSpPr>
            <p:spPr>
              <a:xfrm rot="3240000">
                <a:off x="3976016" y="3804145"/>
                <a:ext cx="85167" cy="721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/>
              <p:cNvSpPr>
                <a:spLocks noChangeAspect="1"/>
              </p:cNvSpPr>
              <p:nvPr/>
            </p:nvSpPr>
            <p:spPr>
              <a:xfrm rot="3240000">
                <a:off x="3974732" y="4308854"/>
                <a:ext cx="85167" cy="753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/>
              <p:cNvSpPr>
                <a:spLocks noChangeAspect="1"/>
              </p:cNvSpPr>
              <p:nvPr/>
            </p:nvSpPr>
            <p:spPr>
              <a:xfrm rot="3240000">
                <a:off x="3962144" y="3312890"/>
                <a:ext cx="85167" cy="753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6692251" y="4592036"/>
              <a:ext cx="961007" cy="950014"/>
              <a:chOff x="6941626" y="4774684"/>
              <a:chExt cx="1179829" cy="1168802"/>
            </a:xfrm>
          </p:grpSpPr>
          <p:cxnSp>
            <p:nvCxnSpPr>
              <p:cNvPr id="23" name="直線矢印コネクタ 22"/>
              <p:cNvCxnSpPr>
                <a:endCxn id="28" idx="1"/>
              </p:cNvCxnSpPr>
              <p:nvPr/>
            </p:nvCxnSpPr>
            <p:spPr>
              <a:xfrm>
                <a:off x="7539095" y="4887415"/>
                <a:ext cx="22567" cy="5098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>
                <a:endCxn id="28" idx="0"/>
              </p:cNvCxnSpPr>
              <p:nvPr/>
            </p:nvCxnSpPr>
            <p:spPr>
              <a:xfrm flipH="1">
                <a:off x="7596363" y="5110131"/>
                <a:ext cx="453259" cy="3090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>
                <a:endCxn id="28" idx="2"/>
              </p:cNvCxnSpPr>
              <p:nvPr/>
            </p:nvCxnSpPr>
            <p:spPr>
              <a:xfrm>
                <a:off x="7009938" y="5262555"/>
                <a:ext cx="512837" cy="1433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 flipH="1" flipV="1">
                <a:off x="7581468" y="5520871"/>
                <a:ext cx="356705" cy="3075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>
                <a:endCxn id="28" idx="4"/>
              </p:cNvCxnSpPr>
              <p:nvPr/>
            </p:nvCxnSpPr>
            <p:spPr>
              <a:xfrm flipV="1">
                <a:off x="7156692" y="5480032"/>
                <a:ext cx="355977" cy="3873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楕円 27"/>
              <p:cNvSpPr>
                <a:spLocks noChangeAspect="1"/>
              </p:cNvSpPr>
              <p:nvPr/>
            </p:nvSpPr>
            <p:spPr>
              <a:xfrm rot="3240000">
                <a:off x="7500516" y="5397903"/>
                <a:ext cx="108000" cy="1034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/>
              <p:cNvSpPr>
                <a:spLocks noChangeAspect="1"/>
              </p:cNvSpPr>
              <p:nvPr/>
            </p:nvSpPr>
            <p:spPr>
              <a:xfrm rot="3240000">
                <a:off x="8013455" y="504753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/>
              <p:cNvSpPr>
                <a:spLocks noChangeAspect="1"/>
              </p:cNvSpPr>
              <p:nvPr/>
            </p:nvSpPr>
            <p:spPr>
              <a:xfrm rot="3240000">
                <a:off x="7920193" y="577521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/>
              <p:cNvSpPr>
                <a:spLocks noChangeAspect="1"/>
              </p:cNvSpPr>
              <p:nvPr/>
            </p:nvSpPr>
            <p:spPr>
              <a:xfrm rot="3240000">
                <a:off x="7480637" y="477468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/>
              <p:cNvSpPr>
                <a:spLocks noChangeAspect="1"/>
              </p:cNvSpPr>
              <p:nvPr/>
            </p:nvSpPr>
            <p:spPr>
              <a:xfrm rot="3240000">
                <a:off x="6941626" y="519838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/>
              <p:cNvSpPr>
                <a:spLocks noChangeAspect="1"/>
              </p:cNvSpPr>
              <p:nvPr/>
            </p:nvSpPr>
            <p:spPr>
              <a:xfrm rot="3240000">
                <a:off x="7074881" y="583548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7899270" y="4582456"/>
              <a:ext cx="1043249" cy="1029253"/>
              <a:chOff x="7502416" y="2719527"/>
              <a:chExt cx="1043249" cy="1029253"/>
            </a:xfrm>
          </p:grpSpPr>
          <p:cxnSp>
            <p:nvCxnSpPr>
              <p:cNvPr id="36" name="直線コネクタ 35"/>
              <p:cNvCxnSpPr>
                <a:cxnSpLocks noChangeAspect="1"/>
                <a:stCxn id="46" idx="5"/>
              </p:cNvCxnSpPr>
              <p:nvPr/>
            </p:nvCxnSpPr>
            <p:spPr>
              <a:xfrm>
                <a:off x="8051210" y="2811659"/>
                <a:ext cx="409920" cy="3961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>
                <a:cxnSpLocks noChangeAspect="1"/>
                <a:stCxn id="41" idx="1"/>
                <a:endCxn id="56" idx="1"/>
              </p:cNvCxnSpPr>
              <p:nvPr/>
            </p:nvCxnSpPr>
            <p:spPr>
              <a:xfrm>
                <a:off x="7772373" y="2958621"/>
                <a:ext cx="441473" cy="4581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>
                <a:cxnSpLocks noChangeAspect="1"/>
                <a:stCxn id="44" idx="5"/>
                <a:endCxn id="52" idx="5"/>
              </p:cNvCxnSpPr>
              <p:nvPr/>
            </p:nvCxnSpPr>
            <p:spPr>
              <a:xfrm>
                <a:off x="7594600" y="3271696"/>
                <a:ext cx="461048" cy="46127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>
                <a:cxnSpLocks noChangeAspect="1"/>
                <a:stCxn id="46" idx="7"/>
                <a:endCxn id="44" idx="3"/>
              </p:cNvCxnSpPr>
              <p:nvPr/>
            </p:nvCxnSpPr>
            <p:spPr>
              <a:xfrm flipH="1">
                <a:off x="7518232" y="2735334"/>
                <a:ext cx="532978" cy="5363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>
                <a:cxnSpLocks noChangeAspect="1"/>
                <a:stCxn id="43" idx="7"/>
              </p:cNvCxnSpPr>
              <p:nvPr/>
            </p:nvCxnSpPr>
            <p:spPr>
              <a:xfrm flipH="1">
                <a:off x="7799182" y="2966803"/>
                <a:ext cx="465576" cy="4746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楕円 40"/>
              <p:cNvSpPr>
                <a:spLocks noChangeAspect="1"/>
              </p:cNvSpPr>
              <p:nvPr/>
            </p:nvSpPr>
            <p:spPr>
              <a:xfrm>
                <a:off x="7761829" y="294807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楕円 41"/>
              <p:cNvSpPr>
                <a:spLocks noChangeAspect="1"/>
              </p:cNvSpPr>
              <p:nvPr/>
            </p:nvSpPr>
            <p:spPr>
              <a:xfrm>
                <a:off x="7753660" y="342934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/>
              <p:cNvSpPr>
                <a:spLocks noChangeAspect="1"/>
              </p:cNvSpPr>
              <p:nvPr/>
            </p:nvSpPr>
            <p:spPr>
              <a:xfrm>
                <a:off x="8203302" y="29562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楕円 43"/>
              <p:cNvSpPr>
                <a:spLocks noChangeAspect="1"/>
              </p:cNvSpPr>
              <p:nvPr/>
            </p:nvSpPr>
            <p:spPr>
              <a:xfrm>
                <a:off x="7502416" y="317956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楕円 44"/>
              <p:cNvSpPr>
                <a:spLocks noChangeAspect="1"/>
              </p:cNvSpPr>
              <p:nvPr/>
            </p:nvSpPr>
            <p:spPr>
              <a:xfrm>
                <a:off x="7976194" y="3171826"/>
                <a:ext cx="108000" cy="108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/>
              <p:cNvSpPr>
                <a:spLocks noChangeAspect="1"/>
              </p:cNvSpPr>
              <p:nvPr/>
            </p:nvSpPr>
            <p:spPr>
              <a:xfrm>
                <a:off x="7959026" y="2719527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コネクタ 46"/>
              <p:cNvCxnSpPr>
                <a:cxnSpLocks/>
              </p:cNvCxnSpPr>
              <p:nvPr/>
            </p:nvCxnSpPr>
            <p:spPr>
              <a:xfrm>
                <a:off x="8070729" y="2766573"/>
                <a:ext cx="199625" cy="67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楕円 47"/>
              <p:cNvSpPr>
                <a:spLocks noChangeAspect="1"/>
              </p:cNvSpPr>
              <p:nvPr/>
            </p:nvSpPr>
            <p:spPr>
              <a:xfrm>
                <a:off x="8235630" y="27914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" name="直線コネクタ 48"/>
              <p:cNvCxnSpPr>
                <a:cxnSpLocks/>
                <a:endCxn id="45" idx="0"/>
              </p:cNvCxnSpPr>
              <p:nvPr/>
            </p:nvCxnSpPr>
            <p:spPr>
              <a:xfrm flipH="1">
                <a:off x="8030194" y="2856484"/>
                <a:ext cx="228452" cy="3153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>
                <a:cxnSpLocks/>
              </p:cNvCxnSpPr>
              <p:nvPr/>
            </p:nvCxnSpPr>
            <p:spPr>
              <a:xfrm>
                <a:off x="8313115" y="2840390"/>
                <a:ext cx="179042" cy="665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>
                <a:cxnSpLocks/>
              </p:cNvCxnSpPr>
              <p:nvPr/>
            </p:nvCxnSpPr>
            <p:spPr>
              <a:xfrm>
                <a:off x="8076465" y="3242818"/>
                <a:ext cx="159310" cy="192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楕円 51"/>
              <p:cNvSpPr>
                <a:spLocks noChangeAspect="1"/>
              </p:cNvSpPr>
              <p:nvPr/>
            </p:nvSpPr>
            <p:spPr>
              <a:xfrm>
                <a:off x="7963464" y="364084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" name="直線コネクタ 52"/>
              <p:cNvCxnSpPr>
                <a:cxnSpLocks/>
              </p:cNvCxnSpPr>
              <p:nvPr/>
            </p:nvCxnSpPr>
            <p:spPr>
              <a:xfrm flipH="1">
                <a:off x="8029819" y="2947488"/>
                <a:ext cx="451089" cy="70323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楕円 53"/>
              <p:cNvSpPr>
                <a:spLocks noChangeAspect="1"/>
              </p:cNvSpPr>
              <p:nvPr/>
            </p:nvSpPr>
            <p:spPr>
              <a:xfrm>
                <a:off x="8222760" y="32515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5" name="直線コネクタ 54"/>
              <p:cNvCxnSpPr>
                <a:cxnSpLocks/>
              </p:cNvCxnSpPr>
              <p:nvPr/>
            </p:nvCxnSpPr>
            <p:spPr>
              <a:xfrm flipH="1">
                <a:off x="8055648" y="3211515"/>
                <a:ext cx="399719" cy="44588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楕円 55"/>
              <p:cNvSpPr>
                <a:spLocks noChangeAspect="1"/>
              </p:cNvSpPr>
              <p:nvPr/>
            </p:nvSpPr>
            <p:spPr>
              <a:xfrm>
                <a:off x="8203302" y="340617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楕円 56"/>
              <p:cNvSpPr>
                <a:spLocks noChangeAspect="1"/>
              </p:cNvSpPr>
              <p:nvPr/>
            </p:nvSpPr>
            <p:spPr>
              <a:xfrm>
                <a:off x="8437665" y="286383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楕円 57"/>
              <p:cNvSpPr>
                <a:spLocks noChangeAspect="1"/>
              </p:cNvSpPr>
              <p:nvPr/>
            </p:nvSpPr>
            <p:spPr>
              <a:xfrm>
                <a:off x="8418522" y="314043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1" name="グループ化 60"/>
            <p:cNvGrpSpPr/>
            <p:nvPr/>
          </p:nvGrpSpPr>
          <p:grpSpPr>
            <a:xfrm>
              <a:off x="3941525" y="3312078"/>
              <a:ext cx="107663" cy="909335"/>
              <a:chOff x="3967046" y="3307988"/>
              <a:chExt cx="87952" cy="1081131"/>
            </a:xfrm>
          </p:grpSpPr>
          <p:cxnSp>
            <p:nvCxnSpPr>
              <p:cNvPr id="62" name="直線矢印コネクタ 61"/>
              <p:cNvCxnSpPr/>
              <p:nvPr/>
            </p:nvCxnSpPr>
            <p:spPr>
              <a:xfrm>
                <a:off x="4007839" y="3396887"/>
                <a:ext cx="7583" cy="3777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/>
              <p:cNvCxnSpPr/>
              <p:nvPr/>
            </p:nvCxnSpPr>
            <p:spPr>
              <a:xfrm flipV="1">
                <a:off x="4023586" y="3904721"/>
                <a:ext cx="0" cy="3823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楕円 63"/>
              <p:cNvSpPr>
                <a:spLocks noChangeAspect="1"/>
              </p:cNvSpPr>
              <p:nvPr/>
            </p:nvSpPr>
            <p:spPr>
              <a:xfrm rot="3240000">
                <a:off x="3976016" y="3804145"/>
                <a:ext cx="85167" cy="721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4"/>
              <p:cNvSpPr>
                <a:spLocks noChangeAspect="1"/>
              </p:cNvSpPr>
              <p:nvPr/>
            </p:nvSpPr>
            <p:spPr>
              <a:xfrm rot="3240000">
                <a:off x="3974732" y="4308854"/>
                <a:ext cx="85167" cy="753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65"/>
              <p:cNvSpPr>
                <a:spLocks noChangeAspect="1"/>
              </p:cNvSpPr>
              <p:nvPr/>
            </p:nvSpPr>
            <p:spPr>
              <a:xfrm rot="3240000">
                <a:off x="3962144" y="3312890"/>
                <a:ext cx="85167" cy="753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013866" y="3291805"/>
              <a:ext cx="107663" cy="909335"/>
              <a:chOff x="3967046" y="3307988"/>
              <a:chExt cx="87952" cy="1081131"/>
            </a:xfrm>
          </p:grpSpPr>
          <p:cxnSp>
            <p:nvCxnSpPr>
              <p:cNvPr id="68" name="直線矢印コネクタ 67"/>
              <p:cNvCxnSpPr/>
              <p:nvPr/>
            </p:nvCxnSpPr>
            <p:spPr>
              <a:xfrm>
                <a:off x="4007839" y="3396887"/>
                <a:ext cx="7583" cy="3777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矢印コネクタ 68"/>
              <p:cNvCxnSpPr/>
              <p:nvPr/>
            </p:nvCxnSpPr>
            <p:spPr>
              <a:xfrm flipV="1">
                <a:off x="4023586" y="3904721"/>
                <a:ext cx="0" cy="3823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楕円 69"/>
              <p:cNvSpPr>
                <a:spLocks noChangeAspect="1"/>
              </p:cNvSpPr>
              <p:nvPr/>
            </p:nvSpPr>
            <p:spPr>
              <a:xfrm rot="3240000">
                <a:off x="3976016" y="3804145"/>
                <a:ext cx="85167" cy="721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70"/>
              <p:cNvSpPr>
                <a:spLocks noChangeAspect="1"/>
              </p:cNvSpPr>
              <p:nvPr/>
            </p:nvSpPr>
            <p:spPr>
              <a:xfrm rot="3240000">
                <a:off x="3974732" y="4308854"/>
                <a:ext cx="85167" cy="753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71"/>
              <p:cNvSpPr>
                <a:spLocks noChangeAspect="1"/>
              </p:cNvSpPr>
              <p:nvPr/>
            </p:nvSpPr>
            <p:spPr>
              <a:xfrm rot="3240000">
                <a:off x="3962144" y="3312890"/>
                <a:ext cx="85167" cy="753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4211848" y="3554813"/>
                  <a:ext cx="7425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⋯×</m:t>
                        </m:r>
                      </m:oMath>
                    </m:oMathPara>
                  </a14:m>
                  <a:endParaRPr kumimoji="1" lang="ja-JP" altLang="en-US" sz="20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3" name="テキスト ボックス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848" y="3554813"/>
                  <a:ext cx="74257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9836" r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正方形/長方形 73"/>
                <p:cNvSpPr/>
                <p:nvPr/>
              </p:nvSpPr>
              <p:spPr>
                <a:xfrm>
                  <a:off x="3522890" y="3508646"/>
                  <a:ext cx="4251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4" name="正方形/長方形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890" y="3508646"/>
                  <a:ext cx="425116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テキスト ボックス 1"/>
          <p:cNvSpPr txBox="1"/>
          <p:nvPr/>
        </p:nvSpPr>
        <p:spPr>
          <a:xfrm>
            <a:off x="5328487" y="3221901"/>
            <a:ext cx="384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+mj-lt"/>
              </a:rPr>
              <a:t>(</a:t>
            </a:r>
            <a:r>
              <a:rPr lang="en-US" altLang="ja-JP" sz="1600" dirty="0" err="1" smtClean="0">
                <a:latin typeface="+mj-lt"/>
              </a:rPr>
              <a:t>Veldkamp</a:t>
            </a:r>
            <a:r>
              <a:rPr lang="en-US" altLang="ja-JP" sz="1600" dirty="0" smtClean="0">
                <a:latin typeface="+mj-lt"/>
              </a:rPr>
              <a:t> 59, </a:t>
            </a:r>
            <a:r>
              <a:rPr lang="en-US" altLang="ja-JP" sz="1600" dirty="0" err="1" smtClean="0">
                <a:latin typeface="+mj-lt"/>
              </a:rPr>
              <a:t>Buekenhout-Shult</a:t>
            </a:r>
            <a:r>
              <a:rPr lang="en-US" altLang="ja-JP" sz="1600" dirty="0" smtClean="0">
                <a:latin typeface="+mj-lt"/>
              </a:rPr>
              <a:t> 73, Tits 74)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14498" y="3798131"/>
                <a:ext cx="16441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{−1,0,1}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98" y="3798131"/>
                <a:ext cx="1644168" cy="369332"/>
              </a:xfrm>
              <a:prstGeom prst="rect">
                <a:avLst/>
              </a:prstGeom>
              <a:blipFill>
                <a:blip r:embed="rId8"/>
                <a:stretch>
                  <a:fillRect l="-370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4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III. </a:t>
            </a:r>
            <a:r>
              <a:rPr kumimoji="1" lang="en-US" altLang="ja-JP" sz="3600" dirty="0" err="1" smtClean="0"/>
              <a:t>Multifacility</a:t>
            </a:r>
            <a:r>
              <a:rPr kumimoji="1" lang="en-US" altLang="ja-JP" sz="3600" dirty="0" smtClean="0"/>
              <a:t> location problem</a:t>
            </a:r>
            <a:br>
              <a:rPr kumimoji="1" lang="en-US" altLang="ja-JP" sz="3600" dirty="0" smtClean="0"/>
            </a:br>
            <a:r>
              <a:rPr lang="en-US" altLang="ja-JP" sz="2800" dirty="0"/>
              <a:t> </a:t>
            </a:r>
            <a:r>
              <a:rPr lang="en-US" altLang="ja-JP" sz="2800" dirty="0" smtClean="0"/>
              <a:t>        (alias: minimum 0-extension problem)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10520" y="1842999"/>
                <a:ext cx="677256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1,2,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800" dirty="0">
                    <a:latin typeface="Calibri Light" panose="020F0302020204030204" pitchFamily="34" charset="0"/>
                  </a:rPr>
                  <a:t> </a:t>
                </a:r>
                <a:r>
                  <a:rPr lang="en-US" altLang="ja-JP" sz="2800" dirty="0">
                    <a:latin typeface="Calibri Light" panose="020F0302020204030204" pitchFamily="34" charset="0"/>
                  </a:rPr>
                  <a:t>pixels of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image</a:t>
                </a:r>
                <a:endParaRPr kumimoji="1" lang="en-US" altLang="ja-JP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: undirected graph (= label set), path-metric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kumimoji="1" lang="en-US" altLang="ja-JP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0" y="1842999"/>
                <a:ext cx="6772560" cy="861774"/>
              </a:xfrm>
              <a:prstGeom prst="rect">
                <a:avLst/>
              </a:prstGeom>
              <a:blipFill>
                <a:blip r:embed="rId3"/>
                <a:stretch>
                  <a:fillRect l="-450" t="-11972" b="-246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35940" y="2857083"/>
                <a:ext cx="492198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latin typeface="Calibri Light" panose="020F0302020204030204" pitchFamily="34" charset="0"/>
                  </a:rPr>
                  <a:t>Assign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ja-JP" altLang="en-US" sz="2800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800" dirty="0" err="1" smtClean="0">
                    <a:latin typeface="Calibri Light" panose="020F0302020204030204" pitchFamily="34" charset="0"/>
                  </a:rPr>
                  <a:t>s.t.</a:t>
                </a:r>
                <a:endParaRPr lang="en-US" altLang="ja-JP" sz="2800" dirty="0">
                  <a:latin typeface="Calibri Light" panose="020F0302020204030204" pitchFamily="34" charset="0"/>
                </a:endParaRPr>
              </a:p>
              <a:p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　　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“penalty” is minimum: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0" y="2857083"/>
                <a:ext cx="4921988" cy="954107"/>
              </a:xfrm>
              <a:prstGeom prst="rect">
                <a:avLst/>
              </a:prstGeom>
              <a:blipFill>
                <a:blip r:embed="rId4"/>
                <a:stretch>
                  <a:fillRect l="-2602" t="-6410" r="-1363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922395" y="4555863"/>
                <a:ext cx="4837093" cy="10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95" y="4555863"/>
                <a:ext cx="4837093" cy="1094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吹き出し 6"/>
          <p:cNvSpPr/>
          <p:nvPr/>
        </p:nvSpPr>
        <p:spPr>
          <a:xfrm>
            <a:off x="1539145" y="4315971"/>
            <a:ext cx="5469361" cy="1470991"/>
          </a:xfrm>
          <a:prstGeom prst="wedgeRoundRectCallout">
            <a:avLst>
              <a:gd name="adj1" fmla="val -36360"/>
              <a:gd name="adj2" fmla="val -811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971253" y="5890094"/>
                <a:ext cx="33723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 smtClean="0">
                    <a:latin typeface="Calibri Light" panose="020F0302020204030204" pitchFamily="34" charset="0"/>
                  </a:rPr>
                  <a:t>adjacent pixels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brk m:alnAt="7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sz="2400" dirty="0" smtClean="0">
                    <a:latin typeface="Calibri Light" panose="020F0302020204030204" pitchFamily="34" charset="0"/>
                  </a:rPr>
                  <a:t> tend to</a:t>
                </a:r>
              </a:p>
              <a:p>
                <a:pPr algn="ctr"/>
                <a:r>
                  <a:rPr lang="en-US" altLang="ja-JP" sz="2400" dirty="0" smtClean="0">
                    <a:latin typeface="Calibri Light" panose="020F0302020204030204" pitchFamily="34" charset="0"/>
                  </a:rPr>
                  <a:t>     have “similar” labels</a:t>
                </a:r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253" y="5890094"/>
                <a:ext cx="3372333" cy="830997"/>
              </a:xfrm>
              <a:prstGeom prst="rect">
                <a:avLst/>
              </a:prstGeom>
              <a:blipFill>
                <a:blip r:embed="rId6"/>
                <a:stretch>
                  <a:fillRect l="-2347" t="-5839" r="-2166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890245" y="5913713"/>
                <a:ext cx="26133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 smtClean="0">
                    <a:latin typeface="+mj-lt"/>
                  </a:rPr>
                  <a:t>pixel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+mj-lt"/>
                  </a:rPr>
                  <a:t> tends to </a:t>
                </a:r>
              </a:p>
              <a:p>
                <a:pPr algn="ctr"/>
                <a:r>
                  <a:rPr lang="en-US" altLang="ja-JP" sz="2400" dirty="0" smtClean="0">
                    <a:latin typeface="+mj-lt"/>
                  </a:rPr>
                  <a:t>have label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400" dirty="0" smtClean="0">
                    <a:latin typeface="+mj-lt"/>
                  </a:rPr>
                  <a:t> </a:t>
                </a:r>
                <a:endParaRPr kumimoji="1" lang="ja-JP" alt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245" y="5913713"/>
                <a:ext cx="2613377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47919" y="1277889"/>
                <a:ext cx="7886700" cy="462761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>
                    <a:latin typeface="+mj-lt"/>
                  </a:rPr>
                  <a:t>Fomulated in facility location theory 70’s</a:t>
                </a:r>
              </a:p>
              <a:p>
                <a:r>
                  <a:rPr lang="en-US" altLang="ja-JP" dirty="0">
                    <a:latin typeface="+mj-lt"/>
                  </a:rPr>
                  <a:t>Labeling problems in vision &amp; machine </a:t>
                </a:r>
                <a:r>
                  <a:rPr lang="en-US" altLang="ja-JP" dirty="0" smtClean="0">
                    <a:latin typeface="+mj-lt"/>
                  </a:rPr>
                  <a:t>learning</a:t>
                </a:r>
              </a:p>
              <a:p>
                <a:r>
                  <a:rPr lang="en-US" altLang="ja-JP" dirty="0">
                    <a:latin typeface="+mj-lt"/>
                  </a:rPr>
                  <a:t>Optimization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×⋯×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kumimoji="1" lang="en-US" altLang="ja-JP" dirty="0" smtClean="0">
                  <a:latin typeface="+mj-lt"/>
                </a:endParaRPr>
              </a:p>
              <a:p>
                <a:r>
                  <a:rPr lang="en-US" altLang="ja-JP" dirty="0" smtClean="0">
                    <a:latin typeface="+mj-lt"/>
                  </a:rPr>
                  <a:t>Minimum cut problem: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+mj-lt"/>
                  </a:rPr>
                  <a:t>   ---&gt; P </a:t>
                </a:r>
                <a:endParaRPr lang="en-US" altLang="ja-JP" dirty="0">
                  <a:latin typeface="+mj-lt"/>
                </a:endParaRPr>
              </a:p>
              <a:p>
                <a:r>
                  <a:rPr lang="en-US" altLang="ja-JP" dirty="0">
                    <a:latin typeface="+mj-lt"/>
                  </a:rPr>
                  <a:t>M</a:t>
                </a:r>
                <a:r>
                  <a:rPr lang="en-US" altLang="ja-JP" dirty="0" smtClean="0">
                    <a:latin typeface="+mj-lt"/>
                  </a:rPr>
                  <a:t>ultiway cut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+mj-lt"/>
                    <a:ea typeface="Cambria Math" panose="02040503050406030204" pitchFamily="18" charset="0"/>
                  </a:rPr>
                  <a:t>     -</a:t>
                </a:r>
                <a:r>
                  <a:rPr lang="en-US" altLang="ja-JP" dirty="0" smtClean="0">
                    <a:latin typeface="+mj-lt"/>
                    <a:ea typeface="Cambria Math" panose="02040503050406030204" pitchFamily="18" charset="0"/>
                    <a:sym typeface="Wingdings" panose="05000000000000000000" pitchFamily="2" charset="2"/>
                  </a:rPr>
                  <a:t>--&gt; NP-hard</a:t>
                </a:r>
                <a:endParaRPr lang="en-US" altLang="ja-JP" dirty="0" smtClean="0">
                  <a:latin typeface="+mj-lt"/>
                </a:endParaRPr>
              </a:p>
              <a:p>
                <a:r>
                  <a:rPr kumimoji="1" lang="en-US" altLang="ja-JP" dirty="0" smtClean="0">
                    <a:latin typeface="+mj-lt"/>
                  </a:rPr>
                  <a:t>Complexity classification w.r.t.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ja-JP" dirty="0" smtClean="0">
                    <a:latin typeface="+mj-lt"/>
                  </a:rPr>
                  <a:t> </a:t>
                </a:r>
                <a:r>
                  <a:rPr lang="en-US" altLang="ja-JP" sz="2000" dirty="0" smtClean="0">
                    <a:latin typeface="+mj-lt"/>
                  </a:rPr>
                  <a:t>(</a:t>
                </a:r>
                <a:r>
                  <a:rPr lang="en-US" altLang="ja-JP" sz="2000" dirty="0" err="1" smtClean="0">
                    <a:latin typeface="+mj-lt"/>
                  </a:rPr>
                  <a:t>Chepoi</a:t>
                </a:r>
                <a:r>
                  <a:rPr lang="en-US" altLang="ja-JP" sz="2000" dirty="0" smtClean="0">
                    <a:latin typeface="+mj-lt"/>
                  </a:rPr>
                  <a:t> 96, </a:t>
                </a:r>
                <a:r>
                  <a:rPr lang="en-US" altLang="ja-JP" sz="2000" dirty="0" err="1" smtClean="0">
                    <a:latin typeface="+mj-lt"/>
                  </a:rPr>
                  <a:t>Karzanov</a:t>
                </a:r>
                <a:r>
                  <a:rPr lang="en-US" altLang="ja-JP" sz="2000" dirty="0" smtClean="0">
                    <a:latin typeface="+mj-lt"/>
                  </a:rPr>
                  <a:t> </a:t>
                </a:r>
                <a:r>
                  <a:rPr lang="en-US" altLang="ja-JP" sz="2000" dirty="0">
                    <a:latin typeface="+mj-lt"/>
                  </a:rPr>
                  <a:t>98</a:t>
                </a:r>
                <a:r>
                  <a:rPr lang="en-US" altLang="ja-JP" sz="2000" dirty="0" smtClean="0">
                    <a:latin typeface="+mj-lt"/>
                  </a:rPr>
                  <a:t>)</a:t>
                </a:r>
                <a:endParaRPr lang="en-US" altLang="ja-JP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ja-JP" sz="2400" i="1" dirty="0">
                    <a:latin typeface="+mj-lt"/>
                  </a:rPr>
                  <a:t> </a:t>
                </a:r>
                <a:r>
                  <a:rPr lang="en-US" altLang="ja-JP" sz="2400" i="1" dirty="0" smtClean="0">
                    <a:latin typeface="+mj-lt"/>
                  </a:rPr>
                  <a:t>   </a:t>
                </a:r>
                <a:r>
                  <a:rPr lang="en-US" altLang="ja-JP" i="1" dirty="0" smtClean="0">
                    <a:latin typeface="+mj-lt"/>
                  </a:rPr>
                  <a:t>What are graphs on which </a:t>
                </a:r>
                <a:r>
                  <a:rPr lang="en-US" altLang="ja-JP" i="1" dirty="0" err="1" smtClean="0">
                    <a:latin typeface="+mj-lt"/>
                  </a:rPr>
                  <a:t>multifac</a:t>
                </a:r>
                <a:r>
                  <a:rPr lang="en-US" altLang="ja-JP" i="1" dirty="0" smtClean="0">
                    <a:latin typeface="+mj-lt"/>
                  </a:rPr>
                  <a:t>. is tractable ?</a:t>
                </a:r>
              </a:p>
              <a:p>
                <a:pPr marL="0" indent="0">
                  <a:buNone/>
                </a:pPr>
                <a:endParaRPr lang="en-US" altLang="ja-JP" sz="24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919" y="1277889"/>
                <a:ext cx="7886700" cy="4627611"/>
              </a:xfrm>
              <a:blipFill>
                <a:blip r:embed="rId3"/>
                <a:stretch>
                  <a:fillRect l="-1392" t="-22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05936" y="387822"/>
                <a:ext cx="873015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Dichotomy Theorem</a:t>
                </a:r>
              </a:p>
              <a:p>
                <a:r>
                  <a:rPr lang="en-US" altLang="ja-JP" sz="1200" dirty="0">
                    <a:latin typeface="Calibri Light" panose="020F0302020204030204" pitchFamily="34" charset="0"/>
                  </a:rPr>
                  <a:t> </a:t>
                </a:r>
                <a:r>
                  <a:rPr lang="en-US" altLang="ja-JP" sz="1200" dirty="0" smtClean="0">
                    <a:latin typeface="Calibri Light" panose="020F0302020204030204" pitchFamily="34" charset="0"/>
                  </a:rPr>
                  <a:t> </a:t>
                </a:r>
                <a:endParaRPr kumimoji="1" lang="en-US" altLang="ja-JP" sz="1200" dirty="0" smtClean="0">
                  <a:latin typeface="Calibri Light" panose="020F0302020204030204" pitchFamily="34" charset="0"/>
                </a:endParaRPr>
              </a:p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           [H.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13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]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is orientable modular,  </a:t>
                </a:r>
                <a:r>
                  <a:rPr kumimoji="1" lang="en-US" altLang="ja-JP" sz="2800" dirty="0" err="1" smtClean="0">
                    <a:latin typeface="Calibri Light" panose="020F0302020204030204" pitchFamily="34" charset="0"/>
                  </a:rPr>
                  <a:t>multifac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. is in P</a:t>
                </a:r>
              </a:p>
              <a:p>
                <a:r>
                  <a:rPr kumimoji="1" lang="en-US" altLang="ja-JP" sz="1400" dirty="0" smtClean="0">
                    <a:latin typeface="Calibri Light" panose="020F0302020204030204" pitchFamily="34" charset="0"/>
                  </a:rPr>
                  <a:t> </a:t>
                </a:r>
              </a:p>
              <a:p>
                <a:r>
                  <a:rPr lang="en-US" altLang="ja-JP" sz="2800" dirty="0" smtClean="0">
                    <a:latin typeface="Calibri Light" panose="020F0302020204030204" pitchFamily="34" charset="0"/>
                  </a:rPr>
                  <a:t>[</a:t>
                </a:r>
                <a:r>
                  <a:rPr lang="en-US" altLang="ja-JP" sz="2800" dirty="0" err="1" smtClean="0">
                    <a:latin typeface="Calibri Light" panose="020F0302020204030204" pitchFamily="34" charset="0"/>
                  </a:rPr>
                  <a:t>Karzanov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 98]  Otherwise, </a:t>
                </a:r>
                <a:r>
                  <a:rPr lang="en-US" altLang="ja-JP" sz="2800" dirty="0" err="1" smtClean="0">
                    <a:latin typeface="Calibri Light" panose="020F0302020204030204" pitchFamily="34" charset="0"/>
                  </a:rPr>
                  <a:t>multifac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. is NP-hard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6" y="387822"/>
                <a:ext cx="8730154" cy="1815882"/>
              </a:xfrm>
              <a:prstGeom prst="rect">
                <a:avLst/>
              </a:prstGeom>
              <a:blipFill>
                <a:blip r:embed="rId3"/>
                <a:stretch>
                  <a:fillRect l="-1397" t="-3356" b="-70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852303" y="2350961"/>
            <a:ext cx="7508304" cy="1734588"/>
            <a:chOff x="1049020" y="3380509"/>
            <a:chExt cx="7508304" cy="173699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407236" y="3470176"/>
              <a:ext cx="6971332" cy="1386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Calibri Light" panose="020F0302020204030204" pitchFamily="34" charset="0"/>
                </a:rPr>
                <a:t>L-convex functions on oriented modular graphs</a:t>
              </a:r>
            </a:p>
            <a:p>
              <a:pPr algn="ctr"/>
              <a:r>
                <a:rPr lang="en-US" altLang="ja-JP" sz="2800" dirty="0" smtClean="0">
                  <a:latin typeface="Calibri Light" panose="020F0302020204030204" pitchFamily="34" charset="0"/>
                </a:rPr>
                <a:t>&amp;</a:t>
              </a:r>
            </a:p>
            <a:p>
              <a:pPr algn="ctr"/>
              <a:r>
                <a:rPr kumimoji="1" lang="en-US" altLang="ja-JP" sz="2800" dirty="0" smtClean="0">
                  <a:latin typeface="Calibri Light" panose="020F0302020204030204" pitchFamily="34" charset="0"/>
                </a:rPr>
                <a:t>Submodular functions on modular </a:t>
              </a:r>
              <a:r>
                <a:rPr kumimoji="1" lang="en-US" altLang="ja-JP" sz="2800" dirty="0" err="1" smtClean="0">
                  <a:latin typeface="Calibri Light" panose="020F0302020204030204" pitchFamily="34" charset="0"/>
                </a:rPr>
                <a:t>semilattices</a:t>
              </a:r>
              <a:endParaRPr kumimoji="1" lang="ja-JP" altLang="en-US" sz="2800" dirty="0" smtClean="0">
                <a:latin typeface="Calibri Light" panose="020F0302020204030204" pitchFamily="34" charset="0"/>
              </a:endParaRPr>
            </a:p>
          </p:txBody>
        </p:sp>
        <p:sp>
          <p:nvSpPr>
            <p:cNvPr id="6" name="角丸四角形吹き出し 5"/>
            <p:cNvSpPr/>
            <p:nvPr/>
          </p:nvSpPr>
          <p:spPr>
            <a:xfrm>
              <a:off x="1049020" y="3380509"/>
              <a:ext cx="7508304" cy="1736997"/>
            </a:xfrm>
            <a:prstGeom prst="wedgeRoundRectCallout">
              <a:avLst>
                <a:gd name="adj1" fmla="val -3552"/>
                <a:gd name="adj2" fmla="val -10389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64483" y="4308300"/>
            <a:ext cx="8539647" cy="2278884"/>
            <a:chOff x="364483" y="4308300"/>
            <a:chExt cx="8539647" cy="227888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64483" y="6063964"/>
              <a:ext cx="8091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latin typeface="Calibri Light" panose="020F0302020204030204" pitchFamily="34" charset="0"/>
                </a:rPr>
                <a:t>-- generalize previous/other L-convex and </a:t>
              </a:r>
              <a:r>
                <a:rPr lang="en-US" altLang="ja-JP" sz="2800" dirty="0" err="1" smtClean="0">
                  <a:latin typeface="Calibri Light" panose="020F0302020204030204" pitchFamily="34" charset="0"/>
                </a:rPr>
                <a:t>submo</a:t>
              </a:r>
              <a:r>
                <a:rPr lang="en-US" altLang="ja-JP" sz="2800" dirty="0" smtClean="0">
                  <a:latin typeface="Calibri Light" panose="020F0302020204030204" pitchFamily="34" charset="0"/>
                </a:rPr>
                <a:t>. </a:t>
              </a:r>
              <a:r>
                <a:rPr lang="en-US" altLang="ja-JP" sz="2800" dirty="0" err="1" smtClean="0">
                  <a:latin typeface="Calibri Light" panose="020F0302020204030204" pitchFamily="34" charset="0"/>
                </a:rPr>
                <a:t>func</a:t>
              </a:r>
              <a:r>
                <a:rPr lang="en-US" altLang="ja-JP" sz="2800" dirty="0" smtClean="0">
                  <a:latin typeface="Calibri Light" panose="020F0302020204030204" pitchFamily="34" charset="0"/>
                </a:rPr>
                <a:t>.</a:t>
              </a:r>
              <a:endParaRPr kumimoji="1" lang="ja-JP" altLang="en-US" sz="2800" dirty="0" smtClean="0">
                <a:latin typeface="Calibri Light" panose="020F03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439781" y="4646855"/>
                  <a:ext cx="52484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-- oriented/able </a:t>
                  </a:r>
                  <a:r>
                    <a:rPr lang="en-US" altLang="ja-JP" sz="2800" dirty="0">
                      <a:latin typeface="Calibri Light" panose="020F0302020204030204" pitchFamily="34" charset="0"/>
                    </a:rPr>
                    <a:t>modular 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graph  </a:t>
                  </a:r>
                  <a14:m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</m:oMath>
                  </a14:m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  </a:t>
                  </a:r>
                  <a:endParaRPr kumimoji="1" lang="ja-JP" altLang="en-US" sz="28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81" y="4646855"/>
                  <a:ext cx="524848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323" t="-10465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/>
            <p:cNvSpPr txBox="1"/>
            <p:nvPr/>
          </p:nvSpPr>
          <p:spPr>
            <a:xfrm>
              <a:off x="5400479" y="4308300"/>
              <a:ext cx="35036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latin typeface="Calibri Light" panose="020F0302020204030204" pitchFamily="34" charset="0"/>
                </a:rPr>
                <a:t>tree, cube, </a:t>
              </a:r>
              <a:r>
                <a:rPr lang="en-US" altLang="ja-JP" sz="2400" dirty="0" smtClean="0">
                  <a:latin typeface="Calibri Light" panose="020F0302020204030204" pitchFamily="34" charset="0"/>
                </a:rPr>
                <a:t>modular lattice</a:t>
              </a:r>
            </a:p>
            <a:p>
              <a:pPr algn="ctr"/>
              <a:r>
                <a:rPr kumimoji="1" lang="en-US" altLang="ja-JP" sz="2400" dirty="0" smtClean="0">
                  <a:latin typeface="Calibri Light" panose="020F0302020204030204" pitchFamily="34" charset="0"/>
                </a:rPr>
                <a:t>their product &amp; amalgam,</a:t>
              </a:r>
            </a:p>
            <a:p>
              <a:pPr algn="ctr"/>
              <a:r>
                <a:rPr lang="en-US" altLang="ja-JP" sz="2400" dirty="0" smtClean="0">
                  <a:latin typeface="Calibri Light" panose="020F0302020204030204" pitchFamily="34" charset="0"/>
                </a:rPr>
                <a:t>Euclidean building (type C)</a:t>
              </a:r>
              <a:endParaRPr kumimoji="1" lang="ja-JP" altLang="en-US" sz="2400" dirty="0" smtClean="0">
                <a:latin typeface="Calibri Light" panose="020F03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39781" y="5385824"/>
                  <a:ext cx="37489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-- modu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lar </a:t>
                  </a:r>
                  <a:r>
                    <a:rPr lang="en-US" altLang="ja-JP" sz="2800" dirty="0" err="1" smtClean="0">
                      <a:latin typeface="Calibri Light" panose="020F0302020204030204" pitchFamily="34" charset="0"/>
                    </a:rPr>
                    <a:t>semilattice</a:t>
                  </a:r>
                  <a:r>
                    <a:rPr lang="en-US" altLang="ja-JP" sz="2800" dirty="0" smtClean="0">
                      <a:latin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</m:oMath>
                  </a14:m>
                  <a:r>
                    <a:rPr kumimoji="1" lang="ja-JP" altLang="en-US" sz="2800" dirty="0" smtClean="0">
                      <a:latin typeface="Calibri Light" panose="020F03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81" y="5385824"/>
                  <a:ext cx="3748975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252" t="-11765" b="-341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テキスト ボックス 16"/>
            <p:cNvSpPr txBox="1"/>
            <p:nvPr/>
          </p:nvSpPr>
          <p:spPr>
            <a:xfrm>
              <a:off x="4056154" y="5416601"/>
              <a:ext cx="3836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Calibri Light" panose="020F0302020204030204" pitchFamily="34" charset="0"/>
                </a:rPr>
                <a:t>modular lattice, polar space,..</a:t>
              </a:r>
              <a:endParaRPr kumimoji="1" lang="ja-JP" altLang="en-US" sz="2400" dirty="0" smtClean="0">
                <a:latin typeface="Calibri Light" panose="020F0302020204030204" pitchFamily="34" charset="0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135826" y="5739767"/>
            <a:ext cx="314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Calibri Light" panose="020F0302020204030204" pitchFamily="34" charset="0"/>
              </a:rPr>
              <a:t>(</a:t>
            </a:r>
            <a:r>
              <a:rPr kumimoji="1" lang="en-US" altLang="ja-JP" dirty="0" err="1" smtClean="0">
                <a:latin typeface="Calibri Light" panose="020F0302020204030204" pitchFamily="34" charset="0"/>
              </a:rPr>
              <a:t>Bandelt</a:t>
            </a:r>
            <a:r>
              <a:rPr kumimoji="1" lang="en-US" altLang="ja-JP" dirty="0" smtClean="0">
                <a:latin typeface="Calibri Light" panose="020F0302020204030204" pitchFamily="34" charset="0"/>
              </a:rPr>
              <a:t>-Van de </a:t>
            </a:r>
            <a:r>
              <a:rPr kumimoji="1" lang="en-US" altLang="ja-JP" dirty="0" err="1" smtClean="0">
                <a:latin typeface="Calibri Light" panose="020F0302020204030204" pitchFamily="34" charset="0"/>
              </a:rPr>
              <a:t>Vel-Verheul</a:t>
            </a:r>
            <a:r>
              <a:rPr kumimoji="1" lang="en-US" altLang="ja-JP" dirty="0" smtClean="0">
                <a:latin typeface="Calibri Light" panose="020F0302020204030204" pitchFamily="34" charset="0"/>
              </a:rPr>
              <a:t> 93)</a:t>
            </a:r>
            <a:endParaRPr kumimoji="1" lang="ja-JP" alt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1"/>
          <p:cNvGrpSpPr/>
          <p:nvPr/>
        </p:nvGrpSpPr>
        <p:grpSpPr>
          <a:xfrm>
            <a:off x="1295496" y="261626"/>
            <a:ext cx="6553008" cy="3451140"/>
            <a:chOff x="0" y="0"/>
            <a:chExt cx="9319832" cy="4908287"/>
          </a:xfrm>
        </p:grpSpPr>
        <p:sp>
          <p:nvSpPr>
            <p:cNvPr id="119" name="Shape 119"/>
            <p:cNvSpPr/>
            <p:nvPr/>
          </p:nvSpPr>
          <p:spPr>
            <a:xfrm flipV="1">
              <a:off x="5849020" y="109436"/>
              <a:ext cx="1197976" cy="54128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0" name="Shape 120"/>
            <p:cNvSpPr/>
            <p:nvPr/>
          </p:nvSpPr>
          <p:spPr>
            <a:xfrm flipH="1" flipV="1">
              <a:off x="7044486" y="138166"/>
              <a:ext cx="614422" cy="48382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1" name="Shape 121"/>
            <p:cNvSpPr/>
            <p:nvPr/>
          </p:nvSpPr>
          <p:spPr>
            <a:xfrm flipV="1">
              <a:off x="7698539" y="395899"/>
              <a:ext cx="1542306" cy="22279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2" name="Shape 122"/>
            <p:cNvSpPr/>
            <p:nvPr/>
          </p:nvSpPr>
          <p:spPr>
            <a:xfrm flipV="1">
              <a:off x="4692953" y="2807279"/>
              <a:ext cx="118491" cy="157329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3" name="Shape 123"/>
            <p:cNvSpPr/>
            <p:nvPr/>
          </p:nvSpPr>
          <p:spPr>
            <a:xfrm flipV="1">
              <a:off x="5756833" y="2108837"/>
              <a:ext cx="106156" cy="17343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6014004" y="3227380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5" name="Shape 125"/>
            <p:cNvSpPr/>
            <p:nvPr/>
          </p:nvSpPr>
          <p:spPr>
            <a:xfrm flipV="1">
              <a:off x="7008587" y="2427791"/>
              <a:ext cx="106156" cy="17343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6" name="Shape 126"/>
            <p:cNvSpPr/>
            <p:nvPr/>
          </p:nvSpPr>
          <p:spPr>
            <a:xfrm flipH="1" flipV="1">
              <a:off x="7188049" y="1568509"/>
              <a:ext cx="1146995" cy="5425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7" name="Shape 127"/>
            <p:cNvSpPr/>
            <p:nvPr/>
          </p:nvSpPr>
          <p:spPr>
            <a:xfrm flipV="1">
              <a:off x="7170145" y="2060361"/>
              <a:ext cx="1182803" cy="33681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8" name="Shape 128"/>
            <p:cNvSpPr/>
            <p:nvPr/>
          </p:nvSpPr>
          <p:spPr>
            <a:xfrm flipV="1">
              <a:off x="5862270" y="1549308"/>
              <a:ext cx="1273408" cy="5639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9" name="Shape 129"/>
            <p:cNvSpPr/>
            <p:nvPr/>
          </p:nvSpPr>
          <p:spPr>
            <a:xfrm flipH="1" flipV="1">
              <a:off x="5851615" y="2127955"/>
              <a:ext cx="1294717" cy="3262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0" name="Shape 130"/>
            <p:cNvSpPr/>
            <p:nvPr/>
          </p:nvSpPr>
          <p:spPr>
            <a:xfrm flipV="1">
              <a:off x="5962351" y="2392683"/>
              <a:ext cx="1244148" cy="85291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1" name="Shape 131"/>
            <p:cNvSpPr/>
            <p:nvPr/>
          </p:nvSpPr>
          <p:spPr>
            <a:xfrm flipH="1" flipV="1">
              <a:off x="5735755" y="3948841"/>
              <a:ext cx="1252289" cy="223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2" name="Shape 132"/>
            <p:cNvSpPr/>
            <p:nvPr/>
          </p:nvSpPr>
          <p:spPr>
            <a:xfrm flipV="1">
              <a:off x="6002059" y="4235287"/>
              <a:ext cx="999878" cy="56623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3" name="Shape 133"/>
            <p:cNvSpPr/>
            <p:nvPr/>
          </p:nvSpPr>
          <p:spPr>
            <a:xfrm flipV="1">
              <a:off x="3246807" y="2778950"/>
              <a:ext cx="1" cy="134580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4" name="Shape 134"/>
            <p:cNvSpPr/>
            <p:nvPr/>
          </p:nvSpPr>
          <p:spPr>
            <a:xfrm>
              <a:off x="3214518" y="1288752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5" name="Shape 135"/>
            <p:cNvSpPr/>
            <p:nvPr/>
          </p:nvSpPr>
          <p:spPr>
            <a:xfrm>
              <a:off x="3237170" y="2796487"/>
              <a:ext cx="1548245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6" name="Shape 136"/>
            <p:cNvSpPr/>
            <p:nvPr/>
          </p:nvSpPr>
          <p:spPr>
            <a:xfrm flipV="1">
              <a:off x="3248960" y="2099088"/>
              <a:ext cx="1073244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7" name="Shape 137"/>
            <p:cNvSpPr/>
            <p:nvPr/>
          </p:nvSpPr>
          <p:spPr>
            <a:xfrm>
              <a:off x="3237170" y="4119857"/>
              <a:ext cx="1308415" cy="319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8" name="Shape 138"/>
            <p:cNvSpPr/>
            <p:nvPr/>
          </p:nvSpPr>
          <p:spPr>
            <a:xfrm flipV="1">
              <a:off x="3244561" y="3596738"/>
              <a:ext cx="1073244" cy="4553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9" name="Shape 139"/>
            <p:cNvSpPr/>
            <p:nvPr/>
          </p:nvSpPr>
          <p:spPr>
            <a:xfrm flipV="1">
              <a:off x="3703310" y="3190871"/>
              <a:ext cx="827508" cy="4364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0" name="Shape 140"/>
            <p:cNvSpPr/>
            <p:nvPr/>
          </p:nvSpPr>
          <p:spPr>
            <a:xfrm flipH="1" flipV="1">
              <a:off x="3793367" y="3641575"/>
              <a:ext cx="827287" cy="66012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1" name="Shape 141"/>
            <p:cNvSpPr/>
            <p:nvPr/>
          </p:nvSpPr>
          <p:spPr>
            <a:xfrm flipV="1">
              <a:off x="4801030" y="603212"/>
              <a:ext cx="1073245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2" name="Shape 142"/>
            <p:cNvSpPr/>
            <p:nvPr/>
          </p:nvSpPr>
          <p:spPr>
            <a:xfrm>
              <a:off x="4301786" y="672152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3" name="Shape 143"/>
            <p:cNvSpPr/>
            <p:nvPr/>
          </p:nvSpPr>
          <p:spPr>
            <a:xfrm>
              <a:off x="4301786" y="2115208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4" name="Shape 144"/>
            <p:cNvSpPr/>
            <p:nvPr/>
          </p:nvSpPr>
          <p:spPr>
            <a:xfrm flipV="1">
              <a:off x="4801030" y="2126085"/>
              <a:ext cx="1073245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5" name="Shape 145"/>
            <p:cNvSpPr/>
            <p:nvPr/>
          </p:nvSpPr>
          <p:spPr>
            <a:xfrm flipH="1" flipV="1">
              <a:off x="4794326" y="2800915"/>
              <a:ext cx="1282904" cy="4630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6" name="Shape 146"/>
            <p:cNvSpPr/>
            <p:nvPr/>
          </p:nvSpPr>
          <p:spPr>
            <a:xfrm>
              <a:off x="4306140" y="3611444"/>
              <a:ext cx="1539538" cy="3089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7" name="Shape 147"/>
            <p:cNvSpPr/>
            <p:nvPr/>
          </p:nvSpPr>
          <p:spPr>
            <a:xfrm flipV="1">
              <a:off x="4682641" y="3895922"/>
              <a:ext cx="1170420" cy="54318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8" name="Shape 148"/>
            <p:cNvSpPr/>
            <p:nvPr/>
          </p:nvSpPr>
          <p:spPr>
            <a:xfrm flipH="1" flipV="1">
              <a:off x="4612461" y="4379267"/>
              <a:ext cx="1379924" cy="3951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9" name="Shape 149"/>
            <p:cNvSpPr/>
            <p:nvPr/>
          </p:nvSpPr>
          <p:spPr>
            <a:xfrm flipH="1" flipV="1">
              <a:off x="4551804" y="3210324"/>
              <a:ext cx="1112569" cy="64498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0" name="Shape 150"/>
            <p:cNvSpPr/>
            <p:nvPr/>
          </p:nvSpPr>
          <p:spPr>
            <a:xfrm flipV="1">
              <a:off x="5864734" y="695011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1" name="Shape 151"/>
            <p:cNvSpPr/>
            <p:nvPr/>
          </p:nvSpPr>
          <p:spPr>
            <a:xfrm flipV="1">
              <a:off x="4322203" y="66223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2" name="Shape 152"/>
            <p:cNvSpPr/>
            <p:nvPr/>
          </p:nvSpPr>
          <p:spPr>
            <a:xfrm flipV="1">
              <a:off x="5867898" y="641001"/>
              <a:ext cx="1746335" cy="14595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3" name="Shape 153"/>
            <p:cNvSpPr/>
            <p:nvPr/>
          </p:nvSpPr>
          <p:spPr>
            <a:xfrm flipV="1">
              <a:off x="3243309" y="638284"/>
              <a:ext cx="1073244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4" name="Shape 154"/>
            <p:cNvSpPr/>
            <p:nvPr/>
          </p:nvSpPr>
          <p:spPr>
            <a:xfrm flipH="1" flipV="1">
              <a:off x="7025619" y="164444"/>
              <a:ext cx="188069" cy="142590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5" name="Shape 155"/>
            <p:cNvSpPr/>
            <p:nvPr/>
          </p:nvSpPr>
          <p:spPr>
            <a:xfrm flipV="1">
              <a:off x="3256444" y="128875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6" name="Shape 156"/>
            <p:cNvSpPr/>
            <p:nvPr/>
          </p:nvSpPr>
          <p:spPr>
            <a:xfrm flipV="1">
              <a:off x="4811443" y="128875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7" name="Shape 157"/>
            <p:cNvSpPr/>
            <p:nvPr/>
          </p:nvSpPr>
          <p:spPr>
            <a:xfrm flipV="1">
              <a:off x="1577673" y="3506378"/>
              <a:ext cx="119804" cy="121683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8" name="Shape 158"/>
            <p:cNvSpPr/>
            <p:nvPr/>
          </p:nvSpPr>
          <p:spPr>
            <a:xfrm flipV="1">
              <a:off x="428260" y="2098450"/>
              <a:ext cx="1269500" cy="9310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9" name="Shape 159"/>
            <p:cNvSpPr/>
            <p:nvPr/>
          </p:nvSpPr>
          <p:spPr>
            <a:xfrm>
              <a:off x="408986" y="3065672"/>
              <a:ext cx="1294406" cy="45255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0" name="Shape 160"/>
            <p:cNvSpPr/>
            <p:nvPr/>
          </p:nvSpPr>
          <p:spPr>
            <a:xfrm flipV="1">
              <a:off x="338724" y="2801291"/>
              <a:ext cx="1448573" cy="23949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1" name="Shape 161"/>
            <p:cNvSpPr/>
            <p:nvPr/>
          </p:nvSpPr>
          <p:spPr>
            <a:xfrm>
              <a:off x="1730851" y="768233"/>
              <a:ext cx="1533096" cy="51928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2" name="Shape 162"/>
            <p:cNvSpPr/>
            <p:nvPr/>
          </p:nvSpPr>
          <p:spPr>
            <a:xfrm>
              <a:off x="1728652" y="2052012"/>
              <a:ext cx="1539902" cy="78326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3" name="Shape 163"/>
            <p:cNvSpPr/>
            <p:nvPr/>
          </p:nvSpPr>
          <p:spPr>
            <a:xfrm flipV="1">
              <a:off x="1738559" y="2852539"/>
              <a:ext cx="1477762" cy="67928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1531163" y="4115814"/>
              <a:ext cx="1625161" cy="61018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5" name="Shape 165"/>
            <p:cNvSpPr/>
            <p:nvPr/>
          </p:nvSpPr>
          <p:spPr>
            <a:xfrm>
              <a:off x="1836387" y="2754903"/>
              <a:ext cx="1397994" cy="4530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6" name="Shape 166"/>
            <p:cNvSpPr/>
            <p:nvPr/>
          </p:nvSpPr>
          <p:spPr>
            <a:xfrm>
              <a:off x="4188529" y="49768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7" name="Shape 167"/>
            <p:cNvSpPr/>
            <p:nvPr/>
          </p:nvSpPr>
          <p:spPr>
            <a:xfrm>
              <a:off x="5706174" y="520341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8" name="Shape 168"/>
            <p:cNvSpPr/>
            <p:nvPr/>
          </p:nvSpPr>
          <p:spPr>
            <a:xfrm>
              <a:off x="3123913" y="115663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9" name="Shape 169"/>
            <p:cNvSpPr/>
            <p:nvPr/>
          </p:nvSpPr>
          <p:spPr>
            <a:xfrm>
              <a:off x="4677769" y="115663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28825" y="1958705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1" name="Shape 171"/>
            <p:cNvSpPr/>
            <p:nvPr/>
          </p:nvSpPr>
          <p:spPr>
            <a:xfrm>
              <a:off x="6985979" y="2321128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2" name="Shape 172"/>
            <p:cNvSpPr/>
            <p:nvPr/>
          </p:nvSpPr>
          <p:spPr>
            <a:xfrm>
              <a:off x="7087909" y="1403746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3" name="Shape 173"/>
            <p:cNvSpPr/>
            <p:nvPr/>
          </p:nvSpPr>
          <p:spPr>
            <a:xfrm>
              <a:off x="8165305" y="193281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4" name="Shape 174"/>
            <p:cNvSpPr/>
            <p:nvPr/>
          </p:nvSpPr>
          <p:spPr>
            <a:xfrm>
              <a:off x="6895372" y="0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5" name="Shape 175"/>
            <p:cNvSpPr/>
            <p:nvPr/>
          </p:nvSpPr>
          <p:spPr>
            <a:xfrm>
              <a:off x="7484309" y="49768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6" name="Shape 176"/>
            <p:cNvSpPr/>
            <p:nvPr/>
          </p:nvSpPr>
          <p:spPr>
            <a:xfrm>
              <a:off x="3123913" y="3963355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7" name="Shape 177"/>
            <p:cNvSpPr/>
            <p:nvPr/>
          </p:nvSpPr>
          <p:spPr>
            <a:xfrm>
              <a:off x="4539626" y="4246498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57393" y="3398966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52935" y="4574943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0" name="Shape 180"/>
            <p:cNvSpPr/>
            <p:nvPr/>
          </p:nvSpPr>
          <p:spPr>
            <a:xfrm>
              <a:off x="5604242" y="3794078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1" name="Shape 181"/>
            <p:cNvSpPr/>
            <p:nvPr/>
          </p:nvSpPr>
          <p:spPr>
            <a:xfrm>
              <a:off x="5872555" y="4640584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91944" y="4045429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3" name="Shape 183"/>
            <p:cNvSpPr/>
            <p:nvPr/>
          </p:nvSpPr>
          <p:spPr>
            <a:xfrm flipV="1">
              <a:off x="4328791" y="2101645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4" name="Shape 184"/>
            <p:cNvSpPr/>
            <p:nvPr/>
          </p:nvSpPr>
          <p:spPr>
            <a:xfrm flipH="1" flipV="1">
              <a:off x="3271719" y="2885304"/>
              <a:ext cx="482297" cy="66012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5" name="Shape 185"/>
            <p:cNvSpPr/>
            <p:nvPr/>
          </p:nvSpPr>
          <p:spPr>
            <a:xfrm flipH="1" flipV="1">
              <a:off x="4333444" y="2161931"/>
              <a:ext cx="223175" cy="100514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6" name="Shape 186"/>
            <p:cNvSpPr/>
            <p:nvPr/>
          </p:nvSpPr>
          <p:spPr>
            <a:xfrm flipV="1">
              <a:off x="1669434" y="789776"/>
              <a:ext cx="139009" cy="13041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7" name="Shape 187"/>
            <p:cNvSpPr/>
            <p:nvPr/>
          </p:nvSpPr>
          <p:spPr>
            <a:xfrm>
              <a:off x="9052483" y="247888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8" name="Shape 188"/>
            <p:cNvSpPr/>
            <p:nvPr/>
          </p:nvSpPr>
          <p:spPr>
            <a:xfrm>
              <a:off x="133826" y="960864"/>
              <a:ext cx="1520903" cy="115217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9" name="Shape 189"/>
            <p:cNvSpPr/>
            <p:nvPr/>
          </p:nvSpPr>
          <p:spPr>
            <a:xfrm>
              <a:off x="0" y="818841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0" name="Shape 190"/>
            <p:cNvSpPr/>
            <p:nvPr/>
          </p:nvSpPr>
          <p:spPr>
            <a:xfrm>
              <a:off x="1668123" y="658389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1" name="Shape 191"/>
            <p:cNvSpPr/>
            <p:nvPr/>
          </p:nvSpPr>
          <p:spPr>
            <a:xfrm>
              <a:off x="1559961" y="1935394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2" name="Shape 192"/>
            <p:cNvSpPr/>
            <p:nvPr/>
          </p:nvSpPr>
          <p:spPr>
            <a:xfrm>
              <a:off x="276722" y="2880864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3" name="Shape 193"/>
            <p:cNvSpPr/>
            <p:nvPr/>
          </p:nvSpPr>
          <p:spPr>
            <a:xfrm>
              <a:off x="1668123" y="2627870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4" name="Shape 194"/>
            <p:cNvSpPr/>
            <p:nvPr/>
          </p:nvSpPr>
          <p:spPr>
            <a:xfrm>
              <a:off x="3123913" y="2683550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5" name="Shape 195"/>
            <p:cNvSpPr/>
            <p:nvPr/>
          </p:nvSpPr>
          <p:spPr>
            <a:xfrm>
              <a:off x="4188529" y="198135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6" name="Shape 196"/>
            <p:cNvSpPr/>
            <p:nvPr/>
          </p:nvSpPr>
          <p:spPr>
            <a:xfrm>
              <a:off x="3601443" y="344047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36279" y="305832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8" name="Shape 198"/>
            <p:cNvSpPr/>
            <p:nvPr/>
          </p:nvSpPr>
          <p:spPr>
            <a:xfrm>
              <a:off x="4677769" y="2626922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9" name="Shape 199"/>
            <p:cNvSpPr/>
            <p:nvPr/>
          </p:nvSpPr>
          <p:spPr>
            <a:xfrm>
              <a:off x="4195117" y="346296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200" name="Shape 200"/>
            <p:cNvSpPr/>
            <p:nvPr/>
          </p:nvSpPr>
          <p:spPr>
            <a:xfrm>
              <a:off x="5864733" y="3102601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2521137" y="458953"/>
            <a:ext cx="4318334" cy="1390388"/>
            <a:chOff x="31473" y="19243"/>
            <a:chExt cx="6141629" cy="1977438"/>
          </a:xfrm>
        </p:grpSpPr>
        <p:sp>
          <p:nvSpPr>
            <p:cNvPr id="202" name="Shape 202"/>
            <p:cNvSpPr/>
            <p:nvPr/>
          </p:nvSpPr>
          <p:spPr>
            <a:xfrm flipV="1">
              <a:off x="31473" y="9820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3" name="Shape 203"/>
            <p:cNvSpPr/>
            <p:nvPr/>
          </p:nvSpPr>
          <p:spPr>
            <a:xfrm flipV="1">
              <a:off x="1542773" y="15281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4" name="Shape 204"/>
            <p:cNvSpPr/>
            <p:nvPr/>
          </p:nvSpPr>
          <p:spPr>
            <a:xfrm flipV="1">
              <a:off x="3092173" y="14519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5" name="Shape 205"/>
            <p:cNvSpPr/>
            <p:nvPr/>
          </p:nvSpPr>
          <p:spPr>
            <a:xfrm flipV="1">
              <a:off x="2609573" y="10963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6" name="Shape 206"/>
            <p:cNvSpPr/>
            <p:nvPr/>
          </p:nvSpPr>
          <p:spPr>
            <a:xfrm flipV="1">
              <a:off x="4133573" y="7534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7" name="Shape 207"/>
            <p:cNvSpPr/>
            <p:nvPr/>
          </p:nvSpPr>
          <p:spPr>
            <a:xfrm>
              <a:off x="5375576" y="376243"/>
              <a:ext cx="22459" cy="197368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8" name="Shape 208"/>
            <p:cNvSpPr/>
            <p:nvPr/>
          </p:nvSpPr>
          <p:spPr>
            <a:xfrm flipV="1">
              <a:off x="4557843" y="90375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9" name="Shape 209"/>
            <p:cNvSpPr/>
            <p:nvPr/>
          </p:nvSpPr>
          <p:spPr>
            <a:xfrm flipV="1">
              <a:off x="4913443" y="1391507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0" name="Shape 210"/>
            <p:cNvSpPr/>
            <p:nvPr/>
          </p:nvSpPr>
          <p:spPr>
            <a:xfrm flipV="1">
              <a:off x="5954843" y="1899507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1" name="Shape 211"/>
            <p:cNvSpPr/>
            <p:nvPr/>
          </p:nvSpPr>
          <p:spPr>
            <a:xfrm flipV="1">
              <a:off x="5097540" y="882317"/>
              <a:ext cx="185672" cy="15035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2" name="Shape 212"/>
            <p:cNvSpPr/>
            <p:nvPr/>
          </p:nvSpPr>
          <p:spPr>
            <a:xfrm>
              <a:off x="5514490" y="19243"/>
              <a:ext cx="151030" cy="12903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/>
              <p:cNvSpPr txBox="1"/>
              <p:nvPr/>
            </p:nvSpPr>
            <p:spPr>
              <a:xfrm>
                <a:off x="213791" y="3793685"/>
                <a:ext cx="8429491" cy="94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: modular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kumimoji="1" lang="en-US" altLang="ja-JP" sz="2800" dirty="0" smtClean="0">
                  <a:latin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altLang="ja-JP" sz="24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(1≤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≤3)</m:t>
                    </m:r>
                  </m:oMath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8" name="テキスト ボックス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91" y="3793685"/>
                <a:ext cx="8429491" cy="948721"/>
              </a:xfrm>
              <a:prstGeom prst="rect">
                <a:avLst/>
              </a:prstGeom>
              <a:blipFill>
                <a:blip r:embed="rId4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225293" y="5014847"/>
                <a:ext cx="61171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: orientable</a:t>
                </a:r>
                <a:r>
                  <a:rPr lang="en-US" altLang="ja-JP" sz="28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orientation </a:t>
                </a:r>
                <a:r>
                  <a:rPr kumimoji="1" lang="en-US" altLang="ja-JP" sz="2800" dirty="0" err="1" smtClean="0">
                    <a:latin typeface="Calibri Light" panose="020F0302020204030204" pitchFamily="34" charset="0"/>
                  </a:rPr>
                  <a:t>s.t.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</a:t>
                </a:r>
              </a:p>
              <a:p>
                <a:r>
                  <a:rPr lang="en-US" altLang="ja-JP" sz="2800" dirty="0">
                    <a:latin typeface="Calibri Light" panose="020F0302020204030204" pitchFamily="34" charset="0"/>
                  </a:rPr>
                  <a:t>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4-cycle is oriented as 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3" y="5014847"/>
                <a:ext cx="6117187" cy="954107"/>
              </a:xfrm>
              <a:prstGeom prst="rect">
                <a:avLst/>
              </a:prstGeom>
              <a:blipFill>
                <a:blip r:embed="rId5"/>
                <a:stretch>
                  <a:fillRect t="-6410" r="-1097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テキスト ボックス 110"/>
          <p:cNvSpPr txBox="1"/>
          <p:nvPr/>
        </p:nvSpPr>
        <p:spPr>
          <a:xfrm>
            <a:off x="4359561" y="6004079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p:grpSp>
        <p:nvGrpSpPr>
          <p:cNvPr id="112" name="グループ化 111"/>
          <p:cNvGrpSpPr/>
          <p:nvPr/>
        </p:nvGrpSpPr>
        <p:grpSpPr>
          <a:xfrm>
            <a:off x="6302313" y="5242531"/>
            <a:ext cx="682044" cy="718936"/>
            <a:chOff x="7454903" y="2577294"/>
            <a:chExt cx="953649" cy="1002396"/>
          </a:xfrm>
        </p:grpSpPr>
        <p:cxnSp>
          <p:nvCxnSpPr>
            <p:cNvPr id="113" name="直線矢印コネクタ 112"/>
            <p:cNvCxnSpPr/>
            <p:nvPr/>
          </p:nvCxnSpPr>
          <p:spPr>
            <a:xfrm flipV="1">
              <a:off x="7531331" y="2721357"/>
              <a:ext cx="16625" cy="7035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/>
            <p:nvPr/>
          </p:nvCxnSpPr>
          <p:spPr>
            <a:xfrm flipV="1">
              <a:off x="8332124" y="2723240"/>
              <a:ext cx="16625" cy="7035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/>
            <p:nvPr/>
          </p:nvCxnSpPr>
          <p:spPr>
            <a:xfrm flipH="1">
              <a:off x="7622771" y="2653722"/>
              <a:ext cx="634538" cy="852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/>
            <p:nvPr/>
          </p:nvCxnSpPr>
          <p:spPr>
            <a:xfrm flipH="1">
              <a:off x="7607759" y="3476819"/>
              <a:ext cx="634538" cy="852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楕円 116"/>
            <p:cNvSpPr>
              <a:spLocks noChangeAspect="1"/>
            </p:cNvSpPr>
            <p:nvPr/>
          </p:nvSpPr>
          <p:spPr>
            <a:xfrm>
              <a:off x="7471528" y="2585823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18" name="楕円 117"/>
            <p:cNvSpPr>
              <a:spLocks noChangeAspect="1"/>
            </p:cNvSpPr>
            <p:nvPr/>
          </p:nvSpPr>
          <p:spPr>
            <a:xfrm>
              <a:off x="8255696" y="2577294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4" name="楕円 213"/>
            <p:cNvSpPr>
              <a:spLocks noChangeAspect="1"/>
            </p:cNvSpPr>
            <p:nvPr/>
          </p:nvSpPr>
          <p:spPr>
            <a:xfrm>
              <a:off x="7454903" y="3424951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5" name="楕円 214"/>
            <p:cNvSpPr>
              <a:spLocks noChangeAspect="1"/>
            </p:cNvSpPr>
            <p:nvPr/>
          </p:nvSpPr>
          <p:spPr>
            <a:xfrm>
              <a:off x="8250153" y="3426834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79132" y="6144168"/>
                <a:ext cx="8798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modular </a:t>
                </a:r>
                <a:r>
                  <a:rPr kumimoji="1" lang="en-US" altLang="ja-JP" sz="2800" dirty="0" err="1" smtClean="0">
                    <a:latin typeface="Calibri Light" panose="020F0302020204030204" pitchFamily="34" charset="0"/>
                  </a:rPr>
                  <a:t>semilattice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 Hasse diagram is oriented modular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2" y="6144168"/>
                <a:ext cx="8798819" cy="523220"/>
              </a:xfrm>
              <a:prstGeom prst="rect">
                <a:avLst/>
              </a:prstGeom>
              <a:blipFill>
                <a:blip r:embed="rId6"/>
                <a:stretch>
                  <a:fillRect l="-1455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1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45275" y="1066395"/>
                <a:ext cx="7886700" cy="54396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ja-JP" altLang="en-US" dirty="0">
                    <a:latin typeface="Calibri Light" panose="020F0302020204030204" pitchFamily="34" charset="0"/>
                  </a:rPr>
                  <a:t> </a:t>
                </a:r>
                <a:endParaRPr lang="en-US" altLang="ja-JP" dirty="0" smtClean="0">
                  <a:latin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libri Light" panose="020F0302020204030204" pitchFamily="34" charset="0"/>
                  </a:rPr>
                  <a:t> 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                                     </a:t>
                </a:r>
                <a:r>
                  <a:rPr lang="ja-JP" altLang="en-US" dirty="0" smtClean="0">
                    <a:latin typeface="Calibri Light" panose="020F0302020204030204" pitchFamily="34" charset="0"/>
                  </a:rPr>
                  <a:t> </a:t>
                </a:r>
                <a:r>
                  <a:rPr lang="en-US" altLang="ja-JP" dirty="0">
                    <a:latin typeface="Calibri Light" panose="020F0302020204030204" pitchFamily="34" charset="0"/>
                  </a:rPr>
                  <a:t>is  L-convex 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acc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acc>
                    <m: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×⋯×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endParaRPr lang="en-US" altLang="ja-JP" dirty="0" smtClean="0">
                  <a:latin typeface="Calibri Light" panose="020F0302020204030204" pitchFamily="34" charset="0"/>
                </a:endParaRPr>
              </a:p>
              <a:p>
                <a:r>
                  <a:rPr lang="en-US" altLang="ja-JP" dirty="0" smtClean="0">
                    <a:latin typeface="Calibri Light" panose="020F0302020204030204" pitchFamily="34" charset="0"/>
                  </a:rPr>
                  <a:t>Local opt = global opt ----&gt; SDA</a:t>
                </a:r>
              </a:p>
              <a:p>
                <a:r>
                  <a:rPr lang="en-US" altLang="ja-JP" dirty="0" smtClean="0">
                    <a:latin typeface="Calibri Light" panose="020F0302020204030204" pitchFamily="34" charset="0"/>
                  </a:rPr>
                  <a:t>Local prob. &lt;---- SFM on modular </a:t>
                </a:r>
                <a:r>
                  <a:rPr lang="en-US" altLang="ja-JP" dirty="0" err="1" smtClean="0">
                    <a:latin typeface="Calibri Light" panose="020F0302020204030204" pitchFamily="34" charset="0"/>
                  </a:rPr>
                  <a:t>semilattice</a:t>
                </a:r>
                <a:endParaRPr lang="en-US" altLang="ja-JP" dirty="0" smtClean="0">
                  <a:latin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Calibri Light" panose="020F0302020204030204" pitchFamily="34" charset="0"/>
                  </a:rPr>
                  <a:t>                             -- tractable in VCSP model (this case)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Calibri Light" panose="020F0302020204030204" pitchFamily="34" charset="0"/>
                  </a:rPr>
                  <a:t> 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                           (&lt;--- application of </a:t>
                </a:r>
                <a:r>
                  <a:rPr lang="en-US" altLang="ja-JP" dirty="0" err="1" smtClean="0">
                    <a:latin typeface="Calibri Light" panose="020F0302020204030204" pitchFamily="34" charset="0"/>
                  </a:rPr>
                  <a:t>Thapper-Zivny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 12)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-iteration bound</a:t>
                </a:r>
              </a:p>
              <a:p>
                <a:endParaRPr lang="en-US" altLang="ja-JP" dirty="0" smtClean="0">
                  <a:latin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Calibri Light" panose="020F0302020204030204" pitchFamily="34" charset="0"/>
                  </a:rPr>
                  <a:t>---&gt; </a:t>
                </a:r>
                <a:r>
                  <a:rPr lang="en-US" altLang="ja-JP" dirty="0" err="1" smtClean="0">
                    <a:latin typeface="Calibri Light" panose="020F0302020204030204" pitchFamily="34" charset="0"/>
                  </a:rPr>
                  <a:t>Multifac</a:t>
                </a:r>
                <a:r>
                  <a:rPr lang="en-US" altLang="ja-JP" dirty="0" smtClean="0">
                    <a:latin typeface="Calibri Light" panose="020F0302020204030204" pitchFamily="34" charset="0"/>
                  </a:rPr>
                  <a:t>. on om-graph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is tractable</a:t>
                </a:r>
              </a:p>
              <a:p>
                <a:endParaRPr lang="en-US" altLang="ja-JP" dirty="0" smtClean="0">
                  <a:latin typeface="Calibri Light" panose="020F0302020204030204" pitchFamily="34" charset="0"/>
                </a:endParaRPr>
              </a:p>
              <a:p>
                <a:endParaRPr lang="ja-JP" altLang="en-US" dirty="0">
                  <a:latin typeface="Calibri Light" panose="020F0302020204030204" pitchFamily="34" charset="0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275" y="1066395"/>
                <a:ext cx="7886700" cy="5439699"/>
              </a:xfrm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5275" y="6338858"/>
            <a:ext cx="4106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alibri Light" panose="020F0302020204030204" pitchFamily="34" charset="0"/>
              </a:rPr>
              <a:t>※</a:t>
            </a:r>
            <a:r>
              <a:rPr lang="ja-JP" altLang="en-US" sz="2000" dirty="0">
                <a:latin typeface="Calibri Light" panose="020F0302020204030204" pitchFamily="34" charset="0"/>
              </a:rPr>
              <a:t> </a:t>
            </a:r>
            <a:r>
              <a:rPr lang="en-US" altLang="ja-JP" sz="2000" dirty="0" err="1" smtClean="0">
                <a:latin typeface="Calibri Light" panose="020F0302020204030204" pitchFamily="34" charset="0"/>
              </a:rPr>
              <a:t>def</a:t>
            </a:r>
            <a:r>
              <a:rPr lang="en-US" altLang="ja-JP" sz="2000" dirty="0" smtClean="0">
                <a:latin typeface="Calibri Light" panose="020F0302020204030204" pitchFamily="34" charset="0"/>
              </a:rPr>
              <a:t> of L-convex/</a:t>
            </a:r>
            <a:r>
              <a:rPr lang="en-US" altLang="ja-JP" sz="2000" dirty="0" err="1" smtClean="0">
                <a:latin typeface="Calibri Light" panose="020F0302020204030204" pitchFamily="34" charset="0"/>
              </a:rPr>
              <a:t>submo</a:t>
            </a:r>
            <a:r>
              <a:rPr lang="en-US" altLang="ja-JP" sz="2000" dirty="0" smtClean="0">
                <a:latin typeface="Calibri Light" panose="020F0302020204030204" pitchFamily="34" charset="0"/>
              </a:rPr>
              <a:t> are omitted</a:t>
            </a:r>
            <a:endParaRPr kumimoji="1" lang="ja-JP" altLang="en-US" sz="20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48500"/>
            <a:ext cx="7886700" cy="1325563"/>
          </a:xfrm>
        </p:spPr>
        <p:txBody>
          <a:bodyPr/>
          <a:lstStyle/>
          <a:p>
            <a:r>
              <a:rPr lang="en-US" altLang="ja-JP" dirty="0" smtClean="0"/>
              <a:t>Summary,</a:t>
            </a:r>
            <a:r>
              <a:rPr kumimoji="1" lang="en-US" altLang="ja-JP" dirty="0" smtClean="0"/>
              <a:t> remarks, questions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2520" y="1601585"/>
                <a:ext cx="7805996" cy="467729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latin typeface="+mj-lt"/>
                  </a:rPr>
                  <a:t>L-convex functions on graphs and their algorithmic applications </a:t>
                </a:r>
              </a:p>
              <a:p>
                <a:r>
                  <a:rPr lang="en-US" altLang="ja-JP" dirty="0">
                    <a:latin typeface="+mj-lt"/>
                  </a:rPr>
                  <a:t>I</a:t>
                </a:r>
                <a:r>
                  <a:rPr kumimoji="1" lang="en-US" altLang="ja-JP" dirty="0" smtClean="0">
                    <a:latin typeface="+mj-lt"/>
                  </a:rPr>
                  <a:t> believe that DCA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dirty="0" smtClean="0">
                    <a:latin typeface="+mj-lt"/>
                  </a:rPr>
                  <a:t> is promising </a:t>
                </a:r>
              </a:p>
              <a:p>
                <a:r>
                  <a:rPr kumimoji="1" lang="en-US" altLang="ja-JP" dirty="0" smtClean="0">
                    <a:latin typeface="+mj-lt"/>
                  </a:rPr>
                  <a:t>A step to (discrete) convex optimization theory over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+mj-lt"/>
                  </a:rPr>
                  <a:t> </a:t>
                </a:r>
                <a:r>
                  <a:rPr lang="en-US" altLang="ja-JP" dirty="0" smtClean="0">
                    <a:latin typeface="+mj-lt"/>
                  </a:rPr>
                  <a:t>               </a:t>
                </a:r>
                <a:r>
                  <a:rPr kumimoji="1" lang="en-US" altLang="ja-JP" dirty="0" smtClean="0">
                    <a:latin typeface="+mj-lt"/>
                  </a:rPr>
                  <a:t> non-Euclidean/non-manifold spaces</a:t>
                </a:r>
                <a:endParaRPr lang="en-US" altLang="ja-JP" dirty="0">
                  <a:latin typeface="+mj-lt"/>
                </a:endParaRPr>
              </a:p>
              <a:p>
                <a:r>
                  <a:rPr lang="en-US" altLang="ja-JP" dirty="0">
                    <a:latin typeface="+mj-lt"/>
                  </a:rPr>
                  <a:t>More applications ??</a:t>
                </a:r>
              </a:p>
              <a:p>
                <a:r>
                  <a:rPr kumimoji="1" lang="en-US" altLang="ja-JP" dirty="0" smtClean="0">
                    <a:latin typeface="+mj-lt"/>
                  </a:rPr>
                  <a:t>SFM on modular </a:t>
                </a:r>
                <a:r>
                  <a:rPr kumimoji="1" lang="en-US" altLang="ja-JP" dirty="0" err="1" smtClean="0">
                    <a:latin typeface="+mj-lt"/>
                  </a:rPr>
                  <a:t>semilattice</a:t>
                </a:r>
                <a:r>
                  <a:rPr lang="en-US" altLang="ja-JP" dirty="0">
                    <a:latin typeface="+mj-lt"/>
                  </a:rPr>
                  <a:t> </a:t>
                </a:r>
                <a:r>
                  <a:rPr lang="en-US" altLang="ja-JP" dirty="0" smtClean="0">
                    <a:latin typeface="+mj-lt"/>
                  </a:rPr>
                  <a:t>??</a:t>
                </a:r>
                <a:endParaRPr kumimoji="1" lang="en-US" altLang="ja-JP" dirty="0" smtClean="0">
                  <a:latin typeface="+mj-lt"/>
                </a:endParaRPr>
              </a:p>
              <a:p>
                <a:r>
                  <a:rPr kumimoji="1" lang="en-US" altLang="ja-JP" dirty="0" smtClean="0">
                    <a:latin typeface="+mj-lt"/>
                  </a:rPr>
                  <a:t>M-convexity, conjugacy ??</a:t>
                </a:r>
                <a:endParaRPr lang="en-US" altLang="ja-JP" dirty="0" smtClean="0">
                  <a:latin typeface="+mj-lt"/>
                </a:endParaRPr>
              </a:p>
              <a:p>
                <a:r>
                  <a:rPr lang="en-US" altLang="ja-JP" dirty="0" smtClean="0">
                    <a:latin typeface="+mj-lt"/>
                  </a:rPr>
                  <a:t>....</a:t>
                </a:r>
                <a:endParaRPr kumimoji="1" lang="ja-JP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520" y="1601585"/>
                <a:ext cx="7805996" cy="4677295"/>
              </a:xfrm>
              <a:blipFill>
                <a:blip r:embed="rId3"/>
                <a:stretch>
                  <a:fillRect l="-1406" t="-2216" r="-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2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2809" y="1309779"/>
            <a:ext cx="8776238" cy="4520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400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H. Hirai: Discrete convexity and polynomial solvability in minimum 0-extension problems, SODA13, MPA16.</a:t>
            </a:r>
          </a:p>
          <a:p>
            <a:endParaRPr lang="en-US" altLang="ja-JP" sz="1300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J. </a:t>
            </a:r>
            <a:r>
              <a:rPr lang="en-US" altLang="ja-JP" sz="2400" dirty="0" err="1" smtClean="0">
                <a:latin typeface="+mj-lt"/>
              </a:rPr>
              <a:t>Chalopin</a:t>
            </a:r>
            <a:r>
              <a:rPr lang="en-US" altLang="ja-JP" sz="2400" dirty="0" smtClean="0">
                <a:latin typeface="+mj-lt"/>
              </a:rPr>
              <a:t>, V. </a:t>
            </a:r>
            <a:r>
              <a:rPr lang="en-US" altLang="ja-JP" sz="2400" dirty="0" err="1" smtClean="0">
                <a:latin typeface="+mj-lt"/>
              </a:rPr>
              <a:t>Chepoi</a:t>
            </a:r>
            <a:r>
              <a:rPr lang="en-US" altLang="ja-JP" sz="2400" dirty="0" smtClean="0">
                <a:latin typeface="+mj-lt"/>
              </a:rPr>
              <a:t>, H. Hirai, D. </a:t>
            </a:r>
            <a:r>
              <a:rPr lang="en-US" altLang="ja-JP" sz="2400" dirty="0" err="1" smtClean="0">
                <a:latin typeface="+mj-lt"/>
              </a:rPr>
              <a:t>Osajda</a:t>
            </a:r>
            <a:r>
              <a:rPr lang="en-US" altLang="ja-JP" sz="2400" dirty="0" smtClean="0">
                <a:latin typeface="+mj-lt"/>
              </a:rPr>
              <a:t>: Weakly modular graphs and </a:t>
            </a:r>
            <a:r>
              <a:rPr lang="en-US" altLang="ja-JP" sz="2400" dirty="0" err="1" smtClean="0">
                <a:latin typeface="+mj-lt"/>
              </a:rPr>
              <a:t>nonpositive</a:t>
            </a:r>
            <a:r>
              <a:rPr lang="en-US" altLang="ja-JP" sz="2400" dirty="0" smtClean="0">
                <a:latin typeface="+mj-lt"/>
              </a:rPr>
              <a:t> curvature, 2014, </a:t>
            </a:r>
            <a:r>
              <a:rPr lang="en-US" altLang="ja-JP" sz="2400" dirty="0" err="1" smtClean="0">
                <a:latin typeface="+mj-lt"/>
              </a:rPr>
              <a:t>arXiv</a:t>
            </a:r>
            <a:r>
              <a:rPr lang="en-US" altLang="ja-JP" sz="2400" dirty="0" smtClean="0">
                <a:latin typeface="+mj-lt"/>
              </a:rPr>
              <a:t>.</a:t>
            </a:r>
          </a:p>
          <a:p>
            <a:endParaRPr lang="en-US" altLang="ja-JP" sz="1300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H</a:t>
            </a:r>
            <a:r>
              <a:rPr lang="en-US" altLang="ja-JP" sz="2400" dirty="0">
                <a:latin typeface="+mj-lt"/>
              </a:rPr>
              <a:t>. Hirai: L-extendable functions and a proximity scaling algorithm for minimum cost </a:t>
            </a:r>
            <a:r>
              <a:rPr lang="en-US" altLang="ja-JP" sz="2400" dirty="0" err="1">
                <a:latin typeface="+mj-lt"/>
              </a:rPr>
              <a:t>multiflow</a:t>
            </a:r>
            <a:r>
              <a:rPr lang="en-US" altLang="ja-JP" sz="2400" dirty="0">
                <a:latin typeface="+mj-lt"/>
              </a:rPr>
              <a:t> problem, </a:t>
            </a:r>
            <a:r>
              <a:rPr lang="en-US" altLang="ja-JP" sz="2400" dirty="0" smtClean="0">
                <a:latin typeface="+mj-lt"/>
              </a:rPr>
              <a:t>DISOPT15.</a:t>
            </a:r>
          </a:p>
          <a:p>
            <a:endParaRPr lang="en-US" altLang="ja-JP" sz="1300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H</a:t>
            </a:r>
            <a:r>
              <a:rPr lang="en-US" altLang="ja-JP" sz="2400" dirty="0">
                <a:latin typeface="+mj-lt"/>
              </a:rPr>
              <a:t>. Hirai: A dual descent algorithm for node-capacitated </a:t>
            </a:r>
            <a:r>
              <a:rPr lang="en-US" altLang="ja-JP" sz="2400" dirty="0" err="1" smtClean="0">
                <a:latin typeface="+mj-lt"/>
              </a:rPr>
              <a:t>multiflow</a:t>
            </a:r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problems </a:t>
            </a:r>
            <a:r>
              <a:rPr lang="en-US" altLang="ja-JP" sz="2400" dirty="0">
                <a:latin typeface="+mj-lt"/>
              </a:rPr>
              <a:t>and its applications, 2015, </a:t>
            </a:r>
            <a:r>
              <a:rPr lang="en-US" altLang="ja-JP" sz="2400" dirty="0" err="1" smtClean="0">
                <a:latin typeface="+mj-lt"/>
              </a:rPr>
              <a:t>arXiv</a:t>
            </a:r>
            <a:r>
              <a:rPr lang="en-US" altLang="ja-JP" sz="2400" dirty="0" smtClean="0">
                <a:latin typeface="+mj-lt"/>
              </a:rPr>
              <a:t>.</a:t>
            </a:r>
          </a:p>
          <a:p>
            <a:endParaRPr lang="en-US" altLang="ja-JP" sz="1300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H. Hirai: L-convexity on graph structures, 2016, preprint</a:t>
            </a:r>
          </a:p>
          <a:p>
            <a:endParaRPr kumimoji="1" lang="en-US" altLang="ja-JP" sz="2400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2809" y="6035041"/>
            <a:ext cx="5145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Thank you for your attention !</a:t>
            </a:r>
            <a:endParaRPr kumimoji="1" lang="ja-JP" altLang="en-US" sz="32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708" y="385674"/>
            <a:ext cx="7886700" cy="812367"/>
          </a:xfrm>
        </p:spPr>
        <p:txBody>
          <a:bodyPr/>
          <a:lstStyle/>
          <a:p>
            <a:r>
              <a:rPr kumimoji="1" lang="en-US" altLang="ja-JP" dirty="0" smtClean="0"/>
              <a:t>L -convex function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830" y="33928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Calibri Light" panose="020F0302020204030204" pitchFamily="34" charset="0"/>
              </a:rPr>
              <a:t>♮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89611" y="1244429"/>
            <a:ext cx="8440003" cy="1508309"/>
            <a:chOff x="295018" y="1626684"/>
            <a:chExt cx="8440003" cy="150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812788" y="2397804"/>
                  <a:ext cx="7922233" cy="7371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r>
                    <a:rPr kumimoji="1" lang="ja-JP" altLang="en-US" sz="2800" dirty="0" smtClean="0">
                      <a:latin typeface="Calibri Light" panose="020F0302020204030204" pitchFamily="34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8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788" y="2397804"/>
                  <a:ext cx="7922233" cy="7371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グループ化 7"/>
            <p:cNvGrpSpPr/>
            <p:nvPr/>
          </p:nvGrpSpPr>
          <p:grpSpPr>
            <a:xfrm>
              <a:off x="429942" y="1626684"/>
              <a:ext cx="5054141" cy="648780"/>
              <a:chOff x="429942" y="1626684"/>
              <a:chExt cx="5054141" cy="6487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テキスト ボックス 3"/>
                  <p:cNvSpPr txBox="1"/>
                  <p:nvPr/>
                </p:nvSpPr>
                <p:spPr>
                  <a:xfrm>
                    <a:off x="429942" y="1690689"/>
                    <a:ext cx="505414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∪{∞}</m:t>
                        </m:r>
                      </m:oMath>
                    </a14:m>
                    <a:r>
                      <a:rPr kumimoji="1" lang="ja-JP" altLang="en-US" sz="3200" dirty="0" smtClean="0">
                        <a:latin typeface="Calibri Light" panose="020F0302020204030204" pitchFamily="34" charset="0"/>
                      </a:rPr>
                      <a:t> </a:t>
                    </a:r>
                    <a:r>
                      <a:rPr kumimoji="1" lang="en-US" altLang="ja-JP" sz="3200" dirty="0" smtClean="0">
                        <a:latin typeface="Calibri Light" panose="020F0302020204030204" pitchFamily="34" charset="0"/>
                      </a:rPr>
                      <a:t>is L -convex</a:t>
                    </a:r>
                  </a:p>
                </p:txBody>
              </p:sp>
            </mc:Choice>
            <mc:Fallback xmlns="">
              <p:sp>
                <p:nvSpPr>
                  <p:cNvPr id="4" name="テキスト ボックス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942" y="1690689"/>
                    <a:ext cx="5054141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500" r="-2171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テキスト ボックス 6"/>
              <p:cNvSpPr txBox="1"/>
              <p:nvPr/>
            </p:nvSpPr>
            <p:spPr>
              <a:xfrm>
                <a:off x="3800129" y="1626684"/>
                <a:ext cx="492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400" dirty="0" smtClean="0">
                    <a:latin typeface="Calibri Light" panose="020F0302020204030204" pitchFamily="34" charset="0"/>
                  </a:rPr>
                  <a:t>♮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95018" y="2520176"/>
                  <a:ext cx="51777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200" i="1" smtClean="0">
                            <a:latin typeface="Cambria Math" panose="02040503050406030204" pitchFamily="18" charset="0"/>
                          </a:rPr>
                          <m:t>⇔</m:t>
                        </m:r>
                      </m:oMath>
                    </m:oMathPara>
                  </a14:m>
                  <a:endParaRPr kumimoji="1" lang="ja-JP" altLang="en-US" sz="32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18" y="2520176"/>
                  <a:ext cx="51777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グループ化 36"/>
          <p:cNvGrpSpPr/>
          <p:nvPr/>
        </p:nvGrpSpPr>
        <p:grpSpPr>
          <a:xfrm>
            <a:off x="1980000" y="3114750"/>
            <a:ext cx="5040000" cy="3240000"/>
            <a:chOff x="1980000" y="3114750"/>
            <a:chExt cx="5040000" cy="3240000"/>
          </a:xfrm>
        </p:grpSpPr>
        <p:cxnSp>
          <p:nvCxnSpPr>
            <p:cNvPr id="29" name="直線コネクタ 28"/>
            <p:cNvCxnSpPr>
              <a:cxnSpLocks noChangeAspect="1"/>
            </p:cNvCxnSpPr>
            <p:nvPr/>
          </p:nvCxnSpPr>
          <p:spPr>
            <a:xfrm>
              <a:off x="3132000" y="3420000"/>
              <a:ext cx="2700000" cy="270000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2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1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0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49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58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7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980000" y="61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980000" y="52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980000" y="43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980000" y="34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3024557" y="3320369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724557" y="6012000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791146" y="3398147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146" y="3398147"/>
                  <a:ext cx="323422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6007363" y="5573557"/>
                  <a:ext cx="3291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363" y="5573557"/>
                  <a:ext cx="329193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4824558" y="4220369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3895260" y="5103632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4408161" y="4683294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5029330" y="3670389"/>
                  <a:ext cx="681277" cy="45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⌈"/>
                            <m:endChr m:val="⌉"/>
                            <m:ctrlPr>
                              <a:rPr lang="en-US" altLang="ja-JP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ja-JP" altLang="en-US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330" y="3670389"/>
                  <a:ext cx="681277" cy="453907"/>
                </a:xfrm>
                <a:prstGeom prst="rect">
                  <a:avLst/>
                </a:prstGeom>
                <a:blipFill>
                  <a:blip r:embed="rId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3132321" y="5282265"/>
                  <a:ext cx="865943" cy="5462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⌊"/>
                            <m:endChr m:val="⌋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321" y="5282265"/>
                  <a:ext cx="865943" cy="546240"/>
                </a:xfrm>
                <a:prstGeom prst="rect">
                  <a:avLst/>
                </a:prstGeom>
                <a:blipFill>
                  <a:blip r:embed="rId10"/>
                  <a:stretch>
                    <a:fillRect b="-22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テキスト ボックス 35"/>
          <p:cNvSpPr txBox="1"/>
          <p:nvPr/>
        </p:nvSpPr>
        <p:spPr>
          <a:xfrm>
            <a:off x="4725821" y="422240"/>
            <a:ext cx="4013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 Light" panose="020F0302020204030204" pitchFamily="34" charset="0"/>
              </a:rPr>
              <a:t>(</a:t>
            </a:r>
            <a:r>
              <a:rPr kumimoji="1" lang="en-US" altLang="ja-JP" sz="2400" dirty="0" err="1" smtClean="0">
                <a:latin typeface="Calibri Light" panose="020F0302020204030204" pitchFamily="34" charset="0"/>
              </a:rPr>
              <a:t>Favati-Tardella</a:t>
            </a:r>
            <a:r>
              <a:rPr kumimoji="1" lang="en-US" altLang="ja-JP" sz="2400" dirty="0" smtClean="0">
                <a:latin typeface="Calibri Light" panose="020F0302020204030204" pitchFamily="34" charset="0"/>
              </a:rPr>
              <a:t> 90, </a:t>
            </a:r>
            <a:r>
              <a:rPr kumimoji="1" lang="en-US" altLang="ja-JP" sz="2400" dirty="0" err="1" smtClean="0">
                <a:latin typeface="Calibri Light" panose="020F0302020204030204" pitchFamily="34" charset="0"/>
              </a:rPr>
              <a:t>Murota</a:t>
            </a:r>
            <a:r>
              <a:rPr kumimoji="1" lang="en-US" altLang="ja-JP" sz="2400" dirty="0" smtClean="0">
                <a:latin typeface="Calibri Light" panose="020F0302020204030204" pitchFamily="34" charset="0"/>
              </a:rPr>
              <a:t> 96, </a:t>
            </a:r>
          </a:p>
          <a:p>
            <a:pPr algn="ctr"/>
            <a:r>
              <a:rPr kumimoji="1" lang="en-US" altLang="ja-JP" sz="2400" dirty="0" err="1" smtClean="0">
                <a:latin typeface="Calibri Light" panose="020F0302020204030204" pitchFamily="34" charset="0"/>
              </a:rPr>
              <a:t>Fujishige-Murota</a:t>
            </a:r>
            <a:r>
              <a:rPr kumimoji="1" lang="en-US" altLang="ja-JP" sz="2400" dirty="0" smtClean="0">
                <a:latin typeface="Calibri Light" panose="020F0302020204030204" pitchFamily="34" charset="0"/>
              </a:rPr>
              <a:t> 00)</a:t>
            </a:r>
            <a:endParaRPr kumimoji="1" lang="ja-JP" altLang="en-US" sz="2400" dirty="0" smtClean="0">
              <a:latin typeface="Calibri Light" panose="020F0302020204030204" pitchFamily="34" charset="0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2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162912"/>
            <a:ext cx="8171757" cy="87235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Important properties of</a:t>
            </a:r>
            <a:r>
              <a:rPr kumimoji="1" lang="en-US" altLang="ja-JP" sz="3600" dirty="0" smtClean="0"/>
              <a:t> L -convex </a:t>
            </a:r>
            <a:r>
              <a:rPr kumimoji="1" lang="en-US" altLang="ja-JP" sz="3600" dirty="0" err="1" smtClean="0"/>
              <a:t>func</a:t>
            </a:r>
            <a:r>
              <a:rPr lang="en-US" altLang="ja-JP" sz="3600" dirty="0"/>
              <a:t>.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92868"/>
                <a:ext cx="7886700" cy="4661393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>
                    <a:latin typeface="Calibri Light" panose="020F0302020204030204" pitchFamily="34" charset="0"/>
                    <a:sym typeface="Wingdings" panose="05000000000000000000" pitchFamily="2" charset="2"/>
                  </a:rPr>
                  <a:t>L</a:t>
                </a: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ocal opt = Global opt ---&gt; Steepest Descent </a:t>
                </a:r>
                <a:r>
                  <a:rPr lang="en-US" altLang="ja-JP" dirty="0" err="1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Algo</a:t>
                </a: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endParaRPr lang="en-US" altLang="ja-JP" dirty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endParaRPr lang="en-US" altLang="ja-JP" dirty="0" smtClean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endParaRPr lang="en-US" altLang="ja-JP" dirty="0" smtClean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endParaRPr lang="en-US" altLang="ja-JP" dirty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Local problem = Submodular Function Minimization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Calibri Light" panose="020F03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∧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∨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  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{0,1}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000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)</a:t>
                </a:r>
                <a:endParaRPr lang="en-US" altLang="ja-JP" dirty="0" smtClean="0">
                  <a:latin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n-US" altLang="ja-JP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# iterations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-distance between initial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 smtClean="0">
                    <a:latin typeface="Calibri Light" panose="020F0302020204030204" pitchFamily="34" charset="0"/>
                  </a:rPr>
                  <a:t> and opt.</a:t>
                </a:r>
                <a:endParaRPr lang="en-US" altLang="ja-JP" dirty="0">
                  <a:latin typeface="Calibri Light" panose="020F0302020204030204" pitchFamily="34" charset="0"/>
                </a:endParaRPr>
              </a:p>
              <a:p>
                <a:endParaRPr kumimoji="1" lang="ja-JP" alt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92868"/>
                <a:ext cx="7886700" cy="4661393"/>
              </a:xfrm>
              <a:blipFill>
                <a:blip r:embed="rId3"/>
                <a:stretch>
                  <a:fillRect l="-1391" t="-2225" r="-1159" b="-17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4000275" y="2663557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630408" y="2044920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625811" y="2688179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266511" y="2051281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2722698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3359596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3996494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4633392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5270291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5907189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543972" y="3949254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43972" y="3312355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543972" y="2675457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543972" y="2038559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/>
          <p:cNvGrpSpPr/>
          <p:nvPr/>
        </p:nvGrpSpPr>
        <p:grpSpPr>
          <a:xfrm>
            <a:off x="5193862" y="2594821"/>
            <a:ext cx="476278" cy="492443"/>
            <a:chOff x="5193862" y="2594821"/>
            <a:chExt cx="476278" cy="492443"/>
          </a:xfrm>
        </p:grpSpPr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5193862" y="2599029"/>
              <a:ext cx="152856" cy="15285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5346718" y="2594821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718" y="2594821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6262028" y="2040880"/>
                <a:ext cx="165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28" y="2040880"/>
                <a:ext cx="165013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262027" y="2729267"/>
                <a:ext cx="16501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27" y="2729267"/>
                <a:ext cx="16501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5103829" y="2029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6494" y="5686059"/>
            <a:ext cx="4584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alibri Light" panose="020F0302020204030204" pitchFamily="34" charset="0"/>
              </a:rPr>
              <a:t>Kolmogorov-</a:t>
            </a:r>
            <a:r>
              <a:rPr kumimoji="1" lang="en-US" altLang="ja-JP" sz="2000" dirty="0" err="1" smtClean="0">
                <a:latin typeface="Calibri Light" panose="020F0302020204030204" pitchFamily="34" charset="0"/>
              </a:rPr>
              <a:t>Shioura</a:t>
            </a:r>
            <a:r>
              <a:rPr kumimoji="1" lang="en-US" altLang="ja-JP" sz="2000" dirty="0" smtClean="0">
                <a:latin typeface="Calibri Light" panose="020F0302020204030204" pitchFamily="34" charset="0"/>
              </a:rPr>
              <a:t> 09</a:t>
            </a:r>
            <a:r>
              <a:rPr lang="en-US" altLang="ja-JP" sz="2000" dirty="0">
                <a:latin typeface="Calibri Light" panose="020F0302020204030204" pitchFamily="34" charset="0"/>
              </a:rPr>
              <a:t>, </a:t>
            </a:r>
            <a:r>
              <a:rPr lang="en-US" altLang="ja-JP" sz="2000" dirty="0" smtClean="0">
                <a:latin typeface="Calibri Light" panose="020F0302020204030204" pitchFamily="34" charset="0"/>
              </a:rPr>
              <a:t>Murota-Shioura14</a:t>
            </a:r>
            <a:endParaRPr kumimoji="1" lang="ja-JP" altLang="en-US" sz="2000" dirty="0" smtClean="0">
              <a:latin typeface="Calibri Light" panose="020F03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0209E-18 L -0.06892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3 -0.00185 L -0.14028 0.09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82618" y="3383347"/>
            <a:ext cx="8645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altLang="ja-JP" sz="2800" dirty="0" smtClean="0">
                <a:latin typeface="Calibri Light" panose="020F0302020204030204" pitchFamily="34" charset="0"/>
              </a:rPr>
              <a:t>Minimum cost </a:t>
            </a:r>
            <a:r>
              <a:rPr lang="en-US" altLang="ja-JP" sz="2800" dirty="0" err="1" smtClean="0">
                <a:latin typeface="Calibri Light" panose="020F0302020204030204" pitchFamily="34" charset="0"/>
              </a:rPr>
              <a:t>multiflow</a:t>
            </a:r>
            <a:r>
              <a:rPr lang="en-US" altLang="ja-JP" sz="2800" dirty="0" smtClean="0">
                <a:latin typeface="Calibri Light" panose="020F0302020204030204" pitchFamily="34" charset="0"/>
              </a:rPr>
              <a:t> / terminal backup [H.15]</a:t>
            </a:r>
          </a:p>
          <a:p>
            <a:pPr marL="571500" indent="-571500">
              <a:buAutoNum type="romanUcPeriod"/>
            </a:pPr>
            <a:endParaRPr lang="en-US" altLang="ja-JP" sz="2800" dirty="0" smtClean="0">
              <a:latin typeface="Calibri Light" panose="020F0302020204030204" pitchFamily="34" charset="0"/>
            </a:endParaRPr>
          </a:p>
          <a:p>
            <a:pPr marL="571500" indent="-571500">
              <a:buAutoNum type="romanUcPeriod"/>
            </a:pPr>
            <a:r>
              <a:rPr kumimoji="1" lang="en-US" altLang="ja-JP" sz="2800" dirty="0" smtClean="0">
                <a:latin typeface="Calibri Light" panose="020F0302020204030204" pitchFamily="34" charset="0"/>
              </a:rPr>
              <a:t>Node-capacitated </a:t>
            </a:r>
            <a:r>
              <a:rPr kumimoji="1" lang="en-US" altLang="ja-JP" sz="2800" dirty="0" err="1" smtClean="0">
                <a:latin typeface="Calibri Light" panose="020F0302020204030204" pitchFamily="34" charset="0"/>
              </a:rPr>
              <a:t>multiflow</a:t>
            </a:r>
            <a:r>
              <a:rPr kumimoji="1" lang="en-US" altLang="ja-JP" sz="2800" dirty="0" smtClean="0">
                <a:latin typeface="Calibri Light" panose="020F0302020204030204" pitchFamily="34" charset="0"/>
              </a:rPr>
              <a:t> / node-multiway cut [H.15]</a:t>
            </a:r>
          </a:p>
          <a:p>
            <a:pPr marL="571500" indent="-571500">
              <a:buAutoNum type="romanUcPeriod"/>
            </a:pPr>
            <a:endParaRPr kumimoji="1" lang="en-US" altLang="ja-JP" sz="2800" dirty="0" smtClean="0">
              <a:latin typeface="Calibri Light" panose="020F0302020204030204" pitchFamily="34" charset="0"/>
            </a:endParaRPr>
          </a:p>
          <a:p>
            <a:pPr marL="571500" indent="-571500">
              <a:buAutoNum type="romanUcPeriod"/>
            </a:pPr>
            <a:r>
              <a:rPr lang="en-US" altLang="ja-JP" sz="2800" dirty="0" err="1" smtClean="0">
                <a:latin typeface="Calibri Light" panose="020F0302020204030204" pitchFamily="34" charset="0"/>
              </a:rPr>
              <a:t>Multifacility</a:t>
            </a:r>
            <a:r>
              <a:rPr lang="en-US" altLang="ja-JP" sz="2800" dirty="0" smtClean="0">
                <a:latin typeface="Calibri Light" panose="020F0302020204030204" pitchFamily="34" charset="0"/>
              </a:rPr>
              <a:t> location problem [H.13]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825" y="2141050"/>
            <a:ext cx="8595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alibri Light" panose="020F0302020204030204" pitchFamily="34" charset="0"/>
              </a:rPr>
              <a:t>SDA framework brings efficient polynomial time algorithms</a:t>
            </a:r>
          </a:p>
          <a:p>
            <a:r>
              <a:rPr lang="en-US" altLang="ja-JP" sz="2800" dirty="0" smtClean="0">
                <a:latin typeface="Calibri Light" panose="020F0302020204030204" pitchFamily="34" charset="0"/>
              </a:rPr>
              <a:t>to</a:t>
            </a:r>
            <a:r>
              <a:rPr kumimoji="1" lang="en-US" altLang="ja-JP" sz="2800" dirty="0" smtClean="0">
                <a:latin typeface="Calibri Light" panose="020F0302020204030204" pitchFamily="34" charset="0"/>
              </a:rPr>
              <a:t> problems for which such </a:t>
            </a:r>
            <a:r>
              <a:rPr kumimoji="1" lang="en-US" altLang="ja-JP" sz="2800" dirty="0" err="1" smtClean="0">
                <a:latin typeface="Calibri Light" panose="020F0302020204030204" pitchFamily="34" charset="0"/>
              </a:rPr>
              <a:t>algo</a:t>
            </a:r>
            <a:r>
              <a:rPr kumimoji="1" lang="en-US" altLang="ja-JP" sz="2800" dirty="0" smtClean="0">
                <a:latin typeface="Calibri Light" panose="020F0302020204030204" pitchFamily="34" charset="0"/>
              </a:rPr>
              <a:t>. </a:t>
            </a:r>
            <a:r>
              <a:rPr lang="en-US" altLang="ja-JP" sz="2800" dirty="0" smtClean="0">
                <a:latin typeface="Calibri Light" panose="020F0302020204030204" pitchFamily="34" charset="0"/>
              </a:rPr>
              <a:t>were</a:t>
            </a:r>
            <a:r>
              <a:rPr kumimoji="1" lang="en-US" altLang="ja-JP" sz="2800" dirty="0" smtClean="0">
                <a:latin typeface="Calibri Light" panose="020F0302020204030204" pitchFamily="34" charset="0"/>
              </a:rPr>
              <a:t> not known: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43825" y="898753"/>
                <a:ext cx="83746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L-convex functions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are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definable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on </a:t>
                </a:r>
              </a:p>
              <a:p>
                <a:r>
                  <a:rPr kumimoji="1" lang="en-US" altLang="ja-JP" sz="2800" dirty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                   more general discrete structures </a:t>
                </a:r>
                <a:r>
                  <a:rPr kumimoji="1" lang="en-US" altLang="ja-JP" sz="2800" i="1" dirty="0" smtClean="0">
                    <a:latin typeface="Calibri Light" panose="020F0302020204030204" pitchFamily="34" charset="0"/>
                  </a:rPr>
                  <a:t>beyond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. </a:t>
                </a:r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5" y="898753"/>
                <a:ext cx="8374665" cy="954107"/>
              </a:xfrm>
              <a:prstGeom prst="rect">
                <a:avLst/>
              </a:prstGeom>
              <a:blipFill>
                <a:blip r:embed="rId3"/>
                <a:stretch>
                  <a:fillRect l="-1456" t="-5732" r="-58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974998" y="6095999"/>
            <a:ext cx="194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 Light" panose="020F0302020204030204" pitchFamily="34" charset="0"/>
              </a:rPr>
              <a:t>※</a:t>
            </a:r>
            <a:r>
              <a:rPr lang="ja-JP" altLang="en-US" sz="2400" dirty="0">
                <a:latin typeface="Calibri Light" panose="020F0302020204030204" pitchFamily="34" charset="0"/>
              </a:rPr>
              <a:t> </a:t>
            </a:r>
            <a:r>
              <a:rPr lang="en-US" altLang="ja-JP" sz="2400" dirty="0">
                <a:latin typeface="Calibri Light" panose="020F0302020204030204" pitchFamily="34" charset="0"/>
              </a:rPr>
              <a:t>w</a:t>
            </a:r>
            <a:r>
              <a:rPr kumimoji="1" lang="en-US" altLang="ja-JP" sz="2400" dirty="0" smtClean="0">
                <a:latin typeface="Calibri Light" panose="020F0302020204030204" pitchFamily="34" charset="0"/>
              </a:rPr>
              <a:t>e omit</a:t>
            </a:r>
            <a:r>
              <a:rPr lang="ja-JP" altLang="en-US" sz="2400" dirty="0">
                <a:latin typeface="Calibri Light" panose="020F0302020204030204" pitchFamily="34" charset="0"/>
              </a:rPr>
              <a:t> </a:t>
            </a:r>
            <a:r>
              <a:rPr lang="ja-JP" altLang="en-US" sz="2400" dirty="0" smtClean="0">
                <a:latin typeface="Calibri Light" panose="020F0302020204030204" pitchFamily="34" charset="0"/>
              </a:rPr>
              <a:t>♮</a:t>
            </a:r>
            <a:endParaRPr kumimoji="1" lang="ja-JP" altLang="en-US" sz="2400" dirty="0" smtClean="0">
              <a:latin typeface="Calibri Light" panose="020F03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7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正方形/長方形 102"/>
          <p:cNvSpPr/>
          <p:nvPr/>
        </p:nvSpPr>
        <p:spPr>
          <a:xfrm>
            <a:off x="6603309" y="4012297"/>
            <a:ext cx="351753" cy="319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6883515" y="2320176"/>
            <a:ext cx="351753" cy="319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3832434" y="1832618"/>
            <a:ext cx="351753" cy="319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2895857" y="3831014"/>
            <a:ext cx="351753" cy="319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1925902" y="2692939"/>
            <a:ext cx="351753" cy="319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87364" y="1707124"/>
            <a:ext cx="351753" cy="319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885" y="5995920"/>
            <a:ext cx="2843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alibri Light" panose="020F0302020204030204" pitchFamily="34" charset="0"/>
              </a:rPr>
              <a:t>c.f. Kolmogorov 11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371313" y="151270"/>
                <a:ext cx="832881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3200" dirty="0" smtClean="0">
                    <a:latin typeface="Calibri Light" panose="020F0302020204030204" pitchFamily="34" charset="0"/>
                  </a:rPr>
                  <a:t>L-convex function is </a:t>
                </a:r>
                <a:r>
                  <a:rPr kumimoji="1" lang="en-US" altLang="ja-JP" sz="3200" i="1" dirty="0" smtClean="0">
                    <a:latin typeface="Calibri Light" panose="020F0302020204030204" pitchFamily="34" charset="0"/>
                  </a:rPr>
                  <a:t>definable</a:t>
                </a:r>
                <a:r>
                  <a:rPr kumimoji="1" lang="en-US" altLang="ja-JP" sz="3200" dirty="0" smtClean="0">
                    <a:latin typeface="Calibri Light" panose="020F0302020204030204" pitchFamily="34" charset="0"/>
                  </a:rPr>
                  <a:t> on product to trees</a:t>
                </a:r>
              </a:p>
              <a:p>
                <a:pPr algn="r"/>
                <a:r>
                  <a:rPr lang="en-US" altLang="ja-JP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3200" dirty="0">
                            <a:latin typeface="Calibri Light" panose="020F030202020403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3200" dirty="0">
                            <a:latin typeface="Calibri Light" panose="020F0302020204030204" pitchFamily="34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 altLang="ja-JP" sz="3200" dirty="0">
                            <a:latin typeface="Calibri Light" panose="020F03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3200" dirty="0">
                            <a:latin typeface="Calibri Light" panose="020F0302020204030204" pitchFamily="34" charset="0"/>
                          </a:rPr>
                          <m:t>path</m:t>
                        </m:r>
                        <m:r>
                          <m:rPr>
                            <m:nor/>
                          </m:rPr>
                          <a:rPr lang="en-US" altLang="ja-JP" sz="3200" dirty="0">
                            <a:latin typeface="Calibri Light" panose="020F030202020403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ja-JP" altLang="en-US" sz="3200" dirty="0">
                            <a:latin typeface="Calibri Light" panose="020F0302020204030204" pitchFamily="34" charset="0"/>
                          </a:rPr>
                          <m:t> 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13" y="151270"/>
                <a:ext cx="8328819" cy="1077218"/>
              </a:xfrm>
              <a:prstGeom prst="rect">
                <a:avLst/>
              </a:prstGeom>
              <a:blipFill>
                <a:blip r:embed="rId3"/>
                <a:stretch>
                  <a:fillRect l="-952" t="-7345" r="-18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/>
              <p:cNvSpPr txBox="1"/>
              <p:nvPr/>
            </p:nvSpPr>
            <p:spPr>
              <a:xfrm>
                <a:off x="1394608" y="4620051"/>
                <a:ext cx="57933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1" name="テキスト ボックス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08" y="4620051"/>
                <a:ext cx="5793316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テキスト ボックス 181"/>
              <p:cNvSpPr txBox="1"/>
              <p:nvPr/>
            </p:nvSpPr>
            <p:spPr>
              <a:xfrm>
                <a:off x="5241384" y="5515437"/>
                <a:ext cx="3482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∈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×⋯×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2" name="テキスト ボックス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84" y="5515437"/>
                <a:ext cx="3482428" cy="369332"/>
              </a:xfrm>
              <a:prstGeom prst="rect">
                <a:avLst/>
              </a:prstGeom>
              <a:blipFill>
                <a:blip r:embed="rId5"/>
                <a:stretch>
                  <a:fillRect l="-3678" r="-1926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コネクタ 56"/>
          <p:cNvCxnSpPr/>
          <p:nvPr/>
        </p:nvCxnSpPr>
        <p:spPr>
          <a:xfrm>
            <a:off x="3364872" y="3974067"/>
            <a:ext cx="60737" cy="351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>
            <a:stCxn id="8" idx="0"/>
            <a:endCxn id="18" idx="0"/>
          </p:cNvCxnSpPr>
          <p:nvPr/>
        </p:nvCxnSpPr>
        <p:spPr>
          <a:xfrm flipH="1">
            <a:off x="999327" y="1896291"/>
            <a:ext cx="149013" cy="733024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19" idx="0"/>
          </p:cNvCxnSpPr>
          <p:nvPr/>
        </p:nvCxnSpPr>
        <p:spPr>
          <a:xfrm>
            <a:off x="1014341" y="2723218"/>
            <a:ext cx="208507" cy="59647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20" idx="3"/>
          </p:cNvCxnSpPr>
          <p:nvPr/>
        </p:nvCxnSpPr>
        <p:spPr>
          <a:xfrm flipH="1">
            <a:off x="1222849" y="3025775"/>
            <a:ext cx="497790" cy="34731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19" idx="3"/>
            <a:endCxn id="22" idx="0"/>
          </p:cNvCxnSpPr>
          <p:nvPr/>
        </p:nvCxnSpPr>
        <p:spPr>
          <a:xfrm flipH="1">
            <a:off x="901852" y="3450131"/>
            <a:ext cx="268310" cy="45714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9" idx="5"/>
            <a:endCxn id="21" idx="1"/>
          </p:cNvCxnSpPr>
          <p:nvPr/>
        </p:nvCxnSpPr>
        <p:spPr>
          <a:xfrm>
            <a:off x="1275532" y="3450131"/>
            <a:ext cx="320832" cy="40465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/>
          <p:cNvSpPr>
            <a:spLocks noChangeAspect="1"/>
          </p:cNvSpPr>
          <p:nvPr/>
        </p:nvSpPr>
        <p:spPr>
          <a:xfrm>
            <a:off x="1148341" y="331969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22" idx="4"/>
          </p:cNvCxnSpPr>
          <p:nvPr/>
        </p:nvCxnSpPr>
        <p:spPr>
          <a:xfrm flipH="1">
            <a:off x="825373" y="4060089"/>
            <a:ext cx="76479" cy="297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1562307" y="3930386"/>
            <a:ext cx="76292" cy="331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701247" y="3957809"/>
            <a:ext cx="301760" cy="28358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773324" y="2971745"/>
            <a:ext cx="340241" cy="1921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20" idx="7"/>
          </p:cNvCxnSpPr>
          <p:nvPr/>
        </p:nvCxnSpPr>
        <p:spPr>
          <a:xfrm flipH="1">
            <a:off x="1826008" y="2557047"/>
            <a:ext cx="21823" cy="36066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18" idx="1"/>
          </p:cNvCxnSpPr>
          <p:nvPr/>
        </p:nvCxnSpPr>
        <p:spPr>
          <a:xfrm>
            <a:off x="721497" y="2262803"/>
            <a:ext cx="225146" cy="388891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1148341" y="1631703"/>
            <a:ext cx="51738" cy="380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1133328" y="1921018"/>
            <a:ext cx="312011" cy="541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52" idx="1"/>
          </p:cNvCxnSpPr>
          <p:nvPr/>
        </p:nvCxnSpPr>
        <p:spPr>
          <a:xfrm>
            <a:off x="3648177" y="1961539"/>
            <a:ext cx="307450" cy="54066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endCxn id="53" idx="1"/>
          </p:cNvCxnSpPr>
          <p:nvPr/>
        </p:nvCxnSpPr>
        <p:spPr>
          <a:xfrm>
            <a:off x="3339931" y="3025775"/>
            <a:ext cx="337209" cy="30230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54" idx="4"/>
            <a:endCxn id="55" idx="0"/>
          </p:cNvCxnSpPr>
          <p:nvPr/>
        </p:nvCxnSpPr>
        <p:spPr>
          <a:xfrm flipH="1">
            <a:off x="4149063" y="3189953"/>
            <a:ext cx="166888" cy="53093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53" idx="3"/>
          </p:cNvCxnSpPr>
          <p:nvPr/>
        </p:nvCxnSpPr>
        <p:spPr>
          <a:xfrm flipH="1">
            <a:off x="3364870" y="3436142"/>
            <a:ext cx="312270" cy="54753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53" idx="5"/>
            <a:endCxn id="55" idx="1"/>
          </p:cNvCxnSpPr>
          <p:nvPr/>
        </p:nvCxnSpPr>
        <p:spPr>
          <a:xfrm>
            <a:off x="3782509" y="3436142"/>
            <a:ext cx="313869" cy="30712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楕円 51"/>
          <p:cNvSpPr>
            <a:spLocks noChangeAspect="1"/>
          </p:cNvSpPr>
          <p:nvPr/>
        </p:nvSpPr>
        <p:spPr>
          <a:xfrm>
            <a:off x="3933805" y="247982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3655317" y="330570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>
            <a:spLocks noChangeAspect="1"/>
          </p:cNvSpPr>
          <p:nvPr/>
        </p:nvSpPr>
        <p:spPr>
          <a:xfrm>
            <a:off x="4241444" y="303713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>
            <a:spLocks noChangeAspect="1"/>
          </p:cNvSpPr>
          <p:nvPr/>
        </p:nvSpPr>
        <p:spPr>
          <a:xfrm>
            <a:off x="3269817" y="3897658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082819" y="3833845"/>
            <a:ext cx="51982" cy="398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365603" y="3139083"/>
            <a:ext cx="340241" cy="19215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2" idx="5"/>
            <a:endCxn id="54" idx="1"/>
          </p:cNvCxnSpPr>
          <p:nvPr/>
        </p:nvCxnSpPr>
        <p:spPr>
          <a:xfrm>
            <a:off x="4060997" y="2610264"/>
            <a:ext cx="202269" cy="44925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3359204" y="1804334"/>
            <a:ext cx="298319" cy="173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47" idx="7"/>
          </p:cNvCxnSpPr>
          <p:nvPr/>
        </p:nvCxnSpPr>
        <p:spPr>
          <a:xfrm flipV="1">
            <a:off x="3715873" y="1590913"/>
            <a:ext cx="42426" cy="31659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2507221" y="2895336"/>
                <a:ext cx="399775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21" y="2895336"/>
                <a:ext cx="399775" cy="522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5323990" y="2928653"/>
                <a:ext cx="1417562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990" y="2928653"/>
                <a:ext cx="1417562" cy="522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コネクタ 80"/>
          <p:cNvCxnSpPr>
            <a:stCxn id="82" idx="4"/>
          </p:cNvCxnSpPr>
          <p:nvPr/>
        </p:nvCxnSpPr>
        <p:spPr>
          <a:xfrm flipH="1">
            <a:off x="7241968" y="2125717"/>
            <a:ext cx="134000" cy="66155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>
            <a:stCxn id="87" idx="4"/>
            <a:endCxn id="88" idx="0"/>
          </p:cNvCxnSpPr>
          <p:nvPr/>
        </p:nvCxnSpPr>
        <p:spPr>
          <a:xfrm>
            <a:off x="7226955" y="2858741"/>
            <a:ext cx="35476" cy="64000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89" idx="2"/>
            <a:endCxn id="87" idx="6"/>
          </p:cNvCxnSpPr>
          <p:nvPr/>
        </p:nvCxnSpPr>
        <p:spPr>
          <a:xfrm flipH="1" flipV="1">
            <a:off x="7301462" y="2782332"/>
            <a:ext cx="506373" cy="201205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88" idx="3"/>
            <a:endCxn id="91" idx="0"/>
          </p:cNvCxnSpPr>
          <p:nvPr/>
        </p:nvCxnSpPr>
        <p:spPr>
          <a:xfrm flipH="1">
            <a:off x="7057105" y="3629189"/>
            <a:ext cx="152641" cy="507314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88" idx="4"/>
            <a:endCxn id="90" idx="1"/>
          </p:cNvCxnSpPr>
          <p:nvPr/>
        </p:nvCxnSpPr>
        <p:spPr>
          <a:xfrm>
            <a:off x="7262431" y="3651568"/>
            <a:ext cx="444503" cy="40906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楕円 87"/>
          <p:cNvSpPr>
            <a:spLocks noChangeAspect="1"/>
          </p:cNvSpPr>
          <p:nvPr/>
        </p:nvSpPr>
        <p:spPr>
          <a:xfrm>
            <a:off x="7187924" y="3498750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コネクタ 91"/>
          <p:cNvCxnSpPr/>
          <p:nvPr/>
        </p:nvCxnSpPr>
        <p:spPr>
          <a:xfrm>
            <a:off x="7077652" y="4212912"/>
            <a:ext cx="223809" cy="2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H="1">
            <a:off x="7560793" y="4105314"/>
            <a:ext cx="198826" cy="3158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90" idx="5"/>
          </p:cNvCxnSpPr>
          <p:nvPr/>
        </p:nvCxnSpPr>
        <p:spPr>
          <a:xfrm>
            <a:off x="7812304" y="4168695"/>
            <a:ext cx="284961" cy="24508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89" idx="5"/>
          </p:cNvCxnSpPr>
          <p:nvPr/>
        </p:nvCxnSpPr>
        <p:spPr>
          <a:xfrm>
            <a:off x="7935027" y="3037567"/>
            <a:ext cx="271984" cy="5300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H="1">
            <a:off x="7912562" y="2603797"/>
            <a:ext cx="190150" cy="3334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6913333" y="2655908"/>
            <a:ext cx="328634" cy="1439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7241967" y="1683315"/>
            <a:ext cx="134002" cy="4051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7447608" y="1994954"/>
            <a:ext cx="312011" cy="5415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V="1">
            <a:off x="6831871" y="4202238"/>
            <a:ext cx="211194" cy="281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テキスト ボックス 174"/>
              <p:cNvSpPr txBox="1"/>
              <p:nvPr/>
            </p:nvSpPr>
            <p:spPr>
              <a:xfrm>
                <a:off x="736012" y="1634552"/>
                <a:ext cx="377614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5" name="テキスト ボックス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12" y="1634552"/>
                <a:ext cx="377614" cy="391949"/>
              </a:xfrm>
              <a:prstGeom prst="rect">
                <a:avLst/>
              </a:prstGeom>
              <a:blipFill>
                <a:blip r:embed="rId8"/>
                <a:stretch>
                  <a:fillRect l="-17742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1947368" y="2592440"/>
                <a:ext cx="379406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68" y="2592440"/>
                <a:ext cx="379406" cy="391949"/>
              </a:xfrm>
              <a:prstGeom prst="rect">
                <a:avLst/>
              </a:prstGeom>
              <a:blipFill>
                <a:blip r:embed="rId9"/>
                <a:stretch>
                  <a:fillRect l="-25397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テキスト ボックス 176"/>
              <p:cNvSpPr txBox="1"/>
              <p:nvPr/>
            </p:nvSpPr>
            <p:spPr>
              <a:xfrm>
                <a:off x="2950937" y="3748990"/>
                <a:ext cx="384979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7" name="テキスト ボックス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37" y="3748990"/>
                <a:ext cx="384979" cy="391949"/>
              </a:xfrm>
              <a:prstGeom prst="rect">
                <a:avLst/>
              </a:prstGeom>
              <a:blipFill>
                <a:blip r:embed="rId10"/>
                <a:stretch>
                  <a:fillRect l="-17460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テキスト ボックス 177"/>
              <p:cNvSpPr txBox="1"/>
              <p:nvPr/>
            </p:nvSpPr>
            <p:spPr>
              <a:xfrm>
                <a:off x="3845613" y="1749063"/>
                <a:ext cx="38677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8" name="テキスト ボックス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13" y="1749063"/>
                <a:ext cx="386770" cy="391949"/>
              </a:xfrm>
              <a:prstGeom prst="rect">
                <a:avLst/>
              </a:prstGeom>
              <a:blipFill>
                <a:blip r:embed="rId11"/>
                <a:stretch>
                  <a:fillRect l="-26984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/>
          <p:cNvSpPr>
            <a:spLocks noChangeAspect="1"/>
          </p:cNvSpPr>
          <p:nvPr/>
        </p:nvSpPr>
        <p:spPr>
          <a:xfrm>
            <a:off x="1073833" y="189629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/>
          <p:cNvSpPr>
            <a:spLocks noChangeAspect="1"/>
          </p:cNvSpPr>
          <p:nvPr/>
        </p:nvSpPr>
        <p:spPr>
          <a:xfrm>
            <a:off x="924820" y="262931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>
            <a:spLocks noChangeAspect="1"/>
          </p:cNvSpPr>
          <p:nvPr/>
        </p:nvSpPr>
        <p:spPr>
          <a:xfrm>
            <a:off x="827345" y="390727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>
            <a:spLocks noChangeAspect="1"/>
          </p:cNvSpPr>
          <p:nvPr/>
        </p:nvSpPr>
        <p:spPr>
          <a:xfrm>
            <a:off x="1574542" y="3832410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1698817" y="2895336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>
            <a:spLocks noChangeAspect="1"/>
          </p:cNvSpPr>
          <p:nvPr/>
        </p:nvSpPr>
        <p:spPr>
          <a:xfrm>
            <a:off x="3588681" y="1885130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/>
          <p:cNvSpPr>
            <a:spLocks noChangeAspect="1"/>
          </p:cNvSpPr>
          <p:nvPr/>
        </p:nvSpPr>
        <p:spPr>
          <a:xfrm>
            <a:off x="7301461" y="1972899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/>
          <p:cNvSpPr>
            <a:spLocks noChangeAspect="1"/>
          </p:cNvSpPr>
          <p:nvPr/>
        </p:nvSpPr>
        <p:spPr>
          <a:xfrm>
            <a:off x="7152448" y="270592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楕円 88"/>
          <p:cNvSpPr>
            <a:spLocks noChangeAspect="1"/>
          </p:cNvSpPr>
          <p:nvPr/>
        </p:nvSpPr>
        <p:spPr>
          <a:xfrm>
            <a:off x="7807835" y="2907128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楕円 89"/>
          <p:cNvSpPr>
            <a:spLocks noChangeAspect="1"/>
          </p:cNvSpPr>
          <p:nvPr/>
        </p:nvSpPr>
        <p:spPr>
          <a:xfrm>
            <a:off x="7685112" y="4038256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楕円 90"/>
          <p:cNvSpPr>
            <a:spLocks noChangeAspect="1"/>
          </p:cNvSpPr>
          <p:nvPr/>
        </p:nvSpPr>
        <p:spPr>
          <a:xfrm>
            <a:off x="6982598" y="413650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テキスト ボックス 179"/>
              <p:cNvSpPr txBox="1"/>
              <p:nvPr/>
            </p:nvSpPr>
            <p:spPr>
              <a:xfrm>
                <a:off x="6903420" y="2249060"/>
                <a:ext cx="405548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0" name="テキスト ボックス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420" y="2249060"/>
                <a:ext cx="405548" cy="391949"/>
              </a:xfrm>
              <a:prstGeom prst="rect">
                <a:avLst/>
              </a:prstGeom>
              <a:blipFill>
                <a:blip r:embed="rId12"/>
                <a:stretch>
                  <a:fillRect l="-16418"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テキスト ボックス 180"/>
              <p:cNvSpPr txBox="1"/>
              <p:nvPr/>
            </p:nvSpPr>
            <p:spPr>
              <a:xfrm>
                <a:off x="6633097" y="3921372"/>
                <a:ext cx="38896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1" name="テキスト ボックス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97" y="3921372"/>
                <a:ext cx="388960" cy="391949"/>
              </a:xfrm>
              <a:prstGeom prst="rect">
                <a:avLst/>
              </a:prstGeom>
              <a:blipFill>
                <a:blip r:embed="rId13"/>
                <a:stretch>
                  <a:fillRect l="-25000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楕円 54"/>
          <p:cNvSpPr>
            <a:spLocks noChangeAspect="1"/>
          </p:cNvSpPr>
          <p:nvPr/>
        </p:nvSpPr>
        <p:spPr>
          <a:xfrm>
            <a:off x="4074556" y="372089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正方形/長方形 182"/>
              <p:cNvSpPr/>
              <p:nvPr/>
            </p:nvSpPr>
            <p:spPr>
              <a:xfrm>
                <a:off x="-4993" y="2510807"/>
                <a:ext cx="954552" cy="519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altLang="ja-JP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83" name="正方形/長方形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93" y="2510807"/>
                <a:ext cx="954552" cy="519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正方形/長方形 183"/>
              <p:cNvSpPr/>
              <p:nvPr/>
            </p:nvSpPr>
            <p:spPr>
              <a:xfrm>
                <a:off x="178074" y="3195178"/>
                <a:ext cx="954552" cy="519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84" name="正方形/長方形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4" y="3195178"/>
                <a:ext cx="954552" cy="519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正方形/長方形 193"/>
              <p:cNvSpPr/>
              <p:nvPr/>
            </p:nvSpPr>
            <p:spPr>
              <a:xfrm>
                <a:off x="4151144" y="3661672"/>
                <a:ext cx="963178" cy="519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altLang="ja-JP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94" name="正方形/長方形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44" y="3661672"/>
                <a:ext cx="963178" cy="519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正方形/長方形 194"/>
              <p:cNvSpPr/>
              <p:nvPr/>
            </p:nvSpPr>
            <p:spPr>
              <a:xfrm>
                <a:off x="4268687" y="2579550"/>
                <a:ext cx="963178" cy="519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95" name="正方形/長方形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87" y="2579550"/>
                <a:ext cx="963178" cy="5194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正方形/長方形 195"/>
              <p:cNvSpPr/>
              <p:nvPr/>
            </p:nvSpPr>
            <p:spPr>
              <a:xfrm>
                <a:off x="7279641" y="3221014"/>
                <a:ext cx="1811101" cy="535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 smtClean="0"/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96" name="正方形/長方形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41" y="3221014"/>
                <a:ext cx="1811101" cy="5357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楕円 204"/>
          <p:cNvSpPr>
            <a:spLocks noChangeAspect="1"/>
          </p:cNvSpPr>
          <p:nvPr/>
        </p:nvSpPr>
        <p:spPr>
          <a:xfrm>
            <a:off x="1059576" y="2931829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楕円 205"/>
          <p:cNvSpPr>
            <a:spLocks noChangeAspect="1"/>
          </p:cNvSpPr>
          <p:nvPr/>
        </p:nvSpPr>
        <p:spPr>
          <a:xfrm>
            <a:off x="4175939" y="3399560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楕円 206"/>
          <p:cNvSpPr>
            <a:spLocks noChangeAspect="1"/>
          </p:cNvSpPr>
          <p:nvPr/>
        </p:nvSpPr>
        <p:spPr>
          <a:xfrm>
            <a:off x="7209746" y="3517581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94" grpId="0"/>
      <p:bldP spid="195" grpId="0"/>
      <p:bldP spid="196" grpId="0"/>
      <p:bldP spid="205" grpId="0" animBg="1"/>
      <p:bldP spid="206" grpId="0" animBg="1"/>
      <p:bldP spid="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143455"/>
            <a:ext cx="7886700" cy="78757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I. </a:t>
            </a:r>
            <a:r>
              <a:rPr kumimoji="1" lang="en-US" altLang="ja-JP" sz="3600" dirty="0" err="1" smtClean="0"/>
              <a:t>Mincost</a:t>
            </a:r>
            <a:r>
              <a:rPr kumimoji="1" lang="en-US" altLang="ja-JP" sz="3600" dirty="0" smtClean="0"/>
              <a:t> </a:t>
            </a:r>
            <a:r>
              <a:rPr kumimoji="1" lang="en-US" altLang="ja-JP" sz="3600" dirty="0" err="1" smtClean="0"/>
              <a:t>multiflow</a:t>
            </a:r>
            <a:r>
              <a:rPr kumimoji="1" lang="en-US" altLang="ja-JP" sz="3600" dirty="0" smtClean="0"/>
              <a:t> / terminal backup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81473" y="4211026"/>
                <a:ext cx="716542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 smtClean="0">
                    <a:latin typeface="Calibri Light" panose="020F0302020204030204" pitchFamily="34" charset="0"/>
                  </a:rPr>
                  <a:t>Design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a minimum cost sub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network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800" dirty="0" err="1" smtClean="0">
                    <a:latin typeface="Calibri Light" panose="020F0302020204030204" pitchFamily="34" charset="0"/>
                  </a:rPr>
                  <a:t>s.t.</a:t>
                </a:r>
                <a:endParaRPr kumimoji="1" lang="en-US" altLang="ja-JP" sz="2800" dirty="0" smtClean="0">
                  <a:latin typeface="Calibri Light" panose="020F03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sz="2800" b="0" dirty="0" smtClean="0">
                  <a:latin typeface="Calibri Light" panose="020F03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-cut capacity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3" y="4211026"/>
                <a:ext cx="7165423" cy="1384995"/>
              </a:xfrm>
              <a:prstGeom prst="rect">
                <a:avLst/>
              </a:prstGeom>
              <a:blipFill>
                <a:blip r:embed="rId3"/>
                <a:stretch>
                  <a:fillRect l="-1190" t="-4405" r="-1105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47456" y="5718766"/>
                <a:ext cx="43290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 integral    </a:t>
                </a:r>
                <a:r>
                  <a:rPr lang="en-US" altLang="ja-JP" sz="2400" dirty="0" smtClean="0">
                    <a:latin typeface="Calibri Light" panose="020F0302020204030204" pitchFamily="34" charset="0"/>
                    <a:sym typeface="Wingdings" panose="05000000000000000000" pitchFamily="2" charset="2"/>
                  </a:rPr>
                  <a:t>--- 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terminal backup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 fractional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  </a:t>
                </a:r>
                <a:r>
                  <a:rPr kumimoji="1" lang="en-US" altLang="ja-JP" sz="2400" dirty="0" err="1" smtClean="0">
                    <a:latin typeface="Calibri Light" panose="020F0302020204030204" pitchFamily="34" charset="0"/>
                  </a:rPr>
                  <a:t>mincost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400" dirty="0" err="1" smtClean="0">
                    <a:latin typeface="Calibri Light" panose="020F0302020204030204" pitchFamily="34" charset="0"/>
                  </a:rPr>
                  <a:t>multiflow</a:t>
                </a:r>
                <a:endParaRPr kumimoji="1" lang="en-US" altLang="ja-JP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6" y="5718766"/>
                <a:ext cx="4329006" cy="830997"/>
              </a:xfrm>
              <a:prstGeom prst="rect">
                <a:avLst/>
              </a:prstGeom>
              <a:blipFill>
                <a:blip r:embed="rId4"/>
                <a:stretch>
                  <a:fillRect l="-423" t="-5882" r="-140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楕円 5"/>
          <p:cNvSpPr/>
          <p:nvPr/>
        </p:nvSpPr>
        <p:spPr>
          <a:xfrm>
            <a:off x="1518455" y="1057160"/>
            <a:ext cx="4095406" cy="27791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707723" y="1022325"/>
                <a:ext cx="314018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 undirected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 terminal set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capacity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cost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400" dirty="0" smtClean="0">
                    <a:latin typeface="Calibri Light" panose="020F0302020204030204" pitchFamily="34" charset="0"/>
                  </a:rPr>
                  <a:t>demand</a:t>
                </a:r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23" y="1022325"/>
                <a:ext cx="3140185" cy="1938992"/>
              </a:xfrm>
              <a:prstGeom prst="rect">
                <a:avLst/>
              </a:prstGeom>
              <a:blipFill>
                <a:blip r:embed="rId5"/>
                <a:stretch>
                  <a:fillRect l="-388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/>
          <p:cNvSpPr>
            <a:spLocks noChangeAspect="1"/>
          </p:cNvSpPr>
          <p:nvPr/>
        </p:nvSpPr>
        <p:spPr>
          <a:xfrm>
            <a:off x="3510740" y="1400225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2147456" y="1990429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654531" y="3166213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4297680" y="3278903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4874030" y="2140975"/>
            <a:ext cx="133004" cy="1330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endCxn id="9" idx="6"/>
          </p:cNvCxnSpPr>
          <p:nvPr/>
        </p:nvCxnSpPr>
        <p:spPr>
          <a:xfrm flipH="1" flipV="1">
            <a:off x="2280460" y="2056931"/>
            <a:ext cx="639176" cy="242699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0"/>
          </p:cNvCxnSpPr>
          <p:nvPr/>
        </p:nvCxnSpPr>
        <p:spPr>
          <a:xfrm flipV="1">
            <a:off x="2721033" y="2299630"/>
            <a:ext cx="177338" cy="86658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899009" y="2299629"/>
            <a:ext cx="935776" cy="392804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2898371" y="1918854"/>
            <a:ext cx="394107" cy="3807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275193" y="1937237"/>
            <a:ext cx="598955" cy="1709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4468746" y="2220852"/>
            <a:ext cx="406570" cy="23705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4"/>
          </p:cNvCxnSpPr>
          <p:nvPr/>
        </p:nvCxnSpPr>
        <p:spPr>
          <a:xfrm flipH="1">
            <a:off x="3303563" y="1533229"/>
            <a:ext cx="273679" cy="398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3900629" y="2097968"/>
            <a:ext cx="555496" cy="35875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3806190" y="2457908"/>
            <a:ext cx="670176" cy="2333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2739938" y="2698095"/>
            <a:ext cx="1066252" cy="4632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1" idx="1"/>
          </p:cNvCxnSpPr>
          <p:nvPr/>
        </p:nvCxnSpPr>
        <p:spPr>
          <a:xfrm flipH="1" flipV="1">
            <a:off x="3798609" y="2714178"/>
            <a:ext cx="518549" cy="58420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3798609" y="2096785"/>
            <a:ext cx="75540" cy="63056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3589100" y="1511499"/>
            <a:ext cx="326831" cy="601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11" idx="0"/>
          </p:cNvCxnSpPr>
          <p:nvPr/>
        </p:nvCxnSpPr>
        <p:spPr>
          <a:xfrm flipV="1">
            <a:off x="4364182" y="2468537"/>
            <a:ext cx="71829" cy="810366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2" idx="2"/>
          </p:cNvCxnSpPr>
          <p:nvPr/>
        </p:nvCxnSpPr>
        <p:spPr>
          <a:xfrm flipH="1" flipV="1">
            <a:off x="3872748" y="2108193"/>
            <a:ext cx="1001282" cy="992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2271782" y="1937956"/>
            <a:ext cx="1010651" cy="918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endCxn id="8" idx="4"/>
          </p:cNvCxnSpPr>
          <p:nvPr/>
        </p:nvCxnSpPr>
        <p:spPr>
          <a:xfrm flipH="1" flipV="1">
            <a:off x="3577242" y="1533229"/>
            <a:ext cx="207178" cy="1159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2254778" y="2101807"/>
            <a:ext cx="460713" cy="1047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 flipV="1">
            <a:off x="3632937" y="1472585"/>
            <a:ext cx="684221" cy="1719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12" idx="1"/>
          </p:cNvCxnSpPr>
          <p:nvPr/>
        </p:nvCxnSpPr>
        <p:spPr>
          <a:xfrm flipH="1" flipV="1">
            <a:off x="4316963" y="1633199"/>
            <a:ext cx="576545" cy="52725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3909022" y="1617116"/>
            <a:ext cx="420602" cy="50294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5037000" y="2110856"/>
                <a:ext cx="2648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00" y="2110856"/>
                <a:ext cx="26488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コネクタ 68"/>
          <p:cNvCxnSpPr>
            <a:stCxn id="11" idx="2"/>
          </p:cNvCxnSpPr>
          <p:nvPr/>
        </p:nvCxnSpPr>
        <p:spPr>
          <a:xfrm flipH="1" flipV="1">
            <a:off x="2884902" y="2299629"/>
            <a:ext cx="1412778" cy="10457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フリーフォーム 71"/>
          <p:cNvSpPr/>
          <p:nvPr/>
        </p:nvSpPr>
        <p:spPr>
          <a:xfrm>
            <a:off x="4013368" y="1028701"/>
            <a:ext cx="1102680" cy="2446019"/>
          </a:xfrm>
          <a:custGeom>
            <a:avLst/>
            <a:gdLst>
              <a:gd name="connsiteX0" fmla="*/ 689617 w 1399229"/>
              <a:gd name="connsiteY0" fmla="*/ 0 h 2548063"/>
              <a:gd name="connsiteX1" fmla="*/ 251467 w 1399229"/>
              <a:gd name="connsiteY1" fmla="*/ 442913 h 2548063"/>
              <a:gd name="connsiteX2" fmla="*/ 51442 w 1399229"/>
              <a:gd name="connsiteY2" fmla="*/ 914400 h 2548063"/>
              <a:gd name="connsiteX3" fmla="*/ 51442 w 1399229"/>
              <a:gd name="connsiteY3" fmla="*/ 1476375 h 2548063"/>
              <a:gd name="connsiteX4" fmla="*/ 632467 w 1399229"/>
              <a:gd name="connsiteY4" fmla="*/ 2081213 h 2548063"/>
              <a:gd name="connsiteX5" fmla="*/ 1256354 w 1399229"/>
              <a:gd name="connsiteY5" fmla="*/ 2476500 h 2548063"/>
              <a:gd name="connsiteX6" fmla="*/ 1399229 w 1399229"/>
              <a:gd name="connsiteY6" fmla="*/ 2547938 h 2548063"/>
              <a:gd name="connsiteX7" fmla="*/ 1399229 w 1399229"/>
              <a:gd name="connsiteY7" fmla="*/ 2547938 h 25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229" h="2548063">
                <a:moveTo>
                  <a:pt x="689617" y="0"/>
                </a:moveTo>
                <a:cubicBezTo>
                  <a:pt x="523723" y="145256"/>
                  <a:pt x="357829" y="290513"/>
                  <a:pt x="251467" y="442913"/>
                </a:cubicBezTo>
                <a:cubicBezTo>
                  <a:pt x="145104" y="595313"/>
                  <a:pt x="84779" y="742156"/>
                  <a:pt x="51442" y="914400"/>
                </a:cubicBezTo>
                <a:cubicBezTo>
                  <a:pt x="18105" y="1086644"/>
                  <a:pt x="-45395" y="1281906"/>
                  <a:pt x="51442" y="1476375"/>
                </a:cubicBezTo>
                <a:cubicBezTo>
                  <a:pt x="148279" y="1670844"/>
                  <a:pt x="431648" y="1914525"/>
                  <a:pt x="632467" y="2081213"/>
                </a:cubicBezTo>
                <a:cubicBezTo>
                  <a:pt x="833286" y="2247901"/>
                  <a:pt x="1128560" y="2398713"/>
                  <a:pt x="1256354" y="2476500"/>
                </a:cubicBezTo>
                <a:cubicBezTo>
                  <a:pt x="1384148" y="2554287"/>
                  <a:pt x="1399229" y="2547938"/>
                  <a:pt x="1399229" y="2547938"/>
                </a:cubicBezTo>
                <a:lnTo>
                  <a:pt x="1399229" y="2547938"/>
                </a:lnTo>
              </a:path>
            </a:pathLst>
          </a:cu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2756758" y="1438353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758" y="1438353"/>
                <a:ext cx="32342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5399319" y="3392429"/>
                <a:ext cx="1721010" cy="746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9" y="3392429"/>
                <a:ext cx="1721010" cy="746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4748096" y="2778345"/>
                <a:ext cx="607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96" y="2778345"/>
                <a:ext cx="607346" cy="369332"/>
              </a:xfrm>
              <a:prstGeom prst="rect">
                <a:avLst/>
              </a:prstGeom>
              <a:blipFill>
                <a:blip r:embed="rId9"/>
                <a:stretch>
                  <a:fillRect l="-12000" r="-1200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角丸四角形吹き出し 13"/>
          <p:cNvSpPr/>
          <p:nvPr/>
        </p:nvSpPr>
        <p:spPr>
          <a:xfrm>
            <a:off x="5255267" y="3392430"/>
            <a:ext cx="1865061" cy="818596"/>
          </a:xfrm>
          <a:prstGeom prst="wedgeRoundRectCallout">
            <a:avLst>
              <a:gd name="adj1" fmla="val -78773"/>
              <a:gd name="adj2" fmla="val 523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696117" y="3052615"/>
                <a:ext cx="94275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kumimoji="1" lang="en-US" altLang="ja-JP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kumimoji="1" lang="en-US" altLang="ja-JP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17" y="3052615"/>
                <a:ext cx="942758" cy="923330"/>
              </a:xfrm>
              <a:prstGeom prst="rect">
                <a:avLst/>
              </a:prstGeom>
              <a:blipFill>
                <a:blip r:embed="rId10"/>
                <a:stretch>
                  <a:fillRect l="-3226" r="-3871" b="-10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8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グループ化 62"/>
          <p:cNvGrpSpPr/>
          <p:nvPr/>
        </p:nvGrpSpPr>
        <p:grpSpPr>
          <a:xfrm>
            <a:off x="148128" y="4508084"/>
            <a:ext cx="8657819" cy="2051637"/>
            <a:chOff x="112843" y="4456913"/>
            <a:chExt cx="8657819" cy="2051637"/>
          </a:xfrm>
        </p:grpSpPr>
        <p:sp>
          <p:nvSpPr>
            <p:cNvPr id="61" name="正方形/長方形 60"/>
            <p:cNvSpPr/>
            <p:nvPr/>
          </p:nvSpPr>
          <p:spPr>
            <a:xfrm>
              <a:off x="112843" y="4484919"/>
              <a:ext cx="8657819" cy="2023631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343591" y="4744549"/>
                  <a:ext cx="7473264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dirty="0" smtClean="0">
                      <a:solidFill>
                        <a:srgbClr val="0070C0"/>
                      </a:solidFill>
                      <a:latin typeface="Calibri Light" panose="020F0302020204030204" pitchFamily="34" charset="0"/>
                    </a:rPr>
                    <a:t>Application of L-convex function on</a:t>
                  </a:r>
                  <a:endParaRPr kumimoji="1" lang="en-US" altLang="ja-JP" sz="2800" dirty="0" smtClean="0">
                    <a:solidFill>
                      <a:srgbClr val="0070C0"/>
                    </a:solidFill>
                    <a:latin typeface="Calibri Light" panose="020F0302020204030204" pitchFamily="34" charset="0"/>
                  </a:endParaRPr>
                </a:p>
                <a:p>
                  <a:r>
                    <a:rPr kumimoji="1" lang="en-US" altLang="ja-JP" sz="2800" b="0" dirty="0" smtClean="0"/>
                    <a:t>--&gt; </a:t>
                  </a:r>
                  <a:r>
                    <a:rPr kumimoji="1" lang="en-US" altLang="ja-JP" sz="2800" b="0" dirty="0" err="1" smtClean="0">
                      <a:latin typeface="Calibri Light" panose="020F0302020204030204" pitchFamily="34" charset="0"/>
                    </a:rPr>
                    <a:t>combin</a:t>
                  </a:r>
                  <a:r>
                    <a:rPr kumimoji="1" lang="en-US" altLang="ja-JP" sz="2800" b="0" dirty="0" smtClean="0">
                      <a:latin typeface="Calibri Light" panose="020F0302020204030204" pitchFamily="34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𝑛𝐴𝐶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800" dirty="0" smtClean="0">
                      <a:latin typeface="Calibri Light" panose="020F0302020204030204" pitchFamily="34" charset="0"/>
                    </a:rPr>
                    <a:t> algo.</a:t>
                  </a:r>
                </a:p>
                <a:p>
                  <a:endParaRPr kumimoji="1" lang="en-US" altLang="ja-JP" sz="1400" dirty="0" smtClean="0">
                    <a:latin typeface="Calibri Light" panose="020F0302020204030204" pitchFamily="34" charset="0"/>
                  </a:endParaRPr>
                </a:p>
                <a:p>
                  <a:r>
                    <a:rPr lang="en-US" altLang="ja-JP" sz="2400" dirty="0" smtClean="0">
                      <a:latin typeface="Calibri Light" panose="020F0302020204030204" pitchFamily="34" charset="0"/>
                    </a:rPr>
                    <a:t>   for </a:t>
                  </a:r>
                  <a:r>
                    <a:rPr lang="en-US" altLang="ja-JP" sz="2400" dirty="0" err="1">
                      <a:latin typeface="Calibri Light" panose="020F0302020204030204" pitchFamily="34" charset="0"/>
                    </a:rPr>
                    <a:t>m</a:t>
                  </a:r>
                  <a:r>
                    <a:rPr lang="en-US" altLang="ja-JP" sz="2400" dirty="0" err="1" smtClean="0">
                      <a:latin typeface="Calibri Light" panose="020F0302020204030204" pitchFamily="34" charset="0"/>
                    </a:rPr>
                    <a:t>incost</a:t>
                  </a:r>
                  <a:r>
                    <a:rPr lang="en-US" altLang="ja-JP" sz="2400" dirty="0" smtClean="0">
                      <a:latin typeface="Calibri Light" panose="020F0302020204030204" pitchFamily="34" charset="0"/>
                    </a:rPr>
                    <a:t> </a:t>
                  </a:r>
                  <a:r>
                    <a:rPr lang="en-US" altLang="ja-JP" sz="2400" dirty="0" err="1" smtClean="0">
                      <a:latin typeface="Calibri Light" panose="020F0302020204030204" pitchFamily="34" charset="0"/>
                    </a:rPr>
                    <a:t>multiflow</a:t>
                  </a:r>
                  <a:r>
                    <a:rPr lang="en-US" altLang="ja-JP" sz="2400" dirty="0" smtClean="0">
                      <a:latin typeface="Calibri Light" panose="020F0302020204030204" pitchFamily="34" charset="0"/>
                    </a:rPr>
                    <a:t>, </a:t>
                  </a:r>
                  <a:r>
                    <a:rPr lang="en-US" altLang="ja-JP" sz="2400" dirty="0" err="1">
                      <a:latin typeface="Calibri Light" panose="020F0302020204030204" pitchFamily="34" charset="0"/>
                    </a:rPr>
                    <a:t>f</a:t>
                  </a:r>
                  <a:r>
                    <a:rPr lang="en-US" altLang="ja-JP" sz="2400" dirty="0" err="1" smtClean="0">
                      <a:latin typeface="Calibri Light" panose="020F0302020204030204" pitchFamily="34" charset="0"/>
                    </a:rPr>
                    <a:t>rac</a:t>
                  </a:r>
                  <a:r>
                    <a:rPr lang="en-US" altLang="ja-JP" sz="2400" dirty="0" smtClean="0">
                      <a:latin typeface="Calibri Light" panose="020F0302020204030204" pitchFamily="34" charset="0"/>
                    </a:rPr>
                    <a:t>. </a:t>
                  </a:r>
                  <a:r>
                    <a:rPr lang="en-US" altLang="ja-JP" sz="2400" dirty="0">
                      <a:latin typeface="Calibri Light" panose="020F0302020204030204" pitchFamily="34" charset="0"/>
                    </a:rPr>
                    <a:t>t</a:t>
                  </a:r>
                  <a:r>
                    <a:rPr lang="en-US" altLang="ja-JP" sz="2400" dirty="0" smtClean="0">
                      <a:latin typeface="Calibri Light" panose="020F0302020204030204" pitchFamily="34" charset="0"/>
                    </a:rPr>
                    <a:t>erminal backup, 4/3-approx.  </a:t>
                  </a:r>
                  <a:endParaRPr kumimoji="1" lang="ja-JP" altLang="en-US" sz="24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591" y="4744549"/>
                  <a:ext cx="7473264" cy="1600438"/>
                </a:xfrm>
                <a:prstGeom prst="rect">
                  <a:avLst/>
                </a:prstGeom>
                <a:blipFill>
                  <a:blip r:embed="rId3"/>
                  <a:stretch>
                    <a:fillRect l="-2039" t="-4962" r="-326" b="-80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グループ化 59"/>
            <p:cNvGrpSpPr/>
            <p:nvPr/>
          </p:nvGrpSpPr>
          <p:grpSpPr>
            <a:xfrm>
              <a:off x="6376580" y="4456913"/>
              <a:ext cx="1934259" cy="1424098"/>
              <a:chOff x="6260182" y="4292136"/>
              <a:chExt cx="1934259" cy="1424098"/>
            </a:xfrm>
          </p:grpSpPr>
          <p:grpSp>
            <p:nvGrpSpPr>
              <p:cNvPr id="56" name="グループ化 55"/>
              <p:cNvGrpSpPr/>
              <p:nvPr/>
            </p:nvGrpSpPr>
            <p:grpSpPr>
              <a:xfrm>
                <a:off x="6477493" y="4434280"/>
                <a:ext cx="1302330" cy="1191416"/>
                <a:chOff x="6382616" y="4503117"/>
                <a:chExt cx="1302330" cy="1191416"/>
              </a:xfrm>
            </p:grpSpPr>
            <p:grpSp>
              <p:nvGrpSpPr>
                <p:cNvPr id="29" name="グループ化 28"/>
                <p:cNvGrpSpPr/>
                <p:nvPr/>
              </p:nvGrpSpPr>
              <p:grpSpPr>
                <a:xfrm>
                  <a:off x="6382616" y="4503117"/>
                  <a:ext cx="1302330" cy="1191416"/>
                  <a:chOff x="5957453" y="4644796"/>
                  <a:chExt cx="1302330" cy="1191416"/>
                </a:xfrm>
              </p:grpSpPr>
              <p:cxnSp>
                <p:nvCxnSpPr>
                  <p:cNvPr id="7" name="直線コネクタ 6"/>
                  <p:cNvCxnSpPr/>
                  <p:nvPr/>
                </p:nvCxnSpPr>
                <p:spPr>
                  <a:xfrm>
                    <a:off x="5957455" y="4820680"/>
                    <a:ext cx="573491" cy="45237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コネクタ 13"/>
                  <p:cNvCxnSpPr/>
                  <p:nvPr/>
                </p:nvCxnSpPr>
                <p:spPr>
                  <a:xfrm flipH="1">
                    <a:off x="6530948" y="4644796"/>
                    <a:ext cx="54075" cy="62826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 flipV="1">
                    <a:off x="6527031" y="4997558"/>
                    <a:ext cx="732752" cy="26720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/>
                  <p:cNvCxnSpPr/>
                  <p:nvPr/>
                </p:nvCxnSpPr>
                <p:spPr>
                  <a:xfrm flipH="1">
                    <a:off x="5957453" y="5259236"/>
                    <a:ext cx="567622" cy="43529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/>
                  <p:cNvCxnSpPr/>
                  <p:nvPr/>
                </p:nvCxnSpPr>
                <p:spPr>
                  <a:xfrm>
                    <a:off x="6525074" y="5255691"/>
                    <a:ext cx="466772" cy="58052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楕円 33"/>
                <p:cNvSpPr>
                  <a:spLocks noChangeAspect="1"/>
                </p:cNvSpPr>
                <p:nvPr/>
              </p:nvSpPr>
              <p:spPr>
                <a:xfrm>
                  <a:off x="6919145" y="5084405"/>
                  <a:ext cx="65657" cy="6565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楕円 35"/>
                <p:cNvSpPr>
                  <a:spLocks noChangeAspect="1"/>
                </p:cNvSpPr>
                <p:nvPr/>
              </p:nvSpPr>
              <p:spPr>
                <a:xfrm>
                  <a:off x="7124622" y="5335205"/>
                  <a:ext cx="55202" cy="552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楕円 36"/>
                <p:cNvSpPr>
                  <a:spLocks noChangeAspect="1"/>
                </p:cNvSpPr>
                <p:nvPr/>
              </p:nvSpPr>
              <p:spPr>
                <a:xfrm>
                  <a:off x="7330040" y="5588671"/>
                  <a:ext cx="56488" cy="564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楕円 38"/>
                <p:cNvSpPr>
                  <a:spLocks noChangeAspect="1"/>
                </p:cNvSpPr>
                <p:nvPr/>
              </p:nvSpPr>
              <p:spPr>
                <a:xfrm>
                  <a:off x="7266333" y="4971412"/>
                  <a:ext cx="52237" cy="5223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楕円 39"/>
                <p:cNvSpPr>
                  <a:spLocks noChangeAspect="1"/>
                </p:cNvSpPr>
                <p:nvPr/>
              </p:nvSpPr>
              <p:spPr>
                <a:xfrm>
                  <a:off x="7590151" y="4855592"/>
                  <a:ext cx="53642" cy="536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楕円 40"/>
                <p:cNvSpPr>
                  <a:spLocks noChangeAspect="1"/>
                </p:cNvSpPr>
                <p:nvPr/>
              </p:nvSpPr>
              <p:spPr>
                <a:xfrm>
                  <a:off x="6955693" y="4752608"/>
                  <a:ext cx="54910" cy="5491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楕円 41"/>
                <p:cNvSpPr>
                  <a:spLocks noChangeAspect="1"/>
                </p:cNvSpPr>
                <p:nvPr/>
              </p:nvSpPr>
              <p:spPr>
                <a:xfrm>
                  <a:off x="6657265" y="4891425"/>
                  <a:ext cx="50802" cy="508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楕円 42"/>
                <p:cNvSpPr>
                  <a:spLocks noChangeAspect="1"/>
                </p:cNvSpPr>
                <p:nvPr/>
              </p:nvSpPr>
              <p:spPr>
                <a:xfrm>
                  <a:off x="6673858" y="5279697"/>
                  <a:ext cx="55508" cy="555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楕円 43"/>
                <p:cNvSpPr>
                  <a:spLocks noChangeAspect="1"/>
                </p:cNvSpPr>
                <p:nvPr/>
              </p:nvSpPr>
              <p:spPr>
                <a:xfrm>
                  <a:off x="6418748" y="5479448"/>
                  <a:ext cx="50998" cy="509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楕円 44"/>
                <p:cNvSpPr>
                  <a:spLocks noChangeAspect="1"/>
                </p:cNvSpPr>
                <p:nvPr/>
              </p:nvSpPr>
              <p:spPr>
                <a:xfrm>
                  <a:off x="6388912" y="4681189"/>
                  <a:ext cx="55335" cy="553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楕円 45"/>
                <p:cNvSpPr>
                  <a:spLocks noChangeAspect="1"/>
                </p:cNvSpPr>
                <p:nvPr/>
              </p:nvSpPr>
              <p:spPr>
                <a:xfrm>
                  <a:off x="7433193" y="491682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楕円 46"/>
                <p:cNvSpPr>
                  <a:spLocks noChangeAspect="1"/>
                </p:cNvSpPr>
                <p:nvPr/>
              </p:nvSpPr>
              <p:spPr>
                <a:xfrm>
                  <a:off x="7109168" y="503164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楕円 47"/>
                <p:cNvSpPr>
                  <a:spLocks noChangeAspect="1"/>
                </p:cNvSpPr>
                <p:nvPr/>
              </p:nvSpPr>
              <p:spPr>
                <a:xfrm>
                  <a:off x="6976625" y="4587858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楕円 48"/>
                <p:cNvSpPr>
                  <a:spLocks noChangeAspect="1"/>
                </p:cNvSpPr>
                <p:nvPr/>
              </p:nvSpPr>
              <p:spPr>
                <a:xfrm>
                  <a:off x="6946860" y="493107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楕円 49"/>
                <p:cNvSpPr>
                  <a:spLocks noChangeAspect="1"/>
                </p:cNvSpPr>
                <p:nvPr/>
              </p:nvSpPr>
              <p:spPr>
                <a:xfrm>
                  <a:off x="6782548" y="499120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楕円 50"/>
                <p:cNvSpPr>
                  <a:spLocks noChangeAspect="1"/>
                </p:cNvSpPr>
                <p:nvPr/>
              </p:nvSpPr>
              <p:spPr>
                <a:xfrm>
                  <a:off x="6529223" y="478758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楕円 51"/>
                <p:cNvSpPr>
                  <a:spLocks noChangeAspect="1"/>
                </p:cNvSpPr>
                <p:nvPr/>
              </p:nvSpPr>
              <p:spPr>
                <a:xfrm>
                  <a:off x="7038487" y="522798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楕円 52"/>
                <p:cNvSpPr>
                  <a:spLocks noChangeAspect="1"/>
                </p:cNvSpPr>
                <p:nvPr/>
              </p:nvSpPr>
              <p:spPr>
                <a:xfrm>
                  <a:off x="7235180" y="548125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楕円 53"/>
                <p:cNvSpPr>
                  <a:spLocks noChangeAspect="1"/>
                </p:cNvSpPr>
                <p:nvPr/>
              </p:nvSpPr>
              <p:spPr>
                <a:xfrm>
                  <a:off x="6810720" y="518485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楕円 54"/>
                <p:cNvSpPr>
                  <a:spLocks noChangeAspect="1"/>
                </p:cNvSpPr>
                <p:nvPr/>
              </p:nvSpPr>
              <p:spPr>
                <a:xfrm>
                  <a:off x="6552082" y="538141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7" name="フリーフォーム 56"/>
              <p:cNvSpPr/>
              <p:nvPr/>
            </p:nvSpPr>
            <p:spPr>
              <a:xfrm>
                <a:off x="6260182" y="4398840"/>
                <a:ext cx="178476" cy="1311442"/>
              </a:xfrm>
              <a:custGeom>
                <a:avLst/>
                <a:gdLst>
                  <a:gd name="connsiteX0" fmla="*/ 124643 w 176780"/>
                  <a:gd name="connsiteY0" fmla="*/ 0 h 1311442"/>
                  <a:gd name="connsiteX1" fmla="*/ 24380 w 176780"/>
                  <a:gd name="connsiteY1" fmla="*/ 320842 h 1311442"/>
                  <a:gd name="connsiteX2" fmla="*/ 12348 w 176780"/>
                  <a:gd name="connsiteY2" fmla="*/ 978569 h 1311442"/>
                  <a:gd name="connsiteX3" fmla="*/ 176780 w 176780"/>
                  <a:gd name="connsiteY3" fmla="*/ 1311442 h 13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780" h="1311442">
                    <a:moveTo>
                      <a:pt x="124643" y="0"/>
                    </a:moveTo>
                    <a:cubicBezTo>
                      <a:pt x="83869" y="78873"/>
                      <a:pt x="43096" y="157747"/>
                      <a:pt x="24380" y="320842"/>
                    </a:cubicBezTo>
                    <a:cubicBezTo>
                      <a:pt x="5664" y="483937"/>
                      <a:pt x="-13052" y="813469"/>
                      <a:pt x="12348" y="978569"/>
                    </a:cubicBezTo>
                    <a:cubicBezTo>
                      <a:pt x="37748" y="1143669"/>
                      <a:pt x="107264" y="1227555"/>
                      <a:pt x="176780" y="131144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/>
              <p:cNvSpPr/>
              <p:nvPr/>
            </p:nvSpPr>
            <p:spPr>
              <a:xfrm flipH="1">
                <a:off x="7801483" y="4404792"/>
                <a:ext cx="123163" cy="1311442"/>
              </a:xfrm>
              <a:custGeom>
                <a:avLst/>
                <a:gdLst>
                  <a:gd name="connsiteX0" fmla="*/ 124643 w 176780"/>
                  <a:gd name="connsiteY0" fmla="*/ 0 h 1311442"/>
                  <a:gd name="connsiteX1" fmla="*/ 24380 w 176780"/>
                  <a:gd name="connsiteY1" fmla="*/ 320842 h 1311442"/>
                  <a:gd name="connsiteX2" fmla="*/ 12348 w 176780"/>
                  <a:gd name="connsiteY2" fmla="*/ 978569 h 1311442"/>
                  <a:gd name="connsiteX3" fmla="*/ 176780 w 176780"/>
                  <a:gd name="connsiteY3" fmla="*/ 1311442 h 13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780" h="1311442">
                    <a:moveTo>
                      <a:pt x="124643" y="0"/>
                    </a:moveTo>
                    <a:cubicBezTo>
                      <a:pt x="83869" y="78873"/>
                      <a:pt x="43096" y="157747"/>
                      <a:pt x="24380" y="320842"/>
                    </a:cubicBezTo>
                    <a:cubicBezTo>
                      <a:pt x="5664" y="483937"/>
                      <a:pt x="-13052" y="813469"/>
                      <a:pt x="12348" y="978569"/>
                    </a:cubicBezTo>
                    <a:cubicBezTo>
                      <a:pt x="37748" y="1143669"/>
                      <a:pt x="107264" y="1227555"/>
                      <a:pt x="176780" y="131144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テキスト ボックス 58"/>
                  <p:cNvSpPr txBox="1"/>
                  <p:nvPr/>
                </p:nvSpPr>
                <p:spPr>
                  <a:xfrm>
                    <a:off x="7984896" y="4292136"/>
                    <a:ext cx="2095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1" lang="ja-JP" altLang="en-US" sz="20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9" name="テキスト ボックス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4896" y="4292136"/>
                    <a:ext cx="20954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9412" r="-294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51484" y="275039"/>
                <a:ext cx="853994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0070C0"/>
                    </a:solidFill>
                    <a:latin typeface="Calibri Light" panose="020F0302020204030204" pitchFamily="34" charset="0"/>
                  </a:rPr>
                  <a:t>Terminal backup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:</a:t>
                </a:r>
                <a:r>
                  <a:rPr kumimoji="1" lang="ja-JP" altLang="en-US" sz="2800" dirty="0" smtClean="0">
                    <a:latin typeface="Calibri Light" panose="020F0302020204030204" pitchFamily="34" charset="0"/>
                  </a:rPr>
                  <a:t>       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P   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general :     ?         </a:t>
                </a:r>
                <a:r>
                  <a:rPr lang="en-US" altLang="ja-JP" sz="2800" dirty="0" smtClean="0">
                    <a:latin typeface="Calibri Light" panose="020F0302020204030204" pitchFamily="34" charset="0"/>
                  </a:rPr>
                  <a:t>4/3-approx. </a:t>
                </a:r>
                <a:r>
                  <a:rPr lang="en-US" altLang="ja-JP" sz="2000" dirty="0" smtClean="0">
                    <a:latin typeface="Calibri Light" panose="020F0302020204030204" pitchFamily="34" charset="0"/>
                  </a:rPr>
                  <a:t>(</a:t>
                </a:r>
                <a:r>
                  <a:rPr lang="en-US" altLang="ja-JP" sz="2000" dirty="0" err="1" smtClean="0">
                    <a:latin typeface="Calibri Light" panose="020F0302020204030204" pitchFamily="34" charset="0"/>
                  </a:rPr>
                  <a:t>Fukunaga</a:t>
                </a:r>
                <a:r>
                  <a:rPr lang="en-US" altLang="ja-JP" sz="2000" dirty="0" smtClean="0">
                    <a:latin typeface="Calibri Light" panose="020F0302020204030204" pitchFamily="34" charset="0"/>
                  </a:rPr>
                  <a:t> 14)</a:t>
                </a:r>
                <a:endParaRPr kumimoji="1" lang="ja-JP" altLang="en-US" sz="2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4" y="275039"/>
                <a:ext cx="8539942" cy="1384995"/>
              </a:xfrm>
              <a:prstGeom prst="rect">
                <a:avLst/>
              </a:prstGeom>
              <a:blipFill>
                <a:blip r:embed="rId7"/>
                <a:stretch>
                  <a:fillRect l="-1428" t="-3965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51484" y="1923504"/>
            <a:ext cx="7704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Frac</a:t>
            </a:r>
            <a:r>
              <a:rPr lang="en-US" altLang="ja-JP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tional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terminal backup</a:t>
            </a:r>
          </a:p>
          <a:p>
            <a:r>
              <a:rPr lang="en-US" altLang="ja-JP" sz="2800" dirty="0" smtClean="0">
                <a:latin typeface="Calibri Light" panose="020F0302020204030204" pitchFamily="34" charset="0"/>
              </a:rPr>
              <a:t>         half-integrality + </a:t>
            </a:r>
            <a:r>
              <a:rPr lang="en-US" altLang="ja-JP" sz="2800" dirty="0" err="1" smtClean="0">
                <a:latin typeface="Calibri Light" panose="020F0302020204030204" pitchFamily="34" charset="0"/>
              </a:rPr>
              <a:t>multiflow</a:t>
            </a:r>
            <a:r>
              <a:rPr lang="en-US" altLang="ja-JP" sz="2800" dirty="0" smtClean="0">
                <a:latin typeface="Calibri Light" panose="020F0302020204030204" pitchFamily="34" charset="0"/>
              </a:rPr>
              <a:t> decom.</a:t>
            </a:r>
            <a:r>
              <a:rPr lang="en-US" altLang="ja-JP" sz="2800" dirty="0">
                <a:latin typeface="Calibri Light" panose="020F0302020204030204" pitchFamily="34" charset="0"/>
              </a:rPr>
              <a:t> </a:t>
            </a:r>
            <a:r>
              <a:rPr lang="en-US" altLang="ja-JP" sz="2000" dirty="0">
                <a:latin typeface="Calibri Light" panose="020F0302020204030204" pitchFamily="34" charset="0"/>
              </a:rPr>
              <a:t>(</a:t>
            </a:r>
            <a:r>
              <a:rPr lang="en-US" altLang="ja-JP" sz="2000" dirty="0" err="1">
                <a:latin typeface="Calibri Light" panose="020F0302020204030204" pitchFamily="34" charset="0"/>
              </a:rPr>
              <a:t>Fukunaga</a:t>
            </a:r>
            <a:r>
              <a:rPr lang="en-US" altLang="ja-JP" sz="2000" dirty="0">
                <a:latin typeface="Calibri Light" panose="020F0302020204030204" pitchFamily="34" charset="0"/>
              </a:rPr>
              <a:t> 14</a:t>
            </a:r>
            <a:r>
              <a:rPr lang="en-US" altLang="ja-JP" sz="2000" dirty="0" smtClean="0">
                <a:latin typeface="Calibri Light" panose="020F0302020204030204" pitchFamily="34" charset="0"/>
              </a:rPr>
              <a:t>)</a:t>
            </a:r>
            <a:endParaRPr lang="ja-JP" altLang="en-US" sz="2000" dirty="0">
              <a:latin typeface="Calibri Light" panose="020F03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1484" y="3256508"/>
            <a:ext cx="8462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Mincost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kumimoji="1" lang="en-US" altLang="ja-JP" sz="280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multiflow</a:t>
            </a:r>
            <a:endParaRPr kumimoji="1" lang="en-US" altLang="ja-JP" sz="28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kumimoji="1" lang="en-US" altLang="ja-JP" sz="2800" dirty="0" smtClean="0">
                <a:latin typeface="Calibri Light" panose="020F0302020204030204" pitchFamily="34" charset="0"/>
              </a:rPr>
              <a:t>combinatorial weakly </a:t>
            </a:r>
            <a:r>
              <a:rPr kumimoji="1" lang="en-US" altLang="ja-JP" sz="2800" dirty="0" err="1" smtClean="0">
                <a:latin typeface="Calibri Light" panose="020F0302020204030204" pitchFamily="34" charset="0"/>
              </a:rPr>
              <a:t>polytime</a:t>
            </a:r>
            <a:r>
              <a:rPr kumimoji="1" lang="en-US" altLang="ja-JP" sz="2800" dirty="0" smtClean="0">
                <a:latin typeface="Calibri Light" panose="020F0302020204030204" pitchFamily="34" charset="0"/>
              </a:rPr>
              <a:t> </a:t>
            </a:r>
            <a:r>
              <a:rPr kumimoji="1" lang="en-US" altLang="ja-JP" sz="2800" dirty="0" err="1" smtClean="0">
                <a:latin typeface="Calibri Light" panose="020F0302020204030204" pitchFamily="34" charset="0"/>
              </a:rPr>
              <a:t>algo</a:t>
            </a:r>
            <a:r>
              <a:rPr kumimoji="1" lang="en-US" altLang="ja-JP" sz="2800" dirty="0" smtClean="0">
                <a:latin typeface="Calibri Light" panose="020F0302020204030204" pitchFamily="34" charset="0"/>
              </a:rPr>
              <a:t>. O(??)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6818" y="3769476"/>
            <a:ext cx="260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alibri Light" panose="020F0302020204030204" pitchFamily="34" charset="0"/>
              </a:rPr>
              <a:t>(Goldberg-</a:t>
            </a:r>
            <a:r>
              <a:rPr kumimoji="1" lang="en-US" altLang="ja-JP" sz="2000" dirty="0" err="1" smtClean="0">
                <a:latin typeface="Calibri Light" panose="020F0302020204030204" pitchFamily="34" charset="0"/>
              </a:rPr>
              <a:t>Karzanov</a:t>
            </a:r>
            <a:r>
              <a:rPr kumimoji="1" lang="en-US" altLang="ja-JP" sz="2000" dirty="0" smtClean="0">
                <a:latin typeface="Calibri Light" panose="020F0302020204030204" pitchFamily="34" charset="0"/>
              </a:rPr>
              <a:t> 97)</a:t>
            </a:r>
            <a:endParaRPr kumimoji="1" lang="ja-JP" altLang="en-US" sz="2000" dirty="0" smtClean="0">
              <a:latin typeface="Calibri Light" panose="020F030202020403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120640" y="1816135"/>
            <a:ext cx="0" cy="427873"/>
          </a:xfrm>
          <a:prstGeom prst="straightConnector1">
            <a:avLst/>
          </a:prstGeom>
          <a:ln w="254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88881" y="1725588"/>
            <a:ext cx="348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alibri Light" panose="020F0302020204030204" pitchFamily="34" charset="0"/>
              </a:rPr>
              <a:t>rounding LP-opt </a:t>
            </a:r>
          </a:p>
          <a:p>
            <a:r>
              <a:rPr lang="en-US" altLang="ja-JP" sz="2000" dirty="0">
                <a:latin typeface="Calibri Light" panose="020F0302020204030204" pitchFamily="34" charset="0"/>
              </a:rPr>
              <a:t> </a:t>
            </a:r>
            <a:r>
              <a:rPr lang="en-US" altLang="ja-JP" sz="2000" dirty="0" smtClean="0">
                <a:latin typeface="Calibri Light" panose="020F0302020204030204" pitchFamily="34" charset="0"/>
              </a:rPr>
              <a:t>                 </a:t>
            </a:r>
            <a:r>
              <a:rPr kumimoji="1" lang="en-US" altLang="ja-JP" sz="2000" dirty="0" smtClean="0">
                <a:latin typeface="Calibri Light" panose="020F0302020204030204" pitchFamily="34" charset="0"/>
              </a:rPr>
              <a:t>obtained by ellipsoid </a:t>
            </a:r>
            <a:endParaRPr kumimoji="1" lang="ja-JP" altLang="en-US" sz="2000" dirty="0" smtClean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5400000">
                <a:off x="402101" y="2635190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000" i="1" smtClean="0">
                          <a:latin typeface="Cambria Math" panose="02040503050406030204" pitchFamily="18" charset="0"/>
                        </a:rPr>
                        <m:t>≒</m:t>
                      </m:r>
                    </m:oMath>
                  </m:oMathPara>
                </a14:m>
                <a:endParaRPr kumimoji="1" lang="ja-JP" altLang="en-US" sz="40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02101" y="2635190"/>
                <a:ext cx="49853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130719" y="829609"/>
            <a:ext cx="5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latin typeface="Calibri Light" panose="020F0302020204030204" pitchFamily="34" charset="0"/>
              </a:rPr>
              <a:t>Anshelevich-Karagiozova</a:t>
            </a:r>
            <a:r>
              <a:rPr lang="en-US" altLang="ja-JP" dirty="0">
                <a:latin typeface="Calibri Light" panose="020F0302020204030204" pitchFamily="34" charset="0"/>
              </a:rPr>
              <a:t> 11, </a:t>
            </a:r>
            <a:r>
              <a:rPr lang="en-US" altLang="ja-JP" dirty="0" err="1" smtClean="0">
                <a:latin typeface="Calibri Light" panose="020F0302020204030204" pitchFamily="34" charset="0"/>
              </a:rPr>
              <a:t>Bernath</a:t>
            </a:r>
            <a:r>
              <a:rPr lang="en-US" altLang="ja-JP" dirty="0" smtClean="0">
                <a:latin typeface="Calibri Light" panose="020F0302020204030204" pitchFamily="34" charset="0"/>
              </a:rPr>
              <a:t>-Kobayashi-Matsuoka 13</a:t>
            </a:r>
            <a:endParaRPr lang="en-US" altLang="ja-JP" dirty="0">
              <a:latin typeface="Calibri Light" panose="020F03020202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/>
          <p:cNvGrpSpPr/>
          <p:nvPr/>
        </p:nvGrpSpPr>
        <p:grpSpPr>
          <a:xfrm>
            <a:off x="2339802" y="2868707"/>
            <a:ext cx="4101406" cy="3289300"/>
            <a:chOff x="2334376" y="2895600"/>
            <a:chExt cx="4101406" cy="3289300"/>
          </a:xfrm>
        </p:grpSpPr>
        <p:sp>
          <p:nvSpPr>
            <p:cNvPr id="50" name="フリーフォーム 49"/>
            <p:cNvSpPr/>
            <p:nvPr/>
          </p:nvSpPr>
          <p:spPr>
            <a:xfrm>
              <a:off x="4317908" y="2895600"/>
              <a:ext cx="63592" cy="1873250"/>
            </a:xfrm>
            <a:custGeom>
              <a:avLst/>
              <a:gdLst>
                <a:gd name="connsiteX0" fmla="*/ 50892 w 63592"/>
                <a:gd name="connsiteY0" fmla="*/ 1873250 h 1873250"/>
                <a:gd name="connsiteX1" fmla="*/ 92 w 63592"/>
                <a:gd name="connsiteY1" fmla="*/ 1295400 h 1873250"/>
                <a:gd name="connsiteX2" fmla="*/ 38192 w 63592"/>
                <a:gd name="connsiteY2" fmla="*/ 927100 h 1873250"/>
                <a:gd name="connsiteX3" fmla="*/ 31842 w 63592"/>
                <a:gd name="connsiteY3" fmla="*/ 425450 h 1873250"/>
                <a:gd name="connsiteX4" fmla="*/ 63592 w 63592"/>
                <a:gd name="connsiteY4" fmla="*/ 0 h 1873250"/>
                <a:gd name="connsiteX5" fmla="*/ 63592 w 63592"/>
                <a:gd name="connsiteY5" fmla="*/ 0 h 18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92" h="1873250">
                  <a:moveTo>
                    <a:pt x="50892" y="1873250"/>
                  </a:moveTo>
                  <a:cubicBezTo>
                    <a:pt x="26550" y="1663171"/>
                    <a:pt x="2209" y="1453092"/>
                    <a:pt x="92" y="1295400"/>
                  </a:cubicBezTo>
                  <a:cubicBezTo>
                    <a:pt x="-2025" y="1137708"/>
                    <a:pt x="32900" y="1072092"/>
                    <a:pt x="38192" y="927100"/>
                  </a:cubicBezTo>
                  <a:cubicBezTo>
                    <a:pt x="43484" y="782108"/>
                    <a:pt x="27609" y="579967"/>
                    <a:pt x="31842" y="425450"/>
                  </a:cubicBezTo>
                  <a:cubicBezTo>
                    <a:pt x="36075" y="270933"/>
                    <a:pt x="63592" y="0"/>
                    <a:pt x="63592" y="0"/>
                  </a:cubicBezTo>
                  <a:lnTo>
                    <a:pt x="63592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4365682" y="3734608"/>
              <a:ext cx="2070100" cy="1033352"/>
            </a:xfrm>
            <a:custGeom>
              <a:avLst/>
              <a:gdLst>
                <a:gd name="connsiteX0" fmla="*/ 0 w 2070100"/>
                <a:gd name="connsiteY0" fmla="*/ 996950 h 1033352"/>
                <a:gd name="connsiteX1" fmla="*/ 444500 w 2070100"/>
                <a:gd name="connsiteY1" fmla="*/ 1028700 h 1033352"/>
                <a:gd name="connsiteX2" fmla="*/ 838200 w 2070100"/>
                <a:gd name="connsiteY2" fmla="*/ 908050 h 1033352"/>
                <a:gd name="connsiteX3" fmla="*/ 1270000 w 2070100"/>
                <a:gd name="connsiteY3" fmla="*/ 704850 h 1033352"/>
                <a:gd name="connsiteX4" fmla="*/ 1739900 w 2070100"/>
                <a:gd name="connsiteY4" fmla="*/ 298450 h 1033352"/>
                <a:gd name="connsiteX5" fmla="*/ 2070100 w 2070100"/>
                <a:gd name="connsiteY5" fmla="*/ 0 h 103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0100" h="1033352">
                  <a:moveTo>
                    <a:pt x="0" y="996950"/>
                  </a:moveTo>
                  <a:cubicBezTo>
                    <a:pt x="152400" y="1020233"/>
                    <a:pt x="304800" y="1043517"/>
                    <a:pt x="444500" y="1028700"/>
                  </a:cubicBezTo>
                  <a:cubicBezTo>
                    <a:pt x="584200" y="1013883"/>
                    <a:pt x="700617" y="962025"/>
                    <a:pt x="838200" y="908050"/>
                  </a:cubicBezTo>
                  <a:cubicBezTo>
                    <a:pt x="975783" y="854075"/>
                    <a:pt x="1119717" y="806450"/>
                    <a:pt x="1270000" y="704850"/>
                  </a:cubicBezTo>
                  <a:cubicBezTo>
                    <a:pt x="1420283" y="603250"/>
                    <a:pt x="1606550" y="415925"/>
                    <a:pt x="1739900" y="298450"/>
                  </a:cubicBezTo>
                  <a:cubicBezTo>
                    <a:pt x="1873250" y="180975"/>
                    <a:pt x="1971675" y="90487"/>
                    <a:pt x="207010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4357802" y="4724400"/>
              <a:ext cx="1420698" cy="1460500"/>
            </a:xfrm>
            <a:custGeom>
              <a:avLst/>
              <a:gdLst>
                <a:gd name="connsiteX0" fmla="*/ 10998 w 1420698"/>
                <a:gd name="connsiteY0" fmla="*/ 0 h 1460500"/>
                <a:gd name="connsiteX1" fmla="*/ 10998 w 1420698"/>
                <a:gd name="connsiteY1" fmla="*/ 234950 h 1460500"/>
                <a:gd name="connsiteX2" fmla="*/ 125298 w 1420698"/>
                <a:gd name="connsiteY2" fmla="*/ 476250 h 1460500"/>
                <a:gd name="connsiteX3" fmla="*/ 576148 w 1420698"/>
                <a:gd name="connsiteY3" fmla="*/ 704850 h 1460500"/>
                <a:gd name="connsiteX4" fmla="*/ 715848 w 1420698"/>
                <a:gd name="connsiteY4" fmla="*/ 781050 h 1460500"/>
                <a:gd name="connsiteX5" fmla="*/ 899998 w 1420698"/>
                <a:gd name="connsiteY5" fmla="*/ 927100 h 1460500"/>
                <a:gd name="connsiteX6" fmla="*/ 1166698 w 1420698"/>
                <a:gd name="connsiteY6" fmla="*/ 1187450 h 1460500"/>
                <a:gd name="connsiteX7" fmla="*/ 1420698 w 1420698"/>
                <a:gd name="connsiteY7" fmla="*/ 146050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698" h="1460500">
                  <a:moveTo>
                    <a:pt x="10998" y="0"/>
                  </a:moveTo>
                  <a:cubicBezTo>
                    <a:pt x="1473" y="77787"/>
                    <a:pt x="-8052" y="155575"/>
                    <a:pt x="10998" y="234950"/>
                  </a:cubicBezTo>
                  <a:cubicBezTo>
                    <a:pt x="30048" y="314325"/>
                    <a:pt x="31106" y="397933"/>
                    <a:pt x="125298" y="476250"/>
                  </a:cubicBezTo>
                  <a:cubicBezTo>
                    <a:pt x="219490" y="554567"/>
                    <a:pt x="477723" y="654050"/>
                    <a:pt x="576148" y="704850"/>
                  </a:cubicBezTo>
                  <a:cubicBezTo>
                    <a:pt x="674573" y="755650"/>
                    <a:pt x="661873" y="744008"/>
                    <a:pt x="715848" y="781050"/>
                  </a:cubicBezTo>
                  <a:cubicBezTo>
                    <a:pt x="769823" y="818092"/>
                    <a:pt x="824856" y="859367"/>
                    <a:pt x="899998" y="927100"/>
                  </a:cubicBezTo>
                  <a:cubicBezTo>
                    <a:pt x="975140" y="994833"/>
                    <a:pt x="1079915" y="1098550"/>
                    <a:pt x="1166698" y="1187450"/>
                  </a:cubicBezTo>
                  <a:cubicBezTo>
                    <a:pt x="1253481" y="1276350"/>
                    <a:pt x="1337089" y="1368425"/>
                    <a:pt x="1420698" y="14605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003550" y="4718050"/>
              <a:ext cx="1358900" cy="1466850"/>
            </a:xfrm>
            <a:custGeom>
              <a:avLst/>
              <a:gdLst>
                <a:gd name="connsiteX0" fmla="*/ 1358900 w 1358900"/>
                <a:gd name="connsiteY0" fmla="*/ 0 h 1466850"/>
                <a:gd name="connsiteX1" fmla="*/ 1016000 w 1358900"/>
                <a:gd name="connsiteY1" fmla="*/ 114300 h 1466850"/>
                <a:gd name="connsiteX2" fmla="*/ 825500 w 1358900"/>
                <a:gd name="connsiteY2" fmla="*/ 330200 h 1466850"/>
                <a:gd name="connsiteX3" fmla="*/ 495300 w 1358900"/>
                <a:gd name="connsiteY3" fmla="*/ 749300 h 1466850"/>
                <a:gd name="connsiteX4" fmla="*/ 158750 w 1358900"/>
                <a:gd name="connsiteY4" fmla="*/ 1219200 h 1466850"/>
                <a:gd name="connsiteX5" fmla="*/ 0 w 1358900"/>
                <a:gd name="connsiteY5" fmla="*/ 14668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900" h="1466850">
                  <a:moveTo>
                    <a:pt x="1358900" y="0"/>
                  </a:moveTo>
                  <a:cubicBezTo>
                    <a:pt x="1231900" y="29633"/>
                    <a:pt x="1104900" y="59267"/>
                    <a:pt x="1016000" y="114300"/>
                  </a:cubicBezTo>
                  <a:cubicBezTo>
                    <a:pt x="927100" y="169333"/>
                    <a:pt x="912283" y="224367"/>
                    <a:pt x="825500" y="330200"/>
                  </a:cubicBezTo>
                  <a:cubicBezTo>
                    <a:pt x="738717" y="436033"/>
                    <a:pt x="606425" y="601133"/>
                    <a:pt x="495300" y="749300"/>
                  </a:cubicBezTo>
                  <a:cubicBezTo>
                    <a:pt x="384175" y="897467"/>
                    <a:pt x="241300" y="1099608"/>
                    <a:pt x="158750" y="1219200"/>
                  </a:cubicBezTo>
                  <a:cubicBezTo>
                    <a:pt x="76200" y="1338792"/>
                    <a:pt x="38100" y="1402821"/>
                    <a:pt x="0" y="146685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2334376" y="3694084"/>
              <a:ext cx="2019300" cy="1016000"/>
            </a:xfrm>
            <a:custGeom>
              <a:avLst/>
              <a:gdLst>
                <a:gd name="connsiteX0" fmla="*/ 2019300 w 2019300"/>
                <a:gd name="connsiteY0" fmla="*/ 1016000 h 1016000"/>
                <a:gd name="connsiteX1" fmla="*/ 1657350 w 2019300"/>
                <a:gd name="connsiteY1" fmla="*/ 901700 h 1016000"/>
                <a:gd name="connsiteX2" fmla="*/ 1416050 w 2019300"/>
                <a:gd name="connsiteY2" fmla="*/ 889000 h 1016000"/>
                <a:gd name="connsiteX3" fmla="*/ 1104900 w 2019300"/>
                <a:gd name="connsiteY3" fmla="*/ 850900 h 1016000"/>
                <a:gd name="connsiteX4" fmla="*/ 812800 w 2019300"/>
                <a:gd name="connsiteY4" fmla="*/ 711200 h 1016000"/>
                <a:gd name="connsiteX5" fmla="*/ 584200 w 2019300"/>
                <a:gd name="connsiteY5" fmla="*/ 381000 h 1016000"/>
                <a:gd name="connsiteX6" fmla="*/ 0 w 2019300"/>
                <a:gd name="connsiteY6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1016000">
                  <a:moveTo>
                    <a:pt x="2019300" y="1016000"/>
                  </a:moveTo>
                  <a:cubicBezTo>
                    <a:pt x="1888596" y="969433"/>
                    <a:pt x="1757892" y="922867"/>
                    <a:pt x="1657350" y="901700"/>
                  </a:cubicBezTo>
                  <a:cubicBezTo>
                    <a:pt x="1556808" y="880533"/>
                    <a:pt x="1508125" y="897467"/>
                    <a:pt x="1416050" y="889000"/>
                  </a:cubicBezTo>
                  <a:cubicBezTo>
                    <a:pt x="1323975" y="880533"/>
                    <a:pt x="1205442" y="880533"/>
                    <a:pt x="1104900" y="850900"/>
                  </a:cubicBezTo>
                  <a:cubicBezTo>
                    <a:pt x="1004358" y="821267"/>
                    <a:pt x="899583" y="789517"/>
                    <a:pt x="812800" y="711200"/>
                  </a:cubicBezTo>
                  <a:cubicBezTo>
                    <a:pt x="726017" y="632883"/>
                    <a:pt x="719667" y="499533"/>
                    <a:pt x="584200" y="381000"/>
                  </a:cubicBezTo>
                  <a:cubicBezTo>
                    <a:pt x="448733" y="262467"/>
                    <a:pt x="224366" y="131233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76119" y="847898"/>
                <a:ext cx="8926418" cy="179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cut</m:t>
                          </m:r>
                        </m:sub>
                        <m:sup/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∋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ja-JP" sz="2400" b="0" dirty="0" smtClean="0">
                  <a:latin typeface="Calibri Light" panose="020F0302020204030204" pitchFamily="34" charset="0"/>
                </a:endParaRPr>
              </a:p>
              <a:p>
                <a:endParaRPr kumimoji="1" lang="en-US" altLang="ja-JP" sz="2400" b="0" dirty="0" smtClean="0">
                  <a:latin typeface="Calibri Light" panose="020F0302020204030204" pitchFamily="34" charset="0"/>
                </a:endParaRPr>
              </a:p>
              <a:p>
                <a:r>
                  <a:rPr kumimoji="1" lang="en-US" altLang="ja-JP" sz="2400" b="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cut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19" y="847898"/>
                <a:ext cx="8926418" cy="1790234"/>
              </a:xfrm>
              <a:prstGeom prst="rect">
                <a:avLst/>
              </a:prstGeom>
              <a:blipFill>
                <a:blip r:embed="rId3"/>
                <a:stretch>
                  <a:fillRect b="-37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53100" y="132198"/>
            <a:ext cx="6251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Calibri Light" panose="020F0302020204030204" pitchFamily="34" charset="0"/>
              </a:rPr>
              <a:t>LP-dual of frac</a:t>
            </a:r>
            <a:r>
              <a:rPr lang="en-US" altLang="ja-JP" sz="3200" dirty="0" smtClean="0">
                <a:latin typeface="Calibri Light" panose="020F0302020204030204" pitchFamily="34" charset="0"/>
              </a:rPr>
              <a:t>tional</a:t>
            </a:r>
            <a:r>
              <a:rPr kumimoji="1" lang="en-US" altLang="ja-JP" sz="3200" dirty="0" smtClean="0">
                <a:latin typeface="Calibri Light" panose="020F0302020204030204" pitchFamily="34" charset="0"/>
              </a:rPr>
              <a:t> terminal backup</a:t>
            </a:r>
            <a:endParaRPr kumimoji="1" lang="ja-JP" altLang="en-US" sz="3200" dirty="0" smtClean="0">
              <a:latin typeface="Calibri Light" panose="020F0302020204030204" pitchFamily="34" charset="0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2316477" y="3290512"/>
            <a:ext cx="4095406" cy="2779105"/>
            <a:chOff x="2316477" y="3290512"/>
            <a:chExt cx="4095406" cy="2779105"/>
          </a:xfrm>
        </p:grpSpPr>
        <p:sp>
          <p:nvSpPr>
            <p:cNvPr id="6" name="楕円 5"/>
            <p:cNvSpPr/>
            <p:nvPr/>
          </p:nvSpPr>
          <p:spPr>
            <a:xfrm>
              <a:off x="2316477" y="3290512"/>
              <a:ext cx="4095406" cy="277910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>
              <a:spLocks noChangeAspect="1"/>
            </p:cNvSpPr>
            <p:nvPr/>
          </p:nvSpPr>
          <p:spPr>
            <a:xfrm>
              <a:off x="4297678" y="3589243"/>
              <a:ext cx="133004" cy="133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/>
            <p:cNvSpPr>
              <a:spLocks noChangeAspect="1"/>
            </p:cNvSpPr>
            <p:nvPr/>
          </p:nvSpPr>
          <p:spPr>
            <a:xfrm>
              <a:off x="2945478" y="4173905"/>
              <a:ext cx="133004" cy="133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>
              <a:spLocks noChangeAspect="1"/>
            </p:cNvSpPr>
            <p:nvPr/>
          </p:nvSpPr>
          <p:spPr>
            <a:xfrm>
              <a:off x="3452553" y="5349689"/>
              <a:ext cx="133004" cy="133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>
              <a:spLocks noChangeAspect="1"/>
            </p:cNvSpPr>
            <p:nvPr/>
          </p:nvSpPr>
          <p:spPr>
            <a:xfrm>
              <a:off x="5095702" y="5462379"/>
              <a:ext cx="133004" cy="133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>
              <a:spLocks noChangeAspect="1"/>
            </p:cNvSpPr>
            <p:nvPr/>
          </p:nvSpPr>
          <p:spPr>
            <a:xfrm>
              <a:off x="5672052" y="4324451"/>
              <a:ext cx="133004" cy="133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329817" y="3275898"/>
            <a:ext cx="4102100" cy="2781300"/>
            <a:chOff x="393700" y="290601"/>
            <a:chExt cx="4102100" cy="2781300"/>
          </a:xfrm>
        </p:grpSpPr>
        <p:sp>
          <p:nvSpPr>
            <p:cNvPr id="23" name="フリーフォーム 22"/>
            <p:cNvSpPr/>
            <p:nvPr/>
          </p:nvSpPr>
          <p:spPr>
            <a:xfrm>
              <a:off x="1924050" y="328701"/>
              <a:ext cx="1308100" cy="659905"/>
            </a:xfrm>
            <a:custGeom>
              <a:avLst/>
              <a:gdLst>
                <a:gd name="connsiteX0" fmla="*/ 0 w 1308100"/>
                <a:gd name="connsiteY0" fmla="*/ 0 h 659905"/>
                <a:gd name="connsiteX1" fmla="*/ 342900 w 1308100"/>
                <a:gd name="connsiteY1" fmla="*/ 565150 h 659905"/>
                <a:gd name="connsiteX2" fmla="*/ 831850 w 1308100"/>
                <a:gd name="connsiteY2" fmla="*/ 628650 h 659905"/>
                <a:gd name="connsiteX3" fmla="*/ 1212850 w 1308100"/>
                <a:gd name="connsiteY3" fmla="*/ 241300 h 659905"/>
                <a:gd name="connsiteX4" fmla="*/ 1308100 w 1308100"/>
                <a:gd name="connsiteY4" fmla="*/ 44450 h 6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100" h="659905">
                  <a:moveTo>
                    <a:pt x="0" y="0"/>
                  </a:moveTo>
                  <a:cubicBezTo>
                    <a:pt x="102129" y="230187"/>
                    <a:pt x="204258" y="460375"/>
                    <a:pt x="342900" y="565150"/>
                  </a:cubicBezTo>
                  <a:cubicBezTo>
                    <a:pt x="481542" y="669925"/>
                    <a:pt x="686858" y="682625"/>
                    <a:pt x="831850" y="628650"/>
                  </a:cubicBezTo>
                  <a:cubicBezTo>
                    <a:pt x="976842" y="574675"/>
                    <a:pt x="1133475" y="338667"/>
                    <a:pt x="1212850" y="241300"/>
                  </a:cubicBezTo>
                  <a:cubicBezTo>
                    <a:pt x="1292225" y="143933"/>
                    <a:pt x="1300162" y="94191"/>
                    <a:pt x="1308100" y="444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011295" y="296951"/>
              <a:ext cx="2004507" cy="1094378"/>
            </a:xfrm>
            <a:custGeom>
              <a:avLst/>
              <a:gdLst>
                <a:gd name="connsiteX0" fmla="*/ 1941455 w 2004507"/>
                <a:gd name="connsiteY0" fmla="*/ 0 h 1094378"/>
                <a:gd name="connsiteX1" fmla="*/ 1966855 w 2004507"/>
                <a:gd name="connsiteY1" fmla="*/ 685800 h 1094378"/>
                <a:gd name="connsiteX2" fmla="*/ 1496955 w 2004507"/>
                <a:gd name="connsiteY2" fmla="*/ 1066800 h 1094378"/>
                <a:gd name="connsiteX3" fmla="*/ 779405 w 2004507"/>
                <a:gd name="connsiteY3" fmla="*/ 1003300 h 1094378"/>
                <a:gd name="connsiteX4" fmla="*/ 106305 w 2004507"/>
                <a:gd name="connsiteY4" fmla="*/ 514350 h 1094378"/>
                <a:gd name="connsiteX5" fmla="*/ 11055 w 2004507"/>
                <a:gd name="connsiteY5" fmla="*/ 400050 h 109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4507" h="1094378">
                  <a:moveTo>
                    <a:pt x="1941455" y="0"/>
                  </a:moveTo>
                  <a:cubicBezTo>
                    <a:pt x="1991196" y="254000"/>
                    <a:pt x="2040938" y="508000"/>
                    <a:pt x="1966855" y="685800"/>
                  </a:cubicBezTo>
                  <a:cubicBezTo>
                    <a:pt x="1892772" y="863600"/>
                    <a:pt x="1694863" y="1013883"/>
                    <a:pt x="1496955" y="1066800"/>
                  </a:cubicBezTo>
                  <a:cubicBezTo>
                    <a:pt x="1299047" y="1119717"/>
                    <a:pt x="1011180" y="1095375"/>
                    <a:pt x="779405" y="1003300"/>
                  </a:cubicBezTo>
                  <a:cubicBezTo>
                    <a:pt x="547630" y="911225"/>
                    <a:pt x="234363" y="614892"/>
                    <a:pt x="106305" y="514350"/>
                  </a:cubicBezTo>
                  <a:cubicBezTo>
                    <a:pt x="-21753" y="413808"/>
                    <a:pt x="-5349" y="406929"/>
                    <a:pt x="11055" y="4000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1574800" y="411251"/>
              <a:ext cx="2228850" cy="1224500"/>
            </a:xfrm>
            <a:custGeom>
              <a:avLst/>
              <a:gdLst>
                <a:gd name="connsiteX0" fmla="*/ 0 w 2228850"/>
                <a:gd name="connsiteY0" fmla="*/ 0 h 1224500"/>
                <a:gd name="connsiteX1" fmla="*/ 755650 w 2228850"/>
                <a:gd name="connsiteY1" fmla="*/ 1136650 h 1224500"/>
                <a:gd name="connsiteX2" fmla="*/ 1530350 w 2228850"/>
                <a:gd name="connsiteY2" fmla="*/ 1047750 h 1224500"/>
                <a:gd name="connsiteX3" fmla="*/ 2228850 w 2228850"/>
                <a:gd name="connsiteY3" fmla="*/ 247650 h 122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850" h="1224500">
                  <a:moveTo>
                    <a:pt x="0" y="0"/>
                  </a:moveTo>
                  <a:cubicBezTo>
                    <a:pt x="250296" y="481012"/>
                    <a:pt x="500592" y="962025"/>
                    <a:pt x="755650" y="1136650"/>
                  </a:cubicBezTo>
                  <a:cubicBezTo>
                    <a:pt x="1010708" y="1311275"/>
                    <a:pt x="1284817" y="1195917"/>
                    <a:pt x="1530350" y="1047750"/>
                  </a:cubicBezTo>
                  <a:cubicBezTo>
                    <a:pt x="1775883" y="899583"/>
                    <a:pt x="2002366" y="573616"/>
                    <a:pt x="2228850" y="2476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3264128" y="474751"/>
              <a:ext cx="1231672" cy="1527074"/>
            </a:xfrm>
            <a:custGeom>
              <a:avLst/>
              <a:gdLst>
                <a:gd name="connsiteX0" fmla="*/ 228372 w 1231672"/>
                <a:gd name="connsiteY0" fmla="*/ 0 h 1527074"/>
                <a:gd name="connsiteX1" fmla="*/ 12472 w 1231672"/>
                <a:gd name="connsiteY1" fmla="*/ 501650 h 1527074"/>
                <a:gd name="connsiteX2" fmla="*/ 95022 w 1231672"/>
                <a:gd name="connsiteY2" fmla="*/ 1206500 h 1527074"/>
                <a:gd name="connsiteX3" fmla="*/ 660172 w 1231672"/>
                <a:gd name="connsiteY3" fmla="*/ 1524000 h 1527074"/>
                <a:gd name="connsiteX4" fmla="*/ 1231672 w 1231672"/>
                <a:gd name="connsiteY4" fmla="*/ 1035050 h 152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672" h="1527074">
                  <a:moveTo>
                    <a:pt x="228372" y="0"/>
                  </a:moveTo>
                  <a:cubicBezTo>
                    <a:pt x="131534" y="150283"/>
                    <a:pt x="34697" y="300567"/>
                    <a:pt x="12472" y="501650"/>
                  </a:cubicBezTo>
                  <a:cubicBezTo>
                    <a:pt x="-9753" y="702733"/>
                    <a:pt x="-12928" y="1036108"/>
                    <a:pt x="95022" y="1206500"/>
                  </a:cubicBezTo>
                  <a:cubicBezTo>
                    <a:pt x="202972" y="1376892"/>
                    <a:pt x="470730" y="1552575"/>
                    <a:pt x="660172" y="1524000"/>
                  </a:cubicBezTo>
                  <a:cubicBezTo>
                    <a:pt x="849614" y="1495425"/>
                    <a:pt x="1040643" y="1265237"/>
                    <a:pt x="1231672" y="10350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3471977" y="538251"/>
              <a:ext cx="947623" cy="1352550"/>
            </a:xfrm>
            <a:custGeom>
              <a:avLst/>
              <a:gdLst>
                <a:gd name="connsiteX0" fmla="*/ 179273 w 947623"/>
                <a:gd name="connsiteY0" fmla="*/ 0 h 1352550"/>
                <a:gd name="connsiteX1" fmla="*/ 14173 w 947623"/>
                <a:gd name="connsiteY1" fmla="*/ 431800 h 1352550"/>
                <a:gd name="connsiteX2" fmla="*/ 71323 w 947623"/>
                <a:gd name="connsiteY2" fmla="*/ 984250 h 1352550"/>
                <a:gd name="connsiteX3" fmla="*/ 566623 w 947623"/>
                <a:gd name="connsiteY3" fmla="*/ 1193800 h 1352550"/>
                <a:gd name="connsiteX4" fmla="*/ 947623 w 947623"/>
                <a:gd name="connsiteY4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623" h="1352550">
                  <a:moveTo>
                    <a:pt x="179273" y="0"/>
                  </a:moveTo>
                  <a:cubicBezTo>
                    <a:pt x="105719" y="133879"/>
                    <a:pt x="32165" y="267758"/>
                    <a:pt x="14173" y="431800"/>
                  </a:cubicBezTo>
                  <a:cubicBezTo>
                    <a:pt x="-3819" y="595842"/>
                    <a:pt x="-20752" y="857250"/>
                    <a:pt x="71323" y="984250"/>
                  </a:cubicBezTo>
                  <a:cubicBezTo>
                    <a:pt x="163398" y="1111250"/>
                    <a:pt x="566623" y="1193800"/>
                    <a:pt x="566623" y="1193800"/>
                  </a:cubicBezTo>
                  <a:lnTo>
                    <a:pt x="947623" y="13525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2800256" y="1332001"/>
              <a:ext cx="1651094" cy="1670050"/>
            </a:xfrm>
            <a:custGeom>
              <a:avLst/>
              <a:gdLst>
                <a:gd name="connsiteX0" fmla="*/ 171544 w 1651094"/>
                <a:gd name="connsiteY0" fmla="*/ 1670050 h 1670050"/>
                <a:gd name="connsiteX1" fmla="*/ 12794 w 1651094"/>
                <a:gd name="connsiteY1" fmla="*/ 1111250 h 1670050"/>
                <a:gd name="connsiteX2" fmla="*/ 469994 w 1651094"/>
                <a:gd name="connsiteY2" fmla="*/ 730250 h 1670050"/>
                <a:gd name="connsiteX3" fmla="*/ 844644 w 1651094"/>
                <a:gd name="connsiteY3" fmla="*/ 590550 h 1670050"/>
                <a:gd name="connsiteX4" fmla="*/ 1308194 w 1651094"/>
                <a:gd name="connsiteY4" fmla="*/ 311150 h 1670050"/>
                <a:gd name="connsiteX5" fmla="*/ 1651094 w 1651094"/>
                <a:gd name="connsiteY5" fmla="*/ 0 h 16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094" h="1670050">
                  <a:moveTo>
                    <a:pt x="171544" y="1670050"/>
                  </a:moveTo>
                  <a:cubicBezTo>
                    <a:pt x="67298" y="1468966"/>
                    <a:pt x="-36948" y="1267883"/>
                    <a:pt x="12794" y="1111250"/>
                  </a:cubicBezTo>
                  <a:cubicBezTo>
                    <a:pt x="62536" y="954617"/>
                    <a:pt x="331352" y="817033"/>
                    <a:pt x="469994" y="730250"/>
                  </a:cubicBezTo>
                  <a:cubicBezTo>
                    <a:pt x="608636" y="643467"/>
                    <a:pt x="704944" y="660400"/>
                    <a:pt x="844644" y="590550"/>
                  </a:cubicBezTo>
                  <a:cubicBezTo>
                    <a:pt x="984344" y="520700"/>
                    <a:pt x="1173786" y="409575"/>
                    <a:pt x="1308194" y="311150"/>
                  </a:cubicBezTo>
                  <a:cubicBezTo>
                    <a:pt x="1442602" y="212725"/>
                    <a:pt x="1546848" y="106362"/>
                    <a:pt x="165109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2241260" y="1528060"/>
              <a:ext cx="1898940" cy="1543841"/>
            </a:xfrm>
            <a:custGeom>
              <a:avLst/>
              <a:gdLst>
                <a:gd name="connsiteX0" fmla="*/ 1898940 w 1898940"/>
                <a:gd name="connsiteY0" fmla="*/ 896141 h 1543841"/>
                <a:gd name="connsiteX1" fmla="*/ 1308390 w 1898940"/>
                <a:gd name="connsiteY1" fmla="*/ 667541 h 1543841"/>
                <a:gd name="connsiteX2" fmla="*/ 921040 w 1898940"/>
                <a:gd name="connsiteY2" fmla="*/ 502441 h 1543841"/>
                <a:gd name="connsiteX3" fmla="*/ 501940 w 1898940"/>
                <a:gd name="connsiteY3" fmla="*/ 38891 h 1543841"/>
                <a:gd name="connsiteX4" fmla="*/ 133640 w 1898940"/>
                <a:gd name="connsiteY4" fmla="*/ 70641 h 1543841"/>
                <a:gd name="connsiteX5" fmla="*/ 6640 w 1898940"/>
                <a:gd name="connsiteY5" fmla="*/ 432591 h 1543841"/>
                <a:gd name="connsiteX6" fmla="*/ 32040 w 1898940"/>
                <a:gd name="connsiteY6" fmla="*/ 1054891 h 1543841"/>
                <a:gd name="connsiteX7" fmla="*/ 152690 w 1898940"/>
                <a:gd name="connsiteY7" fmla="*/ 1543841 h 15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8940" h="1543841">
                  <a:moveTo>
                    <a:pt x="1898940" y="896141"/>
                  </a:moveTo>
                  <a:lnTo>
                    <a:pt x="1308390" y="667541"/>
                  </a:lnTo>
                  <a:cubicBezTo>
                    <a:pt x="1145407" y="601924"/>
                    <a:pt x="1055448" y="607216"/>
                    <a:pt x="921040" y="502441"/>
                  </a:cubicBezTo>
                  <a:cubicBezTo>
                    <a:pt x="786632" y="397666"/>
                    <a:pt x="633173" y="110858"/>
                    <a:pt x="501940" y="38891"/>
                  </a:cubicBezTo>
                  <a:cubicBezTo>
                    <a:pt x="370707" y="-33076"/>
                    <a:pt x="216190" y="5024"/>
                    <a:pt x="133640" y="70641"/>
                  </a:cubicBezTo>
                  <a:cubicBezTo>
                    <a:pt x="51090" y="136258"/>
                    <a:pt x="23573" y="268549"/>
                    <a:pt x="6640" y="432591"/>
                  </a:cubicBezTo>
                  <a:cubicBezTo>
                    <a:pt x="-10293" y="596633"/>
                    <a:pt x="7698" y="869683"/>
                    <a:pt x="32040" y="1054891"/>
                  </a:cubicBezTo>
                  <a:cubicBezTo>
                    <a:pt x="56382" y="1240099"/>
                    <a:pt x="104536" y="1391970"/>
                    <a:pt x="152690" y="15438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1079500" y="1834828"/>
              <a:ext cx="2228850" cy="1078323"/>
            </a:xfrm>
            <a:custGeom>
              <a:avLst/>
              <a:gdLst>
                <a:gd name="connsiteX0" fmla="*/ 0 w 2228850"/>
                <a:gd name="connsiteY0" fmla="*/ 881473 h 1078323"/>
                <a:gd name="connsiteX1" fmla="*/ 330200 w 2228850"/>
                <a:gd name="connsiteY1" fmla="*/ 303623 h 1078323"/>
                <a:gd name="connsiteX2" fmla="*/ 812800 w 2228850"/>
                <a:gd name="connsiteY2" fmla="*/ 17873 h 1078323"/>
                <a:gd name="connsiteX3" fmla="*/ 1339850 w 2228850"/>
                <a:gd name="connsiteY3" fmla="*/ 106773 h 1078323"/>
                <a:gd name="connsiteX4" fmla="*/ 1955800 w 2228850"/>
                <a:gd name="connsiteY4" fmla="*/ 729073 h 1078323"/>
                <a:gd name="connsiteX5" fmla="*/ 2228850 w 2228850"/>
                <a:gd name="connsiteY5" fmla="*/ 1078323 h 107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8850" h="1078323">
                  <a:moveTo>
                    <a:pt x="0" y="881473"/>
                  </a:moveTo>
                  <a:cubicBezTo>
                    <a:pt x="97366" y="664514"/>
                    <a:pt x="194733" y="447556"/>
                    <a:pt x="330200" y="303623"/>
                  </a:cubicBezTo>
                  <a:cubicBezTo>
                    <a:pt x="465667" y="159690"/>
                    <a:pt x="644525" y="50681"/>
                    <a:pt x="812800" y="17873"/>
                  </a:cubicBezTo>
                  <a:cubicBezTo>
                    <a:pt x="981075" y="-14935"/>
                    <a:pt x="1149350" y="-11760"/>
                    <a:pt x="1339850" y="106773"/>
                  </a:cubicBezTo>
                  <a:cubicBezTo>
                    <a:pt x="1530350" y="225306"/>
                    <a:pt x="1807633" y="567148"/>
                    <a:pt x="1955800" y="729073"/>
                  </a:cubicBezTo>
                  <a:cubicBezTo>
                    <a:pt x="2103967" y="890998"/>
                    <a:pt x="2166408" y="984660"/>
                    <a:pt x="2228850" y="10783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717550" y="2041127"/>
              <a:ext cx="1892300" cy="986324"/>
            </a:xfrm>
            <a:custGeom>
              <a:avLst/>
              <a:gdLst>
                <a:gd name="connsiteX0" fmla="*/ 1892300 w 1892300"/>
                <a:gd name="connsiteY0" fmla="*/ 986324 h 986324"/>
                <a:gd name="connsiteX1" fmla="*/ 1524000 w 1892300"/>
                <a:gd name="connsiteY1" fmla="*/ 275124 h 986324"/>
                <a:gd name="connsiteX2" fmla="*/ 1339850 w 1892300"/>
                <a:gd name="connsiteY2" fmla="*/ 192574 h 986324"/>
                <a:gd name="connsiteX3" fmla="*/ 692150 w 1892300"/>
                <a:gd name="connsiteY3" fmla="*/ 2074 h 986324"/>
                <a:gd name="connsiteX4" fmla="*/ 304800 w 1892300"/>
                <a:gd name="connsiteY4" fmla="*/ 103674 h 986324"/>
                <a:gd name="connsiteX5" fmla="*/ 0 w 1892300"/>
                <a:gd name="connsiteY5" fmla="*/ 294174 h 98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300" h="986324">
                  <a:moveTo>
                    <a:pt x="1892300" y="986324"/>
                  </a:moveTo>
                  <a:cubicBezTo>
                    <a:pt x="1754187" y="696870"/>
                    <a:pt x="1616075" y="407416"/>
                    <a:pt x="1524000" y="275124"/>
                  </a:cubicBezTo>
                  <a:cubicBezTo>
                    <a:pt x="1431925" y="142832"/>
                    <a:pt x="1478492" y="238082"/>
                    <a:pt x="1339850" y="192574"/>
                  </a:cubicBezTo>
                  <a:cubicBezTo>
                    <a:pt x="1201208" y="147066"/>
                    <a:pt x="864658" y="16891"/>
                    <a:pt x="692150" y="2074"/>
                  </a:cubicBezTo>
                  <a:cubicBezTo>
                    <a:pt x="519642" y="-12743"/>
                    <a:pt x="420158" y="54991"/>
                    <a:pt x="304800" y="103674"/>
                  </a:cubicBezTo>
                  <a:cubicBezTo>
                    <a:pt x="189442" y="152357"/>
                    <a:pt x="94721" y="223265"/>
                    <a:pt x="0" y="2941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393700" y="525551"/>
              <a:ext cx="1148787" cy="1187554"/>
            </a:xfrm>
            <a:custGeom>
              <a:avLst/>
              <a:gdLst>
                <a:gd name="connsiteX0" fmla="*/ 939800 w 1148787"/>
                <a:gd name="connsiteY0" fmla="*/ 0 h 1187554"/>
                <a:gd name="connsiteX1" fmla="*/ 1098550 w 1148787"/>
                <a:gd name="connsiteY1" fmla="*/ 571500 h 1187554"/>
                <a:gd name="connsiteX2" fmla="*/ 1098550 w 1148787"/>
                <a:gd name="connsiteY2" fmla="*/ 1016000 h 1187554"/>
                <a:gd name="connsiteX3" fmla="*/ 508000 w 1148787"/>
                <a:gd name="connsiteY3" fmla="*/ 1098550 h 1187554"/>
                <a:gd name="connsiteX4" fmla="*/ 101600 w 1148787"/>
                <a:gd name="connsiteY4" fmla="*/ 1174750 h 1187554"/>
                <a:gd name="connsiteX5" fmla="*/ 0 w 1148787"/>
                <a:gd name="connsiteY5" fmla="*/ 1187450 h 1187554"/>
                <a:gd name="connsiteX6" fmla="*/ 0 w 1148787"/>
                <a:gd name="connsiteY6" fmla="*/ 1187450 h 11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787" h="1187554">
                  <a:moveTo>
                    <a:pt x="939800" y="0"/>
                  </a:moveTo>
                  <a:cubicBezTo>
                    <a:pt x="1005946" y="201083"/>
                    <a:pt x="1072092" y="402167"/>
                    <a:pt x="1098550" y="571500"/>
                  </a:cubicBezTo>
                  <a:cubicBezTo>
                    <a:pt x="1125008" y="740833"/>
                    <a:pt x="1196975" y="928158"/>
                    <a:pt x="1098550" y="1016000"/>
                  </a:cubicBezTo>
                  <a:cubicBezTo>
                    <a:pt x="1000125" y="1103842"/>
                    <a:pt x="674158" y="1072092"/>
                    <a:pt x="508000" y="1098550"/>
                  </a:cubicBezTo>
                  <a:cubicBezTo>
                    <a:pt x="341842" y="1125008"/>
                    <a:pt x="186267" y="1159933"/>
                    <a:pt x="101600" y="1174750"/>
                  </a:cubicBezTo>
                  <a:cubicBezTo>
                    <a:pt x="16933" y="1189567"/>
                    <a:pt x="0" y="1187450"/>
                    <a:pt x="0" y="1187450"/>
                  </a:cubicBezTo>
                  <a:lnTo>
                    <a:pt x="0" y="11874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469900" y="290601"/>
              <a:ext cx="1752600" cy="1752600"/>
            </a:xfrm>
            <a:custGeom>
              <a:avLst/>
              <a:gdLst>
                <a:gd name="connsiteX0" fmla="*/ 1752600 w 1752600"/>
                <a:gd name="connsiteY0" fmla="*/ 0 h 1752600"/>
                <a:gd name="connsiteX1" fmla="*/ 1587500 w 1752600"/>
                <a:gd name="connsiteY1" fmla="*/ 539750 h 1752600"/>
                <a:gd name="connsiteX2" fmla="*/ 1422400 w 1752600"/>
                <a:gd name="connsiteY2" fmla="*/ 1149350 h 1752600"/>
                <a:gd name="connsiteX3" fmla="*/ 800100 w 1752600"/>
                <a:gd name="connsiteY3" fmla="*/ 1606550 h 1752600"/>
                <a:gd name="connsiteX4" fmla="*/ 304800 w 1752600"/>
                <a:gd name="connsiteY4" fmla="*/ 1720850 h 1752600"/>
                <a:gd name="connsiteX5" fmla="*/ 0 w 1752600"/>
                <a:gd name="connsiteY5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600" h="1752600">
                  <a:moveTo>
                    <a:pt x="1752600" y="0"/>
                  </a:moveTo>
                  <a:cubicBezTo>
                    <a:pt x="1697566" y="174096"/>
                    <a:pt x="1642533" y="348192"/>
                    <a:pt x="1587500" y="539750"/>
                  </a:cubicBezTo>
                  <a:cubicBezTo>
                    <a:pt x="1532467" y="731308"/>
                    <a:pt x="1553633" y="971550"/>
                    <a:pt x="1422400" y="1149350"/>
                  </a:cubicBezTo>
                  <a:cubicBezTo>
                    <a:pt x="1291167" y="1327150"/>
                    <a:pt x="986367" y="1511300"/>
                    <a:pt x="800100" y="1606550"/>
                  </a:cubicBezTo>
                  <a:cubicBezTo>
                    <a:pt x="613833" y="1701800"/>
                    <a:pt x="438150" y="1696508"/>
                    <a:pt x="304800" y="1720850"/>
                  </a:cubicBezTo>
                  <a:cubicBezTo>
                    <a:pt x="171450" y="1745192"/>
                    <a:pt x="85725" y="1748896"/>
                    <a:pt x="0" y="1752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2329817" y="3302114"/>
            <a:ext cx="4013313" cy="2755900"/>
            <a:chOff x="2330450" y="3302000"/>
            <a:chExt cx="4013313" cy="2755900"/>
          </a:xfrm>
        </p:grpSpPr>
        <p:sp>
          <p:nvSpPr>
            <p:cNvPr id="35" name="フリーフォーム 34"/>
            <p:cNvSpPr/>
            <p:nvPr/>
          </p:nvSpPr>
          <p:spPr>
            <a:xfrm>
              <a:off x="3981450" y="3302000"/>
              <a:ext cx="765966" cy="718564"/>
            </a:xfrm>
            <a:custGeom>
              <a:avLst/>
              <a:gdLst>
                <a:gd name="connsiteX0" fmla="*/ 0 w 765966"/>
                <a:gd name="connsiteY0" fmla="*/ 31750 h 718564"/>
                <a:gd name="connsiteX1" fmla="*/ 133350 w 765966"/>
                <a:gd name="connsiteY1" fmla="*/ 419100 h 718564"/>
                <a:gd name="connsiteX2" fmla="*/ 431800 w 765966"/>
                <a:gd name="connsiteY2" fmla="*/ 711200 h 718564"/>
                <a:gd name="connsiteX3" fmla="*/ 628650 w 765966"/>
                <a:gd name="connsiteY3" fmla="*/ 603250 h 718564"/>
                <a:gd name="connsiteX4" fmla="*/ 755650 w 765966"/>
                <a:gd name="connsiteY4" fmla="*/ 304800 h 718564"/>
                <a:gd name="connsiteX5" fmla="*/ 749300 w 765966"/>
                <a:gd name="connsiteY5" fmla="*/ 0 h 7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66" h="718564">
                  <a:moveTo>
                    <a:pt x="0" y="31750"/>
                  </a:moveTo>
                  <a:cubicBezTo>
                    <a:pt x="30691" y="168804"/>
                    <a:pt x="61383" y="305858"/>
                    <a:pt x="133350" y="419100"/>
                  </a:cubicBezTo>
                  <a:cubicBezTo>
                    <a:pt x="205317" y="532342"/>
                    <a:pt x="349250" y="680508"/>
                    <a:pt x="431800" y="711200"/>
                  </a:cubicBezTo>
                  <a:cubicBezTo>
                    <a:pt x="514350" y="741892"/>
                    <a:pt x="574675" y="670983"/>
                    <a:pt x="628650" y="603250"/>
                  </a:cubicBezTo>
                  <a:cubicBezTo>
                    <a:pt x="682625" y="535517"/>
                    <a:pt x="735542" y="405342"/>
                    <a:pt x="755650" y="304800"/>
                  </a:cubicBezTo>
                  <a:cubicBezTo>
                    <a:pt x="775758" y="204258"/>
                    <a:pt x="762529" y="102129"/>
                    <a:pt x="7493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3765550" y="3307739"/>
              <a:ext cx="1277332" cy="979526"/>
            </a:xfrm>
            <a:custGeom>
              <a:avLst/>
              <a:gdLst>
                <a:gd name="connsiteX0" fmla="*/ 0 w 1277332"/>
                <a:gd name="connsiteY0" fmla="*/ 76811 h 979526"/>
                <a:gd name="connsiteX1" fmla="*/ 101600 w 1277332"/>
                <a:gd name="connsiteY1" fmla="*/ 616561 h 979526"/>
                <a:gd name="connsiteX2" fmla="*/ 533400 w 1277332"/>
                <a:gd name="connsiteY2" fmla="*/ 959461 h 979526"/>
                <a:gd name="connsiteX3" fmla="*/ 984250 w 1277332"/>
                <a:gd name="connsiteY3" fmla="*/ 902311 h 979526"/>
                <a:gd name="connsiteX4" fmla="*/ 1193800 w 1277332"/>
                <a:gd name="connsiteY4" fmla="*/ 597511 h 979526"/>
                <a:gd name="connsiteX5" fmla="*/ 1270000 w 1277332"/>
                <a:gd name="connsiteY5" fmla="*/ 95861 h 979526"/>
                <a:gd name="connsiteX6" fmla="*/ 1270000 w 1277332"/>
                <a:gd name="connsiteY6" fmla="*/ 611 h 97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332" h="979526">
                  <a:moveTo>
                    <a:pt x="0" y="76811"/>
                  </a:moveTo>
                  <a:cubicBezTo>
                    <a:pt x="6350" y="273132"/>
                    <a:pt x="12700" y="469453"/>
                    <a:pt x="101600" y="616561"/>
                  </a:cubicBezTo>
                  <a:cubicBezTo>
                    <a:pt x="190500" y="763669"/>
                    <a:pt x="386292" y="911836"/>
                    <a:pt x="533400" y="959461"/>
                  </a:cubicBezTo>
                  <a:cubicBezTo>
                    <a:pt x="680508" y="1007086"/>
                    <a:pt x="874183" y="962636"/>
                    <a:pt x="984250" y="902311"/>
                  </a:cubicBezTo>
                  <a:cubicBezTo>
                    <a:pt x="1094317" y="841986"/>
                    <a:pt x="1146175" y="731919"/>
                    <a:pt x="1193800" y="597511"/>
                  </a:cubicBezTo>
                  <a:cubicBezTo>
                    <a:pt x="1241425" y="463103"/>
                    <a:pt x="1257300" y="195344"/>
                    <a:pt x="1270000" y="95861"/>
                  </a:cubicBezTo>
                  <a:cubicBezTo>
                    <a:pt x="1282700" y="-3622"/>
                    <a:pt x="1276350" y="-1506"/>
                    <a:pt x="1270000" y="6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2413000" y="3727450"/>
              <a:ext cx="942554" cy="845504"/>
            </a:xfrm>
            <a:custGeom>
              <a:avLst/>
              <a:gdLst>
                <a:gd name="connsiteX0" fmla="*/ 495300 w 942554"/>
                <a:gd name="connsiteY0" fmla="*/ 0 h 845504"/>
                <a:gd name="connsiteX1" fmla="*/ 869950 w 942554"/>
                <a:gd name="connsiteY1" fmla="*/ 419100 h 845504"/>
                <a:gd name="connsiteX2" fmla="*/ 901700 w 942554"/>
                <a:gd name="connsiteY2" fmla="*/ 704850 h 845504"/>
                <a:gd name="connsiteX3" fmla="*/ 419100 w 942554"/>
                <a:gd name="connsiteY3" fmla="*/ 844550 h 845504"/>
                <a:gd name="connsiteX4" fmla="*/ 95250 w 942554"/>
                <a:gd name="connsiteY4" fmla="*/ 641350 h 845504"/>
                <a:gd name="connsiteX5" fmla="*/ 0 w 942554"/>
                <a:gd name="connsiteY5" fmla="*/ 565150 h 84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554" h="845504">
                  <a:moveTo>
                    <a:pt x="495300" y="0"/>
                  </a:moveTo>
                  <a:cubicBezTo>
                    <a:pt x="648758" y="150812"/>
                    <a:pt x="802217" y="301625"/>
                    <a:pt x="869950" y="419100"/>
                  </a:cubicBezTo>
                  <a:cubicBezTo>
                    <a:pt x="937683" y="536575"/>
                    <a:pt x="976842" y="633942"/>
                    <a:pt x="901700" y="704850"/>
                  </a:cubicBezTo>
                  <a:cubicBezTo>
                    <a:pt x="826558" y="775758"/>
                    <a:pt x="553508" y="855133"/>
                    <a:pt x="419100" y="844550"/>
                  </a:cubicBezTo>
                  <a:cubicBezTo>
                    <a:pt x="284692" y="833967"/>
                    <a:pt x="165100" y="687917"/>
                    <a:pt x="95250" y="641350"/>
                  </a:cubicBezTo>
                  <a:cubicBezTo>
                    <a:pt x="25400" y="594783"/>
                    <a:pt x="12700" y="579966"/>
                    <a:pt x="0" y="5651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2330450" y="3562350"/>
              <a:ext cx="1316834" cy="1316688"/>
            </a:xfrm>
            <a:custGeom>
              <a:avLst/>
              <a:gdLst>
                <a:gd name="connsiteX0" fmla="*/ 825500 w 1316834"/>
                <a:gd name="connsiteY0" fmla="*/ 0 h 1316688"/>
                <a:gd name="connsiteX1" fmla="*/ 1225550 w 1316834"/>
                <a:gd name="connsiteY1" fmla="*/ 508000 h 1316688"/>
                <a:gd name="connsiteX2" fmla="*/ 1314450 w 1316834"/>
                <a:gd name="connsiteY2" fmla="*/ 857250 h 1316688"/>
                <a:gd name="connsiteX3" fmla="*/ 1168400 w 1316834"/>
                <a:gd name="connsiteY3" fmla="*/ 1111250 h 1316688"/>
                <a:gd name="connsiteX4" fmla="*/ 768350 w 1316834"/>
                <a:gd name="connsiteY4" fmla="*/ 1308100 h 1316688"/>
                <a:gd name="connsiteX5" fmla="*/ 317500 w 1316834"/>
                <a:gd name="connsiteY5" fmla="*/ 1257300 h 1316688"/>
                <a:gd name="connsiteX6" fmla="*/ 0 w 1316834"/>
                <a:gd name="connsiteY6" fmla="*/ 1041400 h 13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834" h="1316688">
                  <a:moveTo>
                    <a:pt x="825500" y="0"/>
                  </a:moveTo>
                  <a:cubicBezTo>
                    <a:pt x="984779" y="182562"/>
                    <a:pt x="1144058" y="365125"/>
                    <a:pt x="1225550" y="508000"/>
                  </a:cubicBezTo>
                  <a:cubicBezTo>
                    <a:pt x="1307042" y="650875"/>
                    <a:pt x="1323975" y="756708"/>
                    <a:pt x="1314450" y="857250"/>
                  </a:cubicBezTo>
                  <a:cubicBezTo>
                    <a:pt x="1304925" y="957792"/>
                    <a:pt x="1259417" y="1036108"/>
                    <a:pt x="1168400" y="1111250"/>
                  </a:cubicBezTo>
                  <a:cubicBezTo>
                    <a:pt x="1077383" y="1186392"/>
                    <a:pt x="910167" y="1283758"/>
                    <a:pt x="768350" y="1308100"/>
                  </a:cubicBezTo>
                  <a:cubicBezTo>
                    <a:pt x="626533" y="1332442"/>
                    <a:pt x="445558" y="1301750"/>
                    <a:pt x="317500" y="1257300"/>
                  </a:cubicBezTo>
                  <a:cubicBezTo>
                    <a:pt x="189442" y="1212850"/>
                    <a:pt x="94721" y="1127125"/>
                    <a:pt x="0" y="1041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2352079" y="3460750"/>
              <a:ext cx="1452301" cy="1705537"/>
            </a:xfrm>
            <a:custGeom>
              <a:avLst/>
              <a:gdLst>
                <a:gd name="connsiteX0" fmla="*/ 1102321 w 1452301"/>
                <a:gd name="connsiteY0" fmla="*/ 0 h 1705537"/>
                <a:gd name="connsiteX1" fmla="*/ 1375371 w 1452301"/>
                <a:gd name="connsiteY1" fmla="*/ 628650 h 1705537"/>
                <a:gd name="connsiteX2" fmla="*/ 1451571 w 1452301"/>
                <a:gd name="connsiteY2" fmla="*/ 984250 h 1705537"/>
                <a:gd name="connsiteX3" fmla="*/ 1343621 w 1452301"/>
                <a:gd name="connsiteY3" fmla="*/ 1428750 h 1705537"/>
                <a:gd name="connsiteX4" fmla="*/ 683221 w 1452301"/>
                <a:gd name="connsiteY4" fmla="*/ 1701800 h 1705537"/>
                <a:gd name="connsiteX5" fmla="*/ 92671 w 1452301"/>
                <a:gd name="connsiteY5" fmla="*/ 1581150 h 1705537"/>
                <a:gd name="connsiteX6" fmla="*/ 10121 w 1452301"/>
                <a:gd name="connsiteY6" fmla="*/ 1492250 h 170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301" h="1705537">
                  <a:moveTo>
                    <a:pt x="1102321" y="0"/>
                  </a:moveTo>
                  <a:cubicBezTo>
                    <a:pt x="1209742" y="232304"/>
                    <a:pt x="1317163" y="464608"/>
                    <a:pt x="1375371" y="628650"/>
                  </a:cubicBezTo>
                  <a:cubicBezTo>
                    <a:pt x="1433579" y="792692"/>
                    <a:pt x="1456863" y="850900"/>
                    <a:pt x="1451571" y="984250"/>
                  </a:cubicBezTo>
                  <a:cubicBezTo>
                    <a:pt x="1446279" y="1117600"/>
                    <a:pt x="1471679" y="1309158"/>
                    <a:pt x="1343621" y="1428750"/>
                  </a:cubicBezTo>
                  <a:cubicBezTo>
                    <a:pt x="1215563" y="1548342"/>
                    <a:pt x="891713" y="1676400"/>
                    <a:pt x="683221" y="1701800"/>
                  </a:cubicBezTo>
                  <a:cubicBezTo>
                    <a:pt x="474729" y="1727200"/>
                    <a:pt x="204854" y="1616075"/>
                    <a:pt x="92671" y="1581150"/>
                  </a:cubicBezTo>
                  <a:cubicBezTo>
                    <a:pt x="-19512" y="1546225"/>
                    <a:pt x="-4696" y="1519237"/>
                    <a:pt x="10121" y="14922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5442541" y="3651250"/>
              <a:ext cx="736009" cy="1064292"/>
            </a:xfrm>
            <a:custGeom>
              <a:avLst/>
              <a:gdLst>
                <a:gd name="connsiteX0" fmla="*/ 240709 w 736009"/>
                <a:gd name="connsiteY0" fmla="*/ 0 h 1064292"/>
                <a:gd name="connsiteX1" fmla="*/ 69259 w 736009"/>
                <a:gd name="connsiteY1" fmla="*/ 336550 h 1064292"/>
                <a:gd name="connsiteX2" fmla="*/ 5759 w 736009"/>
                <a:gd name="connsiteY2" fmla="*/ 800100 h 1064292"/>
                <a:gd name="connsiteX3" fmla="*/ 202609 w 736009"/>
                <a:gd name="connsiteY3" fmla="*/ 1060450 h 1064292"/>
                <a:gd name="connsiteX4" fmla="*/ 437559 w 736009"/>
                <a:gd name="connsiteY4" fmla="*/ 939800 h 1064292"/>
                <a:gd name="connsiteX5" fmla="*/ 628059 w 736009"/>
                <a:gd name="connsiteY5" fmla="*/ 723900 h 1064292"/>
                <a:gd name="connsiteX6" fmla="*/ 736009 w 736009"/>
                <a:gd name="connsiteY6" fmla="*/ 419100 h 1064292"/>
                <a:gd name="connsiteX7" fmla="*/ 736009 w 736009"/>
                <a:gd name="connsiteY7" fmla="*/ 419100 h 106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009" h="1064292">
                  <a:moveTo>
                    <a:pt x="240709" y="0"/>
                  </a:moveTo>
                  <a:cubicBezTo>
                    <a:pt x="174563" y="101600"/>
                    <a:pt x="108417" y="203200"/>
                    <a:pt x="69259" y="336550"/>
                  </a:cubicBezTo>
                  <a:cubicBezTo>
                    <a:pt x="30101" y="469900"/>
                    <a:pt x="-16466" y="679450"/>
                    <a:pt x="5759" y="800100"/>
                  </a:cubicBezTo>
                  <a:cubicBezTo>
                    <a:pt x="27984" y="920750"/>
                    <a:pt x="130642" y="1037167"/>
                    <a:pt x="202609" y="1060450"/>
                  </a:cubicBezTo>
                  <a:cubicBezTo>
                    <a:pt x="274576" y="1083733"/>
                    <a:pt x="366651" y="995892"/>
                    <a:pt x="437559" y="939800"/>
                  </a:cubicBezTo>
                  <a:cubicBezTo>
                    <a:pt x="508467" y="883708"/>
                    <a:pt x="578317" y="810683"/>
                    <a:pt x="628059" y="723900"/>
                  </a:cubicBezTo>
                  <a:cubicBezTo>
                    <a:pt x="677801" y="637117"/>
                    <a:pt x="736009" y="419100"/>
                    <a:pt x="736009" y="419100"/>
                  </a:cubicBezTo>
                  <a:lnTo>
                    <a:pt x="736009" y="419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5082950" y="3473450"/>
              <a:ext cx="1260813" cy="1501354"/>
            </a:xfrm>
            <a:custGeom>
              <a:avLst/>
              <a:gdLst>
                <a:gd name="connsiteX0" fmla="*/ 251050 w 1260813"/>
                <a:gd name="connsiteY0" fmla="*/ 0 h 1501354"/>
                <a:gd name="connsiteX1" fmla="*/ 111350 w 1260813"/>
                <a:gd name="connsiteY1" fmla="*/ 393700 h 1501354"/>
                <a:gd name="connsiteX2" fmla="*/ 3400 w 1260813"/>
                <a:gd name="connsiteY2" fmla="*/ 920750 h 1501354"/>
                <a:gd name="connsiteX3" fmla="*/ 92300 w 1260813"/>
                <a:gd name="connsiteY3" fmla="*/ 1390650 h 1501354"/>
                <a:gd name="connsiteX4" fmla="*/ 676500 w 1260813"/>
                <a:gd name="connsiteY4" fmla="*/ 1498600 h 1501354"/>
                <a:gd name="connsiteX5" fmla="*/ 987650 w 1260813"/>
                <a:gd name="connsiteY5" fmla="*/ 1320800 h 1501354"/>
                <a:gd name="connsiteX6" fmla="*/ 1216250 w 1260813"/>
                <a:gd name="connsiteY6" fmla="*/ 1009650 h 1501354"/>
                <a:gd name="connsiteX7" fmla="*/ 1260700 w 1260813"/>
                <a:gd name="connsiteY7" fmla="*/ 838200 h 150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813" h="1501354">
                  <a:moveTo>
                    <a:pt x="251050" y="0"/>
                  </a:moveTo>
                  <a:cubicBezTo>
                    <a:pt x="201837" y="120121"/>
                    <a:pt x="152625" y="240242"/>
                    <a:pt x="111350" y="393700"/>
                  </a:cubicBezTo>
                  <a:cubicBezTo>
                    <a:pt x="70075" y="547158"/>
                    <a:pt x="6575" y="754592"/>
                    <a:pt x="3400" y="920750"/>
                  </a:cubicBezTo>
                  <a:cubicBezTo>
                    <a:pt x="225" y="1086908"/>
                    <a:pt x="-19883" y="1294342"/>
                    <a:pt x="92300" y="1390650"/>
                  </a:cubicBezTo>
                  <a:cubicBezTo>
                    <a:pt x="204483" y="1486958"/>
                    <a:pt x="527275" y="1510242"/>
                    <a:pt x="676500" y="1498600"/>
                  </a:cubicBezTo>
                  <a:cubicBezTo>
                    <a:pt x="825725" y="1486958"/>
                    <a:pt x="897692" y="1402292"/>
                    <a:pt x="987650" y="1320800"/>
                  </a:cubicBezTo>
                  <a:cubicBezTo>
                    <a:pt x="1077608" y="1239308"/>
                    <a:pt x="1170742" y="1090083"/>
                    <a:pt x="1216250" y="1009650"/>
                  </a:cubicBezTo>
                  <a:cubicBezTo>
                    <a:pt x="1261758" y="929217"/>
                    <a:pt x="1261229" y="883708"/>
                    <a:pt x="1260700" y="8382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4858287" y="5272208"/>
              <a:ext cx="831313" cy="665042"/>
            </a:xfrm>
            <a:custGeom>
              <a:avLst/>
              <a:gdLst>
                <a:gd name="connsiteX0" fmla="*/ 240763 w 831313"/>
                <a:gd name="connsiteY0" fmla="*/ 665042 h 665042"/>
                <a:gd name="connsiteX1" fmla="*/ 18513 w 831313"/>
                <a:gd name="connsiteY1" fmla="*/ 423742 h 665042"/>
                <a:gd name="connsiteX2" fmla="*/ 62963 w 831313"/>
                <a:gd name="connsiteY2" fmla="*/ 49092 h 665042"/>
                <a:gd name="connsiteX3" fmla="*/ 463013 w 831313"/>
                <a:gd name="connsiteY3" fmla="*/ 17342 h 665042"/>
                <a:gd name="connsiteX4" fmla="*/ 685263 w 831313"/>
                <a:gd name="connsiteY4" fmla="*/ 169742 h 665042"/>
                <a:gd name="connsiteX5" fmla="*/ 831313 w 831313"/>
                <a:gd name="connsiteY5" fmla="*/ 398342 h 6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313" h="665042">
                  <a:moveTo>
                    <a:pt x="240763" y="665042"/>
                  </a:moveTo>
                  <a:cubicBezTo>
                    <a:pt x="144454" y="595721"/>
                    <a:pt x="48146" y="526400"/>
                    <a:pt x="18513" y="423742"/>
                  </a:cubicBezTo>
                  <a:cubicBezTo>
                    <a:pt x="-11120" y="321084"/>
                    <a:pt x="-11120" y="116825"/>
                    <a:pt x="62963" y="49092"/>
                  </a:cubicBezTo>
                  <a:cubicBezTo>
                    <a:pt x="137046" y="-18641"/>
                    <a:pt x="359296" y="-2766"/>
                    <a:pt x="463013" y="17342"/>
                  </a:cubicBezTo>
                  <a:cubicBezTo>
                    <a:pt x="566730" y="37450"/>
                    <a:pt x="623880" y="106242"/>
                    <a:pt x="685263" y="169742"/>
                  </a:cubicBezTo>
                  <a:cubicBezTo>
                    <a:pt x="746646" y="233242"/>
                    <a:pt x="788979" y="315792"/>
                    <a:pt x="831313" y="3983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4546227" y="5057113"/>
              <a:ext cx="1327523" cy="994437"/>
            </a:xfrm>
            <a:custGeom>
              <a:avLst/>
              <a:gdLst>
                <a:gd name="connsiteX0" fmla="*/ 1327523 w 1327523"/>
                <a:gd name="connsiteY0" fmla="*/ 467387 h 994437"/>
                <a:gd name="connsiteX1" fmla="*/ 609973 w 1327523"/>
                <a:gd name="connsiteY1" fmla="*/ 29237 h 994437"/>
                <a:gd name="connsiteX2" fmla="*/ 146423 w 1327523"/>
                <a:gd name="connsiteY2" fmla="*/ 67337 h 994437"/>
                <a:gd name="connsiteX3" fmla="*/ 373 w 1327523"/>
                <a:gd name="connsiteY3" fmla="*/ 283237 h 994437"/>
                <a:gd name="connsiteX4" fmla="*/ 108323 w 1327523"/>
                <a:gd name="connsiteY4" fmla="*/ 702337 h 994437"/>
                <a:gd name="connsiteX5" fmla="*/ 228973 w 1327523"/>
                <a:gd name="connsiteY5" fmla="*/ 924587 h 994437"/>
                <a:gd name="connsiteX6" fmla="*/ 394073 w 1327523"/>
                <a:gd name="connsiteY6" fmla="*/ 994437 h 99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523" h="994437">
                  <a:moveTo>
                    <a:pt x="1327523" y="467387"/>
                  </a:moveTo>
                  <a:cubicBezTo>
                    <a:pt x="1067173" y="281649"/>
                    <a:pt x="806823" y="95912"/>
                    <a:pt x="609973" y="29237"/>
                  </a:cubicBezTo>
                  <a:cubicBezTo>
                    <a:pt x="413123" y="-37438"/>
                    <a:pt x="248023" y="25004"/>
                    <a:pt x="146423" y="67337"/>
                  </a:cubicBezTo>
                  <a:cubicBezTo>
                    <a:pt x="44823" y="109670"/>
                    <a:pt x="6723" y="177404"/>
                    <a:pt x="373" y="283237"/>
                  </a:cubicBezTo>
                  <a:cubicBezTo>
                    <a:pt x="-5977" y="389070"/>
                    <a:pt x="70223" y="595445"/>
                    <a:pt x="108323" y="702337"/>
                  </a:cubicBezTo>
                  <a:cubicBezTo>
                    <a:pt x="146423" y="809229"/>
                    <a:pt x="181348" y="875904"/>
                    <a:pt x="228973" y="924587"/>
                  </a:cubicBezTo>
                  <a:cubicBezTo>
                    <a:pt x="276598" y="973270"/>
                    <a:pt x="335335" y="983853"/>
                    <a:pt x="394073" y="9944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4203200" y="4809040"/>
              <a:ext cx="1943600" cy="1248860"/>
            </a:xfrm>
            <a:custGeom>
              <a:avLst/>
              <a:gdLst>
                <a:gd name="connsiteX0" fmla="*/ 1943600 w 1943600"/>
                <a:gd name="connsiteY0" fmla="*/ 556710 h 1248860"/>
                <a:gd name="connsiteX1" fmla="*/ 1511800 w 1943600"/>
                <a:gd name="connsiteY1" fmla="*/ 423360 h 1248860"/>
                <a:gd name="connsiteX2" fmla="*/ 1194300 w 1943600"/>
                <a:gd name="connsiteY2" fmla="*/ 258260 h 1248860"/>
                <a:gd name="connsiteX3" fmla="*/ 768850 w 1943600"/>
                <a:gd name="connsiteY3" fmla="*/ 67760 h 1248860"/>
                <a:gd name="connsiteX4" fmla="*/ 241800 w 1943600"/>
                <a:gd name="connsiteY4" fmla="*/ 16960 h 1248860"/>
                <a:gd name="connsiteX5" fmla="*/ 32250 w 1943600"/>
                <a:gd name="connsiteY5" fmla="*/ 340810 h 1248860"/>
                <a:gd name="connsiteX6" fmla="*/ 19550 w 1943600"/>
                <a:gd name="connsiteY6" fmla="*/ 639260 h 1248860"/>
                <a:gd name="connsiteX7" fmla="*/ 216400 w 1943600"/>
                <a:gd name="connsiteY7" fmla="*/ 1128210 h 1248860"/>
                <a:gd name="connsiteX8" fmla="*/ 368800 w 1943600"/>
                <a:gd name="connsiteY8" fmla="*/ 1248860 h 124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600" h="1248860">
                  <a:moveTo>
                    <a:pt x="1943600" y="556710"/>
                  </a:moveTo>
                  <a:cubicBezTo>
                    <a:pt x="1790141" y="514906"/>
                    <a:pt x="1636683" y="473102"/>
                    <a:pt x="1511800" y="423360"/>
                  </a:cubicBezTo>
                  <a:cubicBezTo>
                    <a:pt x="1386917" y="373618"/>
                    <a:pt x="1318125" y="317527"/>
                    <a:pt x="1194300" y="258260"/>
                  </a:cubicBezTo>
                  <a:cubicBezTo>
                    <a:pt x="1070475" y="198993"/>
                    <a:pt x="927600" y="107977"/>
                    <a:pt x="768850" y="67760"/>
                  </a:cubicBezTo>
                  <a:cubicBezTo>
                    <a:pt x="610100" y="27543"/>
                    <a:pt x="364567" y="-28548"/>
                    <a:pt x="241800" y="16960"/>
                  </a:cubicBezTo>
                  <a:cubicBezTo>
                    <a:pt x="119033" y="62468"/>
                    <a:pt x="69292" y="237093"/>
                    <a:pt x="32250" y="340810"/>
                  </a:cubicBezTo>
                  <a:cubicBezTo>
                    <a:pt x="-4792" y="444527"/>
                    <a:pt x="-11142" y="508027"/>
                    <a:pt x="19550" y="639260"/>
                  </a:cubicBezTo>
                  <a:cubicBezTo>
                    <a:pt x="50242" y="770493"/>
                    <a:pt x="158192" y="1026610"/>
                    <a:pt x="216400" y="1128210"/>
                  </a:cubicBezTo>
                  <a:cubicBezTo>
                    <a:pt x="274608" y="1229810"/>
                    <a:pt x="321704" y="1239335"/>
                    <a:pt x="368800" y="12488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3079097" y="5189475"/>
              <a:ext cx="658522" cy="792225"/>
            </a:xfrm>
            <a:custGeom>
              <a:avLst/>
              <a:gdLst>
                <a:gd name="connsiteX0" fmla="*/ 653 w 658522"/>
                <a:gd name="connsiteY0" fmla="*/ 576325 h 792225"/>
                <a:gd name="connsiteX1" fmla="*/ 83203 w 658522"/>
                <a:gd name="connsiteY1" fmla="*/ 303275 h 792225"/>
                <a:gd name="connsiteX2" fmla="*/ 521353 w 658522"/>
                <a:gd name="connsiteY2" fmla="*/ 4825 h 792225"/>
                <a:gd name="connsiteX3" fmla="*/ 635653 w 658522"/>
                <a:gd name="connsiteY3" fmla="*/ 138175 h 792225"/>
                <a:gd name="connsiteX4" fmla="*/ 654703 w 658522"/>
                <a:gd name="connsiteY4" fmla="*/ 392175 h 792225"/>
                <a:gd name="connsiteX5" fmla="*/ 584853 w 658522"/>
                <a:gd name="connsiteY5" fmla="*/ 709675 h 792225"/>
                <a:gd name="connsiteX6" fmla="*/ 546753 w 658522"/>
                <a:gd name="connsiteY6" fmla="*/ 792225 h 79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522" h="792225">
                  <a:moveTo>
                    <a:pt x="653" y="576325"/>
                  </a:moveTo>
                  <a:cubicBezTo>
                    <a:pt x="-1464" y="487425"/>
                    <a:pt x="-3580" y="398525"/>
                    <a:pt x="83203" y="303275"/>
                  </a:cubicBezTo>
                  <a:cubicBezTo>
                    <a:pt x="169986" y="208025"/>
                    <a:pt x="429278" y="32342"/>
                    <a:pt x="521353" y="4825"/>
                  </a:cubicBezTo>
                  <a:cubicBezTo>
                    <a:pt x="613428" y="-22692"/>
                    <a:pt x="613428" y="73617"/>
                    <a:pt x="635653" y="138175"/>
                  </a:cubicBezTo>
                  <a:cubicBezTo>
                    <a:pt x="657878" y="202733"/>
                    <a:pt x="663170" y="296925"/>
                    <a:pt x="654703" y="392175"/>
                  </a:cubicBezTo>
                  <a:cubicBezTo>
                    <a:pt x="646236" y="487425"/>
                    <a:pt x="602845" y="643000"/>
                    <a:pt x="584853" y="709675"/>
                  </a:cubicBezTo>
                  <a:cubicBezTo>
                    <a:pt x="566861" y="776350"/>
                    <a:pt x="556807" y="784287"/>
                    <a:pt x="546753" y="7922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2844800" y="4996689"/>
              <a:ext cx="1141890" cy="1017395"/>
            </a:xfrm>
            <a:custGeom>
              <a:avLst/>
              <a:gdLst>
                <a:gd name="connsiteX0" fmla="*/ 0 w 1141890"/>
                <a:gd name="connsiteY0" fmla="*/ 692911 h 1017395"/>
                <a:gd name="connsiteX1" fmla="*/ 50800 w 1141890"/>
                <a:gd name="connsiteY1" fmla="*/ 629411 h 1017395"/>
                <a:gd name="connsiteX2" fmla="*/ 171450 w 1141890"/>
                <a:gd name="connsiteY2" fmla="*/ 343661 h 1017395"/>
                <a:gd name="connsiteX3" fmla="*/ 679450 w 1141890"/>
                <a:gd name="connsiteY3" fmla="*/ 83311 h 1017395"/>
                <a:gd name="connsiteX4" fmla="*/ 933450 w 1141890"/>
                <a:gd name="connsiteY4" fmla="*/ 26161 h 1017395"/>
                <a:gd name="connsiteX5" fmla="*/ 1130300 w 1141890"/>
                <a:gd name="connsiteY5" fmla="*/ 470661 h 1017395"/>
                <a:gd name="connsiteX6" fmla="*/ 1111250 w 1141890"/>
                <a:gd name="connsiteY6" fmla="*/ 648461 h 1017395"/>
                <a:gd name="connsiteX7" fmla="*/ 1047750 w 1141890"/>
                <a:gd name="connsiteY7" fmla="*/ 985011 h 1017395"/>
                <a:gd name="connsiteX8" fmla="*/ 1041400 w 1141890"/>
                <a:gd name="connsiteY8" fmla="*/ 985011 h 10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890" h="1017395">
                  <a:moveTo>
                    <a:pt x="0" y="692911"/>
                  </a:moveTo>
                  <a:cubicBezTo>
                    <a:pt x="11112" y="690265"/>
                    <a:pt x="22225" y="687619"/>
                    <a:pt x="50800" y="629411"/>
                  </a:cubicBezTo>
                  <a:cubicBezTo>
                    <a:pt x="79375" y="571203"/>
                    <a:pt x="66675" y="434678"/>
                    <a:pt x="171450" y="343661"/>
                  </a:cubicBezTo>
                  <a:cubicBezTo>
                    <a:pt x="276225" y="252644"/>
                    <a:pt x="552450" y="136228"/>
                    <a:pt x="679450" y="83311"/>
                  </a:cubicBezTo>
                  <a:cubicBezTo>
                    <a:pt x="806450" y="30394"/>
                    <a:pt x="858308" y="-38397"/>
                    <a:pt x="933450" y="26161"/>
                  </a:cubicBezTo>
                  <a:cubicBezTo>
                    <a:pt x="1008592" y="90719"/>
                    <a:pt x="1100667" y="366944"/>
                    <a:pt x="1130300" y="470661"/>
                  </a:cubicBezTo>
                  <a:cubicBezTo>
                    <a:pt x="1159933" y="574378"/>
                    <a:pt x="1125008" y="562736"/>
                    <a:pt x="1111250" y="648461"/>
                  </a:cubicBezTo>
                  <a:cubicBezTo>
                    <a:pt x="1097492" y="734186"/>
                    <a:pt x="1059392" y="928919"/>
                    <a:pt x="1047750" y="985011"/>
                  </a:cubicBezTo>
                  <a:cubicBezTo>
                    <a:pt x="1036108" y="1041103"/>
                    <a:pt x="1038754" y="1013057"/>
                    <a:pt x="1041400" y="9850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3568700" y="3378200"/>
              <a:ext cx="1593850" cy="1236336"/>
            </a:xfrm>
            <a:custGeom>
              <a:avLst/>
              <a:gdLst>
                <a:gd name="connsiteX0" fmla="*/ 1593850 w 1593850"/>
                <a:gd name="connsiteY0" fmla="*/ 38100 h 1236336"/>
                <a:gd name="connsiteX1" fmla="*/ 1416050 w 1593850"/>
                <a:gd name="connsiteY1" fmla="*/ 812800 h 1236336"/>
                <a:gd name="connsiteX2" fmla="*/ 1212850 w 1593850"/>
                <a:gd name="connsiteY2" fmla="*/ 1098550 h 1236336"/>
                <a:gd name="connsiteX3" fmla="*/ 647700 w 1593850"/>
                <a:gd name="connsiteY3" fmla="*/ 1231900 h 1236336"/>
                <a:gd name="connsiteX4" fmla="*/ 431800 w 1593850"/>
                <a:gd name="connsiteY4" fmla="*/ 946150 h 1236336"/>
                <a:gd name="connsiteX5" fmla="*/ 184150 w 1593850"/>
                <a:gd name="connsiteY5" fmla="*/ 647700 h 1236336"/>
                <a:gd name="connsiteX6" fmla="*/ 63500 w 1593850"/>
                <a:gd name="connsiteY6" fmla="*/ 228600 h 1236336"/>
                <a:gd name="connsiteX7" fmla="*/ 0 w 1593850"/>
                <a:gd name="connsiteY7" fmla="*/ 0 h 12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3850" h="1236336">
                  <a:moveTo>
                    <a:pt x="1593850" y="38100"/>
                  </a:moveTo>
                  <a:cubicBezTo>
                    <a:pt x="1536700" y="337079"/>
                    <a:pt x="1479550" y="636058"/>
                    <a:pt x="1416050" y="812800"/>
                  </a:cubicBezTo>
                  <a:cubicBezTo>
                    <a:pt x="1352550" y="989542"/>
                    <a:pt x="1340908" y="1028700"/>
                    <a:pt x="1212850" y="1098550"/>
                  </a:cubicBezTo>
                  <a:cubicBezTo>
                    <a:pt x="1084792" y="1168400"/>
                    <a:pt x="777875" y="1257300"/>
                    <a:pt x="647700" y="1231900"/>
                  </a:cubicBezTo>
                  <a:cubicBezTo>
                    <a:pt x="517525" y="1206500"/>
                    <a:pt x="509058" y="1043517"/>
                    <a:pt x="431800" y="946150"/>
                  </a:cubicBezTo>
                  <a:cubicBezTo>
                    <a:pt x="354542" y="848783"/>
                    <a:pt x="245533" y="767292"/>
                    <a:pt x="184150" y="647700"/>
                  </a:cubicBezTo>
                  <a:cubicBezTo>
                    <a:pt x="122767" y="528108"/>
                    <a:pt x="94192" y="336550"/>
                    <a:pt x="63500" y="228600"/>
                  </a:cubicBezTo>
                  <a:cubicBezTo>
                    <a:pt x="32808" y="120650"/>
                    <a:pt x="16404" y="60325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763944" y="4573068"/>
            <a:ext cx="18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alibri Light" panose="020F0302020204030204" pitchFamily="34" charset="0"/>
              </a:rPr>
              <a:t>uncrossing </a:t>
            </a:r>
            <a:endParaRPr kumimoji="1" lang="ja-JP" alt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kumimoji="1" sz="3200" dirty="0" smtClean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14936</TotalTime>
  <Words>1391</Words>
  <Application>Microsoft Office PowerPoint</Application>
  <PresentationFormat>画面に合わせる (4:3)</PresentationFormat>
  <Paragraphs>444</Paragraphs>
  <Slides>28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ヒラギノ角ゴ Pro W3</vt:lpstr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Discrete Convex Analysis beyond Z^n</vt:lpstr>
      <vt:lpstr>Discrete Convex Analysis (Murota 96 ～)</vt:lpstr>
      <vt:lpstr>L -convex function</vt:lpstr>
      <vt:lpstr>Important properties of L -convex func.</vt:lpstr>
      <vt:lpstr>PowerPoint プレゼンテーション</vt:lpstr>
      <vt:lpstr>PowerPoint プレゼンテーション</vt:lpstr>
      <vt:lpstr>I. Mincost multiflow / terminal backup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II. Node-cap. multiflow / node-multiway cut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Algorithm</vt:lpstr>
      <vt:lpstr>PowerPoint プレゼンテーション</vt:lpstr>
      <vt:lpstr>PowerPoint プレゼンテーション</vt:lpstr>
      <vt:lpstr>III. Multifacility location problem          (alias: minimum 0-extension problem)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Summary, remarks, questions</vt:lpstr>
      <vt:lpstr>Reference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Convex Analysis beyond Z^n</dc:title>
  <dc:creator>平井広志</dc:creator>
  <cp:lastModifiedBy>平井広志</cp:lastModifiedBy>
  <cp:revision>248</cp:revision>
  <dcterms:created xsi:type="dcterms:W3CDTF">2016-05-06T04:12:27Z</dcterms:created>
  <dcterms:modified xsi:type="dcterms:W3CDTF">2016-05-25T02:12:42Z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