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0" r:id="rId3"/>
    <p:sldId id="279" r:id="rId4"/>
    <p:sldId id="281" r:id="rId5"/>
    <p:sldId id="282" r:id="rId6"/>
    <p:sldId id="283" r:id="rId7"/>
    <p:sldId id="286" r:id="rId8"/>
    <p:sldId id="285" r:id="rId9"/>
    <p:sldId id="284" r:id="rId10"/>
    <p:sldId id="268" r:id="rId11"/>
    <p:sldId id="287" r:id="rId12"/>
    <p:sldId id="288" r:id="rId13"/>
    <p:sldId id="289" r:id="rId14"/>
    <p:sldId id="290" r:id="rId15"/>
    <p:sldId id="292" r:id="rId16"/>
    <p:sldId id="294" r:id="rId17"/>
    <p:sldId id="297" r:id="rId18"/>
    <p:sldId id="291" r:id="rId19"/>
    <p:sldId id="261" r:id="rId20"/>
    <p:sldId id="258" r:id="rId21"/>
    <p:sldId id="266" r:id="rId22"/>
    <p:sldId id="259" r:id="rId23"/>
    <p:sldId id="269" r:id="rId24"/>
    <p:sldId id="272" r:id="rId25"/>
    <p:sldId id="262" r:id="rId26"/>
    <p:sldId id="263" r:id="rId27"/>
    <p:sldId id="293" r:id="rId28"/>
    <p:sldId id="275" r:id="rId29"/>
    <p:sldId id="277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34FE8-47E5-4E18-BE52-A7CE9EBDC1A5}" type="datetimeFigureOut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EB2D1-D9FB-4493-A06F-A4261EBEAA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5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556-065A-490E-A026-C2F1C6F15382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3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A78D-9306-4B98-A95E-124C3053EC65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92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B18-8F64-4B5D-8FF3-230C6D523347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2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632B-5D5B-4D41-91AE-337A0BBE9611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99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6626-DF59-4800-ADC5-C7113EDDA007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50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C02-8098-4427-A25D-9010BBF20D72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24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DD90-B8F4-4213-B49A-50C40EA831B7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5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9A0-8714-4E55-BE79-C8AD1247CBD6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7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F9BE-C302-4B92-9848-19FB09DF5980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79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1DFC-9A0E-4905-8B69-4F9687742F38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81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2FB8-CC3C-4BCE-9B45-767AFFA606B2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2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B2B3-8695-4120-892D-F801BF98501C}" type="datetime1">
              <a:rPr kumimoji="1" lang="ja-JP" altLang="en-US" smtClean="0"/>
              <a:t>2019/11/17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A16C-BCEC-448F-A82B-03CAEE0B1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8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013.png"/><Relationship Id="rId7" Type="http://schemas.openxmlformats.org/officeDocument/2006/relationships/image" Target="../media/image1050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1.png"/><Relationship Id="rId5" Type="http://schemas.openxmlformats.org/officeDocument/2006/relationships/image" Target="../media/image1240.png"/><Relationship Id="rId4" Type="http://schemas.openxmlformats.org/officeDocument/2006/relationships/image" Target="../media/image1021.png"/><Relationship Id="rId9" Type="http://schemas.openxmlformats.org/officeDocument/2006/relationships/image" Target="../media/image10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090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080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0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100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1350.png"/><Relationship Id="rId7" Type="http://schemas.openxmlformats.org/officeDocument/2006/relationships/image" Target="../media/image1390.png"/><Relationship Id="rId12" Type="http://schemas.openxmlformats.org/officeDocument/2006/relationships/image" Target="../media/image149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11" Type="http://schemas.openxmlformats.org/officeDocument/2006/relationships/image" Target="../media/image148.png"/><Relationship Id="rId5" Type="http://schemas.openxmlformats.org/officeDocument/2006/relationships/image" Target="../media/image1370.png"/><Relationship Id="rId10" Type="http://schemas.openxmlformats.org/officeDocument/2006/relationships/image" Target="../media/image1420.png"/><Relationship Id="rId4" Type="http://schemas.openxmlformats.org/officeDocument/2006/relationships/image" Target="../media/image1360.png"/><Relationship Id="rId9" Type="http://schemas.openxmlformats.org/officeDocument/2006/relationships/image" Target="../media/image14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5" Type="http://schemas.openxmlformats.org/officeDocument/2006/relationships/image" Target="../media/image850.png"/><Relationship Id="rId4" Type="http://schemas.openxmlformats.org/officeDocument/2006/relationships/image" Target="../media/image14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211.png"/><Relationship Id="rId7" Type="http://schemas.openxmlformats.org/officeDocument/2006/relationships/image" Target="../media/image611.png"/><Relationship Id="rId12" Type="http://schemas.openxmlformats.org/officeDocument/2006/relationships/image" Target="../media/image1111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11" Type="http://schemas.openxmlformats.org/officeDocument/2006/relationships/image" Target="../media/image1011.png"/><Relationship Id="rId5" Type="http://schemas.openxmlformats.org/officeDocument/2006/relationships/image" Target="../media/image411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8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image" Target="../media/image6.png"/><Relationship Id="rId17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83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030.png"/><Relationship Id="rId3" Type="http://schemas.openxmlformats.org/officeDocument/2006/relationships/image" Target="../media/image1610.png"/><Relationship Id="rId7" Type="http://schemas.openxmlformats.org/officeDocument/2006/relationships/image" Target="../media/image165.png"/><Relationship Id="rId12" Type="http://schemas.openxmlformats.org/officeDocument/2006/relationships/image" Target="../media/image102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11" Type="http://schemas.openxmlformats.org/officeDocument/2006/relationships/image" Target="../media/image1012.png"/><Relationship Id="rId5" Type="http://schemas.openxmlformats.org/officeDocument/2006/relationships/image" Target="../media/image163.png"/><Relationship Id="rId10" Type="http://schemas.openxmlformats.org/officeDocument/2006/relationships/image" Target="../media/image1000.png"/><Relationship Id="rId4" Type="http://schemas.openxmlformats.org/officeDocument/2006/relationships/image" Target="../media/image162.png"/><Relationship Id="rId14" Type="http://schemas.openxmlformats.org/officeDocument/2006/relationships/image" Target="../media/image10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21.png"/><Relationship Id="rId4" Type="http://schemas.openxmlformats.org/officeDocument/2006/relationships/image" Target="../media/image212.png"/><Relationship Id="rId9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400.png"/><Relationship Id="rId3" Type="http://schemas.openxmlformats.org/officeDocument/2006/relationships/image" Target="../media/image451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21.png"/><Relationship Id="rId9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01.png"/><Relationship Id="rId4" Type="http://schemas.openxmlformats.org/officeDocument/2006/relationships/image" Target="../media/image3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1630.png"/><Relationship Id="rId7" Type="http://schemas.openxmlformats.org/officeDocument/2006/relationships/image" Target="../media/image1670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0.png"/><Relationship Id="rId5" Type="http://schemas.openxmlformats.org/officeDocument/2006/relationships/image" Target="../media/image1650.png"/><Relationship Id="rId4" Type="http://schemas.openxmlformats.org/officeDocument/2006/relationships/image" Target="../media/image1640.png"/><Relationship Id="rId9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6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7.png"/><Relationship Id="rId7" Type="http://schemas.openxmlformats.org/officeDocument/2006/relationships/image" Target="../media/image178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85.png"/><Relationship Id="rId10" Type="http://schemas.openxmlformats.org/officeDocument/2006/relationships/image" Target="../media/image184.png"/><Relationship Id="rId9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5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1.png"/><Relationship Id="rId21" Type="http://schemas.openxmlformats.org/officeDocument/2006/relationships/image" Target="../media/image54.png"/><Relationship Id="rId7" Type="http://schemas.openxmlformats.org/officeDocument/2006/relationships/image" Target="../media/image402.png"/><Relationship Id="rId12" Type="http://schemas.openxmlformats.org/officeDocument/2006/relationships/image" Target="../media/image450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image" Target="../media/image351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2.png"/><Relationship Id="rId11" Type="http://schemas.openxmlformats.org/officeDocument/2006/relationships/image" Target="../media/image440.png"/><Relationship Id="rId24" Type="http://schemas.openxmlformats.org/officeDocument/2006/relationships/image" Target="../media/image570.png"/><Relationship Id="rId32" Type="http://schemas.openxmlformats.org/officeDocument/2006/relationships/image" Target="../media/image65.png"/><Relationship Id="rId5" Type="http://schemas.openxmlformats.org/officeDocument/2006/relationships/image" Target="../media/image383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2.png"/><Relationship Id="rId9" Type="http://schemas.openxmlformats.org/officeDocument/2006/relationships/image" Target="../media/image420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8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78.png"/><Relationship Id="rId3" Type="http://schemas.openxmlformats.org/officeDocument/2006/relationships/image" Target="../media/image510.png"/><Relationship Id="rId7" Type="http://schemas.openxmlformats.org/officeDocument/2006/relationships/image" Target="../media/image1010.png"/><Relationship Id="rId12" Type="http://schemas.openxmlformats.org/officeDocument/2006/relationships/image" Target="../media/image77.png"/><Relationship Id="rId2" Type="http://schemas.openxmlformats.org/officeDocument/2006/relationships/image" Target="../media/image45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382.png"/><Relationship Id="rId5" Type="http://schemas.openxmlformats.org/officeDocument/2006/relationships/image" Target="../media/image710.png"/><Relationship Id="rId15" Type="http://schemas.openxmlformats.org/officeDocument/2006/relationships/image" Target="../media/image80.png"/><Relationship Id="rId10" Type="http://schemas.openxmlformats.org/officeDocument/2006/relationships/image" Target="../media/image1310.png"/><Relationship Id="rId4" Type="http://schemas.openxmlformats.org/officeDocument/2006/relationships/image" Target="../media/image610.png"/><Relationship Id="rId9" Type="http://schemas.openxmlformats.org/officeDocument/2006/relationships/image" Target="../media/image1210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80.png"/><Relationship Id="rId26" Type="http://schemas.openxmlformats.org/officeDocument/2006/relationships/image" Target="../media/image106.png"/><Relationship Id="rId39" Type="http://schemas.openxmlformats.org/officeDocument/2006/relationships/image" Target="../media/image119.png"/><Relationship Id="rId21" Type="http://schemas.openxmlformats.org/officeDocument/2006/relationships/image" Target="../media/image101.png"/><Relationship Id="rId34" Type="http://schemas.openxmlformats.org/officeDocument/2006/relationships/image" Target="../media/image114.png"/><Relationship Id="rId7" Type="http://schemas.openxmlformats.org/officeDocument/2006/relationships/image" Target="../media/image87.png"/><Relationship Id="rId2" Type="http://schemas.openxmlformats.org/officeDocument/2006/relationships/image" Target="../media/image98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0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5" Type="http://schemas.openxmlformats.org/officeDocument/2006/relationships/image" Target="../media/image68.png"/><Relationship Id="rId15" Type="http://schemas.openxmlformats.org/officeDocument/2006/relationships/image" Target="../media/image69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10" Type="http://schemas.openxmlformats.org/officeDocument/2006/relationships/image" Target="../media/image90.png"/><Relationship Id="rId19" Type="http://schemas.openxmlformats.org/officeDocument/2006/relationships/image" Target="../media/image990.png"/><Relationship Id="rId31" Type="http://schemas.openxmlformats.org/officeDocument/2006/relationships/image" Target="../media/image111.png"/><Relationship Id="rId4" Type="http://schemas.openxmlformats.org/officeDocument/2006/relationships/image" Target="../media/image67.png"/><Relationship Id="rId9" Type="http://schemas.openxmlformats.org/officeDocument/2006/relationships/image" Target="../media/image890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8" Type="http://schemas.openxmlformats.org/officeDocument/2006/relationships/image" Target="../media/image88.png"/><Relationship Id="rId3" Type="http://schemas.openxmlformats.org/officeDocument/2006/relationships/image" Target="../media/image99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0.png"/><Relationship Id="rId18" Type="http://schemas.openxmlformats.org/officeDocument/2006/relationships/image" Target="../media/image930.png"/><Relationship Id="rId3" Type="http://schemas.openxmlformats.org/officeDocument/2006/relationships/image" Target="../media/image680.png"/><Relationship Id="rId21" Type="http://schemas.openxmlformats.org/officeDocument/2006/relationships/image" Target="../media/image960.png"/><Relationship Id="rId7" Type="http://schemas.openxmlformats.org/officeDocument/2006/relationships/image" Target="../media/image72.png"/><Relationship Id="rId12" Type="http://schemas.openxmlformats.org/officeDocument/2006/relationships/image" Target="../media/image770.png"/><Relationship Id="rId17" Type="http://schemas.openxmlformats.org/officeDocument/2006/relationships/image" Target="../media/image920.png"/><Relationship Id="rId2" Type="http://schemas.openxmlformats.org/officeDocument/2006/relationships/image" Target="../media/image670.png"/><Relationship Id="rId16" Type="http://schemas.openxmlformats.org/officeDocument/2006/relationships/image" Target="../media/image81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1.png"/><Relationship Id="rId15" Type="http://schemas.openxmlformats.org/officeDocument/2006/relationships/image" Target="../media/image800.png"/><Relationship Id="rId10" Type="http://schemas.openxmlformats.org/officeDocument/2006/relationships/image" Target="../media/image75.png"/><Relationship Id="rId19" Type="http://schemas.openxmlformats.org/officeDocument/2006/relationships/image" Target="../media/image940.png"/><Relationship Id="rId4" Type="http://schemas.openxmlformats.org/officeDocument/2006/relationships/image" Target="../media/image691.png"/><Relationship Id="rId9" Type="http://schemas.openxmlformats.org/officeDocument/2006/relationships/image" Target="../media/image74.png"/><Relationship Id="rId14" Type="http://schemas.openxmlformats.org/officeDocument/2006/relationships/image" Target="../media/image790.png"/><Relationship Id="rId22" Type="http://schemas.openxmlformats.org/officeDocument/2006/relationships/image" Target="../media/image9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0403" y="2433958"/>
            <a:ext cx="7371482" cy="2436156"/>
          </a:xfrm>
        </p:spPr>
        <p:txBody>
          <a:bodyPr>
            <a:noAutofit/>
          </a:bodyPr>
          <a:lstStyle/>
          <a:p>
            <a:r>
              <a:rPr lang="en-US" altLang="ja-JP" dirty="0"/>
              <a:t>Hiroshi Hirai</a:t>
            </a:r>
            <a:endParaRPr kumimoji="1" lang="en-US" altLang="ja-JP" dirty="0"/>
          </a:p>
          <a:p>
            <a:r>
              <a:rPr lang="en-US" altLang="ja-JP" dirty="0"/>
              <a:t>Department of Mathematical Informatics,</a:t>
            </a:r>
          </a:p>
          <a:p>
            <a:r>
              <a:rPr lang="en-US" altLang="ja-JP" dirty="0"/>
              <a:t>Graduate School of Information Science and Technology</a:t>
            </a:r>
          </a:p>
          <a:p>
            <a:r>
              <a:rPr lang="en-US" altLang="ja-JP" dirty="0"/>
              <a:t>The University of Tokyo</a:t>
            </a:r>
          </a:p>
          <a:p>
            <a:r>
              <a:rPr lang="en-US" altLang="ja-JP" dirty="0"/>
              <a:t>JST PRESTO</a:t>
            </a:r>
          </a:p>
          <a:p>
            <a:r>
              <a:rPr kumimoji="1" lang="en-US" altLang="ja-JP" dirty="0"/>
              <a:t>hirai@mist.i.u-tokyo.ac.jp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352" y="725973"/>
            <a:ext cx="8173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/>
              <a:t>Combinatorial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and algorithmic aspects</a:t>
            </a:r>
          </a:p>
          <a:p>
            <a:pPr algn="ctr"/>
            <a:r>
              <a:rPr kumimoji="1" lang="en-US" altLang="ja-JP" sz="4000" dirty="0"/>
              <a:t>of CAT(0) complexes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9349" y="5452136"/>
            <a:ext cx="257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IST Austria </a:t>
            </a:r>
          </a:p>
          <a:p>
            <a:pPr algn="ctr"/>
            <a:r>
              <a:rPr kumimoji="1" lang="en-US" altLang="ja-JP" sz="2400" dirty="0"/>
              <a:t>15 November 2019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8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24139" y="178088"/>
            <a:ext cx="524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err="1"/>
              <a:t>Gromov’s</a:t>
            </a:r>
            <a:r>
              <a:rPr kumimoji="1" lang="en-US" altLang="ja-JP" sz="3600" dirty="0"/>
              <a:t> Characterization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23436" y="1143024"/>
                <a:ext cx="5950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abstract simplicial complex on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6" y="1143024"/>
                <a:ext cx="5950603" cy="430887"/>
              </a:xfrm>
              <a:prstGeom prst="rect">
                <a:avLst/>
              </a:prstGeom>
              <a:blipFill>
                <a:blip r:embed="rId2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111812" y="2826871"/>
            <a:ext cx="1570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i="1" dirty="0">
                <a:latin typeface="Cambria Math" panose="02040503050406030204" pitchFamily="18" charset="0"/>
              </a:rPr>
              <a:t>  </a:t>
            </a:r>
            <a:endParaRPr kumimoji="1" lang="ja-JP" altLang="en-US" sz="2800" i="1" dirty="0">
              <a:latin typeface="Cambria Math" panose="020405030504060302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43518" y="2989738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78231" y="1584460"/>
                <a:ext cx="2807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31" y="1584460"/>
                <a:ext cx="2807885" cy="369332"/>
              </a:xfrm>
              <a:prstGeom prst="rect">
                <a:avLst/>
              </a:prstGeom>
              <a:blipFill>
                <a:blip r:embed="rId3"/>
                <a:stretch>
                  <a:fillRect l="-1085" r="-2386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56934" y="2082320"/>
                <a:ext cx="5456109" cy="657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m:rPr>
                            <m:nor/>
                          </m:rPr>
                          <a:rPr kumimoji="1" lang="ja-JP" altLang="en-US" sz="280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1" lang="en-US" altLang="ja-JP" sz="2800" b="0" dirty="0">
                    <a:latin typeface="Cambria Math" panose="02040503050406030204" pitchFamily="18" charset="0"/>
                  </a:rPr>
                  <a:t>,  </a:t>
                </a:r>
                <a:r>
                  <a:rPr kumimoji="1" lang="en-US" altLang="ja-JP" sz="2400" b="0" dirty="0">
                    <a:latin typeface="Cambria Math" panose="02040503050406030204" pitchFamily="18" charset="0"/>
                  </a:rPr>
                  <a:t>where</a:t>
                </a:r>
                <a:r>
                  <a:rPr kumimoji="1" lang="en-US" altLang="ja-JP" sz="28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p>
                    </m:sSubSup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sSubSup>
                      <m:sSub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𝑉</m:t>
                        </m:r>
                      </m:sup>
                    </m:sSubSup>
                  </m:oMath>
                </a14:m>
                <a:endParaRPr kumimoji="1" lang="en-US" altLang="ja-JP" sz="28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4" y="2082320"/>
                <a:ext cx="5456109" cy="657039"/>
              </a:xfrm>
              <a:prstGeom prst="rect">
                <a:avLst/>
              </a:prstGeom>
              <a:blipFill>
                <a:blip r:embed="rId4"/>
                <a:stretch>
                  <a:fillRect b="-196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323436" y="4823976"/>
            <a:ext cx="8598852" cy="1017678"/>
            <a:chOff x="403567" y="5516282"/>
            <a:chExt cx="8598852" cy="1017678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87812" y="5516282"/>
              <a:ext cx="16350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/>
                <a:t>  </a:t>
              </a:r>
              <a:endParaRPr kumimoji="1" lang="ja-JP" altLang="en-US" sz="28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03567" y="5526343"/>
                  <a:ext cx="4339201" cy="5120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800" dirty="0"/>
                    <a:t>Ex: { laminar families } </a:t>
                  </a:r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sup>
                      </m:sSup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7" y="5526343"/>
                  <a:ext cx="4339201" cy="512063"/>
                </a:xfrm>
                <a:prstGeom prst="rect">
                  <a:avLst/>
                </a:prstGeom>
                <a:blipFill>
                  <a:blip r:embed="rId5"/>
                  <a:stretch>
                    <a:fillRect l="-5056" t="-4762" b="-4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55931" y="6084670"/>
                  <a:ext cx="8246488" cy="4492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kumimoji="1" lang="ja-JP" altLang="en-US" sz="2800" dirty="0"/>
                    <a:t> </a:t>
                  </a:r>
                  <a:r>
                    <a:rPr kumimoji="1" lang="en-US" altLang="ja-JP" sz="2800" dirty="0"/>
                    <a:t>stable sets in the graph of the crossing relation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31" y="6084670"/>
                  <a:ext cx="8246488" cy="449290"/>
                </a:xfrm>
                <a:prstGeom prst="rect">
                  <a:avLst/>
                </a:prstGeom>
                <a:blipFill>
                  <a:blip r:embed="rId6"/>
                  <a:stretch>
                    <a:fillRect t="-18919" b="-486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78987" y="444826"/>
            <a:ext cx="15704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Gromov</a:t>
            </a:r>
            <a:r>
              <a:rPr kumimoji="1" lang="en-US" altLang="ja-JP" sz="2000" dirty="0"/>
              <a:t> 1987)</a:t>
            </a:r>
            <a:endParaRPr kumimoji="1" lang="ja-JP" altLang="en-US" sz="2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23436" y="3202660"/>
            <a:ext cx="8186675" cy="1357641"/>
            <a:chOff x="356433" y="3915728"/>
            <a:chExt cx="8186675" cy="1357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56433" y="3915728"/>
                  <a:ext cx="5874259" cy="43088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kumimoji="1" lang="en-US" altLang="ja-JP" sz="2800" dirty="0">
                      <a:latin typeface="Cambria Math" panose="02040503050406030204" pitchFamily="18" charset="0"/>
                    </a:rPr>
                    <a:t> </a:t>
                  </a:r>
                  <a:r>
                    <a:rPr kumimoji="1" lang="en-US" altLang="ja-JP" sz="2800" dirty="0" err="1"/>
                    <a:t>Thm</a:t>
                  </a:r>
                  <a:r>
                    <a:rPr kumimoji="1" lang="en-US" altLang="ja-JP" sz="2800" dirty="0"/>
                    <a:t>. [G87]   </a:t>
                  </a:r>
                  <a14:m>
                    <m:oMath xmlns:m="http://schemas.openxmlformats.org/officeDocument/2006/math"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</m:d>
                    </m:oMath>
                  </a14:m>
                  <a:r>
                    <a:rPr kumimoji="1" lang="ja-JP" altLang="en-US" sz="2800" dirty="0">
                      <a:latin typeface="Cambria Math" panose="02040503050406030204" pitchFamily="18" charset="0"/>
                    </a:rPr>
                    <a:t> </a:t>
                  </a:r>
                  <a:r>
                    <a:rPr kumimoji="1" lang="en-US" altLang="ja-JP" sz="2800" dirty="0"/>
                    <a:t>is CAT(0)</a:t>
                  </a:r>
                  <a:r>
                    <a:rPr kumimoji="1" lang="en-US" altLang="ja-JP" sz="2800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kumimoji="1" lang="en-US" altLang="ja-JP" sz="2800" dirty="0">
                      <a:latin typeface="Cambria Math" panose="02040503050406030204" pitchFamily="18" charset="0"/>
                    </a:rPr>
                    <a:t> </a:t>
                  </a:r>
                  <a:r>
                    <a:rPr kumimoji="1" lang="en-US" altLang="ja-JP" sz="2800" dirty="0"/>
                    <a:t>is </a:t>
                  </a:r>
                  <a:r>
                    <a:rPr kumimoji="1" lang="en-US" altLang="ja-JP" sz="2800" i="1" dirty="0"/>
                    <a:t>flag</a:t>
                  </a:r>
                  <a:endParaRPr kumimoji="1" lang="ja-JP" altLang="en-US" sz="2800" i="1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33" y="3915728"/>
                  <a:ext cx="5874259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2282" t="-23944" r="-622" b="-507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4411015" y="4442372"/>
                  <a:ext cx="413209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lang="ja-JP" altLang="en-US" sz="2400" dirty="0"/>
                    <a:t> </a:t>
                  </a:r>
                  <a:r>
                    <a:rPr lang="en-US" altLang="ja-JP" sz="2400" dirty="0"/>
                    <a:t>is the family of stable sets </a:t>
                  </a:r>
                </a:p>
                <a:p>
                  <a:r>
                    <a:rPr lang="en-US" altLang="ja-JP" sz="2400" dirty="0"/>
                    <a:t>                    of some graph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015" y="4442372"/>
                  <a:ext cx="4132093" cy="830997"/>
                </a:xfrm>
                <a:prstGeom prst="rect">
                  <a:avLst/>
                </a:prstGeom>
                <a:blipFill>
                  <a:blip r:embed="rId8"/>
                  <a:stretch>
                    <a:fillRect t="-5882" r="-1327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76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33856" y="182690"/>
            <a:ext cx="41722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3200" dirty="0"/>
              <a:t>Owen-</a:t>
            </a:r>
            <a:r>
              <a:rPr kumimoji="1" lang="en-US" altLang="ja-JP" sz="3200" dirty="0" err="1"/>
              <a:t>Provan</a:t>
            </a:r>
            <a:r>
              <a:rPr kumimoji="1" lang="en-US" altLang="ja-JP" sz="3200" dirty="0"/>
              <a:t> </a:t>
            </a:r>
            <a:r>
              <a:rPr kumimoji="1" lang="en-US" altLang="ja-JP" sz="3600" dirty="0"/>
              <a:t>algorithm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59149" y="886046"/>
                <a:ext cx="7143943" cy="1302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ja-JP" sz="2800" b="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CAT(0) </a:t>
                </a:r>
                <a:r>
                  <a:rPr kumimoji="1" lang="en-US" altLang="ja-JP" sz="2800" dirty="0" err="1"/>
                  <a:t>orthant</a:t>
                </a:r>
                <a:r>
                  <a:rPr kumimoji="1" lang="en-US" altLang="ja-JP" sz="2800" dirty="0"/>
                  <a:t> complex </a:t>
                </a:r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9" y="886046"/>
                <a:ext cx="7143943" cy="1302985"/>
              </a:xfrm>
              <a:prstGeom prst="rect">
                <a:avLst/>
              </a:prstGeom>
              <a:blipFill>
                <a:blip r:embed="rId2"/>
                <a:stretch>
                  <a:fillRect l="-3072" b="-107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920670" y="2143940"/>
                <a:ext cx="1537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dirty="0"/>
                  <a:t>stable set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70" y="2143940"/>
                <a:ext cx="1537280" cy="276999"/>
              </a:xfrm>
              <a:prstGeom prst="rect">
                <a:avLst/>
              </a:prstGeom>
              <a:blipFill>
                <a:blip r:embed="rId3"/>
                <a:stretch>
                  <a:fillRect l="-5159" t="-28889" r="-3968" b="-5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34376" y="2802205"/>
                <a:ext cx="8157360" cy="4308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 Find geodesic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 connecting given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6" y="2802205"/>
                <a:ext cx="8157360" cy="430887"/>
              </a:xfrm>
              <a:prstGeom prst="rect">
                <a:avLst/>
              </a:prstGeom>
              <a:blipFill>
                <a:blip r:embed="rId4"/>
                <a:stretch>
                  <a:fillRect l="-1644" t="-24286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34374" y="3929257"/>
            <a:ext cx="815736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Thm</a:t>
            </a:r>
            <a:r>
              <a:rPr kumimoji="1" lang="en-US" altLang="ja-JP" sz="2800" dirty="0"/>
              <a:t> (Owen-</a:t>
            </a:r>
            <a:r>
              <a:rPr kumimoji="1" lang="en-US" altLang="ja-JP" sz="2800" dirty="0" err="1"/>
              <a:t>Provan</a:t>
            </a:r>
            <a:r>
              <a:rPr kumimoji="1" lang="en-US" altLang="ja-JP" sz="2800" dirty="0"/>
              <a:t> 2011)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/>
              <a:t> This problem is solved by a parametric network flow.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9149" y="5738648"/>
            <a:ext cx="812171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i="1" dirty="0">
                <a:sym typeface="Wingdings" panose="05000000000000000000" pitchFamily="2" charset="2"/>
              </a:rPr>
              <a:t> geodesic problem in tree space is solved in </a:t>
            </a:r>
            <a:r>
              <a:rPr kumimoji="1" lang="en-US" altLang="ja-JP" sz="2800" i="1" dirty="0" err="1">
                <a:sym typeface="Wingdings" panose="05000000000000000000" pitchFamily="2" charset="2"/>
              </a:rPr>
              <a:t>polytime</a:t>
            </a:r>
            <a:r>
              <a:rPr kumimoji="1" lang="en-US" altLang="ja-JP" sz="2800" i="1" dirty="0">
                <a:sym typeface="Wingdings" panose="05000000000000000000" pitchFamily="2" charset="2"/>
              </a:rPr>
              <a:t>. 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138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28986" y="285453"/>
                <a:ext cx="5573449" cy="584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86" y="285453"/>
                <a:ext cx="5573449" cy="584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433150" y="869587"/>
                <a:ext cx="1537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dirty="0"/>
                  <a:t>stable set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150" y="869587"/>
                <a:ext cx="1537280" cy="276999"/>
              </a:xfrm>
              <a:prstGeom prst="rect">
                <a:avLst/>
              </a:prstGeom>
              <a:blipFill>
                <a:blip r:embed="rId3"/>
                <a:stretch>
                  <a:fillRect l="-5159" t="-28889" r="-3968" b="-5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58408" y="1269055"/>
                <a:ext cx="70880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Find a geodesic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 connecting given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08" y="1269055"/>
                <a:ext cx="7088031" cy="369332"/>
              </a:xfrm>
              <a:prstGeom prst="rect">
                <a:avLst/>
              </a:prstGeom>
              <a:blipFill>
                <a:blip r:embed="rId4"/>
                <a:stretch>
                  <a:fillRect l="-2666" t="-24590" r="-1634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722932" y="1979970"/>
                <a:ext cx="5526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  </a:t>
                </a:r>
                <a:r>
                  <a:rPr kumimoji="1" lang="en-US" altLang="ja-JP" sz="2400" dirty="0"/>
                  <a:t>(stable sets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32" y="1979970"/>
                <a:ext cx="5526000" cy="369332"/>
              </a:xfrm>
              <a:prstGeom prst="rect">
                <a:avLst/>
              </a:prstGeom>
              <a:blipFill>
                <a:blip r:embed="rId5"/>
                <a:stretch>
                  <a:fillRect l="-1987" t="-26667" r="-2428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98021" y="2987040"/>
                <a:ext cx="5659929" cy="3747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Lem</a:t>
                </a:r>
                <a:r>
                  <a:rPr kumimoji="1" lang="en-US" altLang="ja-JP" sz="2400" dirty="0"/>
                  <a:t>: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1" y="2987040"/>
                <a:ext cx="5659929" cy="374718"/>
              </a:xfrm>
              <a:prstGeom prst="rect">
                <a:avLst/>
              </a:prstGeom>
              <a:blipFill>
                <a:blip r:embed="rId6"/>
                <a:stretch>
                  <a:fillRect l="-2155" t="-22951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98021" y="4288839"/>
                <a:ext cx="5690340" cy="3708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Lem</a:t>
                </a:r>
                <a:r>
                  <a:rPr kumimoji="1" lang="en-US" altLang="ja-JP" sz="2400" dirty="0"/>
                  <a:t>:  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l-GR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1" y="4288839"/>
                <a:ext cx="5690340" cy="370807"/>
              </a:xfrm>
              <a:prstGeom prst="rect">
                <a:avLst/>
              </a:prstGeom>
              <a:blipFill>
                <a:blip r:embed="rId7"/>
                <a:stretch>
                  <a:fillRect l="-2144" t="-2666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255521" y="3572707"/>
                <a:ext cx="3799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 we can assume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1" y="3572707"/>
                <a:ext cx="3799053" cy="369332"/>
              </a:xfrm>
              <a:prstGeom prst="rect">
                <a:avLst/>
              </a:prstGeom>
              <a:blipFill>
                <a:blip r:embed="rId8"/>
                <a:stretch>
                  <a:fillRect l="-4815" t="-2623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205645" y="4906772"/>
                <a:ext cx="587321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kumimoji="1" lang="en-US" altLang="ja-JP" sz="2400" dirty="0">
                    <a:sym typeface="Wingdings" panose="05000000000000000000" pitchFamily="2" charset="2"/>
                  </a:rPr>
                  <a:t>we can assume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 a bipartite graph with color classes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45" y="4906772"/>
                <a:ext cx="5873211" cy="1107996"/>
              </a:xfrm>
              <a:prstGeom prst="rect">
                <a:avLst/>
              </a:prstGeom>
              <a:blipFill>
                <a:blip r:embed="rId9"/>
                <a:stretch>
                  <a:fillRect l="-3011" r="-727" b="-10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114800" y="2971800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99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/>
          <p:cNvSpPr/>
          <p:nvPr/>
        </p:nvSpPr>
        <p:spPr>
          <a:xfrm>
            <a:off x="3186545" y="3585556"/>
            <a:ext cx="792480" cy="598517"/>
          </a:xfrm>
          <a:custGeom>
            <a:avLst/>
            <a:gdLst>
              <a:gd name="connsiteX0" fmla="*/ 0 w 792480"/>
              <a:gd name="connsiteY0" fmla="*/ 0 h 598517"/>
              <a:gd name="connsiteX1" fmla="*/ 792480 w 792480"/>
              <a:gd name="connsiteY1" fmla="*/ 138546 h 598517"/>
              <a:gd name="connsiteX2" fmla="*/ 648393 w 792480"/>
              <a:gd name="connsiteY2" fmla="*/ 482139 h 598517"/>
              <a:gd name="connsiteX3" fmla="*/ 437804 w 792480"/>
              <a:gd name="connsiteY3" fmla="*/ 598517 h 598517"/>
              <a:gd name="connsiteX4" fmla="*/ 304800 w 792480"/>
              <a:gd name="connsiteY4" fmla="*/ 581891 h 598517"/>
              <a:gd name="connsiteX5" fmla="*/ 72044 w 792480"/>
              <a:gd name="connsiteY5" fmla="*/ 310342 h 598517"/>
              <a:gd name="connsiteX6" fmla="*/ 0 w 792480"/>
              <a:gd name="connsiteY6" fmla="*/ 0 h 59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80" h="598517">
                <a:moveTo>
                  <a:pt x="0" y="0"/>
                </a:moveTo>
                <a:lnTo>
                  <a:pt x="792480" y="138546"/>
                </a:lnTo>
                <a:lnTo>
                  <a:pt x="648393" y="482139"/>
                </a:lnTo>
                <a:lnTo>
                  <a:pt x="437804" y="598517"/>
                </a:lnTo>
                <a:lnTo>
                  <a:pt x="304800" y="581891"/>
                </a:lnTo>
                <a:lnTo>
                  <a:pt x="72044" y="3103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3142211" y="3081251"/>
            <a:ext cx="914400" cy="626225"/>
          </a:xfrm>
          <a:custGeom>
            <a:avLst/>
            <a:gdLst>
              <a:gd name="connsiteX0" fmla="*/ 49876 w 914400"/>
              <a:gd name="connsiteY0" fmla="*/ 498764 h 626225"/>
              <a:gd name="connsiteX1" fmla="*/ 0 w 914400"/>
              <a:gd name="connsiteY1" fmla="*/ 216131 h 626225"/>
              <a:gd name="connsiteX2" fmla="*/ 0 w 914400"/>
              <a:gd name="connsiteY2" fmla="*/ 22167 h 626225"/>
              <a:gd name="connsiteX3" fmla="*/ 914400 w 914400"/>
              <a:gd name="connsiteY3" fmla="*/ 0 h 626225"/>
              <a:gd name="connsiteX4" fmla="*/ 886691 w 914400"/>
              <a:gd name="connsiteY4" fmla="*/ 382385 h 626225"/>
              <a:gd name="connsiteX5" fmla="*/ 853440 w 914400"/>
              <a:gd name="connsiteY5" fmla="*/ 626225 h 626225"/>
              <a:gd name="connsiteX6" fmla="*/ 49876 w 914400"/>
              <a:gd name="connsiteY6" fmla="*/ 498764 h 62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626225">
                <a:moveTo>
                  <a:pt x="49876" y="498764"/>
                </a:moveTo>
                <a:lnTo>
                  <a:pt x="0" y="216131"/>
                </a:lnTo>
                <a:lnTo>
                  <a:pt x="0" y="22167"/>
                </a:lnTo>
                <a:lnTo>
                  <a:pt x="914400" y="0"/>
                </a:lnTo>
                <a:lnTo>
                  <a:pt x="886691" y="382385"/>
                </a:lnTo>
                <a:lnTo>
                  <a:pt x="853440" y="626225"/>
                </a:lnTo>
                <a:lnTo>
                  <a:pt x="49876" y="49876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3147753" y="2671156"/>
            <a:ext cx="903316" cy="426720"/>
          </a:xfrm>
          <a:custGeom>
            <a:avLst/>
            <a:gdLst>
              <a:gd name="connsiteX0" fmla="*/ 0 w 903316"/>
              <a:gd name="connsiteY0" fmla="*/ 426720 h 426720"/>
              <a:gd name="connsiteX1" fmla="*/ 0 w 903316"/>
              <a:gd name="connsiteY1" fmla="*/ 426720 h 426720"/>
              <a:gd name="connsiteX2" fmla="*/ 94211 w 903316"/>
              <a:gd name="connsiteY2" fmla="*/ 415637 h 426720"/>
              <a:gd name="connsiteX3" fmla="*/ 121920 w 903316"/>
              <a:gd name="connsiteY3" fmla="*/ 404553 h 426720"/>
              <a:gd name="connsiteX4" fmla="*/ 903316 w 903316"/>
              <a:gd name="connsiteY4" fmla="*/ 421179 h 426720"/>
              <a:gd name="connsiteX5" fmla="*/ 820189 w 903316"/>
              <a:gd name="connsiteY5" fmla="*/ 11084 h 426720"/>
              <a:gd name="connsiteX6" fmla="*/ 77585 w 903316"/>
              <a:gd name="connsiteY6" fmla="*/ 0 h 426720"/>
              <a:gd name="connsiteX7" fmla="*/ 0 w 903316"/>
              <a:gd name="connsiteY7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316" h="426720">
                <a:moveTo>
                  <a:pt x="0" y="426720"/>
                </a:moveTo>
                <a:lnTo>
                  <a:pt x="0" y="426720"/>
                </a:lnTo>
                <a:cubicBezTo>
                  <a:pt x="31404" y="423026"/>
                  <a:pt x="63101" y="421293"/>
                  <a:pt x="94211" y="415637"/>
                </a:cubicBezTo>
                <a:cubicBezTo>
                  <a:pt x="103998" y="413857"/>
                  <a:pt x="121920" y="404553"/>
                  <a:pt x="121920" y="404553"/>
                </a:cubicBezTo>
                <a:lnTo>
                  <a:pt x="903316" y="421179"/>
                </a:lnTo>
                <a:lnTo>
                  <a:pt x="820189" y="11084"/>
                </a:lnTo>
                <a:lnTo>
                  <a:pt x="77585" y="0"/>
                </a:lnTo>
                <a:lnTo>
                  <a:pt x="0" y="4267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3203171" y="2255520"/>
            <a:ext cx="753687" cy="404553"/>
          </a:xfrm>
          <a:custGeom>
            <a:avLst/>
            <a:gdLst>
              <a:gd name="connsiteX0" fmla="*/ 753687 w 753687"/>
              <a:gd name="connsiteY0" fmla="*/ 399011 h 404553"/>
              <a:gd name="connsiteX1" fmla="*/ 0 w 753687"/>
              <a:gd name="connsiteY1" fmla="*/ 404553 h 404553"/>
              <a:gd name="connsiteX2" fmla="*/ 171796 w 753687"/>
              <a:gd name="connsiteY2" fmla="*/ 127462 h 404553"/>
              <a:gd name="connsiteX3" fmla="*/ 326967 w 753687"/>
              <a:gd name="connsiteY3" fmla="*/ 0 h 404553"/>
              <a:gd name="connsiteX4" fmla="*/ 454429 w 753687"/>
              <a:gd name="connsiteY4" fmla="*/ 11084 h 404553"/>
              <a:gd name="connsiteX5" fmla="*/ 642851 w 753687"/>
              <a:gd name="connsiteY5" fmla="*/ 138545 h 404553"/>
              <a:gd name="connsiteX6" fmla="*/ 753687 w 753687"/>
              <a:gd name="connsiteY6" fmla="*/ 399011 h 40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87" h="404553">
                <a:moveTo>
                  <a:pt x="753687" y="399011"/>
                </a:moveTo>
                <a:lnTo>
                  <a:pt x="0" y="404553"/>
                </a:lnTo>
                <a:lnTo>
                  <a:pt x="171796" y="127462"/>
                </a:lnTo>
                <a:lnTo>
                  <a:pt x="326967" y="0"/>
                </a:lnTo>
                <a:lnTo>
                  <a:pt x="454429" y="11084"/>
                </a:lnTo>
                <a:lnTo>
                  <a:pt x="642851" y="138545"/>
                </a:lnTo>
                <a:lnTo>
                  <a:pt x="753687" y="3990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1385455" y="3602182"/>
            <a:ext cx="798021" cy="615142"/>
          </a:xfrm>
          <a:custGeom>
            <a:avLst/>
            <a:gdLst>
              <a:gd name="connsiteX0" fmla="*/ 0 w 798021"/>
              <a:gd name="connsiteY0" fmla="*/ 77585 h 615142"/>
              <a:gd name="connsiteX1" fmla="*/ 798021 w 798021"/>
              <a:gd name="connsiteY1" fmla="*/ 0 h 615142"/>
              <a:gd name="connsiteX2" fmla="*/ 676101 w 798021"/>
              <a:gd name="connsiteY2" fmla="*/ 387927 h 615142"/>
              <a:gd name="connsiteX3" fmla="*/ 448887 w 798021"/>
              <a:gd name="connsiteY3" fmla="*/ 615142 h 615142"/>
              <a:gd name="connsiteX4" fmla="*/ 349134 w 798021"/>
              <a:gd name="connsiteY4" fmla="*/ 587433 h 615142"/>
              <a:gd name="connsiteX5" fmla="*/ 77585 w 798021"/>
              <a:gd name="connsiteY5" fmla="*/ 410094 h 615142"/>
              <a:gd name="connsiteX6" fmla="*/ 0 w 798021"/>
              <a:gd name="connsiteY6" fmla="*/ 77585 h 61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21" h="615142">
                <a:moveTo>
                  <a:pt x="0" y="77585"/>
                </a:moveTo>
                <a:lnTo>
                  <a:pt x="798021" y="0"/>
                </a:lnTo>
                <a:lnTo>
                  <a:pt x="676101" y="387927"/>
                </a:lnTo>
                <a:lnTo>
                  <a:pt x="448887" y="615142"/>
                </a:lnTo>
                <a:lnTo>
                  <a:pt x="349134" y="587433"/>
                </a:lnTo>
                <a:lnTo>
                  <a:pt x="77585" y="410094"/>
                </a:lnTo>
                <a:lnTo>
                  <a:pt x="0" y="775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1307869" y="3108960"/>
            <a:ext cx="919942" cy="509847"/>
          </a:xfrm>
          <a:custGeom>
            <a:avLst/>
            <a:gdLst>
              <a:gd name="connsiteX0" fmla="*/ 66502 w 919942"/>
              <a:gd name="connsiteY0" fmla="*/ 509847 h 509847"/>
              <a:gd name="connsiteX1" fmla="*/ 0 w 919942"/>
              <a:gd name="connsiteY1" fmla="*/ 66502 h 509847"/>
              <a:gd name="connsiteX2" fmla="*/ 919942 w 919942"/>
              <a:gd name="connsiteY2" fmla="*/ 0 h 509847"/>
              <a:gd name="connsiteX3" fmla="*/ 886691 w 919942"/>
              <a:gd name="connsiteY3" fmla="*/ 498764 h 509847"/>
              <a:gd name="connsiteX4" fmla="*/ 66502 w 919942"/>
              <a:gd name="connsiteY4" fmla="*/ 509847 h 50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942" h="509847">
                <a:moveTo>
                  <a:pt x="66502" y="509847"/>
                </a:moveTo>
                <a:lnTo>
                  <a:pt x="0" y="66502"/>
                </a:lnTo>
                <a:lnTo>
                  <a:pt x="919942" y="0"/>
                </a:lnTo>
                <a:lnTo>
                  <a:pt x="886691" y="498764"/>
                </a:lnTo>
                <a:lnTo>
                  <a:pt x="66502" y="50984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1330036" y="2759825"/>
            <a:ext cx="892233" cy="393470"/>
          </a:xfrm>
          <a:custGeom>
            <a:avLst/>
            <a:gdLst>
              <a:gd name="connsiteX0" fmla="*/ 0 w 892233"/>
              <a:gd name="connsiteY0" fmla="*/ 393470 h 393470"/>
              <a:gd name="connsiteX1" fmla="*/ 55419 w 892233"/>
              <a:gd name="connsiteY1" fmla="*/ 0 h 393470"/>
              <a:gd name="connsiteX2" fmla="*/ 820189 w 892233"/>
              <a:gd name="connsiteY2" fmla="*/ 11084 h 393470"/>
              <a:gd name="connsiteX3" fmla="*/ 892233 w 892233"/>
              <a:gd name="connsiteY3" fmla="*/ 321426 h 393470"/>
              <a:gd name="connsiteX4" fmla="*/ 0 w 892233"/>
              <a:gd name="connsiteY4" fmla="*/ 393470 h 39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233" h="393470">
                <a:moveTo>
                  <a:pt x="0" y="393470"/>
                </a:moveTo>
                <a:lnTo>
                  <a:pt x="55419" y="0"/>
                </a:lnTo>
                <a:lnTo>
                  <a:pt x="820189" y="11084"/>
                </a:lnTo>
                <a:lnTo>
                  <a:pt x="892233" y="321426"/>
                </a:lnTo>
                <a:lnTo>
                  <a:pt x="0" y="3934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1392621" y="2275490"/>
            <a:ext cx="730469" cy="462455"/>
          </a:xfrm>
          <a:custGeom>
            <a:avLst/>
            <a:gdLst>
              <a:gd name="connsiteX0" fmla="*/ 730469 w 730469"/>
              <a:gd name="connsiteY0" fmla="*/ 446689 h 462455"/>
              <a:gd name="connsiteX1" fmla="*/ 0 w 730469"/>
              <a:gd name="connsiteY1" fmla="*/ 462455 h 462455"/>
              <a:gd name="connsiteX2" fmla="*/ 131379 w 730469"/>
              <a:gd name="connsiteY2" fmla="*/ 126124 h 462455"/>
              <a:gd name="connsiteX3" fmla="*/ 383627 w 730469"/>
              <a:gd name="connsiteY3" fmla="*/ 0 h 462455"/>
              <a:gd name="connsiteX4" fmla="*/ 583324 w 730469"/>
              <a:gd name="connsiteY4" fmla="*/ 105103 h 462455"/>
              <a:gd name="connsiteX5" fmla="*/ 730469 w 730469"/>
              <a:gd name="connsiteY5" fmla="*/ 446689 h 4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469" h="462455">
                <a:moveTo>
                  <a:pt x="730469" y="446689"/>
                </a:moveTo>
                <a:lnTo>
                  <a:pt x="0" y="462455"/>
                </a:lnTo>
                <a:lnTo>
                  <a:pt x="131379" y="126124"/>
                </a:lnTo>
                <a:lnTo>
                  <a:pt x="383627" y="0"/>
                </a:lnTo>
                <a:lnTo>
                  <a:pt x="583324" y="105103"/>
                </a:lnTo>
                <a:lnTo>
                  <a:pt x="730469" y="44668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1053" y="515727"/>
                <a:ext cx="8587864" cy="515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 (Potentially shortest) Path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∈[0,1]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connecting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3" y="515727"/>
                <a:ext cx="8587864" cy="515206"/>
              </a:xfrm>
              <a:prstGeom prst="rect">
                <a:avLst/>
              </a:prstGeom>
              <a:blipFill>
                <a:blip r:embed="rId2"/>
                <a:stretch>
                  <a:fillRect l="-1420" t="-13095" b="-130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39585" y="1315871"/>
                <a:ext cx="5856410" cy="515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supp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 ∈[0,1]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5" y="1315871"/>
                <a:ext cx="5856410" cy="515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715347" y="1722949"/>
            <a:ext cx="24275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/>
              <a:t>sequence of stable sets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69033" y="2946707"/>
                <a:ext cx="251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33" y="2946707"/>
                <a:ext cx="2511264" cy="369332"/>
              </a:xfrm>
              <a:prstGeom prst="rect">
                <a:avLst/>
              </a:prstGeom>
              <a:blipFill>
                <a:blip r:embed="rId4"/>
                <a:stretch>
                  <a:fillRect l="-2427" r="-485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839585" y="1973172"/>
            <a:ext cx="3602219" cy="2257889"/>
            <a:chOff x="839585" y="1973172"/>
            <a:chExt cx="3602219" cy="2257889"/>
          </a:xfrm>
        </p:grpSpPr>
        <p:sp>
          <p:nvSpPr>
            <p:cNvPr id="7" name="楕円 6"/>
            <p:cNvSpPr/>
            <p:nvPr/>
          </p:nvSpPr>
          <p:spPr>
            <a:xfrm>
              <a:off x="1312600" y="2279719"/>
              <a:ext cx="914400" cy="19513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>
              <a:off x="3140816" y="2238155"/>
              <a:ext cx="914400" cy="19513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839585" y="2896932"/>
                  <a:ext cx="2675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585" y="2896932"/>
                  <a:ext cx="2675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273" r="-25000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4162625" y="2926337"/>
                  <a:ext cx="2791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625" y="2926337"/>
                  <a:ext cx="2791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6087" r="-21739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コネクタ 12"/>
            <p:cNvCxnSpPr/>
            <p:nvPr/>
          </p:nvCxnSpPr>
          <p:spPr>
            <a:xfrm>
              <a:off x="2226708" y="2489507"/>
              <a:ext cx="770604" cy="5334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66212" y="2534636"/>
              <a:ext cx="784373" cy="4548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2226708" y="2673810"/>
              <a:ext cx="842210" cy="1169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2249349" y="3712558"/>
              <a:ext cx="855372" cy="246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2339003" y="3161489"/>
              <a:ext cx="729915" cy="2909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277690" y="2795730"/>
              <a:ext cx="755717" cy="1318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2473416" y="1973172"/>
                  <a:ext cx="4610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416" y="1973172"/>
                  <a:ext cx="46108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/>
            <p:cNvCxnSpPr/>
            <p:nvPr/>
          </p:nvCxnSpPr>
          <p:spPr>
            <a:xfrm>
              <a:off x="1378518" y="2745509"/>
              <a:ext cx="794917" cy="1071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1298239" y="3111003"/>
              <a:ext cx="928469" cy="8585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1350685" y="3596180"/>
              <a:ext cx="840220" cy="5084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224658" y="2670998"/>
              <a:ext cx="758076" cy="281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3140525" y="3081598"/>
              <a:ext cx="914691" cy="2505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3176327" y="3578116"/>
              <a:ext cx="806407" cy="13444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1599864" y="2401885"/>
                  <a:ext cx="3252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864" y="2401885"/>
                  <a:ext cx="325217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6667" r="-5556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1526250" y="2823596"/>
                  <a:ext cx="3311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250" y="2823596"/>
                  <a:ext cx="33118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6364" r="-727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1527545" y="3252293"/>
                  <a:ext cx="3311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545" y="3252293"/>
                  <a:ext cx="331180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8519" r="-7407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1585652" y="3729919"/>
                  <a:ext cx="3311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652" y="3729919"/>
                  <a:ext cx="33118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6667" r="-7407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3399021" y="3729918"/>
                  <a:ext cx="28321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021" y="3729918"/>
                  <a:ext cx="283218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1739" r="-8696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3493787" y="3195510"/>
                  <a:ext cx="2891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787" y="3195510"/>
                  <a:ext cx="289182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8750" r="-833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3419027" y="2716510"/>
                  <a:ext cx="2891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027" y="2716510"/>
                  <a:ext cx="28918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21277" r="-8511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3431975" y="2292647"/>
                  <a:ext cx="2891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75" y="2292647"/>
                  <a:ext cx="289182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21277" r="-8511" b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/>
          <p:cNvGrpSpPr/>
          <p:nvPr/>
        </p:nvGrpSpPr>
        <p:grpSpPr>
          <a:xfrm>
            <a:off x="1218214" y="4259348"/>
            <a:ext cx="6467468" cy="2555936"/>
            <a:chOff x="1218214" y="4259348"/>
            <a:chExt cx="6467468" cy="255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1218214" y="5072453"/>
                  <a:ext cx="64838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~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214" y="5072453"/>
                  <a:ext cx="648383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グループ化 77"/>
            <p:cNvGrpSpPr/>
            <p:nvPr/>
          </p:nvGrpSpPr>
          <p:grpSpPr>
            <a:xfrm>
              <a:off x="2408827" y="4622338"/>
              <a:ext cx="857668" cy="1427811"/>
              <a:chOff x="2408827" y="4622338"/>
              <a:chExt cx="857668" cy="1427811"/>
            </a:xfrm>
          </p:grpSpPr>
          <p:grpSp>
            <p:nvGrpSpPr>
              <p:cNvPr id="73" name="グループ化 72"/>
              <p:cNvGrpSpPr/>
              <p:nvPr/>
            </p:nvGrpSpPr>
            <p:grpSpPr>
              <a:xfrm>
                <a:off x="2425987" y="4622338"/>
                <a:ext cx="840508" cy="718300"/>
                <a:chOff x="3033407" y="4594167"/>
                <a:chExt cx="999056" cy="999874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3033407" y="4594167"/>
                  <a:ext cx="460380" cy="99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flipV="1">
                  <a:off x="3493787" y="4670499"/>
                  <a:ext cx="538676" cy="9235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グループ化 74"/>
              <p:cNvGrpSpPr/>
              <p:nvPr/>
            </p:nvGrpSpPr>
            <p:grpSpPr>
              <a:xfrm rot="10578366">
                <a:off x="2408827" y="5319811"/>
                <a:ext cx="842208" cy="730338"/>
                <a:chOff x="3033407" y="4594167"/>
                <a:chExt cx="949327" cy="999872"/>
              </a:xfrm>
            </p:grpSpPr>
            <p:cxnSp>
              <p:nvCxnSpPr>
                <p:cNvPr id="76" name="直線コネクタ 75"/>
                <p:cNvCxnSpPr/>
                <p:nvPr/>
              </p:nvCxnSpPr>
              <p:spPr>
                <a:xfrm>
                  <a:off x="3033407" y="4594167"/>
                  <a:ext cx="460380" cy="99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flipV="1">
                  <a:off x="3493787" y="4622341"/>
                  <a:ext cx="488947" cy="97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正方形/長方形 93"/>
                <p:cNvSpPr/>
                <p:nvPr/>
              </p:nvSpPr>
              <p:spPr>
                <a:xfrm>
                  <a:off x="3306307" y="5072453"/>
                  <a:ext cx="47320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94" name="正方形/長方形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307" y="5072453"/>
                  <a:ext cx="473206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正方形/長方形 94"/>
                <p:cNvSpPr/>
                <p:nvPr/>
              </p:nvSpPr>
              <p:spPr>
                <a:xfrm>
                  <a:off x="4985336" y="5057063"/>
                  <a:ext cx="107542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…×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95" name="正方形/長方形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336" y="5057063"/>
                  <a:ext cx="1075423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二等辺三角形 96"/>
            <p:cNvSpPr/>
            <p:nvPr/>
          </p:nvSpPr>
          <p:spPr>
            <a:xfrm>
              <a:off x="2425986" y="5339551"/>
              <a:ext cx="803149" cy="71485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二等辺三角形 97"/>
            <p:cNvSpPr/>
            <p:nvPr/>
          </p:nvSpPr>
          <p:spPr>
            <a:xfrm rot="11068497">
              <a:off x="2426015" y="4591394"/>
              <a:ext cx="821042" cy="714696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0" name="グループ化 99"/>
            <p:cNvGrpSpPr/>
            <p:nvPr/>
          </p:nvGrpSpPr>
          <p:grpSpPr>
            <a:xfrm>
              <a:off x="3945273" y="4659463"/>
              <a:ext cx="857668" cy="1427811"/>
              <a:chOff x="2408827" y="4622338"/>
              <a:chExt cx="857668" cy="1427811"/>
            </a:xfrm>
          </p:grpSpPr>
          <p:grpSp>
            <p:nvGrpSpPr>
              <p:cNvPr id="101" name="グループ化 100"/>
              <p:cNvGrpSpPr/>
              <p:nvPr/>
            </p:nvGrpSpPr>
            <p:grpSpPr>
              <a:xfrm>
                <a:off x="2425987" y="4622338"/>
                <a:ext cx="840508" cy="718300"/>
                <a:chOff x="3033407" y="4594167"/>
                <a:chExt cx="999056" cy="999874"/>
              </a:xfrm>
            </p:grpSpPr>
            <p:cxnSp>
              <p:nvCxnSpPr>
                <p:cNvPr id="105" name="直線コネクタ 104"/>
                <p:cNvCxnSpPr/>
                <p:nvPr/>
              </p:nvCxnSpPr>
              <p:spPr>
                <a:xfrm>
                  <a:off x="3033407" y="4594167"/>
                  <a:ext cx="460380" cy="99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/>
                <p:cNvCxnSpPr/>
                <p:nvPr/>
              </p:nvCxnSpPr>
              <p:spPr>
                <a:xfrm flipV="1">
                  <a:off x="3493787" y="4670499"/>
                  <a:ext cx="538676" cy="9235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グループ化 101"/>
              <p:cNvGrpSpPr/>
              <p:nvPr/>
            </p:nvGrpSpPr>
            <p:grpSpPr>
              <a:xfrm rot="10578366">
                <a:off x="2408827" y="5319811"/>
                <a:ext cx="842208" cy="730338"/>
                <a:chOff x="3033407" y="4594167"/>
                <a:chExt cx="949327" cy="999872"/>
              </a:xfrm>
            </p:grpSpPr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3033407" y="4594167"/>
                  <a:ext cx="460380" cy="99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/>
                <p:cNvCxnSpPr/>
                <p:nvPr/>
              </p:nvCxnSpPr>
              <p:spPr>
                <a:xfrm flipV="1">
                  <a:off x="3493787" y="4622341"/>
                  <a:ext cx="488947" cy="97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7" name="二等辺三角形 106"/>
            <p:cNvSpPr/>
            <p:nvPr/>
          </p:nvSpPr>
          <p:spPr>
            <a:xfrm>
              <a:off x="3962432" y="5376676"/>
              <a:ext cx="803149" cy="71485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二等辺三角形 107"/>
            <p:cNvSpPr/>
            <p:nvPr/>
          </p:nvSpPr>
          <p:spPr>
            <a:xfrm rot="11068497">
              <a:off x="3962461" y="4628519"/>
              <a:ext cx="821042" cy="714696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" name="グループ化 108"/>
            <p:cNvGrpSpPr/>
            <p:nvPr/>
          </p:nvGrpSpPr>
          <p:grpSpPr>
            <a:xfrm>
              <a:off x="6164771" y="4677174"/>
              <a:ext cx="857668" cy="1427811"/>
              <a:chOff x="2408827" y="4622338"/>
              <a:chExt cx="857668" cy="1427811"/>
            </a:xfrm>
          </p:grpSpPr>
          <p:grpSp>
            <p:nvGrpSpPr>
              <p:cNvPr id="110" name="グループ化 109"/>
              <p:cNvGrpSpPr/>
              <p:nvPr/>
            </p:nvGrpSpPr>
            <p:grpSpPr>
              <a:xfrm>
                <a:off x="2425987" y="4622338"/>
                <a:ext cx="840508" cy="718300"/>
                <a:chOff x="3033407" y="4594167"/>
                <a:chExt cx="999056" cy="999874"/>
              </a:xfrm>
            </p:grpSpPr>
            <p:cxnSp>
              <p:nvCxnSpPr>
                <p:cNvPr id="114" name="直線コネクタ 113"/>
                <p:cNvCxnSpPr/>
                <p:nvPr/>
              </p:nvCxnSpPr>
              <p:spPr>
                <a:xfrm>
                  <a:off x="3033407" y="4594167"/>
                  <a:ext cx="460380" cy="99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 flipV="1">
                  <a:off x="3493787" y="4670499"/>
                  <a:ext cx="538676" cy="9235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グループ化 110"/>
              <p:cNvGrpSpPr/>
              <p:nvPr/>
            </p:nvGrpSpPr>
            <p:grpSpPr>
              <a:xfrm rot="10578366">
                <a:off x="2408827" y="5319811"/>
                <a:ext cx="842208" cy="730338"/>
                <a:chOff x="3033407" y="4594167"/>
                <a:chExt cx="949327" cy="999872"/>
              </a:xfrm>
            </p:grpSpPr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3033407" y="4594167"/>
                  <a:ext cx="460380" cy="99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 flipV="1">
                  <a:off x="3493787" y="4622341"/>
                  <a:ext cx="488947" cy="97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二等辺三角形 115"/>
            <p:cNvSpPr/>
            <p:nvPr/>
          </p:nvSpPr>
          <p:spPr>
            <a:xfrm>
              <a:off x="6181930" y="5394387"/>
              <a:ext cx="803149" cy="71485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二等辺三角形 116"/>
            <p:cNvSpPr/>
            <p:nvPr/>
          </p:nvSpPr>
          <p:spPr>
            <a:xfrm rot="11068497">
              <a:off x="6181959" y="4646230"/>
              <a:ext cx="821042" cy="714696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テキスト ボックス 117"/>
                <p:cNvSpPr txBox="1"/>
                <p:nvPr/>
              </p:nvSpPr>
              <p:spPr>
                <a:xfrm>
                  <a:off x="2147749" y="6379652"/>
                  <a:ext cx="1392881" cy="4356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8" name="テキスト ボックス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49" y="6379652"/>
                  <a:ext cx="1392881" cy="4356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テキスト ボックス 118"/>
                <p:cNvSpPr txBox="1"/>
                <p:nvPr/>
              </p:nvSpPr>
              <p:spPr>
                <a:xfrm>
                  <a:off x="3922621" y="6356351"/>
                  <a:ext cx="1392881" cy="4356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9" name="テキスト ボックス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621" y="6356351"/>
                  <a:ext cx="1392881" cy="435632"/>
                </a:xfrm>
                <a:prstGeom prst="rect">
                  <a:avLst/>
                </a:prstGeom>
                <a:blipFill>
                  <a:blip r:embed="rId20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テキスト ボックス 119"/>
                <p:cNvSpPr txBox="1"/>
                <p:nvPr/>
              </p:nvSpPr>
              <p:spPr>
                <a:xfrm>
                  <a:off x="6142119" y="6346370"/>
                  <a:ext cx="1543563" cy="4385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</m:sSub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0" name="テキスト ボックス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119" y="6346370"/>
                  <a:ext cx="1543563" cy="43851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楕円 120"/>
            <p:cNvSpPr>
              <a:spLocks noChangeAspect="1"/>
            </p:cNvSpPr>
            <p:nvPr/>
          </p:nvSpPr>
          <p:spPr>
            <a:xfrm>
              <a:off x="2775000" y="4579666"/>
              <a:ext cx="89777" cy="89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楕円 121"/>
            <p:cNvSpPr>
              <a:spLocks noChangeAspect="1"/>
            </p:cNvSpPr>
            <p:nvPr/>
          </p:nvSpPr>
          <p:spPr>
            <a:xfrm>
              <a:off x="2723172" y="6009628"/>
              <a:ext cx="89777" cy="89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楕円 122"/>
            <p:cNvSpPr>
              <a:spLocks noChangeAspect="1"/>
            </p:cNvSpPr>
            <p:nvPr/>
          </p:nvSpPr>
          <p:spPr>
            <a:xfrm>
              <a:off x="4344675" y="4603295"/>
              <a:ext cx="89777" cy="89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楕円 123"/>
            <p:cNvSpPr>
              <a:spLocks noChangeAspect="1"/>
            </p:cNvSpPr>
            <p:nvPr/>
          </p:nvSpPr>
          <p:spPr>
            <a:xfrm>
              <a:off x="4297306" y="6033738"/>
              <a:ext cx="89777" cy="89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楕円 124"/>
            <p:cNvSpPr>
              <a:spLocks noChangeAspect="1"/>
            </p:cNvSpPr>
            <p:nvPr/>
          </p:nvSpPr>
          <p:spPr>
            <a:xfrm>
              <a:off x="6602433" y="4591746"/>
              <a:ext cx="89777" cy="89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6" name="楕円 125"/>
            <p:cNvSpPr>
              <a:spLocks noChangeAspect="1"/>
            </p:cNvSpPr>
            <p:nvPr/>
          </p:nvSpPr>
          <p:spPr>
            <a:xfrm>
              <a:off x="6602433" y="5963243"/>
              <a:ext cx="89777" cy="89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2742338" y="4265397"/>
                  <a:ext cx="509948" cy="334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0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338" y="4265397"/>
                  <a:ext cx="509948" cy="334194"/>
                </a:xfrm>
                <a:prstGeom prst="rect">
                  <a:avLst/>
                </a:prstGeom>
                <a:blipFill>
                  <a:blip r:embed="rId22"/>
                  <a:stretch>
                    <a:fillRect l="-52381" t="-160000" r="-44048" b="-22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4255633" y="4265397"/>
                  <a:ext cx="509948" cy="334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0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5633" y="4265397"/>
                  <a:ext cx="509948" cy="334194"/>
                </a:xfrm>
                <a:prstGeom prst="rect">
                  <a:avLst/>
                </a:prstGeom>
                <a:blipFill>
                  <a:blip r:embed="rId23"/>
                  <a:stretch>
                    <a:fillRect l="-51190" t="-160000" r="-45238" b="-22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テキスト ボックス 128"/>
                <p:cNvSpPr txBox="1"/>
                <p:nvPr/>
              </p:nvSpPr>
              <p:spPr>
                <a:xfrm>
                  <a:off x="6519683" y="4259348"/>
                  <a:ext cx="570605" cy="3461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0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29" name="テキスト ボックス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9683" y="4259348"/>
                  <a:ext cx="570605" cy="346185"/>
                </a:xfrm>
                <a:prstGeom prst="rect">
                  <a:avLst/>
                </a:prstGeom>
                <a:blipFill>
                  <a:blip r:embed="rId24"/>
                  <a:stretch>
                    <a:fillRect l="-47312" t="-154386" r="-30108" b="-2140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テキスト ボックス 129"/>
                <p:cNvSpPr txBox="1"/>
                <p:nvPr/>
              </p:nvSpPr>
              <p:spPr>
                <a:xfrm>
                  <a:off x="2793611" y="5959224"/>
                  <a:ext cx="483209" cy="334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0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30" name="テキスト ボックス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611" y="5959224"/>
                  <a:ext cx="483209" cy="334194"/>
                </a:xfrm>
                <a:prstGeom prst="rect">
                  <a:avLst/>
                </a:prstGeom>
                <a:blipFill>
                  <a:blip r:embed="rId25"/>
                  <a:stretch>
                    <a:fillRect l="-52500" t="-162963" r="-53750" b="-2314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テキスト ボックス 130"/>
                <p:cNvSpPr txBox="1"/>
                <p:nvPr/>
              </p:nvSpPr>
              <p:spPr>
                <a:xfrm>
                  <a:off x="4387097" y="5952326"/>
                  <a:ext cx="483209" cy="334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0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31" name="テキスト ボックス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097" y="5952326"/>
                  <a:ext cx="483209" cy="334194"/>
                </a:xfrm>
                <a:prstGeom prst="rect">
                  <a:avLst/>
                </a:prstGeom>
                <a:blipFill>
                  <a:blip r:embed="rId26"/>
                  <a:stretch>
                    <a:fillRect l="-54430" t="-158182" r="-54430" b="-2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テキスト ボックス 131"/>
                <p:cNvSpPr txBox="1"/>
                <p:nvPr/>
              </p:nvSpPr>
              <p:spPr>
                <a:xfrm>
                  <a:off x="6260266" y="5959224"/>
                  <a:ext cx="564001" cy="3461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0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32" name="テキスト ボックス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266" y="5959224"/>
                  <a:ext cx="564001" cy="346185"/>
                </a:xfrm>
                <a:prstGeom prst="rect">
                  <a:avLst/>
                </a:prstGeom>
                <a:blipFill>
                  <a:blip r:embed="rId27"/>
                  <a:stretch>
                    <a:fillRect l="-46739" t="-157143" r="-32609" b="-2196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フリーフォーム 132"/>
            <p:cNvSpPr/>
            <p:nvPr/>
          </p:nvSpPr>
          <p:spPr>
            <a:xfrm>
              <a:off x="2707318" y="4631765"/>
              <a:ext cx="150444" cy="1439521"/>
            </a:xfrm>
            <a:custGeom>
              <a:avLst/>
              <a:gdLst>
                <a:gd name="connsiteX0" fmla="*/ 107600 w 150444"/>
                <a:gd name="connsiteY0" fmla="*/ 0 h 1439521"/>
                <a:gd name="connsiteX1" fmla="*/ 41858 w 150444"/>
                <a:gd name="connsiteY1" fmla="*/ 262964 h 1439521"/>
                <a:gd name="connsiteX2" fmla="*/ 131506 w 150444"/>
                <a:gd name="connsiteY2" fmla="*/ 418353 h 1439521"/>
                <a:gd name="connsiteX3" fmla="*/ 149435 w 150444"/>
                <a:gd name="connsiteY3" fmla="*/ 549835 h 1439521"/>
                <a:gd name="connsiteX4" fmla="*/ 113576 w 150444"/>
                <a:gd name="connsiteY4" fmla="*/ 699247 h 1439521"/>
                <a:gd name="connsiteX5" fmla="*/ 143458 w 150444"/>
                <a:gd name="connsiteY5" fmla="*/ 968188 h 1439521"/>
                <a:gd name="connsiteX6" fmla="*/ 53811 w 150444"/>
                <a:gd name="connsiteY6" fmla="*/ 1189317 h 1439521"/>
                <a:gd name="connsiteX7" fmla="*/ 23 w 150444"/>
                <a:gd name="connsiteY7" fmla="*/ 1374588 h 1439521"/>
                <a:gd name="connsiteX8" fmla="*/ 59788 w 150444"/>
                <a:gd name="connsiteY8" fmla="*/ 1434353 h 1439521"/>
                <a:gd name="connsiteX9" fmla="*/ 41858 w 150444"/>
                <a:gd name="connsiteY9" fmla="*/ 1434353 h 1439521"/>
                <a:gd name="connsiteX10" fmla="*/ 59788 w 150444"/>
                <a:gd name="connsiteY10" fmla="*/ 1416423 h 143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44" h="1439521">
                  <a:moveTo>
                    <a:pt x="107600" y="0"/>
                  </a:moveTo>
                  <a:cubicBezTo>
                    <a:pt x="72737" y="96619"/>
                    <a:pt x="37874" y="193239"/>
                    <a:pt x="41858" y="262964"/>
                  </a:cubicBezTo>
                  <a:cubicBezTo>
                    <a:pt x="45842" y="332689"/>
                    <a:pt x="113577" y="370541"/>
                    <a:pt x="131506" y="418353"/>
                  </a:cubicBezTo>
                  <a:cubicBezTo>
                    <a:pt x="149435" y="466165"/>
                    <a:pt x="152423" y="503019"/>
                    <a:pt x="149435" y="549835"/>
                  </a:cubicBezTo>
                  <a:cubicBezTo>
                    <a:pt x="146447" y="596651"/>
                    <a:pt x="114572" y="629522"/>
                    <a:pt x="113576" y="699247"/>
                  </a:cubicBezTo>
                  <a:cubicBezTo>
                    <a:pt x="112580" y="768972"/>
                    <a:pt x="153419" y="886510"/>
                    <a:pt x="143458" y="968188"/>
                  </a:cubicBezTo>
                  <a:cubicBezTo>
                    <a:pt x="133497" y="1049866"/>
                    <a:pt x="77717" y="1121584"/>
                    <a:pt x="53811" y="1189317"/>
                  </a:cubicBezTo>
                  <a:cubicBezTo>
                    <a:pt x="29905" y="1257050"/>
                    <a:pt x="-973" y="1333749"/>
                    <a:pt x="23" y="1374588"/>
                  </a:cubicBezTo>
                  <a:cubicBezTo>
                    <a:pt x="1019" y="1415427"/>
                    <a:pt x="59788" y="1434353"/>
                    <a:pt x="59788" y="1434353"/>
                  </a:cubicBezTo>
                  <a:cubicBezTo>
                    <a:pt x="66760" y="1444314"/>
                    <a:pt x="41858" y="1437341"/>
                    <a:pt x="41858" y="1434353"/>
                  </a:cubicBezTo>
                  <a:cubicBezTo>
                    <a:pt x="41858" y="1431365"/>
                    <a:pt x="50823" y="1423894"/>
                    <a:pt x="59788" y="1416423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>
              <a:off x="4337131" y="4703482"/>
              <a:ext cx="115708" cy="1374589"/>
            </a:xfrm>
            <a:custGeom>
              <a:avLst/>
              <a:gdLst>
                <a:gd name="connsiteX0" fmla="*/ 49598 w 115708"/>
                <a:gd name="connsiteY0" fmla="*/ 0 h 1374589"/>
                <a:gd name="connsiteX1" fmla="*/ 1787 w 115708"/>
                <a:gd name="connsiteY1" fmla="*/ 209177 h 1374589"/>
                <a:gd name="connsiteX2" fmla="*/ 25693 w 115708"/>
                <a:gd name="connsiteY2" fmla="*/ 376518 h 1374589"/>
                <a:gd name="connsiteX3" fmla="*/ 25693 w 115708"/>
                <a:gd name="connsiteY3" fmla="*/ 519953 h 1374589"/>
                <a:gd name="connsiteX4" fmla="*/ 1787 w 115708"/>
                <a:gd name="connsiteY4" fmla="*/ 645459 h 1374589"/>
                <a:gd name="connsiteX5" fmla="*/ 7763 w 115708"/>
                <a:gd name="connsiteY5" fmla="*/ 818777 h 1374589"/>
                <a:gd name="connsiteX6" fmla="*/ 55575 w 115708"/>
                <a:gd name="connsiteY6" fmla="*/ 1016000 h 1374589"/>
                <a:gd name="connsiteX7" fmla="*/ 115340 w 115708"/>
                <a:gd name="connsiteY7" fmla="*/ 1201271 h 1374589"/>
                <a:gd name="connsiteX8" fmla="*/ 25693 w 115708"/>
                <a:gd name="connsiteY8" fmla="*/ 1374589 h 13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08" h="1374589">
                  <a:moveTo>
                    <a:pt x="49598" y="0"/>
                  </a:moveTo>
                  <a:cubicBezTo>
                    <a:pt x="27684" y="73212"/>
                    <a:pt x="5771" y="146424"/>
                    <a:pt x="1787" y="209177"/>
                  </a:cubicBezTo>
                  <a:cubicBezTo>
                    <a:pt x="-2197" y="271930"/>
                    <a:pt x="21709" y="324722"/>
                    <a:pt x="25693" y="376518"/>
                  </a:cubicBezTo>
                  <a:cubicBezTo>
                    <a:pt x="29677" y="428314"/>
                    <a:pt x="29677" y="475129"/>
                    <a:pt x="25693" y="519953"/>
                  </a:cubicBezTo>
                  <a:cubicBezTo>
                    <a:pt x="21709" y="564777"/>
                    <a:pt x="4775" y="595655"/>
                    <a:pt x="1787" y="645459"/>
                  </a:cubicBezTo>
                  <a:cubicBezTo>
                    <a:pt x="-1201" y="695263"/>
                    <a:pt x="-1202" y="757020"/>
                    <a:pt x="7763" y="818777"/>
                  </a:cubicBezTo>
                  <a:cubicBezTo>
                    <a:pt x="16728" y="880534"/>
                    <a:pt x="37645" y="952251"/>
                    <a:pt x="55575" y="1016000"/>
                  </a:cubicBezTo>
                  <a:cubicBezTo>
                    <a:pt x="73505" y="1079749"/>
                    <a:pt x="120320" y="1141506"/>
                    <a:pt x="115340" y="1201271"/>
                  </a:cubicBezTo>
                  <a:cubicBezTo>
                    <a:pt x="110360" y="1261036"/>
                    <a:pt x="68026" y="1317812"/>
                    <a:pt x="25693" y="1374589"/>
                  </a:cubicBezTo>
                </a:path>
              </a:pathLst>
            </a:cu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/>
            <p:cNvSpPr/>
            <p:nvPr/>
          </p:nvSpPr>
          <p:spPr>
            <a:xfrm>
              <a:off x="6538958" y="4673600"/>
              <a:ext cx="130783" cy="1320800"/>
            </a:xfrm>
            <a:custGeom>
              <a:avLst/>
              <a:gdLst>
                <a:gd name="connsiteX0" fmla="*/ 106877 w 130783"/>
                <a:gd name="connsiteY0" fmla="*/ 0 h 1320800"/>
                <a:gd name="connsiteX1" fmla="*/ 5277 w 130783"/>
                <a:gd name="connsiteY1" fmla="*/ 161365 h 1320800"/>
                <a:gd name="connsiteX2" fmla="*/ 17230 w 130783"/>
                <a:gd name="connsiteY2" fmla="*/ 358588 h 1320800"/>
                <a:gd name="connsiteX3" fmla="*/ 41136 w 130783"/>
                <a:gd name="connsiteY3" fmla="*/ 555812 h 1320800"/>
                <a:gd name="connsiteX4" fmla="*/ 23207 w 130783"/>
                <a:gd name="connsiteY4" fmla="*/ 729129 h 1320800"/>
                <a:gd name="connsiteX5" fmla="*/ 65042 w 130783"/>
                <a:gd name="connsiteY5" fmla="*/ 1093694 h 1320800"/>
                <a:gd name="connsiteX6" fmla="*/ 130783 w 130783"/>
                <a:gd name="connsiteY6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83" h="1320800">
                  <a:moveTo>
                    <a:pt x="106877" y="0"/>
                  </a:moveTo>
                  <a:cubicBezTo>
                    <a:pt x="63547" y="50800"/>
                    <a:pt x="20218" y="101600"/>
                    <a:pt x="5277" y="161365"/>
                  </a:cubicBezTo>
                  <a:cubicBezTo>
                    <a:pt x="-9664" y="221130"/>
                    <a:pt x="11253" y="292847"/>
                    <a:pt x="17230" y="358588"/>
                  </a:cubicBezTo>
                  <a:cubicBezTo>
                    <a:pt x="23206" y="424329"/>
                    <a:pt x="40140" y="494055"/>
                    <a:pt x="41136" y="555812"/>
                  </a:cubicBezTo>
                  <a:cubicBezTo>
                    <a:pt x="42132" y="617569"/>
                    <a:pt x="19223" y="639482"/>
                    <a:pt x="23207" y="729129"/>
                  </a:cubicBezTo>
                  <a:cubicBezTo>
                    <a:pt x="27191" y="818776"/>
                    <a:pt x="47113" y="995082"/>
                    <a:pt x="65042" y="1093694"/>
                  </a:cubicBezTo>
                  <a:cubicBezTo>
                    <a:pt x="82971" y="1192306"/>
                    <a:pt x="106877" y="1256553"/>
                    <a:pt x="130783" y="1320800"/>
                  </a:cubicBezTo>
                </a:path>
              </a:pathLst>
            </a:cu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106917" y="3069020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0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4" grpId="0" animBg="1"/>
      <p:bldP spid="22" grpId="0" animBg="1"/>
      <p:bldP spid="21" grpId="0" animBg="1"/>
      <p:bldP spid="19" grpId="0" animBg="1"/>
      <p:bldP spid="1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073076" y="604520"/>
            <a:ext cx="857668" cy="1427811"/>
            <a:chOff x="2408827" y="4622338"/>
            <a:chExt cx="857668" cy="142781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425987" y="4622338"/>
              <a:ext cx="840508" cy="718300"/>
              <a:chOff x="3033407" y="4594167"/>
              <a:chExt cx="999056" cy="999874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3033407" y="4594167"/>
                <a:ext cx="460380" cy="9998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V="1">
                <a:off x="3493787" y="4670499"/>
                <a:ext cx="538676" cy="923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5"/>
            <p:cNvGrpSpPr/>
            <p:nvPr/>
          </p:nvGrpSpPr>
          <p:grpSpPr>
            <a:xfrm rot="10578366">
              <a:off x="2408827" y="5319811"/>
              <a:ext cx="842208" cy="730338"/>
              <a:chOff x="3033407" y="4594167"/>
              <a:chExt cx="949327" cy="999872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3033407" y="4594167"/>
                <a:ext cx="460380" cy="9998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V="1">
                <a:off x="3493787" y="4622341"/>
                <a:ext cx="488947" cy="971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970556" y="1054635"/>
                <a:ext cx="473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56" y="1054635"/>
                <a:ext cx="47320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649585" y="1039245"/>
                <a:ext cx="10754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…×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85" y="1039245"/>
                <a:ext cx="107542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二等辺三角形 12"/>
          <p:cNvSpPr/>
          <p:nvPr/>
        </p:nvSpPr>
        <p:spPr>
          <a:xfrm>
            <a:off x="2090235" y="1321733"/>
            <a:ext cx="803149" cy="71485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rot="11068497">
            <a:off x="2090264" y="573576"/>
            <a:ext cx="821042" cy="71469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3609522" y="641645"/>
            <a:ext cx="857668" cy="1427811"/>
            <a:chOff x="2408827" y="4622338"/>
            <a:chExt cx="857668" cy="142781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2425987" y="4622338"/>
              <a:ext cx="840508" cy="718300"/>
              <a:chOff x="3033407" y="4594167"/>
              <a:chExt cx="999056" cy="999874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>
                <a:off x="3033407" y="4594167"/>
                <a:ext cx="460380" cy="9998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3493787" y="4670499"/>
                <a:ext cx="538676" cy="923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16"/>
            <p:cNvGrpSpPr/>
            <p:nvPr/>
          </p:nvGrpSpPr>
          <p:grpSpPr>
            <a:xfrm rot="10578366">
              <a:off x="2408827" y="5319811"/>
              <a:ext cx="842208" cy="730338"/>
              <a:chOff x="3033407" y="4594167"/>
              <a:chExt cx="949327" cy="999872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3033407" y="4594167"/>
                <a:ext cx="460380" cy="9998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3493787" y="4622341"/>
                <a:ext cx="488947" cy="971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二等辺三角形 21"/>
          <p:cNvSpPr/>
          <p:nvPr/>
        </p:nvSpPr>
        <p:spPr>
          <a:xfrm>
            <a:off x="3626681" y="1358858"/>
            <a:ext cx="803149" cy="71485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 rot="11068497">
            <a:off x="3626710" y="610701"/>
            <a:ext cx="821042" cy="71469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5829020" y="659356"/>
            <a:ext cx="857668" cy="1427811"/>
            <a:chOff x="2408827" y="4622338"/>
            <a:chExt cx="857668" cy="1427811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425987" y="4622338"/>
              <a:ext cx="840508" cy="718300"/>
              <a:chOff x="3033407" y="4594167"/>
              <a:chExt cx="999056" cy="999874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>
                <a:off x="3033407" y="4594167"/>
                <a:ext cx="460380" cy="9998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V="1">
                <a:off x="3493787" y="4670499"/>
                <a:ext cx="538676" cy="923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グループ化 25"/>
            <p:cNvGrpSpPr/>
            <p:nvPr/>
          </p:nvGrpSpPr>
          <p:grpSpPr>
            <a:xfrm rot="10578366">
              <a:off x="2408827" y="5319811"/>
              <a:ext cx="842208" cy="730338"/>
              <a:chOff x="3033407" y="4594167"/>
              <a:chExt cx="949327" cy="999872"/>
            </a:xfrm>
          </p:grpSpPr>
          <p:cxnSp>
            <p:nvCxnSpPr>
              <p:cNvPr id="27" name="直線コネクタ 26"/>
              <p:cNvCxnSpPr/>
              <p:nvPr/>
            </p:nvCxnSpPr>
            <p:spPr>
              <a:xfrm>
                <a:off x="3033407" y="4594167"/>
                <a:ext cx="460380" cy="9998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V="1">
                <a:off x="3493787" y="4622341"/>
                <a:ext cx="488947" cy="971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二等辺三角形 30"/>
          <p:cNvSpPr/>
          <p:nvPr/>
        </p:nvSpPr>
        <p:spPr>
          <a:xfrm>
            <a:off x="5846179" y="1376569"/>
            <a:ext cx="803149" cy="71485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/>
          <p:cNvSpPr/>
          <p:nvPr/>
        </p:nvSpPr>
        <p:spPr>
          <a:xfrm rot="11068497">
            <a:off x="5846208" y="628412"/>
            <a:ext cx="821042" cy="71469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>
            <a:spLocks noChangeAspect="1"/>
          </p:cNvSpPr>
          <p:nvPr/>
        </p:nvSpPr>
        <p:spPr>
          <a:xfrm>
            <a:off x="2439249" y="561848"/>
            <a:ext cx="89777" cy="89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2409589" y="1991810"/>
            <a:ext cx="89777" cy="89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4008924" y="585477"/>
            <a:ext cx="89777" cy="89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>
            <a:spLocks noChangeAspect="1"/>
          </p:cNvSpPr>
          <p:nvPr/>
        </p:nvSpPr>
        <p:spPr>
          <a:xfrm>
            <a:off x="6266682" y="573928"/>
            <a:ext cx="89777" cy="89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楕円 37"/>
          <p:cNvSpPr>
            <a:spLocks noChangeAspect="1"/>
          </p:cNvSpPr>
          <p:nvPr/>
        </p:nvSpPr>
        <p:spPr>
          <a:xfrm>
            <a:off x="6266682" y="1945425"/>
            <a:ext cx="89777" cy="89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406587" y="247579"/>
                <a:ext cx="509948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587" y="247579"/>
                <a:ext cx="509948" cy="334194"/>
              </a:xfrm>
              <a:prstGeom prst="rect">
                <a:avLst/>
              </a:prstGeom>
              <a:blipFill>
                <a:blip r:embed="rId4"/>
                <a:stretch>
                  <a:fillRect l="-53012" t="-162963" r="-45783" b="-23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919882" y="247579"/>
                <a:ext cx="509948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2" y="247579"/>
                <a:ext cx="509948" cy="334194"/>
              </a:xfrm>
              <a:prstGeom prst="rect">
                <a:avLst/>
              </a:prstGeom>
              <a:blipFill>
                <a:blip r:embed="rId5"/>
                <a:stretch>
                  <a:fillRect l="-51190" t="-162963" r="-45238" b="-23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6183932" y="241530"/>
                <a:ext cx="570605" cy="346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32" y="241530"/>
                <a:ext cx="570605" cy="346185"/>
              </a:xfrm>
              <a:prstGeom prst="rect">
                <a:avLst/>
              </a:prstGeom>
              <a:blipFill>
                <a:blip r:embed="rId6"/>
                <a:stretch>
                  <a:fillRect l="-45745" t="-157143" r="-29787" b="-2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2457860" y="1941406"/>
                <a:ext cx="483209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60" y="1941406"/>
                <a:ext cx="483209" cy="334194"/>
              </a:xfrm>
              <a:prstGeom prst="rect">
                <a:avLst/>
              </a:prstGeom>
              <a:blipFill>
                <a:blip r:embed="rId7"/>
                <a:stretch>
                  <a:fillRect l="-53165" t="-158182" r="-55696" b="-2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4051346" y="1934508"/>
                <a:ext cx="483209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46" y="1934508"/>
                <a:ext cx="483209" cy="334194"/>
              </a:xfrm>
              <a:prstGeom prst="rect">
                <a:avLst/>
              </a:prstGeom>
              <a:blipFill>
                <a:blip r:embed="rId8"/>
                <a:stretch>
                  <a:fillRect l="-54430" t="-158182" r="-54430" b="-2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5924515" y="1941406"/>
                <a:ext cx="564001" cy="346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15" y="1941406"/>
                <a:ext cx="564001" cy="346185"/>
              </a:xfrm>
              <a:prstGeom prst="rect">
                <a:avLst/>
              </a:prstGeom>
              <a:blipFill>
                <a:blip r:embed="rId9"/>
                <a:stretch>
                  <a:fillRect l="-46739" t="-152632" r="-32609" b="-2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2387421" y="2624928"/>
                <a:ext cx="4718471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)≥</m:t>
                    </m:r>
                    <m:rad>
                      <m:radPr>
                        <m:degHide m:val="o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|"/>
                                                <m:ctrlP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ja-JP" alt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​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|"/>
                                                <m:ctrlPr>
                                                  <a:rPr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ja-JP" alt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​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421" y="2624928"/>
                <a:ext cx="4718471" cy="8438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/>
          <p:cNvCxnSpPr>
            <a:endCxn id="13" idx="0"/>
          </p:cNvCxnSpPr>
          <p:nvPr/>
        </p:nvCxnSpPr>
        <p:spPr>
          <a:xfrm>
            <a:off x="2475939" y="630365"/>
            <a:ext cx="15871" cy="69136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34" idx="7"/>
          </p:cNvCxnSpPr>
          <p:nvPr/>
        </p:nvCxnSpPr>
        <p:spPr>
          <a:xfrm flipH="1">
            <a:off x="2486218" y="1284217"/>
            <a:ext cx="20868" cy="72074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endCxn id="23" idx="0"/>
          </p:cNvCxnSpPr>
          <p:nvPr/>
        </p:nvCxnSpPr>
        <p:spPr>
          <a:xfrm flipH="1">
            <a:off x="4009350" y="657558"/>
            <a:ext cx="40381" cy="6667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endCxn id="22" idx="3"/>
          </p:cNvCxnSpPr>
          <p:nvPr/>
        </p:nvCxnSpPr>
        <p:spPr>
          <a:xfrm>
            <a:off x="4023898" y="1341794"/>
            <a:ext cx="4358" cy="73192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32" idx="0"/>
          </p:cNvCxnSpPr>
          <p:nvPr/>
        </p:nvCxnSpPr>
        <p:spPr>
          <a:xfrm flipH="1">
            <a:off x="6228848" y="672401"/>
            <a:ext cx="82979" cy="66961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6228849" y="1393208"/>
            <a:ext cx="105493" cy="56507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楕円 35"/>
          <p:cNvSpPr>
            <a:spLocks noChangeAspect="1"/>
          </p:cNvSpPr>
          <p:nvPr/>
        </p:nvSpPr>
        <p:spPr>
          <a:xfrm>
            <a:off x="3961555" y="2015920"/>
            <a:ext cx="89777" cy="89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302067" y="3980088"/>
            <a:ext cx="6464975" cy="2333396"/>
            <a:chOff x="1248542" y="3931227"/>
            <a:chExt cx="6464975" cy="2333396"/>
          </a:xfrm>
          <a:solidFill>
            <a:schemeClr val="bg1"/>
          </a:solidFill>
        </p:grpSpPr>
        <p:sp>
          <p:nvSpPr>
            <p:cNvPr id="70" name="テキスト ボックス 69"/>
            <p:cNvSpPr txBox="1"/>
            <p:nvPr/>
          </p:nvSpPr>
          <p:spPr>
            <a:xfrm>
              <a:off x="1248542" y="3931227"/>
              <a:ext cx="6464975" cy="86177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 err="1"/>
                <a:t>Lem</a:t>
              </a:r>
              <a:r>
                <a:rPr kumimoji="1" lang="en-US" altLang="ja-JP" sz="2800" dirty="0"/>
                <a:t> (Owen 2011; informal)</a:t>
              </a:r>
            </a:p>
            <a:p>
              <a:r>
                <a:rPr kumimoji="1" lang="en-US" altLang="ja-JP" sz="2800" dirty="0"/>
                <a:t>The geodesic is attained  by such a path, i.e.,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1476268" y="5130250"/>
                  <a:ext cx="6155659" cy="75155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b="0" dirty="0"/>
                    <a:t> 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d>
                                                    <m:dPr>
                                                      <m:begChr m:val=""/>
                                                      <m:endChr m:val="|"/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ja-JP" altLang="en-US" sz="2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​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d>
                                                    <m:dPr>
                                                      <m:begChr m:val=""/>
                                                      <m:endChr m:val="|"/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ja-JP" altLang="en-US" sz="2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​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nor/>
                            </m:rPr>
                            <a:rPr lang="ja-JP" altLang="en-US" sz="2400" dirty="0"/>
                            <m:t> </m:t>
                          </m:r>
                        </m:e>
                      </m:func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1" name="テキスト ボックス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68" y="5130250"/>
                  <a:ext cx="6155659" cy="7515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2406587" y="5987624"/>
                  <a:ext cx="2147511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587" y="5987624"/>
                  <a:ext cx="214751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273" r="-1705" b="-152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56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フリーフォーム 35"/>
          <p:cNvSpPr/>
          <p:nvPr/>
        </p:nvSpPr>
        <p:spPr>
          <a:xfrm>
            <a:off x="4665142" y="1036320"/>
            <a:ext cx="2378509" cy="2305396"/>
          </a:xfrm>
          <a:custGeom>
            <a:avLst/>
            <a:gdLst>
              <a:gd name="connsiteX0" fmla="*/ 2366356 w 2366356"/>
              <a:gd name="connsiteY0" fmla="*/ 2299855 h 2299855"/>
              <a:gd name="connsiteX1" fmla="*/ 2161309 w 2366356"/>
              <a:gd name="connsiteY1" fmla="*/ 1163782 h 2299855"/>
              <a:gd name="connsiteX2" fmla="*/ 1501832 w 2366356"/>
              <a:gd name="connsiteY2" fmla="*/ 382385 h 2299855"/>
              <a:gd name="connsiteX3" fmla="*/ 753687 w 2366356"/>
              <a:gd name="connsiteY3" fmla="*/ 94211 h 2299855"/>
              <a:gd name="connsiteX4" fmla="*/ 0 w 2366356"/>
              <a:gd name="connsiteY4" fmla="*/ 0 h 2299855"/>
              <a:gd name="connsiteX5" fmla="*/ 27709 w 2366356"/>
              <a:gd name="connsiteY5" fmla="*/ 2288771 h 2299855"/>
              <a:gd name="connsiteX6" fmla="*/ 2366356 w 2366356"/>
              <a:gd name="connsiteY6" fmla="*/ 2299855 h 229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356" h="2299855">
                <a:moveTo>
                  <a:pt x="2366356" y="2299855"/>
                </a:moveTo>
                <a:lnTo>
                  <a:pt x="2161309" y="1163782"/>
                </a:lnTo>
                <a:lnTo>
                  <a:pt x="1501832" y="382385"/>
                </a:lnTo>
                <a:lnTo>
                  <a:pt x="753687" y="94211"/>
                </a:lnTo>
                <a:lnTo>
                  <a:pt x="0" y="0"/>
                </a:lnTo>
                <a:lnTo>
                  <a:pt x="27709" y="2288771"/>
                </a:lnTo>
                <a:lnTo>
                  <a:pt x="2366356" y="229985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4665142" y="437804"/>
            <a:ext cx="24766" cy="291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4685145" y="3341716"/>
            <a:ext cx="2883909" cy="9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11476" y="3753922"/>
                <a:ext cx="5425588" cy="1046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ja-JP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kumimoji="1" lang="ja-JP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76" y="3753922"/>
                <a:ext cx="5425588" cy="10460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505687" y="5194795"/>
                <a:ext cx="527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kumimoji="1" lang="ja-JP" altLang="en-US" sz="2800" dirty="0"/>
                  <a:t>    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stable</m:t>
                    </m:r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687" y="5194795"/>
                <a:ext cx="527105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85668" y="1307589"/>
            <a:ext cx="119334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/>
              <a:t>stable set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165423" y="1909644"/>
            <a:ext cx="1321117" cy="4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37477" y="1676921"/>
                <a:ext cx="3727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7" y="1676921"/>
                <a:ext cx="3727752" cy="369332"/>
              </a:xfrm>
              <a:prstGeom prst="rect">
                <a:avLst/>
              </a:prstGeom>
              <a:blipFill>
                <a:blip r:embed="rId4"/>
                <a:stretch>
                  <a:fillRect t="-173770" r="-2946" b="-255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011995" y="290795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95" y="290795"/>
                <a:ext cx="51661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/>
          <p:cNvSpPr>
            <a:spLocks noChangeAspect="1"/>
          </p:cNvSpPr>
          <p:nvPr/>
        </p:nvSpPr>
        <p:spPr>
          <a:xfrm>
            <a:off x="5386507" y="1099424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4963182" y="1626904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6231775" y="2089823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>
            <a:spLocks noChangeAspect="1"/>
          </p:cNvSpPr>
          <p:nvPr/>
        </p:nvSpPr>
        <p:spPr>
          <a:xfrm>
            <a:off x="5410825" y="2698931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6361249" y="2966598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>
            <a:spLocks noChangeAspect="1"/>
          </p:cNvSpPr>
          <p:nvPr/>
        </p:nvSpPr>
        <p:spPr>
          <a:xfrm>
            <a:off x="6241960" y="2089823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>
            <a:spLocks noChangeAspect="1"/>
          </p:cNvSpPr>
          <p:nvPr/>
        </p:nvSpPr>
        <p:spPr>
          <a:xfrm>
            <a:off x="6992876" y="3291699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>
            <a:spLocks noChangeAspect="1"/>
          </p:cNvSpPr>
          <p:nvPr/>
        </p:nvSpPr>
        <p:spPr>
          <a:xfrm>
            <a:off x="6776745" y="2154379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>
            <a:spLocks noChangeAspect="1"/>
          </p:cNvSpPr>
          <p:nvPr/>
        </p:nvSpPr>
        <p:spPr>
          <a:xfrm>
            <a:off x="6127099" y="1380247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>
            <a:spLocks noChangeAspect="1"/>
          </p:cNvSpPr>
          <p:nvPr/>
        </p:nvSpPr>
        <p:spPr>
          <a:xfrm>
            <a:off x="4615125" y="987840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5603458" y="1859627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5063215" y="3044274"/>
            <a:ext cx="100033" cy="1000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992876" y="3401429"/>
                <a:ext cx="1027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76" y="3401429"/>
                <a:ext cx="1027589" cy="369332"/>
              </a:xfrm>
              <a:prstGeom prst="rect">
                <a:avLst/>
              </a:prstGeom>
              <a:blipFill>
                <a:blip r:embed="rId6"/>
                <a:stretch>
                  <a:fillRect l="-6509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921811" y="1987590"/>
                <a:ext cx="354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811" y="1987590"/>
                <a:ext cx="354392" cy="369332"/>
              </a:xfrm>
              <a:prstGeom prst="rect">
                <a:avLst/>
              </a:prstGeom>
              <a:blipFill>
                <a:blip r:embed="rId7"/>
                <a:stretch>
                  <a:fillRect l="-18644" r="-5085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270303" y="1150052"/>
                <a:ext cx="361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03" y="1150052"/>
                <a:ext cx="361509" cy="369332"/>
              </a:xfrm>
              <a:prstGeom prst="rect">
                <a:avLst/>
              </a:prstGeom>
              <a:blipFill>
                <a:blip r:embed="rId8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486540" y="767325"/>
                <a:ext cx="361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40" y="767325"/>
                <a:ext cx="361509" cy="369332"/>
              </a:xfrm>
              <a:prstGeom prst="rect">
                <a:avLst/>
              </a:prstGeom>
              <a:blipFill>
                <a:blip r:embed="rId9"/>
                <a:stretch>
                  <a:fillRect l="-18644" r="-678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649936" y="645460"/>
                <a:ext cx="1039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936" y="645460"/>
                <a:ext cx="1039259" cy="369332"/>
              </a:xfrm>
              <a:prstGeom prst="rect">
                <a:avLst/>
              </a:prstGeom>
              <a:blipFill>
                <a:blip r:embed="rId10"/>
                <a:stretch>
                  <a:fillRect l="-7059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>
            <a:off x="7146847" y="740983"/>
            <a:ext cx="1357551" cy="593735"/>
            <a:chOff x="7146847" y="740983"/>
            <a:chExt cx="1357551" cy="593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7415575" y="1026941"/>
                  <a:ext cx="10888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kumimoji="1" lang="ja-JP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575" y="1026941"/>
                  <a:ext cx="108882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8380" t="-1961" r="-7821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矢印コネクタ 43"/>
            <p:cNvCxnSpPr/>
            <p:nvPr/>
          </p:nvCxnSpPr>
          <p:spPr>
            <a:xfrm flipV="1">
              <a:off x="7146847" y="740983"/>
              <a:ext cx="604058" cy="422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/>
          <p:cNvSpPr txBox="1"/>
          <p:nvPr/>
        </p:nvSpPr>
        <p:spPr>
          <a:xfrm>
            <a:off x="3236571" y="6005646"/>
            <a:ext cx="40396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>
                <a:sym typeface="Wingdings" panose="05000000000000000000" pitchFamily="2" charset="2"/>
              </a:rPr>
              <a:t> parametric network flow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64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  <p:bldP spid="6" grpId="0"/>
      <p:bldP spid="37" grpId="0"/>
      <p:bldP spid="38" grpId="0"/>
      <p:bldP spid="39" grpId="0"/>
      <p:bldP spid="40" grpId="0"/>
      <p:bldP spid="41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7937" y="276100"/>
            <a:ext cx="785298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/>
              <a:t>Hayashi (ICALP 2018): a polynomial iterative geodesic algorithm</a:t>
            </a:r>
          </a:p>
          <a:p>
            <a:r>
              <a:rPr kumimoji="1" lang="en-US" altLang="ja-JP" sz="2400" dirty="0"/>
              <a:t>for general CAT(0) cubical complexes, </a:t>
            </a:r>
          </a:p>
          <a:p>
            <a:r>
              <a:rPr kumimoji="1" lang="en-US" altLang="ja-JP" sz="2400" dirty="0"/>
              <a:t>by using Owen-</a:t>
            </a:r>
            <a:r>
              <a:rPr kumimoji="1" lang="en-US" altLang="ja-JP" sz="2400" dirty="0" err="1"/>
              <a:t>Provan</a:t>
            </a:r>
            <a:r>
              <a:rPr kumimoji="1" lang="en-US" altLang="ja-JP" sz="2400" dirty="0"/>
              <a:t> algorithm as a subroutine. 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210AFE7-CD02-4EBF-BCB5-99BB480ACF36}"/>
              </a:ext>
            </a:extLst>
          </p:cNvPr>
          <p:cNvGrpSpPr/>
          <p:nvPr/>
        </p:nvGrpSpPr>
        <p:grpSpPr>
          <a:xfrm>
            <a:off x="377507" y="1840523"/>
            <a:ext cx="5663074" cy="4173453"/>
            <a:chOff x="377507" y="1840523"/>
            <a:chExt cx="5663074" cy="417345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3AA1F9D-4E64-4A7F-8B63-C683E8125F6B}"/>
                </a:ext>
              </a:extLst>
            </p:cNvPr>
            <p:cNvGrpSpPr/>
            <p:nvPr/>
          </p:nvGrpSpPr>
          <p:grpSpPr>
            <a:xfrm>
              <a:off x="377507" y="1840523"/>
              <a:ext cx="5085687" cy="3379929"/>
              <a:chOff x="377507" y="1840523"/>
              <a:chExt cx="5085687" cy="3379929"/>
            </a:xfrm>
          </p:grpSpPr>
          <p:sp>
            <p:nvSpPr>
              <p:cNvPr id="7" name="平行四辺形 6">
                <a:extLst>
                  <a:ext uri="{FF2B5EF4-FFF2-40B4-BE49-F238E27FC236}">
                    <a16:creationId xmlns:a16="http://schemas.microsoft.com/office/drawing/2014/main" id="{0F82CE54-D239-47AC-9981-672443246AAD}"/>
                  </a:ext>
                </a:extLst>
              </p:cNvPr>
              <p:cNvSpPr/>
              <p:nvPr/>
            </p:nvSpPr>
            <p:spPr>
              <a:xfrm rot="19507287" flipV="1">
                <a:off x="1074510" y="3416099"/>
                <a:ext cx="2084709" cy="1198906"/>
              </a:xfrm>
              <a:prstGeom prst="parallelogram">
                <a:avLst>
                  <a:gd name="adj" fmla="val 8171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平行四辺形 7">
                <a:extLst>
                  <a:ext uri="{FF2B5EF4-FFF2-40B4-BE49-F238E27FC236}">
                    <a16:creationId xmlns:a16="http://schemas.microsoft.com/office/drawing/2014/main" id="{332DAA02-F9B4-468C-94B8-C8CE2DC2D162}"/>
                  </a:ext>
                </a:extLst>
              </p:cNvPr>
              <p:cNvSpPr/>
              <p:nvPr/>
            </p:nvSpPr>
            <p:spPr>
              <a:xfrm rot="16200000">
                <a:off x="1516535" y="2135594"/>
                <a:ext cx="2084709" cy="1494568"/>
              </a:xfrm>
              <a:prstGeom prst="parallelogram">
                <a:avLst>
                  <a:gd name="adj" fmla="val 2898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平行四辺形 8">
                <a:extLst>
                  <a:ext uri="{FF2B5EF4-FFF2-40B4-BE49-F238E27FC236}">
                    <a16:creationId xmlns:a16="http://schemas.microsoft.com/office/drawing/2014/main" id="{8327EF98-1C0B-4194-AAD0-488442D0A629}"/>
                  </a:ext>
                </a:extLst>
              </p:cNvPr>
              <p:cNvSpPr/>
              <p:nvPr/>
            </p:nvSpPr>
            <p:spPr>
              <a:xfrm rot="20900169" flipV="1">
                <a:off x="3418829" y="3693816"/>
                <a:ext cx="2044365" cy="1262841"/>
              </a:xfrm>
              <a:prstGeom prst="parallelogram">
                <a:avLst>
                  <a:gd name="adj" fmla="val 3968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平行四辺形 9">
                <a:extLst>
                  <a:ext uri="{FF2B5EF4-FFF2-40B4-BE49-F238E27FC236}">
                    <a16:creationId xmlns:a16="http://schemas.microsoft.com/office/drawing/2014/main" id="{AA181F00-2476-46FC-88F0-AC4A434D3777}"/>
                  </a:ext>
                </a:extLst>
              </p:cNvPr>
              <p:cNvSpPr/>
              <p:nvPr/>
            </p:nvSpPr>
            <p:spPr>
              <a:xfrm rot="16200000" flipV="1">
                <a:off x="3111302" y="2204765"/>
                <a:ext cx="1896529" cy="1494569"/>
              </a:xfrm>
              <a:prstGeom prst="parallelogram">
                <a:avLst>
                  <a:gd name="adj" fmla="val 190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平行四辺形 10">
                <a:extLst>
                  <a:ext uri="{FF2B5EF4-FFF2-40B4-BE49-F238E27FC236}">
                    <a16:creationId xmlns:a16="http://schemas.microsoft.com/office/drawing/2014/main" id="{0D3003AE-2419-4909-8F96-9E3E2E16E761}"/>
                  </a:ext>
                </a:extLst>
              </p:cNvPr>
              <p:cNvSpPr/>
              <p:nvPr/>
            </p:nvSpPr>
            <p:spPr>
              <a:xfrm rot="19413856">
                <a:off x="1856454" y="2748449"/>
                <a:ext cx="2037864" cy="1320364"/>
              </a:xfrm>
              <a:prstGeom prst="parallelogram">
                <a:avLst>
                  <a:gd name="adj" fmla="val 7291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平行四辺形 11">
                <a:extLst>
                  <a:ext uri="{FF2B5EF4-FFF2-40B4-BE49-F238E27FC236}">
                    <a16:creationId xmlns:a16="http://schemas.microsoft.com/office/drawing/2014/main" id="{40F4338D-79D8-4372-AF59-226A42A20E09}"/>
                  </a:ext>
                </a:extLst>
              </p:cNvPr>
              <p:cNvSpPr/>
              <p:nvPr/>
            </p:nvSpPr>
            <p:spPr>
              <a:xfrm rot="19413856">
                <a:off x="377507" y="2316638"/>
                <a:ext cx="2037864" cy="1320364"/>
              </a:xfrm>
              <a:prstGeom prst="parallelogram">
                <a:avLst>
                  <a:gd name="adj" fmla="val 72919"/>
                </a:avLst>
              </a:prstGeom>
              <a:solidFill>
                <a:schemeClr val="accent5">
                  <a:lumMod val="20000"/>
                  <a:lumOff val="80000"/>
                  <a:alpha val="9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5CA399B-3245-43D5-AB0B-030374E2655E}"/>
                  </a:ext>
                </a:extLst>
              </p:cNvPr>
              <p:cNvGrpSpPr/>
              <p:nvPr/>
            </p:nvGrpSpPr>
            <p:grpSpPr>
              <a:xfrm>
                <a:off x="2170416" y="2102522"/>
                <a:ext cx="2864894" cy="3117930"/>
                <a:chOff x="2169301" y="2115082"/>
                <a:chExt cx="2864894" cy="3117930"/>
              </a:xfrm>
            </p:grpSpPr>
            <p:cxnSp>
              <p:nvCxnSpPr>
                <p:cNvPr id="15" name="直線矢印コネクタ 14">
                  <a:extLst>
                    <a:ext uri="{FF2B5EF4-FFF2-40B4-BE49-F238E27FC236}">
                      <a16:creationId xmlns:a16="http://schemas.microsoft.com/office/drawing/2014/main" id="{D5EBD766-6FDC-4591-9277-3D5CBCA0D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9301" y="3926070"/>
                  <a:ext cx="1147480" cy="822200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矢印コネクタ 15">
                  <a:extLst>
                    <a:ext uri="{FF2B5EF4-FFF2-40B4-BE49-F238E27FC236}">
                      <a16:creationId xmlns:a16="http://schemas.microsoft.com/office/drawing/2014/main" id="{16C209E9-C3FD-4E55-B190-0C918AB77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3709" y="2115082"/>
                  <a:ext cx="13072" cy="1810988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矢印コネクタ 16">
                  <a:extLst>
                    <a:ext uri="{FF2B5EF4-FFF2-40B4-BE49-F238E27FC236}">
                      <a16:creationId xmlns:a16="http://schemas.microsoft.com/office/drawing/2014/main" id="{BA52615E-2E09-4CBE-A01B-3F4F80333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16781" y="3593594"/>
                  <a:ext cx="1717414" cy="332476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矢印コネクタ 17">
                  <a:extLst>
                    <a:ext uri="{FF2B5EF4-FFF2-40B4-BE49-F238E27FC236}">
                      <a16:creationId xmlns:a16="http://schemas.microsoft.com/office/drawing/2014/main" id="{21BBDDE9-2A02-476C-958D-F724197BE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6781" y="3926070"/>
                  <a:ext cx="856302" cy="1306942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>
                  <a:extLst>
                    <a:ext uri="{FF2B5EF4-FFF2-40B4-BE49-F238E27FC236}">
                      <a16:creationId xmlns:a16="http://schemas.microsoft.com/office/drawing/2014/main" id="{B239AB9E-1DC8-4DB1-B46F-5B5AB26D6644}"/>
                    </a:ext>
                  </a:extLst>
                </p:cNvPr>
                <p:cNvCxnSpPr>
                  <a:cxnSpLocks/>
                  <a:endCxn id="11" idx="5"/>
                </p:cNvCxnSpPr>
                <p:nvPr/>
              </p:nvCxnSpPr>
              <p:spPr>
                <a:xfrm flipH="1" flipV="1">
                  <a:off x="2441812" y="3740444"/>
                  <a:ext cx="874972" cy="185628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54AA0957-8976-4E13-BA2D-58851BE0FC25}"/>
                    </a:ext>
                  </a:extLst>
                </p:cNvPr>
                <p:cNvSpPr/>
                <p:nvPr/>
              </p:nvSpPr>
              <p:spPr>
                <a:xfrm>
                  <a:off x="3262074" y="38697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45435FF8-85B1-4FC5-B3DC-7840BC932A39}"/>
                      </a:ext>
                    </a:extLst>
                  </p:cNvPr>
                  <p:cNvSpPr txBox="1"/>
                  <p:nvPr/>
                </p:nvSpPr>
                <p:spPr>
                  <a:xfrm>
                    <a:off x="3163086" y="3951892"/>
                    <a:ext cx="2236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41" name="テキスト ボックス 240">
                    <a:extLst>
                      <a:ext uri="{FF2B5EF4-FFF2-40B4-BE49-F238E27FC236}">
                        <a16:creationId xmlns:a16="http://schemas.microsoft.com/office/drawing/2014/main" id="{5F7696DB-EB00-41C0-84C1-C43BAACC81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3086" y="3951892"/>
                    <a:ext cx="22365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4324" r="-18919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418E76A-FD09-4A9B-AF46-C3FC8D62D250}"/>
                </a:ext>
              </a:extLst>
            </p:cNvPr>
            <p:cNvSpPr txBox="1"/>
            <p:nvPr/>
          </p:nvSpPr>
          <p:spPr>
            <a:xfrm>
              <a:off x="3149602" y="5552311"/>
              <a:ext cx="2890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383838"/>
                  </a:solidFill>
                </a:rPr>
                <a:t>CAT(0) </a:t>
              </a:r>
              <a:r>
                <a:rPr kumimoji="1" lang="en-US" altLang="ja-JP" sz="2400" dirty="0" err="1">
                  <a:solidFill>
                    <a:srgbClr val="383838"/>
                  </a:solidFill>
                </a:rPr>
                <a:t>orthant</a:t>
              </a:r>
              <a:r>
                <a:rPr kumimoji="1" lang="en-US" altLang="ja-JP" sz="2400" dirty="0">
                  <a:solidFill>
                    <a:srgbClr val="383838"/>
                  </a:solidFill>
                </a:rPr>
                <a:t> space</a:t>
              </a:r>
              <a:endParaRPr kumimoji="1" lang="ja-JP" altLang="en-US" sz="2400" dirty="0">
                <a:solidFill>
                  <a:srgbClr val="383838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E31399A-5BC1-4744-9208-9EA538631241}"/>
              </a:ext>
            </a:extLst>
          </p:cNvPr>
          <p:cNvGrpSpPr/>
          <p:nvPr/>
        </p:nvGrpSpPr>
        <p:grpSpPr>
          <a:xfrm>
            <a:off x="228911" y="1866958"/>
            <a:ext cx="3926647" cy="4488574"/>
            <a:chOff x="228911" y="1866958"/>
            <a:chExt cx="3926647" cy="4488574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52A2DC7-9C78-4445-8AF5-54C1AC8D80BA}"/>
                </a:ext>
              </a:extLst>
            </p:cNvPr>
            <p:cNvGrpSpPr/>
            <p:nvPr/>
          </p:nvGrpSpPr>
          <p:grpSpPr>
            <a:xfrm>
              <a:off x="228911" y="1866958"/>
              <a:ext cx="3926647" cy="3842998"/>
              <a:chOff x="228911" y="1866958"/>
              <a:chExt cx="3926647" cy="3842998"/>
            </a:xfrm>
          </p:grpSpPr>
          <p:sp>
            <p:nvSpPr>
              <p:cNvPr id="24" name="平行四辺形 23">
                <a:extLst>
                  <a:ext uri="{FF2B5EF4-FFF2-40B4-BE49-F238E27FC236}">
                    <a16:creationId xmlns:a16="http://schemas.microsoft.com/office/drawing/2014/main" id="{DBE60962-7B3C-47A3-82B4-ECEC5435E709}"/>
                  </a:ext>
                </a:extLst>
              </p:cNvPr>
              <p:cNvSpPr/>
              <p:nvPr/>
            </p:nvSpPr>
            <p:spPr>
              <a:xfrm rot="844833" flipH="1" flipV="1">
                <a:off x="1248921" y="4219310"/>
                <a:ext cx="1887763" cy="1490646"/>
              </a:xfrm>
              <a:prstGeom prst="parallelogram">
                <a:avLst>
                  <a:gd name="adj" fmla="val 267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平行四辺形 24">
                <a:extLst>
                  <a:ext uri="{FF2B5EF4-FFF2-40B4-BE49-F238E27FC236}">
                    <a16:creationId xmlns:a16="http://schemas.microsoft.com/office/drawing/2014/main" id="{A536A4B3-BD31-4FD8-BF57-B8CCFEB27C9A}"/>
                  </a:ext>
                </a:extLst>
              </p:cNvPr>
              <p:cNvSpPr/>
              <p:nvPr/>
            </p:nvSpPr>
            <p:spPr>
              <a:xfrm rot="5400000">
                <a:off x="2478666" y="2106411"/>
                <a:ext cx="1905127" cy="1448657"/>
              </a:xfrm>
              <a:prstGeom prst="parallelogram">
                <a:avLst>
                  <a:gd name="adj" fmla="val 25030"/>
                </a:avLst>
              </a:prstGeom>
              <a:solidFill>
                <a:schemeClr val="accent5">
                  <a:lumMod val="20000"/>
                  <a:lumOff val="80000"/>
                  <a:alpha val="8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平行四辺形 25">
                <a:extLst>
                  <a:ext uri="{FF2B5EF4-FFF2-40B4-BE49-F238E27FC236}">
                    <a16:creationId xmlns:a16="http://schemas.microsoft.com/office/drawing/2014/main" id="{5B2D0097-E5CA-4DD8-9957-6E6E73B2C7A6}"/>
                  </a:ext>
                </a:extLst>
              </p:cNvPr>
              <p:cNvSpPr/>
              <p:nvPr/>
            </p:nvSpPr>
            <p:spPr>
              <a:xfrm rot="16200000" flipV="1">
                <a:off x="1173664" y="2545475"/>
                <a:ext cx="2217468" cy="860434"/>
              </a:xfrm>
              <a:prstGeom prst="parallelogram">
                <a:avLst>
                  <a:gd name="adj" fmla="val 7800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平行四辺形 26">
                <a:extLst>
                  <a:ext uri="{FF2B5EF4-FFF2-40B4-BE49-F238E27FC236}">
                    <a16:creationId xmlns:a16="http://schemas.microsoft.com/office/drawing/2014/main" id="{E79F84F9-F3DC-4DC9-87E4-20D8AE0F60AC}"/>
                  </a:ext>
                </a:extLst>
              </p:cNvPr>
              <p:cNvSpPr/>
              <p:nvPr/>
            </p:nvSpPr>
            <p:spPr>
              <a:xfrm rot="5400000">
                <a:off x="1588623" y="2762036"/>
                <a:ext cx="1953385" cy="1448657"/>
              </a:xfrm>
              <a:prstGeom prst="parallelogram">
                <a:avLst>
                  <a:gd name="adj" fmla="val 250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平行四辺形 27">
                <a:extLst>
                  <a:ext uri="{FF2B5EF4-FFF2-40B4-BE49-F238E27FC236}">
                    <a16:creationId xmlns:a16="http://schemas.microsoft.com/office/drawing/2014/main" id="{132E711A-2CB1-42D2-8A3F-3112E65A6892}"/>
                  </a:ext>
                </a:extLst>
              </p:cNvPr>
              <p:cNvSpPr/>
              <p:nvPr/>
            </p:nvSpPr>
            <p:spPr>
              <a:xfrm rot="16200000" flipV="1">
                <a:off x="2605415" y="2917497"/>
                <a:ext cx="2217467" cy="860434"/>
              </a:xfrm>
              <a:prstGeom prst="parallelogram">
                <a:avLst>
                  <a:gd name="adj" fmla="val 78009"/>
                </a:avLst>
              </a:prstGeom>
              <a:solidFill>
                <a:schemeClr val="accent5">
                  <a:lumMod val="20000"/>
                  <a:lumOff val="80000"/>
                  <a:alpha val="8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平行四辺形 28">
                <a:extLst>
                  <a:ext uri="{FF2B5EF4-FFF2-40B4-BE49-F238E27FC236}">
                    <a16:creationId xmlns:a16="http://schemas.microsoft.com/office/drawing/2014/main" id="{FBFA2909-8A6E-45F8-B461-7C8B88B7BE38}"/>
                  </a:ext>
                </a:extLst>
              </p:cNvPr>
              <p:cNvSpPr/>
              <p:nvPr/>
            </p:nvSpPr>
            <p:spPr>
              <a:xfrm rot="862529" flipH="1" flipV="1">
                <a:off x="1926624" y="3502735"/>
                <a:ext cx="2153892" cy="876139"/>
              </a:xfrm>
              <a:prstGeom prst="parallelogram">
                <a:avLst>
                  <a:gd name="adj" fmla="val 7805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平行四辺形 29">
                <a:extLst>
                  <a:ext uri="{FF2B5EF4-FFF2-40B4-BE49-F238E27FC236}">
                    <a16:creationId xmlns:a16="http://schemas.microsoft.com/office/drawing/2014/main" id="{53600C01-3BB1-4BFB-B2C9-5816C576217E}"/>
                  </a:ext>
                </a:extLst>
              </p:cNvPr>
              <p:cNvSpPr/>
              <p:nvPr/>
            </p:nvSpPr>
            <p:spPr>
              <a:xfrm rot="16200000" flipV="1">
                <a:off x="154101" y="2710652"/>
                <a:ext cx="1896529" cy="1494569"/>
              </a:xfrm>
              <a:prstGeom prst="parallelogram">
                <a:avLst>
                  <a:gd name="adj" fmla="val 2138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542F66E6-6010-428C-8565-152781395DD5}"/>
                  </a:ext>
                </a:extLst>
              </p:cNvPr>
              <p:cNvGrpSpPr/>
              <p:nvPr/>
            </p:nvGrpSpPr>
            <p:grpSpPr>
              <a:xfrm>
                <a:off x="228911" y="2063144"/>
                <a:ext cx="3259051" cy="3489167"/>
                <a:chOff x="933542" y="1728439"/>
                <a:chExt cx="3259051" cy="3489167"/>
              </a:xfrm>
            </p:grpSpPr>
            <p:cxnSp>
              <p:nvCxnSpPr>
                <p:cNvPr id="34" name="直線矢印コネクタ 33">
                  <a:extLst>
                    <a:ext uri="{FF2B5EF4-FFF2-40B4-BE49-F238E27FC236}">
                      <a16:creationId xmlns:a16="http://schemas.microsoft.com/office/drawing/2014/main" id="{78C7986E-E01F-4A15-B55D-FB9C2B533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700" y="1728439"/>
                  <a:ext cx="0" cy="2042205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矢印コネクタ 34">
                  <a:extLst>
                    <a:ext uri="{FF2B5EF4-FFF2-40B4-BE49-F238E27FC236}">
                      <a16:creationId xmlns:a16="http://schemas.microsoft.com/office/drawing/2014/main" id="{C4A3E3DE-6763-48D0-9527-2658BFE5EA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3542" y="3770644"/>
                  <a:ext cx="1610158" cy="343914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矢印コネクタ 35">
                  <a:extLst>
                    <a:ext uri="{FF2B5EF4-FFF2-40B4-BE49-F238E27FC236}">
                      <a16:creationId xmlns:a16="http://schemas.microsoft.com/office/drawing/2014/main" id="{84B2F0D6-B92F-47D9-A47B-7C7EB1B1C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50741" y="3770644"/>
                  <a:ext cx="792959" cy="1446962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矢印コネクタ 36">
                  <a:extLst>
                    <a:ext uri="{FF2B5EF4-FFF2-40B4-BE49-F238E27FC236}">
                      <a16:creationId xmlns:a16="http://schemas.microsoft.com/office/drawing/2014/main" id="{A5303B7B-5138-4E19-8E1A-C12739A21C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3700" y="3770644"/>
                  <a:ext cx="1648893" cy="414882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>
                  <a:extLst>
                    <a:ext uri="{FF2B5EF4-FFF2-40B4-BE49-F238E27FC236}">
                      <a16:creationId xmlns:a16="http://schemas.microsoft.com/office/drawing/2014/main" id="{9E1768E7-552B-4BF5-87E4-2C3AB81084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700" y="3126553"/>
                  <a:ext cx="823703" cy="644091"/>
                </a:xfrm>
                <a:prstGeom prst="straightConnector1">
                  <a:avLst/>
                </a:prstGeom>
                <a:ln w="25400">
                  <a:solidFill>
                    <a:srgbClr val="383838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4555EAB8-1148-430D-8B45-9A30078AA461}"/>
                  </a:ext>
                </a:extLst>
              </p:cNvPr>
              <p:cNvSpPr/>
              <p:nvPr/>
            </p:nvSpPr>
            <p:spPr>
              <a:xfrm>
                <a:off x="1797587" y="404340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>
                    <a:extLst>
                      <a:ext uri="{FF2B5EF4-FFF2-40B4-BE49-F238E27FC236}">
                        <a16:creationId xmlns:a16="http://schemas.microsoft.com/office/drawing/2014/main" id="{E04D2EA4-7462-4050-B5FB-F6939BF76D68}"/>
                      </a:ext>
                    </a:extLst>
                  </p:cNvPr>
                  <p:cNvSpPr txBox="1"/>
                  <p:nvPr/>
                </p:nvSpPr>
                <p:spPr>
                  <a:xfrm>
                    <a:off x="1528933" y="4124878"/>
                    <a:ext cx="2236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25" name="テキスト ボックス 224">
                    <a:extLst>
                      <a:ext uri="{FF2B5EF4-FFF2-40B4-BE49-F238E27FC236}">
                        <a16:creationId xmlns:a16="http://schemas.microsoft.com/office/drawing/2014/main" id="{0B2B8B27-9C16-4B99-AA85-B0E12C8B75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8933" y="4124878"/>
                    <a:ext cx="22365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2222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E3C3706-4E17-40C7-A6B3-F4FE9D095395}"/>
                </a:ext>
              </a:extLst>
            </p:cNvPr>
            <p:cNvSpPr txBox="1"/>
            <p:nvPr/>
          </p:nvSpPr>
          <p:spPr>
            <a:xfrm>
              <a:off x="464407" y="5893867"/>
              <a:ext cx="3023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383838"/>
                  </a:solidFill>
                </a:rPr>
                <a:t>CAT(0) </a:t>
              </a:r>
              <a:r>
                <a:rPr kumimoji="1" lang="en-US" altLang="ja-JP" sz="2400" dirty="0" err="1">
                  <a:solidFill>
                    <a:srgbClr val="383838"/>
                  </a:solidFill>
                </a:rPr>
                <a:t>orthant</a:t>
              </a:r>
              <a:r>
                <a:rPr kumimoji="1" lang="en-US" altLang="ja-JP" sz="2400" dirty="0">
                  <a:solidFill>
                    <a:srgbClr val="383838"/>
                  </a:solidFill>
                </a:rPr>
                <a:t> space</a:t>
              </a:r>
              <a:endParaRPr kumimoji="1" lang="ja-JP" altLang="en-US" sz="2400" dirty="0">
                <a:solidFill>
                  <a:srgbClr val="383838"/>
                </a:solidFill>
              </a:endParaRPr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34597831-9A0B-4296-BA70-C494CC96F74F}"/>
              </a:ext>
            </a:extLst>
          </p:cNvPr>
          <p:cNvSpPr/>
          <p:nvPr/>
        </p:nvSpPr>
        <p:spPr>
          <a:xfrm>
            <a:off x="2855286" y="3837770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CD7AC7B-0664-40CB-B41F-994DB075797A}"/>
              </a:ext>
            </a:extLst>
          </p:cNvPr>
          <p:cNvCxnSpPr>
            <a:cxnSpLocks/>
            <a:stCxn id="41" idx="6"/>
            <a:endCxn id="87" idx="2"/>
          </p:cNvCxnSpPr>
          <p:nvPr/>
        </p:nvCxnSpPr>
        <p:spPr>
          <a:xfrm>
            <a:off x="6240885" y="3721049"/>
            <a:ext cx="705798" cy="6006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6DF17B1A-52E8-497E-9BF3-FFE30B000BDE}"/>
              </a:ext>
            </a:extLst>
          </p:cNvPr>
          <p:cNvSpPr/>
          <p:nvPr/>
        </p:nvSpPr>
        <p:spPr>
          <a:xfrm>
            <a:off x="6132885" y="3667049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74FD0F2-43A7-4EC4-B065-CC969CBFA5AA}"/>
              </a:ext>
            </a:extLst>
          </p:cNvPr>
          <p:cNvCxnSpPr>
            <a:cxnSpLocks/>
            <a:stCxn id="85" idx="7"/>
            <a:endCxn id="41" idx="2"/>
          </p:cNvCxnSpPr>
          <p:nvPr/>
        </p:nvCxnSpPr>
        <p:spPr>
          <a:xfrm flipV="1">
            <a:off x="5558696" y="3721049"/>
            <a:ext cx="574189" cy="41016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8B64A9E-8F26-4FB0-98CE-CBAC8A13EF02}"/>
              </a:ext>
            </a:extLst>
          </p:cNvPr>
          <p:cNvCxnSpPr>
            <a:cxnSpLocks/>
            <a:stCxn id="39" idx="7"/>
            <a:endCxn id="75" idx="2"/>
          </p:cNvCxnSpPr>
          <p:nvPr/>
        </p:nvCxnSpPr>
        <p:spPr>
          <a:xfrm flipV="1">
            <a:off x="2947470" y="3575718"/>
            <a:ext cx="341901" cy="277868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89484D8-D6B4-463E-A748-603609878905}"/>
              </a:ext>
            </a:extLst>
          </p:cNvPr>
          <p:cNvCxnSpPr>
            <a:cxnSpLocks/>
            <a:stCxn id="39" idx="1"/>
            <a:endCxn id="46" idx="5"/>
          </p:cNvCxnSpPr>
          <p:nvPr/>
        </p:nvCxnSpPr>
        <p:spPr>
          <a:xfrm flipH="1" flipV="1">
            <a:off x="2229751" y="3390954"/>
            <a:ext cx="641351" cy="462632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9EBA27F-78B7-4BB5-9B2C-88FAF071D080}"/>
              </a:ext>
            </a:extLst>
          </p:cNvPr>
          <p:cNvCxnSpPr>
            <a:cxnSpLocks/>
            <a:stCxn id="46" idx="1"/>
            <a:endCxn id="74" idx="2"/>
          </p:cNvCxnSpPr>
          <p:nvPr/>
        </p:nvCxnSpPr>
        <p:spPr>
          <a:xfrm flipH="1">
            <a:off x="1821493" y="3314586"/>
            <a:ext cx="331890" cy="7693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45">
            <a:extLst>
              <a:ext uri="{FF2B5EF4-FFF2-40B4-BE49-F238E27FC236}">
                <a16:creationId xmlns:a16="http://schemas.microsoft.com/office/drawing/2014/main" id="{C62529CC-24E7-4364-BDFC-062B47998C9F}"/>
              </a:ext>
            </a:extLst>
          </p:cNvPr>
          <p:cNvSpPr/>
          <p:nvPr/>
        </p:nvSpPr>
        <p:spPr>
          <a:xfrm>
            <a:off x="2137567" y="3298770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422CCEF-0E33-4CE4-BAA5-FCACBD57B1D3}"/>
              </a:ext>
            </a:extLst>
          </p:cNvPr>
          <p:cNvGrpSpPr/>
          <p:nvPr/>
        </p:nvGrpSpPr>
        <p:grpSpPr>
          <a:xfrm>
            <a:off x="934071" y="2700765"/>
            <a:ext cx="6953061" cy="2486218"/>
            <a:chOff x="934071" y="2554461"/>
            <a:chExt cx="6953061" cy="2486218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EDE250E7-5202-401E-BAC8-96BEE686C3A8}"/>
                </a:ext>
              </a:extLst>
            </p:cNvPr>
            <p:cNvGrpSpPr/>
            <p:nvPr/>
          </p:nvGrpSpPr>
          <p:grpSpPr>
            <a:xfrm>
              <a:off x="942522" y="2554461"/>
              <a:ext cx="6838825" cy="2486218"/>
              <a:chOff x="870680" y="2993416"/>
              <a:chExt cx="6838825" cy="2486218"/>
            </a:xfrm>
          </p:grpSpPr>
          <p:sp>
            <p:nvSpPr>
              <p:cNvPr id="55" name="平行四辺形 54">
                <a:extLst>
                  <a:ext uri="{FF2B5EF4-FFF2-40B4-BE49-F238E27FC236}">
                    <a16:creationId xmlns:a16="http://schemas.microsoft.com/office/drawing/2014/main" id="{BF165F13-3302-43D5-A0F8-8C6C368EB393}"/>
                  </a:ext>
                </a:extLst>
              </p:cNvPr>
              <p:cNvSpPr/>
              <p:nvPr/>
            </p:nvSpPr>
            <p:spPr>
              <a:xfrm rot="5400000" flipV="1">
                <a:off x="736224" y="3550667"/>
                <a:ext cx="1161307" cy="892396"/>
              </a:xfrm>
              <a:prstGeom prst="parallelogram">
                <a:avLst>
                  <a:gd name="adj" fmla="val 1953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6" name="平行四辺形 55">
                <a:extLst>
                  <a:ext uri="{FF2B5EF4-FFF2-40B4-BE49-F238E27FC236}">
                    <a16:creationId xmlns:a16="http://schemas.microsoft.com/office/drawing/2014/main" id="{A278A78A-30FC-46F1-A913-0016AEDC8657}"/>
                  </a:ext>
                </a:extLst>
              </p:cNvPr>
              <p:cNvSpPr/>
              <p:nvPr/>
            </p:nvSpPr>
            <p:spPr>
              <a:xfrm rot="5400000" flipV="1">
                <a:off x="3146512" y="3120886"/>
                <a:ext cx="1182617" cy="1006722"/>
              </a:xfrm>
              <a:prstGeom prst="parallelogram">
                <a:avLst>
                  <a:gd name="adj" fmla="val 1818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平行四辺形 56">
                <a:extLst>
                  <a:ext uri="{FF2B5EF4-FFF2-40B4-BE49-F238E27FC236}">
                    <a16:creationId xmlns:a16="http://schemas.microsoft.com/office/drawing/2014/main" id="{B354A1AD-63FA-4FBF-81FA-3AC8C33209CE}"/>
                  </a:ext>
                </a:extLst>
              </p:cNvPr>
              <p:cNvSpPr/>
              <p:nvPr/>
            </p:nvSpPr>
            <p:spPr>
              <a:xfrm rot="14213178">
                <a:off x="3357822" y="4009366"/>
                <a:ext cx="1227423" cy="932767"/>
              </a:xfrm>
              <a:prstGeom prst="parallelogram">
                <a:avLst>
                  <a:gd name="adj" fmla="val 419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平行四辺形 57">
                <a:extLst>
                  <a:ext uri="{FF2B5EF4-FFF2-40B4-BE49-F238E27FC236}">
                    <a16:creationId xmlns:a16="http://schemas.microsoft.com/office/drawing/2014/main" id="{A0DD210C-849D-4AE5-88A2-16AC57105821}"/>
                  </a:ext>
                </a:extLst>
              </p:cNvPr>
              <p:cNvSpPr/>
              <p:nvPr/>
            </p:nvSpPr>
            <p:spPr>
              <a:xfrm rot="3410808">
                <a:off x="4259595" y="3991403"/>
                <a:ext cx="1426216" cy="822903"/>
              </a:xfrm>
              <a:prstGeom prst="parallelogram">
                <a:avLst>
                  <a:gd name="adj" fmla="val 7055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平行四辺形 58">
                <a:extLst>
                  <a:ext uri="{FF2B5EF4-FFF2-40B4-BE49-F238E27FC236}">
                    <a16:creationId xmlns:a16="http://schemas.microsoft.com/office/drawing/2014/main" id="{2F8747EE-9CDF-43A1-9505-56E1BC342102}"/>
                  </a:ext>
                </a:extLst>
              </p:cNvPr>
              <p:cNvSpPr/>
              <p:nvPr/>
            </p:nvSpPr>
            <p:spPr>
              <a:xfrm rot="17498142">
                <a:off x="4920709" y="3615472"/>
                <a:ext cx="1485061" cy="683462"/>
              </a:xfrm>
              <a:prstGeom prst="parallelogram">
                <a:avLst>
                  <a:gd name="adj" fmla="val 7055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平行四辺形 59">
                <a:extLst>
                  <a:ext uri="{FF2B5EF4-FFF2-40B4-BE49-F238E27FC236}">
                    <a16:creationId xmlns:a16="http://schemas.microsoft.com/office/drawing/2014/main" id="{D7949DA1-7B3D-40C2-895F-0912E93682D8}"/>
                  </a:ext>
                </a:extLst>
              </p:cNvPr>
              <p:cNvSpPr/>
              <p:nvPr/>
            </p:nvSpPr>
            <p:spPr>
              <a:xfrm rot="10299952">
                <a:off x="5639916" y="3801773"/>
                <a:ext cx="1451721" cy="863606"/>
              </a:xfrm>
              <a:prstGeom prst="parallelogram">
                <a:avLst>
                  <a:gd name="adj" fmla="val 5785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平行四辺形 60">
                <a:extLst>
                  <a:ext uri="{FF2B5EF4-FFF2-40B4-BE49-F238E27FC236}">
                    <a16:creationId xmlns:a16="http://schemas.microsoft.com/office/drawing/2014/main" id="{CA1A0B42-8F3A-427C-A371-6170FF06797C}"/>
                  </a:ext>
                </a:extLst>
              </p:cNvPr>
              <p:cNvSpPr/>
              <p:nvPr/>
            </p:nvSpPr>
            <p:spPr>
              <a:xfrm rot="10299952" flipV="1">
                <a:off x="5663905" y="3030753"/>
                <a:ext cx="1317714" cy="767523"/>
              </a:xfrm>
              <a:prstGeom prst="parallelogram">
                <a:avLst>
                  <a:gd name="adj" fmla="val 4590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平行四辺形 61">
                <a:extLst>
                  <a:ext uri="{FF2B5EF4-FFF2-40B4-BE49-F238E27FC236}">
                    <a16:creationId xmlns:a16="http://schemas.microsoft.com/office/drawing/2014/main" id="{1DB70508-AD8D-4B68-BA03-0C31B38BC265}"/>
                  </a:ext>
                </a:extLst>
              </p:cNvPr>
              <p:cNvSpPr/>
              <p:nvPr/>
            </p:nvSpPr>
            <p:spPr>
              <a:xfrm rot="6688798">
                <a:off x="6655901" y="3946410"/>
                <a:ext cx="1170866" cy="936342"/>
              </a:xfrm>
              <a:prstGeom prst="parallelogram">
                <a:avLst>
                  <a:gd name="adj" fmla="val 1946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平行四辺形 62">
                <a:extLst>
                  <a:ext uri="{FF2B5EF4-FFF2-40B4-BE49-F238E27FC236}">
                    <a16:creationId xmlns:a16="http://schemas.microsoft.com/office/drawing/2014/main" id="{28B10ECB-472D-4E46-9BAF-9AA80FD55987}"/>
                  </a:ext>
                </a:extLst>
              </p:cNvPr>
              <p:cNvSpPr/>
              <p:nvPr/>
            </p:nvSpPr>
            <p:spPr>
              <a:xfrm rot="5400000" flipH="1">
                <a:off x="2269566" y="3659295"/>
                <a:ext cx="1391329" cy="533272"/>
              </a:xfrm>
              <a:prstGeom prst="parallelogram">
                <a:avLst>
                  <a:gd name="adj" fmla="val 7586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平行四辺形 63">
                <a:extLst>
                  <a:ext uri="{FF2B5EF4-FFF2-40B4-BE49-F238E27FC236}">
                    <a16:creationId xmlns:a16="http://schemas.microsoft.com/office/drawing/2014/main" id="{C258EABD-37FA-4662-B8F1-F464129CDBFF}"/>
                  </a:ext>
                </a:extLst>
              </p:cNvPr>
              <p:cNvSpPr/>
              <p:nvPr/>
            </p:nvSpPr>
            <p:spPr>
              <a:xfrm rot="7087917" flipH="1">
                <a:off x="1445776" y="4447708"/>
                <a:ext cx="1141341" cy="922511"/>
              </a:xfrm>
              <a:prstGeom prst="parallelogram">
                <a:avLst>
                  <a:gd name="adj" fmla="val 2584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平行四辺形 64">
                <a:extLst>
                  <a:ext uri="{FF2B5EF4-FFF2-40B4-BE49-F238E27FC236}">
                    <a16:creationId xmlns:a16="http://schemas.microsoft.com/office/drawing/2014/main" id="{F2B7EE7C-E59C-413F-8158-63CA0A383E61}"/>
                  </a:ext>
                </a:extLst>
              </p:cNvPr>
              <p:cNvSpPr/>
              <p:nvPr/>
            </p:nvSpPr>
            <p:spPr>
              <a:xfrm rot="798337" flipH="1" flipV="1">
                <a:off x="1807968" y="3057679"/>
                <a:ext cx="1393048" cy="530081"/>
              </a:xfrm>
              <a:prstGeom prst="parallelogram">
                <a:avLst>
                  <a:gd name="adj" fmla="val 8259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平行四辺形 65">
                <a:extLst>
                  <a:ext uri="{FF2B5EF4-FFF2-40B4-BE49-F238E27FC236}">
                    <a16:creationId xmlns:a16="http://schemas.microsoft.com/office/drawing/2014/main" id="{2B725FB5-E0B3-4A84-BE5C-0AC91B4CBDB3}"/>
                  </a:ext>
                </a:extLst>
              </p:cNvPr>
              <p:cNvSpPr/>
              <p:nvPr/>
            </p:nvSpPr>
            <p:spPr>
              <a:xfrm rot="5400000" flipH="1" flipV="1">
                <a:off x="1629442" y="3552439"/>
                <a:ext cx="1205384" cy="932929"/>
              </a:xfrm>
              <a:prstGeom prst="parallelogram">
                <a:avLst>
                  <a:gd name="adj" fmla="val 2389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" name="平行四辺形 66">
                <a:extLst>
                  <a:ext uri="{FF2B5EF4-FFF2-40B4-BE49-F238E27FC236}">
                    <a16:creationId xmlns:a16="http://schemas.microsoft.com/office/drawing/2014/main" id="{2094CF2C-9C6E-4BEC-AF25-FBB33C58E970}"/>
                  </a:ext>
                </a:extLst>
              </p:cNvPr>
              <p:cNvSpPr/>
              <p:nvPr/>
            </p:nvSpPr>
            <p:spPr>
              <a:xfrm rot="798337" flipH="1" flipV="1">
                <a:off x="1817365" y="4039431"/>
                <a:ext cx="1393048" cy="530081"/>
              </a:xfrm>
              <a:prstGeom prst="parallelogram">
                <a:avLst>
                  <a:gd name="adj" fmla="val 82590"/>
                </a:avLst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03A3CF65-FD54-4057-8BF1-F93E48F46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3992" y="2993416"/>
                <a:ext cx="0" cy="99521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平行四辺形 68">
                <a:extLst>
                  <a:ext uri="{FF2B5EF4-FFF2-40B4-BE49-F238E27FC236}">
                    <a16:creationId xmlns:a16="http://schemas.microsoft.com/office/drawing/2014/main" id="{20CED3B4-70EE-4ABD-BECE-CC30187AB889}"/>
                  </a:ext>
                </a:extLst>
              </p:cNvPr>
              <p:cNvSpPr/>
              <p:nvPr/>
            </p:nvSpPr>
            <p:spPr>
              <a:xfrm rot="10299952" flipV="1">
                <a:off x="5293135" y="3957094"/>
                <a:ext cx="1317714" cy="767523"/>
              </a:xfrm>
              <a:prstGeom prst="parallelogram">
                <a:avLst>
                  <a:gd name="adj" fmla="val 45904"/>
                </a:avLst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10BE4881-FC09-45C7-ACD1-473A0B4F37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0933" y="2993416"/>
                <a:ext cx="382574" cy="932515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20D12446-69E9-4579-850C-1CF10D710725}"/>
                </a:ext>
              </a:extLst>
            </p:cNvPr>
            <p:cNvGrpSpPr/>
            <p:nvPr/>
          </p:nvGrpSpPr>
          <p:grpSpPr>
            <a:xfrm>
              <a:off x="934071" y="2565106"/>
              <a:ext cx="6953061" cy="2381061"/>
              <a:chOff x="934071" y="2565106"/>
              <a:chExt cx="6953061" cy="2381061"/>
            </a:xfrm>
          </p:grpSpPr>
          <p:sp>
            <p:nvSpPr>
              <p:cNvPr id="50" name="フリーフォーム: 図形 44">
                <a:extLst>
                  <a:ext uri="{FF2B5EF4-FFF2-40B4-BE49-F238E27FC236}">
                    <a16:creationId xmlns:a16="http://schemas.microsoft.com/office/drawing/2014/main" id="{B868E9EA-DA16-45D2-BB18-823488829629}"/>
                  </a:ext>
                </a:extLst>
              </p:cNvPr>
              <p:cNvSpPr/>
              <p:nvPr/>
            </p:nvSpPr>
            <p:spPr>
              <a:xfrm>
                <a:off x="934071" y="2565106"/>
                <a:ext cx="6953061" cy="2381061"/>
              </a:xfrm>
              <a:custGeom>
                <a:avLst/>
                <a:gdLst>
                  <a:gd name="connsiteX0" fmla="*/ 0 w 6953061"/>
                  <a:gd name="connsiteY0" fmla="*/ 588475 h 2381061"/>
                  <a:gd name="connsiteX1" fmla="*/ 905346 w 6953061"/>
                  <a:gd name="connsiteY1" fmla="*/ 416459 h 2381061"/>
                  <a:gd name="connsiteX2" fmla="*/ 1457608 w 6953061"/>
                  <a:gd name="connsiteY2" fmla="*/ 0 h 2381061"/>
                  <a:gd name="connsiteX3" fmla="*/ 2372008 w 6953061"/>
                  <a:gd name="connsiteY3" fmla="*/ 226336 h 2381061"/>
                  <a:gd name="connsiteX4" fmla="*/ 3367889 w 6953061"/>
                  <a:gd name="connsiteY4" fmla="*/ 36214 h 2381061"/>
                  <a:gd name="connsiteX5" fmla="*/ 3376943 w 6953061"/>
                  <a:gd name="connsiteY5" fmla="*/ 1041148 h 2381061"/>
                  <a:gd name="connsiteX6" fmla="*/ 4399984 w 6953061"/>
                  <a:gd name="connsiteY6" fmla="*/ 1050202 h 2381061"/>
                  <a:gd name="connsiteX7" fmla="*/ 4771176 w 6953061"/>
                  <a:gd name="connsiteY7" fmla="*/ 153909 h 2381061"/>
                  <a:gd name="connsiteX8" fmla="*/ 5685576 w 6953061"/>
                  <a:gd name="connsiteY8" fmla="*/ 0 h 2381061"/>
                  <a:gd name="connsiteX9" fmla="*/ 6120143 w 6953061"/>
                  <a:gd name="connsiteY9" fmla="*/ 651849 h 2381061"/>
                  <a:gd name="connsiteX10" fmla="*/ 6953061 w 6953061"/>
                  <a:gd name="connsiteY10" fmla="*/ 1222218 h 2381061"/>
                  <a:gd name="connsiteX11" fmla="*/ 6609030 w 6953061"/>
                  <a:gd name="connsiteY11" fmla="*/ 2100404 h 2381061"/>
                  <a:gd name="connsiteX12" fmla="*/ 5821378 w 6953061"/>
                  <a:gd name="connsiteY12" fmla="*/ 1620570 h 2381061"/>
                  <a:gd name="connsiteX13" fmla="*/ 4879818 w 6953061"/>
                  <a:gd name="connsiteY13" fmla="*/ 1738265 h 2381061"/>
                  <a:gd name="connsiteX14" fmla="*/ 3829616 w 6953061"/>
                  <a:gd name="connsiteY14" fmla="*/ 1720158 h 2381061"/>
                  <a:gd name="connsiteX15" fmla="*/ 2824681 w 6953061"/>
                  <a:gd name="connsiteY15" fmla="*/ 1910281 h 2381061"/>
                  <a:gd name="connsiteX16" fmla="*/ 2390115 w 6953061"/>
                  <a:gd name="connsiteY16" fmla="*/ 1186004 h 2381061"/>
                  <a:gd name="connsiteX17" fmla="*/ 1837853 w 6953061"/>
                  <a:gd name="connsiteY17" fmla="*/ 1593410 h 2381061"/>
                  <a:gd name="connsiteX18" fmla="*/ 1394234 w 6953061"/>
                  <a:gd name="connsiteY18" fmla="*/ 2381061 h 2381061"/>
                  <a:gd name="connsiteX19" fmla="*/ 516047 w 6953061"/>
                  <a:gd name="connsiteY19" fmla="*/ 2181885 h 2381061"/>
                  <a:gd name="connsiteX20" fmla="*/ 923453 w 6953061"/>
                  <a:gd name="connsiteY20" fmla="*/ 1385180 h 2381061"/>
                  <a:gd name="connsiteX21" fmla="*/ 27160 w 6953061"/>
                  <a:gd name="connsiteY21" fmla="*/ 1548142 h 2381061"/>
                  <a:gd name="connsiteX22" fmla="*/ 0 w 6953061"/>
                  <a:gd name="connsiteY22" fmla="*/ 588475 h 238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3061" h="2381061">
                    <a:moveTo>
                      <a:pt x="0" y="588475"/>
                    </a:moveTo>
                    <a:lnTo>
                      <a:pt x="905346" y="416459"/>
                    </a:lnTo>
                    <a:lnTo>
                      <a:pt x="1457608" y="0"/>
                    </a:lnTo>
                    <a:lnTo>
                      <a:pt x="2372008" y="226336"/>
                    </a:lnTo>
                    <a:lnTo>
                      <a:pt x="3367889" y="36214"/>
                    </a:lnTo>
                    <a:lnTo>
                      <a:pt x="3376943" y="1041148"/>
                    </a:lnTo>
                    <a:lnTo>
                      <a:pt x="4399984" y="1050202"/>
                    </a:lnTo>
                    <a:lnTo>
                      <a:pt x="4771176" y="153909"/>
                    </a:lnTo>
                    <a:lnTo>
                      <a:pt x="5685576" y="0"/>
                    </a:lnTo>
                    <a:lnTo>
                      <a:pt x="6120143" y="651849"/>
                    </a:lnTo>
                    <a:lnTo>
                      <a:pt x="6953061" y="1222218"/>
                    </a:lnTo>
                    <a:lnTo>
                      <a:pt x="6609030" y="2100404"/>
                    </a:lnTo>
                    <a:lnTo>
                      <a:pt x="5821378" y="1620570"/>
                    </a:lnTo>
                    <a:lnTo>
                      <a:pt x="4879818" y="1738265"/>
                    </a:lnTo>
                    <a:lnTo>
                      <a:pt x="3829616" y="1720158"/>
                    </a:lnTo>
                    <a:lnTo>
                      <a:pt x="2824681" y="1910281"/>
                    </a:lnTo>
                    <a:lnTo>
                      <a:pt x="2390115" y="1186004"/>
                    </a:lnTo>
                    <a:lnTo>
                      <a:pt x="1837853" y="1593410"/>
                    </a:lnTo>
                    <a:lnTo>
                      <a:pt x="1394234" y="2381061"/>
                    </a:lnTo>
                    <a:lnTo>
                      <a:pt x="516047" y="2181885"/>
                    </a:lnTo>
                    <a:lnTo>
                      <a:pt x="923453" y="1385180"/>
                    </a:lnTo>
                    <a:lnTo>
                      <a:pt x="27160" y="1548142"/>
                    </a:lnTo>
                    <a:lnTo>
                      <a:pt x="0" y="588475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正方形/長方形 50">
                    <a:extLst>
                      <a:ext uri="{FF2B5EF4-FFF2-40B4-BE49-F238E27FC236}">
                        <a16:creationId xmlns:a16="http://schemas.microsoft.com/office/drawing/2014/main" id="{920BA5C2-BC16-44BF-8BCF-CC96FD492B76}"/>
                      </a:ext>
                    </a:extLst>
                  </p:cNvPr>
                  <p:cNvSpPr/>
                  <p:nvPr/>
                </p:nvSpPr>
                <p:spPr>
                  <a:xfrm>
                    <a:off x="956330" y="3198170"/>
                    <a:ext cx="462664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solidFill>
                                <a:srgbClr val="383838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1" lang="ja-JP" altLang="en-US" sz="2000" dirty="0">
                      <a:solidFill>
                        <a:srgbClr val="383838"/>
                      </a:solidFill>
                      <a:effectLst>
                        <a:glow rad="127000">
                          <a:schemeClr val="bg1"/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3" name="正方形/長方形 42">
                    <a:extLst>
                      <a:ext uri="{FF2B5EF4-FFF2-40B4-BE49-F238E27FC236}">
                        <a16:creationId xmlns:a16="http://schemas.microsoft.com/office/drawing/2014/main" id="{920BA5C2-BC16-44BF-8BCF-CC96FD492B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330" y="3198170"/>
                    <a:ext cx="462664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楕円 51">
                <a:extLst>
                  <a:ext uri="{FF2B5EF4-FFF2-40B4-BE49-F238E27FC236}">
                    <a16:creationId xmlns:a16="http://schemas.microsoft.com/office/drawing/2014/main" id="{D431EA31-F5ED-4D7E-BC3F-6E113364FF2B}"/>
                  </a:ext>
                </a:extLst>
              </p:cNvPr>
              <p:cNvSpPr/>
              <p:nvPr/>
            </p:nvSpPr>
            <p:spPr>
              <a:xfrm>
                <a:off x="1342380" y="3201582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正方形/長方形 52">
                    <a:extLst>
                      <a:ext uri="{FF2B5EF4-FFF2-40B4-BE49-F238E27FC236}">
                        <a16:creationId xmlns:a16="http://schemas.microsoft.com/office/drawing/2014/main" id="{EBC54404-850D-46D7-8DE1-5A21B91A6BA6}"/>
                      </a:ext>
                    </a:extLst>
                  </p:cNvPr>
                  <p:cNvSpPr/>
                  <p:nvPr/>
                </p:nvSpPr>
                <p:spPr>
                  <a:xfrm>
                    <a:off x="7258483" y="3615528"/>
                    <a:ext cx="462664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solidFill>
                                <a:srgbClr val="383838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kumimoji="1" lang="ja-JP" altLang="en-US" sz="2000" dirty="0">
                      <a:solidFill>
                        <a:srgbClr val="383838"/>
                      </a:solidFill>
                      <a:effectLst>
                        <a:glow rad="127000">
                          <a:schemeClr val="bg1"/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EBC54404-850D-46D7-8DE1-5A21B91A6B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8483" y="3615528"/>
                    <a:ext cx="462664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72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42578AC9-6E3F-4D5D-9902-129B0F622F29}"/>
                  </a:ext>
                </a:extLst>
              </p:cNvPr>
              <p:cNvSpPr/>
              <p:nvPr/>
            </p:nvSpPr>
            <p:spPr>
              <a:xfrm>
                <a:off x="7291257" y="3665920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F7543E4-69A1-455E-BDAC-236F81E3C415}"/>
              </a:ext>
            </a:extLst>
          </p:cNvPr>
          <p:cNvCxnSpPr>
            <a:cxnSpLocks/>
            <a:stCxn id="52" idx="6"/>
            <a:endCxn id="74" idx="2"/>
          </p:cNvCxnSpPr>
          <p:nvPr/>
        </p:nvCxnSpPr>
        <p:spPr>
          <a:xfrm flipV="1">
            <a:off x="1450380" y="3322279"/>
            <a:ext cx="371113" cy="79607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楕円 71">
            <a:extLst>
              <a:ext uri="{FF2B5EF4-FFF2-40B4-BE49-F238E27FC236}">
                <a16:creationId xmlns:a16="http://schemas.microsoft.com/office/drawing/2014/main" id="{CF869FC3-4937-47CD-958A-508532FB1182}"/>
              </a:ext>
            </a:extLst>
          </p:cNvPr>
          <p:cNvSpPr/>
          <p:nvPr/>
        </p:nvSpPr>
        <p:spPr>
          <a:xfrm>
            <a:off x="3919449" y="3948803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6A51A840-B8DB-4B21-BEC6-EAD08D72781C}"/>
              </a:ext>
            </a:extLst>
          </p:cNvPr>
          <p:cNvCxnSpPr>
            <a:cxnSpLocks/>
            <a:stCxn id="75" idx="7"/>
            <a:endCxn id="79" idx="2"/>
          </p:cNvCxnSpPr>
          <p:nvPr/>
        </p:nvCxnSpPr>
        <p:spPr>
          <a:xfrm flipV="1">
            <a:off x="3320099" y="3410439"/>
            <a:ext cx="380833" cy="152551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E26EBE09-FD89-4071-A537-A73414C89734}"/>
              </a:ext>
            </a:extLst>
          </p:cNvPr>
          <p:cNvSpPr/>
          <p:nvPr/>
        </p:nvSpPr>
        <p:spPr>
          <a:xfrm>
            <a:off x="1821493" y="3304279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93161878-6836-4A03-AB4B-E8A5E27FD750}"/>
              </a:ext>
            </a:extLst>
          </p:cNvPr>
          <p:cNvSpPr/>
          <p:nvPr/>
        </p:nvSpPr>
        <p:spPr>
          <a:xfrm>
            <a:off x="3289371" y="3557718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6A21825-D153-4DF1-A808-F560AF76E04B}"/>
              </a:ext>
            </a:extLst>
          </p:cNvPr>
          <p:cNvSpPr/>
          <p:nvPr/>
        </p:nvSpPr>
        <p:spPr>
          <a:xfrm>
            <a:off x="3812205" y="3813201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ED1D4F13-7706-4651-8D80-03262E08012A}"/>
              </a:ext>
            </a:extLst>
          </p:cNvPr>
          <p:cNvCxnSpPr>
            <a:cxnSpLocks/>
            <a:stCxn id="76" idx="5"/>
            <a:endCxn id="72" idx="1"/>
          </p:cNvCxnSpPr>
          <p:nvPr/>
        </p:nvCxnSpPr>
        <p:spPr>
          <a:xfrm>
            <a:off x="3842933" y="3843929"/>
            <a:ext cx="92332" cy="12069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6ACA0706-2B1F-4233-9652-E464818ACBCA}"/>
              </a:ext>
            </a:extLst>
          </p:cNvPr>
          <p:cNvCxnSpPr>
            <a:cxnSpLocks/>
            <a:stCxn id="72" idx="6"/>
            <a:endCxn id="82" idx="2"/>
          </p:cNvCxnSpPr>
          <p:nvPr/>
        </p:nvCxnSpPr>
        <p:spPr>
          <a:xfrm>
            <a:off x="4027449" y="4002803"/>
            <a:ext cx="444150" cy="20032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楕円 78">
            <a:extLst>
              <a:ext uri="{FF2B5EF4-FFF2-40B4-BE49-F238E27FC236}">
                <a16:creationId xmlns:a16="http://schemas.microsoft.com/office/drawing/2014/main" id="{DC64922A-46F9-4B5A-A168-2B27D7EB1CE0}"/>
              </a:ext>
            </a:extLst>
          </p:cNvPr>
          <p:cNvSpPr/>
          <p:nvPr/>
        </p:nvSpPr>
        <p:spPr>
          <a:xfrm>
            <a:off x="3700932" y="3356439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5A36B49-BA9F-46BE-A75F-F6045C84E654}"/>
              </a:ext>
            </a:extLst>
          </p:cNvPr>
          <p:cNvCxnSpPr>
            <a:cxnSpLocks/>
            <a:stCxn id="79" idx="4"/>
            <a:endCxn id="76" idx="0"/>
          </p:cNvCxnSpPr>
          <p:nvPr/>
        </p:nvCxnSpPr>
        <p:spPr>
          <a:xfrm>
            <a:off x="3754932" y="3464439"/>
            <a:ext cx="75273" cy="348762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楕円 80">
            <a:extLst>
              <a:ext uri="{FF2B5EF4-FFF2-40B4-BE49-F238E27FC236}">
                <a16:creationId xmlns:a16="http://schemas.microsoft.com/office/drawing/2014/main" id="{9B4FEEDE-886E-4D07-9FEA-4B97410A675D}"/>
              </a:ext>
            </a:extLst>
          </p:cNvPr>
          <p:cNvSpPr/>
          <p:nvPr/>
        </p:nvSpPr>
        <p:spPr>
          <a:xfrm>
            <a:off x="5192085" y="4076852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F4778A9C-7E47-4A7D-B168-0DBE7036A6A3}"/>
              </a:ext>
            </a:extLst>
          </p:cNvPr>
          <p:cNvSpPr/>
          <p:nvPr/>
        </p:nvSpPr>
        <p:spPr>
          <a:xfrm>
            <a:off x="4471599" y="4004835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DB85713C-3270-40E5-971E-E185D08387D0}"/>
              </a:ext>
            </a:extLst>
          </p:cNvPr>
          <p:cNvCxnSpPr>
            <a:cxnSpLocks/>
            <a:stCxn id="82" idx="6"/>
            <a:endCxn id="81" idx="2"/>
          </p:cNvCxnSpPr>
          <p:nvPr/>
        </p:nvCxnSpPr>
        <p:spPr>
          <a:xfrm>
            <a:off x="4507599" y="4022835"/>
            <a:ext cx="684486" cy="108017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45E662E3-8D6C-4C5F-893B-3746C3F0A3C1}"/>
              </a:ext>
            </a:extLst>
          </p:cNvPr>
          <p:cNvCxnSpPr>
            <a:cxnSpLocks/>
            <a:stCxn id="81" idx="6"/>
            <a:endCxn id="85" idx="2"/>
          </p:cNvCxnSpPr>
          <p:nvPr/>
        </p:nvCxnSpPr>
        <p:spPr>
          <a:xfrm>
            <a:off x="5300085" y="4130852"/>
            <a:ext cx="227883" cy="1309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楕円 84">
            <a:extLst>
              <a:ext uri="{FF2B5EF4-FFF2-40B4-BE49-F238E27FC236}">
                <a16:creationId xmlns:a16="http://schemas.microsoft.com/office/drawing/2014/main" id="{A01B362D-9110-4456-A32B-F8AA4C8F7817}"/>
              </a:ext>
            </a:extLst>
          </p:cNvPr>
          <p:cNvSpPr/>
          <p:nvPr/>
        </p:nvSpPr>
        <p:spPr>
          <a:xfrm>
            <a:off x="5527968" y="4125942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A282618F-B642-4420-99AF-E147DD23DE05}"/>
              </a:ext>
            </a:extLst>
          </p:cNvPr>
          <p:cNvCxnSpPr>
            <a:cxnSpLocks/>
            <a:stCxn id="87" idx="6"/>
            <a:endCxn id="54" idx="1"/>
          </p:cNvCxnSpPr>
          <p:nvPr/>
        </p:nvCxnSpPr>
        <p:spPr>
          <a:xfrm>
            <a:off x="6982683" y="3727055"/>
            <a:ext cx="324390" cy="10098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楕円 86">
            <a:extLst>
              <a:ext uri="{FF2B5EF4-FFF2-40B4-BE49-F238E27FC236}">
                <a16:creationId xmlns:a16="http://schemas.microsoft.com/office/drawing/2014/main" id="{92B74C1F-DCC6-4F1C-AFEA-EAB5D4760D2E}"/>
              </a:ext>
            </a:extLst>
          </p:cNvPr>
          <p:cNvSpPr/>
          <p:nvPr/>
        </p:nvSpPr>
        <p:spPr>
          <a:xfrm>
            <a:off x="6946683" y="3709055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B56086A1-4072-47E6-BC06-478580A2E563}"/>
              </a:ext>
            </a:extLst>
          </p:cNvPr>
          <p:cNvGrpSpPr/>
          <p:nvPr/>
        </p:nvGrpSpPr>
        <p:grpSpPr>
          <a:xfrm>
            <a:off x="1450380" y="3401886"/>
            <a:ext cx="1404906" cy="489884"/>
            <a:chOff x="1450380" y="3401886"/>
            <a:chExt cx="1404906" cy="489884"/>
          </a:xfrm>
        </p:grpSpPr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23F71939-0EB0-400C-985F-255240E33803}"/>
                </a:ext>
              </a:extLst>
            </p:cNvPr>
            <p:cNvCxnSpPr>
              <a:cxnSpLocks/>
              <a:stCxn id="91" idx="5"/>
              <a:endCxn id="39" idx="2"/>
            </p:cNvCxnSpPr>
            <p:nvPr/>
          </p:nvCxnSpPr>
          <p:spPr>
            <a:xfrm>
              <a:off x="1852221" y="3506199"/>
              <a:ext cx="1003065" cy="38557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1534E32B-6080-451C-8CE8-4917D7C7197E}"/>
                </a:ext>
              </a:extLst>
            </p:cNvPr>
            <p:cNvCxnSpPr>
              <a:cxnSpLocks/>
              <a:stCxn id="52" idx="6"/>
              <a:endCxn id="91" idx="2"/>
            </p:cNvCxnSpPr>
            <p:nvPr/>
          </p:nvCxnSpPr>
          <p:spPr>
            <a:xfrm>
              <a:off x="1450380" y="3401886"/>
              <a:ext cx="371113" cy="91585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74F79CD0-1C0A-45E1-99AF-FA6509E35ED6}"/>
                </a:ext>
              </a:extLst>
            </p:cNvPr>
            <p:cNvSpPr/>
            <p:nvPr/>
          </p:nvSpPr>
          <p:spPr>
            <a:xfrm>
              <a:off x="1821493" y="3475471"/>
              <a:ext cx="36000" cy="36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E2DBE0B4-A16B-4E76-8E75-1478003CC5C5}"/>
                </a:ext>
              </a:extLst>
            </p:cNvPr>
            <p:cNvSpPr/>
            <p:nvPr/>
          </p:nvSpPr>
          <p:spPr>
            <a:xfrm>
              <a:off x="2066210" y="3556642"/>
              <a:ext cx="108000" cy="108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BC18D3A2-78A3-4A43-B4EB-48D2AB8A1982}"/>
              </a:ext>
            </a:extLst>
          </p:cNvPr>
          <p:cNvGrpSpPr/>
          <p:nvPr/>
        </p:nvGrpSpPr>
        <p:grpSpPr>
          <a:xfrm>
            <a:off x="2174210" y="3410439"/>
            <a:ext cx="1526722" cy="200203"/>
            <a:chOff x="2174210" y="3410439"/>
            <a:chExt cx="1526722" cy="200203"/>
          </a:xfrm>
        </p:grpSpPr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0431CC30-21D5-4283-80DB-9361FB237F81}"/>
                </a:ext>
              </a:extLst>
            </p:cNvPr>
            <p:cNvCxnSpPr>
              <a:cxnSpLocks/>
              <a:stCxn id="103" idx="6"/>
              <a:endCxn id="79" idx="2"/>
            </p:cNvCxnSpPr>
            <p:nvPr/>
          </p:nvCxnSpPr>
          <p:spPr>
            <a:xfrm flipV="1">
              <a:off x="3317423" y="3410439"/>
              <a:ext cx="383509" cy="71736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7E09264B-0335-4159-B6A5-D19A82C2ABDE}"/>
                </a:ext>
              </a:extLst>
            </p:cNvPr>
            <p:cNvSpPr/>
            <p:nvPr/>
          </p:nvSpPr>
          <p:spPr>
            <a:xfrm>
              <a:off x="3281423" y="3464175"/>
              <a:ext cx="36000" cy="36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83D9A60-11D5-4A80-B49C-13873147E64D}"/>
                </a:ext>
              </a:extLst>
            </p:cNvPr>
            <p:cNvCxnSpPr>
              <a:cxnSpLocks/>
              <a:stCxn id="92" idx="6"/>
              <a:endCxn id="103" idx="2"/>
            </p:cNvCxnSpPr>
            <p:nvPr/>
          </p:nvCxnSpPr>
          <p:spPr>
            <a:xfrm flipV="1">
              <a:off x="2174210" y="3482175"/>
              <a:ext cx="1107213" cy="128467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DFED2775-61DB-4273-9588-4C9836E6366F}"/>
                </a:ext>
              </a:extLst>
            </p:cNvPr>
            <p:cNvSpPr/>
            <p:nvPr/>
          </p:nvSpPr>
          <p:spPr>
            <a:xfrm>
              <a:off x="2909589" y="3461241"/>
              <a:ext cx="108000" cy="108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D23C755-AEEE-4DD5-BB94-358FF4E1EFA1}"/>
              </a:ext>
            </a:extLst>
          </p:cNvPr>
          <p:cNvGrpSpPr/>
          <p:nvPr/>
        </p:nvGrpSpPr>
        <p:grpSpPr>
          <a:xfrm>
            <a:off x="3017589" y="3515241"/>
            <a:ext cx="901860" cy="487562"/>
            <a:chOff x="3017589" y="3515241"/>
            <a:chExt cx="901860" cy="487562"/>
          </a:xfrm>
        </p:grpSpPr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C696241C-E8D4-4D44-869D-681FF583E56A}"/>
                </a:ext>
              </a:extLst>
            </p:cNvPr>
            <p:cNvCxnSpPr>
              <a:cxnSpLocks/>
              <a:stCxn id="105" idx="6"/>
              <a:endCxn id="108" idx="1"/>
            </p:cNvCxnSpPr>
            <p:nvPr/>
          </p:nvCxnSpPr>
          <p:spPr>
            <a:xfrm>
              <a:off x="3017589" y="3515241"/>
              <a:ext cx="286264" cy="11922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7F8CD660-7D1F-4E35-8630-418880B0447D}"/>
                </a:ext>
              </a:extLst>
            </p:cNvPr>
            <p:cNvSpPr/>
            <p:nvPr/>
          </p:nvSpPr>
          <p:spPr>
            <a:xfrm>
              <a:off x="3298581" y="3629193"/>
              <a:ext cx="36000" cy="36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E07AE866-6446-4B89-9733-FED83ED8B36A}"/>
                </a:ext>
              </a:extLst>
            </p:cNvPr>
            <p:cNvCxnSpPr>
              <a:cxnSpLocks/>
              <a:stCxn id="108" idx="5"/>
              <a:endCxn id="110" idx="1"/>
            </p:cNvCxnSpPr>
            <p:nvPr/>
          </p:nvCxnSpPr>
          <p:spPr>
            <a:xfrm>
              <a:off x="3329309" y="3659921"/>
              <a:ext cx="296052" cy="184822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4E260F01-E9D5-4CA9-9103-F19C31C77744}"/>
                </a:ext>
              </a:extLst>
            </p:cNvPr>
            <p:cNvSpPr/>
            <p:nvPr/>
          </p:nvSpPr>
          <p:spPr>
            <a:xfrm>
              <a:off x="3620089" y="3839471"/>
              <a:ext cx="36000" cy="36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B3B91AF5-A4CD-466A-A551-6D9201525526}"/>
                </a:ext>
              </a:extLst>
            </p:cNvPr>
            <p:cNvCxnSpPr>
              <a:cxnSpLocks/>
              <a:stCxn id="110" idx="5"/>
              <a:endCxn id="72" idx="2"/>
            </p:cNvCxnSpPr>
            <p:nvPr/>
          </p:nvCxnSpPr>
          <p:spPr>
            <a:xfrm>
              <a:off x="3650817" y="3870199"/>
              <a:ext cx="268632" cy="13260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33AE365A-DC80-4356-9FF5-E5AC32D8C98A}"/>
                </a:ext>
              </a:extLst>
            </p:cNvPr>
            <p:cNvSpPr/>
            <p:nvPr/>
          </p:nvSpPr>
          <p:spPr>
            <a:xfrm>
              <a:off x="3431607" y="3713500"/>
              <a:ext cx="108000" cy="108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1D58A52A-EE5C-4EE9-99BC-F3946E36A6F5}"/>
              </a:ext>
            </a:extLst>
          </p:cNvPr>
          <p:cNvGrpSpPr/>
          <p:nvPr/>
        </p:nvGrpSpPr>
        <p:grpSpPr>
          <a:xfrm>
            <a:off x="3539607" y="3767500"/>
            <a:ext cx="1652478" cy="363352"/>
            <a:chOff x="3539607" y="3767500"/>
            <a:chExt cx="1652478" cy="363352"/>
          </a:xfrm>
        </p:grpSpPr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85D5571E-D6F7-47B3-8BC5-F5A87E9FEDD8}"/>
                </a:ext>
              </a:extLst>
            </p:cNvPr>
            <p:cNvCxnSpPr>
              <a:cxnSpLocks/>
              <a:stCxn id="112" idx="6"/>
              <a:endCxn id="115" idx="2"/>
            </p:cNvCxnSpPr>
            <p:nvPr/>
          </p:nvCxnSpPr>
          <p:spPr>
            <a:xfrm>
              <a:off x="3539607" y="3767500"/>
              <a:ext cx="408465" cy="32902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B5079295-3EA8-42EA-8678-8606FEFD206D}"/>
                </a:ext>
              </a:extLst>
            </p:cNvPr>
            <p:cNvSpPr/>
            <p:nvPr/>
          </p:nvSpPr>
          <p:spPr>
            <a:xfrm>
              <a:off x="3948072" y="3782402"/>
              <a:ext cx="36000" cy="36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DBAFD9F3-AD59-4C61-9FB1-A252003587A2}"/>
                </a:ext>
              </a:extLst>
            </p:cNvPr>
            <p:cNvCxnSpPr>
              <a:cxnSpLocks/>
              <a:stCxn id="117" idx="6"/>
              <a:endCxn id="81" idx="2"/>
            </p:cNvCxnSpPr>
            <p:nvPr/>
          </p:nvCxnSpPr>
          <p:spPr>
            <a:xfrm>
              <a:off x="4434566" y="3880511"/>
              <a:ext cx="757519" cy="25034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3D767F6B-B902-4EF0-A625-68A12F5842F8}"/>
                </a:ext>
              </a:extLst>
            </p:cNvPr>
            <p:cNvSpPr/>
            <p:nvPr/>
          </p:nvSpPr>
          <p:spPr>
            <a:xfrm>
              <a:off x="4398566" y="3862511"/>
              <a:ext cx="36000" cy="36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728C1A26-6A21-4BB6-A1CD-DB5E0AF8AA5C}"/>
                </a:ext>
              </a:extLst>
            </p:cNvPr>
            <p:cNvCxnSpPr>
              <a:cxnSpLocks/>
              <a:stCxn id="115" idx="5"/>
              <a:endCxn id="117" idx="2"/>
            </p:cNvCxnSpPr>
            <p:nvPr/>
          </p:nvCxnSpPr>
          <p:spPr>
            <a:xfrm>
              <a:off x="3978800" y="3813130"/>
              <a:ext cx="419766" cy="6738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888BBA9A-FD0B-4888-98A0-2EE6534B7B6A}"/>
                </a:ext>
              </a:extLst>
            </p:cNvPr>
            <p:cNvSpPr/>
            <p:nvPr/>
          </p:nvSpPr>
          <p:spPr>
            <a:xfrm>
              <a:off x="4374429" y="3810631"/>
              <a:ext cx="108000" cy="108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" name="テキスト ボックス 127"/>
          <p:cNvSpPr txBox="1"/>
          <p:nvPr/>
        </p:nvSpPr>
        <p:spPr>
          <a:xfrm>
            <a:off x="4078014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03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79774" y="271211"/>
            <a:ext cx="3959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ea typeface="小塚明朝 Pr6N R" panose="02020400000000000000" pitchFamily="18" charset="-128"/>
              </a:rPr>
              <a:t>Application to robotics</a:t>
            </a:r>
            <a:endParaRPr kumimoji="1" lang="ja-JP" altLang="en-US" sz="2000" dirty="0">
              <a:ea typeface="小塚明朝 Pr6N 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0526" y="964014"/>
            <a:ext cx="5791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a typeface="小塚明朝 Pr6N R" panose="02020400000000000000" pitchFamily="18" charset="-128"/>
              </a:rPr>
              <a:t>The configuration spaces for a class of robots</a:t>
            </a:r>
          </a:p>
          <a:p>
            <a:r>
              <a:rPr kumimoji="1" lang="en-US" altLang="ja-JP" sz="2400" dirty="0">
                <a:ea typeface="小塚明朝 Pr6N R" panose="02020400000000000000" pitchFamily="18" charset="-128"/>
              </a:rPr>
              <a:t>become CAT(0) spaces (Abram-Ghrist 2004)</a:t>
            </a:r>
            <a:endParaRPr kumimoji="1" lang="ja-JP" altLang="en-US" sz="2400" dirty="0">
              <a:ea typeface="小塚明朝 Pr6N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08348" y="6102692"/>
                <a:ext cx="6844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motion plan of minimum energy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⇒</m:t>
                    </m:r>
                  </m:oMath>
                </a14:m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geodesic problem</a:t>
                </a:r>
                <a:endParaRPr kumimoji="1" lang="ja-JP" altLang="en-US" sz="2400" dirty="0"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48" y="6102692"/>
                <a:ext cx="6844631" cy="461665"/>
              </a:xfrm>
              <a:prstGeom prst="rect">
                <a:avLst/>
              </a:prstGeom>
              <a:blipFill>
                <a:blip r:embed="rId2"/>
                <a:stretch>
                  <a:fillRect l="-1425" t="-10526" r="-17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" name="図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1" y="2479105"/>
            <a:ext cx="7254869" cy="3332769"/>
          </a:xfrm>
          <a:prstGeom prst="rect">
            <a:avLst/>
          </a:prstGeom>
        </p:spPr>
      </p:pic>
      <p:grpSp>
        <p:nvGrpSpPr>
          <p:cNvPr id="124" name="グループ化 123"/>
          <p:cNvGrpSpPr/>
          <p:nvPr/>
        </p:nvGrpSpPr>
        <p:grpSpPr>
          <a:xfrm>
            <a:off x="881022" y="1899169"/>
            <a:ext cx="7881355" cy="3699117"/>
            <a:chOff x="881022" y="1899169"/>
            <a:chExt cx="7881355" cy="3699117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98485A0-12DE-40CF-A1C7-C2E2B99F7497}"/>
                </a:ext>
              </a:extLst>
            </p:cNvPr>
            <p:cNvSpPr/>
            <p:nvPr/>
          </p:nvSpPr>
          <p:spPr>
            <a:xfrm>
              <a:off x="3857673" y="3543276"/>
              <a:ext cx="1207849" cy="110247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E5C3FC8-13AA-49D6-99E5-05B9027E9D92}"/>
                </a:ext>
              </a:extLst>
            </p:cNvPr>
            <p:cNvSpPr/>
            <p:nvPr/>
          </p:nvSpPr>
          <p:spPr>
            <a:xfrm>
              <a:off x="2505006" y="3399276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7114A493-21CB-4B0E-8E26-22641FC7B336}"/>
                </a:ext>
              </a:extLst>
            </p:cNvPr>
            <p:cNvSpPr/>
            <p:nvPr/>
          </p:nvSpPr>
          <p:spPr>
            <a:xfrm>
              <a:off x="3713264" y="3399276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467E1BEB-4BE0-4450-B959-C7B000F3242C}"/>
                </a:ext>
              </a:extLst>
            </p:cNvPr>
            <p:cNvSpPr/>
            <p:nvPr/>
          </p:nvSpPr>
          <p:spPr>
            <a:xfrm>
              <a:off x="7338299" y="450174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469A4D6-CAF9-4A37-AE48-4EECAC1002F9}"/>
                </a:ext>
              </a:extLst>
            </p:cNvPr>
            <p:cNvSpPr/>
            <p:nvPr/>
          </p:nvSpPr>
          <p:spPr>
            <a:xfrm>
              <a:off x="4921522" y="3399276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2ED000EA-A1E8-4E5C-A721-E5CBB1EC27FB}"/>
                </a:ext>
              </a:extLst>
            </p:cNvPr>
            <p:cNvSpPr/>
            <p:nvPr/>
          </p:nvSpPr>
          <p:spPr>
            <a:xfrm>
              <a:off x="1296748" y="3399276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ED87B219-8647-48FC-AA78-26FFC5CC8BE5}"/>
                </a:ext>
              </a:extLst>
            </p:cNvPr>
            <p:cNvSpPr/>
            <p:nvPr/>
          </p:nvSpPr>
          <p:spPr>
            <a:xfrm>
              <a:off x="3713264" y="450174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ACFD91B2-BEC8-441B-AF77-EAD734C227A3}"/>
                </a:ext>
              </a:extLst>
            </p:cNvPr>
            <p:cNvSpPr/>
            <p:nvPr/>
          </p:nvSpPr>
          <p:spPr>
            <a:xfrm>
              <a:off x="6129780" y="450174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1A3AB4A-CDF2-4134-9A7E-44C5835BEA07}"/>
                </a:ext>
              </a:extLst>
            </p:cNvPr>
            <p:cNvSpPr/>
            <p:nvPr/>
          </p:nvSpPr>
          <p:spPr>
            <a:xfrm>
              <a:off x="4921522" y="450174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5C13F61-0EFC-457F-AC32-DA2E29673446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2793006" y="3543276"/>
              <a:ext cx="920258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F0F403D-1A42-4583-93DB-F43FA3AE1FFB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4001264" y="3543276"/>
              <a:ext cx="920258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C8DF680-8960-4CD4-88D0-B30930125688}"/>
                </a:ext>
              </a:extLst>
            </p:cNvPr>
            <p:cNvCxnSpPr>
              <a:cxnSpLocks/>
              <a:stCxn id="14" idx="0"/>
              <a:endCxn id="10" idx="4"/>
            </p:cNvCxnSpPr>
            <p:nvPr/>
          </p:nvCxnSpPr>
          <p:spPr>
            <a:xfrm flipV="1">
              <a:off x="5065522" y="3687276"/>
              <a:ext cx="0" cy="814471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C02F287-9F01-4735-8068-E1F958658420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3857264" y="3687276"/>
              <a:ext cx="0" cy="814471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0591D82-F749-4F5E-A9ED-F1C3ECB60656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4001264" y="4645747"/>
              <a:ext cx="920258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DCF6D6C-1D32-4B1E-A291-07A0461CF45F}"/>
                </a:ext>
              </a:extLst>
            </p:cNvPr>
            <p:cNvCxnSpPr>
              <a:cxnSpLocks/>
              <a:stCxn id="14" idx="6"/>
              <a:endCxn id="13" idx="2"/>
            </p:cNvCxnSpPr>
            <p:nvPr/>
          </p:nvCxnSpPr>
          <p:spPr>
            <a:xfrm>
              <a:off x="5209522" y="4645747"/>
              <a:ext cx="920258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83AA237D-051C-4FFB-86B3-1F57ECB4FDD5}"/>
                </a:ext>
              </a:extLst>
            </p:cNvPr>
            <p:cNvCxnSpPr>
              <a:cxnSpLocks/>
              <a:stCxn id="13" idx="6"/>
              <a:endCxn id="9" idx="2"/>
            </p:cNvCxnSpPr>
            <p:nvPr/>
          </p:nvCxnSpPr>
          <p:spPr>
            <a:xfrm>
              <a:off x="6417780" y="4645747"/>
              <a:ext cx="920519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6EC15B9-C359-4C57-9259-0C352EDCE703}"/>
                </a:ext>
              </a:extLst>
            </p:cNvPr>
            <p:cNvCxnSpPr>
              <a:cxnSpLocks/>
              <a:stCxn id="11" idx="6"/>
              <a:endCxn id="7" idx="2"/>
            </p:cNvCxnSpPr>
            <p:nvPr/>
          </p:nvCxnSpPr>
          <p:spPr>
            <a:xfrm>
              <a:off x="1584748" y="3543276"/>
              <a:ext cx="920258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EC99040-ACD0-43A9-818A-E8E59FE558C8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8281559" y="5471105"/>
              <a:ext cx="27036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アーチ 23">
              <a:extLst>
                <a:ext uri="{FF2B5EF4-FFF2-40B4-BE49-F238E27FC236}">
                  <a16:creationId xmlns:a16="http://schemas.microsoft.com/office/drawing/2014/main" id="{F24436E9-3F6E-4957-853B-0FB4400E545B}"/>
                </a:ext>
              </a:extLst>
            </p:cNvPr>
            <p:cNvSpPr/>
            <p:nvPr/>
          </p:nvSpPr>
          <p:spPr>
            <a:xfrm rot="16200000">
              <a:off x="8564377" y="5345105"/>
              <a:ext cx="144000" cy="252000"/>
            </a:xfrm>
            <a:prstGeom prst="blockArc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4EB654F-CB02-42E0-B272-7413ED000519}"/>
                </a:ext>
              </a:extLst>
            </p:cNvPr>
            <p:cNvCxnSpPr>
              <a:cxnSpLocks/>
              <a:stCxn id="28" idx="4"/>
              <a:endCxn id="27" idx="0"/>
            </p:cNvCxnSpPr>
            <p:nvPr/>
          </p:nvCxnSpPr>
          <p:spPr>
            <a:xfrm flipH="1" flipV="1">
              <a:off x="7923402" y="5471104"/>
              <a:ext cx="250157" cy="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944E4F5-CB81-4CF2-96D0-CE63F760AECF}"/>
                </a:ext>
              </a:extLst>
            </p:cNvPr>
            <p:cNvCxnSpPr>
              <a:cxnSpLocks/>
              <a:stCxn id="27" idx="4"/>
              <a:endCxn id="29" idx="0"/>
            </p:cNvCxnSpPr>
            <p:nvPr/>
          </p:nvCxnSpPr>
          <p:spPr>
            <a:xfrm flipH="1">
              <a:off x="7552967" y="5471104"/>
              <a:ext cx="262435" cy="106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E53A6D5C-DAA7-4E13-BC84-0ED289AD4072}"/>
                </a:ext>
              </a:extLst>
            </p:cNvPr>
            <p:cNvSpPr/>
            <p:nvPr/>
          </p:nvSpPr>
          <p:spPr>
            <a:xfrm rot="5400000">
              <a:off x="7815402" y="5417104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F52F3AF1-6A6D-47F0-B81B-BC3E95A7AA0D}"/>
                </a:ext>
              </a:extLst>
            </p:cNvPr>
            <p:cNvSpPr/>
            <p:nvPr/>
          </p:nvSpPr>
          <p:spPr>
            <a:xfrm rot="5400000">
              <a:off x="8173559" y="5417105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19825EF9-6704-4317-B259-1120E55256A8}"/>
                </a:ext>
              </a:extLst>
            </p:cNvPr>
            <p:cNvSpPr/>
            <p:nvPr/>
          </p:nvSpPr>
          <p:spPr>
            <a:xfrm rot="5400000">
              <a:off x="7444967" y="5418170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E0D6B559-7EF8-4987-BDDE-22885E5107DA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>
              <a:off x="6595810" y="5145797"/>
              <a:ext cx="0" cy="28485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アーチ 30">
              <a:extLst>
                <a:ext uri="{FF2B5EF4-FFF2-40B4-BE49-F238E27FC236}">
                  <a16:creationId xmlns:a16="http://schemas.microsoft.com/office/drawing/2014/main" id="{EA525493-380F-4DA6-8300-BC492E7D3570}"/>
                </a:ext>
              </a:extLst>
            </p:cNvPr>
            <p:cNvSpPr/>
            <p:nvPr/>
          </p:nvSpPr>
          <p:spPr>
            <a:xfrm rot="10800000">
              <a:off x="6523810" y="4896729"/>
              <a:ext cx="144000" cy="252000"/>
            </a:xfrm>
            <a:prstGeom prst="blockArc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1BA5DB2E-B5A2-4D5C-8DDE-212F61F911D6}"/>
                </a:ext>
              </a:extLst>
            </p:cNvPr>
            <p:cNvCxnSpPr>
              <a:cxnSpLocks/>
              <a:stCxn id="35" idx="4"/>
              <a:endCxn id="34" idx="0"/>
            </p:cNvCxnSpPr>
            <p:nvPr/>
          </p:nvCxnSpPr>
          <p:spPr>
            <a:xfrm flipH="1" flipV="1">
              <a:off x="6291653" y="5484650"/>
              <a:ext cx="250157" cy="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E82146E-498A-4DE3-ACA6-A19078F14850}"/>
                </a:ext>
              </a:extLst>
            </p:cNvPr>
            <p:cNvCxnSpPr>
              <a:cxnSpLocks/>
              <a:stCxn id="34" idx="4"/>
              <a:endCxn id="36" idx="0"/>
            </p:cNvCxnSpPr>
            <p:nvPr/>
          </p:nvCxnSpPr>
          <p:spPr>
            <a:xfrm flipH="1">
              <a:off x="5921218" y="5484650"/>
              <a:ext cx="262435" cy="106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340E261-7998-4C70-9B4D-9AA3507CC2E8}"/>
                </a:ext>
              </a:extLst>
            </p:cNvPr>
            <p:cNvSpPr/>
            <p:nvPr/>
          </p:nvSpPr>
          <p:spPr>
            <a:xfrm rot="5400000">
              <a:off x="6183653" y="5430650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C7B78162-1208-4610-84BB-77F6762BED82}"/>
                </a:ext>
              </a:extLst>
            </p:cNvPr>
            <p:cNvSpPr/>
            <p:nvPr/>
          </p:nvSpPr>
          <p:spPr>
            <a:xfrm rot="5400000">
              <a:off x="6541810" y="5430651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1100AA5-A60C-4578-9810-B4DF353BED77}"/>
                </a:ext>
              </a:extLst>
            </p:cNvPr>
            <p:cNvSpPr/>
            <p:nvPr/>
          </p:nvSpPr>
          <p:spPr>
            <a:xfrm rot="5400000">
              <a:off x="5813218" y="5431716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3729E8C-0B6E-4710-BABF-2374A8E5D18C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873322" y="5121364"/>
              <a:ext cx="282385" cy="157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アーチ 37">
              <a:extLst>
                <a:ext uri="{FF2B5EF4-FFF2-40B4-BE49-F238E27FC236}">
                  <a16:creationId xmlns:a16="http://schemas.microsoft.com/office/drawing/2014/main" id="{7D3B805E-91FF-42A7-9CA6-E6350D280215}"/>
                </a:ext>
              </a:extLst>
            </p:cNvPr>
            <p:cNvSpPr/>
            <p:nvPr/>
          </p:nvSpPr>
          <p:spPr>
            <a:xfrm rot="16200000">
              <a:off x="5211730" y="4995365"/>
              <a:ext cx="144000" cy="252000"/>
            </a:xfrm>
            <a:prstGeom prst="blockArc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CEE538CD-49A1-4BD8-B431-14BA8F705790}"/>
                </a:ext>
              </a:extLst>
            </p:cNvPr>
            <p:cNvCxnSpPr>
              <a:cxnSpLocks/>
              <a:stCxn id="41" idx="2"/>
              <a:endCxn id="42" idx="6"/>
            </p:cNvCxnSpPr>
            <p:nvPr/>
          </p:nvCxnSpPr>
          <p:spPr>
            <a:xfrm flipV="1">
              <a:off x="4819322" y="5176937"/>
              <a:ext cx="0" cy="28485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9438490A-7072-489B-BB18-9098DB412920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>
            <a:xfrm flipH="1">
              <a:off x="4502887" y="5515789"/>
              <a:ext cx="262435" cy="106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4767F3B6-37BB-407F-84FE-8F93B2C79CCB}"/>
                </a:ext>
              </a:extLst>
            </p:cNvPr>
            <p:cNvSpPr/>
            <p:nvPr/>
          </p:nvSpPr>
          <p:spPr>
            <a:xfrm rot="5400000">
              <a:off x="4765322" y="5461789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1408046E-3848-4DD7-B2FE-C414D79ACDCA}"/>
                </a:ext>
              </a:extLst>
            </p:cNvPr>
            <p:cNvSpPr/>
            <p:nvPr/>
          </p:nvSpPr>
          <p:spPr>
            <a:xfrm rot="5400000">
              <a:off x="4765322" y="5068937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34FC3201-9301-48A4-B702-0B5A164ABC14}"/>
                </a:ext>
              </a:extLst>
            </p:cNvPr>
            <p:cNvSpPr/>
            <p:nvPr/>
          </p:nvSpPr>
          <p:spPr>
            <a:xfrm rot="5400000">
              <a:off x="4394887" y="5462855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80DB6778-E2DB-4FBD-9DD7-102D99BBCFBD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3304516" y="4799744"/>
              <a:ext cx="0" cy="28485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アーチ 44">
              <a:extLst>
                <a:ext uri="{FF2B5EF4-FFF2-40B4-BE49-F238E27FC236}">
                  <a16:creationId xmlns:a16="http://schemas.microsoft.com/office/drawing/2014/main" id="{A5921F2E-7381-4D6F-9F8D-40237696FBBC}"/>
                </a:ext>
              </a:extLst>
            </p:cNvPr>
            <p:cNvSpPr/>
            <p:nvPr/>
          </p:nvSpPr>
          <p:spPr>
            <a:xfrm rot="10800000">
              <a:off x="3232516" y="4547744"/>
              <a:ext cx="144000" cy="252000"/>
            </a:xfrm>
            <a:prstGeom prst="blockArc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573861B7-4FB2-4D95-A9A4-B63B7822D68E}"/>
                </a:ext>
              </a:extLst>
            </p:cNvPr>
            <p:cNvCxnSpPr>
              <a:cxnSpLocks/>
              <a:stCxn id="49" idx="6"/>
              <a:endCxn id="48" idx="2"/>
            </p:cNvCxnSpPr>
            <p:nvPr/>
          </p:nvCxnSpPr>
          <p:spPr>
            <a:xfrm>
              <a:off x="3304516" y="5192598"/>
              <a:ext cx="0" cy="29662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4D648CE-7050-4189-BC64-3DE922CB5BE3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2988081" y="5543220"/>
              <a:ext cx="262435" cy="106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69D4186D-698D-4E56-9E10-35101A516CFE}"/>
                </a:ext>
              </a:extLst>
            </p:cNvPr>
            <p:cNvSpPr/>
            <p:nvPr/>
          </p:nvSpPr>
          <p:spPr>
            <a:xfrm rot="5400000">
              <a:off x="3250516" y="5489220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C21E015A-2E0E-45B5-A717-94F8A8A8C07F}"/>
                </a:ext>
              </a:extLst>
            </p:cNvPr>
            <p:cNvSpPr/>
            <p:nvPr/>
          </p:nvSpPr>
          <p:spPr>
            <a:xfrm rot="5400000">
              <a:off x="3250516" y="5084598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606F0DBD-9294-4228-999B-B3914569A2E3}"/>
                </a:ext>
              </a:extLst>
            </p:cNvPr>
            <p:cNvSpPr/>
            <p:nvPr/>
          </p:nvSpPr>
          <p:spPr>
            <a:xfrm rot="5400000">
              <a:off x="2880081" y="5490286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F26FDFE6-E3C1-415F-B312-9392B3900A7A}"/>
                </a:ext>
              </a:extLst>
            </p:cNvPr>
            <p:cNvGrpSpPr/>
            <p:nvPr/>
          </p:nvGrpSpPr>
          <p:grpSpPr>
            <a:xfrm rot="5400000" flipH="1">
              <a:off x="5668697" y="2518857"/>
              <a:ext cx="542012" cy="1050542"/>
              <a:chOff x="5505812" y="3316771"/>
              <a:chExt cx="496435" cy="1050542"/>
            </a:xfrm>
          </p:grpSpPr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217CA7A7-5059-4C46-A380-4577078968D5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5930247" y="3568771"/>
                <a:ext cx="0" cy="284854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アーチ 52">
                <a:extLst>
                  <a:ext uri="{FF2B5EF4-FFF2-40B4-BE49-F238E27FC236}">
                    <a16:creationId xmlns:a16="http://schemas.microsoft.com/office/drawing/2014/main" id="{73C9E0CC-D9CD-4179-BF8D-7D5797B99563}"/>
                  </a:ext>
                </a:extLst>
              </p:cNvPr>
              <p:cNvSpPr/>
              <p:nvPr/>
            </p:nvSpPr>
            <p:spPr>
              <a:xfrm rot="10800000">
                <a:off x="5858247" y="3316771"/>
                <a:ext cx="144000" cy="252000"/>
              </a:xfrm>
              <a:prstGeom prst="blockArc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E965685E-F354-42B4-A015-B30DA31644AF}"/>
                  </a:ext>
                </a:extLst>
              </p:cNvPr>
              <p:cNvCxnSpPr>
                <a:cxnSpLocks/>
                <a:stCxn id="57" idx="6"/>
                <a:endCxn id="56" idx="2"/>
              </p:cNvCxnSpPr>
              <p:nvPr/>
            </p:nvCxnSpPr>
            <p:spPr>
              <a:xfrm>
                <a:off x="5930247" y="3961625"/>
                <a:ext cx="0" cy="296622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AC2EB059-F33C-49F7-9F27-5C73834E5C26}"/>
                  </a:ext>
                </a:extLst>
              </p:cNvPr>
              <p:cNvCxnSpPr>
                <a:cxnSpLocks/>
                <a:stCxn id="56" idx="4"/>
                <a:endCxn id="58" idx="0"/>
              </p:cNvCxnSpPr>
              <p:nvPr/>
            </p:nvCxnSpPr>
            <p:spPr>
              <a:xfrm flipH="1">
                <a:off x="5613812" y="4312247"/>
                <a:ext cx="262435" cy="106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4D132373-B484-44C2-B646-23656B70C570}"/>
                  </a:ext>
                </a:extLst>
              </p:cNvPr>
              <p:cNvSpPr/>
              <p:nvPr/>
            </p:nvSpPr>
            <p:spPr>
              <a:xfrm rot="5400000">
                <a:off x="5876247" y="4258247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B75D1248-8B44-4FA7-8552-564742E983B4}"/>
                  </a:ext>
                </a:extLst>
              </p:cNvPr>
              <p:cNvSpPr/>
              <p:nvPr/>
            </p:nvSpPr>
            <p:spPr>
              <a:xfrm rot="5400000">
                <a:off x="5876247" y="3853625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D24C229F-55B0-411E-9CF6-43C45D2A8E21}"/>
                  </a:ext>
                </a:extLst>
              </p:cNvPr>
              <p:cNvSpPr/>
              <p:nvPr/>
            </p:nvSpPr>
            <p:spPr>
              <a:xfrm rot="5400000">
                <a:off x="5505812" y="4259313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E193DF90-884F-4753-A285-3769870C616A}"/>
                </a:ext>
              </a:extLst>
            </p:cNvPr>
            <p:cNvGrpSpPr/>
            <p:nvPr/>
          </p:nvGrpSpPr>
          <p:grpSpPr>
            <a:xfrm rot="16200000" flipV="1">
              <a:off x="3493842" y="2492431"/>
              <a:ext cx="1014843" cy="533936"/>
              <a:chOff x="3562031" y="3330469"/>
              <a:chExt cx="1014843" cy="521490"/>
            </a:xfrm>
          </p:grpSpPr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04E4926F-F24E-4EC8-8A17-528496F8237B}"/>
                  </a:ext>
                </a:extLst>
              </p:cNvPr>
              <p:cNvCxnSpPr>
                <a:cxnSpLocks/>
                <a:endCxn id="65" idx="0"/>
              </p:cNvCxnSpPr>
              <p:nvPr/>
            </p:nvCxnSpPr>
            <p:spPr>
              <a:xfrm flipH="1">
                <a:off x="4040466" y="3402468"/>
                <a:ext cx="282385" cy="157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アーチ 60">
                <a:extLst>
                  <a:ext uri="{FF2B5EF4-FFF2-40B4-BE49-F238E27FC236}">
                    <a16:creationId xmlns:a16="http://schemas.microsoft.com/office/drawing/2014/main" id="{27DF7D06-7870-4309-9FAC-9BD20979BED7}"/>
                  </a:ext>
                </a:extLst>
              </p:cNvPr>
              <p:cNvSpPr/>
              <p:nvPr/>
            </p:nvSpPr>
            <p:spPr>
              <a:xfrm rot="16200000">
                <a:off x="4378874" y="3276469"/>
                <a:ext cx="144000" cy="252000"/>
              </a:xfrm>
              <a:prstGeom prst="blockArc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302C6F29-2284-4B5E-870E-FC1F3EE1349D}"/>
                  </a:ext>
                </a:extLst>
              </p:cNvPr>
              <p:cNvCxnSpPr>
                <a:cxnSpLocks/>
                <a:stCxn id="64" idx="2"/>
                <a:endCxn id="65" idx="6"/>
              </p:cNvCxnSpPr>
              <p:nvPr/>
            </p:nvCxnSpPr>
            <p:spPr>
              <a:xfrm flipV="1">
                <a:off x="3986466" y="3458041"/>
                <a:ext cx="0" cy="284852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CE999580-13C5-4682-814E-E8900B19AA16}"/>
                  </a:ext>
                </a:extLst>
              </p:cNvPr>
              <p:cNvCxnSpPr>
                <a:cxnSpLocks/>
                <a:stCxn id="64" idx="4"/>
                <a:endCxn id="66" idx="0"/>
              </p:cNvCxnSpPr>
              <p:nvPr/>
            </p:nvCxnSpPr>
            <p:spPr>
              <a:xfrm flipH="1">
                <a:off x="3670031" y="3796893"/>
                <a:ext cx="262435" cy="106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31831297-386A-4CFA-A48F-C2119A13A448}"/>
                  </a:ext>
                </a:extLst>
              </p:cNvPr>
              <p:cNvSpPr/>
              <p:nvPr/>
            </p:nvSpPr>
            <p:spPr>
              <a:xfrm rot="5400000">
                <a:off x="3932466" y="3742893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>
                <a:extLst>
                  <a:ext uri="{FF2B5EF4-FFF2-40B4-BE49-F238E27FC236}">
                    <a16:creationId xmlns:a16="http://schemas.microsoft.com/office/drawing/2014/main" id="{CAD6ED56-0971-4D0D-BC7B-4FEFAB26CDAD}"/>
                  </a:ext>
                </a:extLst>
              </p:cNvPr>
              <p:cNvSpPr/>
              <p:nvPr/>
            </p:nvSpPr>
            <p:spPr>
              <a:xfrm rot="5400000">
                <a:off x="3932466" y="3350041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87BD44ED-370A-4EBC-8F93-749E127849AC}"/>
                  </a:ext>
                </a:extLst>
              </p:cNvPr>
              <p:cNvSpPr/>
              <p:nvPr/>
            </p:nvSpPr>
            <p:spPr>
              <a:xfrm rot="5400000">
                <a:off x="3562031" y="3743959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105FE784-DDAE-4199-BB6C-86F02367F487}"/>
                </a:ext>
              </a:extLst>
            </p:cNvPr>
            <p:cNvGrpSpPr/>
            <p:nvPr/>
          </p:nvGrpSpPr>
          <p:grpSpPr>
            <a:xfrm rot="16200000" flipV="1">
              <a:off x="2268523" y="2494749"/>
              <a:ext cx="854592" cy="641731"/>
              <a:chOff x="1941821" y="2964523"/>
              <a:chExt cx="854592" cy="642987"/>
            </a:xfrm>
          </p:grpSpPr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8D02B0AF-98F6-4B80-A635-F0B51C1DEAC9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724413" y="3213591"/>
                <a:ext cx="0" cy="284854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アーチ 68">
                <a:extLst>
                  <a:ext uri="{FF2B5EF4-FFF2-40B4-BE49-F238E27FC236}">
                    <a16:creationId xmlns:a16="http://schemas.microsoft.com/office/drawing/2014/main" id="{FA2F21B3-876A-4ACF-A29B-1C8C935688DF}"/>
                  </a:ext>
                </a:extLst>
              </p:cNvPr>
              <p:cNvSpPr/>
              <p:nvPr/>
            </p:nvSpPr>
            <p:spPr>
              <a:xfrm rot="10800000">
                <a:off x="2652413" y="2964523"/>
                <a:ext cx="144000" cy="252000"/>
              </a:xfrm>
              <a:prstGeom prst="blockArc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92244A79-B2D4-45E7-B39B-1441C7847B88}"/>
                  </a:ext>
                </a:extLst>
              </p:cNvPr>
              <p:cNvCxnSpPr>
                <a:cxnSpLocks/>
                <a:stCxn id="73" idx="4"/>
                <a:endCxn id="72" idx="0"/>
              </p:cNvCxnSpPr>
              <p:nvPr/>
            </p:nvCxnSpPr>
            <p:spPr>
              <a:xfrm flipH="1" flipV="1">
                <a:off x="2420256" y="3552444"/>
                <a:ext cx="250157" cy="1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44BBAF20-0CEB-4668-A54D-D31644AA6128}"/>
                  </a:ext>
                </a:extLst>
              </p:cNvPr>
              <p:cNvCxnSpPr>
                <a:cxnSpLocks/>
                <a:stCxn id="72" idx="4"/>
                <a:endCxn id="74" idx="0"/>
              </p:cNvCxnSpPr>
              <p:nvPr/>
            </p:nvCxnSpPr>
            <p:spPr>
              <a:xfrm flipH="1">
                <a:off x="2049821" y="3552444"/>
                <a:ext cx="262435" cy="106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51DED4D5-40A9-4BE6-BEB5-03B26F8E8081}"/>
                  </a:ext>
                </a:extLst>
              </p:cNvPr>
              <p:cNvSpPr/>
              <p:nvPr/>
            </p:nvSpPr>
            <p:spPr>
              <a:xfrm rot="5400000">
                <a:off x="2312256" y="3498444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72">
                <a:extLst>
                  <a:ext uri="{FF2B5EF4-FFF2-40B4-BE49-F238E27FC236}">
                    <a16:creationId xmlns:a16="http://schemas.microsoft.com/office/drawing/2014/main" id="{AB935514-E3FD-46DA-97FA-0DD5C1B0D49B}"/>
                  </a:ext>
                </a:extLst>
              </p:cNvPr>
              <p:cNvSpPr/>
              <p:nvPr/>
            </p:nvSpPr>
            <p:spPr>
              <a:xfrm rot="5400000">
                <a:off x="2670413" y="3498445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73">
                <a:extLst>
                  <a:ext uri="{FF2B5EF4-FFF2-40B4-BE49-F238E27FC236}">
                    <a16:creationId xmlns:a16="http://schemas.microsoft.com/office/drawing/2014/main" id="{6BBC44C9-037A-4832-9C35-7B8A01D57622}"/>
                  </a:ext>
                </a:extLst>
              </p:cNvPr>
              <p:cNvSpPr/>
              <p:nvPr/>
            </p:nvSpPr>
            <p:spPr>
              <a:xfrm rot="5400000">
                <a:off x="1941821" y="3499510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EACD5D37-8D62-4702-B087-CA85469C2F1C}"/>
                </a:ext>
              </a:extLst>
            </p:cNvPr>
            <p:cNvGrpSpPr/>
            <p:nvPr/>
          </p:nvGrpSpPr>
          <p:grpSpPr>
            <a:xfrm rot="16200000">
              <a:off x="294317" y="2790657"/>
              <a:ext cx="1317410" cy="144000"/>
              <a:chOff x="690171" y="3497866"/>
              <a:chExt cx="1317410" cy="144000"/>
            </a:xfrm>
          </p:grpSpPr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AB039A2A-9FFB-448B-8DFE-43784E04548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H="1">
                <a:off x="1526763" y="3569866"/>
                <a:ext cx="270368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アーチ 76">
                <a:extLst>
                  <a:ext uri="{FF2B5EF4-FFF2-40B4-BE49-F238E27FC236}">
                    <a16:creationId xmlns:a16="http://schemas.microsoft.com/office/drawing/2014/main" id="{CD1BDEE9-D4EF-44BA-9CAE-DF2BDAC5B54B}"/>
                  </a:ext>
                </a:extLst>
              </p:cNvPr>
              <p:cNvSpPr/>
              <p:nvPr/>
            </p:nvSpPr>
            <p:spPr>
              <a:xfrm rot="16200000">
                <a:off x="1809581" y="3443866"/>
                <a:ext cx="144000" cy="252000"/>
              </a:xfrm>
              <a:prstGeom prst="blockArc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85ED80B8-3434-4BB2-8C34-86DDA3B1F948}"/>
                  </a:ext>
                </a:extLst>
              </p:cNvPr>
              <p:cNvCxnSpPr>
                <a:cxnSpLocks/>
                <a:stCxn id="81" idx="4"/>
                <a:endCxn id="80" idx="0"/>
              </p:cNvCxnSpPr>
              <p:nvPr/>
            </p:nvCxnSpPr>
            <p:spPr>
              <a:xfrm flipH="1" flipV="1">
                <a:off x="1168606" y="3569865"/>
                <a:ext cx="250157" cy="1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D161CD08-F922-42FA-9F91-DCFDA5899769}"/>
                  </a:ext>
                </a:extLst>
              </p:cNvPr>
              <p:cNvCxnSpPr>
                <a:cxnSpLocks/>
                <a:stCxn id="80" idx="4"/>
                <a:endCxn id="82" idx="0"/>
              </p:cNvCxnSpPr>
              <p:nvPr/>
            </p:nvCxnSpPr>
            <p:spPr>
              <a:xfrm flipH="1">
                <a:off x="798171" y="3569865"/>
                <a:ext cx="262435" cy="1066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5419C839-0A6A-4E70-A0A9-BFD546322949}"/>
                  </a:ext>
                </a:extLst>
              </p:cNvPr>
              <p:cNvSpPr/>
              <p:nvPr/>
            </p:nvSpPr>
            <p:spPr>
              <a:xfrm rot="5400000">
                <a:off x="1060606" y="3515865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楕円 80">
                <a:extLst>
                  <a:ext uri="{FF2B5EF4-FFF2-40B4-BE49-F238E27FC236}">
                    <a16:creationId xmlns:a16="http://schemas.microsoft.com/office/drawing/2014/main" id="{183D78CF-0EE1-4F92-A7EE-6A3F6CBDAA4B}"/>
                  </a:ext>
                </a:extLst>
              </p:cNvPr>
              <p:cNvSpPr/>
              <p:nvPr/>
            </p:nvSpPr>
            <p:spPr>
              <a:xfrm rot="5400000">
                <a:off x="1418763" y="3515866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楕円 81">
                <a:extLst>
                  <a:ext uri="{FF2B5EF4-FFF2-40B4-BE49-F238E27FC236}">
                    <a16:creationId xmlns:a16="http://schemas.microsoft.com/office/drawing/2014/main" id="{E8427322-BFA2-45D9-83F7-F21AF572F1F1}"/>
                  </a:ext>
                </a:extLst>
              </p:cNvPr>
              <p:cNvSpPr/>
              <p:nvPr/>
            </p:nvSpPr>
            <p:spPr>
              <a:xfrm rot="5400000">
                <a:off x="690171" y="3516931"/>
                <a:ext cx="108000" cy="1080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38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7165654" y="1899169"/>
              <a:ext cx="1506066" cy="1240623"/>
              <a:chOff x="7004311" y="2036048"/>
              <a:chExt cx="2117276" cy="1580953"/>
            </a:xfrm>
          </p:grpSpPr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9C1E8D2D-4609-4ACC-B082-3A786B6E8981}"/>
                  </a:ext>
                </a:extLst>
              </p:cNvPr>
              <p:cNvGrpSpPr/>
              <p:nvPr/>
            </p:nvGrpSpPr>
            <p:grpSpPr>
              <a:xfrm rot="5400000">
                <a:off x="8481678" y="2446508"/>
                <a:ext cx="213942" cy="1065877"/>
                <a:chOff x="3232135" y="1948360"/>
                <a:chExt cx="213942" cy="1065877"/>
              </a:xfrm>
            </p:grpSpPr>
            <p:sp>
              <p:nvSpPr>
                <p:cNvPr id="84" name="楕円 83">
                  <a:extLst>
                    <a:ext uri="{FF2B5EF4-FFF2-40B4-BE49-F238E27FC236}">
                      <a16:creationId xmlns:a16="http://schemas.microsoft.com/office/drawing/2014/main" id="{E96A9766-FAE2-4ECE-AF44-290AC7EC40FF}"/>
                    </a:ext>
                  </a:extLst>
                </p:cNvPr>
                <p:cNvSpPr/>
                <p:nvPr/>
              </p:nvSpPr>
              <p:spPr>
                <a:xfrm>
                  <a:off x="3249924" y="2834237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アーチ 84">
                  <a:extLst>
                    <a:ext uri="{FF2B5EF4-FFF2-40B4-BE49-F238E27FC236}">
                      <a16:creationId xmlns:a16="http://schemas.microsoft.com/office/drawing/2014/main" id="{DD15E077-B943-46C3-AEFF-E19959399B28}"/>
                    </a:ext>
                  </a:extLst>
                </p:cNvPr>
                <p:cNvSpPr/>
                <p:nvPr/>
              </p:nvSpPr>
              <p:spPr>
                <a:xfrm rot="10800000">
                  <a:off x="3232135" y="1948360"/>
                  <a:ext cx="213942" cy="407787"/>
                </a:xfrm>
                <a:prstGeom prst="blockArc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6" name="直線コネクタ 85">
                  <a:extLst>
                    <a:ext uri="{FF2B5EF4-FFF2-40B4-BE49-F238E27FC236}">
                      <a16:creationId xmlns:a16="http://schemas.microsoft.com/office/drawing/2014/main" id="{16CCDBD1-B537-4810-A465-77B9B67C6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9106" y="2356147"/>
                  <a:ext cx="0" cy="475722"/>
                </a:xfrm>
                <a:prstGeom prst="line">
                  <a:avLst/>
                </a:prstGeom>
                <a:ln w="635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849932C6-9FB8-4E61-93A1-E75A1D1A0CD4}"/>
                  </a:ext>
                </a:extLst>
              </p:cNvPr>
              <p:cNvGrpSpPr/>
              <p:nvPr/>
            </p:nvGrpSpPr>
            <p:grpSpPr>
              <a:xfrm>
                <a:off x="7004311" y="2036048"/>
                <a:ext cx="213942" cy="1065877"/>
                <a:chOff x="3232135" y="1948360"/>
                <a:chExt cx="213942" cy="1065877"/>
              </a:xfrm>
            </p:grpSpPr>
            <p:sp>
              <p:nvSpPr>
                <p:cNvPr id="88" name="楕円 87">
                  <a:extLst>
                    <a:ext uri="{FF2B5EF4-FFF2-40B4-BE49-F238E27FC236}">
                      <a16:creationId xmlns:a16="http://schemas.microsoft.com/office/drawing/2014/main" id="{22AC9691-4A73-474B-B7DB-6EC41E893AC1}"/>
                    </a:ext>
                  </a:extLst>
                </p:cNvPr>
                <p:cNvSpPr/>
                <p:nvPr/>
              </p:nvSpPr>
              <p:spPr>
                <a:xfrm>
                  <a:off x="3249924" y="2834237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アーチ 88">
                  <a:extLst>
                    <a:ext uri="{FF2B5EF4-FFF2-40B4-BE49-F238E27FC236}">
                      <a16:creationId xmlns:a16="http://schemas.microsoft.com/office/drawing/2014/main" id="{0046FF00-8F40-488F-9E0D-F296B9C9926C}"/>
                    </a:ext>
                  </a:extLst>
                </p:cNvPr>
                <p:cNvSpPr/>
                <p:nvPr/>
              </p:nvSpPr>
              <p:spPr>
                <a:xfrm rot="10800000">
                  <a:off x="3232135" y="1948360"/>
                  <a:ext cx="213942" cy="407787"/>
                </a:xfrm>
                <a:prstGeom prst="blockArc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0" name="直線コネクタ 89">
                  <a:extLst>
                    <a:ext uri="{FF2B5EF4-FFF2-40B4-BE49-F238E27FC236}">
                      <a16:creationId xmlns:a16="http://schemas.microsoft.com/office/drawing/2014/main" id="{F6E6A702-F3C3-4FBC-9685-08A1C8CD93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9106" y="2356147"/>
                  <a:ext cx="0" cy="475722"/>
                </a:xfrm>
                <a:prstGeom prst="line">
                  <a:avLst/>
                </a:prstGeom>
                <a:ln w="635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矢印: 左右 36">
                <a:extLst>
                  <a:ext uri="{FF2B5EF4-FFF2-40B4-BE49-F238E27FC236}">
                    <a16:creationId xmlns:a16="http://schemas.microsoft.com/office/drawing/2014/main" id="{853DB944-5365-4674-A8B9-8F5428B7167A}"/>
                  </a:ext>
                </a:extLst>
              </p:cNvPr>
              <p:cNvSpPr/>
              <p:nvPr/>
            </p:nvSpPr>
            <p:spPr>
              <a:xfrm>
                <a:off x="7371810" y="2899833"/>
                <a:ext cx="540731" cy="167918"/>
              </a:xfrm>
              <a:prstGeom prst="leftRightArrow">
                <a:avLst>
                  <a:gd name="adj1" fmla="val 49999"/>
                  <a:gd name="adj2" fmla="val 8515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C86449B-268F-4EC8-A31F-708C08BF1773}"/>
                  </a:ext>
                </a:extLst>
              </p:cNvPr>
              <p:cNvSpPr txBox="1"/>
              <p:nvPr/>
            </p:nvSpPr>
            <p:spPr>
              <a:xfrm>
                <a:off x="7489531" y="3107132"/>
                <a:ext cx="1340763" cy="50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/>
                  <a:t>move 1</a:t>
                </a:r>
                <a:r>
                  <a:rPr kumimoji="1" lang="ja-JP" altLang="en-US" sz="2000" dirty="0"/>
                  <a:t> </a:t>
                </a:r>
              </a:p>
            </p:txBody>
          </p:sp>
        </p:grpSp>
        <p:grpSp>
          <p:nvGrpSpPr>
            <p:cNvPr id="109" name="グループ化 108"/>
            <p:cNvGrpSpPr/>
            <p:nvPr/>
          </p:nvGrpSpPr>
          <p:grpSpPr>
            <a:xfrm>
              <a:off x="7164647" y="3256176"/>
              <a:ext cx="1419104" cy="615941"/>
              <a:chOff x="6754455" y="3384370"/>
              <a:chExt cx="2224246" cy="897304"/>
            </a:xfrm>
          </p:grpSpPr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BBCFDABA-5036-47ED-8389-FE6C6873BB89}"/>
                  </a:ext>
                </a:extLst>
              </p:cNvPr>
              <p:cNvGrpSpPr/>
              <p:nvPr/>
            </p:nvGrpSpPr>
            <p:grpSpPr>
              <a:xfrm rot="16200000">
                <a:off x="8111629" y="3414603"/>
                <a:ext cx="871617" cy="862526"/>
                <a:chOff x="3923022" y="2152254"/>
                <a:chExt cx="871617" cy="862526"/>
              </a:xfrm>
            </p:grpSpPr>
            <p:sp>
              <p:nvSpPr>
                <p:cNvPr id="94" name="楕円 93">
                  <a:extLst>
                    <a:ext uri="{FF2B5EF4-FFF2-40B4-BE49-F238E27FC236}">
                      <a16:creationId xmlns:a16="http://schemas.microsoft.com/office/drawing/2014/main" id="{D80DC3FE-E5C6-423D-88FF-A70D03A8BE75}"/>
                    </a:ext>
                  </a:extLst>
                </p:cNvPr>
                <p:cNvSpPr/>
                <p:nvPr/>
              </p:nvSpPr>
              <p:spPr>
                <a:xfrm>
                  <a:off x="3923022" y="2834237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A6196BB4-10D3-469A-9D02-34FC07F733E7}"/>
                    </a:ext>
                  </a:extLst>
                </p:cNvPr>
                <p:cNvCxnSpPr>
                  <a:cxnSpLocks/>
                  <a:stCxn id="96" idx="4"/>
                  <a:endCxn id="94" idx="0"/>
                </p:cNvCxnSpPr>
                <p:nvPr/>
              </p:nvCxnSpPr>
              <p:spPr>
                <a:xfrm flipH="1">
                  <a:off x="4013022" y="2332254"/>
                  <a:ext cx="3773" cy="501983"/>
                </a:xfrm>
                <a:prstGeom prst="line">
                  <a:avLst/>
                </a:prstGeom>
                <a:ln w="635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楕円 95">
                  <a:extLst>
                    <a:ext uri="{FF2B5EF4-FFF2-40B4-BE49-F238E27FC236}">
                      <a16:creationId xmlns:a16="http://schemas.microsoft.com/office/drawing/2014/main" id="{DC5F3C1C-7F93-48DE-9BC4-30E61E8C79E2}"/>
                    </a:ext>
                  </a:extLst>
                </p:cNvPr>
                <p:cNvSpPr/>
                <p:nvPr/>
              </p:nvSpPr>
              <p:spPr>
                <a:xfrm>
                  <a:off x="3926795" y="2152254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7" name="直線コネクタ 96">
                  <a:extLst>
                    <a:ext uri="{FF2B5EF4-FFF2-40B4-BE49-F238E27FC236}">
                      <a16:creationId xmlns:a16="http://schemas.microsoft.com/office/drawing/2014/main" id="{613091AA-55BC-4A81-AF91-1BE9F670AD53}"/>
                    </a:ext>
                  </a:extLst>
                </p:cNvPr>
                <p:cNvCxnSpPr>
                  <a:cxnSpLocks/>
                  <a:stCxn id="98" idx="2"/>
                  <a:endCxn id="94" idx="6"/>
                </p:cNvCxnSpPr>
                <p:nvPr/>
              </p:nvCxnSpPr>
              <p:spPr>
                <a:xfrm flipH="1" flipV="1">
                  <a:off x="4103022" y="2924237"/>
                  <a:ext cx="511617" cy="543"/>
                </a:xfrm>
                <a:prstGeom prst="line">
                  <a:avLst/>
                </a:prstGeom>
                <a:ln w="635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楕円 97">
                  <a:extLst>
                    <a:ext uri="{FF2B5EF4-FFF2-40B4-BE49-F238E27FC236}">
                      <a16:creationId xmlns:a16="http://schemas.microsoft.com/office/drawing/2014/main" id="{2E2A9667-E7B2-4390-ABD7-ECE3CF36C412}"/>
                    </a:ext>
                  </a:extLst>
                </p:cNvPr>
                <p:cNvSpPr/>
                <p:nvPr/>
              </p:nvSpPr>
              <p:spPr>
                <a:xfrm>
                  <a:off x="4614639" y="2834780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F28868D6-F9E6-4E4E-AC1B-C0FB32A14196}"/>
                  </a:ext>
                </a:extLst>
              </p:cNvPr>
              <p:cNvGrpSpPr/>
              <p:nvPr/>
            </p:nvGrpSpPr>
            <p:grpSpPr>
              <a:xfrm rot="5400000">
                <a:off x="6749909" y="3388916"/>
                <a:ext cx="871617" cy="862526"/>
                <a:chOff x="3923022" y="2152254"/>
                <a:chExt cx="871617" cy="862526"/>
              </a:xfrm>
            </p:grpSpPr>
            <p:sp>
              <p:nvSpPr>
                <p:cNvPr id="100" name="楕円 99">
                  <a:extLst>
                    <a:ext uri="{FF2B5EF4-FFF2-40B4-BE49-F238E27FC236}">
                      <a16:creationId xmlns:a16="http://schemas.microsoft.com/office/drawing/2014/main" id="{6A0A3FA4-9E5E-471A-B21D-B9F9DDA0E784}"/>
                    </a:ext>
                  </a:extLst>
                </p:cNvPr>
                <p:cNvSpPr/>
                <p:nvPr/>
              </p:nvSpPr>
              <p:spPr>
                <a:xfrm>
                  <a:off x="3923022" y="2834237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1" name="直線コネクタ 100">
                  <a:extLst>
                    <a:ext uri="{FF2B5EF4-FFF2-40B4-BE49-F238E27FC236}">
                      <a16:creationId xmlns:a16="http://schemas.microsoft.com/office/drawing/2014/main" id="{8DA371AF-DD43-4562-B7FA-D7B056AB31A8}"/>
                    </a:ext>
                  </a:extLst>
                </p:cNvPr>
                <p:cNvCxnSpPr>
                  <a:cxnSpLocks/>
                  <a:stCxn id="102" idx="4"/>
                  <a:endCxn id="100" idx="0"/>
                </p:cNvCxnSpPr>
                <p:nvPr/>
              </p:nvCxnSpPr>
              <p:spPr>
                <a:xfrm flipH="1">
                  <a:off x="4013022" y="2332254"/>
                  <a:ext cx="3773" cy="501983"/>
                </a:xfrm>
                <a:prstGeom prst="line">
                  <a:avLst/>
                </a:prstGeom>
                <a:ln w="635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楕円 101">
                  <a:extLst>
                    <a:ext uri="{FF2B5EF4-FFF2-40B4-BE49-F238E27FC236}">
                      <a16:creationId xmlns:a16="http://schemas.microsoft.com/office/drawing/2014/main" id="{556407FA-58D8-4ACD-9A24-05D3CD63A8FC}"/>
                    </a:ext>
                  </a:extLst>
                </p:cNvPr>
                <p:cNvSpPr/>
                <p:nvPr/>
              </p:nvSpPr>
              <p:spPr>
                <a:xfrm>
                  <a:off x="3926795" y="2152254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D350461F-3D8A-4BE8-9BFB-735972A41599}"/>
                    </a:ext>
                  </a:extLst>
                </p:cNvPr>
                <p:cNvCxnSpPr>
                  <a:cxnSpLocks/>
                  <a:stCxn id="104" idx="2"/>
                  <a:endCxn id="100" idx="6"/>
                </p:cNvCxnSpPr>
                <p:nvPr/>
              </p:nvCxnSpPr>
              <p:spPr>
                <a:xfrm flipH="1" flipV="1">
                  <a:off x="4103022" y="2924237"/>
                  <a:ext cx="511617" cy="543"/>
                </a:xfrm>
                <a:prstGeom prst="line">
                  <a:avLst/>
                </a:prstGeom>
                <a:ln w="635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楕円 103">
                  <a:extLst>
                    <a:ext uri="{FF2B5EF4-FFF2-40B4-BE49-F238E27FC236}">
                      <a16:creationId xmlns:a16="http://schemas.microsoft.com/office/drawing/2014/main" id="{40D652CC-EFBE-4F9D-AB73-12E7DD794CFB}"/>
                    </a:ext>
                  </a:extLst>
                </p:cNvPr>
                <p:cNvSpPr/>
                <p:nvPr/>
              </p:nvSpPr>
              <p:spPr>
                <a:xfrm>
                  <a:off x="4614639" y="2834780"/>
                  <a:ext cx="180000" cy="18000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solidFill>
                    <a:srgbClr val="3838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5" name="矢印: 左右 43">
                <a:extLst>
                  <a:ext uri="{FF2B5EF4-FFF2-40B4-BE49-F238E27FC236}">
                    <a16:creationId xmlns:a16="http://schemas.microsoft.com/office/drawing/2014/main" id="{AC6BEF3E-8BD6-48F9-9F7F-9E52871FD52D}"/>
                  </a:ext>
                </a:extLst>
              </p:cNvPr>
              <p:cNvSpPr/>
              <p:nvPr/>
            </p:nvSpPr>
            <p:spPr>
              <a:xfrm>
                <a:off x="7348585" y="3841790"/>
                <a:ext cx="540731" cy="167918"/>
              </a:xfrm>
              <a:prstGeom prst="leftRightArrow">
                <a:avLst>
                  <a:gd name="adj1" fmla="val 49999"/>
                  <a:gd name="adj2" fmla="val 8515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4E1C3645-525B-4885-9C63-1D39DF4CF6DD}"/>
                </a:ext>
              </a:extLst>
            </p:cNvPr>
            <p:cNvSpPr txBox="1"/>
            <p:nvPr/>
          </p:nvSpPr>
          <p:spPr>
            <a:xfrm>
              <a:off x="7552083" y="3939894"/>
              <a:ext cx="985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move</a:t>
              </a:r>
              <a:r>
                <a:rPr kumimoji="1" lang="ja-JP" altLang="en-US" sz="1600" dirty="0"/>
                <a:t> </a:t>
              </a:r>
              <a:r>
                <a:rPr kumimoji="1" lang="en-US" altLang="ja-JP" sz="1600" dirty="0"/>
                <a:t>2</a:t>
              </a:r>
              <a:endParaRPr kumimoji="1" lang="ja-JP" altLang="en-US" sz="1600" dirty="0"/>
            </a:p>
          </p:txBody>
        </p: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80DB6778-E2DB-4FBD-9DD7-102D99BBCFBD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 flipH="1">
              <a:off x="2206149" y="4264324"/>
              <a:ext cx="200332" cy="20869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アーチ 110">
              <a:extLst>
                <a:ext uri="{FF2B5EF4-FFF2-40B4-BE49-F238E27FC236}">
                  <a16:creationId xmlns:a16="http://schemas.microsoft.com/office/drawing/2014/main" id="{A5921F2E-7381-4D6F-9F8D-40237696FBBC}"/>
                </a:ext>
              </a:extLst>
            </p:cNvPr>
            <p:cNvSpPr/>
            <p:nvPr/>
          </p:nvSpPr>
          <p:spPr>
            <a:xfrm rot="13314112">
              <a:off x="2415396" y="4054127"/>
              <a:ext cx="144000" cy="252000"/>
            </a:xfrm>
            <a:prstGeom prst="blockArc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573861B7-4FB2-4D95-A9A4-B63B7822D68E}"/>
                </a:ext>
              </a:extLst>
            </p:cNvPr>
            <p:cNvCxnSpPr>
              <a:cxnSpLocks/>
              <a:stCxn id="115" idx="6"/>
              <a:endCxn id="114" idx="2"/>
            </p:cNvCxnSpPr>
            <p:nvPr/>
          </p:nvCxnSpPr>
          <p:spPr>
            <a:xfrm flipH="1">
              <a:off x="2113964" y="4565203"/>
              <a:ext cx="54001" cy="23085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84D648CE-7050-4189-BC64-3DE922CB5BE3}"/>
                </a:ext>
              </a:extLst>
            </p:cNvPr>
            <p:cNvCxnSpPr>
              <a:cxnSpLocks/>
              <a:stCxn id="114" idx="4"/>
              <a:endCxn id="116" idx="0"/>
            </p:cNvCxnSpPr>
            <p:nvPr/>
          </p:nvCxnSpPr>
          <p:spPr>
            <a:xfrm flipH="1">
              <a:off x="1851530" y="4850057"/>
              <a:ext cx="208434" cy="6683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69D4186D-698D-4E56-9E10-35101A516CFE}"/>
                </a:ext>
              </a:extLst>
            </p:cNvPr>
            <p:cNvSpPr/>
            <p:nvPr/>
          </p:nvSpPr>
          <p:spPr>
            <a:xfrm rot="5400000">
              <a:off x="2059964" y="4796057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C21E015A-2E0E-45B5-A717-94F8A8A8C07F}"/>
                </a:ext>
              </a:extLst>
            </p:cNvPr>
            <p:cNvSpPr/>
            <p:nvPr/>
          </p:nvSpPr>
          <p:spPr>
            <a:xfrm rot="5400000">
              <a:off x="2113965" y="4457203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606F0DBD-9294-4228-999B-B3914569A2E3}"/>
                </a:ext>
              </a:extLst>
            </p:cNvPr>
            <p:cNvSpPr/>
            <p:nvPr/>
          </p:nvSpPr>
          <p:spPr>
            <a:xfrm rot="5400000">
              <a:off x="1743530" y="4862891"/>
              <a:ext cx="108000" cy="1080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/>
            <p:cNvSpPr/>
            <p:nvPr/>
          </p:nvSpPr>
          <p:spPr>
            <a:xfrm>
              <a:off x="2625135" y="4124555"/>
              <a:ext cx="1905529" cy="209610"/>
            </a:xfrm>
            <a:custGeom>
              <a:avLst/>
              <a:gdLst>
                <a:gd name="connsiteX0" fmla="*/ 0 w 1828800"/>
                <a:gd name="connsiteY0" fmla="*/ 608099 h 608099"/>
                <a:gd name="connsiteX1" fmla="*/ 545037 w 1828800"/>
                <a:gd name="connsiteY1" fmla="*/ 189187 h 608099"/>
                <a:gd name="connsiteX2" fmla="*/ 1828800 w 1828800"/>
                <a:gd name="connsiteY2" fmla="*/ 0 h 60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608099">
                  <a:moveTo>
                    <a:pt x="0" y="608099"/>
                  </a:moveTo>
                  <a:cubicBezTo>
                    <a:pt x="120118" y="449318"/>
                    <a:pt x="240237" y="290537"/>
                    <a:pt x="545037" y="189187"/>
                  </a:cubicBezTo>
                  <a:cubicBezTo>
                    <a:pt x="849837" y="87837"/>
                    <a:pt x="1339318" y="43918"/>
                    <a:pt x="1828800" y="0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5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8675" y="2193131"/>
            <a:ext cx="63632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2. </a:t>
            </a:r>
            <a:r>
              <a:rPr kumimoji="1" lang="en-US" altLang="ja-JP" sz="2800" dirty="0" err="1"/>
              <a:t>Orthoscheme</a:t>
            </a:r>
            <a:r>
              <a:rPr kumimoji="1" lang="en-US" altLang="ja-JP" sz="2800" dirty="0"/>
              <a:t> complexes of (semi)lattices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446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54013" y="457202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/>
              <a:t>Orthoscheme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99015" y="687798"/>
            <a:ext cx="280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(named by </a:t>
            </a:r>
            <a:r>
              <a:rPr kumimoji="1" lang="en-US" altLang="ja-JP" sz="2000" dirty="0" err="1"/>
              <a:t>Coxeter</a:t>
            </a:r>
            <a:r>
              <a:rPr kumimoji="1" lang="en-US" altLang="ja-JP" sz="2000" dirty="0"/>
              <a:t> 1991)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52097" y="1410837"/>
                <a:ext cx="48587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Def.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800" dirty="0"/>
                  <a:t>-dimensional </a:t>
                </a:r>
                <a:r>
                  <a:rPr kumimoji="1" lang="en-US" altLang="ja-JP" sz="2800" dirty="0" err="1"/>
                  <a:t>orthoscheme</a:t>
                </a:r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7" y="1410837"/>
                <a:ext cx="4858702" cy="430887"/>
              </a:xfrm>
              <a:prstGeom prst="rect">
                <a:avLst/>
              </a:prstGeom>
              <a:blipFill>
                <a:blip r:embed="rId2"/>
                <a:stretch>
                  <a:fillRect l="-4517" t="-23944" r="-1631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98796" y="2038618"/>
                <a:ext cx="8016554" cy="1172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800" dirty="0"/>
                  <a:t>-dim. simplex of vertices</a:t>
                </a:r>
              </a:p>
              <a:p>
                <a:r>
                  <a:rPr kumimoji="1" lang="en-US" altLang="ja-JP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0,0,…,0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1,0,…,0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 (1,1,0,…,0),…, </m:t>
                    </m:r>
                    <m:limUpp>
                      <m:limUp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kumimoji="1" lang="ja-JP" alt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1,1,1,…,1)</m:t>
                            </m:r>
                          </m:e>
                        </m:groupChr>
                      </m:e>
                      <m:lim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Up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6" y="2038618"/>
                <a:ext cx="8016554" cy="1172116"/>
              </a:xfrm>
              <a:prstGeom prst="rect">
                <a:avLst/>
              </a:prstGeom>
              <a:blipFill>
                <a:blip r:embed="rId3"/>
                <a:stretch>
                  <a:fillRect t="-8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4909543" y="5769870"/>
            <a:ext cx="1178944" cy="11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6092898" y="4958293"/>
            <a:ext cx="779809" cy="821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866330" y="3812723"/>
            <a:ext cx="4638" cy="116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6088487" y="3794956"/>
            <a:ext cx="789085" cy="1979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4916262" y="3797831"/>
            <a:ext cx="1955286" cy="197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4942320" y="4964737"/>
            <a:ext cx="1916793" cy="795404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549606" y="5776381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06" y="5776381"/>
                <a:ext cx="485710" cy="307777"/>
              </a:xfrm>
              <a:prstGeom prst="rect">
                <a:avLst/>
              </a:prstGeom>
              <a:blipFill>
                <a:blip r:embed="rId4"/>
                <a:stretch>
                  <a:fillRect l="-11250" r="-1125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904456" y="5820217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6" y="5820217"/>
                <a:ext cx="485710" cy="307777"/>
              </a:xfrm>
              <a:prstGeom prst="rect">
                <a:avLst/>
              </a:prstGeom>
              <a:blipFill>
                <a:blip r:embed="rId5"/>
                <a:stretch>
                  <a:fillRect l="-12658" r="-11392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863751" y="4856739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751" y="4856739"/>
                <a:ext cx="485710" cy="307777"/>
              </a:xfrm>
              <a:prstGeom prst="rect">
                <a:avLst/>
              </a:prstGeom>
              <a:blipFill>
                <a:blip r:embed="rId6"/>
                <a:stretch>
                  <a:fillRect l="-12500" r="-1000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866330" y="3636297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30" y="3636297"/>
                <a:ext cx="485710" cy="307777"/>
              </a:xfrm>
              <a:prstGeom prst="rect">
                <a:avLst/>
              </a:prstGeom>
              <a:blipFill>
                <a:blip r:embed="rId7"/>
                <a:stretch>
                  <a:fillRect l="-11250" r="-1125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1681846" y="5586153"/>
            <a:ext cx="1465907" cy="8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 flipV="1">
            <a:off x="3126333" y="4144759"/>
            <a:ext cx="21422" cy="1445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1677208" y="4144761"/>
            <a:ext cx="1444487" cy="1449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434353" y="5648050"/>
                <a:ext cx="3430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5648050"/>
                <a:ext cx="343043" cy="307777"/>
              </a:xfrm>
              <a:prstGeom prst="rect">
                <a:avLst/>
              </a:prstGeom>
              <a:blipFill>
                <a:blip r:embed="rId8"/>
                <a:stretch>
                  <a:fillRect l="-15789" r="-15789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022855" y="5638425"/>
                <a:ext cx="3430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55" y="5638425"/>
                <a:ext cx="343043" cy="307777"/>
              </a:xfrm>
              <a:prstGeom prst="rect">
                <a:avLst/>
              </a:prstGeom>
              <a:blipFill>
                <a:blip r:embed="rId9"/>
                <a:stretch>
                  <a:fillRect l="-17857" r="-16071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051271" y="3783684"/>
                <a:ext cx="3430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71" y="3783684"/>
                <a:ext cx="343043" cy="307777"/>
              </a:xfrm>
              <a:prstGeom prst="rect">
                <a:avLst/>
              </a:prstGeom>
              <a:blipFill>
                <a:blip r:embed="rId10"/>
                <a:stretch>
                  <a:fillRect l="-17857" r="-16071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617764" y="3783684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4" y="3783684"/>
                <a:ext cx="51661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31694" y="3749445"/>
                <a:ext cx="516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94" y="3749445"/>
                <a:ext cx="51661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5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9500" y="271379"/>
            <a:ext cx="4789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Def: CAT(0)-space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Gromov</a:t>
            </a:r>
            <a:r>
              <a:rPr kumimoji="1" lang="en-US" altLang="ja-JP" sz="2000" dirty="0"/>
              <a:t> 1987)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1725" y="953255"/>
                <a:ext cx="9141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kumimoji="1" lang="en-US" altLang="ja-JP" sz="2800" dirty="0"/>
                  <a:t> geodesic metric space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r>
                  <a:rPr kumimoji="1" lang="en-US" altLang="ja-JP" sz="2800" dirty="0" err="1"/>
                  <a:t>s.t.</a:t>
                </a:r>
                <a:r>
                  <a:rPr kumimoji="1" lang="en-US" altLang="ja-JP" sz="2800" dirty="0"/>
                  <a:t> every triangle is “slimmer”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" y="953255"/>
                <a:ext cx="9141541" cy="523220"/>
              </a:xfrm>
              <a:prstGeom prst="rect">
                <a:avLst/>
              </a:prstGeom>
              <a:blipFill>
                <a:blip r:embed="rId2"/>
                <a:stretch>
                  <a:fillRect t="-10465" r="-1200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549240" y="221324"/>
                <a:ext cx="29988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dirty="0"/>
                  <a:t>Cartan, </a:t>
                </a:r>
                <a:r>
                  <a:rPr kumimoji="1" lang="en-US" altLang="ja-JP" dirty="0" err="1"/>
                  <a:t>Alexandrov</a:t>
                </a:r>
                <a:r>
                  <a:rPr kumimoji="1" lang="en-US" altLang="ja-JP" dirty="0"/>
                  <a:t>, </a:t>
                </a:r>
                <a:r>
                  <a:rPr kumimoji="1" lang="en-US" altLang="ja-JP" dirty="0" err="1"/>
                  <a:t>Topogonov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en-US" altLang="ja-JP" dirty="0"/>
                  <a:t>            curvature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40" y="221324"/>
                <a:ext cx="2998834" cy="553998"/>
              </a:xfrm>
              <a:prstGeom prst="rect">
                <a:avLst/>
              </a:prstGeom>
              <a:blipFill>
                <a:blip r:embed="rId3"/>
                <a:stretch>
                  <a:fillRect l="-4675" t="-14286" r="-3862" b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フリーフォーム 34"/>
          <p:cNvSpPr/>
          <p:nvPr/>
        </p:nvSpPr>
        <p:spPr>
          <a:xfrm>
            <a:off x="1819336" y="1932329"/>
            <a:ext cx="1063925" cy="1466490"/>
          </a:xfrm>
          <a:custGeom>
            <a:avLst/>
            <a:gdLst>
              <a:gd name="connsiteX0" fmla="*/ 1063925 w 1063925"/>
              <a:gd name="connsiteY0" fmla="*/ 0 h 1466490"/>
              <a:gd name="connsiteX1" fmla="*/ 632604 w 1063925"/>
              <a:gd name="connsiteY1" fmla="*/ 845388 h 1466490"/>
              <a:gd name="connsiteX2" fmla="*/ 0 w 1063925"/>
              <a:gd name="connsiteY2" fmla="*/ 1466490 h 146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925" h="1466490">
                <a:moveTo>
                  <a:pt x="1063925" y="0"/>
                </a:moveTo>
                <a:cubicBezTo>
                  <a:pt x="936925" y="300486"/>
                  <a:pt x="809925" y="600973"/>
                  <a:pt x="632604" y="845388"/>
                </a:cubicBezTo>
                <a:cubicBezTo>
                  <a:pt x="455283" y="1089803"/>
                  <a:pt x="227641" y="1278146"/>
                  <a:pt x="0" y="14664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1819336" y="3296844"/>
            <a:ext cx="1794295" cy="188239"/>
          </a:xfrm>
          <a:custGeom>
            <a:avLst/>
            <a:gdLst>
              <a:gd name="connsiteX0" fmla="*/ 0 w 1794295"/>
              <a:gd name="connsiteY0" fmla="*/ 130730 h 188239"/>
              <a:gd name="connsiteX1" fmla="*/ 672861 w 1794295"/>
              <a:gd name="connsiteY1" fmla="*/ 9960 h 188239"/>
              <a:gd name="connsiteX2" fmla="*/ 1380227 w 1794295"/>
              <a:gd name="connsiteY2" fmla="*/ 27213 h 188239"/>
              <a:gd name="connsiteX3" fmla="*/ 1794295 w 1794295"/>
              <a:gd name="connsiteY3" fmla="*/ 188239 h 1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295" h="188239">
                <a:moveTo>
                  <a:pt x="0" y="130730"/>
                </a:moveTo>
                <a:cubicBezTo>
                  <a:pt x="221411" y="78971"/>
                  <a:pt x="442823" y="27213"/>
                  <a:pt x="672861" y="9960"/>
                </a:cubicBezTo>
                <a:cubicBezTo>
                  <a:pt x="902899" y="-7293"/>
                  <a:pt x="1193321" y="-2500"/>
                  <a:pt x="1380227" y="27213"/>
                </a:cubicBezTo>
                <a:cubicBezTo>
                  <a:pt x="1567133" y="56926"/>
                  <a:pt x="1680714" y="122582"/>
                  <a:pt x="1794295" y="18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>
            <a:spLocks noChangeAspect="1"/>
          </p:cNvSpPr>
          <p:nvPr/>
        </p:nvSpPr>
        <p:spPr>
          <a:xfrm>
            <a:off x="1726222" y="33693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2917766" y="1915079"/>
            <a:ext cx="672860" cy="1518249"/>
          </a:xfrm>
          <a:custGeom>
            <a:avLst/>
            <a:gdLst>
              <a:gd name="connsiteX0" fmla="*/ 0 w 672860"/>
              <a:gd name="connsiteY0" fmla="*/ 0 h 1518249"/>
              <a:gd name="connsiteX1" fmla="*/ 126520 w 672860"/>
              <a:gd name="connsiteY1" fmla="*/ 684362 h 1518249"/>
              <a:gd name="connsiteX2" fmla="*/ 465826 w 672860"/>
              <a:gd name="connsiteY2" fmla="*/ 1253705 h 1518249"/>
              <a:gd name="connsiteX3" fmla="*/ 672860 w 672860"/>
              <a:gd name="connsiteY3" fmla="*/ 1518249 h 1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60" h="1518249">
                <a:moveTo>
                  <a:pt x="0" y="0"/>
                </a:moveTo>
                <a:cubicBezTo>
                  <a:pt x="24441" y="237705"/>
                  <a:pt x="48882" y="475411"/>
                  <a:pt x="126520" y="684362"/>
                </a:cubicBezTo>
                <a:cubicBezTo>
                  <a:pt x="204158" y="893313"/>
                  <a:pt x="374769" y="1114724"/>
                  <a:pt x="465826" y="1253705"/>
                </a:cubicBezTo>
                <a:cubicBezTo>
                  <a:pt x="556883" y="1392686"/>
                  <a:pt x="614871" y="1455467"/>
                  <a:pt x="672860" y="1518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>
            <a:spLocks noChangeAspect="1"/>
          </p:cNvSpPr>
          <p:nvPr/>
        </p:nvSpPr>
        <p:spPr>
          <a:xfrm>
            <a:off x="2845638" y="18276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>
            <a:spLocks noChangeAspect="1"/>
          </p:cNvSpPr>
          <p:nvPr/>
        </p:nvSpPr>
        <p:spPr>
          <a:xfrm>
            <a:off x="3516057" y="337412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545601" y="1612196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601" y="1612196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>
                <a:spLocks noChangeAspect="1"/>
              </p:cNvSpPr>
              <p:nvPr/>
            </p:nvSpPr>
            <p:spPr>
              <a:xfrm>
                <a:off x="1621612" y="3426024"/>
                <a:ext cx="4320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612" y="3426024"/>
                <a:ext cx="4320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3460109" y="3485083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09" y="3485083"/>
                <a:ext cx="2610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楕円 43"/>
          <p:cNvSpPr>
            <a:spLocks noChangeAspect="1"/>
          </p:cNvSpPr>
          <p:nvPr/>
        </p:nvSpPr>
        <p:spPr>
          <a:xfrm>
            <a:off x="2673028" y="322585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2573238" y="3269639"/>
                <a:ext cx="286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38" y="3269639"/>
                <a:ext cx="28648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2995907" y="4005792"/>
                <a:ext cx="274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07" y="4005792"/>
                <a:ext cx="2742674" cy="461665"/>
              </a:xfrm>
              <a:prstGeom prst="rect">
                <a:avLst/>
              </a:prstGeom>
              <a:blipFill>
                <a:blip r:embed="rId8"/>
                <a:stretch>
                  <a:fillRect r="-1111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グループ化 46"/>
          <p:cNvGrpSpPr/>
          <p:nvPr/>
        </p:nvGrpSpPr>
        <p:grpSpPr>
          <a:xfrm>
            <a:off x="4834604" y="1693024"/>
            <a:ext cx="4269234" cy="2366415"/>
            <a:chOff x="6615229" y="1944480"/>
            <a:chExt cx="4269234" cy="2366415"/>
          </a:xfrm>
        </p:grpSpPr>
        <p:sp>
          <p:nvSpPr>
            <p:cNvPr id="48" name="楕円 47"/>
            <p:cNvSpPr>
              <a:spLocks noChangeAspect="1"/>
            </p:cNvSpPr>
            <p:nvPr/>
          </p:nvSpPr>
          <p:spPr>
            <a:xfrm>
              <a:off x="6809385" y="36230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>
              <a:spLocks noChangeAspect="1"/>
            </p:cNvSpPr>
            <p:nvPr/>
          </p:nvSpPr>
          <p:spPr>
            <a:xfrm>
              <a:off x="7889798" y="215992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8576843" y="370640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コネクタ 53"/>
            <p:cNvCxnSpPr>
              <a:stCxn id="49" idx="3"/>
              <a:endCxn id="48" idx="7"/>
            </p:cNvCxnSpPr>
            <p:nvPr/>
          </p:nvCxnSpPr>
          <p:spPr>
            <a:xfrm flipH="1">
              <a:off x="6901569" y="2252108"/>
              <a:ext cx="1004045" cy="138672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>
              <a:stCxn id="49" idx="5"/>
              <a:endCxn id="50" idx="0"/>
            </p:cNvCxnSpPr>
            <p:nvPr/>
          </p:nvCxnSpPr>
          <p:spPr>
            <a:xfrm>
              <a:off x="7981982" y="2252108"/>
              <a:ext cx="648861" cy="145430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48" idx="6"/>
              <a:endCxn id="50" idx="2"/>
            </p:cNvCxnSpPr>
            <p:nvPr/>
          </p:nvCxnSpPr>
          <p:spPr>
            <a:xfrm>
              <a:off x="6917385" y="3677020"/>
              <a:ext cx="1659458" cy="833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8743621" y="2571734"/>
                  <a:ext cx="214084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3621" y="2571734"/>
                  <a:ext cx="2140842" cy="923330"/>
                </a:xfrm>
                <a:prstGeom prst="rect">
                  <a:avLst/>
                </a:prstGeom>
                <a:blipFill>
                  <a:blip r:embed="rId19"/>
                  <a:stretch>
                    <a:fillRect l="-2564" r="-3704" b="-4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718257" y="3680443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3397113" y="1725000"/>
                <a:ext cx="931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13" y="1725000"/>
                <a:ext cx="931024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 flipH="1">
            <a:off x="2727567" y="1944540"/>
            <a:ext cx="166778" cy="127522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49" idx="4"/>
            <a:endCxn id="59" idx="0"/>
          </p:cNvCxnSpPr>
          <p:nvPr/>
        </p:nvCxnSpPr>
        <p:spPr>
          <a:xfrm flipH="1">
            <a:off x="5991632" y="2016468"/>
            <a:ext cx="171541" cy="14125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23786" y="4835606"/>
                <a:ext cx="7197420" cy="12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FACT: CAT(0)-space is uniquely geodesic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Ex: Euclidean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, tree, hyperbolic space, ...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86" y="4835606"/>
                <a:ext cx="7197420" cy="1224759"/>
              </a:xfrm>
              <a:prstGeom prst="rect">
                <a:avLst/>
              </a:prstGeom>
              <a:blipFill>
                <a:blip r:embed="rId22"/>
                <a:stretch>
                  <a:fillRect l="-2998" r="-2116" b="-15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3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フリーフォーム 27"/>
          <p:cNvSpPr/>
          <p:nvPr/>
        </p:nvSpPr>
        <p:spPr>
          <a:xfrm>
            <a:off x="2493001" y="4171218"/>
            <a:ext cx="405933" cy="2229685"/>
          </a:xfrm>
          <a:custGeom>
            <a:avLst/>
            <a:gdLst>
              <a:gd name="connsiteX0" fmla="*/ 14632 w 371191"/>
              <a:gd name="connsiteY0" fmla="*/ 0 h 1949570"/>
              <a:gd name="connsiteX1" fmla="*/ 348187 w 371191"/>
              <a:gd name="connsiteY1" fmla="*/ 580846 h 1949570"/>
              <a:gd name="connsiteX2" fmla="*/ 371191 w 371191"/>
              <a:gd name="connsiteY2" fmla="*/ 1265208 h 1949570"/>
              <a:gd name="connsiteX3" fmla="*/ 3130 w 371191"/>
              <a:gd name="connsiteY3" fmla="*/ 1949570 h 1949570"/>
              <a:gd name="connsiteX4" fmla="*/ 14632 w 371191"/>
              <a:gd name="connsiteY4" fmla="*/ 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91" h="1949570">
                <a:moveTo>
                  <a:pt x="14632" y="0"/>
                </a:moveTo>
                <a:lnTo>
                  <a:pt x="348187" y="580846"/>
                </a:lnTo>
                <a:lnTo>
                  <a:pt x="371191" y="1265208"/>
                </a:lnTo>
                <a:lnTo>
                  <a:pt x="3130" y="1949570"/>
                </a:lnTo>
                <a:cubicBezTo>
                  <a:pt x="-704" y="1303547"/>
                  <a:pt x="-4537" y="657525"/>
                  <a:pt x="1463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9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 err="1">
                <a:latin typeface="+mn-lt"/>
              </a:rPr>
              <a:t>Orthoscheme</a:t>
            </a:r>
            <a:r>
              <a:rPr lang="en-US" altLang="ja-JP" sz="4000" dirty="0">
                <a:latin typeface="+mn-lt"/>
              </a:rPr>
              <a:t> Complex</a:t>
            </a:r>
            <a:endParaRPr kumimoji="1" lang="ja-JP" altLang="en-US" sz="4000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42415" y="1216471"/>
                <a:ext cx="1979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: graded </a:t>
                </a:r>
                <a:r>
                  <a:rPr kumimoji="1" lang="en-US" altLang="ja-JP" sz="2400" dirty="0" err="1"/>
                  <a:t>poset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5" y="1216471"/>
                <a:ext cx="1979901" cy="369332"/>
              </a:xfrm>
              <a:prstGeom prst="rect">
                <a:avLst/>
              </a:prstGeom>
              <a:blipFill>
                <a:blip r:embed="rId2"/>
                <a:stretch>
                  <a:fillRect l="-5556" t="-26667" r="-8642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85800" y="1783034"/>
                <a:ext cx="7456978" cy="1720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</a:t>
                </a:r>
                <a:r>
                  <a:rPr kumimoji="1" lang="en-US" altLang="ja-JP" sz="2400" dirty="0"/>
                  <a:t>the set of all convex combinations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kumimoji="1" lang="en-US" altLang="ja-JP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of elements in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s.t.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 is chain,  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where each simplex is </a:t>
                </a:r>
                <a:r>
                  <a:rPr kumimoji="1" lang="en-US" altLang="ja-JP" sz="2400" i="1" dirty="0" err="1"/>
                  <a:t>metrized</a:t>
                </a:r>
                <a:r>
                  <a:rPr kumimoji="1" lang="en-US" altLang="ja-JP" sz="2400" i="1" dirty="0"/>
                  <a:t> by </a:t>
                </a:r>
                <a:r>
                  <a:rPr kumimoji="1" lang="en-US" altLang="ja-JP" sz="2400" i="1" dirty="0" err="1"/>
                  <a:t>orthoschemes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0" y="1783034"/>
                <a:ext cx="7456978" cy="1720664"/>
              </a:xfrm>
              <a:prstGeom prst="rect">
                <a:avLst/>
              </a:prstGeom>
              <a:blipFill>
                <a:blip r:embed="rId3"/>
                <a:stretch>
                  <a:fillRect l="-82" t="-28269" r="-654" b="-6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/>
          <p:nvPr/>
        </p:nvSpPr>
        <p:spPr>
          <a:xfrm>
            <a:off x="1561651" y="4174829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451309" y="63186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451309" y="41371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2845248" y="562374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2845248" y="479943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9" idx="7"/>
            <a:endCxn id="11" idx="3"/>
          </p:cNvCxnSpPr>
          <p:nvPr/>
        </p:nvCxnSpPr>
        <p:spPr>
          <a:xfrm flipV="1">
            <a:off x="2512765" y="5685200"/>
            <a:ext cx="343027" cy="6439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0"/>
            <a:endCxn id="12" idx="4"/>
          </p:cNvCxnSpPr>
          <p:nvPr/>
        </p:nvCxnSpPr>
        <p:spPr>
          <a:xfrm flipV="1">
            <a:off x="2881248" y="4871435"/>
            <a:ext cx="0" cy="7523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1"/>
            <a:endCxn id="10" idx="5"/>
          </p:cNvCxnSpPr>
          <p:nvPr/>
        </p:nvCxnSpPr>
        <p:spPr>
          <a:xfrm flipH="1" flipV="1">
            <a:off x="2512765" y="4198581"/>
            <a:ext cx="343027" cy="61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690803" y="4853435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803" y="4853435"/>
                <a:ext cx="53271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494113" y="6273406"/>
                <a:ext cx="311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13" y="6273406"/>
                <a:ext cx="311880" cy="307777"/>
              </a:xfrm>
              <a:prstGeom prst="rect">
                <a:avLst/>
              </a:prstGeom>
              <a:blipFill>
                <a:blip r:embed="rId5"/>
                <a:stretch>
                  <a:fillRect l="-19608" r="-9804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933443" y="5485870"/>
                <a:ext cx="305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443" y="5485870"/>
                <a:ext cx="305917" cy="307777"/>
              </a:xfrm>
              <a:prstGeom prst="rect">
                <a:avLst/>
              </a:prstGeom>
              <a:blipFill>
                <a:blip r:embed="rId6"/>
                <a:stretch>
                  <a:fillRect l="-20000" r="-8000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953875" y="4664083"/>
                <a:ext cx="311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875" y="4664083"/>
                <a:ext cx="311880" cy="307777"/>
              </a:xfrm>
              <a:prstGeom prst="rect">
                <a:avLst/>
              </a:prstGeom>
              <a:blipFill>
                <a:blip r:embed="rId7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556349" y="3861635"/>
                <a:ext cx="311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49" y="3861635"/>
                <a:ext cx="311880" cy="307777"/>
              </a:xfrm>
              <a:prstGeom prst="rect">
                <a:avLst/>
              </a:prstGeom>
              <a:blipFill>
                <a:blip r:embed="rId8"/>
                <a:stretch>
                  <a:fillRect l="-19231" r="-7692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4519655" y="4083604"/>
            <a:ext cx="3845058" cy="2467547"/>
            <a:chOff x="4942428" y="3157225"/>
            <a:chExt cx="3845058" cy="2467547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5306406" y="5279553"/>
              <a:ext cx="1178944" cy="11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6481309" y="4479981"/>
              <a:ext cx="770626" cy="8051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251935" y="3304874"/>
              <a:ext cx="0" cy="1175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6468060" y="3320168"/>
              <a:ext cx="785495" cy="196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55" idx="1"/>
            </p:cNvCxnSpPr>
            <p:nvPr/>
          </p:nvCxnSpPr>
          <p:spPr>
            <a:xfrm flipV="1">
              <a:off x="5301287" y="3311114"/>
              <a:ext cx="1955286" cy="197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352418" y="4479981"/>
              <a:ext cx="1899517" cy="79306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フリーフォーム 57"/>
          <p:cNvSpPr/>
          <p:nvPr/>
        </p:nvSpPr>
        <p:spPr>
          <a:xfrm>
            <a:off x="3296063" y="5641017"/>
            <a:ext cx="2622431" cy="507348"/>
          </a:xfrm>
          <a:custGeom>
            <a:avLst/>
            <a:gdLst>
              <a:gd name="connsiteX0" fmla="*/ 0 w 2622431"/>
              <a:gd name="connsiteY0" fmla="*/ 18518 h 507348"/>
              <a:gd name="connsiteX1" fmla="*/ 1259457 w 2622431"/>
              <a:gd name="connsiteY1" fmla="*/ 58774 h 507348"/>
              <a:gd name="connsiteX2" fmla="*/ 2622431 w 2622431"/>
              <a:gd name="connsiteY2" fmla="*/ 507348 h 5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431" h="507348">
                <a:moveTo>
                  <a:pt x="0" y="18518"/>
                </a:moveTo>
                <a:cubicBezTo>
                  <a:pt x="411192" y="-2090"/>
                  <a:pt x="822385" y="-22698"/>
                  <a:pt x="1259457" y="58774"/>
                </a:cubicBezTo>
                <a:cubicBezTo>
                  <a:pt x="1696529" y="140246"/>
                  <a:pt x="2159480" y="323797"/>
                  <a:pt x="2622431" y="507348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2997014" y="6147607"/>
            <a:ext cx="1834551" cy="196290"/>
          </a:xfrm>
          <a:custGeom>
            <a:avLst/>
            <a:gdLst>
              <a:gd name="connsiteX0" fmla="*/ 0 w 1834551"/>
              <a:gd name="connsiteY0" fmla="*/ 196290 h 196290"/>
              <a:gd name="connsiteX1" fmla="*/ 592348 w 1834551"/>
              <a:gd name="connsiteY1" fmla="*/ 46765 h 196290"/>
              <a:gd name="connsiteX2" fmla="*/ 1357223 w 1834551"/>
              <a:gd name="connsiteY2" fmla="*/ 758 h 196290"/>
              <a:gd name="connsiteX3" fmla="*/ 1834551 w 1834551"/>
              <a:gd name="connsiteY3" fmla="*/ 75520 h 1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551" h="196290">
                <a:moveTo>
                  <a:pt x="0" y="196290"/>
                </a:moveTo>
                <a:cubicBezTo>
                  <a:pt x="183072" y="137822"/>
                  <a:pt x="366144" y="79354"/>
                  <a:pt x="592348" y="46765"/>
                </a:cubicBezTo>
                <a:cubicBezTo>
                  <a:pt x="818552" y="14176"/>
                  <a:pt x="1150189" y="-4034"/>
                  <a:pt x="1357223" y="758"/>
                </a:cubicBezTo>
                <a:cubicBezTo>
                  <a:pt x="1564257" y="5550"/>
                  <a:pt x="1699404" y="40535"/>
                  <a:pt x="1834551" y="7552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3336320" y="4919062"/>
            <a:ext cx="3358551" cy="504684"/>
          </a:xfrm>
          <a:custGeom>
            <a:avLst/>
            <a:gdLst>
              <a:gd name="connsiteX0" fmla="*/ 0 w 3358551"/>
              <a:gd name="connsiteY0" fmla="*/ 10103 h 504684"/>
              <a:gd name="connsiteX1" fmla="*/ 937404 w 3358551"/>
              <a:gd name="connsiteY1" fmla="*/ 15854 h 504684"/>
              <a:gd name="connsiteX2" fmla="*/ 1840302 w 3358551"/>
              <a:gd name="connsiteY2" fmla="*/ 159627 h 504684"/>
              <a:gd name="connsiteX3" fmla="*/ 2852468 w 3358551"/>
              <a:gd name="connsiteY3" fmla="*/ 389665 h 504684"/>
              <a:gd name="connsiteX4" fmla="*/ 3358551 w 3358551"/>
              <a:gd name="connsiteY4" fmla="*/ 504684 h 5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551" h="504684">
                <a:moveTo>
                  <a:pt x="0" y="10103"/>
                </a:moveTo>
                <a:cubicBezTo>
                  <a:pt x="315343" y="518"/>
                  <a:pt x="630687" y="-9067"/>
                  <a:pt x="937404" y="15854"/>
                </a:cubicBezTo>
                <a:cubicBezTo>
                  <a:pt x="1244121" y="40775"/>
                  <a:pt x="1521125" y="97325"/>
                  <a:pt x="1840302" y="159627"/>
                </a:cubicBezTo>
                <a:cubicBezTo>
                  <a:pt x="2159479" y="221929"/>
                  <a:pt x="2852468" y="389665"/>
                  <a:pt x="2852468" y="389665"/>
                </a:cubicBezTo>
                <a:lnTo>
                  <a:pt x="3358551" y="504684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3021995" y="4083604"/>
            <a:ext cx="3724635" cy="184202"/>
          </a:xfrm>
          <a:custGeom>
            <a:avLst/>
            <a:gdLst>
              <a:gd name="connsiteX0" fmla="*/ 26778 w 3724635"/>
              <a:gd name="connsiteY0" fmla="*/ 40429 h 184202"/>
              <a:gd name="connsiteX1" fmla="*/ 78536 w 3724635"/>
              <a:gd name="connsiteY1" fmla="*/ 40429 h 184202"/>
              <a:gd name="connsiteX2" fmla="*/ 1326491 w 3724635"/>
              <a:gd name="connsiteY2" fmla="*/ 172 h 184202"/>
              <a:gd name="connsiteX3" fmla="*/ 2189133 w 3724635"/>
              <a:gd name="connsiteY3" fmla="*/ 28927 h 184202"/>
              <a:gd name="connsiteX4" fmla="*/ 2919502 w 3724635"/>
              <a:gd name="connsiteY4" fmla="*/ 97938 h 184202"/>
              <a:gd name="connsiteX5" fmla="*/ 3724635 w 3724635"/>
              <a:gd name="connsiteY5" fmla="*/ 184202 h 18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35" h="184202">
                <a:moveTo>
                  <a:pt x="26778" y="40429"/>
                </a:moveTo>
                <a:cubicBezTo>
                  <a:pt x="-55653" y="43783"/>
                  <a:pt x="78536" y="40429"/>
                  <a:pt x="78536" y="40429"/>
                </a:cubicBezTo>
                <a:cubicBezTo>
                  <a:pt x="295155" y="33720"/>
                  <a:pt x="974725" y="2089"/>
                  <a:pt x="1326491" y="172"/>
                </a:cubicBezTo>
                <a:cubicBezTo>
                  <a:pt x="1678257" y="-1745"/>
                  <a:pt x="1923631" y="12633"/>
                  <a:pt x="2189133" y="28927"/>
                </a:cubicBezTo>
                <a:cubicBezTo>
                  <a:pt x="2454635" y="45221"/>
                  <a:pt x="2919502" y="97938"/>
                  <a:pt x="2919502" y="97938"/>
                </a:cubicBezTo>
                <a:lnTo>
                  <a:pt x="3724635" y="184202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28" idx="1"/>
            <a:endCxn id="9" idx="0"/>
          </p:cNvCxnSpPr>
          <p:nvPr/>
        </p:nvCxnSpPr>
        <p:spPr>
          <a:xfrm flipH="1">
            <a:off x="2487309" y="4835520"/>
            <a:ext cx="386468" cy="14831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0"/>
            <a:endCxn id="11" idx="1"/>
          </p:cNvCxnSpPr>
          <p:nvPr/>
        </p:nvCxnSpPr>
        <p:spPr>
          <a:xfrm>
            <a:off x="2487309" y="4137125"/>
            <a:ext cx="368483" cy="1497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0"/>
            <a:endCxn id="28" idx="3"/>
          </p:cNvCxnSpPr>
          <p:nvPr/>
        </p:nvCxnSpPr>
        <p:spPr>
          <a:xfrm>
            <a:off x="2487309" y="4137125"/>
            <a:ext cx="9115" cy="2263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962646" y="900460"/>
            <a:ext cx="2997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ea typeface="Cambria Math" panose="02040503050406030204" pitchFamily="18" charset="0"/>
              </a:rPr>
              <a:t>(Brady-</a:t>
            </a:r>
            <a:r>
              <a:rPr kumimoji="1" lang="en-US" altLang="ja-JP" sz="2000" dirty="0" err="1">
                <a:ea typeface="Cambria Math" panose="02040503050406030204" pitchFamily="18" charset="0"/>
              </a:rPr>
              <a:t>McCammond</a:t>
            </a:r>
            <a:r>
              <a:rPr kumimoji="1" lang="en-US" altLang="ja-JP" sz="2000" dirty="0">
                <a:ea typeface="Cambria Math" panose="02040503050406030204" pitchFamily="18" charset="0"/>
              </a:rPr>
              <a:t> 2012)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640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3" name="楕円 32"/>
          <p:cNvSpPr>
            <a:spLocks noChangeAspect="1"/>
          </p:cNvSpPr>
          <p:nvPr/>
        </p:nvSpPr>
        <p:spPr>
          <a:xfrm>
            <a:off x="2298082" y="186060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>
            <a:spLocks noChangeAspect="1"/>
          </p:cNvSpPr>
          <p:nvPr/>
        </p:nvSpPr>
        <p:spPr>
          <a:xfrm>
            <a:off x="2831038" y="28044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>
            <a:spLocks noChangeAspect="1"/>
          </p:cNvSpPr>
          <p:nvPr/>
        </p:nvSpPr>
        <p:spPr>
          <a:xfrm>
            <a:off x="1467857" y="258206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>
            <a:spLocks noChangeAspect="1"/>
          </p:cNvSpPr>
          <p:nvPr/>
        </p:nvSpPr>
        <p:spPr>
          <a:xfrm>
            <a:off x="1982075" y="35248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stCxn id="33" idx="3"/>
            <a:endCxn id="38" idx="7"/>
          </p:cNvCxnSpPr>
          <p:nvPr/>
        </p:nvCxnSpPr>
        <p:spPr>
          <a:xfrm flipH="1">
            <a:off x="1560041" y="1952792"/>
            <a:ext cx="753857" cy="6450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95" idx="6"/>
            <a:endCxn id="38" idx="2"/>
          </p:cNvCxnSpPr>
          <p:nvPr/>
        </p:nvCxnSpPr>
        <p:spPr>
          <a:xfrm>
            <a:off x="668789" y="2200334"/>
            <a:ext cx="799068" cy="4357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33" idx="5"/>
            <a:endCxn id="37" idx="1"/>
          </p:cNvCxnSpPr>
          <p:nvPr/>
        </p:nvCxnSpPr>
        <p:spPr>
          <a:xfrm>
            <a:off x="2390266" y="1952792"/>
            <a:ext cx="456588" cy="867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8" idx="4"/>
            <a:endCxn id="39" idx="1"/>
          </p:cNvCxnSpPr>
          <p:nvPr/>
        </p:nvCxnSpPr>
        <p:spPr>
          <a:xfrm>
            <a:off x="1521857" y="2690067"/>
            <a:ext cx="476034" cy="850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7" idx="3"/>
            <a:endCxn id="39" idx="7"/>
          </p:cNvCxnSpPr>
          <p:nvPr/>
        </p:nvCxnSpPr>
        <p:spPr>
          <a:xfrm flipH="1">
            <a:off x="2074259" y="2896683"/>
            <a:ext cx="772595" cy="643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59" idx="3"/>
            <a:endCxn id="33" idx="7"/>
          </p:cNvCxnSpPr>
          <p:nvPr/>
        </p:nvCxnSpPr>
        <p:spPr>
          <a:xfrm flipH="1">
            <a:off x="2390266" y="1240577"/>
            <a:ext cx="785769" cy="6358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58"/>
          <p:cNvSpPr>
            <a:spLocks noChangeAspect="1"/>
          </p:cNvSpPr>
          <p:nvPr/>
        </p:nvSpPr>
        <p:spPr>
          <a:xfrm>
            <a:off x="3160219" y="11483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4" idx="3"/>
            <a:endCxn id="37" idx="7"/>
          </p:cNvCxnSpPr>
          <p:nvPr/>
        </p:nvCxnSpPr>
        <p:spPr>
          <a:xfrm flipH="1">
            <a:off x="2923222" y="2202229"/>
            <a:ext cx="719709" cy="618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/>
          <p:cNvSpPr>
            <a:spLocks noChangeAspect="1"/>
          </p:cNvSpPr>
          <p:nvPr/>
        </p:nvSpPr>
        <p:spPr>
          <a:xfrm>
            <a:off x="3627115" y="21100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>
            <a:stCxn id="59" idx="5"/>
            <a:endCxn id="64" idx="0"/>
          </p:cNvCxnSpPr>
          <p:nvPr/>
        </p:nvCxnSpPr>
        <p:spPr>
          <a:xfrm>
            <a:off x="3252403" y="1240577"/>
            <a:ext cx="428712" cy="869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楕円 94"/>
          <p:cNvSpPr>
            <a:spLocks noChangeAspect="1"/>
          </p:cNvSpPr>
          <p:nvPr/>
        </p:nvSpPr>
        <p:spPr>
          <a:xfrm>
            <a:off x="560789" y="21463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" name="グループ化 101"/>
          <p:cNvGrpSpPr/>
          <p:nvPr/>
        </p:nvGrpSpPr>
        <p:grpSpPr>
          <a:xfrm rot="16200000">
            <a:off x="4668350" y="2261031"/>
            <a:ext cx="1470547" cy="1449993"/>
            <a:chOff x="5168553" y="2806397"/>
            <a:chExt cx="1470547" cy="1449993"/>
          </a:xfrm>
        </p:grpSpPr>
        <p:cxnSp>
          <p:nvCxnSpPr>
            <p:cNvPr id="99" name="直線コネクタ 98"/>
            <p:cNvCxnSpPr/>
            <p:nvPr/>
          </p:nvCxnSpPr>
          <p:spPr>
            <a:xfrm flipV="1">
              <a:off x="5173191" y="4247791"/>
              <a:ext cx="1465907" cy="8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6617678" y="2806397"/>
              <a:ext cx="21422" cy="1445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V="1">
              <a:off x="5168553" y="2806399"/>
              <a:ext cx="1444487" cy="14499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グループ化 140"/>
          <p:cNvGrpSpPr/>
          <p:nvPr/>
        </p:nvGrpSpPr>
        <p:grpSpPr>
          <a:xfrm>
            <a:off x="6118227" y="1508311"/>
            <a:ext cx="2367935" cy="2232441"/>
            <a:chOff x="6126289" y="2034226"/>
            <a:chExt cx="2367935" cy="2232441"/>
          </a:xfrm>
        </p:grpSpPr>
        <p:cxnSp>
          <p:nvCxnSpPr>
            <p:cNvPr id="105" name="直線コネクタ 104"/>
            <p:cNvCxnSpPr/>
            <p:nvPr/>
          </p:nvCxnSpPr>
          <p:spPr>
            <a:xfrm flipV="1">
              <a:off x="7587025" y="3497608"/>
              <a:ext cx="906143" cy="737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6126289" y="2034226"/>
              <a:ext cx="2350822" cy="2232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6136682" y="3497610"/>
              <a:ext cx="2356486" cy="759017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7582810" y="2034226"/>
              <a:ext cx="897544" cy="221299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rot="16200000" flipH="1" flipV="1">
              <a:off x="6850308" y="3524328"/>
              <a:ext cx="21422" cy="1445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rot="16200000" flipV="1">
              <a:off x="7756971" y="2762880"/>
              <a:ext cx="1465907" cy="8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グループ化 155"/>
          <p:cNvGrpSpPr/>
          <p:nvPr/>
        </p:nvGrpSpPr>
        <p:grpSpPr>
          <a:xfrm>
            <a:off x="6102704" y="1504727"/>
            <a:ext cx="2349681" cy="757613"/>
            <a:chOff x="5386478" y="1949833"/>
            <a:chExt cx="2349681" cy="757613"/>
          </a:xfrm>
        </p:grpSpPr>
        <p:cxnSp>
          <p:nvCxnSpPr>
            <p:cNvPr id="133" name="直線コネクタ 132"/>
            <p:cNvCxnSpPr/>
            <p:nvPr/>
          </p:nvCxnSpPr>
          <p:spPr>
            <a:xfrm rot="16200000" flipH="1" flipV="1">
              <a:off x="6098656" y="1973846"/>
              <a:ext cx="21422" cy="1445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V="1">
              <a:off x="5386478" y="1949833"/>
              <a:ext cx="2349681" cy="7496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正方形/長方形 138"/>
              <p:cNvSpPr/>
              <p:nvPr/>
            </p:nvSpPr>
            <p:spPr>
              <a:xfrm>
                <a:off x="1148805" y="927146"/>
                <a:ext cx="5760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39" name="正方形/長方形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05" y="927146"/>
                <a:ext cx="57605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正方形/長方形 139"/>
              <p:cNvSpPr/>
              <p:nvPr/>
            </p:nvSpPr>
            <p:spPr>
              <a:xfrm>
                <a:off x="5827818" y="917411"/>
                <a:ext cx="12969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40" name="正方形/長方形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18" y="917411"/>
                <a:ext cx="12969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グループ化 154"/>
          <p:cNvGrpSpPr/>
          <p:nvPr/>
        </p:nvGrpSpPr>
        <p:grpSpPr>
          <a:xfrm>
            <a:off x="6131072" y="1500869"/>
            <a:ext cx="2345675" cy="2201644"/>
            <a:chOff x="1430654" y="4619614"/>
            <a:chExt cx="2345675" cy="2201644"/>
          </a:xfrm>
        </p:grpSpPr>
        <p:cxnSp>
          <p:nvCxnSpPr>
            <p:cNvPr id="123" name="直線コネクタ 122"/>
            <p:cNvCxnSpPr/>
            <p:nvPr/>
          </p:nvCxnSpPr>
          <p:spPr>
            <a:xfrm rot="16200000" flipV="1">
              <a:off x="2140850" y="6077344"/>
              <a:ext cx="1465907" cy="8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V="1">
              <a:off x="1430654" y="5364196"/>
              <a:ext cx="1426502" cy="14570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V="1">
              <a:off x="2870186" y="4619614"/>
              <a:ext cx="906143" cy="737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フリーフォーム 157"/>
          <p:cNvSpPr/>
          <p:nvPr/>
        </p:nvSpPr>
        <p:spPr>
          <a:xfrm>
            <a:off x="2215662" y="1167617"/>
            <a:ext cx="1572463" cy="2454813"/>
          </a:xfrm>
          <a:custGeom>
            <a:avLst/>
            <a:gdLst>
              <a:gd name="connsiteX0" fmla="*/ 0 w 1572463"/>
              <a:gd name="connsiteY0" fmla="*/ 2454813 h 2454813"/>
              <a:gd name="connsiteX1" fmla="*/ 717452 w 1572463"/>
              <a:gd name="connsiteY1" fmla="*/ 1821766 h 2454813"/>
              <a:gd name="connsiteX2" fmla="*/ 1554480 w 1572463"/>
              <a:gd name="connsiteY2" fmla="*/ 1125416 h 2454813"/>
              <a:gd name="connsiteX3" fmla="*/ 1209821 w 1572463"/>
              <a:gd name="connsiteY3" fmla="*/ 0 h 24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463" h="2454813">
                <a:moveTo>
                  <a:pt x="0" y="2454813"/>
                </a:moveTo>
                <a:cubicBezTo>
                  <a:pt x="229186" y="2249072"/>
                  <a:pt x="458372" y="2043332"/>
                  <a:pt x="717452" y="1821766"/>
                </a:cubicBezTo>
                <a:cubicBezTo>
                  <a:pt x="976532" y="1600200"/>
                  <a:pt x="1472418" y="1429044"/>
                  <a:pt x="1554480" y="1125416"/>
                </a:cubicBezTo>
                <a:cubicBezTo>
                  <a:pt x="1636542" y="821788"/>
                  <a:pt x="1423181" y="410894"/>
                  <a:pt x="1209821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/>
          <p:cNvSpPr/>
          <p:nvPr/>
        </p:nvSpPr>
        <p:spPr>
          <a:xfrm>
            <a:off x="2060917" y="1216854"/>
            <a:ext cx="1280160" cy="2152357"/>
          </a:xfrm>
          <a:custGeom>
            <a:avLst/>
            <a:gdLst>
              <a:gd name="connsiteX0" fmla="*/ 0 w 1280160"/>
              <a:gd name="connsiteY0" fmla="*/ 2152357 h 2152357"/>
              <a:gd name="connsiteX1" fmla="*/ 668215 w 1280160"/>
              <a:gd name="connsiteY1" fmla="*/ 1645920 h 2152357"/>
              <a:gd name="connsiteX2" fmla="*/ 478301 w 1280160"/>
              <a:gd name="connsiteY2" fmla="*/ 837028 h 2152357"/>
              <a:gd name="connsiteX3" fmla="*/ 773723 w 1280160"/>
              <a:gd name="connsiteY3" fmla="*/ 499403 h 2152357"/>
              <a:gd name="connsiteX4" fmla="*/ 1280160 w 1280160"/>
              <a:gd name="connsiteY4" fmla="*/ 0 h 215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2152357">
                <a:moveTo>
                  <a:pt x="0" y="2152357"/>
                </a:moveTo>
                <a:cubicBezTo>
                  <a:pt x="294249" y="2008749"/>
                  <a:pt x="588498" y="1865141"/>
                  <a:pt x="668215" y="1645920"/>
                </a:cubicBezTo>
                <a:cubicBezTo>
                  <a:pt x="747932" y="1426699"/>
                  <a:pt x="460716" y="1028114"/>
                  <a:pt x="478301" y="837028"/>
                </a:cubicBezTo>
                <a:cubicBezTo>
                  <a:pt x="495886" y="645942"/>
                  <a:pt x="640080" y="638908"/>
                  <a:pt x="773723" y="499403"/>
                </a:cubicBezTo>
                <a:cubicBezTo>
                  <a:pt x="907366" y="359898"/>
                  <a:pt x="1093763" y="179949"/>
                  <a:pt x="128016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/>
          <p:cNvSpPr/>
          <p:nvPr/>
        </p:nvSpPr>
        <p:spPr>
          <a:xfrm>
            <a:off x="1626700" y="1026940"/>
            <a:ext cx="1679208" cy="2405576"/>
          </a:xfrm>
          <a:custGeom>
            <a:avLst/>
            <a:gdLst>
              <a:gd name="connsiteX0" fmla="*/ 413115 w 1679208"/>
              <a:gd name="connsiteY0" fmla="*/ 2405576 h 2405576"/>
              <a:gd name="connsiteX1" fmla="*/ 75491 w 1679208"/>
              <a:gd name="connsiteY1" fmla="*/ 1737360 h 2405576"/>
              <a:gd name="connsiteX2" fmla="*/ 47355 w 1679208"/>
              <a:gd name="connsiteY2" fmla="*/ 1329397 h 2405576"/>
              <a:gd name="connsiteX3" fmla="*/ 624131 w 1679208"/>
              <a:gd name="connsiteY3" fmla="*/ 886265 h 2405576"/>
              <a:gd name="connsiteX4" fmla="*/ 1207940 w 1679208"/>
              <a:gd name="connsiteY4" fmla="*/ 232117 h 2405576"/>
              <a:gd name="connsiteX5" fmla="*/ 1679208 w 1679208"/>
              <a:gd name="connsiteY5" fmla="*/ 0 h 240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9208" h="2405576">
                <a:moveTo>
                  <a:pt x="413115" y="2405576"/>
                </a:moveTo>
                <a:cubicBezTo>
                  <a:pt x="274783" y="2161149"/>
                  <a:pt x="136451" y="1916723"/>
                  <a:pt x="75491" y="1737360"/>
                </a:cubicBezTo>
                <a:cubicBezTo>
                  <a:pt x="14531" y="1557997"/>
                  <a:pt x="-44085" y="1471246"/>
                  <a:pt x="47355" y="1329397"/>
                </a:cubicBezTo>
                <a:cubicBezTo>
                  <a:pt x="138795" y="1187548"/>
                  <a:pt x="430700" y="1069145"/>
                  <a:pt x="624131" y="886265"/>
                </a:cubicBezTo>
                <a:cubicBezTo>
                  <a:pt x="817562" y="703385"/>
                  <a:pt x="1032094" y="379828"/>
                  <a:pt x="1207940" y="232117"/>
                </a:cubicBezTo>
                <a:cubicBezTo>
                  <a:pt x="1383786" y="84406"/>
                  <a:pt x="1531497" y="42203"/>
                  <a:pt x="1679208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160"/>
              <p:cNvSpPr txBox="1"/>
              <p:nvPr/>
            </p:nvSpPr>
            <p:spPr>
              <a:xfrm>
                <a:off x="656163" y="4386591"/>
                <a:ext cx="8475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The length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of a path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:[0,1]→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well-defined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61" name="テキスト ボックス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3" y="4386591"/>
                <a:ext cx="8475525" cy="430887"/>
              </a:xfrm>
              <a:prstGeom prst="rect">
                <a:avLst/>
              </a:prstGeom>
              <a:blipFill>
                <a:blip r:embed="rId4"/>
                <a:stretch>
                  <a:fillRect l="-2590" t="-24286" r="-791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1770555" y="5171654"/>
                <a:ext cx="55805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≔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inf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55" y="5171654"/>
                <a:ext cx="558050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162"/>
              <p:cNvSpPr txBox="1"/>
              <p:nvPr/>
            </p:nvSpPr>
            <p:spPr>
              <a:xfrm>
                <a:off x="656163" y="5925464"/>
                <a:ext cx="5768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a geodesic metric space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3" name="テキスト ボックス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3" y="5925464"/>
                <a:ext cx="5768374" cy="430887"/>
              </a:xfrm>
              <a:prstGeom prst="rect">
                <a:avLst/>
              </a:prstGeom>
              <a:blipFill>
                <a:blip r:embed="rId6"/>
                <a:stretch>
                  <a:fillRect t="-23944" r="-2748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グループ化 168"/>
          <p:cNvGrpSpPr/>
          <p:nvPr/>
        </p:nvGrpSpPr>
        <p:grpSpPr>
          <a:xfrm>
            <a:off x="5403676" y="2395023"/>
            <a:ext cx="3065373" cy="664048"/>
            <a:chOff x="5403676" y="2395023"/>
            <a:chExt cx="3065373" cy="66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テキスト ボックス 163"/>
                <p:cNvSpPr txBox="1"/>
                <p:nvPr/>
              </p:nvSpPr>
              <p:spPr>
                <a:xfrm>
                  <a:off x="5403676" y="2395023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64" name="テキスト ボックス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676" y="2395023"/>
                  <a:ext cx="283411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テキスト ボックス 164"/>
                <p:cNvSpPr txBox="1"/>
                <p:nvPr/>
              </p:nvSpPr>
              <p:spPr>
                <a:xfrm>
                  <a:off x="8180765" y="2409093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65" name="テキスト ボックス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765" y="2409093"/>
                  <a:ext cx="288284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フリーフォーム 165"/>
            <p:cNvSpPr/>
            <p:nvPr/>
          </p:nvSpPr>
          <p:spPr>
            <a:xfrm>
              <a:off x="5669280" y="2551800"/>
              <a:ext cx="2518117" cy="338351"/>
            </a:xfrm>
            <a:custGeom>
              <a:avLst/>
              <a:gdLst>
                <a:gd name="connsiteX0" fmla="*/ 0 w 2518117"/>
                <a:gd name="connsiteY0" fmla="*/ 92926 h 338351"/>
                <a:gd name="connsiteX1" fmla="*/ 654148 w 2518117"/>
                <a:gd name="connsiteY1" fmla="*/ 15554 h 338351"/>
                <a:gd name="connsiteX2" fmla="*/ 970671 w 2518117"/>
                <a:gd name="connsiteY2" fmla="*/ 29622 h 338351"/>
                <a:gd name="connsiteX3" fmla="*/ 1554480 w 2518117"/>
                <a:gd name="connsiteY3" fmla="*/ 310975 h 338351"/>
                <a:gd name="connsiteX4" fmla="*/ 1786597 w 2518117"/>
                <a:gd name="connsiteY4" fmla="*/ 318009 h 338351"/>
                <a:gd name="connsiteX5" fmla="*/ 2124222 w 2518117"/>
                <a:gd name="connsiteY5" fmla="*/ 226569 h 338351"/>
                <a:gd name="connsiteX6" fmla="*/ 2349305 w 2518117"/>
                <a:gd name="connsiteY6" fmla="*/ 106994 h 338351"/>
                <a:gd name="connsiteX7" fmla="*/ 2518117 w 2518117"/>
                <a:gd name="connsiteY7" fmla="*/ 99960 h 3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8117" h="338351">
                  <a:moveTo>
                    <a:pt x="0" y="92926"/>
                  </a:moveTo>
                  <a:cubicBezTo>
                    <a:pt x="246184" y="59515"/>
                    <a:pt x="492369" y="26105"/>
                    <a:pt x="654148" y="15554"/>
                  </a:cubicBezTo>
                  <a:cubicBezTo>
                    <a:pt x="815927" y="5003"/>
                    <a:pt x="820616" y="-19615"/>
                    <a:pt x="970671" y="29622"/>
                  </a:cubicBezTo>
                  <a:cubicBezTo>
                    <a:pt x="1120726" y="78859"/>
                    <a:pt x="1418492" y="262911"/>
                    <a:pt x="1554480" y="310975"/>
                  </a:cubicBezTo>
                  <a:cubicBezTo>
                    <a:pt x="1690468" y="359039"/>
                    <a:pt x="1691640" y="332077"/>
                    <a:pt x="1786597" y="318009"/>
                  </a:cubicBezTo>
                  <a:cubicBezTo>
                    <a:pt x="1881554" y="303941"/>
                    <a:pt x="2030437" y="261738"/>
                    <a:pt x="2124222" y="226569"/>
                  </a:cubicBezTo>
                  <a:cubicBezTo>
                    <a:pt x="2218007" y="191400"/>
                    <a:pt x="2283656" y="128095"/>
                    <a:pt x="2349305" y="106994"/>
                  </a:cubicBezTo>
                  <a:cubicBezTo>
                    <a:pt x="2414954" y="85893"/>
                    <a:pt x="2466535" y="92926"/>
                    <a:pt x="2518117" y="9996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テキスト ボックス 166"/>
                <p:cNvSpPr txBox="1"/>
                <p:nvPr/>
              </p:nvSpPr>
              <p:spPr>
                <a:xfrm>
                  <a:off x="6366851" y="2628184"/>
                  <a:ext cx="3133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67" name="テキスト ボックス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851" y="2628184"/>
                  <a:ext cx="31335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フリーフォーム 6"/>
          <p:cNvSpPr/>
          <p:nvPr/>
        </p:nvSpPr>
        <p:spPr>
          <a:xfrm>
            <a:off x="541283" y="2380593"/>
            <a:ext cx="1298027" cy="1098331"/>
          </a:xfrm>
          <a:custGeom>
            <a:avLst/>
            <a:gdLst>
              <a:gd name="connsiteX0" fmla="*/ 1298027 w 1298027"/>
              <a:gd name="connsiteY0" fmla="*/ 1098331 h 1098331"/>
              <a:gd name="connsiteX1" fmla="*/ 861848 w 1298027"/>
              <a:gd name="connsiteY1" fmla="*/ 388883 h 1098331"/>
              <a:gd name="connsiteX2" fmla="*/ 0 w 1298027"/>
              <a:gd name="connsiteY2" fmla="*/ 0 h 109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027" h="1098331">
                <a:moveTo>
                  <a:pt x="1298027" y="1098331"/>
                </a:moveTo>
                <a:cubicBezTo>
                  <a:pt x="1188106" y="835134"/>
                  <a:pt x="1078186" y="571938"/>
                  <a:pt x="861848" y="388883"/>
                </a:cubicBezTo>
                <a:cubicBezTo>
                  <a:pt x="645510" y="205828"/>
                  <a:pt x="322755" y="102914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3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/>
      <p:bldP spid="162" grpId="0"/>
      <p:bldP spid="16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68205" y="2248196"/>
                <a:ext cx="8589211" cy="107721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i="1" dirty="0">
                    <a:solidFill>
                      <a:srgbClr val="7030A0"/>
                    </a:solidFill>
                  </a:rPr>
                  <a:t>What are </a:t>
                </a:r>
                <a:r>
                  <a:rPr kumimoji="1" lang="en-US" altLang="ja-JP" sz="3200" i="1" dirty="0" err="1">
                    <a:solidFill>
                      <a:srgbClr val="7030A0"/>
                    </a:solidFill>
                  </a:rPr>
                  <a:t>posets</a:t>
                </a:r>
                <a:r>
                  <a:rPr kumimoji="1" lang="en-US" altLang="ja-JP" sz="3200" i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i="1" dirty="0">
                    <a:solidFill>
                      <a:srgbClr val="7030A0"/>
                    </a:solidFill>
                  </a:rPr>
                  <a:t>to have </a:t>
                </a:r>
              </a:p>
              <a:p>
                <a:r>
                  <a:rPr kumimoji="1" lang="en-US" altLang="ja-JP" sz="3200" i="1" dirty="0">
                    <a:solidFill>
                      <a:srgbClr val="7030A0"/>
                    </a:solidFill>
                  </a:rPr>
                  <a:t>                         CAT(0) </a:t>
                </a:r>
                <a:r>
                  <a:rPr kumimoji="1" lang="en-US" altLang="ja-JP" sz="3200" i="1" dirty="0" err="1">
                    <a:solidFill>
                      <a:srgbClr val="7030A0"/>
                    </a:solidFill>
                  </a:rPr>
                  <a:t>orthoscheme</a:t>
                </a:r>
                <a:r>
                  <a:rPr kumimoji="1" lang="en-US" altLang="ja-JP" sz="3200" i="1" dirty="0">
                    <a:solidFill>
                      <a:srgbClr val="7030A0"/>
                    </a:solidFill>
                  </a:rPr>
                  <a:t> complex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3200" i="1" dirty="0">
                    <a:solidFill>
                      <a:srgbClr val="7030A0"/>
                    </a:solidFill>
                  </a:rPr>
                  <a:t>? </a:t>
                </a:r>
                <a:endParaRPr kumimoji="1" lang="ja-JP" alt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5" y="2248196"/>
                <a:ext cx="8589211" cy="1077218"/>
              </a:xfrm>
              <a:prstGeom prst="rect">
                <a:avLst/>
              </a:prstGeom>
              <a:blipFill>
                <a:blip r:embed="rId2"/>
                <a:stretch>
                  <a:fillRect l="-1845" t="-6780" r="-781" b="-180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34602" y="3515628"/>
            <a:ext cx="37228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Brady-</a:t>
            </a:r>
            <a:r>
              <a:rPr kumimoji="1" lang="en-US" altLang="ja-JP" sz="2800" dirty="0" err="1"/>
              <a:t>McCammond</a:t>
            </a:r>
            <a:r>
              <a:rPr kumimoji="1" lang="en-US" altLang="ja-JP" sz="2800" dirty="0"/>
              <a:t> 2012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765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8284" y="174803"/>
            <a:ext cx="5428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Brady-</a:t>
            </a:r>
            <a:r>
              <a:rPr kumimoji="1" lang="en-US" altLang="ja-JP" sz="3200" dirty="0" err="1"/>
              <a:t>McCammond</a:t>
            </a:r>
            <a:r>
              <a:rPr kumimoji="1" lang="en-US" altLang="ja-JP" sz="3200" dirty="0"/>
              <a:t> Conjecture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78030" y="4289492"/>
                <a:ext cx="7131439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Conj. [BM12]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800" dirty="0"/>
                  <a:t>: </a:t>
                </a:r>
                <a:r>
                  <a:rPr kumimoji="1" lang="en-US" altLang="ja-JP" sz="2800" dirty="0" err="1"/>
                  <a:t>noncrossing</a:t>
                </a:r>
                <a:r>
                  <a:rPr kumimoji="1" lang="en-US" altLang="ja-JP" sz="2800" dirty="0"/>
                  <a:t> partition lattice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 CAT(0)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0" y="4289492"/>
                <a:ext cx="7131439" cy="954107"/>
              </a:xfrm>
              <a:prstGeom prst="rect">
                <a:avLst/>
              </a:prstGeom>
              <a:blipFill>
                <a:blip r:embed="rId2"/>
                <a:stretch>
                  <a:fillRect l="-1709" t="-6410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78030" y="5481374"/>
                <a:ext cx="7527830" cy="9541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err="1"/>
                  <a:t>Thm</a:t>
                </a:r>
                <a:r>
                  <a:rPr kumimoji="1" lang="en-US" altLang="ja-JP" sz="2800" dirty="0"/>
                  <a:t>. [BM12]</a:t>
                </a:r>
              </a:p>
              <a:p>
                <a:r>
                  <a:rPr kumimoji="1" lang="en-US" altLang="ja-JP" sz="2800" dirty="0"/>
                  <a:t>BM conjecture </a:t>
                </a:r>
                <a:r>
                  <a:rPr kumimoji="1" lang="en-US" altLang="ja-JP" sz="2800" dirty="0" err="1"/>
                  <a:t>t</a:t>
                </a:r>
                <a:r>
                  <a:rPr kumimoji="1" lang="en-US" altLang="ja-JP" sz="2800" dirty="0"/>
                  <a:t>rue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800" dirty="0"/>
                  <a:t>  braid group is CAT(0) group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0" y="5481374"/>
                <a:ext cx="7527830" cy="954107"/>
              </a:xfrm>
              <a:prstGeom prst="rect">
                <a:avLst/>
              </a:prstGeom>
              <a:blipFill>
                <a:blip r:embed="rId3"/>
                <a:stretch>
                  <a:fillRect l="-1619" t="-5732" r="-567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200624" y="1370867"/>
                <a:ext cx="4656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Noncrossing partition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1,2,…,8</m:t>
                        </m:r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24" y="1370867"/>
                <a:ext cx="4656468" cy="461665"/>
              </a:xfrm>
              <a:prstGeom prst="rect">
                <a:avLst/>
              </a:prstGeom>
              <a:blipFill>
                <a:blip r:embed="rId4"/>
                <a:stretch>
                  <a:fillRect l="-196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楕円 5"/>
          <p:cNvSpPr>
            <a:spLocks noChangeAspect="1"/>
          </p:cNvSpPr>
          <p:nvPr/>
        </p:nvSpPr>
        <p:spPr>
          <a:xfrm>
            <a:off x="980810" y="1376670"/>
            <a:ext cx="2356706" cy="235670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078994" y="1296501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277597" y="2463770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900641" y="2525279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078994" y="3670378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2903525" y="1672195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2908680" y="3300908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>
            <a:spLocks noChangeAspect="1"/>
          </p:cNvSpPr>
          <p:nvPr/>
        </p:nvSpPr>
        <p:spPr>
          <a:xfrm>
            <a:off x="1263146" y="3345985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1263146" y="1644130"/>
            <a:ext cx="160337" cy="16033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221951" y="1099670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51" y="1099670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101285" y="158017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85" y="1580171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437934" y="241652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34" y="2416523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116017" y="3345985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17" y="3345985"/>
                <a:ext cx="181139" cy="276999"/>
              </a:xfrm>
              <a:prstGeom prst="rect">
                <a:avLst/>
              </a:prstGeom>
              <a:blipFill>
                <a:blip r:embed="rId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239331" y="3781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1" y="3781444"/>
                <a:ext cx="181139" cy="276999"/>
              </a:xfrm>
              <a:prstGeom prst="rect">
                <a:avLst/>
              </a:prstGeom>
              <a:blipFill>
                <a:blip r:embed="rId9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064687" y="33945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1" lang="en-US" altLang="ja-JP" b="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87" y="3394542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99253" y="2485607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3" y="2485607"/>
                <a:ext cx="181139" cy="276999"/>
              </a:xfrm>
              <a:prstGeom prst="rect">
                <a:avLst/>
              </a:prstGeom>
              <a:blipFill>
                <a:blip r:embed="rId11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031798" y="147453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98" y="1474539"/>
                <a:ext cx="181139" cy="276999"/>
              </a:xfrm>
              <a:prstGeom prst="rect">
                <a:avLst/>
              </a:prstGeom>
              <a:blipFill>
                <a:blip r:embed="rId12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4228020" y="2661971"/>
            <a:ext cx="4118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Noncrossing</a:t>
            </a:r>
            <a:r>
              <a:rPr kumimoji="1" lang="en-US" altLang="ja-JP" sz="2400" dirty="0"/>
              <a:t> partition lattice</a:t>
            </a:r>
          </a:p>
          <a:p>
            <a:r>
              <a:rPr kumimoji="1" lang="en-US" altLang="ja-JP" sz="2400" dirty="0"/>
              <a:t>:= { </a:t>
            </a:r>
            <a:r>
              <a:rPr kumimoji="1" lang="en-US" altLang="ja-JP" sz="2400" dirty="0" err="1"/>
              <a:t>noncrossing</a:t>
            </a:r>
            <a:r>
              <a:rPr kumimoji="1" lang="en-US" altLang="ja-JP" sz="2400" dirty="0"/>
              <a:t> partitions }</a:t>
            </a:r>
          </a:p>
          <a:p>
            <a:r>
              <a:rPr kumimoji="1" lang="en-US" altLang="ja-JP" sz="2400" dirty="0"/>
              <a:t>            w.r.t. refinement relation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4328076" y="1880621"/>
                <a:ext cx="354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Ex.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7,2,3</m:t>
                        </m:r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6" y="1880621"/>
                <a:ext cx="3547702" cy="369332"/>
              </a:xfrm>
              <a:prstGeom prst="rect">
                <a:avLst/>
              </a:prstGeom>
              <a:blipFill>
                <a:blip r:embed="rId13"/>
                <a:stretch>
                  <a:fillRect l="-5326" t="-26667" r="-3608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フリーフォーム 26"/>
          <p:cNvSpPr/>
          <p:nvPr/>
        </p:nvSpPr>
        <p:spPr>
          <a:xfrm>
            <a:off x="948912" y="1070588"/>
            <a:ext cx="1585158" cy="915163"/>
          </a:xfrm>
          <a:custGeom>
            <a:avLst/>
            <a:gdLst>
              <a:gd name="connsiteX0" fmla="*/ 1478404 w 1585158"/>
              <a:gd name="connsiteY0" fmla="*/ 508830 h 915163"/>
              <a:gd name="connsiteX1" fmla="*/ 741343 w 1585158"/>
              <a:gd name="connsiteY1" fmla="*/ 797005 h 915163"/>
              <a:gd name="connsiteX2" fmla="*/ 87408 w 1585158"/>
              <a:gd name="connsiteY2" fmla="*/ 907841 h 915163"/>
              <a:gd name="connsiteX3" fmla="*/ 9823 w 1585158"/>
              <a:gd name="connsiteY3" fmla="*/ 608583 h 915163"/>
              <a:gd name="connsiteX4" fmla="*/ 115117 w 1585158"/>
              <a:gd name="connsiteY4" fmla="*/ 359201 h 915163"/>
              <a:gd name="connsiteX5" fmla="*/ 558463 w 1585158"/>
              <a:gd name="connsiteY5" fmla="*/ 126445 h 915163"/>
              <a:gd name="connsiteX6" fmla="*/ 1217939 w 1585158"/>
              <a:gd name="connsiteY6" fmla="*/ 4525 h 915163"/>
              <a:gd name="connsiteX7" fmla="*/ 1544906 w 1585158"/>
              <a:gd name="connsiteY7" fmla="*/ 48859 h 915163"/>
              <a:gd name="connsiteX8" fmla="*/ 1572615 w 1585158"/>
              <a:gd name="connsiteY8" fmla="*/ 259448 h 915163"/>
              <a:gd name="connsiteX9" fmla="*/ 1478404 w 1585158"/>
              <a:gd name="connsiteY9" fmla="*/ 508830 h 91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5158" h="915163">
                <a:moveTo>
                  <a:pt x="1478404" y="508830"/>
                </a:moveTo>
                <a:cubicBezTo>
                  <a:pt x="1339859" y="598423"/>
                  <a:pt x="973176" y="730503"/>
                  <a:pt x="741343" y="797005"/>
                </a:cubicBezTo>
                <a:cubicBezTo>
                  <a:pt x="509510" y="863507"/>
                  <a:pt x="209328" y="939245"/>
                  <a:pt x="87408" y="907841"/>
                </a:cubicBezTo>
                <a:cubicBezTo>
                  <a:pt x="-34512" y="876437"/>
                  <a:pt x="5205" y="700023"/>
                  <a:pt x="9823" y="608583"/>
                </a:cubicBezTo>
                <a:cubicBezTo>
                  <a:pt x="14441" y="517143"/>
                  <a:pt x="23677" y="439557"/>
                  <a:pt x="115117" y="359201"/>
                </a:cubicBezTo>
                <a:cubicBezTo>
                  <a:pt x="206557" y="278845"/>
                  <a:pt x="374659" y="185558"/>
                  <a:pt x="558463" y="126445"/>
                </a:cubicBezTo>
                <a:cubicBezTo>
                  <a:pt x="742267" y="67332"/>
                  <a:pt x="1053532" y="17456"/>
                  <a:pt x="1217939" y="4525"/>
                </a:cubicBezTo>
                <a:cubicBezTo>
                  <a:pt x="1382346" y="-8406"/>
                  <a:pt x="1485793" y="6372"/>
                  <a:pt x="1544906" y="48859"/>
                </a:cubicBezTo>
                <a:cubicBezTo>
                  <a:pt x="1604019" y="91346"/>
                  <a:pt x="1583699" y="187404"/>
                  <a:pt x="1572615" y="259448"/>
                </a:cubicBezTo>
                <a:cubicBezTo>
                  <a:pt x="1561531" y="331492"/>
                  <a:pt x="1616949" y="419237"/>
                  <a:pt x="1478404" y="508830"/>
                </a:cubicBez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610198" y="1487436"/>
            <a:ext cx="3079711" cy="1379125"/>
          </a:xfrm>
          <a:custGeom>
            <a:avLst/>
            <a:gdLst>
              <a:gd name="connsiteX0" fmla="*/ 143489 w 3079711"/>
              <a:gd name="connsiteY0" fmla="*/ 973131 h 1379125"/>
              <a:gd name="connsiteX1" fmla="*/ 769715 w 3079711"/>
              <a:gd name="connsiteY1" fmla="*/ 723749 h 1379125"/>
              <a:gd name="connsiteX2" fmla="*/ 1905787 w 3079711"/>
              <a:gd name="connsiteY2" fmla="*/ 274862 h 1379125"/>
              <a:gd name="connsiteX3" fmla="*/ 2498762 w 3079711"/>
              <a:gd name="connsiteY3" fmla="*/ 14397 h 1379125"/>
              <a:gd name="connsiteX4" fmla="*/ 2809104 w 3079711"/>
              <a:gd name="connsiteY4" fmla="*/ 119691 h 1379125"/>
              <a:gd name="connsiteX5" fmla="*/ 3030777 w 3079711"/>
              <a:gd name="connsiteY5" fmla="*/ 829044 h 1379125"/>
              <a:gd name="connsiteX6" fmla="*/ 3019693 w 3079711"/>
              <a:gd name="connsiteY6" fmla="*/ 1272389 h 1379125"/>
              <a:gd name="connsiteX7" fmla="*/ 2393467 w 3079711"/>
              <a:gd name="connsiteY7" fmla="*/ 1322266 h 1379125"/>
              <a:gd name="connsiteX8" fmla="*/ 1251853 w 3079711"/>
              <a:gd name="connsiteY8" fmla="*/ 1333349 h 1379125"/>
              <a:gd name="connsiteX9" fmla="*/ 564667 w 3079711"/>
              <a:gd name="connsiteY9" fmla="*/ 1338891 h 1379125"/>
              <a:gd name="connsiteX10" fmla="*/ 27111 w 3079711"/>
              <a:gd name="connsiteY10" fmla="*/ 1355517 h 1379125"/>
              <a:gd name="connsiteX11" fmla="*/ 143489 w 3079711"/>
              <a:gd name="connsiteY11" fmla="*/ 973131 h 137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9711" h="1379125">
                <a:moveTo>
                  <a:pt x="143489" y="973131"/>
                </a:moveTo>
                <a:lnTo>
                  <a:pt x="769715" y="723749"/>
                </a:lnTo>
                <a:lnTo>
                  <a:pt x="1905787" y="274862"/>
                </a:lnTo>
                <a:cubicBezTo>
                  <a:pt x="2193962" y="156637"/>
                  <a:pt x="2348209" y="40259"/>
                  <a:pt x="2498762" y="14397"/>
                </a:cubicBezTo>
                <a:cubicBezTo>
                  <a:pt x="2649315" y="-11465"/>
                  <a:pt x="2720435" y="-16084"/>
                  <a:pt x="2809104" y="119691"/>
                </a:cubicBezTo>
                <a:cubicBezTo>
                  <a:pt x="2897773" y="255465"/>
                  <a:pt x="2995679" y="636928"/>
                  <a:pt x="3030777" y="829044"/>
                </a:cubicBezTo>
                <a:cubicBezTo>
                  <a:pt x="3065875" y="1021160"/>
                  <a:pt x="3125911" y="1190185"/>
                  <a:pt x="3019693" y="1272389"/>
                </a:cubicBezTo>
                <a:cubicBezTo>
                  <a:pt x="2913475" y="1354593"/>
                  <a:pt x="2688107" y="1312106"/>
                  <a:pt x="2393467" y="1322266"/>
                </a:cubicBezTo>
                <a:cubicBezTo>
                  <a:pt x="2098827" y="1332426"/>
                  <a:pt x="1251853" y="1333349"/>
                  <a:pt x="1251853" y="1333349"/>
                </a:cubicBezTo>
                <a:lnTo>
                  <a:pt x="564667" y="1338891"/>
                </a:lnTo>
                <a:cubicBezTo>
                  <a:pt x="360543" y="1342586"/>
                  <a:pt x="100078" y="1415553"/>
                  <a:pt x="27111" y="1355517"/>
                </a:cubicBezTo>
                <a:cubicBezTo>
                  <a:pt x="-45856" y="1295481"/>
                  <a:pt x="40504" y="1137077"/>
                  <a:pt x="143489" y="973131"/>
                </a:cubicBez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924464" y="3132948"/>
            <a:ext cx="2470006" cy="558743"/>
          </a:xfrm>
          <a:custGeom>
            <a:avLst/>
            <a:gdLst>
              <a:gd name="connsiteX0" fmla="*/ 89690 w 2470006"/>
              <a:gd name="connsiteY0" fmla="*/ 247560 h 558743"/>
              <a:gd name="connsiteX1" fmla="*/ 383406 w 2470006"/>
              <a:gd name="connsiteY1" fmla="*/ 31429 h 558743"/>
              <a:gd name="connsiteX2" fmla="*/ 1192511 w 2470006"/>
              <a:gd name="connsiteY2" fmla="*/ 31429 h 558743"/>
              <a:gd name="connsiteX3" fmla="*/ 2012701 w 2470006"/>
              <a:gd name="connsiteY3" fmla="*/ 3720 h 558743"/>
              <a:gd name="connsiteX4" fmla="*/ 2389544 w 2470006"/>
              <a:gd name="connsiteY4" fmla="*/ 125640 h 558743"/>
              <a:gd name="connsiteX5" fmla="*/ 2444962 w 2470006"/>
              <a:gd name="connsiteY5" fmla="*/ 430440 h 558743"/>
              <a:gd name="connsiteX6" fmla="*/ 2073661 w 2470006"/>
              <a:gd name="connsiteY6" fmla="*/ 508025 h 558743"/>
              <a:gd name="connsiteX7" fmla="*/ 1552730 w 2470006"/>
              <a:gd name="connsiteY7" fmla="*/ 358396 h 558743"/>
              <a:gd name="connsiteX8" fmla="*/ 937588 w 2470006"/>
              <a:gd name="connsiteY8" fmla="*/ 391647 h 558743"/>
              <a:gd name="connsiteX9" fmla="*/ 422199 w 2470006"/>
              <a:gd name="connsiteY9" fmla="*/ 513567 h 558743"/>
              <a:gd name="connsiteX10" fmla="*/ 23188 w 2470006"/>
              <a:gd name="connsiteY10" fmla="*/ 541276 h 558743"/>
              <a:gd name="connsiteX11" fmla="*/ 89690 w 2470006"/>
              <a:gd name="connsiteY11" fmla="*/ 247560 h 55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0006" h="558743">
                <a:moveTo>
                  <a:pt x="89690" y="247560"/>
                </a:moveTo>
                <a:cubicBezTo>
                  <a:pt x="149726" y="162586"/>
                  <a:pt x="199603" y="67451"/>
                  <a:pt x="383406" y="31429"/>
                </a:cubicBezTo>
                <a:cubicBezTo>
                  <a:pt x="567209" y="-4593"/>
                  <a:pt x="920962" y="36047"/>
                  <a:pt x="1192511" y="31429"/>
                </a:cubicBezTo>
                <a:cubicBezTo>
                  <a:pt x="1464060" y="26811"/>
                  <a:pt x="1813196" y="-11982"/>
                  <a:pt x="2012701" y="3720"/>
                </a:cubicBezTo>
                <a:cubicBezTo>
                  <a:pt x="2212206" y="19422"/>
                  <a:pt x="2317501" y="54520"/>
                  <a:pt x="2389544" y="125640"/>
                </a:cubicBezTo>
                <a:cubicBezTo>
                  <a:pt x="2461587" y="196760"/>
                  <a:pt x="2497609" y="366709"/>
                  <a:pt x="2444962" y="430440"/>
                </a:cubicBezTo>
                <a:cubicBezTo>
                  <a:pt x="2392315" y="494171"/>
                  <a:pt x="2222366" y="520032"/>
                  <a:pt x="2073661" y="508025"/>
                </a:cubicBezTo>
                <a:cubicBezTo>
                  <a:pt x="1924956" y="496018"/>
                  <a:pt x="1742075" y="377792"/>
                  <a:pt x="1552730" y="358396"/>
                </a:cubicBezTo>
                <a:cubicBezTo>
                  <a:pt x="1363385" y="339000"/>
                  <a:pt x="1126010" y="365785"/>
                  <a:pt x="937588" y="391647"/>
                </a:cubicBezTo>
                <a:cubicBezTo>
                  <a:pt x="749166" y="417509"/>
                  <a:pt x="574599" y="488629"/>
                  <a:pt x="422199" y="513567"/>
                </a:cubicBezTo>
                <a:cubicBezTo>
                  <a:pt x="269799" y="538505"/>
                  <a:pt x="82301" y="583763"/>
                  <a:pt x="23188" y="541276"/>
                </a:cubicBezTo>
                <a:cubicBezTo>
                  <a:pt x="-35925" y="498789"/>
                  <a:pt x="29654" y="332534"/>
                  <a:pt x="89690" y="247560"/>
                </a:cubicBez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1922479" y="3615970"/>
            <a:ext cx="555144" cy="494285"/>
          </a:xfrm>
          <a:custGeom>
            <a:avLst/>
            <a:gdLst>
              <a:gd name="connsiteX0" fmla="*/ 155703 w 555144"/>
              <a:gd name="connsiteY0" fmla="*/ 418474 h 494285"/>
              <a:gd name="connsiteX1" fmla="*/ 532 w 555144"/>
              <a:gd name="connsiteY1" fmla="*/ 246677 h 494285"/>
              <a:gd name="connsiteX2" fmla="*/ 111368 w 555144"/>
              <a:gd name="connsiteY2" fmla="*/ 47172 h 494285"/>
              <a:gd name="connsiteX3" fmla="*/ 283165 w 555144"/>
              <a:gd name="connsiteY3" fmla="*/ 2837 h 494285"/>
              <a:gd name="connsiteX4" fmla="*/ 466045 w 555144"/>
              <a:gd name="connsiteY4" fmla="*/ 102590 h 494285"/>
              <a:gd name="connsiteX5" fmla="*/ 554714 w 555144"/>
              <a:gd name="connsiteY5" fmla="*/ 246677 h 494285"/>
              <a:gd name="connsiteX6" fmla="*/ 432794 w 555144"/>
              <a:gd name="connsiteY6" fmla="*/ 484975 h 494285"/>
              <a:gd name="connsiteX7" fmla="*/ 155703 w 555144"/>
              <a:gd name="connsiteY7" fmla="*/ 418474 h 49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144" h="494285">
                <a:moveTo>
                  <a:pt x="155703" y="418474"/>
                </a:moveTo>
                <a:cubicBezTo>
                  <a:pt x="83659" y="378758"/>
                  <a:pt x="7921" y="308561"/>
                  <a:pt x="532" y="246677"/>
                </a:cubicBezTo>
                <a:cubicBezTo>
                  <a:pt x="-6857" y="184793"/>
                  <a:pt x="64262" y="87812"/>
                  <a:pt x="111368" y="47172"/>
                </a:cubicBezTo>
                <a:cubicBezTo>
                  <a:pt x="158474" y="6532"/>
                  <a:pt x="224052" y="-6399"/>
                  <a:pt x="283165" y="2837"/>
                </a:cubicBezTo>
                <a:cubicBezTo>
                  <a:pt x="342278" y="12073"/>
                  <a:pt x="420787" y="61950"/>
                  <a:pt x="466045" y="102590"/>
                </a:cubicBezTo>
                <a:cubicBezTo>
                  <a:pt x="511303" y="143230"/>
                  <a:pt x="560256" y="182946"/>
                  <a:pt x="554714" y="246677"/>
                </a:cubicBezTo>
                <a:cubicBezTo>
                  <a:pt x="549172" y="310408"/>
                  <a:pt x="502067" y="452648"/>
                  <a:pt x="432794" y="484975"/>
                </a:cubicBezTo>
                <a:cubicBezTo>
                  <a:pt x="363521" y="517302"/>
                  <a:pt x="227747" y="458190"/>
                  <a:pt x="155703" y="418474"/>
                </a:cubicBez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9367" y="721205"/>
            <a:ext cx="2997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(Brady-</a:t>
            </a:r>
            <a:r>
              <a:rPr kumimoji="1" lang="en-US" altLang="ja-JP" sz="2000" dirty="0" err="1"/>
              <a:t>McCammond</a:t>
            </a:r>
            <a:r>
              <a:rPr kumimoji="1" lang="en-US" altLang="ja-JP" sz="2000" dirty="0"/>
              <a:t> 2012)</a:t>
            </a:r>
            <a:endParaRPr lang="ja-JP" altLang="en-US" sz="2000" dirty="0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1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57615" y="533910"/>
            <a:ext cx="338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Boolean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Lattice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333956" y="4699129"/>
                <a:ext cx="6581995" cy="513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200" dirty="0">
                    <a:ea typeface="Cambria Math" panose="02040503050406030204" pitchFamily="18" charset="0"/>
                  </a:rPr>
                  <a:t>Lem: 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{1,2,…,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p>
                    </m:sSup>
                  </m:oMath>
                </a14:m>
                <a:r>
                  <a:rPr kumimoji="1" lang="en-US" altLang="ja-JP" sz="32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56" y="4699129"/>
                <a:ext cx="6581995" cy="513602"/>
              </a:xfrm>
              <a:prstGeom prst="rect">
                <a:avLst/>
              </a:prstGeom>
              <a:blipFill>
                <a:blip r:embed="rId2"/>
                <a:stretch>
                  <a:fillRect l="-3796" t="-20238" b="-4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226572" y="5374414"/>
                <a:ext cx="17059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3200" dirty="0"/>
                  <a:t> CAT(0)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72" y="5374414"/>
                <a:ext cx="1705916" cy="584775"/>
              </a:xfrm>
              <a:prstGeom prst="rect">
                <a:avLst/>
              </a:prstGeom>
              <a:blipFill>
                <a:blip r:embed="rId3"/>
                <a:stretch>
                  <a:fillRect t="-12500" r="-8571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2770612" y="191535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>
            <a:off x="2786428" y="27891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>
            <a:spLocks noChangeAspect="1"/>
          </p:cNvSpPr>
          <p:nvPr/>
        </p:nvSpPr>
        <p:spPr>
          <a:xfrm>
            <a:off x="3784748" y="25236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>
            <a:spLocks noChangeAspect="1"/>
          </p:cNvSpPr>
          <p:nvPr/>
        </p:nvSpPr>
        <p:spPr>
          <a:xfrm>
            <a:off x="1802347" y="26316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>
            <a:spLocks noChangeAspect="1"/>
          </p:cNvSpPr>
          <p:nvPr/>
        </p:nvSpPr>
        <p:spPr>
          <a:xfrm>
            <a:off x="1802347" y="358190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stCxn id="35" idx="3"/>
            <a:endCxn id="38" idx="7"/>
          </p:cNvCxnSpPr>
          <p:nvPr/>
        </p:nvCxnSpPr>
        <p:spPr>
          <a:xfrm flipH="1">
            <a:off x="1894531" y="2007543"/>
            <a:ext cx="891897" cy="6398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5" idx="4"/>
            <a:endCxn id="36" idx="0"/>
          </p:cNvCxnSpPr>
          <p:nvPr/>
        </p:nvCxnSpPr>
        <p:spPr>
          <a:xfrm>
            <a:off x="2824612" y="2023359"/>
            <a:ext cx="15816" cy="765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35" idx="5"/>
            <a:endCxn id="37" idx="0"/>
          </p:cNvCxnSpPr>
          <p:nvPr/>
        </p:nvCxnSpPr>
        <p:spPr>
          <a:xfrm>
            <a:off x="2862796" y="2007543"/>
            <a:ext cx="975952" cy="516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38" idx="4"/>
            <a:endCxn id="39" idx="0"/>
          </p:cNvCxnSpPr>
          <p:nvPr/>
        </p:nvCxnSpPr>
        <p:spPr>
          <a:xfrm>
            <a:off x="1856347" y="2739623"/>
            <a:ext cx="0" cy="8422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楕円 43"/>
          <p:cNvSpPr>
            <a:spLocks noChangeAspect="1"/>
          </p:cNvSpPr>
          <p:nvPr/>
        </p:nvSpPr>
        <p:spPr>
          <a:xfrm>
            <a:off x="2811607" y="321250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>
            <a:spLocks noChangeAspect="1"/>
          </p:cNvSpPr>
          <p:nvPr/>
        </p:nvSpPr>
        <p:spPr>
          <a:xfrm>
            <a:off x="3804033" y="35437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>
            <a:stCxn id="38" idx="5"/>
            <a:endCxn id="44" idx="1"/>
          </p:cNvCxnSpPr>
          <p:nvPr/>
        </p:nvCxnSpPr>
        <p:spPr>
          <a:xfrm>
            <a:off x="1894531" y="2723807"/>
            <a:ext cx="932892" cy="5045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6" idx="5"/>
            <a:endCxn id="45" idx="0"/>
          </p:cNvCxnSpPr>
          <p:nvPr/>
        </p:nvCxnSpPr>
        <p:spPr>
          <a:xfrm>
            <a:off x="2878612" y="2881290"/>
            <a:ext cx="979421" cy="6624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37" idx="3"/>
            <a:endCxn id="44" idx="7"/>
          </p:cNvCxnSpPr>
          <p:nvPr/>
        </p:nvCxnSpPr>
        <p:spPr>
          <a:xfrm flipH="1">
            <a:off x="2903791" y="2615807"/>
            <a:ext cx="896773" cy="6125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6" idx="3"/>
            <a:endCxn id="39" idx="7"/>
          </p:cNvCxnSpPr>
          <p:nvPr/>
        </p:nvCxnSpPr>
        <p:spPr>
          <a:xfrm flipH="1">
            <a:off x="1894531" y="2881290"/>
            <a:ext cx="907713" cy="7164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7" idx="5"/>
            <a:endCxn id="45" idx="0"/>
          </p:cNvCxnSpPr>
          <p:nvPr/>
        </p:nvCxnSpPr>
        <p:spPr>
          <a:xfrm flipH="1">
            <a:off x="3858033" y="2615807"/>
            <a:ext cx="18899" cy="92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/>
          <p:cNvSpPr>
            <a:spLocks noChangeAspect="1"/>
          </p:cNvSpPr>
          <p:nvPr/>
        </p:nvSpPr>
        <p:spPr>
          <a:xfrm>
            <a:off x="2795791" y="425168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45" idx="3"/>
            <a:endCxn id="51" idx="7"/>
          </p:cNvCxnSpPr>
          <p:nvPr/>
        </p:nvCxnSpPr>
        <p:spPr>
          <a:xfrm flipH="1">
            <a:off x="2887975" y="3635908"/>
            <a:ext cx="931874" cy="631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4" idx="4"/>
            <a:endCxn id="51" idx="0"/>
          </p:cNvCxnSpPr>
          <p:nvPr/>
        </p:nvCxnSpPr>
        <p:spPr>
          <a:xfrm flipH="1">
            <a:off x="2849791" y="3320507"/>
            <a:ext cx="15816" cy="9311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9" idx="5"/>
            <a:endCxn id="51" idx="1"/>
          </p:cNvCxnSpPr>
          <p:nvPr/>
        </p:nvCxnSpPr>
        <p:spPr>
          <a:xfrm>
            <a:off x="1894531" y="3674092"/>
            <a:ext cx="917076" cy="593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直方体 54"/>
          <p:cNvSpPr>
            <a:spLocks/>
          </p:cNvSpPr>
          <p:nvPr/>
        </p:nvSpPr>
        <p:spPr>
          <a:xfrm>
            <a:off x="5464358" y="2133601"/>
            <a:ext cx="2025013" cy="1937656"/>
          </a:xfrm>
          <a:prstGeom prst="cube">
            <a:avLst>
              <a:gd name="adj" fmla="val 24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6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19333" y="187303"/>
            <a:ext cx="394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Distributive Lattice</a:t>
            </a:r>
            <a:endParaRPr kumimoji="1" lang="ja-JP" altLang="en-US" sz="36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437449" y="4134474"/>
            <a:ext cx="7677744" cy="2037449"/>
            <a:chOff x="431476" y="3809962"/>
            <a:chExt cx="7677744" cy="2037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5505476" y="5262636"/>
                  <a:ext cx="17027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kumimoji="1" lang="en-US" altLang="ja-JP" sz="3200" dirty="0"/>
                    <a:t>CAT(0)</a:t>
                  </a:r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476" y="5262636"/>
                  <a:ext cx="170271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632" r="-8961" b="-357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31476" y="4145238"/>
                  <a:ext cx="687726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800" dirty="0">
                      <a:ea typeface="Cambria Math" panose="02040503050406030204" pitchFamily="18" charset="0"/>
                    </a:rPr>
                    <a:t>Lem: </a:t>
                  </a:r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kumimoji="1" lang="ja-JP" altLang="en-US" sz="2800" dirty="0"/>
                    <a:t> </a:t>
                  </a:r>
                  <a:r>
                    <a:rPr kumimoji="1" lang="en-US" altLang="ja-JP" sz="2800" dirty="0"/>
                    <a:t>The family of ideals in a </a:t>
                  </a:r>
                  <a:r>
                    <a:rPr kumimoji="1" lang="en-US" altLang="ja-JP" sz="2800" dirty="0" err="1"/>
                    <a:t>poset</a:t>
                  </a:r>
                  <a:r>
                    <a:rPr kumimoji="1"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,≼)</m:t>
                      </m:r>
                    </m:oMath>
                  </a14:m>
                  <a:r>
                    <a:rPr kumimoji="1" lang="ja-JP" alt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76" y="4145238"/>
                  <a:ext cx="6877267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3191" t="-23944" b="-507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/>
            <p:cNvSpPr txBox="1"/>
            <p:nvPr/>
          </p:nvSpPr>
          <p:spPr>
            <a:xfrm>
              <a:off x="1211679" y="3809962"/>
              <a:ext cx="929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Birkhoff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90404" y="4792635"/>
                  <a:ext cx="7618816" cy="486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r>
                          <a:rPr kumimoji="1"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d>
                          <m:dPr>
                            <m:begChr m:val="{"/>
                            <m:endChr m:val="|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≼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04" y="4792635"/>
                  <a:ext cx="7618816" cy="4863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直方体 7"/>
          <p:cNvSpPr>
            <a:spLocks/>
          </p:cNvSpPr>
          <p:nvPr/>
        </p:nvSpPr>
        <p:spPr>
          <a:xfrm>
            <a:off x="5112320" y="1329244"/>
            <a:ext cx="2469624" cy="2255590"/>
          </a:xfrm>
          <a:prstGeom prst="cube">
            <a:avLst>
              <a:gd name="adj" fmla="val 335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2215355" y="19777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3009728" y="29041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1349922" y="269992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2147074" y="363840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stCxn id="14" idx="3"/>
            <a:endCxn id="16" idx="7"/>
          </p:cNvCxnSpPr>
          <p:nvPr/>
        </p:nvCxnSpPr>
        <p:spPr>
          <a:xfrm flipH="1">
            <a:off x="1442106" y="2069963"/>
            <a:ext cx="789065" cy="645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4" idx="5"/>
            <a:endCxn id="15" idx="1"/>
          </p:cNvCxnSpPr>
          <p:nvPr/>
        </p:nvCxnSpPr>
        <p:spPr>
          <a:xfrm>
            <a:off x="2307539" y="2069963"/>
            <a:ext cx="718005" cy="849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6" idx="4"/>
            <a:endCxn id="17" idx="1"/>
          </p:cNvCxnSpPr>
          <p:nvPr/>
        </p:nvCxnSpPr>
        <p:spPr>
          <a:xfrm>
            <a:off x="1403922" y="2807925"/>
            <a:ext cx="758968" cy="846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5" idx="3"/>
            <a:endCxn id="17" idx="7"/>
          </p:cNvCxnSpPr>
          <p:nvPr/>
        </p:nvCxnSpPr>
        <p:spPr>
          <a:xfrm flipH="1">
            <a:off x="2239258" y="2996287"/>
            <a:ext cx="786286" cy="657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24" idx="3"/>
            <a:endCxn id="14" idx="7"/>
          </p:cNvCxnSpPr>
          <p:nvPr/>
        </p:nvCxnSpPr>
        <p:spPr>
          <a:xfrm flipH="1">
            <a:off x="2307539" y="1240577"/>
            <a:ext cx="868496" cy="7530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/>
          <p:cNvSpPr>
            <a:spLocks noChangeAspect="1"/>
          </p:cNvSpPr>
          <p:nvPr/>
        </p:nvSpPr>
        <p:spPr>
          <a:xfrm>
            <a:off x="3160219" y="11483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6" idx="3"/>
            <a:endCxn id="15" idx="7"/>
          </p:cNvCxnSpPr>
          <p:nvPr/>
        </p:nvCxnSpPr>
        <p:spPr>
          <a:xfrm flipH="1">
            <a:off x="3101912" y="2180818"/>
            <a:ext cx="800662" cy="739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/>
          <p:cNvSpPr>
            <a:spLocks noChangeAspect="1"/>
          </p:cNvSpPr>
          <p:nvPr/>
        </p:nvSpPr>
        <p:spPr>
          <a:xfrm>
            <a:off x="3886758" y="20886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24" idx="5"/>
            <a:endCxn id="26" idx="0"/>
          </p:cNvCxnSpPr>
          <p:nvPr/>
        </p:nvCxnSpPr>
        <p:spPr>
          <a:xfrm>
            <a:off x="3252403" y="1240577"/>
            <a:ext cx="688355" cy="8480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3248257" y="3158503"/>
                <a:ext cx="5760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257" y="3158503"/>
                <a:ext cx="57605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/>
          <p:cNvCxnSpPr/>
          <p:nvPr/>
        </p:nvCxnSpPr>
        <p:spPr>
          <a:xfrm flipH="1">
            <a:off x="6829385" y="1320256"/>
            <a:ext cx="754625" cy="22645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5127764" y="1334465"/>
            <a:ext cx="754625" cy="22645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5110254" y="3584834"/>
            <a:ext cx="17170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5864878" y="1329244"/>
            <a:ext cx="17170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567533" y="1320256"/>
            <a:ext cx="15444" cy="1518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6835042" y="2838360"/>
            <a:ext cx="754624" cy="741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5879688" y="1344743"/>
            <a:ext cx="15444" cy="15181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5879688" y="2840327"/>
            <a:ext cx="17170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5134137" y="2838360"/>
            <a:ext cx="754624" cy="74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7318208" y="3109311"/>
                <a:ext cx="12969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08" y="3109311"/>
                <a:ext cx="129695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/>
          <p:cNvSpPr txBox="1"/>
          <p:nvPr/>
        </p:nvSpPr>
        <p:spPr>
          <a:xfrm>
            <a:off x="508779" y="6199752"/>
            <a:ext cx="56116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/>
              <a:t>c.f. order polytope [Stanley 86; </a:t>
            </a:r>
            <a:r>
              <a:rPr kumimoji="1" lang="en-US" altLang="ja-JP" sz="2400" dirty="0" err="1"/>
              <a:t>Fujishige</a:t>
            </a:r>
            <a:r>
              <a:rPr kumimoji="1" lang="en-US" altLang="ja-JP" sz="2400" dirty="0"/>
              <a:t> 84]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8845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24003" y="91497"/>
            <a:ext cx="314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Modular Lattice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37636" y="3391163"/>
                <a:ext cx="5281318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err="1"/>
                  <a:t>Thm</a:t>
                </a:r>
                <a:r>
                  <a:rPr kumimoji="1" lang="en-US" altLang="ja-JP" sz="2800" dirty="0"/>
                  <a:t>. [</a:t>
                </a:r>
                <a:r>
                  <a:rPr kumimoji="1" lang="en-US" altLang="ja-JP" sz="2000" dirty="0" err="1"/>
                  <a:t>Chalopin</a:t>
                </a:r>
                <a:r>
                  <a:rPr kumimoji="1" lang="en-US" altLang="ja-JP" sz="2000" dirty="0"/>
                  <a:t>-</a:t>
                </a:r>
                <a:r>
                  <a:rPr kumimoji="1" lang="en-US" altLang="ja-JP" sz="2000" dirty="0" err="1"/>
                  <a:t>Chepoi</a:t>
                </a:r>
                <a:r>
                  <a:rPr kumimoji="1" lang="en-US" altLang="ja-JP" sz="2000" dirty="0"/>
                  <a:t>-H-</a:t>
                </a:r>
                <a:r>
                  <a:rPr kumimoji="1" lang="en-US" altLang="ja-JP" sz="2000" dirty="0" err="1"/>
                  <a:t>Osajda</a:t>
                </a:r>
                <a:r>
                  <a:rPr kumimoji="1" lang="en-US" altLang="ja-JP" sz="2000" dirty="0"/>
                  <a:t> 2014</a:t>
                </a:r>
                <a:r>
                  <a:rPr kumimoji="1" lang="en-US" altLang="ja-JP" sz="2800" dirty="0"/>
                  <a:t>]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 modular lattice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kumimoji="1" lang="en-US" altLang="ja-JP" sz="2800" dirty="0"/>
                  <a:t>CAT(0)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6" y="3391163"/>
                <a:ext cx="5281318" cy="954107"/>
              </a:xfrm>
              <a:prstGeom prst="rect">
                <a:avLst/>
              </a:prstGeom>
              <a:blipFill>
                <a:blip r:embed="rId2"/>
                <a:stretch>
                  <a:fillRect l="-2307" t="-573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楕円 5"/>
          <p:cNvSpPr>
            <a:spLocks noChangeAspect="1"/>
          </p:cNvSpPr>
          <p:nvPr/>
        </p:nvSpPr>
        <p:spPr>
          <a:xfrm>
            <a:off x="2584580" y="108032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157462" y="18858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2530580" y="18858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886110" y="18858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443157" y="18858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1784344" y="18858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2624799" y="27094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6" idx="3"/>
            <a:endCxn id="11" idx="7"/>
          </p:cNvCxnSpPr>
          <p:nvPr/>
        </p:nvCxnSpPr>
        <p:spPr>
          <a:xfrm flipH="1">
            <a:off x="1876528" y="1172510"/>
            <a:ext cx="723868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3"/>
            <a:endCxn id="7" idx="7"/>
          </p:cNvCxnSpPr>
          <p:nvPr/>
        </p:nvCxnSpPr>
        <p:spPr>
          <a:xfrm flipH="1">
            <a:off x="2249646" y="1172510"/>
            <a:ext cx="350750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8" idx="0"/>
            <a:endCxn id="6" idx="4"/>
          </p:cNvCxnSpPr>
          <p:nvPr/>
        </p:nvCxnSpPr>
        <p:spPr>
          <a:xfrm flipV="1">
            <a:off x="2584580" y="1188326"/>
            <a:ext cx="54000" cy="697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6" idx="5"/>
            <a:endCxn id="9" idx="5"/>
          </p:cNvCxnSpPr>
          <p:nvPr/>
        </p:nvCxnSpPr>
        <p:spPr>
          <a:xfrm>
            <a:off x="2676764" y="1172510"/>
            <a:ext cx="301530" cy="805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5"/>
            <a:endCxn id="10" idx="1"/>
          </p:cNvCxnSpPr>
          <p:nvPr/>
        </p:nvCxnSpPr>
        <p:spPr>
          <a:xfrm>
            <a:off x="2676764" y="1172510"/>
            <a:ext cx="782209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1" idx="4"/>
            <a:endCxn id="12" idx="1"/>
          </p:cNvCxnSpPr>
          <p:nvPr/>
        </p:nvCxnSpPr>
        <p:spPr>
          <a:xfrm>
            <a:off x="1838344" y="1993817"/>
            <a:ext cx="802271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2" idx="1"/>
            <a:endCxn id="7" idx="5"/>
          </p:cNvCxnSpPr>
          <p:nvPr/>
        </p:nvCxnSpPr>
        <p:spPr>
          <a:xfrm flipH="1" flipV="1">
            <a:off x="2249646" y="1978001"/>
            <a:ext cx="390969" cy="747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0"/>
            <a:endCxn id="8" idx="4"/>
          </p:cNvCxnSpPr>
          <p:nvPr/>
        </p:nvCxnSpPr>
        <p:spPr>
          <a:xfrm flipH="1" flipV="1">
            <a:off x="2584580" y="1993817"/>
            <a:ext cx="94219" cy="71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9" idx="4"/>
            <a:endCxn id="12" idx="7"/>
          </p:cNvCxnSpPr>
          <p:nvPr/>
        </p:nvCxnSpPr>
        <p:spPr>
          <a:xfrm flipH="1">
            <a:off x="2716983" y="1993817"/>
            <a:ext cx="223127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0" idx="4"/>
            <a:endCxn id="12" idx="7"/>
          </p:cNvCxnSpPr>
          <p:nvPr/>
        </p:nvCxnSpPr>
        <p:spPr>
          <a:xfrm flipH="1">
            <a:off x="2716983" y="1993817"/>
            <a:ext cx="780174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081576" y="1624932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...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396885" y="2535575"/>
                <a:ext cx="304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85" y="2535575"/>
                <a:ext cx="3047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/>
          <p:cNvCxnSpPr/>
          <p:nvPr/>
        </p:nvCxnSpPr>
        <p:spPr>
          <a:xfrm flipH="1">
            <a:off x="5444749" y="1111464"/>
            <a:ext cx="410850" cy="69692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5577976" y="1111465"/>
            <a:ext cx="280269" cy="219917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426151" y="1100034"/>
            <a:ext cx="432092" cy="11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858243" y="880121"/>
            <a:ext cx="413495" cy="231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848903" y="1111466"/>
            <a:ext cx="476671" cy="208486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92831" y="2233553"/>
            <a:ext cx="1291930" cy="6855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5219447" y="1599906"/>
            <a:ext cx="1256997" cy="1316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5419391" y="1088607"/>
            <a:ext cx="1066489" cy="1823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271738" y="880121"/>
            <a:ext cx="214046" cy="2009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6484982" y="1645365"/>
            <a:ext cx="579689" cy="1266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920968" y="2481118"/>
                <a:ext cx="863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68" y="2481118"/>
                <a:ext cx="86376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5855598" y="1131712"/>
            <a:ext cx="620846" cy="17574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5192831" y="1843521"/>
            <a:ext cx="233320" cy="390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5219447" y="1355080"/>
            <a:ext cx="334413" cy="244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6325179" y="1315912"/>
            <a:ext cx="739492" cy="32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2325597">
            <a:off x="6561768" y="896021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....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11234" y="4689624"/>
                <a:ext cx="8217266" cy="9646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err="1"/>
                  <a:t>Thm</a:t>
                </a:r>
                <a:r>
                  <a:rPr kumimoji="1" lang="en-US" altLang="ja-JP" sz="2800" dirty="0"/>
                  <a:t>. [H.18]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submodular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convex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4" y="4689624"/>
                <a:ext cx="8217266" cy="964688"/>
              </a:xfrm>
              <a:prstGeom prst="rect">
                <a:avLst/>
              </a:prstGeom>
              <a:blipFill>
                <a:blip r:embed="rId5"/>
                <a:stretch>
                  <a:fillRect l="-1484" t="-5660" b="-16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スライド番号プレースホルダー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081577" y="6214289"/>
            <a:ext cx="55538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/>
              <a:t>Application to MVSP (Hamada-Hirai 2017)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4127279" y="5753717"/>
                <a:ext cx="4661341" cy="322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ja-JP" altLang="en-US" sz="2000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79" y="5753717"/>
                <a:ext cx="4661341" cy="322717"/>
              </a:xfrm>
              <a:prstGeom prst="rect">
                <a:avLst/>
              </a:prstGeom>
              <a:blipFill>
                <a:blip r:embed="rId6"/>
                <a:stretch>
                  <a:fillRect l="-1307" t="-162264" r="-1699" b="-241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3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17640" y="1349062"/>
            <a:ext cx="5966817" cy="204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68447" y="797063"/>
                <a:ext cx="39903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Input</a:t>
                </a:r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47" y="797063"/>
                <a:ext cx="3990388" cy="461665"/>
              </a:xfrm>
              <a:prstGeom prst="rect">
                <a:avLst/>
              </a:prstGeom>
              <a:blipFill>
                <a:blip r:embed="rId2"/>
                <a:stretch>
                  <a:fillRect l="-2446" t="-1200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479616" y="847728"/>
                <a:ext cx="1235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(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:</m:t>
                    </m:r>
                  </m:oMath>
                </a14:m>
                <a:r>
                  <a: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field</a:t>
                </a:r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)</a:t>
                </a:r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16" y="847728"/>
                <a:ext cx="1235916" cy="369332"/>
              </a:xfrm>
              <a:prstGeom prst="rect">
                <a:avLst/>
              </a:prstGeom>
              <a:blipFill>
                <a:blip r:embed="rId3"/>
                <a:stretch>
                  <a:fillRect l="-15271" t="-26230" r="-13793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793915" y="1572741"/>
                <a:ext cx="3350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𝑌</m:t>
                      </m:r>
                    </m:oMath>
                  </m:oMathPara>
                </a14:m>
                <a:endParaRPr kumimoji="1" lang="ja-JP" altLang="en-US" sz="28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15" y="1572741"/>
                <a:ext cx="335027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19607" y="2163324"/>
                <a:ext cx="34388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s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t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 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={0}</m:t>
                      </m:r>
                    </m:oMath>
                  </m:oMathPara>
                </a14:m>
                <a:endParaRPr kumimoji="1" lang="ja-JP" altLang="en-US" sz="28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607" y="2163324"/>
                <a:ext cx="34388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628507" y="2667718"/>
                <a:ext cx="2809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8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07" y="2667718"/>
                <a:ext cx="28094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144191" y="2776116"/>
            <a:ext cx="169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ea typeface="小塚明朝 Pr6N R" panose="02020400000000000000" pitchFamily="18" charset="-128"/>
              </a:rPr>
              <a:t>vector subspace</a:t>
            </a:r>
            <a:endParaRPr kumimoji="1" lang="ja-JP" altLang="en-US" dirty="0">
              <a:ea typeface="小塚明朝 Pr6N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681018" y="3365732"/>
                <a:ext cx="3514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≔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𝑦</m:t>
                    </m:r>
                  </m:oMath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18" y="3365732"/>
                <a:ext cx="3514424" cy="461665"/>
              </a:xfrm>
              <a:prstGeom prst="rect">
                <a:avLst/>
              </a:prstGeom>
              <a:blipFill>
                <a:blip r:embed="rId7"/>
                <a:stretch>
                  <a:fillRect l="-277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996943" y="2163324"/>
                <a:ext cx="950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43" y="2163324"/>
                <a:ext cx="95090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309482" y="3800124"/>
            <a:ext cx="8658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ea typeface="小塚明朝 Pr6N R" panose="02020400000000000000" pitchFamily="18" charset="-128"/>
              </a:rPr>
              <a:t>Block-</a:t>
            </a:r>
            <a:r>
              <a:rPr kumimoji="1" lang="en-US" altLang="ja-JP" sz="2400" dirty="0" err="1">
                <a:ea typeface="小塚明朝 Pr6N R" panose="02020400000000000000" pitchFamily="18" charset="-128"/>
              </a:rPr>
              <a:t>triangularization</a:t>
            </a:r>
            <a:r>
              <a:rPr kumimoji="1" lang="en-US" altLang="ja-JP" sz="2400" dirty="0">
                <a:ea typeface="小塚明朝 Pr6N R" panose="02020400000000000000" pitchFamily="18" charset="-128"/>
              </a:rPr>
              <a:t> of a matrix </a:t>
            </a:r>
            <a:r>
              <a:rPr kumimoji="1" lang="en-US" altLang="ja-JP" sz="2000" dirty="0">
                <a:ea typeface="小塚明朝 Pr6N R" panose="02020400000000000000" pitchFamily="18" charset="-128"/>
              </a:rPr>
              <a:t>(Ito-Iwata-</a:t>
            </a:r>
            <a:r>
              <a:rPr kumimoji="1" lang="en-US" altLang="ja-JP" sz="2000" dirty="0" err="1">
                <a:ea typeface="小塚明朝 Pr6N R" panose="02020400000000000000" pitchFamily="18" charset="-128"/>
              </a:rPr>
              <a:t>Murota</a:t>
            </a:r>
            <a:r>
              <a:rPr kumimoji="1" lang="en-US" altLang="ja-JP" sz="2000" dirty="0">
                <a:ea typeface="小塚明朝 Pr6N R" panose="02020400000000000000" pitchFamily="18" charset="-128"/>
              </a:rPr>
              <a:t> 1995)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ea typeface="小塚明朝 Pr6N R" panose="02020400000000000000" pitchFamily="18" charset="-128"/>
              </a:rPr>
              <a:t>Non-commutative rank </a:t>
            </a:r>
            <a:r>
              <a:rPr kumimoji="1" lang="en-US" altLang="ja-JP" sz="2000" dirty="0">
                <a:ea typeface="小塚明朝 Pr6N R" panose="02020400000000000000" pitchFamily="18" charset="-128"/>
              </a:rPr>
              <a:t>(Garg et al. 2015, </a:t>
            </a:r>
            <a:r>
              <a:rPr kumimoji="1" lang="en-US" altLang="ja-JP" sz="2000" dirty="0" err="1">
                <a:ea typeface="小塚明朝 Pr6N R" panose="02020400000000000000" pitchFamily="18" charset="-128"/>
              </a:rPr>
              <a:t>Ivanyos</a:t>
            </a:r>
            <a:r>
              <a:rPr kumimoji="1" lang="en-US" altLang="ja-JP" sz="2000" dirty="0">
                <a:ea typeface="小塚明朝 Pr6N R" panose="02020400000000000000" pitchFamily="18" charset="-128"/>
              </a:rPr>
              <a:t> et al. 2015)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ea typeface="小塚明朝 Pr6N R" panose="02020400000000000000" pitchFamily="18" charset="-128"/>
              </a:rPr>
              <a:t>Submodular optimization on the modular lattice of vector subsp. </a:t>
            </a:r>
            <a:endParaRPr kumimoji="1" lang="ja-JP" altLang="en-US" sz="2400" dirty="0">
              <a:ea typeface="小塚明朝 Pr6N R" panose="020204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38297" y="173496"/>
            <a:ext cx="67111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MVSP; Maximum Vanishing Subspace Problem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67575" y="5680427"/>
                <a:ext cx="8371872" cy="7386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 Hamada-Hirai 2017: </a:t>
                </a:r>
              </a:p>
              <a:p>
                <a:r>
                  <a:rPr kumimoji="1" lang="en-US" altLang="ja-JP" sz="2400" dirty="0"/>
                  <a:t> Via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, solve MVSP as convex optimization on CAT(0) space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5" y="5680427"/>
                <a:ext cx="8371872" cy="738664"/>
              </a:xfrm>
              <a:prstGeom prst="rect">
                <a:avLst/>
              </a:prstGeom>
              <a:blipFill>
                <a:blip r:embed="rId9"/>
                <a:stretch>
                  <a:fillRect l="-1383" t="-13223" r="-1310" b="-239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881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フリーフォーム 91"/>
          <p:cNvSpPr/>
          <p:nvPr/>
        </p:nvSpPr>
        <p:spPr>
          <a:xfrm>
            <a:off x="5235872" y="926857"/>
            <a:ext cx="3836648" cy="4949518"/>
          </a:xfrm>
          <a:custGeom>
            <a:avLst/>
            <a:gdLst>
              <a:gd name="connsiteX0" fmla="*/ 3584924 w 4168848"/>
              <a:gd name="connsiteY0" fmla="*/ 14085 h 4828376"/>
              <a:gd name="connsiteX1" fmla="*/ 2425489 w 4168848"/>
              <a:gd name="connsiteY1" fmla="*/ 163496 h 4828376"/>
              <a:gd name="connsiteX2" fmla="*/ 1499136 w 4168848"/>
              <a:gd name="connsiteY2" fmla="*/ 1024108 h 4828376"/>
              <a:gd name="connsiteX3" fmla="*/ 781959 w 4168848"/>
              <a:gd name="connsiteY3" fmla="*/ 2458461 h 4828376"/>
              <a:gd name="connsiteX4" fmla="*/ 154430 w 4168848"/>
              <a:gd name="connsiteY4" fmla="*/ 3145755 h 4828376"/>
              <a:gd name="connsiteX5" fmla="*/ 184312 w 4168848"/>
              <a:gd name="connsiteY5" fmla="*/ 4048202 h 4828376"/>
              <a:gd name="connsiteX6" fmla="*/ 2168500 w 4168848"/>
              <a:gd name="connsiteY6" fmla="*/ 4651826 h 4828376"/>
              <a:gd name="connsiteX7" fmla="*/ 3949489 w 4168848"/>
              <a:gd name="connsiteY7" fmla="*/ 4693661 h 4828376"/>
              <a:gd name="connsiteX8" fmla="*/ 4080971 w 4168848"/>
              <a:gd name="connsiteY8" fmla="*/ 3020249 h 4828376"/>
              <a:gd name="connsiteX9" fmla="*/ 4128783 w 4168848"/>
              <a:gd name="connsiteY9" fmla="*/ 1532108 h 4828376"/>
              <a:gd name="connsiteX10" fmla="*/ 4134759 w 4168848"/>
              <a:gd name="connsiteY10" fmla="*/ 569896 h 4828376"/>
              <a:gd name="connsiteX11" fmla="*/ 3674571 w 4168848"/>
              <a:gd name="connsiteY11" fmla="*/ 67873 h 4828376"/>
              <a:gd name="connsiteX12" fmla="*/ 3584924 w 4168848"/>
              <a:gd name="connsiteY12" fmla="*/ 14085 h 48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848" h="4828376">
                <a:moveTo>
                  <a:pt x="3584924" y="14085"/>
                </a:moveTo>
                <a:cubicBezTo>
                  <a:pt x="3376744" y="30022"/>
                  <a:pt x="2773120" y="-4841"/>
                  <a:pt x="2425489" y="163496"/>
                </a:cubicBezTo>
                <a:cubicBezTo>
                  <a:pt x="2077858" y="331833"/>
                  <a:pt x="1773058" y="641614"/>
                  <a:pt x="1499136" y="1024108"/>
                </a:cubicBezTo>
                <a:cubicBezTo>
                  <a:pt x="1225214" y="1406602"/>
                  <a:pt x="1006077" y="2104853"/>
                  <a:pt x="781959" y="2458461"/>
                </a:cubicBezTo>
                <a:cubicBezTo>
                  <a:pt x="557841" y="2812069"/>
                  <a:pt x="254038" y="2880798"/>
                  <a:pt x="154430" y="3145755"/>
                </a:cubicBezTo>
                <a:cubicBezTo>
                  <a:pt x="54822" y="3410712"/>
                  <a:pt x="-151366" y="3797190"/>
                  <a:pt x="184312" y="4048202"/>
                </a:cubicBezTo>
                <a:cubicBezTo>
                  <a:pt x="519990" y="4299214"/>
                  <a:pt x="1540971" y="4544250"/>
                  <a:pt x="2168500" y="4651826"/>
                </a:cubicBezTo>
                <a:cubicBezTo>
                  <a:pt x="2796029" y="4759402"/>
                  <a:pt x="3630744" y="4965590"/>
                  <a:pt x="3949489" y="4693661"/>
                </a:cubicBezTo>
                <a:cubicBezTo>
                  <a:pt x="4268234" y="4421732"/>
                  <a:pt x="4051089" y="3547175"/>
                  <a:pt x="4080971" y="3020249"/>
                </a:cubicBezTo>
                <a:cubicBezTo>
                  <a:pt x="4110853" y="2493323"/>
                  <a:pt x="4119818" y="1940500"/>
                  <a:pt x="4128783" y="1532108"/>
                </a:cubicBezTo>
                <a:cubicBezTo>
                  <a:pt x="4137748" y="1123716"/>
                  <a:pt x="4210461" y="813935"/>
                  <a:pt x="4134759" y="569896"/>
                </a:cubicBezTo>
                <a:cubicBezTo>
                  <a:pt x="4059057" y="325857"/>
                  <a:pt x="3770194" y="158516"/>
                  <a:pt x="3674571" y="67873"/>
                </a:cubicBezTo>
                <a:cubicBezTo>
                  <a:pt x="3578948" y="-22770"/>
                  <a:pt x="3793104" y="-1852"/>
                  <a:pt x="3584924" y="14085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78861" y="5634605"/>
            <a:ext cx="21732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Boolean lattice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8822" y="4047947"/>
            <a:ext cx="173329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/>
              <a:t>distributive </a:t>
            </a:r>
          </a:p>
          <a:p>
            <a:pPr algn="ctr"/>
            <a:r>
              <a:rPr kumimoji="1" lang="en-US" altLang="ja-JP" sz="2800" dirty="0"/>
              <a:t>lattice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601" y="4177156"/>
            <a:ext cx="158498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/>
              <a:t>Boolean </a:t>
            </a:r>
          </a:p>
          <a:p>
            <a:pPr algn="ctr"/>
            <a:r>
              <a:rPr kumimoji="1" lang="en-US" altLang="ja-JP" sz="2800" dirty="0" err="1"/>
              <a:t>semilattice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893" y="2461289"/>
            <a:ext cx="158498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/>
              <a:t>median</a:t>
            </a:r>
          </a:p>
          <a:p>
            <a:pPr algn="ctr"/>
            <a:r>
              <a:rPr kumimoji="1" lang="en-US" altLang="ja-JP" sz="2800" dirty="0" err="1"/>
              <a:t>semilattice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10726" y="2833174"/>
            <a:ext cx="22117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modular lattice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3212" y="1599515"/>
            <a:ext cx="2086918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 err="1"/>
              <a:t>supersolvable</a:t>
            </a:r>
            <a:r>
              <a:rPr kumimoji="1" lang="en-US" altLang="ja-JP" sz="2800" dirty="0"/>
              <a:t> </a:t>
            </a:r>
          </a:p>
          <a:p>
            <a:pPr algn="ctr"/>
            <a:r>
              <a:rPr kumimoji="1" lang="en-US" altLang="ja-JP" sz="2800" dirty="0"/>
              <a:t>lattice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2009" y="153759"/>
            <a:ext cx="2002151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 err="1"/>
              <a:t>semimodular</a:t>
            </a:r>
            <a:r>
              <a:rPr kumimoji="1" lang="en-US" altLang="ja-JP" sz="2800" dirty="0"/>
              <a:t> </a:t>
            </a:r>
          </a:p>
          <a:p>
            <a:pPr algn="ctr"/>
            <a:r>
              <a:rPr kumimoji="1" lang="en-US" altLang="ja-JP" sz="2800" dirty="0"/>
              <a:t>lattice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40739" y="1477512"/>
            <a:ext cx="1556452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/>
              <a:t>geometric </a:t>
            </a:r>
          </a:p>
          <a:p>
            <a:pPr algn="ctr"/>
            <a:r>
              <a:rPr kumimoji="1" lang="en-US" altLang="ja-JP" sz="2800" dirty="0"/>
              <a:t>lattice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2552" y="3883545"/>
            <a:ext cx="1349728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/>
              <a:t>partition </a:t>
            </a:r>
          </a:p>
          <a:p>
            <a:pPr algn="ctr"/>
            <a:r>
              <a:rPr kumimoji="1" lang="en-US" altLang="ja-JP" sz="2800" dirty="0"/>
              <a:t>lattice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38754" y="3503559"/>
            <a:ext cx="1749518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800" dirty="0" err="1"/>
              <a:t>noncrossing</a:t>
            </a:r>
            <a:endParaRPr kumimoji="1" lang="en-US" altLang="ja-JP" sz="2800" dirty="0"/>
          </a:p>
          <a:p>
            <a:pPr algn="ctr"/>
            <a:r>
              <a:rPr kumimoji="1" lang="en-US" altLang="ja-JP" sz="2800" dirty="0"/>
              <a:t>partition</a:t>
            </a:r>
          </a:p>
          <a:p>
            <a:pPr algn="ctr"/>
            <a:r>
              <a:rPr kumimoji="1" lang="en-US" altLang="ja-JP" sz="2800" dirty="0"/>
              <a:t>lattice</a:t>
            </a:r>
            <a:endParaRPr kumimoji="1" lang="ja-JP" altLang="en-US" sz="2800" dirty="0"/>
          </a:p>
        </p:txBody>
      </p:sp>
      <p:grpSp>
        <p:nvGrpSpPr>
          <p:cNvPr id="103" name="グループ化 102"/>
          <p:cNvGrpSpPr/>
          <p:nvPr/>
        </p:nvGrpSpPr>
        <p:grpSpPr>
          <a:xfrm>
            <a:off x="992094" y="871565"/>
            <a:ext cx="2824512" cy="1961609"/>
            <a:chOff x="992094" y="871565"/>
            <a:chExt cx="2824512" cy="196160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992094" y="871565"/>
              <a:ext cx="1584986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2800" dirty="0"/>
                <a:t>modular </a:t>
              </a:r>
            </a:p>
            <a:p>
              <a:pPr algn="ctr"/>
              <a:r>
                <a:rPr kumimoji="1" lang="en-US" altLang="ja-JP" sz="2800" dirty="0" err="1"/>
                <a:t>semilattice</a:t>
              </a:r>
              <a:endParaRPr kumimoji="1" lang="ja-JP" altLang="en-US" sz="2800" dirty="0"/>
            </a:p>
          </p:txBody>
        </p:sp>
        <p:cxnSp>
          <p:nvCxnSpPr>
            <p:cNvPr id="16" name="直線コネクタ 15"/>
            <p:cNvCxnSpPr>
              <a:stCxn id="9" idx="2"/>
              <a:endCxn id="7" idx="0"/>
            </p:cNvCxnSpPr>
            <p:nvPr/>
          </p:nvCxnSpPr>
          <p:spPr>
            <a:xfrm>
              <a:off x="1784587" y="1733339"/>
              <a:ext cx="2032019" cy="109983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9" idx="2"/>
              <a:endCxn id="6" idx="0"/>
            </p:cNvCxnSpPr>
            <p:nvPr/>
          </p:nvCxnSpPr>
          <p:spPr>
            <a:xfrm flipH="1">
              <a:off x="1073386" y="1733339"/>
              <a:ext cx="711201" cy="7279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コネクタ 19"/>
          <p:cNvCxnSpPr>
            <a:stCxn id="7" idx="2"/>
            <a:endCxn id="4" idx="0"/>
          </p:cNvCxnSpPr>
          <p:nvPr/>
        </p:nvCxnSpPr>
        <p:spPr>
          <a:xfrm flipH="1">
            <a:off x="3705470" y="3264061"/>
            <a:ext cx="111136" cy="7838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6" idx="2"/>
            <a:endCxn id="5" idx="0"/>
          </p:cNvCxnSpPr>
          <p:nvPr/>
        </p:nvCxnSpPr>
        <p:spPr>
          <a:xfrm flipH="1">
            <a:off x="992094" y="3323063"/>
            <a:ext cx="81292" cy="8540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6" idx="2"/>
            <a:endCxn id="4" idx="0"/>
          </p:cNvCxnSpPr>
          <p:nvPr/>
        </p:nvCxnSpPr>
        <p:spPr>
          <a:xfrm>
            <a:off x="1073386" y="3323063"/>
            <a:ext cx="2632084" cy="7248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2"/>
            <a:endCxn id="3" idx="0"/>
          </p:cNvCxnSpPr>
          <p:nvPr/>
        </p:nvCxnSpPr>
        <p:spPr>
          <a:xfrm>
            <a:off x="992094" y="5038930"/>
            <a:ext cx="1673411" cy="5956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4" idx="2"/>
            <a:endCxn id="3" idx="0"/>
          </p:cNvCxnSpPr>
          <p:nvPr/>
        </p:nvCxnSpPr>
        <p:spPr>
          <a:xfrm flipH="1">
            <a:off x="2665505" y="4909721"/>
            <a:ext cx="1039965" cy="7248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1" idx="2"/>
            <a:endCxn id="7" idx="0"/>
          </p:cNvCxnSpPr>
          <p:nvPr/>
        </p:nvCxnSpPr>
        <p:spPr>
          <a:xfrm flipH="1">
            <a:off x="3816606" y="1015533"/>
            <a:ext cx="296479" cy="18176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11" idx="2"/>
            <a:endCxn id="12" idx="0"/>
          </p:cNvCxnSpPr>
          <p:nvPr/>
        </p:nvCxnSpPr>
        <p:spPr>
          <a:xfrm>
            <a:off x="4113085" y="1015533"/>
            <a:ext cx="1105880" cy="4619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0" idx="2"/>
            <a:endCxn id="7" idx="0"/>
          </p:cNvCxnSpPr>
          <p:nvPr/>
        </p:nvCxnSpPr>
        <p:spPr>
          <a:xfrm flipH="1">
            <a:off x="3816606" y="2461289"/>
            <a:ext cx="4100065" cy="3718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2" idx="2"/>
            <a:endCxn id="13" idx="0"/>
          </p:cNvCxnSpPr>
          <p:nvPr/>
        </p:nvCxnSpPr>
        <p:spPr>
          <a:xfrm>
            <a:off x="5218965" y="2339286"/>
            <a:ext cx="1068451" cy="15442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10" idx="2"/>
            <a:endCxn id="13" idx="0"/>
          </p:cNvCxnSpPr>
          <p:nvPr/>
        </p:nvCxnSpPr>
        <p:spPr>
          <a:xfrm flipH="1">
            <a:off x="6287416" y="2461289"/>
            <a:ext cx="1629255" cy="1422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0" idx="2"/>
          </p:cNvCxnSpPr>
          <p:nvPr/>
        </p:nvCxnSpPr>
        <p:spPr>
          <a:xfrm>
            <a:off x="7916671" y="2461289"/>
            <a:ext cx="263137" cy="11120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フリーフォーム 90"/>
          <p:cNvSpPr/>
          <p:nvPr/>
        </p:nvSpPr>
        <p:spPr>
          <a:xfrm>
            <a:off x="100608" y="2229748"/>
            <a:ext cx="5053444" cy="4495086"/>
          </a:xfrm>
          <a:custGeom>
            <a:avLst/>
            <a:gdLst>
              <a:gd name="connsiteX0" fmla="*/ 175790 w 5053444"/>
              <a:gd name="connsiteY0" fmla="*/ 125137 h 4495086"/>
              <a:gd name="connsiteX1" fmla="*/ 1460731 w 5053444"/>
              <a:gd name="connsiteY1" fmla="*/ 23537 h 4495086"/>
              <a:gd name="connsiteX2" fmla="*/ 3468826 w 5053444"/>
              <a:gd name="connsiteY2" fmla="*/ 340290 h 4495086"/>
              <a:gd name="connsiteX3" fmla="*/ 4682049 w 5053444"/>
              <a:gd name="connsiteY3" fmla="*/ 639113 h 4495086"/>
              <a:gd name="connsiteX4" fmla="*/ 5052590 w 5053444"/>
              <a:gd name="connsiteY4" fmla="*/ 1111254 h 4495086"/>
              <a:gd name="connsiteX5" fmla="*/ 4777673 w 5053444"/>
              <a:gd name="connsiteY5" fmla="*/ 2115301 h 4495086"/>
              <a:gd name="connsiteX6" fmla="*/ 4574473 w 5053444"/>
              <a:gd name="connsiteY6" fmla="*/ 3346454 h 4495086"/>
              <a:gd name="connsiteX7" fmla="*/ 3516637 w 5053444"/>
              <a:gd name="connsiteY7" fmla="*/ 4404290 h 4495086"/>
              <a:gd name="connsiteX8" fmla="*/ 396920 w 5053444"/>
              <a:gd name="connsiteY8" fmla="*/ 4045701 h 4495086"/>
              <a:gd name="connsiteX9" fmla="*/ 32355 w 5053444"/>
              <a:gd name="connsiteY9" fmla="*/ 931960 h 4495086"/>
              <a:gd name="connsiteX10" fmla="*/ 175790 w 5053444"/>
              <a:gd name="connsiteY10" fmla="*/ 125137 h 44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3444" h="4495086">
                <a:moveTo>
                  <a:pt x="175790" y="125137"/>
                </a:moveTo>
                <a:cubicBezTo>
                  <a:pt x="413853" y="-26267"/>
                  <a:pt x="911892" y="-12322"/>
                  <a:pt x="1460731" y="23537"/>
                </a:cubicBezTo>
                <a:cubicBezTo>
                  <a:pt x="2009570" y="59396"/>
                  <a:pt x="2931940" y="237694"/>
                  <a:pt x="3468826" y="340290"/>
                </a:cubicBezTo>
                <a:cubicBezTo>
                  <a:pt x="4005712" y="442886"/>
                  <a:pt x="4418088" y="510619"/>
                  <a:pt x="4682049" y="639113"/>
                </a:cubicBezTo>
                <a:cubicBezTo>
                  <a:pt x="4946010" y="767607"/>
                  <a:pt x="5036653" y="865223"/>
                  <a:pt x="5052590" y="1111254"/>
                </a:cubicBezTo>
                <a:cubicBezTo>
                  <a:pt x="5068527" y="1357285"/>
                  <a:pt x="4857359" y="1742768"/>
                  <a:pt x="4777673" y="2115301"/>
                </a:cubicBezTo>
                <a:cubicBezTo>
                  <a:pt x="4697987" y="2487834"/>
                  <a:pt x="4784646" y="2964956"/>
                  <a:pt x="4574473" y="3346454"/>
                </a:cubicBezTo>
                <a:cubicBezTo>
                  <a:pt x="4364300" y="3727952"/>
                  <a:pt x="4212896" y="4287749"/>
                  <a:pt x="3516637" y="4404290"/>
                </a:cubicBezTo>
                <a:cubicBezTo>
                  <a:pt x="2820378" y="4520831"/>
                  <a:pt x="977634" y="4624423"/>
                  <a:pt x="396920" y="4045701"/>
                </a:cubicBezTo>
                <a:cubicBezTo>
                  <a:pt x="-183794" y="3466979"/>
                  <a:pt x="65226" y="1588376"/>
                  <a:pt x="32355" y="931960"/>
                </a:cubicBezTo>
                <a:cubicBezTo>
                  <a:pt x="-516" y="275544"/>
                  <a:pt x="-62273" y="276541"/>
                  <a:pt x="175790" y="12513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フリーフォーム 92"/>
          <p:cNvSpPr/>
          <p:nvPr/>
        </p:nvSpPr>
        <p:spPr>
          <a:xfrm>
            <a:off x="2890467" y="88749"/>
            <a:ext cx="3833062" cy="2362307"/>
          </a:xfrm>
          <a:custGeom>
            <a:avLst/>
            <a:gdLst>
              <a:gd name="connsiteX0" fmla="*/ 165242 w 3565252"/>
              <a:gd name="connsiteY0" fmla="*/ 112070 h 2558199"/>
              <a:gd name="connsiteX1" fmla="*/ 314654 w 3565252"/>
              <a:gd name="connsiteY1" fmla="*/ 990611 h 2558199"/>
              <a:gd name="connsiteX2" fmla="*/ 1109525 w 3565252"/>
              <a:gd name="connsiteY2" fmla="*/ 2012588 h 2558199"/>
              <a:gd name="connsiteX3" fmla="*/ 2191266 w 3565252"/>
              <a:gd name="connsiteY3" fmla="*/ 2544493 h 2558199"/>
              <a:gd name="connsiteX4" fmla="*/ 3195313 w 3565252"/>
              <a:gd name="connsiteY4" fmla="*/ 2323364 h 2558199"/>
              <a:gd name="connsiteX5" fmla="*/ 3476207 w 3565252"/>
              <a:gd name="connsiteY5" fmla="*/ 1504588 h 2558199"/>
              <a:gd name="connsiteX6" fmla="*/ 3541948 w 3565252"/>
              <a:gd name="connsiteY6" fmla="*/ 602140 h 2558199"/>
              <a:gd name="connsiteX7" fmla="*/ 3470230 w 3565252"/>
              <a:gd name="connsiteY7" fmla="*/ 124023 h 2558199"/>
              <a:gd name="connsiteX8" fmla="*/ 2591689 w 3565252"/>
              <a:gd name="connsiteY8" fmla="*/ 16446 h 2558199"/>
              <a:gd name="connsiteX9" fmla="*/ 165242 w 3565252"/>
              <a:gd name="connsiteY9" fmla="*/ 112070 h 25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5252" h="2558199">
                <a:moveTo>
                  <a:pt x="165242" y="112070"/>
                </a:moveTo>
                <a:cubicBezTo>
                  <a:pt x="-214264" y="274431"/>
                  <a:pt x="157273" y="673858"/>
                  <a:pt x="314654" y="990611"/>
                </a:cubicBezTo>
                <a:cubicBezTo>
                  <a:pt x="472035" y="1307364"/>
                  <a:pt x="796756" y="1753608"/>
                  <a:pt x="1109525" y="2012588"/>
                </a:cubicBezTo>
                <a:cubicBezTo>
                  <a:pt x="1422294" y="2271568"/>
                  <a:pt x="1843635" y="2492697"/>
                  <a:pt x="2191266" y="2544493"/>
                </a:cubicBezTo>
                <a:cubicBezTo>
                  <a:pt x="2538897" y="2596289"/>
                  <a:pt x="2981156" y="2496682"/>
                  <a:pt x="3195313" y="2323364"/>
                </a:cubicBezTo>
                <a:cubicBezTo>
                  <a:pt x="3409470" y="2150047"/>
                  <a:pt x="3418435" y="1791459"/>
                  <a:pt x="3476207" y="1504588"/>
                </a:cubicBezTo>
                <a:cubicBezTo>
                  <a:pt x="3533980" y="1217717"/>
                  <a:pt x="3542944" y="832234"/>
                  <a:pt x="3541948" y="602140"/>
                </a:cubicBezTo>
                <a:cubicBezTo>
                  <a:pt x="3540952" y="372046"/>
                  <a:pt x="3628606" y="221639"/>
                  <a:pt x="3470230" y="124023"/>
                </a:cubicBezTo>
                <a:cubicBezTo>
                  <a:pt x="3311854" y="26407"/>
                  <a:pt x="3148497" y="23418"/>
                  <a:pt x="2591689" y="16446"/>
                </a:cubicBezTo>
                <a:cubicBezTo>
                  <a:pt x="2034881" y="9474"/>
                  <a:pt x="544748" y="-50291"/>
                  <a:pt x="165242" y="11207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93129" y="577993"/>
            <a:ext cx="1716175" cy="738664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i="1" dirty="0"/>
              <a:t> Not CAT(0)</a:t>
            </a:r>
          </a:p>
          <a:p>
            <a:r>
              <a:rPr kumimoji="1" lang="en-US" altLang="ja-JP" sz="2000" dirty="0"/>
              <a:t> (Hayashi 2019)  </a:t>
            </a:r>
            <a:endParaRPr kumimoji="1" lang="ja-JP" altLang="en-US" sz="2000" dirty="0"/>
          </a:p>
        </p:txBody>
      </p:sp>
      <p:sp>
        <p:nvSpPr>
          <p:cNvPr id="101" name="正方形/長方形 100"/>
          <p:cNvSpPr/>
          <p:nvPr/>
        </p:nvSpPr>
        <p:spPr>
          <a:xfrm>
            <a:off x="1657152" y="3401616"/>
            <a:ext cx="1392304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kumimoji="1" lang="en-US" altLang="ja-JP" sz="3600" i="1" dirty="0"/>
              <a:t>CAT(0)</a:t>
            </a:r>
            <a:endParaRPr lang="ja-JP" altLang="en-US" sz="36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744841" y="2844850"/>
            <a:ext cx="2026196" cy="492443"/>
          </a:xfrm>
          <a:prstGeom prst="rect">
            <a:avLst/>
          </a:prstGeom>
          <a:solidFill>
            <a:schemeClr val="accent6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3200" i="1" dirty="0"/>
              <a:t>?? CAT(0) ??</a:t>
            </a:r>
            <a:endParaRPr kumimoji="1" lang="ja-JP" altLang="en-US" sz="3200" i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919964" y="4829178"/>
            <a:ext cx="2071025" cy="4470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41059" y="4856876"/>
            <a:ext cx="18288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/>
              <a:t>BM conjecture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0478" y="480157"/>
            <a:ext cx="10467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H.2019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496169" y="650594"/>
            <a:ext cx="2665260" cy="1615766"/>
          </a:xfrm>
          <a:prstGeom prst="ellipse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3186" y="5168139"/>
            <a:ext cx="12959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>
                <a:solidFill>
                  <a:schemeClr val="accent2">
                    <a:lumMod val="50000"/>
                  </a:schemeClr>
                </a:solidFill>
              </a:rPr>
              <a:t>tree space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3377" y="2723077"/>
            <a:ext cx="20476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Proof Outline: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3377" y="3232059"/>
                <a:ext cx="81673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, CAT(0) property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/>
                  <a:t>Unique Geodesic Property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7" y="3232059"/>
                <a:ext cx="8167364" cy="430887"/>
              </a:xfrm>
              <a:prstGeom prst="rect">
                <a:avLst/>
              </a:prstGeom>
              <a:blipFill>
                <a:blip r:embed="rId2"/>
                <a:stretch>
                  <a:fillRect l="-2612" t="-23944" r="-1567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59431" y="3691360"/>
            <a:ext cx="6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kumimoji="1"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3377" y="3829012"/>
            <a:ext cx="50073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We prove UGP in constructive way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3855" y="4498839"/>
                <a:ext cx="8051495" cy="12926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 Key Fact:  Owen-</a:t>
                </a:r>
                <a:r>
                  <a:rPr kumimoji="1" lang="en-US" altLang="ja-JP" sz="2800" dirty="0" err="1"/>
                  <a:t>Provan</a:t>
                </a:r>
                <a:r>
                  <a:rPr kumimoji="1" lang="en-US" altLang="ja-JP" sz="2800" dirty="0"/>
                  <a:t> algorithm </a:t>
                </a:r>
              </a:p>
              <a:p>
                <a:r>
                  <a:rPr kumimoji="1" lang="en-US" altLang="ja-JP" sz="2800" dirty="0"/>
                  <a:t>                   for geodesics in tree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en-US" altLang="ja-JP" sz="2800" b="0" dirty="0"/>
              </a:p>
              <a:p>
                <a:r>
                  <a:rPr kumimoji="1" lang="en-US" altLang="ja-JP" sz="2800" dirty="0"/>
                  <a:t>                   </a:t>
                </a:r>
                <a:r>
                  <a:rPr kumimoji="1" lang="en-US" altLang="ja-JP" sz="2800" i="1" dirty="0">
                    <a:solidFill>
                      <a:srgbClr val="7030A0"/>
                    </a:solidFill>
                  </a:rPr>
                  <a:t>can prove </a:t>
                </a:r>
                <a:r>
                  <a:rPr kumimoji="1" lang="en-US" altLang="ja-JP" sz="2800" dirty="0">
                    <a:solidFill>
                      <a:srgbClr val="7030A0"/>
                    </a:solidFill>
                  </a:rPr>
                  <a:t>UGP (</a:t>
                </a:r>
                <a:r>
                  <a:rPr kumimoji="1" lang="en-US" altLang="ja-JP" sz="2800" i="1" dirty="0">
                    <a:solidFill>
                      <a:srgbClr val="7030A0"/>
                    </a:solidFill>
                  </a:rPr>
                  <a:t>without knowing CAT(0))</a:t>
                </a:r>
                <a:endParaRPr kumimoji="1" lang="ja-JP" alt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5" y="4498839"/>
                <a:ext cx="8051495" cy="1292662"/>
              </a:xfrm>
              <a:prstGeom prst="rect">
                <a:avLst/>
              </a:prstGeom>
              <a:blipFill>
                <a:blip r:embed="rId3"/>
                <a:stretch>
                  <a:fillRect l="-1665" t="-8019" b="-16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2417" y="485011"/>
                <a:ext cx="5866093" cy="8617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err="1"/>
                  <a:t>Thm</a:t>
                </a:r>
                <a:r>
                  <a:rPr kumimoji="1" lang="en-US" altLang="ja-JP" sz="2800" dirty="0"/>
                  <a:t>. [H2019] </a:t>
                </a:r>
                <a:r>
                  <a:rPr kumimoji="1" lang="en-US" altLang="ja-JP" sz="2000" dirty="0"/>
                  <a:t> </a:t>
                </a:r>
                <a:r>
                  <a:rPr kumimoji="1" lang="en-US" altLang="ja-JP" sz="2000" dirty="0" err="1"/>
                  <a:t>Conj</a:t>
                </a:r>
                <a:r>
                  <a:rPr kumimoji="1" lang="en-US" altLang="ja-JP" sz="2000" dirty="0"/>
                  <a:t> [CCHO2014]</a:t>
                </a:r>
              </a:p>
              <a:p>
                <a:r>
                  <a:rPr kumimoji="1" lang="en-US" altLang="ja-JP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 modular </a:t>
                </a:r>
                <a:r>
                  <a:rPr kumimoji="1" lang="en-US" altLang="ja-JP" sz="2800" dirty="0" err="1"/>
                  <a:t>semilattice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kumimoji="1" lang="en-US" altLang="ja-JP" sz="2800" dirty="0"/>
                  <a:t>CAT(0)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7" y="485011"/>
                <a:ext cx="5866093" cy="861774"/>
              </a:xfrm>
              <a:prstGeom prst="rect">
                <a:avLst/>
              </a:prstGeom>
              <a:blipFill>
                <a:blip r:embed="rId5"/>
                <a:stretch>
                  <a:fillRect l="-2287" t="-12057" r="-1247" b="-24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2417" y="1553526"/>
                <a:ext cx="494359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400" dirty="0"/>
                  <a:t>principal ideal is a modular lattice </a:t>
                </a:r>
              </a:p>
              <a:p>
                <a:pPr algn="ctr"/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7" y="1553526"/>
                <a:ext cx="4943597" cy="738664"/>
              </a:xfrm>
              <a:prstGeom prst="rect">
                <a:avLst/>
              </a:prstGeom>
              <a:blipFill>
                <a:blip r:embed="rId7"/>
                <a:stretch>
                  <a:fillRect t="-13223" r="-1603" b="-123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2061461" y="5968681"/>
            <a:ext cx="420704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>
                <a:sym typeface="Wingdings" panose="05000000000000000000" pitchFamily="2" charset="2"/>
              </a:rPr>
              <a:t> </a:t>
            </a:r>
            <a:r>
              <a:rPr kumimoji="1" lang="en-US" altLang="ja-JP" sz="2800" dirty="0"/>
              <a:t>We extend this argument.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98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8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998" y="2641577"/>
            <a:ext cx="7861704" cy="19389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/>
              <a:t>1. The space of phylogenetic trees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/>
              <a:t>          -- Owen-</a:t>
            </a:r>
            <a:r>
              <a:rPr kumimoji="1" lang="en-US" altLang="ja-JP" sz="2800" dirty="0" err="1"/>
              <a:t>Provan</a:t>
            </a:r>
            <a:r>
              <a:rPr kumimoji="1" lang="en-US" altLang="ja-JP" sz="2800" dirty="0"/>
              <a:t> algorithm computing geodesics 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/>
              <a:t>2. </a:t>
            </a:r>
            <a:r>
              <a:rPr kumimoji="1" lang="en-US" altLang="ja-JP" sz="2800" dirty="0" err="1"/>
              <a:t>Orthoscheme</a:t>
            </a:r>
            <a:r>
              <a:rPr kumimoji="1" lang="en-US" altLang="ja-JP" sz="2800" dirty="0"/>
              <a:t> complexes of (semi)lattices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2998" y="478220"/>
            <a:ext cx="7550529" cy="1508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i="1" dirty="0"/>
              <a:t>In this talk, I will explain </a:t>
            </a:r>
          </a:p>
          <a:p>
            <a:r>
              <a:rPr kumimoji="1" lang="en-US" altLang="ja-JP" sz="2800" i="1" dirty="0"/>
              <a:t>some algorithmic &amp; combinatorial results on </a:t>
            </a:r>
          </a:p>
          <a:p>
            <a:r>
              <a:rPr kumimoji="1" lang="en-US" altLang="ja-JP" sz="2800" i="1" dirty="0"/>
              <a:t>CAT(0) spaces associated with combinatorial objects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55582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30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35913" y="1571138"/>
            <a:ext cx="8147148" cy="2786299"/>
            <a:chOff x="435913" y="1571138"/>
            <a:chExt cx="8147148" cy="2786299"/>
          </a:xfrm>
        </p:grpSpPr>
        <p:sp>
          <p:nvSpPr>
            <p:cNvPr id="36" name="フリーフォーム 35"/>
            <p:cNvSpPr/>
            <p:nvPr/>
          </p:nvSpPr>
          <p:spPr>
            <a:xfrm>
              <a:off x="5053069" y="2002025"/>
              <a:ext cx="2378509" cy="2305396"/>
            </a:xfrm>
            <a:custGeom>
              <a:avLst/>
              <a:gdLst>
                <a:gd name="connsiteX0" fmla="*/ 2366356 w 2366356"/>
                <a:gd name="connsiteY0" fmla="*/ 2299855 h 2299855"/>
                <a:gd name="connsiteX1" fmla="*/ 2161309 w 2366356"/>
                <a:gd name="connsiteY1" fmla="*/ 1163782 h 2299855"/>
                <a:gd name="connsiteX2" fmla="*/ 1501832 w 2366356"/>
                <a:gd name="connsiteY2" fmla="*/ 382385 h 2299855"/>
                <a:gd name="connsiteX3" fmla="*/ 753687 w 2366356"/>
                <a:gd name="connsiteY3" fmla="*/ 94211 h 2299855"/>
                <a:gd name="connsiteX4" fmla="*/ 0 w 2366356"/>
                <a:gd name="connsiteY4" fmla="*/ 0 h 2299855"/>
                <a:gd name="connsiteX5" fmla="*/ 27709 w 2366356"/>
                <a:gd name="connsiteY5" fmla="*/ 2288771 h 2299855"/>
                <a:gd name="connsiteX6" fmla="*/ 2366356 w 2366356"/>
                <a:gd name="connsiteY6" fmla="*/ 2299855 h 2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356" h="2299855">
                  <a:moveTo>
                    <a:pt x="2366356" y="2299855"/>
                  </a:moveTo>
                  <a:lnTo>
                    <a:pt x="2161309" y="1163782"/>
                  </a:lnTo>
                  <a:lnTo>
                    <a:pt x="1501832" y="382385"/>
                  </a:lnTo>
                  <a:lnTo>
                    <a:pt x="753687" y="94211"/>
                  </a:lnTo>
                  <a:lnTo>
                    <a:pt x="0" y="0"/>
                  </a:lnTo>
                  <a:lnTo>
                    <a:pt x="27709" y="2288771"/>
                  </a:lnTo>
                  <a:lnTo>
                    <a:pt x="2366356" y="22998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矢印コネクタ 3"/>
            <p:cNvCxnSpPr/>
            <p:nvPr/>
          </p:nvCxnSpPr>
          <p:spPr>
            <a:xfrm flipH="1" flipV="1">
              <a:off x="5053069" y="1667415"/>
              <a:ext cx="24766" cy="26497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5073072" y="4307421"/>
              <a:ext cx="2883909" cy="96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4577668" y="2967727"/>
              <a:ext cx="1321117" cy="48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35913" y="2378522"/>
                  <a:ext cx="400051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b="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kumimoji="1" lang="en-US" altLang="ja-JP" sz="2400" b="0" i="1" dirty="0">
                    <a:latin typeface="Cambria Math" panose="02040503050406030204" pitchFamily="18" charset="0"/>
                  </a:endParaRPr>
                </a:p>
                <a:p>
                  <a:r>
                    <a:rPr kumimoji="1" lang="en-US" altLang="ja-JP" sz="2400" b="0" dirty="0">
                      <a:ea typeface="Cambria Math" panose="02040503050406030204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913" y="2378522"/>
                  <a:ext cx="4000519" cy="738664"/>
                </a:xfrm>
                <a:prstGeom prst="rect">
                  <a:avLst/>
                </a:prstGeom>
                <a:blipFill>
                  <a:blip r:embed="rId2"/>
                  <a:stretch>
                    <a:fillRect r="-2591" b="-173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6565042" y="1571138"/>
                  <a:ext cx="51661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042" y="1571138"/>
                  <a:ext cx="516616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5774434" y="2065129"/>
              <a:ext cx="100033" cy="10003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351109" y="2592609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>
              <a:spLocks noChangeAspect="1"/>
            </p:cNvSpPr>
            <p:nvPr/>
          </p:nvSpPr>
          <p:spPr>
            <a:xfrm>
              <a:off x="6619702" y="3055528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5798752" y="3664636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6749176" y="3932303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6629887" y="3055528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7380803" y="4257404"/>
              <a:ext cx="100033" cy="10003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7164672" y="3120084"/>
              <a:ext cx="100033" cy="10003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6515026" y="2345952"/>
              <a:ext cx="100033" cy="10003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5014136" y="1959087"/>
              <a:ext cx="100033" cy="10003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5991385" y="2825332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5451142" y="4009979"/>
              <a:ext cx="100033" cy="100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7225510" y="2024988"/>
              <a:ext cx="1357551" cy="593735"/>
              <a:chOff x="7146847" y="740983"/>
              <a:chExt cx="1357551" cy="5937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テキスト ボックス 41"/>
                  <p:cNvSpPr txBox="1"/>
                  <p:nvPr/>
                </p:nvSpPr>
                <p:spPr>
                  <a:xfrm>
                    <a:off x="7415575" y="1026941"/>
                    <a:ext cx="108882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,1−</m:t>
                          </m:r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42" name="テキスト ボックス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575" y="1026941"/>
                    <a:ext cx="1088823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380" t="-1961" r="-782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直線矢印コネクタ 43"/>
              <p:cNvCxnSpPr/>
              <p:nvPr/>
            </p:nvCxnSpPr>
            <p:spPr>
              <a:xfrm flipV="1">
                <a:off x="7146847" y="740983"/>
                <a:ext cx="604058" cy="4220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グループ化 9"/>
          <p:cNvGrpSpPr/>
          <p:nvPr/>
        </p:nvGrpSpPr>
        <p:grpSpPr>
          <a:xfrm>
            <a:off x="743703" y="4642855"/>
            <a:ext cx="6977912" cy="1740425"/>
            <a:chOff x="743703" y="4642855"/>
            <a:chExt cx="6977912" cy="1740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743703" y="4642855"/>
                  <a:ext cx="549862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03" y="4642855"/>
                  <a:ext cx="5498621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099807" y="5328849"/>
                  <a:ext cx="386169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kumimoji="1" lang="ja-JP" altLang="en-US" sz="2800" dirty="0"/>
                    <a:t> 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i="1" dirty="0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807" y="5328849"/>
                  <a:ext cx="386169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テキスト ボックス 46"/>
            <p:cNvSpPr txBox="1"/>
            <p:nvPr/>
          </p:nvSpPr>
          <p:spPr>
            <a:xfrm>
              <a:off x="2047561" y="5952393"/>
              <a:ext cx="567405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sym typeface="Wingdings" panose="05000000000000000000" pitchFamily="2" charset="2"/>
                </a:rPr>
                <a:t>--- generalization of (parametric) MVSP</a:t>
              </a:r>
              <a:endParaRPr kumimoji="1" lang="ja-JP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41781" y="463081"/>
                <a:ext cx="36343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dirty="0"/>
                  <a:t>Reduce to: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1" y="463081"/>
                <a:ext cx="3634393" cy="430887"/>
              </a:xfrm>
              <a:prstGeom prst="rect">
                <a:avLst/>
              </a:prstGeom>
              <a:blipFill>
                <a:blip r:embed="rId9"/>
                <a:stretch>
                  <a:fillRect l="-5863" t="-23944" b="-49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107299" y="485012"/>
                <a:ext cx="1777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99" y="485012"/>
                <a:ext cx="177721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40040" y="965916"/>
                <a:ext cx="32587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40" y="965916"/>
                <a:ext cx="32587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5501159" y="90002"/>
            <a:ext cx="14244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modular lattice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5746274" y="385625"/>
            <a:ext cx="245112" cy="1549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5176058" y="315246"/>
            <a:ext cx="307395" cy="187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2F9FB7D1-B0BE-481A-8A31-575607FBBECB}"/>
              </a:ext>
            </a:extLst>
          </p:cNvPr>
          <p:cNvSpPr/>
          <p:nvPr/>
        </p:nvSpPr>
        <p:spPr>
          <a:xfrm>
            <a:off x="2587127" y="1630829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A2DBDE1-CFA2-40C9-901F-6AB35C02A92A}"/>
              </a:ext>
            </a:extLst>
          </p:cNvPr>
          <p:cNvSpPr/>
          <p:nvPr/>
        </p:nvSpPr>
        <p:spPr>
          <a:xfrm>
            <a:off x="1671021" y="3322534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647AD5C-FA9C-4E86-A23C-55621F1AB437}"/>
              </a:ext>
            </a:extLst>
          </p:cNvPr>
          <p:cNvSpPr/>
          <p:nvPr/>
        </p:nvSpPr>
        <p:spPr>
          <a:xfrm>
            <a:off x="1935961" y="3800518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24537D6-773B-4A59-9F8A-43ACCD3AEE69}"/>
              </a:ext>
            </a:extLst>
          </p:cNvPr>
          <p:cNvSpPr/>
          <p:nvPr/>
        </p:nvSpPr>
        <p:spPr>
          <a:xfrm>
            <a:off x="2641127" y="2473146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96BDACD-F710-4BA1-AB00-912F42EF81DD}"/>
              </a:ext>
            </a:extLst>
          </p:cNvPr>
          <p:cNvSpPr/>
          <p:nvPr/>
        </p:nvSpPr>
        <p:spPr>
          <a:xfrm>
            <a:off x="3451905" y="3435719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9080FCD-00BE-41CF-B0AA-70BD8383BD6D}"/>
              </a:ext>
            </a:extLst>
          </p:cNvPr>
          <p:cNvSpPr/>
          <p:nvPr/>
        </p:nvSpPr>
        <p:spPr>
          <a:xfrm>
            <a:off x="3170115" y="2930119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440966C-835A-4919-93BC-12711D9149C6}"/>
              </a:ext>
            </a:extLst>
          </p:cNvPr>
          <p:cNvSpPr/>
          <p:nvPr/>
        </p:nvSpPr>
        <p:spPr>
          <a:xfrm>
            <a:off x="1304746" y="3780919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D2E6729-5F71-47CE-A8A1-C64CA9293AF5}"/>
              </a:ext>
            </a:extLst>
          </p:cNvPr>
          <p:cNvSpPr/>
          <p:nvPr/>
        </p:nvSpPr>
        <p:spPr>
          <a:xfrm>
            <a:off x="2865570" y="3411047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004822B-AD9F-43AA-87D8-D87578B1B62E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2641127" y="1738829"/>
            <a:ext cx="18000" cy="73431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37A72BA-E7BC-40FD-A075-30F49256A106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 flipV="1">
            <a:off x="1701749" y="2503874"/>
            <a:ext cx="944650" cy="82393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340E69F-8311-4B0B-9B8D-2973109CF461}"/>
              </a:ext>
            </a:extLst>
          </p:cNvPr>
          <p:cNvCxnSpPr>
            <a:cxnSpLocks/>
            <a:stCxn id="10" idx="7"/>
            <a:endCxn id="5" idx="3"/>
          </p:cNvCxnSpPr>
          <p:nvPr/>
        </p:nvCxnSpPr>
        <p:spPr>
          <a:xfrm flipV="1">
            <a:off x="1396930" y="3353262"/>
            <a:ext cx="279363" cy="44347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4D503C0-0D1C-4637-ADD9-BD008EE1FF92}"/>
              </a:ext>
            </a:extLst>
          </p:cNvPr>
          <p:cNvCxnSpPr>
            <a:cxnSpLocks/>
            <a:stCxn id="6" idx="0"/>
            <a:endCxn id="5" idx="5"/>
          </p:cNvCxnSpPr>
          <p:nvPr/>
        </p:nvCxnSpPr>
        <p:spPr>
          <a:xfrm flipH="1" flipV="1">
            <a:off x="1701749" y="3353262"/>
            <a:ext cx="288212" cy="44725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BCCFD12-0707-4DC3-9A66-63F3B22DCF7E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2671855" y="2503874"/>
            <a:ext cx="503532" cy="43151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AA3D24F-91D2-4C60-88BC-A06F7362051F}"/>
              </a:ext>
            </a:extLst>
          </p:cNvPr>
          <p:cNvCxnSpPr>
            <a:cxnSpLocks/>
            <a:stCxn id="11" idx="0"/>
            <a:endCxn id="9" idx="3"/>
          </p:cNvCxnSpPr>
          <p:nvPr/>
        </p:nvCxnSpPr>
        <p:spPr>
          <a:xfrm flipV="1">
            <a:off x="2919570" y="2960847"/>
            <a:ext cx="255817" cy="450200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61F3D8C-047C-404F-9FB4-3A935E30CFC8}"/>
              </a:ext>
            </a:extLst>
          </p:cNvPr>
          <p:cNvCxnSpPr>
            <a:cxnSpLocks/>
            <a:stCxn id="8" idx="0"/>
            <a:endCxn id="9" idx="5"/>
          </p:cNvCxnSpPr>
          <p:nvPr/>
        </p:nvCxnSpPr>
        <p:spPr>
          <a:xfrm flipH="1" flipV="1">
            <a:off x="3200843" y="2960847"/>
            <a:ext cx="305062" cy="47487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2576222E-BAAC-41A0-ADDC-52695452DD70}"/>
              </a:ext>
            </a:extLst>
          </p:cNvPr>
          <p:cNvSpPr/>
          <p:nvPr/>
        </p:nvSpPr>
        <p:spPr>
          <a:xfrm>
            <a:off x="5957521" y="1632277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D890CC1-0A70-4FA0-9844-1FCA4AA4EBBE}"/>
              </a:ext>
            </a:extLst>
          </p:cNvPr>
          <p:cNvSpPr/>
          <p:nvPr/>
        </p:nvSpPr>
        <p:spPr>
          <a:xfrm>
            <a:off x="5581128" y="2877567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A7CFAC7-9378-4098-BE09-0F66CDDB68A3}"/>
              </a:ext>
            </a:extLst>
          </p:cNvPr>
          <p:cNvSpPr/>
          <p:nvPr/>
        </p:nvSpPr>
        <p:spPr>
          <a:xfrm>
            <a:off x="6987499" y="3943444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1244243-DD60-441D-A74E-FB299BEED74D}"/>
              </a:ext>
            </a:extLst>
          </p:cNvPr>
          <p:cNvSpPr/>
          <p:nvPr/>
        </p:nvSpPr>
        <p:spPr>
          <a:xfrm>
            <a:off x="5971039" y="2519743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8052839-33EC-4A1E-B266-CD456E46681A}"/>
              </a:ext>
            </a:extLst>
          </p:cNvPr>
          <p:cNvSpPr/>
          <p:nvPr/>
        </p:nvSpPr>
        <p:spPr>
          <a:xfrm>
            <a:off x="7299803" y="3636123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2A8FD5A-00D2-42B4-84C4-587EBAD6D83A}"/>
              </a:ext>
            </a:extLst>
          </p:cNvPr>
          <p:cNvSpPr/>
          <p:nvPr/>
        </p:nvSpPr>
        <p:spPr>
          <a:xfrm>
            <a:off x="7016897" y="3368704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584A62F4-726D-44DF-BCAB-9245B29977D8}"/>
              </a:ext>
            </a:extLst>
          </p:cNvPr>
          <p:cNvSpPr/>
          <p:nvPr/>
        </p:nvSpPr>
        <p:spPr>
          <a:xfrm>
            <a:off x="7597259" y="3940843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5ED4EC5-72A8-44A2-B246-6506C1272786}"/>
              </a:ext>
            </a:extLst>
          </p:cNvPr>
          <p:cNvSpPr/>
          <p:nvPr/>
        </p:nvSpPr>
        <p:spPr>
          <a:xfrm>
            <a:off x="6658654" y="3705384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ACF10AB-3E71-41A5-9427-A4A1BEDFFF92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 flipH="1">
            <a:off x="5989039" y="1740277"/>
            <a:ext cx="22482" cy="77946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D126A42-84B4-4835-AB7D-5504A58E5F5A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5673312" y="2550471"/>
            <a:ext cx="302999" cy="34291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AE88405-C79F-4BC5-B374-B572A1BE95DE}"/>
              </a:ext>
            </a:extLst>
          </p:cNvPr>
          <p:cNvCxnSpPr>
            <a:cxnSpLocks/>
            <a:stCxn id="25" idx="1"/>
            <a:endCxn id="23" idx="5"/>
          </p:cNvCxnSpPr>
          <p:nvPr/>
        </p:nvCxnSpPr>
        <p:spPr>
          <a:xfrm flipH="1" flipV="1">
            <a:off x="7330531" y="3666851"/>
            <a:ext cx="282544" cy="28980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BE6CC8B-5F37-4347-A77F-D6F6B06B5ABD}"/>
              </a:ext>
            </a:extLst>
          </p:cNvPr>
          <p:cNvCxnSpPr>
            <a:cxnSpLocks/>
            <a:stCxn id="21" idx="7"/>
            <a:endCxn id="23" idx="3"/>
          </p:cNvCxnSpPr>
          <p:nvPr/>
        </p:nvCxnSpPr>
        <p:spPr>
          <a:xfrm flipV="1">
            <a:off x="7079683" y="3666851"/>
            <a:ext cx="225392" cy="29240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5759DB4-3BB7-4D28-8E7A-C6E66A8BB367}"/>
              </a:ext>
            </a:extLst>
          </p:cNvPr>
          <p:cNvCxnSpPr>
            <a:cxnSpLocks/>
            <a:stCxn id="24" idx="1"/>
            <a:endCxn id="22" idx="5"/>
          </p:cNvCxnSpPr>
          <p:nvPr/>
        </p:nvCxnSpPr>
        <p:spPr>
          <a:xfrm flipH="1" flipV="1">
            <a:off x="6001767" y="2550471"/>
            <a:ext cx="1020402" cy="823505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FBA3029-1A65-4CC6-828C-718FB86CFE19}"/>
              </a:ext>
            </a:extLst>
          </p:cNvPr>
          <p:cNvCxnSpPr>
            <a:cxnSpLocks/>
            <a:stCxn id="26" idx="7"/>
            <a:endCxn id="24" idx="3"/>
          </p:cNvCxnSpPr>
          <p:nvPr/>
        </p:nvCxnSpPr>
        <p:spPr>
          <a:xfrm flipV="1">
            <a:off x="6750838" y="3399432"/>
            <a:ext cx="271331" cy="32176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D940F0C-0C7F-4D4F-8B05-391B2BD926D6}"/>
              </a:ext>
            </a:extLst>
          </p:cNvPr>
          <p:cNvCxnSpPr>
            <a:cxnSpLocks/>
            <a:stCxn id="23" idx="1"/>
            <a:endCxn id="24" idx="5"/>
          </p:cNvCxnSpPr>
          <p:nvPr/>
        </p:nvCxnSpPr>
        <p:spPr>
          <a:xfrm flipH="1" flipV="1">
            <a:off x="7047625" y="3399432"/>
            <a:ext cx="257450" cy="24196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34A12A1-094C-487E-BE9C-A6A2E292A4C1}"/>
                  </a:ext>
                </a:extLst>
              </p:cNvPr>
              <p:cNvSpPr txBox="1"/>
              <p:nvPr/>
            </p:nvSpPr>
            <p:spPr>
              <a:xfrm>
                <a:off x="2691088" y="147717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34A12A1-094C-487E-BE9C-A6A2E292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88" y="147717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01A525-9D41-47FA-B45C-F18683735853}"/>
                  </a:ext>
                </a:extLst>
              </p:cNvPr>
              <p:cNvSpPr txBox="1"/>
              <p:nvPr/>
            </p:nvSpPr>
            <p:spPr>
              <a:xfrm>
                <a:off x="1226571" y="3853195"/>
                <a:ext cx="247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01A525-9D41-47FA-B45C-F1868373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71" y="3853195"/>
                <a:ext cx="247953" cy="369332"/>
              </a:xfrm>
              <a:prstGeom prst="rect">
                <a:avLst/>
              </a:prstGeom>
              <a:blipFill>
                <a:blip r:embed="rId3"/>
                <a:stretch>
                  <a:fillRect l="-14634" r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DE71C20-1655-4A25-91E0-93420E43A0FA}"/>
                  </a:ext>
                </a:extLst>
              </p:cNvPr>
              <p:cNvSpPr txBox="1"/>
              <p:nvPr/>
            </p:nvSpPr>
            <p:spPr>
              <a:xfrm>
                <a:off x="1886953" y="389367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DE71C20-1655-4A25-91E0-93420E43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53" y="3893670"/>
                <a:ext cx="242374" cy="369332"/>
              </a:xfrm>
              <a:prstGeom prst="rect">
                <a:avLst/>
              </a:prstGeom>
              <a:blipFill>
                <a:blip r:embed="rId4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054F062-D278-4B53-91CB-9BE2CD5E39C4}"/>
                  </a:ext>
                </a:extLst>
              </p:cNvPr>
              <p:cNvSpPr txBox="1"/>
              <p:nvPr/>
            </p:nvSpPr>
            <p:spPr>
              <a:xfrm>
                <a:off x="2796182" y="3471782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054F062-D278-4B53-91CB-9BE2CD5E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182" y="3471782"/>
                <a:ext cx="219740" cy="369332"/>
              </a:xfrm>
              <a:prstGeom prst="rect">
                <a:avLst/>
              </a:prstGeom>
              <a:blipFill>
                <a:blip r:embed="rId5"/>
                <a:stretch>
                  <a:fillRect l="-19444" r="-13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6F06015-062B-474D-9D15-F8BD49D32F7D}"/>
                  </a:ext>
                </a:extLst>
              </p:cNvPr>
              <p:cNvSpPr txBox="1"/>
              <p:nvPr/>
            </p:nvSpPr>
            <p:spPr>
              <a:xfrm>
                <a:off x="3390319" y="3527938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6F06015-062B-474D-9D15-F8BD49D3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19" y="3527938"/>
                <a:ext cx="256609" cy="369332"/>
              </a:xfrm>
              <a:prstGeom prst="rect">
                <a:avLst/>
              </a:prstGeom>
              <a:blipFill>
                <a:blip r:embed="rId6"/>
                <a:stretch>
                  <a:fillRect l="-28571" r="-2619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581689E-0E16-449B-AB92-8A78BEDBDB50}"/>
                  </a:ext>
                </a:extLst>
              </p:cNvPr>
              <p:cNvSpPr txBox="1"/>
              <p:nvPr/>
            </p:nvSpPr>
            <p:spPr>
              <a:xfrm>
                <a:off x="5473518" y="2943331"/>
                <a:ext cx="247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581689E-0E16-449B-AB92-8A78BEDBD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18" y="2943331"/>
                <a:ext cx="247953" cy="369332"/>
              </a:xfrm>
              <a:prstGeom prst="rect">
                <a:avLst/>
              </a:prstGeom>
              <a:blipFill>
                <a:blip r:embed="rId7"/>
                <a:stretch>
                  <a:fillRect l="-17073" r="-1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0AE7581-A700-4575-9F61-597B3CF21231}"/>
                  </a:ext>
                </a:extLst>
              </p:cNvPr>
              <p:cNvSpPr txBox="1"/>
              <p:nvPr/>
            </p:nvSpPr>
            <p:spPr>
              <a:xfrm>
                <a:off x="6043039" y="140954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0AE7581-A700-4575-9F61-597B3CF2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039" y="1409541"/>
                <a:ext cx="238847" cy="369332"/>
              </a:xfrm>
              <a:prstGeom prst="rect">
                <a:avLst/>
              </a:prstGeom>
              <a:blipFill>
                <a:blip r:embed="rId8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581936D-5D7A-46DE-8304-F9C6B61692D0}"/>
                  </a:ext>
                </a:extLst>
              </p:cNvPr>
              <p:cNvSpPr txBox="1"/>
              <p:nvPr/>
            </p:nvSpPr>
            <p:spPr>
              <a:xfrm>
                <a:off x="6472424" y="373010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581936D-5D7A-46DE-8304-F9C6B616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424" y="3730100"/>
                <a:ext cx="242374" cy="369332"/>
              </a:xfrm>
              <a:prstGeom prst="rect">
                <a:avLst/>
              </a:prstGeom>
              <a:blipFill>
                <a:blip r:embed="rId9"/>
                <a:stretch>
                  <a:fillRect l="-30000" r="-2750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DD3968E-64CB-4047-BA1A-235CDB321EDB}"/>
                  </a:ext>
                </a:extLst>
              </p:cNvPr>
              <p:cNvSpPr txBox="1"/>
              <p:nvPr/>
            </p:nvSpPr>
            <p:spPr>
              <a:xfrm>
                <a:off x="6907027" y="4014838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DD3968E-64CB-4047-BA1A-235CDB321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027" y="4014838"/>
                <a:ext cx="219740" cy="369332"/>
              </a:xfrm>
              <a:prstGeom prst="rect">
                <a:avLst/>
              </a:prstGeom>
              <a:blipFill>
                <a:blip r:embed="rId10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E4D0A4A-EC20-4970-82E6-E50E9381768D}"/>
                  </a:ext>
                </a:extLst>
              </p:cNvPr>
              <p:cNvSpPr txBox="1"/>
              <p:nvPr/>
            </p:nvSpPr>
            <p:spPr>
              <a:xfrm>
                <a:off x="7577364" y="4045985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E4D0A4A-EC20-4970-82E6-E50E93817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364" y="4045985"/>
                <a:ext cx="256609" cy="369332"/>
              </a:xfrm>
              <a:prstGeom prst="rect">
                <a:avLst/>
              </a:prstGeom>
              <a:blipFill>
                <a:blip r:embed="rId11"/>
                <a:stretch>
                  <a:fillRect l="-28571" r="-2619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3FBF31C-5D81-4E6F-8C31-EB2F33D2E45B}"/>
                  </a:ext>
                </a:extLst>
              </p:cNvPr>
              <p:cNvSpPr txBox="1"/>
              <p:nvPr/>
            </p:nvSpPr>
            <p:spPr>
              <a:xfrm>
                <a:off x="1500183" y="1646358"/>
                <a:ext cx="3884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3FBF31C-5D81-4E6F-8C31-EB2F33D2E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83" y="1646358"/>
                <a:ext cx="38844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8AC89C6-14DE-48A1-9A0D-DDE066BBC216}"/>
                  </a:ext>
                </a:extLst>
              </p:cNvPr>
              <p:cNvSpPr txBox="1"/>
              <p:nvPr/>
            </p:nvSpPr>
            <p:spPr>
              <a:xfrm>
                <a:off x="7052897" y="1575166"/>
                <a:ext cx="4969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36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8AC89C6-14DE-48A1-9A0D-DDE066BBC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97" y="1575166"/>
                <a:ext cx="496931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/>
          <p:cNvSpPr txBox="1"/>
          <p:nvPr/>
        </p:nvSpPr>
        <p:spPr>
          <a:xfrm>
            <a:off x="1026377" y="4764591"/>
            <a:ext cx="740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>
                <a:ea typeface="小塚明朝 Pr6N R" panose="02020400000000000000" pitchFamily="18" charset="-128"/>
              </a:rPr>
              <a:t>How to measure two distinct phylogenetic trees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3841055" y="2316411"/>
                <a:ext cx="12443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′)</m:t>
                    </m:r>
                  </m:oMath>
                </a14:m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?</a:t>
                </a:r>
                <a:endParaRPr kumimoji="1" lang="ja-JP" altLang="en-US" sz="2400" dirty="0"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055" y="2316411"/>
                <a:ext cx="1244380" cy="369332"/>
              </a:xfrm>
              <a:prstGeom prst="rect">
                <a:avLst/>
              </a:prstGeom>
              <a:blipFill>
                <a:blip r:embed="rId14"/>
                <a:stretch>
                  <a:fillRect l="-8824" t="-26230" r="-12255" b="-475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/>
          <p:cNvSpPr txBox="1"/>
          <p:nvPr/>
        </p:nvSpPr>
        <p:spPr>
          <a:xfrm>
            <a:off x="652632" y="5576071"/>
            <a:ext cx="799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a typeface="小塚明朝 Pr6N R" panose="02020400000000000000" pitchFamily="18" charset="-128"/>
              </a:rPr>
              <a:t>Continuous:  edge-length</a:t>
            </a:r>
            <a:r>
              <a:rPr kumimoji="1" lang="ja-JP" altLang="en-US" sz="2400" dirty="0">
                <a:ea typeface="小塚明朝 Pr6N R" panose="02020400000000000000" pitchFamily="18" charset="-128"/>
              </a:rPr>
              <a:t>　</a:t>
            </a:r>
            <a:r>
              <a:rPr kumimoji="1" lang="en-US" altLang="ja-JP" sz="2400" dirty="0" err="1">
                <a:ea typeface="小塚明朝 Pr6N R" panose="02020400000000000000" pitchFamily="18" charset="-128"/>
              </a:rPr>
              <a:t>v.s</a:t>
            </a:r>
            <a:r>
              <a:rPr kumimoji="1" lang="en-US" altLang="ja-JP" sz="2400" dirty="0">
                <a:ea typeface="小塚明朝 Pr6N R" panose="02020400000000000000" pitchFamily="18" charset="-128"/>
              </a:rPr>
              <a:t>.</a:t>
            </a:r>
            <a:r>
              <a:rPr kumimoji="1" lang="ja-JP" altLang="en-US" sz="2400" dirty="0">
                <a:ea typeface="小塚明朝 Pr6N R" panose="02020400000000000000" pitchFamily="18" charset="-128"/>
              </a:rPr>
              <a:t>　</a:t>
            </a:r>
            <a:r>
              <a:rPr kumimoji="1" lang="en-US" altLang="ja-JP" sz="2400" dirty="0">
                <a:ea typeface="小塚明朝 Pr6N R" panose="02020400000000000000" pitchFamily="18" charset="-128"/>
              </a:rPr>
              <a:t>Discrete: topology of the tree</a:t>
            </a:r>
            <a:endParaRPr kumimoji="1" lang="ja-JP" altLang="en-US" sz="2400" dirty="0">
              <a:ea typeface="小塚明朝 Pr6N R" panose="02020400000000000000" pitchFamily="18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22468" y="86670"/>
            <a:ext cx="5856233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/>
              <a:t>Phylogenetic tree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7169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795688" y="1271780"/>
                <a:ext cx="3377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𝑆</m:t>
                    </m:r>
                  </m:oMath>
                </a14:m>
                <a:r>
                  <a:rPr kumimoji="1" lang="en-US" altLang="ja-JP" sz="2400" b="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: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a set of taxa</a:t>
                </a:r>
                <a:r>
                  <a:rPr kumimoji="1" lang="ja-JP" altLang="en-US" sz="2400" dirty="0" err="1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𝑆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𝑛</m:t>
                    </m:r>
                  </m:oMath>
                </a14:m>
                <a:endParaRPr kumimoji="1" lang="en-US" altLang="ja-JP" sz="2400" b="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88" y="1271780"/>
                <a:ext cx="3377078" cy="461665"/>
              </a:xfrm>
              <a:prstGeom prst="rect">
                <a:avLst/>
              </a:prstGeom>
              <a:blipFill>
                <a:blip r:embed="rId2"/>
                <a:stretch>
                  <a:fillRect l="-542" t="-1200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3488451" y="1940719"/>
                <a:ext cx="4585486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: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𝑆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 err="1">
                    <a:ea typeface="小塚明朝 Pr6N R" panose="02020400000000000000" pitchFamily="18" charset="-128"/>
                  </a:rPr>
                  <a:t>s.t.</a:t>
                </a:r>
                <a:r>
                  <a:rPr kumimoji="1" lang="en-US" altLang="ja-JP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supp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is laminar</a:t>
                </a:r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51" y="1940719"/>
                <a:ext cx="4585486" cy="462884"/>
              </a:xfrm>
              <a:prstGeom prst="rect">
                <a:avLst/>
              </a:prstGeom>
              <a:blipFill>
                <a:blip r:embed="rId3"/>
                <a:stretch>
                  <a:fillRect l="-266" t="-10526" r="-106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3036844" y="1982954"/>
                <a:ext cx="4039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⇔</m:t>
                      </m:r>
                    </m:oMath>
                  </m:oMathPara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44" y="1982954"/>
                <a:ext cx="403957" cy="369332"/>
              </a:xfrm>
              <a:prstGeom prst="rect">
                <a:avLst/>
              </a:prstGeom>
              <a:blipFill>
                <a:blip r:embed="rId4"/>
                <a:stretch>
                  <a:fillRect l="-10606" r="-10606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246939" y="5723182"/>
                <a:ext cx="6810134" cy="522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Tree space </a:t>
                </a:r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supp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is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laminar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39" y="5723182"/>
                <a:ext cx="6810134" cy="522900"/>
              </a:xfrm>
              <a:prstGeom prst="rect">
                <a:avLst/>
              </a:prstGeom>
              <a:blipFill>
                <a:blip r:embed="rId5"/>
                <a:stretch>
                  <a:fillRect l="-1432" t="-3488" b="-197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568568" y="1952100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𝑇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68" y="1952100"/>
                <a:ext cx="4430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064319" y="289313"/>
            <a:ext cx="52665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3200" dirty="0"/>
              <a:t>The space of phylogenetic trees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63649" y="1946913"/>
            <a:ext cx="5963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tree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5009957" y="761963"/>
            <a:ext cx="310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/>
              <a:t>Billera-Holomes-Vogtman</a:t>
            </a:r>
            <a:r>
              <a:rPr kumimoji="1" lang="en-US" altLang="ja-JP" dirty="0"/>
              <a:t> 2001</a:t>
            </a:r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2F9FB7D1-B0BE-481A-8A31-575607FBBECB}"/>
              </a:ext>
            </a:extLst>
          </p:cNvPr>
          <p:cNvSpPr/>
          <p:nvPr/>
        </p:nvSpPr>
        <p:spPr>
          <a:xfrm>
            <a:off x="2032230" y="2898218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EA2DBDE1-CFA2-40C9-901F-6AB35C02A92A}"/>
              </a:ext>
            </a:extLst>
          </p:cNvPr>
          <p:cNvSpPr/>
          <p:nvPr/>
        </p:nvSpPr>
        <p:spPr>
          <a:xfrm>
            <a:off x="1122261" y="4084669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647AD5C-FA9C-4E86-A23C-55621F1AB437}"/>
              </a:ext>
            </a:extLst>
          </p:cNvPr>
          <p:cNvSpPr/>
          <p:nvPr/>
        </p:nvSpPr>
        <p:spPr>
          <a:xfrm>
            <a:off x="1387201" y="4562653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424537D6-773B-4A59-9F8A-43ACCD3AEE69}"/>
              </a:ext>
            </a:extLst>
          </p:cNvPr>
          <p:cNvSpPr/>
          <p:nvPr/>
        </p:nvSpPr>
        <p:spPr>
          <a:xfrm>
            <a:off x="2092367" y="3235281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96BDACD-F710-4BA1-AB00-912F42EF81DD}"/>
              </a:ext>
            </a:extLst>
          </p:cNvPr>
          <p:cNvSpPr/>
          <p:nvPr/>
        </p:nvSpPr>
        <p:spPr>
          <a:xfrm>
            <a:off x="3403596" y="4533668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A9080FCD-00BE-41CF-B0AA-70BD8383BD6D}"/>
              </a:ext>
            </a:extLst>
          </p:cNvPr>
          <p:cNvSpPr/>
          <p:nvPr/>
        </p:nvSpPr>
        <p:spPr>
          <a:xfrm>
            <a:off x="2621355" y="3692254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C440966C-835A-4919-93BC-12711D9149C6}"/>
              </a:ext>
            </a:extLst>
          </p:cNvPr>
          <p:cNvSpPr/>
          <p:nvPr/>
        </p:nvSpPr>
        <p:spPr>
          <a:xfrm>
            <a:off x="755986" y="4543054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3D2E6729-5F71-47CE-A8A1-C64CA9293AF5}"/>
              </a:ext>
            </a:extLst>
          </p:cNvPr>
          <p:cNvSpPr/>
          <p:nvPr/>
        </p:nvSpPr>
        <p:spPr>
          <a:xfrm>
            <a:off x="2192714" y="4571216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004822B-AD9F-43AA-87D8-D87578B1B62E}"/>
              </a:ext>
            </a:extLst>
          </p:cNvPr>
          <p:cNvCxnSpPr>
            <a:cxnSpLocks/>
            <a:stCxn id="63" idx="4"/>
            <a:endCxn id="66" idx="0"/>
          </p:cNvCxnSpPr>
          <p:nvPr/>
        </p:nvCxnSpPr>
        <p:spPr>
          <a:xfrm>
            <a:off x="2086230" y="3006218"/>
            <a:ext cx="24137" cy="22906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37A72BA-E7BC-40FD-A075-30F49256A106}"/>
              </a:ext>
            </a:extLst>
          </p:cNvPr>
          <p:cNvCxnSpPr>
            <a:cxnSpLocks/>
            <a:stCxn id="64" idx="7"/>
            <a:endCxn id="66" idx="3"/>
          </p:cNvCxnSpPr>
          <p:nvPr/>
        </p:nvCxnSpPr>
        <p:spPr>
          <a:xfrm flipV="1">
            <a:off x="1152989" y="3266009"/>
            <a:ext cx="944650" cy="82393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0340E69F-8311-4B0B-9B8D-2973109CF461}"/>
              </a:ext>
            </a:extLst>
          </p:cNvPr>
          <p:cNvCxnSpPr>
            <a:cxnSpLocks/>
            <a:stCxn id="69" idx="7"/>
            <a:endCxn id="64" idx="3"/>
          </p:cNvCxnSpPr>
          <p:nvPr/>
        </p:nvCxnSpPr>
        <p:spPr>
          <a:xfrm flipV="1">
            <a:off x="848170" y="4115397"/>
            <a:ext cx="279363" cy="44347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94D503C0-0D1C-4637-ADD9-BD008EE1FF92}"/>
              </a:ext>
            </a:extLst>
          </p:cNvPr>
          <p:cNvCxnSpPr>
            <a:cxnSpLocks/>
            <a:stCxn id="65" idx="0"/>
            <a:endCxn id="64" idx="5"/>
          </p:cNvCxnSpPr>
          <p:nvPr/>
        </p:nvCxnSpPr>
        <p:spPr>
          <a:xfrm flipH="1" flipV="1">
            <a:off x="1152989" y="4115397"/>
            <a:ext cx="288212" cy="44725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BCCFD12-0707-4DC3-9A66-63F3B22DCF7E}"/>
              </a:ext>
            </a:extLst>
          </p:cNvPr>
          <p:cNvCxnSpPr>
            <a:cxnSpLocks/>
            <a:stCxn id="68" idx="1"/>
            <a:endCxn id="66" idx="5"/>
          </p:cNvCxnSpPr>
          <p:nvPr/>
        </p:nvCxnSpPr>
        <p:spPr>
          <a:xfrm flipH="1" flipV="1">
            <a:off x="2123095" y="3266009"/>
            <a:ext cx="503532" cy="43151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6AA3D24F-91D2-4C60-88BC-A06F7362051F}"/>
              </a:ext>
            </a:extLst>
          </p:cNvPr>
          <p:cNvCxnSpPr>
            <a:cxnSpLocks/>
            <a:stCxn id="70" idx="0"/>
            <a:endCxn id="68" idx="3"/>
          </p:cNvCxnSpPr>
          <p:nvPr/>
        </p:nvCxnSpPr>
        <p:spPr>
          <a:xfrm flipV="1">
            <a:off x="2246714" y="3722982"/>
            <a:ext cx="379913" cy="84823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61F3D8C-047C-404F-9FB4-3A935E30CFC8}"/>
              </a:ext>
            </a:extLst>
          </p:cNvPr>
          <p:cNvCxnSpPr>
            <a:cxnSpLocks/>
          </p:cNvCxnSpPr>
          <p:nvPr/>
        </p:nvCxnSpPr>
        <p:spPr>
          <a:xfrm flipH="1" flipV="1">
            <a:off x="2648903" y="3722118"/>
            <a:ext cx="345911" cy="36168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1260818" y="3398499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2</m:t>
                      </m:r>
                      <m:r>
                        <a:rPr kumimoji="1" lang="en-US" altLang="ja-JP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.9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accent2"/>
                  </a:solidFill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18" y="3398499"/>
                <a:ext cx="408766" cy="307777"/>
              </a:xfrm>
              <a:prstGeom prst="rect">
                <a:avLst/>
              </a:prstGeom>
              <a:blipFill>
                <a:blip r:embed="rId7"/>
                <a:stretch>
                  <a:fillRect l="-13433" r="-11940"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2337944" y="3190368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1</m:t>
                      </m:r>
                      <m:r>
                        <a:rPr kumimoji="1" lang="en-US" altLang="ja-JP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.4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accent2"/>
                  </a:solidFill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944" y="3190368"/>
                <a:ext cx="408766" cy="307777"/>
              </a:xfrm>
              <a:prstGeom prst="rect">
                <a:avLst/>
              </a:prstGeom>
              <a:blipFill>
                <a:blip r:embed="rId8"/>
                <a:stretch>
                  <a:fillRect l="-13433" r="-11940"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6AA3D24F-91D2-4C60-88BC-A06F7362051F}"/>
              </a:ext>
            </a:extLst>
          </p:cNvPr>
          <p:cNvCxnSpPr>
            <a:cxnSpLocks/>
          </p:cNvCxnSpPr>
          <p:nvPr/>
        </p:nvCxnSpPr>
        <p:spPr>
          <a:xfrm flipV="1">
            <a:off x="2746710" y="4115408"/>
            <a:ext cx="254558" cy="48126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楕円 80">
            <a:extLst>
              <a:ext uri="{FF2B5EF4-FFF2-40B4-BE49-F238E27FC236}">
                <a16:creationId xmlns:a16="http://schemas.microsoft.com/office/drawing/2014/main" id="{A9080FCD-00BE-41CF-B0AA-70BD8383BD6D}"/>
              </a:ext>
            </a:extLst>
          </p:cNvPr>
          <p:cNvSpPr/>
          <p:nvPr/>
        </p:nvSpPr>
        <p:spPr>
          <a:xfrm>
            <a:off x="2987052" y="4080550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6AA3D24F-91D2-4C60-88BC-A06F7362051F}"/>
              </a:ext>
            </a:extLst>
          </p:cNvPr>
          <p:cNvCxnSpPr>
            <a:cxnSpLocks/>
            <a:stCxn id="67" idx="1"/>
            <a:endCxn id="81" idx="6"/>
          </p:cNvCxnSpPr>
          <p:nvPr/>
        </p:nvCxnSpPr>
        <p:spPr>
          <a:xfrm flipH="1" flipV="1">
            <a:off x="3023052" y="4098550"/>
            <a:ext cx="396360" cy="45093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楕円 82">
            <a:extLst>
              <a:ext uri="{FF2B5EF4-FFF2-40B4-BE49-F238E27FC236}">
                <a16:creationId xmlns:a16="http://schemas.microsoft.com/office/drawing/2014/main" id="{3D2E6729-5F71-47CE-A8A1-C64CA9293AF5}"/>
              </a:ext>
            </a:extLst>
          </p:cNvPr>
          <p:cNvSpPr/>
          <p:nvPr/>
        </p:nvSpPr>
        <p:spPr>
          <a:xfrm>
            <a:off x="2670926" y="4587668"/>
            <a:ext cx="108000" cy="108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2854925" y="3664106"/>
                <a:ext cx="4087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1</m:t>
                      </m:r>
                      <m:r>
                        <a:rPr kumimoji="1" lang="en-US" altLang="ja-JP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.1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accent2"/>
                  </a:solidFill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25" y="3664106"/>
                <a:ext cx="408766" cy="307777"/>
              </a:xfrm>
              <a:prstGeom prst="rect">
                <a:avLst/>
              </a:prstGeom>
              <a:blipFill>
                <a:blip r:embed="rId9"/>
                <a:stretch>
                  <a:fillRect l="-11940" r="-13433"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グループ化 84"/>
          <p:cNvGrpSpPr/>
          <p:nvPr/>
        </p:nvGrpSpPr>
        <p:grpSpPr>
          <a:xfrm>
            <a:off x="3904594" y="3107381"/>
            <a:ext cx="4094161" cy="1894511"/>
            <a:chOff x="3904594" y="3794566"/>
            <a:chExt cx="4094161" cy="1894511"/>
          </a:xfrm>
        </p:grpSpPr>
        <p:sp>
          <p:nvSpPr>
            <p:cNvPr id="86" name="楕円 85"/>
            <p:cNvSpPr/>
            <p:nvPr/>
          </p:nvSpPr>
          <p:spPr>
            <a:xfrm>
              <a:off x="4536582" y="3794566"/>
              <a:ext cx="3462173" cy="1894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8D01A525-9D41-47FA-B45C-F18683735853}"/>
                    </a:ext>
                  </a:extLst>
                </p:cNvPr>
                <p:cNvSpPr txBox="1"/>
                <p:nvPr/>
              </p:nvSpPr>
              <p:spPr>
                <a:xfrm>
                  <a:off x="4952496" y="4793777"/>
                  <a:ext cx="247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8D01A525-9D41-47FA-B45C-F18683735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96" y="4793777"/>
                  <a:ext cx="24795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4634" r="-146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ADE71C20-1655-4A25-91E0-93420E43A0FA}"/>
                    </a:ext>
                  </a:extLst>
                </p:cNvPr>
                <p:cNvSpPr txBox="1"/>
                <p:nvPr/>
              </p:nvSpPr>
              <p:spPr>
                <a:xfrm>
                  <a:off x="5409176" y="4813399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ADE71C20-1655-4A25-91E0-93420E43A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176" y="4813399"/>
                  <a:ext cx="24237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000" r="-27500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2054F062-D278-4B53-91CB-9BE2CD5E39C4}"/>
                    </a:ext>
                  </a:extLst>
                </p:cNvPr>
                <p:cNvSpPr txBox="1"/>
                <p:nvPr/>
              </p:nvSpPr>
              <p:spPr>
                <a:xfrm>
                  <a:off x="6273659" y="4829472"/>
                  <a:ext cx="2197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2054F062-D278-4B53-91CB-9BE2CD5E3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659" y="4829472"/>
                  <a:ext cx="21974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66F06015-062B-474D-9D15-F8BD49D32F7D}"/>
                    </a:ext>
                  </a:extLst>
                </p:cNvPr>
                <p:cNvSpPr txBox="1"/>
                <p:nvPr/>
              </p:nvSpPr>
              <p:spPr>
                <a:xfrm>
                  <a:off x="6776267" y="4862708"/>
                  <a:ext cx="2566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66F06015-062B-474D-9D15-F8BD49D3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267" y="4862708"/>
                  <a:ext cx="25660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8571" r="-26190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楕円 90"/>
            <p:cNvSpPr/>
            <p:nvPr/>
          </p:nvSpPr>
          <p:spPr>
            <a:xfrm>
              <a:off x="4744690" y="4374587"/>
              <a:ext cx="1228292" cy="8840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/>
            <p:cNvSpPr/>
            <p:nvPr/>
          </p:nvSpPr>
          <p:spPr>
            <a:xfrm>
              <a:off x="6101754" y="4336702"/>
              <a:ext cx="1705382" cy="1035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C440966C-835A-4919-93BC-12711D9149C6}"/>
                </a:ext>
              </a:extLst>
            </p:cNvPr>
            <p:cNvSpPr/>
            <p:nvPr/>
          </p:nvSpPr>
          <p:spPr>
            <a:xfrm>
              <a:off x="4999603" y="4721472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C440966C-835A-4919-93BC-12711D9149C6}"/>
                </a:ext>
              </a:extLst>
            </p:cNvPr>
            <p:cNvSpPr/>
            <p:nvPr/>
          </p:nvSpPr>
          <p:spPr>
            <a:xfrm>
              <a:off x="5478970" y="4724241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C440966C-835A-4919-93BC-12711D9149C6}"/>
                </a:ext>
              </a:extLst>
            </p:cNvPr>
            <p:cNvSpPr/>
            <p:nvPr/>
          </p:nvSpPr>
          <p:spPr>
            <a:xfrm>
              <a:off x="6349683" y="4762199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C440966C-835A-4919-93BC-12711D9149C6}"/>
                </a:ext>
              </a:extLst>
            </p:cNvPr>
            <p:cNvSpPr/>
            <p:nvPr/>
          </p:nvSpPr>
          <p:spPr>
            <a:xfrm>
              <a:off x="6845030" y="4804596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5130907" y="4203037"/>
                  <a:ext cx="40876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2</m:t>
                        </m:r>
                        <m:r>
                          <a:rPr kumimoji="1"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.9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chemeClr val="accent2"/>
                    </a:solidFill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97" name="テキスト ボックス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907" y="4203037"/>
                  <a:ext cx="408766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3433" r="-1194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テキスト ボックス 97"/>
                <p:cNvSpPr txBox="1"/>
                <p:nvPr/>
              </p:nvSpPr>
              <p:spPr>
                <a:xfrm>
                  <a:off x="6367501" y="5160151"/>
                  <a:ext cx="40876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.4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chemeClr val="accent2"/>
                    </a:solidFill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98" name="テキスト ボックス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501" y="5160151"/>
                  <a:ext cx="408766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3433" r="-1194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3904594" y="4381507"/>
                  <a:ext cx="40395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⇔</m:t>
                        </m:r>
                      </m:oMath>
                    </m:oMathPara>
                  </a14:m>
                  <a:endPara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94" y="4381507"/>
                  <a:ext cx="403957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606" r="-10606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テキスト ボックス 99">
                  <a:extLst>
                    <a:ext uri="{FF2B5EF4-FFF2-40B4-BE49-F238E27FC236}">
                      <a16:creationId xmlns:a16="http://schemas.microsoft.com/office/drawing/2014/main" id="{66F06015-062B-474D-9D15-F8BD49D32F7D}"/>
                    </a:ext>
                  </a:extLst>
                </p:cNvPr>
                <p:cNvSpPr txBox="1"/>
                <p:nvPr/>
              </p:nvSpPr>
              <p:spPr>
                <a:xfrm>
                  <a:off x="7134008" y="4782482"/>
                  <a:ext cx="2279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テキスト ボックス 99">
                  <a:extLst>
                    <a:ext uri="{FF2B5EF4-FFF2-40B4-BE49-F238E27FC236}">
                      <a16:creationId xmlns:a16="http://schemas.microsoft.com/office/drawing/2014/main" id="{66F06015-062B-474D-9D15-F8BD49D3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008" y="4782482"/>
                  <a:ext cx="227948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C440966C-835A-4919-93BC-12711D9149C6}"/>
                </a:ext>
              </a:extLst>
            </p:cNvPr>
            <p:cNvSpPr/>
            <p:nvPr/>
          </p:nvSpPr>
          <p:spPr>
            <a:xfrm>
              <a:off x="7202771" y="4724370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/>
            <p:cNvSpPr/>
            <p:nvPr/>
          </p:nvSpPr>
          <p:spPr>
            <a:xfrm>
              <a:off x="6639285" y="4590661"/>
              <a:ext cx="917132" cy="6183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テキスト ボックス 102"/>
                <p:cNvSpPr txBox="1"/>
                <p:nvPr/>
              </p:nvSpPr>
              <p:spPr>
                <a:xfrm>
                  <a:off x="6776267" y="4421982"/>
                  <a:ext cx="40876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.1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chemeClr val="accent2"/>
                    </a:solidFill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103" name="テキスト ボックス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267" y="4421982"/>
                  <a:ext cx="408766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13433" r="-1194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8D01A525-9D41-47FA-B45C-F18683735853}"/>
                  </a:ext>
                </a:extLst>
              </p:cNvPr>
              <p:cNvSpPr txBox="1"/>
              <p:nvPr/>
            </p:nvSpPr>
            <p:spPr>
              <a:xfrm>
                <a:off x="613434" y="4616653"/>
                <a:ext cx="247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8D01A525-9D41-47FA-B45C-F1868373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4" y="4616653"/>
                <a:ext cx="247953" cy="369332"/>
              </a:xfrm>
              <a:prstGeom prst="rect">
                <a:avLst/>
              </a:prstGeom>
              <a:blipFill>
                <a:blip r:embed="rId19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ADE71C20-1655-4A25-91E0-93420E43A0FA}"/>
                  </a:ext>
                </a:extLst>
              </p:cNvPr>
              <p:cNvSpPr txBox="1"/>
              <p:nvPr/>
            </p:nvSpPr>
            <p:spPr>
              <a:xfrm>
                <a:off x="1360500" y="4626424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ADE71C20-1655-4A25-91E0-93420E43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00" y="4626424"/>
                <a:ext cx="242374" cy="369332"/>
              </a:xfrm>
              <a:prstGeom prst="rect">
                <a:avLst/>
              </a:prstGeom>
              <a:blipFill>
                <a:blip r:embed="rId20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2054F062-D278-4B53-91CB-9BE2CD5E39C4}"/>
                  </a:ext>
                </a:extLst>
              </p:cNvPr>
              <p:cNvSpPr txBox="1"/>
              <p:nvPr/>
            </p:nvSpPr>
            <p:spPr>
              <a:xfrm>
                <a:off x="2127550" y="4670653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2054F062-D278-4B53-91CB-9BE2CD5E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50" y="4670653"/>
                <a:ext cx="219740" cy="369332"/>
              </a:xfrm>
              <a:prstGeom prst="rect">
                <a:avLst/>
              </a:prstGeom>
              <a:blipFill>
                <a:blip r:embed="rId2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66F06015-062B-474D-9D15-F8BD49D32F7D}"/>
                  </a:ext>
                </a:extLst>
              </p:cNvPr>
              <p:cNvSpPr txBox="1"/>
              <p:nvPr/>
            </p:nvSpPr>
            <p:spPr>
              <a:xfrm>
                <a:off x="2703660" y="4628964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66F06015-062B-474D-9D15-F8BD49D3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60" y="4628964"/>
                <a:ext cx="256609" cy="369332"/>
              </a:xfrm>
              <a:prstGeom prst="rect">
                <a:avLst/>
              </a:prstGeom>
              <a:blipFill>
                <a:blip r:embed="rId22"/>
                <a:stretch>
                  <a:fillRect l="-28571" r="-26190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66F06015-062B-474D-9D15-F8BD49D32F7D}"/>
                  </a:ext>
                </a:extLst>
              </p:cNvPr>
              <p:cNvSpPr txBox="1"/>
              <p:nvPr/>
            </p:nvSpPr>
            <p:spPr>
              <a:xfrm>
                <a:off x="3394557" y="4641668"/>
                <a:ext cx="227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383838"/>
                  </a:solidFill>
                </a:endParaRPr>
              </a:p>
            </p:txBody>
          </p:sp>
        </mc:Choice>
        <mc:Fallback xmlns="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66F06015-062B-474D-9D15-F8BD49D3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57" y="4641668"/>
                <a:ext cx="227948" cy="369332"/>
              </a:xfrm>
              <a:prstGeom prst="rect">
                <a:avLst/>
              </a:prstGeom>
              <a:blipFill>
                <a:blip r:embed="rId23"/>
                <a:stretch>
                  <a:fillRect l="-18919" r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/>
          <p:cNvSpPr txBox="1"/>
          <p:nvPr/>
        </p:nvSpPr>
        <p:spPr>
          <a:xfrm>
            <a:off x="4114800" y="2751634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118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四角形: 角を丸くする 78">
            <a:extLst>
              <a:ext uri="{FF2B5EF4-FFF2-40B4-BE49-F238E27FC236}">
                <a16:creationId xmlns:a16="http://schemas.microsoft.com/office/drawing/2014/main" id="{720C391E-D943-4841-99A7-BE0562482416}"/>
              </a:ext>
            </a:extLst>
          </p:cNvPr>
          <p:cNvSpPr/>
          <p:nvPr/>
        </p:nvSpPr>
        <p:spPr>
          <a:xfrm rot="1685778">
            <a:off x="6625006" y="688107"/>
            <a:ext cx="1919882" cy="122745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77">
            <a:extLst>
              <a:ext uri="{FF2B5EF4-FFF2-40B4-BE49-F238E27FC236}">
                <a16:creationId xmlns:a16="http://schemas.microsoft.com/office/drawing/2014/main" id="{C4DB6A0F-CFC2-472D-A87D-149EC7EFA86C}"/>
              </a:ext>
            </a:extLst>
          </p:cNvPr>
          <p:cNvSpPr/>
          <p:nvPr/>
        </p:nvSpPr>
        <p:spPr>
          <a:xfrm>
            <a:off x="1095104" y="558460"/>
            <a:ext cx="1570288" cy="130579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97">
            <a:extLst>
              <a:ext uri="{FF2B5EF4-FFF2-40B4-BE49-F238E27FC236}">
                <a16:creationId xmlns:a16="http://schemas.microsoft.com/office/drawing/2014/main" id="{B067CC4A-3369-4727-9B58-BE5CBC619FF1}"/>
              </a:ext>
            </a:extLst>
          </p:cNvPr>
          <p:cNvSpPr/>
          <p:nvPr/>
        </p:nvSpPr>
        <p:spPr>
          <a:xfrm>
            <a:off x="3875256" y="3353292"/>
            <a:ext cx="1652786" cy="13914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17">
            <a:extLst>
              <a:ext uri="{FF2B5EF4-FFF2-40B4-BE49-F238E27FC236}">
                <a16:creationId xmlns:a16="http://schemas.microsoft.com/office/drawing/2014/main" id="{445FA162-8F56-4C66-A1BD-2423BAF18E3E}"/>
              </a:ext>
            </a:extLst>
          </p:cNvPr>
          <p:cNvSpPr/>
          <p:nvPr/>
        </p:nvSpPr>
        <p:spPr>
          <a:xfrm>
            <a:off x="6805619" y="2539408"/>
            <a:ext cx="1699209" cy="146088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2DB831B1-5FEC-4D2A-9045-36BF71019CC1}"/>
              </a:ext>
            </a:extLst>
          </p:cNvPr>
          <p:cNvSpPr/>
          <p:nvPr/>
        </p:nvSpPr>
        <p:spPr>
          <a:xfrm rot="11485982" flipH="1" flipV="1">
            <a:off x="2391670" y="1270841"/>
            <a:ext cx="669167" cy="177243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08F61D1-7738-4340-96FA-61A73E2B0268}"/>
              </a:ext>
            </a:extLst>
          </p:cNvPr>
          <p:cNvSpPr/>
          <p:nvPr/>
        </p:nvSpPr>
        <p:spPr>
          <a:xfrm>
            <a:off x="1829004" y="69700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A0F651E-00C8-4A82-9950-584AF0932971}"/>
              </a:ext>
            </a:extLst>
          </p:cNvPr>
          <p:cNvSpPr/>
          <p:nvPr/>
        </p:nvSpPr>
        <p:spPr>
          <a:xfrm>
            <a:off x="1601686" y="1208764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E9F2EC6-8BCE-4B5E-9474-6C8161AE56AA}"/>
              </a:ext>
            </a:extLst>
          </p:cNvPr>
          <p:cNvSpPr/>
          <p:nvPr/>
        </p:nvSpPr>
        <p:spPr>
          <a:xfrm>
            <a:off x="1653715" y="136058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9350292-12CB-4C26-9D6C-5FEA32A1813F}"/>
              </a:ext>
            </a:extLst>
          </p:cNvPr>
          <p:cNvSpPr/>
          <p:nvPr/>
        </p:nvSpPr>
        <p:spPr>
          <a:xfrm>
            <a:off x="1848319" y="938442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4E14C89C-7365-4F7A-83BF-F4C8D7693874}"/>
              </a:ext>
            </a:extLst>
          </p:cNvPr>
          <p:cNvSpPr/>
          <p:nvPr/>
        </p:nvSpPr>
        <p:spPr>
          <a:xfrm>
            <a:off x="2189990" y="136443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AE52408-7649-4566-AD4F-3AF110AAE231}"/>
              </a:ext>
            </a:extLst>
          </p:cNvPr>
          <p:cNvSpPr/>
          <p:nvPr/>
        </p:nvSpPr>
        <p:spPr>
          <a:xfrm>
            <a:off x="2120925" y="1193981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CD4170D-4A3E-4F9A-8F84-F6D1C532B00F}"/>
              </a:ext>
            </a:extLst>
          </p:cNvPr>
          <p:cNvSpPr/>
          <p:nvPr/>
        </p:nvSpPr>
        <p:spPr>
          <a:xfrm>
            <a:off x="1498313" y="136443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3C778AF-E926-4F53-AAC4-A42AC918DFE3}"/>
              </a:ext>
            </a:extLst>
          </p:cNvPr>
          <p:cNvSpPr/>
          <p:nvPr/>
        </p:nvSpPr>
        <p:spPr>
          <a:xfrm>
            <a:off x="2026735" y="136443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17DE343-DBCC-4BE0-A6DE-A144067E811F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1865004" y="769006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1E34126-04AD-4D79-9B3B-F095A899C962}"/>
              </a:ext>
            </a:extLst>
          </p:cNvPr>
          <p:cNvCxnSpPr>
            <a:cxnSpLocks/>
            <a:stCxn id="9" idx="3"/>
            <a:endCxn id="7" idx="7"/>
          </p:cNvCxnSpPr>
          <p:nvPr/>
        </p:nvCxnSpPr>
        <p:spPr>
          <a:xfrm flipH="1">
            <a:off x="1632414" y="969170"/>
            <a:ext cx="221177" cy="24486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3FBBC13-0695-4090-A145-FE62BF931200}"/>
              </a:ext>
            </a:extLst>
          </p:cNvPr>
          <p:cNvCxnSpPr>
            <a:cxnSpLocks/>
            <a:stCxn id="12" idx="0"/>
            <a:endCxn id="7" idx="3"/>
          </p:cNvCxnSpPr>
          <p:nvPr/>
        </p:nvCxnSpPr>
        <p:spPr>
          <a:xfrm flipV="1">
            <a:off x="1534313" y="1239492"/>
            <a:ext cx="72645" cy="124945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A7E65CD-3F3F-4E38-9FEC-6A0949E85B41}"/>
              </a:ext>
            </a:extLst>
          </p:cNvPr>
          <p:cNvCxnSpPr>
            <a:cxnSpLocks/>
            <a:stCxn id="8" idx="0"/>
            <a:endCxn id="7" idx="5"/>
          </p:cNvCxnSpPr>
          <p:nvPr/>
        </p:nvCxnSpPr>
        <p:spPr>
          <a:xfrm flipH="1" flipV="1">
            <a:off x="1632414" y="1239492"/>
            <a:ext cx="57301" cy="121091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4846129-CB81-4580-86A0-9BBCD7ABA91A}"/>
              </a:ext>
            </a:extLst>
          </p:cNvPr>
          <p:cNvCxnSpPr>
            <a:cxnSpLocks/>
            <a:stCxn id="11" idx="1"/>
            <a:endCxn id="9" idx="5"/>
          </p:cNvCxnSpPr>
          <p:nvPr/>
        </p:nvCxnSpPr>
        <p:spPr>
          <a:xfrm flipH="1" flipV="1">
            <a:off x="1879047" y="969170"/>
            <a:ext cx="247150" cy="23008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C846A49-99A8-4F8B-9A7D-40E444468169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V="1">
            <a:off x="2062735" y="1224709"/>
            <a:ext cx="63462" cy="13972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745A529-0277-4CF5-8656-704AD0987667}"/>
              </a:ext>
            </a:extLst>
          </p:cNvPr>
          <p:cNvCxnSpPr>
            <a:cxnSpLocks/>
            <a:stCxn id="10" idx="0"/>
            <a:endCxn id="11" idx="5"/>
          </p:cNvCxnSpPr>
          <p:nvPr/>
        </p:nvCxnSpPr>
        <p:spPr>
          <a:xfrm flipH="1" flipV="1">
            <a:off x="2151653" y="1224709"/>
            <a:ext cx="74337" cy="13972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321DEE0-1487-4944-8401-0BC25AFD892A}"/>
                  </a:ext>
                </a:extLst>
              </p:cNvPr>
              <p:cNvSpPr txBox="1"/>
              <p:nvPr/>
            </p:nvSpPr>
            <p:spPr>
              <a:xfrm>
                <a:off x="1910306" y="565777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321DEE0-1487-4944-8401-0BC25AFD8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306" y="565777"/>
                <a:ext cx="213199" cy="276999"/>
              </a:xfrm>
              <a:prstGeom prst="rect">
                <a:avLst/>
              </a:prstGeom>
              <a:blipFill>
                <a:blip r:embed="rId2"/>
                <a:stretch>
                  <a:fillRect l="-25714" t="-2222" r="-28571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6217536-7995-4B85-BEB1-1E06DEFFB692}"/>
                  </a:ext>
                </a:extLst>
              </p:cNvPr>
              <p:cNvSpPr txBox="1"/>
              <p:nvPr/>
            </p:nvSpPr>
            <p:spPr>
              <a:xfrm>
                <a:off x="4060172" y="1202688"/>
                <a:ext cx="6361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6217536-7995-4B85-BEB1-1E06DEFFB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172" y="1202688"/>
                <a:ext cx="636136" cy="307777"/>
              </a:xfrm>
              <a:prstGeom prst="rect">
                <a:avLst/>
              </a:prstGeom>
              <a:blipFill>
                <a:blip r:embed="rId3"/>
                <a:stretch>
                  <a:fillRect l="-14423" t="-1961" r="-1442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4BA3CCD-89BD-4014-886F-D8C0D9733DC7}"/>
                  </a:ext>
                </a:extLst>
              </p:cNvPr>
              <p:cNvSpPr txBox="1"/>
              <p:nvPr/>
            </p:nvSpPr>
            <p:spPr>
              <a:xfrm>
                <a:off x="2692318" y="1813989"/>
                <a:ext cx="6446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4BA3CCD-89BD-4014-886F-D8C0D973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18" y="1813989"/>
                <a:ext cx="644600" cy="307777"/>
              </a:xfrm>
              <a:prstGeom prst="rect">
                <a:avLst/>
              </a:prstGeom>
              <a:blipFill>
                <a:blip r:embed="rId4"/>
                <a:stretch>
                  <a:fillRect l="-14286" t="-4000" r="-14286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ED90874-5A7A-42A7-9C0A-3FAAA077A1EB}"/>
                  </a:ext>
                </a:extLst>
              </p:cNvPr>
              <p:cNvSpPr txBox="1"/>
              <p:nvPr/>
            </p:nvSpPr>
            <p:spPr>
              <a:xfrm>
                <a:off x="5675548" y="1815898"/>
                <a:ext cx="8753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ED90874-5A7A-42A7-9C0A-3FAAA077A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48" y="1815898"/>
                <a:ext cx="875304" cy="307777"/>
              </a:xfrm>
              <a:prstGeom prst="rect">
                <a:avLst/>
              </a:prstGeom>
              <a:blipFill>
                <a:blip r:embed="rId5"/>
                <a:stretch>
                  <a:fillRect l="-10417" t="-2000" r="-9722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A49E294-46B3-4CE9-A4D7-8700C54061E6}"/>
                  </a:ext>
                </a:extLst>
              </p:cNvPr>
              <p:cNvSpPr txBox="1"/>
              <p:nvPr/>
            </p:nvSpPr>
            <p:spPr>
              <a:xfrm>
                <a:off x="5588076" y="3245626"/>
                <a:ext cx="6224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A49E294-46B3-4CE9-A4D7-8700C5406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76" y="3245626"/>
                <a:ext cx="622414" cy="307777"/>
              </a:xfrm>
              <a:prstGeom prst="rect">
                <a:avLst/>
              </a:prstGeom>
              <a:blipFill>
                <a:blip r:embed="rId6"/>
                <a:stretch>
                  <a:fillRect l="-14706" t="-1961" r="-1470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421A435-1B72-4310-91E1-B004394A0409}"/>
                  </a:ext>
                </a:extLst>
              </p:cNvPr>
              <p:cNvSpPr txBox="1"/>
              <p:nvPr/>
            </p:nvSpPr>
            <p:spPr>
              <a:xfrm>
                <a:off x="2698769" y="3406174"/>
                <a:ext cx="8670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421A435-1B72-4310-91E1-B004394A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69" y="3406174"/>
                <a:ext cx="867032" cy="307777"/>
              </a:xfrm>
              <a:prstGeom prst="rect">
                <a:avLst/>
              </a:prstGeom>
              <a:blipFill>
                <a:blip r:embed="rId7"/>
                <a:stretch>
                  <a:fillRect l="-10563" t="-2000" r="-10563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37A6BE86-AA9C-42B2-BAA2-80796480E3A0}"/>
              </a:ext>
            </a:extLst>
          </p:cNvPr>
          <p:cNvSpPr/>
          <p:nvPr/>
        </p:nvSpPr>
        <p:spPr>
          <a:xfrm rot="4148457" flipV="1">
            <a:off x="6381829" y="905558"/>
            <a:ext cx="177194" cy="770043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180">
            <a:extLst>
              <a:ext uri="{FF2B5EF4-FFF2-40B4-BE49-F238E27FC236}">
                <a16:creationId xmlns:a16="http://schemas.microsoft.com/office/drawing/2014/main" id="{384C3099-EA82-40D2-85BD-59AEDEDF2DBB}"/>
              </a:ext>
            </a:extLst>
          </p:cNvPr>
          <p:cNvSpPr/>
          <p:nvPr/>
        </p:nvSpPr>
        <p:spPr>
          <a:xfrm rot="17705997">
            <a:off x="222787" y="2565091"/>
            <a:ext cx="1791647" cy="130579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0D34A136-5618-4AB8-AD8C-25F37120747E}"/>
              </a:ext>
            </a:extLst>
          </p:cNvPr>
          <p:cNvSpPr/>
          <p:nvPr/>
        </p:nvSpPr>
        <p:spPr>
          <a:xfrm rot="9701402" flipH="1" flipV="1">
            <a:off x="1757576" y="2919112"/>
            <a:ext cx="575407" cy="212333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41F7B9CE-2A26-4EB7-A9FB-DFC89758E6C7}"/>
              </a:ext>
            </a:extLst>
          </p:cNvPr>
          <p:cNvSpPr/>
          <p:nvPr/>
        </p:nvSpPr>
        <p:spPr>
          <a:xfrm rot="1242663" flipH="1" flipV="1">
            <a:off x="6436692" y="3025939"/>
            <a:ext cx="541310" cy="183918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D2DB463-55CB-45B3-A9B8-07ED4FB1E319}"/>
                  </a:ext>
                </a:extLst>
              </p:cNvPr>
              <p:cNvSpPr txBox="1"/>
              <p:nvPr/>
            </p:nvSpPr>
            <p:spPr>
              <a:xfrm>
                <a:off x="1396260" y="141501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D2DB463-55CB-45B3-A9B8-07ED4FB1E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60" y="1415019"/>
                <a:ext cx="213199" cy="276999"/>
              </a:xfrm>
              <a:prstGeom prst="rect">
                <a:avLst/>
              </a:prstGeom>
              <a:blipFill>
                <a:blip r:embed="rId8"/>
                <a:stretch>
                  <a:fillRect l="-17143" r="-17143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3AC3FF7-F376-4EA9-A12C-47A6F634505C}"/>
                  </a:ext>
                </a:extLst>
              </p:cNvPr>
              <p:cNvSpPr txBox="1"/>
              <p:nvPr/>
            </p:nvSpPr>
            <p:spPr>
              <a:xfrm>
                <a:off x="1586916" y="1415018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3AC3FF7-F376-4EA9-A12C-47A6F6345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16" y="1415018"/>
                <a:ext cx="213199" cy="276999"/>
              </a:xfrm>
              <a:prstGeom prst="rect">
                <a:avLst/>
              </a:prstGeom>
              <a:blipFill>
                <a:blip r:embed="rId9"/>
                <a:stretch>
                  <a:fillRect l="-28571" t="-4348" r="-25714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DBDE572-DD4C-4C92-B119-5C99BF249EB4}"/>
                  </a:ext>
                </a:extLst>
              </p:cNvPr>
              <p:cNvSpPr txBox="1"/>
              <p:nvPr/>
            </p:nvSpPr>
            <p:spPr>
              <a:xfrm>
                <a:off x="1958791" y="1415017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DBDE572-DD4C-4C92-B119-5C99BF249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91" y="1415017"/>
                <a:ext cx="213199" cy="276999"/>
              </a:xfrm>
              <a:prstGeom prst="rect">
                <a:avLst/>
              </a:prstGeom>
              <a:blipFill>
                <a:blip r:embed="rId10"/>
                <a:stretch>
                  <a:fillRect l="-14286" r="-8571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39D1D76-7647-4C44-ACFC-F649330BE4CC}"/>
                  </a:ext>
                </a:extLst>
              </p:cNvPr>
              <p:cNvSpPr txBox="1"/>
              <p:nvPr/>
            </p:nvSpPr>
            <p:spPr>
              <a:xfrm>
                <a:off x="2122190" y="1415016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39D1D76-7647-4C44-ACFC-F649330BE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190" y="1415016"/>
                <a:ext cx="213199" cy="276999"/>
              </a:xfrm>
              <a:prstGeom prst="rect">
                <a:avLst/>
              </a:prstGeom>
              <a:blipFill>
                <a:blip r:embed="rId11"/>
                <a:stretch>
                  <a:fillRect l="-31429" t="-4348" r="-28571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楕円 34">
            <a:extLst>
              <a:ext uri="{FF2B5EF4-FFF2-40B4-BE49-F238E27FC236}">
                <a16:creationId xmlns:a16="http://schemas.microsoft.com/office/drawing/2014/main" id="{D5320155-2545-44AF-B52A-EE534B296BA1}"/>
              </a:ext>
            </a:extLst>
          </p:cNvPr>
          <p:cNvSpPr/>
          <p:nvPr/>
        </p:nvSpPr>
        <p:spPr>
          <a:xfrm>
            <a:off x="1226931" y="259701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E9074E5-0B2B-4155-B965-DDB6A550E52A}"/>
              </a:ext>
            </a:extLst>
          </p:cNvPr>
          <p:cNvSpPr/>
          <p:nvPr/>
        </p:nvSpPr>
        <p:spPr>
          <a:xfrm>
            <a:off x="819556" y="3420222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207D3ED-CE7B-4DDF-9FA2-6BA0E0D73BB7}"/>
              </a:ext>
            </a:extLst>
          </p:cNvPr>
          <p:cNvSpPr/>
          <p:nvPr/>
        </p:nvSpPr>
        <p:spPr>
          <a:xfrm>
            <a:off x="871585" y="357204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7F3F7FB5-6DC2-4776-BF03-4716608B864A}"/>
              </a:ext>
            </a:extLst>
          </p:cNvPr>
          <p:cNvSpPr/>
          <p:nvPr/>
        </p:nvSpPr>
        <p:spPr>
          <a:xfrm>
            <a:off x="1246246" y="2838455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E40BF29-321F-469C-AEF1-1530D6C8CE02}"/>
              </a:ext>
            </a:extLst>
          </p:cNvPr>
          <p:cNvSpPr/>
          <p:nvPr/>
        </p:nvSpPr>
        <p:spPr>
          <a:xfrm>
            <a:off x="1333648" y="298531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C994D92-0BF5-4983-A234-7AE68346FA0C}"/>
              </a:ext>
            </a:extLst>
          </p:cNvPr>
          <p:cNvSpPr/>
          <p:nvPr/>
        </p:nvSpPr>
        <p:spPr>
          <a:xfrm>
            <a:off x="1038239" y="3118093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0CE090F-E5DB-4F98-A57B-3617C1249AEB}"/>
              </a:ext>
            </a:extLst>
          </p:cNvPr>
          <p:cNvSpPr/>
          <p:nvPr/>
        </p:nvSpPr>
        <p:spPr>
          <a:xfrm>
            <a:off x="716183" y="357589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49EA11D-9433-4A96-B89B-0508B3078A97}"/>
              </a:ext>
            </a:extLst>
          </p:cNvPr>
          <p:cNvSpPr/>
          <p:nvPr/>
        </p:nvSpPr>
        <p:spPr>
          <a:xfrm>
            <a:off x="1116001" y="326053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52B1715-6E4E-4A1C-8AAE-87CBA3B148BF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>
            <a:off x="1262931" y="2669019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144931-85B2-4992-AFB9-03D9D38BABDF}"/>
              </a:ext>
            </a:extLst>
          </p:cNvPr>
          <p:cNvCxnSpPr>
            <a:cxnSpLocks/>
            <a:stCxn id="40" idx="3"/>
            <a:endCxn id="36" idx="7"/>
          </p:cNvCxnSpPr>
          <p:nvPr/>
        </p:nvCxnSpPr>
        <p:spPr>
          <a:xfrm flipH="1">
            <a:off x="850284" y="3148821"/>
            <a:ext cx="193227" cy="27667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81514E71-4FFF-4542-9B9F-871651EE2E53}"/>
              </a:ext>
            </a:extLst>
          </p:cNvPr>
          <p:cNvCxnSpPr>
            <a:cxnSpLocks/>
            <a:stCxn id="41" idx="0"/>
            <a:endCxn id="36" idx="3"/>
          </p:cNvCxnSpPr>
          <p:nvPr/>
        </p:nvCxnSpPr>
        <p:spPr>
          <a:xfrm flipV="1">
            <a:off x="752183" y="3450950"/>
            <a:ext cx="72645" cy="124945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0D947C2-45F3-44DF-B0AC-937312CC5005}"/>
              </a:ext>
            </a:extLst>
          </p:cNvPr>
          <p:cNvCxnSpPr>
            <a:cxnSpLocks/>
            <a:stCxn id="37" idx="0"/>
            <a:endCxn id="36" idx="5"/>
          </p:cNvCxnSpPr>
          <p:nvPr/>
        </p:nvCxnSpPr>
        <p:spPr>
          <a:xfrm flipH="1" flipV="1">
            <a:off x="850284" y="3450950"/>
            <a:ext cx="57301" cy="121091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EA6A74C-86F2-415B-A96C-E08F31CE1184}"/>
              </a:ext>
            </a:extLst>
          </p:cNvPr>
          <p:cNvCxnSpPr>
            <a:cxnSpLocks/>
            <a:stCxn id="39" idx="0"/>
            <a:endCxn id="38" idx="5"/>
          </p:cNvCxnSpPr>
          <p:nvPr/>
        </p:nvCxnSpPr>
        <p:spPr>
          <a:xfrm flipH="1" flipV="1">
            <a:off x="1276974" y="2869183"/>
            <a:ext cx="92674" cy="11612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F9277C93-8DE0-4E88-B07F-285D915E3C7C}"/>
              </a:ext>
            </a:extLst>
          </p:cNvPr>
          <p:cNvCxnSpPr>
            <a:cxnSpLocks/>
            <a:stCxn id="40" idx="5"/>
            <a:endCxn id="42" idx="0"/>
          </p:cNvCxnSpPr>
          <p:nvPr/>
        </p:nvCxnSpPr>
        <p:spPr>
          <a:xfrm>
            <a:off x="1068967" y="3148821"/>
            <a:ext cx="83034" cy="11171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6B3E302-5F2C-4BE3-99AF-DEB596CDD95E}"/>
              </a:ext>
            </a:extLst>
          </p:cNvPr>
          <p:cNvCxnSpPr>
            <a:cxnSpLocks/>
            <a:stCxn id="40" idx="7"/>
            <a:endCxn id="38" idx="3"/>
          </p:cNvCxnSpPr>
          <p:nvPr/>
        </p:nvCxnSpPr>
        <p:spPr>
          <a:xfrm flipV="1">
            <a:off x="1068967" y="2869183"/>
            <a:ext cx="182551" cy="25418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C84CCFC-BD70-4F5F-97F1-A74A5E0170A5}"/>
                  </a:ext>
                </a:extLst>
              </p:cNvPr>
              <p:cNvSpPr txBox="1"/>
              <p:nvPr/>
            </p:nvSpPr>
            <p:spPr>
              <a:xfrm>
                <a:off x="1308233" y="2465790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C84CCFC-BD70-4F5F-97F1-A74A5E017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33" y="2465790"/>
                <a:ext cx="213199" cy="276999"/>
              </a:xfrm>
              <a:prstGeom prst="rect">
                <a:avLst/>
              </a:prstGeom>
              <a:blipFill>
                <a:blip r:embed="rId12"/>
                <a:stretch>
                  <a:fillRect l="-28571" r="-25714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FF335DB-A668-45D2-B1EA-834E25836108}"/>
                  </a:ext>
                </a:extLst>
              </p:cNvPr>
              <p:cNvSpPr txBox="1"/>
              <p:nvPr/>
            </p:nvSpPr>
            <p:spPr>
              <a:xfrm>
                <a:off x="614130" y="3626477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FF335DB-A668-45D2-B1EA-834E25836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30" y="3626477"/>
                <a:ext cx="213199" cy="276999"/>
              </a:xfrm>
              <a:prstGeom prst="rect">
                <a:avLst/>
              </a:prstGeom>
              <a:blipFill>
                <a:blip r:embed="rId13"/>
                <a:stretch>
                  <a:fillRect l="-17143" r="-17143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B7389E0-7429-4B04-AB0A-D3498812F3EA}"/>
                  </a:ext>
                </a:extLst>
              </p:cNvPr>
              <p:cNvSpPr txBox="1"/>
              <p:nvPr/>
            </p:nvSpPr>
            <p:spPr>
              <a:xfrm>
                <a:off x="804786" y="3626476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B7389E0-7429-4B04-AB0A-D3498812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86" y="3626476"/>
                <a:ext cx="213199" cy="276999"/>
              </a:xfrm>
              <a:prstGeom prst="rect">
                <a:avLst/>
              </a:prstGeom>
              <a:blipFill>
                <a:blip r:embed="rId14"/>
                <a:stretch>
                  <a:fillRect l="-28571" t="-4444" r="-25714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4FD0A5B-E503-4D42-9C1F-8C7C818791B8}"/>
                  </a:ext>
                </a:extLst>
              </p:cNvPr>
              <p:cNvSpPr txBox="1"/>
              <p:nvPr/>
            </p:nvSpPr>
            <p:spPr>
              <a:xfrm>
                <a:off x="1160069" y="3266483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4FD0A5B-E503-4D42-9C1F-8C7C81879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9" y="3266483"/>
                <a:ext cx="213199" cy="276999"/>
              </a:xfrm>
              <a:prstGeom prst="rect">
                <a:avLst/>
              </a:prstGeom>
              <a:blipFill>
                <a:blip r:embed="rId15"/>
                <a:stretch>
                  <a:fillRect l="-14286" r="-857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75BB80E-4C6E-4C44-8617-E041B8FD4D99}"/>
                  </a:ext>
                </a:extLst>
              </p:cNvPr>
              <p:cNvSpPr txBox="1"/>
              <p:nvPr/>
            </p:nvSpPr>
            <p:spPr>
              <a:xfrm>
                <a:off x="1407395" y="2948942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75BB80E-4C6E-4C44-8617-E041B8FD4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95" y="2948942"/>
                <a:ext cx="213199" cy="276999"/>
              </a:xfrm>
              <a:prstGeom prst="rect">
                <a:avLst/>
              </a:prstGeom>
              <a:blipFill>
                <a:blip r:embed="rId16"/>
                <a:stretch>
                  <a:fillRect l="-31429" t="-4444" r="-28571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楕円 54">
            <a:extLst>
              <a:ext uri="{FF2B5EF4-FFF2-40B4-BE49-F238E27FC236}">
                <a16:creationId xmlns:a16="http://schemas.microsoft.com/office/drawing/2014/main" id="{32FE38ED-8EB1-45EA-9BAB-E59A74B04564}"/>
              </a:ext>
            </a:extLst>
          </p:cNvPr>
          <p:cNvSpPr/>
          <p:nvPr/>
        </p:nvSpPr>
        <p:spPr>
          <a:xfrm>
            <a:off x="4758751" y="354294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1C0BB921-9A61-4D21-936A-694A635F609A}"/>
              </a:ext>
            </a:extLst>
          </p:cNvPr>
          <p:cNvSpPr/>
          <p:nvPr/>
        </p:nvSpPr>
        <p:spPr>
          <a:xfrm>
            <a:off x="4741956" y="4184642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63972574-AEAA-46A8-8E5B-E3D22CD70F48}"/>
              </a:ext>
            </a:extLst>
          </p:cNvPr>
          <p:cNvSpPr/>
          <p:nvPr/>
        </p:nvSpPr>
        <p:spPr>
          <a:xfrm>
            <a:off x="4817841" y="430830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D51A6A04-6686-451C-9691-FC13FA68AA2C}"/>
              </a:ext>
            </a:extLst>
          </p:cNvPr>
          <p:cNvSpPr/>
          <p:nvPr/>
        </p:nvSpPr>
        <p:spPr>
          <a:xfrm>
            <a:off x="4778066" y="3784381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4572AD0-FBB8-4D46-A402-E07857BB9EC9}"/>
              </a:ext>
            </a:extLst>
          </p:cNvPr>
          <p:cNvSpPr/>
          <p:nvPr/>
        </p:nvSpPr>
        <p:spPr>
          <a:xfrm>
            <a:off x="4919496" y="390275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4FFA3B60-03DA-42E4-A5D5-4DE4DF060686}"/>
              </a:ext>
            </a:extLst>
          </p:cNvPr>
          <p:cNvSpPr/>
          <p:nvPr/>
        </p:nvSpPr>
        <p:spPr>
          <a:xfrm>
            <a:off x="4424050" y="3985136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59B49484-75B0-4889-83BA-058DF5D6038E}"/>
              </a:ext>
            </a:extLst>
          </p:cNvPr>
          <p:cNvSpPr/>
          <p:nvPr/>
        </p:nvSpPr>
        <p:spPr>
          <a:xfrm>
            <a:off x="4634629" y="430830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B028F0AB-2C98-4DFB-A89F-CA40FAAB39A7}"/>
              </a:ext>
            </a:extLst>
          </p:cNvPr>
          <p:cNvSpPr/>
          <p:nvPr/>
        </p:nvSpPr>
        <p:spPr>
          <a:xfrm>
            <a:off x="4282082" y="410025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66E350F-C674-4E82-9BFD-CE9D8D06EB3D}"/>
              </a:ext>
            </a:extLst>
          </p:cNvPr>
          <p:cNvCxnSpPr>
            <a:cxnSpLocks/>
            <a:stCxn id="55" idx="4"/>
            <a:endCxn id="58" idx="0"/>
          </p:cNvCxnSpPr>
          <p:nvPr/>
        </p:nvCxnSpPr>
        <p:spPr>
          <a:xfrm>
            <a:off x="4794751" y="3614945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6F1EDC77-6404-49F0-A542-AE0367C59B41}"/>
              </a:ext>
            </a:extLst>
          </p:cNvPr>
          <p:cNvCxnSpPr>
            <a:cxnSpLocks/>
            <a:stCxn id="56" idx="0"/>
            <a:endCxn id="60" idx="5"/>
          </p:cNvCxnSpPr>
          <p:nvPr/>
        </p:nvCxnSpPr>
        <p:spPr>
          <a:xfrm flipH="1" flipV="1">
            <a:off x="4454778" y="4015864"/>
            <a:ext cx="305178" cy="16877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BB15226F-A21B-4B59-865A-8AB371CB97A1}"/>
              </a:ext>
            </a:extLst>
          </p:cNvPr>
          <p:cNvCxnSpPr>
            <a:cxnSpLocks/>
            <a:stCxn id="61" idx="0"/>
            <a:endCxn id="56" idx="3"/>
          </p:cNvCxnSpPr>
          <p:nvPr/>
        </p:nvCxnSpPr>
        <p:spPr>
          <a:xfrm flipV="1">
            <a:off x="4670629" y="4215370"/>
            <a:ext cx="76599" cy="9293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4CB2394-3A5B-448A-9E03-AA0DF0AB3113}"/>
              </a:ext>
            </a:extLst>
          </p:cNvPr>
          <p:cNvCxnSpPr>
            <a:cxnSpLocks/>
            <a:stCxn id="57" idx="0"/>
            <a:endCxn id="56" idx="5"/>
          </p:cNvCxnSpPr>
          <p:nvPr/>
        </p:nvCxnSpPr>
        <p:spPr>
          <a:xfrm flipH="1" flipV="1">
            <a:off x="4772684" y="4215370"/>
            <a:ext cx="81157" cy="9293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39234FB6-35B2-4A5F-943C-F749D2A16B4C}"/>
              </a:ext>
            </a:extLst>
          </p:cNvPr>
          <p:cNvCxnSpPr>
            <a:cxnSpLocks/>
            <a:stCxn id="59" idx="0"/>
            <a:endCxn id="58" idx="5"/>
          </p:cNvCxnSpPr>
          <p:nvPr/>
        </p:nvCxnSpPr>
        <p:spPr>
          <a:xfrm flipH="1" flipV="1">
            <a:off x="4808794" y="3815109"/>
            <a:ext cx="146702" cy="8764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799AEC24-C610-4121-971B-F06711110BEA}"/>
              </a:ext>
            </a:extLst>
          </p:cNvPr>
          <p:cNvCxnSpPr>
            <a:cxnSpLocks/>
            <a:stCxn id="60" idx="3"/>
            <a:endCxn id="62" idx="0"/>
          </p:cNvCxnSpPr>
          <p:nvPr/>
        </p:nvCxnSpPr>
        <p:spPr>
          <a:xfrm flipH="1">
            <a:off x="4318082" y="4015864"/>
            <a:ext cx="111240" cy="8438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3270A62-8EDB-43C0-8D22-B4B4513962C2}"/>
              </a:ext>
            </a:extLst>
          </p:cNvPr>
          <p:cNvCxnSpPr>
            <a:cxnSpLocks/>
            <a:stCxn id="60" idx="7"/>
            <a:endCxn id="58" idx="3"/>
          </p:cNvCxnSpPr>
          <p:nvPr/>
        </p:nvCxnSpPr>
        <p:spPr>
          <a:xfrm flipV="1">
            <a:off x="4454778" y="3815109"/>
            <a:ext cx="328560" cy="17529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70019314-8F82-493D-9424-4177F79F36B4}"/>
                  </a:ext>
                </a:extLst>
              </p:cNvPr>
              <p:cNvSpPr txBox="1"/>
              <p:nvPr/>
            </p:nvSpPr>
            <p:spPr>
              <a:xfrm>
                <a:off x="4840053" y="3411716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70019314-8F82-493D-9424-4177F79F3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53" y="3411716"/>
                <a:ext cx="213199" cy="276999"/>
              </a:xfrm>
              <a:prstGeom prst="rect">
                <a:avLst/>
              </a:prstGeom>
              <a:blipFill>
                <a:blip r:embed="rId17"/>
                <a:stretch>
                  <a:fillRect l="-25714" t="-2222" r="-25714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0421CEE-0C62-47B9-92AF-DD157279E0FC}"/>
                  </a:ext>
                </a:extLst>
              </p:cNvPr>
              <p:cNvSpPr txBox="1"/>
              <p:nvPr/>
            </p:nvSpPr>
            <p:spPr>
              <a:xfrm>
                <a:off x="4082304" y="403383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0421CEE-0C62-47B9-92AF-DD157279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04" y="4033839"/>
                <a:ext cx="213199" cy="276999"/>
              </a:xfrm>
              <a:prstGeom prst="rect">
                <a:avLst/>
              </a:prstGeom>
              <a:blipFill>
                <a:blip r:embed="rId18"/>
                <a:stretch>
                  <a:fillRect l="-17143" r="-17143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86E1743B-D06D-49CF-B4EF-D150064ABEA6}"/>
                  </a:ext>
                </a:extLst>
              </p:cNvPr>
              <p:cNvSpPr txBox="1"/>
              <p:nvPr/>
            </p:nvSpPr>
            <p:spPr>
              <a:xfrm>
                <a:off x="4543767" y="4365472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86E1743B-D06D-49CF-B4EF-D150064AB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67" y="4365472"/>
                <a:ext cx="213199" cy="276999"/>
              </a:xfrm>
              <a:prstGeom prst="rect">
                <a:avLst/>
              </a:prstGeom>
              <a:blipFill>
                <a:blip r:embed="rId19"/>
                <a:stretch>
                  <a:fillRect l="-28571" t="-4348" r="-25714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25EA7411-A1B9-4B00-A668-523470E1CD4D}"/>
                  </a:ext>
                </a:extLst>
              </p:cNvPr>
              <p:cNvSpPr txBox="1"/>
              <p:nvPr/>
            </p:nvSpPr>
            <p:spPr>
              <a:xfrm>
                <a:off x="4768831" y="4361942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25EA7411-A1B9-4B00-A668-523470E1C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31" y="4361942"/>
                <a:ext cx="213199" cy="276999"/>
              </a:xfrm>
              <a:prstGeom prst="rect">
                <a:avLst/>
              </a:prstGeom>
              <a:blipFill>
                <a:blip r:embed="rId20"/>
                <a:stretch>
                  <a:fillRect l="-14286" r="-8571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AFDD58F-B4D5-4B8A-B879-0D35792F8C3E}"/>
                  </a:ext>
                </a:extLst>
              </p:cNvPr>
              <p:cNvSpPr txBox="1"/>
              <p:nvPr/>
            </p:nvSpPr>
            <p:spPr>
              <a:xfrm>
                <a:off x="4973130" y="385967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AFDD58F-B4D5-4B8A-B879-0D35792F8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30" y="3859679"/>
                <a:ext cx="213199" cy="276999"/>
              </a:xfrm>
              <a:prstGeom prst="rect">
                <a:avLst/>
              </a:prstGeom>
              <a:blipFill>
                <a:blip r:embed="rId21"/>
                <a:stretch>
                  <a:fillRect l="-31429" t="-4348" r="-28571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楕円 74">
            <a:extLst>
              <a:ext uri="{FF2B5EF4-FFF2-40B4-BE49-F238E27FC236}">
                <a16:creationId xmlns:a16="http://schemas.microsoft.com/office/drawing/2014/main" id="{0B7F526E-DDF6-4E6E-84CC-EF7F1F29FDE2}"/>
              </a:ext>
            </a:extLst>
          </p:cNvPr>
          <p:cNvSpPr/>
          <p:nvPr/>
        </p:nvSpPr>
        <p:spPr>
          <a:xfrm>
            <a:off x="7512946" y="276936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DCD13217-A130-4608-B462-D3D62E5AE7A2}"/>
              </a:ext>
            </a:extLst>
          </p:cNvPr>
          <p:cNvSpPr/>
          <p:nvPr/>
        </p:nvSpPr>
        <p:spPr>
          <a:xfrm>
            <a:off x="7562154" y="3423639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6E4D38F5-DBCB-49A0-AF4B-6A3BD101C63E}"/>
              </a:ext>
            </a:extLst>
          </p:cNvPr>
          <p:cNvSpPr/>
          <p:nvPr/>
        </p:nvSpPr>
        <p:spPr>
          <a:xfrm>
            <a:off x="7638039" y="354730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41DF4169-9AB3-4328-B8F5-BB39DEAEBC16}"/>
              </a:ext>
            </a:extLst>
          </p:cNvPr>
          <p:cNvSpPr/>
          <p:nvPr/>
        </p:nvSpPr>
        <p:spPr>
          <a:xfrm>
            <a:off x="7532261" y="3010796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8EEFB001-37FE-493D-94D4-9AA40D7FAE87}"/>
              </a:ext>
            </a:extLst>
          </p:cNvPr>
          <p:cNvSpPr/>
          <p:nvPr/>
        </p:nvSpPr>
        <p:spPr>
          <a:xfrm>
            <a:off x="7985567" y="326671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C6DA441D-0622-4A80-984F-493944CAFB4A}"/>
              </a:ext>
            </a:extLst>
          </p:cNvPr>
          <p:cNvSpPr/>
          <p:nvPr/>
        </p:nvSpPr>
        <p:spPr>
          <a:xfrm>
            <a:off x="7878799" y="3160065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3DACC843-2AC0-418B-83E6-7DAC44076528}"/>
              </a:ext>
            </a:extLst>
          </p:cNvPr>
          <p:cNvSpPr/>
          <p:nvPr/>
        </p:nvSpPr>
        <p:spPr>
          <a:xfrm>
            <a:off x="7454827" y="354730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82881CE5-1DD3-4AED-8837-3ADFBB4AA70B}"/>
              </a:ext>
            </a:extLst>
          </p:cNvPr>
          <p:cNvSpPr/>
          <p:nvPr/>
        </p:nvSpPr>
        <p:spPr>
          <a:xfrm>
            <a:off x="7358962" y="310576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36E62A50-66BA-4CB6-AD3D-5D62A4338095}"/>
              </a:ext>
            </a:extLst>
          </p:cNvPr>
          <p:cNvCxnSpPr>
            <a:cxnSpLocks/>
            <a:stCxn id="75" idx="4"/>
            <a:endCxn id="78" idx="0"/>
          </p:cNvCxnSpPr>
          <p:nvPr/>
        </p:nvCxnSpPr>
        <p:spPr>
          <a:xfrm>
            <a:off x="7548946" y="2841360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59FF232B-C425-4FA9-85B2-F3F46D99880D}"/>
              </a:ext>
            </a:extLst>
          </p:cNvPr>
          <p:cNvCxnSpPr>
            <a:cxnSpLocks/>
            <a:stCxn id="76" idx="0"/>
            <a:endCxn id="80" idx="3"/>
          </p:cNvCxnSpPr>
          <p:nvPr/>
        </p:nvCxnSpPr>
        <p:spPr>
          <a:xfrm flipV="1">
            <a:off x="7580154" y="3190793"/>
            <a:ext cx="303917" cy="23284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30D480A-DF48-49CE-AB96-27934AED7C55}"/>
              </a:ext>
            </a:extLst>
          </p:cNvPr>
          <p:cNvCxnSpPr>
            <a:cxnSpLocks/>
            <a:stCxn id="81" idx="0"/>
            <a:endCxn id="76" idx="3"/>
          </p:cNvCxnSpPr>
          <p:nvPr/>
        </p:nvCxnSpPr>
        <p:spPr>
          <a:xfrm flipV="1">
            <a:off x="7490827" y="3454367"/>
            <a:ext cx="76599" cy="9293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61E563B8-8130-4872-A511-F1DF69B160E2}"/>
              </a:ext>
            </a:extLst>
          </p:cNvPr>
          <p:cNvCxnSpPr>
            <a:cxnSpLocks/>
            <a:stCxn id="77" idx="0"/>
            <a:endCxn id="76" idx="5"/>
          </p:cNvCxnSpPr>
          <p:nvPr/>
        </p:nvCxnSpPr>
        <p:spPr>
          <a:xfrm flipH="1" flipV="1">
            <a:off x="7592882" y="3454367"/>
            <a:ext cx="81157" cy="9293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0076883B-C59D-4FEA-AF3A-640FFE3B0AA3}"/>
              </a:ext>
            </a:extLst>
          </p:cNvPr>
          <p:cNvCxnSpPr>
            <a:cxnSpLocks/>
            <a:stCxn id="80" idx="1"/>
            <a:endCxn id="78" idx="5"/>
          </p:cNvCxnSpPr>
          <p:nvPr/>
        </p:nvCxnSpPr>
        <p:spPr>
          <a:xfrm flipH="1" flipV="1">
            <a:off x="7562989" y="3041524"/>
            <a:ext cx="321082" cy="12381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E936F7F2-CA10-462F-9BB3-80FFB05E3D33}"/>
              </a:ext>
            </a:extLst>
          </p:cNvPr>
          <p:cNvCxnSpPr>
            <a:cxnSpLocks/>
            <a:stCxn id="80" idx="5"/>
            <a:endCxn id="79" idx="1"/>
          </p:cNvCxnSpPr>
          <p:nvPr/>
        </p:nvCxnSpPr>
        <p:spPr>
          <a:xfrm>
            <a:off x="7909527" y="3190793"/>
            <a:ext cx="86584" cy="8646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7C7A3EFD-8F91-459C-A9A2-850DE6B4B76C}"/>
              </a:ext>
            </a:extLst>
          </p:cNvPr>
          <p:cNvCxnSpPr>
            <a:cxnSpLocks/>
            <a:stCxn id="82" idx="7"/>
            <a:endCxn id="78" idx="3"/>
          </p:cNvCxnSpPr>
          <p:nvPr/>
        </p:nvCxnSpPr>
        <p:spPr>
          <a:xfrm flipV="1">
            <a:off x="7420418" y="3041524"/>
            <a:ext cx="117115" cy="7478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42EC3E5-8062-4EE7-A909-0CDE476334EB}"/>
                  </a:ext>
                </a:extLst>
              </p:cNvPr>
              <p:cNvSpPr txBox="1"/>
              <p:nvPr/>
            </p:nvSpPr>
            <p:spPr>
              <a:xfrm>
                <a:off x="7594248" y="2638131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42EC3E5-8062-4EE7-A909-0CDE47633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8" y="2638131"/>
                <a:ext cx="213199" cy="276999"/>
              </a:xfrm>
              <a:prstGeom prst="rect">
                <a:avLst/>
              </a:prstGeom>
              <a:blipFill>
                <a:blip r:embed="rId22"/>
                <a:stretch>
                  <a:fillRect l="-28571" t="-2222" r="-25714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A0AB8B3B-EA71-479E-832A-8877B360BF6E}"/>
                  </a:ext>
                </a:extLst>
              </p:cNvPr>
              <p:cNvSpPr txBox="1"/>
              <p:nvPr/>
            </p:nvSpPr>
            <p:spPr>
              <a:xfrm>
                <a:off x="7136763" y="3055816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A0AB8B3B-EA71-479E-832A-8877B360B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63" y="3055816"/>
                <a:ext cx="213199" cy="276999"/>
              </a:xfrm>
              <a:prstGeom prst="rect">
                <a:avLst/>
              </a:prstGeom>
              <a:blipFill>
                <a:blip r:embed="rId23"/>
                <a:stretch>
                  <a:fillRect l="-17143" r="-17143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EF1D41D2-ED09-441B-8A4E-C4D28650612E}"/>
                  </a:ext>
                </a:extLst>
              </p:cNvPr>
              <p:cNvSpPr txBox="1"/>
              <p:nvPr/>
            </p:nvSpPr>
            <p:spPr>
              <a:xfrm>
                <a:off x="7363965" y="360446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EF1D41D2-ED09-441B-8A4E-C4D286506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65" y="3604469"/>
                <a:ext cx="213199" cy="276999"/>
              </a:xfrm>
              <a:prstGeom prst="rect">
                <a:avLst/>
              </a:prstGeom>
              <a:blipFill>
                <a:blip r:embed="rId24"/>
                <a:stretch>
                  <a:fillRect l="-28571" t="-4348" r="-25714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337D94F-CF8A-43E5-A254-87B94C4EE478}"/>
                  </a:ext>
                </a:extLst>
              </p:cNvPr>
              <p:cNvSpPr txBox="1"/>
              <p:nvPr/>
            </p:nvSpPr>
            <p:spPr>
              <a:xfrm>
                <a:off x="7589029" y="360093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337D94F-CF8A-43E5-A254-87B94C4EE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029" y="3600939"/>
                <a:ext cx="213199" cy="276999"/>
              </a:xfrm>
              <a:prstGeom prst="rect">
                <a:avLst/>
              </a:prstGeom>
              <a:blipFill>
                <a:blip r:embed="rId25"/>
                <a:stretch>
                  <a:fillRect l="-14286" r="-857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BE479F28-020D-4B79-B3D5-4826073E86E8}"/>
                  </a:ext>
                </a:extLst>
              </p:cNvPr>
              <p:cNvSpPr txBox="1"/>
              <p:nvPr/>
            </p:nvSpPr>
            <p:spPr>
              <a:xfrm>
                <a:off x="8040195" y="3226527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BE479F28-020D-4B79-B3D5-4826073E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95" y="3226527"/>
                <a:ext cx="213199" cy="276999"/>
              </a:xfrm>
              <a:prstGeom prst="rect">
                <a:avLst/>
              </a:prstGeom>
              <a:blipFill>
                <a:blip r:embed="rId26"/>
                <a:stretch>
                  <a:fillRect l="-31429" t="-4348" r="-28571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楕円 94">
            <a:extLst>
              <a:ext uri="{FF2B5EF4-FFF2-40B4-BE49-F238E27FC236}">
                <a16:creationId xmlns:a16="http://schemas.microsoft.com/office/drawing/2014/main" id="{3A282D21-3BC7-44D8-87C1-C0163E0454C5}"/>
              </a:ext>
            </a:extLst>
          </p:cNvPr>
          <p:cNvSpPr/>
          <p:nvPr/>
        </p:nvSpPr>
        <p:spPr>
          <a:xfrm>
            <a:off x="7231862" y="78186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4914DE27-C78B-4EB3-96E9-27B0ECAC96B0}"/>
              </a:ext>
            </a:extLst>
          </p:cNvPr>
          <p:cNvSpPr/>
          <p:nvPr/>
        </p:nvSpPr>
        <p:spPr>
          <a:xfrm>
            <a:off x="7572572" y="1249130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E94A7831-72D4-4E2E-92D2-E5583C3108FF}"/>
              </a:ext>
            </a:extLst>
          </p:cNvPr>
          <p:cNvSpPr/>
          <p:nvPr/>
        </p:nvSpPr>
        <p:spPr>
          <a:xfrm>
            <a:off x="7435692" y="141173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124D1571-E6E1-4C17-8C8E-0DB8946B0C17}"/>
              </a:ext>
            </a:extLst>
          </p:cNvPr>
          <p:cNvSpPr/>
          <p:nvPr/>
        </p:nvSpPr>
        <p:spPr>
          <a:xfrm>
            <a:off x="7251177" y="1023305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59EEB995-A8D2-4459-BD93-E797BA14FCD9}"/>
              </a:ext>
            </a:extLst>
          </p:cNvPr>
          <p:cNvSpPr/>
          <p:nvPr/>
        </p:nvSpPr>
        <p:spPr>
          <a:xfrm>
            <a:off x="7919354" y="160316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98E3FA22-BADF-41A3-9014-6A3EC96E0C34}"/>
              </a:ext>
            </a:extLst>
          </p:cNvPr>
          <p:cNvSpPr/>
          <p:nvPr/>
        </p:nvSpPr>
        <p:spPr>
          <a:xfrm>
            <a:off x="7853938" y="1464532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FC06F8B8-167C-444B-9B32-329A1CFEE410}"/>
              </a:ext>
            </a:extLst>
          </p:cNvPr>
          <p:cNvSpPr/>
          <p:nvPr/>
        </p:nvSpPr>
        <p:spPr>
          <a:xfrm>
            <a:off x="7097698" y="119026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36539F02-33B4-497F-91EA-D687D929A107}"/>
              </a:ext>
            </a:extLst>
          </p:cNvPr>
          <p:cNvSpPr/>
          <p:nvPr/>
        </p:nvSpPr>
        <p:spPr>
          <a:xfrm>
            <a:off x="7757799" y="160316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3B1CCFF5-BCEB-44BC-A3B6-4EA98DD1B68A}"/>
              </a:ext>
            </a:extLst>
          </p:cNvPr>
          <p:cNvCxnSpPr>
            <a:cxnSpLocks/>
            <a:stCxn id="95" idx="4"/>
            <a:endCxn id="98" idx="0"/>
          </p:cNvCxnSpPr>
          <p:nvPr/>
        </p:nvCxnSpPr>
        <p:spPr>
          <a:xfrm>
            <a:off x="7267862" y="853869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63800EC-0A8A-47E7-82A5-52BD01DC6CF0}"/>
              </a:ext>
            </a:extLst>
          </p:cNvPr>
          <p:cNvCxnSpPr>
            <a:cxnSpLocks/>
            <a:stCxn id="98" idx="3"/>
            <a:endCxn id="101" idx="0"/>
          </p:cNvCxnSpPr>
          <p:nvPr/>
        </p:nvCxnSpPr>
        <p:spPr>
          <a:xfrm flipH="1">
            <a:off x="7133698" y="1054033"/>
            <a:ext cx="122751" cy="13623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7ACC2972-8504-4935-BE11-FE852FD384B2}"/>
              </a:ext>
            </a:extLst>
          </p:cNvPr>
          <p:cNvCxnSpPr>
            <a:cxnSpLocks/>
            <a:stCxn id="96" idx="1"/>
            <a:endCxn id="98" idx="5"/>
          </p:cNvCxnSpPr>
          <p:nvPr/>
        </p:nvCxnSpPr>
        <p:spPr>
          <a:xfrm flipH="1" flipV="1">
            <a:off x="7281905" y="1054033"/>
            <a:ext cx="295939" cy="20036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F2548FC9-1B93-489E-8411-EA3EE93065D4}"/>
              </a:ext>
            </a:extLst>
          </p:cNvPr>
          <p:cNvCxnSpPr>
            <a:cxnSpLocks/>
            <a:stCxn id="97" idx="0"/>
            <a:endCxn id="96" idx="3"/>
          </p:cNvCxnSpPr>
          <p:nvPr/>
        </p:nvCxnSpPr>
        <p:spPr>
          <a:xfrm flipV="1">
            <a:off x="7471692" y="1279858"/>
            <a:ext cx="106152" cy="13187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4FBCD537-29C4-48C0-B592-59F08A60BD64}"/>
              </a:ext>
            </a:extLst>
          </p:cNvPr>
          <p:cNvCxnSpPr>
            <a:cxnSpLocks/>
            <a:stCxn id="100" idx="1"/>
            <a:endCxn id="96" idx="5"/>
          </p:cNvCxnSpPr>
          <p:nvPr/>
        </p:nvCxnSpPr>
        <p:spPr>
          <a:xfrm flipH="1" flipV="1">
            <a:off x="7603300" y="1279858"/>
            <a:ext cx="255910" cy="18994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D11A115B-DAD3-4959-B34F-3F5AD33B326C}"/>
              </a:ext>
            </a:extLst>
          </p:cNvPr>
          <p:cNvCxnSpPr>
            <a:cxnSpLocks/>
            <a:stCxn id="102" idx="0"/>
            <a:endCxn id="100" idx="3"/>
          </p:cNvCxnSpPr>
          <p:nvPr/>
        </p:nvCxnSpPr>
        <p:spPr>
          <a:xfrm flipV="1">
            <a:off x="7793799" y="1495260"/>
            <a:ext cx="65411" cy="10790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7496F9E8-68A5-453A-8240-498493408083}"/>
              </a:ext>
            </a:extLst>
          </p:cNvPr>
          <p:cNvCxnSpPr>
            <a:cxnSpLocks/>
            <a:stCxn id="99" idx="0"/>
            <a:endCxn id="100" idx="5"/>
          </p:cNvCxnSpPr>
          <p:nvPr/>
        </p:nvCxnSpPr>
        <p:spPr>
          <a:xfrm flipH="1" flipV="1">
            <a:off x="7884666" y="1495260"/>
            <a:ext cx="70688" cy="10790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51703FE1-1E38-437F-BEB7-348FC2E8CA09}"/>
                  </a:ext>
                </a:extLst>
              </p:cNvPr>
              <p:cNvSpPr txBox="1"/>
              <p:nvPr/>
            </p:nvSpPr>
            <p:spPr>
              <a:xfrm>
                <a:off x="7313164" y="650640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51703FE1-1E38-437F-BEB7-348FC2E8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164" y="650640"/>
                <a:ext cx="213199" cy="276999"/>
              </a:xfrm>
              <a:prstGeom prst="rect">
                <a:avLst/>
              </a:prstGeom>
              <a:blipFill>
                <a:blip r:embed="rId27"/>
                <a:stretch>
                  <a:fillRect l="-28571" t="-2222" r="-25714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4A012EAA-B7D2-45D0-8004-A87346E9EF24}"/>
                  </a:ext>
                </a:extLst>
              </p:cNvPr>
              <p:cNvSpPr txBox="1"/>
              <p:nvPr/>
            </p:nvSpPr>
            <p:spPr>
              <a:xfrm>
                <a:off x="6920499" y="118994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4A012EAA-B7D2-45D0-8004-A87346E9E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99" y="1189949"/>
                <a:ext cx="213199" cy="276999"/>
              </a:xfrm>
              <a:prstGeom prst="rect">
                <a:avLst/>
              </a:prstGeom>
              <a:blipFill>
                <a:blip r:embed="rId28"/>
                <a:stretch>
                  <a:fillRect l="-17143" r="-17143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9BB27617-9B85-4A58-87DD-D7D842F5EC7F}"/>
                  </a:ext>
                </a:extLst>
              </p:cNvPr>
              <p:cNvSpPr txBox="1"/>
              <p:nvPr/>
            </p:nvSpPr>
            <p:spPr>
              <a:xfrm>
                <a:off x="7229837" y="1341001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9BB27617-9B85-4A58-87DD-D7D842F5E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37" y="1341001"/>
                <a:ext cx="213199" cy="276999"/>
              </a:xfrm>
              <a:prstGeom prst="rect">
                <a:avLst/>
              </a:prstGeom>
              <a:blipFill>
                <a:blip r:embed="rId29"/>
                <a:stretch>
                  <a:fillRect l="-28571" t="-4444" r="-25714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8C94B94-6F67-4020-B60A-08EFA6FE1CFF}"/>
                  </a:ext>
                </a:extLst>
              </p:cNvPr>
              <p:cNvSpPr txBox="1"/>
              <p:nvPr/>
            </p:nvSpPr>
            <p:spPr>
              <a:xfrm>
                <a:off x="7679926" y="1654025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8C94B94-6F67-4020-B60A-08EFA6FE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926" y="1654025"/>
                <a:ext cx="213199" cy="276999"/>
              </a:xfrm>
              <a:prstGeom prst="rect">
                <a:avLst/>
              </a:prstGeom>
              <a:blipFill>
                <a:blip r:embed="rId30"/>
                <a:stretch>
                  <a:fillRect l="-14286" r="-8571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8431BBF-AAF1-4164-9500-9B3C9FC11074}"/>
                  </a:ext>
                </a:extLst>
              </p:cNvPr>
              <p:cNvSpPr txBox="1"/>
              <p:nvPr/>
            </p:nvSpPr>
            <p:spPr>
              <a:xfrm>
                <a:off x="7879146" y="1651940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8431BBF-AAF1-4164-9500-9B3C9FC1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146" y="1651940"/>
                <a:ext cx="213199" cy="276999"/>
              </a:xfrm>
              <a:prstGeom prst="rect">
                <a:avLst/>
              </a:prstGeom>
              <a:blipFill>
                <a:blip r:embed="rId31"/>
                <a:stretch>
                  <a:fillRect l="-32353" t="-4444" r="-2941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平行四辺形 114">
            <a:extLst>
              <a:ext uri="{FF2B5EF4-FFF2-40B4-BE49-F238E27FC236}">
                <a16:creationId xmlns:a16="http://schemas.microsoft.com/office/drawing/2014/main" id="{097E3CB1-2D16-49DE-B33F-518A3001516B}"/>
              </a:ext>
            </a:extLst>
          </p:cNvPr>
          <p:cNvSpPr/>
          <p:nvPr/>
        </p:nvSpPr>
        <p:spPr>
          <a:xfrm rot="19862054" flipV="1">
            <a:off x="3704158" y="2845711"/>
            <a:ext cx="1519624" cy="723873"/>
          </a:xfrm>
          <a:prstGeom prst="parallelogram">
            <a:avLst>
              <a:gd name="adj" fmla="val 80419"/>
            </a:avLst>
          </a:prstGeom>
          <a:gradFill flip="none" rotWithShape="1">
            <a:gsLst>
              <a:gs pos="7000">
                <a:srgbClr val="CAD8EE">
                  <a:alpha val="50000"/>
                </a:srgbClr>
              </a:gs>
              <a:gs pos="74000">
                <a:srgbClr val="CDDAEF"/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平行四辺形 115">
            <a:extLst>
              <a:ext uri="{FF2B5EF4-FFF2-40B4-BE49-F238E27FC236}">
                <a16:creationId xmlns:a16="http://schemas.microsoft.com/office/drawing/2014/main" id="{F72CF36C-7940-4C98-B0F0-07D92DA5098B}"/>
              </a:ext>
            </a:extLst>
          </p:cNvPr>
          <p:cNvSpPr/>
          <p:nvPr/>
        </p:nvSpPr>
        <p:spPr>
          <a:xfrm rot="1272425">
            <a:off x="4541089" y="2195636"/>
            <a:ext cx="1581199" cy="983014"/>
          </a:xfrm>
          <a:prstGeom prst="parallelogram">
            <a:avLst>
              <a:gd name="adj" fmla="val 68219"/>
            </a:avLst>
          </a:prstGeom>
          <a:gradFill flip="none" rotWithShape="1">
            <a:gsLst>
              <a:gs pos="75000">
                <a:srgbClr val="CDDAEF"/>
              </a:gs>
              <a:gs pos="42000">
                <a:srgbClr val="D3DEF1">
                  <a:alpha val="70000"/>
                </a:srgbClr>
              </a:gs>
              <a:gs pos="28000">
                <a:srgbClr val="DFE7F5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平行四辺形 116">
            <a:extLst>
              <a:ext uri="{FF2B5EF4-FFF2-40B4-BE49-F238E27FC236}">
                <a16:creationId xmlns:a16="http://schemas.microsoft.com/office/drawing/2014/main" id="{A789420F-EC1A-462D-A416-18821B60444D}"/>
              </a:ext>
            </a:extLst>
          </p:cNvPr>
          <p:cNvSpPr/>
          <p:nvPr/>
        </p:nvSpPr>
        <p:spPr>
          <a:xfrm rot="9037971" flipV="1">
            <a:off x="2920970" y="2239526"/>
            <a:ext cx="1307496" cy="1018806"/>
          </a:xfrm>
          <a:prstGeom prst="parallelogram">
            <a:avLst>
              <a:gd name="adj" fmla="val 43210"/>
            </a:avLst>
          </a:prstGeom>
          <a:gradFill flip="none" rotWithShape="1">
            <a:gsLst>
              <a:gs pos="75000">
                <a:srgbClr val="CDDAEF"/>
              </a:gs>
              <a:gs pos="42000">
                <a:srgbClr val="D3DEF1">
                  <a:alpha val="70000"/>
                </a:srgbClr>
              </a:gs>
              <a:gs pos="28000">
                <a:srgbClr val="DFE7F5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平行四辺形 117">
            <a:extLst>
              <a:ext uri="{FF2B5EF4-FFF2-40B4-BE49-F238E27FC236}">
                <a16:creationId xmlns:a16="http://schemas.microsoft.com/office/drawing/2014/main" id="{36A91BB0-1CB1-42F6-A868-8A51EF7568DB}"/>
              </a:ext>
            </a:extLst>
          </p:cNvPr>
          <p:cNvSpPr/>
          <p:nvPr/>
        </p:nvSpPr>
        <p:spPr>
          <a:xfrm rot="16200000">
            <a:off x="3080317" y="1548561"/>
            <a:ext cx="1732056" cy="884281"/>
          </a:xfrm>
          <a:prstGeom prst="parallelogram">
            <a:avLst>
              <a:gd name="adj" fmla="val 74983"/>
            </a:avLst>
          </a:prstGeom>
          <a:gradFill flip="none" rotWithShape="1">
            <a:gsLst>
              <a:gs pos="75000">
                <a:srgbClr val="CDDAEF"/>
              </a:gs>
              <a:gs pos="42000">
                <a:srgbClr val="D3DEF1">
                  <a:alpha val="70000"/>
                </a:srgbClr>
              </a:gs>
              <a:gs pos="28000">
                <a:srgbClr val="DFE7F5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平行四辺形 118">
            <a:extLst>
              <a:ext uri="{FF2B5EF4-FFF2-40B4-BE49-F238E27FC236}">
                <a16:creationId xmlns:a16="http://schemas.microsoft.com/office/drawing/2014/main" id="{242B1D92-42F4-49FF-AF72-06FFECDD044E}"/>
              </a:ext>
            </a:extLst>
          </p:cNvPr>
          <p:cNvSpPr/>
          <p:nvPr/>
        </p:nvSpPr>
        <p:spPr>
          <a:xfrm rot="16200000" flipV="1">
            <a:off x="4028917" y="1484237"/>
            <a:ext cx="1740454" cy="1021324"/>
          </a:xfrm>
          <a:prstGeom prst="parallelogram">
            <a:avLst>
              <a:gd name="adj" fmla="val 68219"/>
            </a:avLst>
          </a:prstGeom>
          <a:gradFill flip="none" rotWithShape="1">
            <a:gsLst>
              <a:gs pos="75000">
                <a:srgbClr val="CDDAEF"/>
              </a:gs>
              <a:gs pos="42000">
                <a:srgbClr val="D3DEF1">
                  <a:alpha val="70000"/>
                </a:srgbClr>
              </a:gs>
              <a:gs pos="28000">
                <a:srgbClr val="DFE7F5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F47E308B-5582-497D-89CA-EDBDDC05EBB2}"/>
              </a:ext>
            </a:extLst>
          </p:cNvPr>
          <p:cNvCxnSpPr>
            <a:cxnSpLocks/>
          </p:cNvCxnSpPr>
          <p:nvPr/>
        </p:nvCxnSpPr>
        <p:spPr>
          <a:xfrm flipV="1">
            <a:off x="4388482" y="1579195"/>
            <a:ext cx="0" cy="1274800"/>
          </a:xfrm>
          <a:prstGeom prst="line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537CD3A5-1E3B-427C-A979-2BF3AB6E7D35}"/>
              </a:ext>
            </a:extLst>
          </p:cNvPr>
          <p:cNvCxnSpPr>
            <a:cxnSpLocks/>
          </p:cNvCxnSpPr>
          <p:nvPr/>
        </p:nvCxnSpPr>
        <p:spPr>
          <a:xfrm flipV="1">
            <a:off x="4388482" y="2077135"/>
            <a:ext cx="1172304" cy="789800"/>
          </a:xfrm>
          <a:prstGeom prst="line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84D9F902-69EE-4A8F-8A3A-C4BF5992DC65}"/>
              </a:ext>
            </a:extLst>
          </p:cNvPr>
          <p:cNvCxnSpPr>
            <a:cxnSpLocks/>
          </p:cNvCxnSpPr>
          <p:nvPr/>
        </p:nvCxnSpPr>
        <p:spPr>
          <a:xfrm>
            <a:off x="4406609" y="2863316"/>
            <a:ext cx="1154177" cy="418384"/>
          </a:xfrm>
          <a:prstGeom prst="line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AF628AA-527E-44C0-80BC-6D87320A9D00}"/>
              </a:ext>
            </a:extLst>
          </p:cNvPr>
          <p:cNvCxnSpPr>
            <a:cxnSpLocks/>
          </p:cNvCxnSpPr>
          <p:nvPr/>
        </p:nvCxnSpPr>
        <p:spPr>
          <a:xfrm flipH="1" flipV="1">
            <a:off x="3359709" y="2077135"/>
            <a:ext cx="1028773" cy="786182"/>
          </a:xfrm>
          <a:prstGeom prst="line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F65858F2-7814-4FCF-97ED-293146F14768}"/>
              </a:ext>
            </a:extLst>
          </p:cNvPr>
          <p:cNvCxnSpPr>
            <a:cxnSpLocks/>
          </p:cNvCxnSpPr>
          <p:nvPr/>
        </p:nvCxnSpPr>
        <p:spPr>
          <a:xfrm flipH="1">
            <a:off x="3504199" y="2863316"/>
            <a:ext cx="884284" cy="497941"/>
          </a:xfrm>
          <a:prstGeom prst="line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5D4CE720-D1AF-4D20-ACD9-8C88F7B167DF}"/>
                  </a:ext>
                </a:extLst>
              </p:cNvPr>
              <p:cNvSpPr txBox="1"/>
              <p:nvPr/>
            </p:nvSpPr>
            <p:spPr>
              <a:xfrm>
                <a:off x="3972125" y="2666088"/>
                <a:ext cx="300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kumimoji="1" lang="ja-JP" altLang="en-US" sz="2400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5D4CE720-D1AF-4D20-ACD9-8C88F7B1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25" y="2666088"/>
                <a:ext cx="300852" cy="369332"/>
              </a:xfrm>
              <a:prstGeom prst="rect">
                <a:avLst/>
              </a:prstGeom>
              <a:blipFill>
                <a:blip r:embed="rId32"/>
                <a:stretch>
                  <a:fillRect l="-28571" r="-24490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楕円 125">
            <a:extLst>
              <a:ext uri="{FF2B5EF4-FFF2-40B4-BE49-F238E27FC236}">
                <a16:creationId xmlns:a16="http://schemas.microsoft.com/office/drawing/2014/main" id="{E574F315-B8D7-43A6-936E-C71F2CEA50EA}"/>
              </a:ext>
            </a:extLst>
          </p:cNvPr>
          <p:cNvSpPr/>
          <p:nvPr/>
        </p:nvSpPr>
        <p:spPr>
          <a:xfrm>
            <a:off x="4379162" y="2422644"/>
            <a:ext cx="36000" cy="3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F5EA0CF1-DE59-43C6-9984-09F722C9D7EC}"/>
              </a:ext>
            </a:extLst>
          </p:cNvPr>
          <p:cNvSpPr/>
          <p:nvPr/>
        </p:nvSpPr>
        <p:spPr>
          <a:xfrm>
            <a:off x="3843190" y="1959705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3EC67B09-5A14-4AF1-974F-54DF35960FDE}"/>
              </a:ext>
            </a:extLst>
          </p:cNvPr>
          <p:cNvSpPr/>
          <p:nvPr/>
        </p:nvSpPr>
        <p:spPr>
          <a:xfrm>
            <a:off x="4937496" y="2244065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1A08BC5C-A58F-407B-9665-4F7067644AAF}"/>
              </a:ext>
            </a:extLst>
          </p:cNvPr>
          <p:cNvCxnSpPr>
            <a:cxnSpLocks/>
            <a:stCxn id="126" idx="6"/>
            <a:endCxn id="128" idx="2"/>
          </p:cNvCxnSpPr>
          <p:nvPr/>
        </p:nvCxnSpPr>
        <p:spPr>
          <a:xfrm flipV="1">
            <a:off x="4415162" y="2298065"/>
            <a:ext cx="522334" cy="142579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ACCA22F4-F146-461E-AB38-A8A9FE459F73}"/>
              </a:ext>
            </a:extLst>
          </p:cNvPr>
          <p:cNvCxnSpPr>
            <a:cxnSpLocks/>
            <a:stCxn id="127" idx="5"/>
            <a:endCxn id="126" idx="2"/>
          </p:cNvCxnSpPr>
          <p:nvPr/>
        </p:nvCxnSpPr>
        <p:spPr>
          <a:xfrm>
            <a:off x="3935374" y="2051889"/>
            <a:ext cx="443788" cy="38875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テキスト ボックス 131"/>
              <p:cNvSpPr txBox="1"/>
              <p:nvPr/>
            </p:nvSpPr>
            <p:spPr>
              <a:xfrm>
                <a:off x="711428" y="4765362"/>
                <a:ext cx="7064626" cy="1966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𝒯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{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 |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laminar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p>
                    </m:sSubSup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𝑆</m:t>
                            </m:r>
                          </m:sup>
                        </m:sSup>
                      </m:sup>
                    </m:sSubSup>
                  </m:oMath>
                </a14:m>
                <a:endParaRPr kumimoji="1" lang="en-US" altLang="ja-JP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𝒯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⊆</m:t>
                    </m:r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𝑆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 is not convex.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The length of a path is measured in each </a:t>
                </a:r>
                <a:r>
                  <a:rPr kumimoji="1" lang="en-US" altLang="ja-JP" sz="2400" dirty="0" err="1">
                    <a:ea typeface="小塚明朝 Pr6N R" panose="02020400000000000000" pitchFamily="18" charset="-128"/>
                  </a:rPr>
                  <a:t>orthant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</m:t>
                        </m:r>
                      </m:sub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p>
                    </m:sSubSup>
                  </m:oMath>
                </a14:m>
                <a:endParaRPr kumimoji="1" lang="en-US" altLang="ja-JP" sz="2400" dirty="0"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32" name="テキスト ボックス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28" y="4765362"/>
                <a:ext cx="7064626" cy="1966179"/>
              </a:xfrm>
              <a:prstGeom prst="rect">
                <a:avLst/>
              </a:prstGeom>
              <a:blipFill>
                <a:blip r:embed="rId33"/>
                <a:stretch>
                  <a:fillRect l="-1208" b="-3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25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直線コネクタ 130"/>
          <p:cNvCxnSpPr/>
          <p:nvPr/>
        </p:nvCxnSpPr>
        <p:spPr>
          <a:xfrm flipV="1">
            <a:off x="569986" y="4676780"/>
            <a:ext cx="1119665" cy="1616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フリーフォーム 128"/>
          <p:cNvSpPr/>
          <p:nvPr/>
        </p:nvSpPr>
        <p:spPr>
          <a:xfrm>
            <a:off x="588623" y="5682617"/>
            <a:ext cx="1814512" cy="658868"/>
          </a:xfrm>
          <a:custGeom>
            <a:avLst/>
            <a:gdLst>
              <a:gd name="connsiteX0" fmla="*/ 0 w 1814512"/>
              <a:gd name="connsiteY0" fmla="*/ 590550 h 590550"/>
              <a:gd name="connsiteX1" fmla="*/ 1814512 w 1814512"/>
              <a:gd name="connsiteY1" fmla="*/ 433388 h 590550"/>
              <a:gd name="connsiteX2" fmla="*/ 1071562 w 1814512"/>
              <a:gd name="connsiteY2" fmla="*/ 0 h 590550"/>
              <a:gd name="connsiteX3" fmla="*/ 38100 w 1814512"/>
              <a:gd name="connsiteY3" fmla="*/ 54768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512" h="590550">
                <a:moveTo>
                  <a:pt x="0" y="590550"/>
                </a:moveTo>
                <a:lnTo>
                  <a:pt x="1814512" y="433388"/>
                </a:lnTo>
                <a:lnTo>
                  <a:pt x="1071562" y="0"/>
                </a:lnTo>
                <a:lnTo>
                  <a:pt x="38100" y="547688"/>
                </a:lnTo>
              </a:path>
            </a:pathLst>
          </a:custGeom>
          <a:gradFill>
            <a:gsLst>
              <a:gs pos="45000">
                <a:srgbClr val="CDDAEF"/>
              </a:gs>
              <a:gs pos="32000">
                <a:srgbClr val="D3DEF1">
                  <a:alpha val="70000"/>
                </a:srgbClr>
              </a:gs>
              <a:gs pos="13000">
                <a:srgbClr val="DFE7F5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/>
          <p:cNvSpPr/>
          <p:nvPr/>
        </p:nvSpPr>
        <p:spPr>
          <a:xfrm>
            <a:off x="594160" y="4395389"/>
            <a:ext cx="1019175" cy="1885950"/>
          </a:xfrm>
          <a:custGeom>
            <a:avLst/>
            <a:gdLst>
              <a:gd name="connsiteX0" fmla="*/ 0 w 1019175"/>
              <a:gd name="connsiteY0" fmla="*/ 1885950 h 1885950"/>
              <a:gd name="connsiteX1" fmla="*/ 642938 w 1019175"/>
              <a:gd name="connsiteY1" fmla="*/ 0 h 1885950"/>
              <a:gd name="connsiteX2" fmla="*/ 1019175 w 1019175"/>
              <a:gd name="connsiteY2" fmla="*/ 1290638 h 1885950"/>
              <a:gd name="connsiteX3" fmla="*/ 0 w 1019175"/>
              <a:gd name="connsiteY3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175" h="1885950">
                <a:moveTo>
                  <a:pt x="0" y="1885950"/>
                </a:moveTo>
                <a:lnTo>
                  <a:pt x="642938" y="0"/>
                </a:lnTo>
                <a:lnTo>
                  <a:pt x="1019175" y="1290638"/>
                </a:lnTo>
                <a:lnTo>
                  <a:pt x="0" y="1885950"/>
                </a:lnTo>
                <a:close/>
              </a:path>
            </a:pathLst>
          </a:custGeom>
          <a:gradFill>
            <a:gsLst>
              <a:gs pos="45000">
                <a:srgbClr val="CDDAEF">
                  <a:alpha val="63000"/>
                </a:srgbClr>
              </a:gs>
              <a:gs pos="32000">
                <a:srgbClr val="D3DEF1">
                  <a:alpha val="70000"/>
                </a:srgbClr>
              </a:gs>
              <a:gs pos="13000">
                <a:srgbClr val="DFE7F5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210991" y="193868"/>
                <a:ext cx="74788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Cross section of the tree space on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91" y="193868"/>
                <a:ext cx="7478842" cy="523220"/>
              </a:xfrm>
              <a:prstGeom prst="rect">
                <a:avLst/>
              </a:prstGeom>
              <a:blipFill>
                <a:blip r:embed="rId2"/>
                <a:stretch>
                  <a:fillRect l="-1713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 flipH="1">
            <a:off x="2642749" y="1989226"/>
            <a:ext cx="1781695" cy="1136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/>
          <p:cNvSpPr>
            <a:spLocks noChangeAspect="1"/>
          </p:cNvSpPr>
          <p:nvPr/>
        </p:nvSpPr>
        <p:spPr>
          <a:xfrm>
            <a:off x="4407818" y="191031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2588749" y="309650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>
            <a:spLocks noChangeAspect="1"/>
          </p:cNvSpPr>
          <p:nvPr/>
        </p:nvSpPr>
        <p:spPr>
          <a:xfrm>
            <a:off x="6278181" y="302179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3335476" y="517167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5532807" y="514234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3" idx="2"/>
            <a:endCxn id="7" idx="5"/>
          </p:cNvCxnSpPr>
          <p:nvPr/>
        </p:nvCxnSpPr>
        <p:spPr>
          <a:xfrm flipH="1" flipV="1">
            <a:off x="4500002" y="2002494"/>
            <a:ext cx="1778179" cy="10733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3" idx="4"/>
            <a:endCxn id="15" idx="0"/>
          </p:cNvCxnSpPr>
          <p:nvPr/>
        </p:nvCxnSpPr>
        <p:spPr>
          <a:xfrm flipH="1">
            <a:off x="5586807" y="3129797"/>
            <a:ext cx="745374" cy="20125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楕円 22"/>
          <p:cNvSpPr>
            <a:spLocks noChangeAspect="1"/>
          </p:cNvSpPr>
          <p:nvPr/>
        </p:nvSpPr>
        <p:spPr>
          <a:xfrm>
            <a:off x="4473541" y="298850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>
            <a:spLocks noChangeAspect="1"/>
          </p:cNvSpPr>
          <p:nvPr/>
        </p:nvSpPr>
        <p:spPr>
          <a:xfrm>
            <a:off x="3704007" y="345647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5207839" y="342789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4052870" y="430064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>
            <a:spLocks noChangeAspect="1"/>
          </p:cNvSpPr>
          <p:nvPr/>
        </p:nvSpPr>
        <p:spPr>
          <a:xfrm>
            <a:off x="4862718" y="430064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>
            <a:stCxn id="14" idx="1"/>
            <a:endCxn id="12" idx="4"/>
          </p:cNvCxnSpPr>
          <p:nvPr/>
        </p:nvCxnSpPr>
        <p:spPr>
          <a:xfrm flipH="1" flipV="1">
            <a:off x="2642749" y="3204502"/>
            <a:ext cx="708543" cy="19829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4" idx="5"/>
            <a:endCxn id="15" idx="2"/>
          </p:cNvCxnSpPr>
          <p:nvPr/>
        </p:nvCxnSpPr>
        <p:spPr>
          <a:xfrm flipV="1">
            <a:off x="3427660" y="5196344"/>
            <a:ext cx="2105147" cy="675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4" idx="7"/>
            <a:endCxn id="26" idx="3"/>
          </p:cNvCxnSpPr>
          <p:nvPr/>
        </p:nvCxnSpPr>
        <p:spPr>
          <a:xfrm flipV="1">
            <a:off x="3427660" y="4392825"/>
            <a:ext cx="641026" cy="7946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2" idx="6"/>
            <a:endCxn id="24" idx="2"/>
          </p:cNvCxnSpPr>
          <p:nvPr/>
        </p:nvCxnSpPr>
        <p:spPr>
          <a:xfrm>
            <a:off x="2696749" y="3150502"/>
            <a:ext cx="1007258" cy="359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7" idx="4"/>
            <a:endCxn id="23" idx="0"/>
          </p:cNvCxnSpPr>
          <p:nvPr/>
        </p:nvCxnSpPr>
        <p:spPr>
          <a:xfrm>
            <a:off x="4461818" y="2018310"/>
            <a:ext cx="65723" cy="9701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3" idx="3"/>
          </p:cNvCxnSpPr>
          <p:nvPr/>
        </p:nvCxnSpPr>
        <p:spPr>
          <a:xfrm flipH="1">
            <a:off x="5303575" y="3113981"/>
            <a:ext cx="990422" cy="3596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15" idx="1"/>
            <a:endCxn id="27" idx="5"/>
          </p:cNvCxnSpPr>
          <p:nvPr/>
        </p:nvCxnSpPr>
        <p:spPr>
          <a:xfrm flipH="1" flipV="1">
            <a:off x="4954902" y="4392825"/>
            <a:ext cx="593721" cy="7653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23" idx="5"/>
            <a:endCxn id="27" idx="0"/>
          </p:cNvCxnSpPr>
          <p:nvPr/>
        </p:nvCxnSpPr>
        <p:spPr>
          <a:xfrm>
            <a:off x="4565725" y="3080686"/>
            <a:ext cx="350993" cy="12199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24" idx="5"/>
            <a:endCxn id="27" idx="2"/>
          </p:cNvCxnSpPr>
          <p:nvPr/>
        </p:nvCxnSpPr>
        <p:spPr>
          <a:xfrm>
            <a:off x="3796191" y="3548661"/>
            <a:ext cx="1066527" cy="805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24" idx="6"/>
            <a:endCxn id="25" idx="2"/>
          </p:cNvCxnSpPr>
          <p:nvPr/>
        </p:nvCxnSpPr>
        <p:spPr>
          <a:xfrm flipV="1">
            <a:off x="3812007" y="3481899"/>
            <a:ext cx="1395832" cy="285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23" idx="3"/>
            <a:endCxn id="26" idx="0"/>
          </p:cNvCxnSpPr>
          <p:nvPr/>
        </p:nvCxnSpPr>
        <p:spPr>
          <a:xfrm flipH="1">
            <a:off x="4106870" y="3080686"/>
            <a:ext cx="382487" cy="12199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26" idx="6"/>
            <a:endCxn id="25" idx="3"/>
          </p:cNvCxnSpPr>
          <p:nvPr/>
        </p:nvCxnSpPr>
        <p:spPr>
          <a:xfrm flipV="1">
            <a:off x="4160870" y="3520083"/>
            <a:ext cx="1062785" cy="83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4045551" y="1539997"/>
                <a:ext cx="960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51" y="1539997"/>
                <a:ext cx="9601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1778321" y="2766852"/>
                <a:ext cx="960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21" y="2766852"/>
                <a:ext cx="9601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6278181" y="2652465"/>
                <a:ext cx="1011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81" y="2652465"/>
                <a:ext cx="10114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4487615" y="2731233"/>
                <a:ext cx="90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15" y="2731233"/>
                <a:ext cx="9089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角丸四角形 79"/>
          <p:cNvSpPr/>
          <p:nvPr/>
        </p:nvSpPr>
        <p:spPr>
          <a:xfrm>
            <a:off x="1811458" y="2826046"/>
            <a:ext cx="604769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/>
          <p:cNvSpPr/>
          <p:nvPr/>
        </p:nvSpPr>
        <p:spPr>
          <a:xfrm>
            <a:off x="4106870" y="1589876"/>
            <a:ext cx="420671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82"/>
          <p:cNvSpPr/>
          <p:nvPr/>
        </p:nvSpPr>
        <p:spPr>
          <a:xfrm>
            <a:off x="4942066" y="2788104"/>
            <a:ext cx="404658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角丸四角形 83"/>
          <p:cNvSpPr/>
          <p:nvPr/>
        </p:nvSpPr>
        <p:spPr>
          <a:xfrm>
            <a:off x="6353739" y="2705914"/>
            <a:ext cx="586864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3351493" y="3994268"/>
                <a:ext cx="90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93" y="3994268"/>
                <a:ext cx="9089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2881024" y="5333711"/>
                <a:ext cx="908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24" y="5333711"/>
                <a:ext cx="9089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5320521" y="5238304"/>
                <a:ext cx="908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21" y="5238304"/>
                <a:ext cx="90890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3329062" y="3037479"/>
                <a:ext cx="908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062" y="3037479"/>
                <a:ext cx="9089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角丸四角形 88"/>
          <p:cNvSpPr/>
          <p:nvPr/>
        </p:nvSpPr>
        <p:spPr>
          <a:xfrm>
            <a:off x="2930817" y="5420183"/>
            <a:ext cx="404658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角丸四角形 89"/>
          <p:cNvSpPr/>
          <p:nvPr/>
        </p:nvSpPr>
        <p:spPr>
          <a:xfrm>
            <a:off x="3430221" y="4048745"/>
            <a:ext cx="552834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90"/>
          <p:cNvSpPr/>
          <p:nvPr/>
        </p:nvSpPr>
        <p:spPr>
          <a:xfrm>
            <a:off x="5757165" y="5313696"/>
            <a:ext cx="404658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4885605" y="4120455"/>
                <a:ext cx="908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05" y="4120455"/>
                <a:ext cx="90890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角丸四角形 93"/>
          <p:cNvSpPr/>
          <p:nvPr/>
        </p:nvSpPr>
        <p:spPr>
          <a:xfrm>
            <a:off x="5158455" y="4183430"/>
            <a:ext cx="536998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角丸四角形 94"/>
          <p:cNvSpPr/>
          <p:nvPr/>
        </p:nvSpPr>
        <p:spPr>
          <a:xfrm>
            <a:off x="3615474" y="3089588"/>
            <a:ext cx="345212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正方形/長方形 95"/>
              <p:cNvSpPr/>
              <p:nvPr/>
            </p:nvSpPr>
            <p:spPr>
              <a:xfrm>
                <a:off x="5189432" y="3499838"/>
                <a:ext cx="960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6" name="正方形/長方形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32" y="3499838"/>
                <a:ext cx="96019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角丸四角形 96"/>
          <p:cNvSpPr/>
          <p:nvPr/>
        </p:nvSpPr>
        <p:spPr>
          <a:xfrm>
            <a:off x="5264831" y="3567718"/>
            <a:ext cx="411601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/>
              <p:cNvSpPr/>
              <p:nvPr/>
            </p:nvSpPr>
            <p:spPr>
              <a:xfrm>
                <a:off x="5242180" y="2078676"/>
                <a:ext cx="1011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8" name="正方形/長方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80" y="2078676"/>
                <a:ext cx="10114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角丸四角形 98"/>
          <p:cNvSpPr/>
          <p:nvPr/>
        </p:nvSpPr>
        <p:spPr>
          <a:xfrm>
            <a:off x="5317738" y="2132125"/>
            <a:ext cx="586864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5343680" y="2159569"/>
            <a:ext cx="332752" cy="21437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2743809" y="2052208"/>
                <a:ext cx="960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09" y="2052208"/>
                <a:ext cx="9601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角丸四角形 102"/>
          <p:cNvSpPr/>
          <p:nvPr/>
        </p:nvSpPr>
        <p:spPr>
          <a:xfrm>
            <a:off x="2844853" y="2129033"/>
            <a:ext cx="380946" cy="23548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角丸四角形 103"/>
          <p:cNvSpPr/>
          <p:nvPr/>
        </p:nvSpPr>
        <p:spPr>
          <a:xfrm>
            <a:off x="2805128" y="2070714"/>
            <a:ext cx="604769" cy="33135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正方形/長方形 104"/>
              <p:cNvSpPr/>
              <p:nvPr/>
            </p:nvSpPr>
            <p:spPr>
              <a:xfrm>
                <a:off x="4127089" y="5386277"/>
                <a:ext cx="960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5" name="正方形/長方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89" y="5386277"/>
                <a:ext cx="9601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角丸四角形 105"/>
          <p:cNvSpPr/>
          <p:nvPr/>
        </p:nvSpPr>
        <p:spPr>
          <a:xfrm>
            <a:off x="4611360" y="5466432"/>
            <a:ext cx="391169" cy="22094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角丸四角形 106"/>
          <p:cNvSpPr/>
          <p:nvPr/>
        </p:nvSpPr>
        <p:spPr>
          <a:xfrm>
            <a:off x="4226570" y="5461668"/>
            <a:ext cx="321169" cy="24049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9" name="直線コネクタ 108"/>
          <p:cNvCxnSpPr>
            <a:stCxn id="108" idx="0"/>
          </p:cNvCxnSpPr>
          <p:nvPr/>
        </p:nvCxnSpPr>
        <p:spPr>
          <a:xfrm flipV="1">
            <a:off x="581711" y="4414626"/>
            <a:ext cx="606780" cy="1829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108" idx="7"/>
          </p:cNvCxnSpPr>
          <p:nvPr/>
        </p:nvCxnSpPr>
        <p:spPr>
          <a:xfrm flipV="1">
            <a:off x="619895" y="5651379"/>
            <a:ext cx="1073626" cy="6081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stCxn id="108" idx="5"/>
          </p:cNvCxnSpPr>
          <p:nvPr/>
        </p:nvCxnSpPr>
        <p:spPr>
          <a:xfrm flipV="1">
            <a:off x="619895" y="6183885"/>
            <a:ext cx="1822367" cy="151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楕円 107"/>
          <p:cNvSpPr>
            <a:spLocks noChangeAspect="1"/>
          </p:cNvSpPr>
          <p:nvPr/>
        </p:nvSpPr>
        <p:spPr>
          <a:xfrm>
            <a:off x="527711" y="624368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/>
          <p:cNvCxnSpPr/>
          <p:nvPr/>
        </p:nvCxnSpPr>
        <p:spPr>
          <a:xfrm>
            <a:off x="4461818" y="1013817"/>
            <a:ext cx="325835" cy="566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4462173" y="1027770"/>
            <a:ext cx="155398" cy="544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 flipH="1">
            <a:off x="4160871" y="1023707"/>
            <a:ext cx="300947" cy="534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4341812" y="1236258"/>
            <a:ext cx="84563" cy="317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5611613" y="1581664"/>
            <a:ext cx="361278" cy="557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5579331" y="1670046"/>
            <a:ext cx="223478" cy="4607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H="1">
            <a:off x="5396517" y="1576793"/>
            <a:ext cx="224252" cy="533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5498515" y="1842975"/>
            <a:ext cx="113098" cy="26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6673916" y="2138851"/>
            <a:ext cx="361278" cy="557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>
            <a:off x="6572056" y="2402065"/>
            <a:ext cx="293056" cy="285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 flipH="1">
            <a:off x="6458820" y="2133980"/>
            <a:ext cx="224252" cy="533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>
            <a:off x="6560818" y="2400162"/>
            <a:ext cx="113098" cy="26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2136144" y="2261870"/>
            <a:ext cx="361278" cy="557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2034284" y="2525084"/>
            <a:ext cx="293056" cy="285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 flipH="1">
            <a:off x="1921048" y="2256999"/>
            <a:ext cx="224252" cy="533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2023046" y="2523181"/>
            <a:ext cx="113098" cy="26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3127230" y="1501391"/>
            <a:ext cx="361278" cy="557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3073230" y="1667758"/>
            <a:ext cx="245196" cy="3827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H="1">
            <a:off x="2912134" y="1496520"/>
            <a:ext cx="224252" cy="533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3014132" y="1762702"/>
            <a:ext cx="113098" cy="26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3289639" y="5829221"/>
            <a:ext cx="325835" cy="566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3289994" y="5843174"/>
            <a:ext cx="155398" cy="544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 flipH="1">
            <a:off x="2988692" y="5839111"/>
            <a:ext cx="300947" cy="534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169633" y="6051662"/>
            <a:ext cx="84563" cy="317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5798936" y="5713717"/>
            <a:ext cx="347909" cy="589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5969018" y="6004209"/>
            <a:ext cx="7745" cy="290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>
            <a:off x="5520064" y="5713717"/>
            <a:ext cx="284150" cy="5677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 flipH="1">
            <a:off x="5785567" y="5713717"/>
            <a:ext cx="13369" cy="56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>
            <a:off x="4607892" y="5878032"/>
            <a:ext cx="320939" cy="6124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4748863" y="6170773"/>
            <a:ext cx="9886" cy="311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4302050" y="5896216"/>
            <a:ext cx="311138" cy="572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4475369" y="6170773"/>
            <a:ext cx="92185" cy="292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 flipH="1">
            <a:off x="6679400" y="2041336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 flipH="1">
            <a:off x="5620513" y="1480868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 flipH="1">
            <a:off x="4469001" y="921644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/>
          <p:nvPr/>
        </p:nvCxnSpPr>
        <p:spPr>
          <a:xfrm flipH="1">
            <a:off x="3134402" y="1381358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flipH="1">
            <a:off x="2137376" y="2136011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 flipH="1">
            <a:off x="3292956" y="5739203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 flipH="1">
            <a:off x="4612096" y="5788433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 flipH="1">
            <a:off x="5795709" y="5636239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正方形/長方形 253"/>
              <p:cNvSpPr/>
              <p:nvPr/>
            </p:nvSpPr>
            <p:spPr>
              <a:xfrm>
                <a:off x="6007036" y="4241083"/>
                <a:ext cx="1011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4" name="正方形/長方形 2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036" y="4241083"/>
                <a:ext cx="101149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" name="角丸四角形 254"/>
          <p:cNvSpPr/>
          <p:nvPr/>
        </p:nvSpPr>
        <p:spPr>
          <a:xfrm>
            <a:off x="6082594" y="4294532"/>
            <a:ext cx="586864" cy="26243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/>
          <p:cNvCxnSpPr/>
          <p:nvPr/>
        </p:nvCxnSpPr>
        <p:spPr>
          <a:xfrm>
            <a:off x="6402771" y="3727469"/>
            <a:ext cx="361278" cy="557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/>
          <p:nvPr/>
        </p:nvCxnSpPr>
        <p:spPr>
          <a:xfrm>
            <a:off x="6353739" y="3886856"/>
            <a:ext cx="240228" cy="389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/>
          <p:nvPr/>
        </p:nvCxnSpPr>
        <p:spPr>
          <a:xfrm flipH="1">
            <a:off x="6187675" y="3722598"/>
            <a:ext cx="224252" cy="533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 flipH="1">
            <a:off x="6402772" y="4003449"/>
            <a:ext cx="47199" cy="254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 flipH="1">
            <a:off x="6408255" y="3629954"/>
            <a:ext cx="256" cy="124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角丸四角形 260"/>
          <p:cNvSpPr/>
          <p:nvPr/>
        </p:nvSpPr>
        <p:spPr>
          <a:xfrm>
            <a:off x="6290675" y="4321692"/>
            <a:ext cx="363482" cy="20527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38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765912" y="584312"/>
            <a:ext cx="3198999" cy="986253"/>
            <a:chOff x="2047472" y="4234162"/>
            <a:chExt cx="3198999" cy="986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2047472" y="4234162"/>
                  <a:ext cx="31134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𝑇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小塚明朝 Pr6N R" panose="02020400000000000000" pitchFamily="18" charset="-128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小塚明朝 Pr6N R" panose="02020400000000000000" pitchFamily="18" charset="-128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小塚明朝 Pr6N R" panose="02020400000000000000" pitchFamily="18" charset="-128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≔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inf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 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𝑃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472" y="4234162"/>
                  <a:ext cx="3113481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761" r="-2935" b="-360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3163785" y="4666417"/>
                  <a:ext cx="20826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𝑃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0,1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oMath>
                    </m:oMathPara>
                  </a14:m>
                  <a:endParaRPr kumimoji="1" lang="en-US" altLang="ja-JP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kumimoji="1" lang="en-US" altLang="ja-JP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ja-JP" altLang="en-US" dirty="0">
                      <a:latin typeface="小塚明朝 Pr6N R" panose="02020400000000000000" pitchFamily="18" charset="-128"/>
                      <a:ea typeface="小塚明朝 Pr6N R" panose="02020400000000000000" pitchFamily="18" charset="-128"/>
                    </a:rPr>
                    <a:t> </a:t>
                  </a:r>
                  <a:endParaRPr kumimoji="1" lang="en-US" altLang="ja-JP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785" y="4666417"/>
                  <a:ext cx="2082686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1170" r="-585" b="-43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0901" y="538145"/>
                <a:ext cx="2438360" cy="49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Distance of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: </a:t>
                </a:r>
                <a:endParaRPr kumimoji="1" lang="ja-JP" altLang="en-US" sz="2400" dirty="0"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01" y="538145"/>
                <a:ext cx="2438360" cy="490519"/>
              </a:xfrm>
              <a:prstGeom prst="rect">
                <a:avLst/>
              </a:prstGeom>
              <a:blipFill>
                <a:blip r:embed="rId4"/>
                <a:stretch>
                  <a:fillRect l="-4000" t="-3704" r="-2750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775136" y="1671862"/>
            <a:ext cx="7006724" cy="1078458"/>
            <a:chOff x="775136" y="1671862"/>
            <a:chExt cx="7006724" cy="1078458"/>
          </a:xfrm>
        </p:grpSpPr>
        <p:sp>
          <p:nvSpPr>
            <p:cNvPr id="17" name="正方形/長方形 16"/>
            <p:cNvSpPr/>
            <p:nvPr/>
          </p:nvSpPr>
          <p:spPr>
            <a:xfrm>
              <a:off x="775136" y="1671862"/>
              <a:ext cx="7006724" cy="10784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75136" y="1672889"/>
              <a:ext cx="4152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>
                  <a:ea typeface="小塚明朝 Pr6N R" panose="02020400000000000000" pitchFamily="18" charset="-128"/>
                </a:rPr>
                <a:t>Thm</a:t>
              </a:r>
              <a:r>
                <a:rPr kumimoji="1" lang="en-US" altLang="ja-JP" sz="2400" dirty="0">
                  <a:ea typeface="小塚明朝 Pr6N R" panose="02020400000000000000" pitchFamily="18" charset="-128"/>
                </a:rPr>
                <a:t> (</a:t>
              </a:r>
              <a:r>
                <a:rPr kumimoji="1" lang="en-US" altLang="ja-JP" sz="2000" dirty="0" err="1">
                  <a:ea typeface="小塚明朝 Pr6N R" panose="02020400000000000000" pitchFamily="18" charset="-128"/>
                </a:rPr>
                <a:t>Billera</a:t>
              </a:r>
              <a:r>
                <a:rPr kumimoji="1" lang="en-US" altLang="ja-JP" sz="2000" dirty="0">
                  <a:ea typeface="小塚明朝 Pr6N R" panose="02020400000000000000" pitchFamily="18" charset="-128"/>
                </a:rPr>
                <a:t>-Holmes-</a:t>
              </a:r>
              <a:r>
                <a:rPr kumimoji="1" lang="en-US" altLang="ja-JP" sz="2000" dirty="0" err="1">
                  <a:ea typeface="小塚明朝 Pr6N R" panose="02020400000000000000" pitchFamily="18" charset="-128"/>
                </a:rPr>
                <a:t>Vogtman</a:t>
              </a:r>
              <a:r>
                <a:rPr kumimoji="1" lang="en-US" altLang="ja-JP" sz="2000" dirty="0">
                  <a:ea typeface="小塚明朝 Pr6N R" panose="02020400000000000000" pitchFamily="18" charset="-128"/>
                </a:rPr>
                <a:t> 2001) </a:t>
              </a:r>
              <a:endParaRPr kumimoji="1" lang="en-US" altLang="ja-JP" sz="2800" dirty="0">
                <a:ea typeface="小塚明朝 Pr6N R" panose="02020400000000000000" pitchFamily="1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正方形/長方形 8"/>
                <p:cNvSpPr/>
                <p:nvPr/>
              </p:nvSpPr>
              <p:spPr>
                <a:xfrm>
                  <a:off x="790901" y="2199652"/>
                  <a:ext cx="39750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(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𝒯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,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𝑑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)</m:t>
                      </m:r>
                    </m:oMath>
                  </a14:m>
                  <a:r>
                    <a:rPr kumimoji="1" lang="en-US" altLang="ja-JP" sz="2400" dirty="0">
                      <a:ea typeface="小塚明朝 Pr6N R" panose="02020400000000000000" pitchFamily="18" charset="-128"/>
                    </a:rPr>
                    <a:t> is a CAT(0)</a:t>
                  </a:r>
                  <a:r>
                    <a:rPr kumimoji="1" lang="ja-JP" altLang="en-US" sz="2400" dirty="0">
                      <a:ea typeface="小塚明朝 Pr6N R" panose="02020400000000000000" pitchFamily="18" charset="-128"/>
                    </a:rPr>
                    <a:t> </a:t>
                  </a:r>
                  <a:r>
                    <a:rPr kumimoji="1" lang="en-US" altLang="ja-JP" sz="2400" dirty="0">
                      <a:ea typeface="小塚明朝 Pr6N R" panose="02020400000000000000" pitchFamily="18" charset="-128"/>
                    </a:rPr>
                    <a:t>metric space</a:t>
                  </a:r>
                  <a:endParaRPr kumimoji="1" lang="ja-JP" altLang="en-US" sz="2400" dirty="0"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9" name="正方形/長方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01" y="2199652"/>
                  <a:ext cx="397506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380" t="-10526" r="-1380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楕円 9">
            <a:extLst>
              <a:ext uri="{FF2B5EF4-FFF2-40B4-BE49-F238E27FC236}">
                <a16:creationId xmlns:a16="http://schemas.microsoft.com/office/drawing/2014/main" id="{D296858C-BA4E-4D6E-8CCE-7FC690FE6A2F}"/>
              </a:ext>
            </a:extLst>
          </p:cNvPr>
          <p:cNvSpPr/>
          <p:nvPr/>
        </p:nvSpPr>
        <p:spPr>
          <a:xfrm>
            <a:off x="1576355" y="6028811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7F68F3E-2D0E-48E5-A8EC-BAACEC1A3A37}"/>
              </a:ext>
            </a:extLst>
          </p:cNvPr>
          <p:cNvSpPr/>
          <p:nvPr/>
        </p:nvSpPr>
        <p:spPr>
          <a:xfrm>
            <a:off x="7181328" y="5653235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C0A0E05-86A4-4296-A50E-5640E1E9E2D6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V="1">
            <a:off x="5172310" y="5707235"/>
            <a:ext cx="2009018" cy="126809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CCD8F5B0-190A-4C35-B189-EA88C87D6DC6}"/>
              </a:ext>
            </a:extLst>
          </p:cNvPr>
          <p:cNvSpPr/>
          <p:nvPr/>
        </p:nvSpPr>
        <p:spPr>
          <a:xfrm>
            <a:off x="5064310" y="5780044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F4089BC-D921-47AF-A248-DF6607B4EF32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 flipV="1">
            <a:off x="1684355" y="5834044"/>
            <a:ext cx="3379955" cy="248767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DB0D3B7-CAFF-4DB4-ADAA-035A7DEEC338}"/>
              </a:ext>
            </a:extLst>
          </p:cNvPr>
          <p:cNvGrpSpPr/>
          <p:nvPr/>
        </p:nvGrpSpPr>
        <p:grpSpPr>
          <a:xfrm>
            <a:off x="134046" y="3615522"/>
            <a:ext cx="1828958" cy="2060972"/>
            <a:chOff x="427078" y="1673949"/>
            <a:chExt cx="1828958" cy="2060972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907483BF-1022-4281-9BB4-70CCA7F19B5A}"/>
                </a:ext>
              </a:extLst>
            </p:cNvPr>
            <p:cNvSpPr/>
            <p:nvPr/>
          </p:nvSpPr>
          <p:spPr>
            <a:xfrm>
              <a:off x="1287045" y="1673949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E6EB2D40-DC83-41B6-B456-ADAD09C6054A}"/>
                </a:ext>
              </a:extLst>
            </p:cNvPr>
            <p:cNvSpPr/>
            <p:nvPr/>
          </p:nvSpPr>
          <p:spPr>
            <a:xfrm>
              <a:off x="775509" y="3082390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3B1D3730-1307-4067-948D-2903AE324954}"/>
                </a:ext>
              </a:extLst>
            </p:cNvPr>
            <p:cNvSpPr/>
            <p:nvPr/>
          </p:nvSpPr>
          <p:spPr>
            <a:xfrm>
              <a:off x="872965" y="327566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744D6855-7E3D-41C8-B981-259E3B48E2BA}"/>
                </a:ext>
              </a:extLst>
            </p:cNvPr>
            <p:cNvSpPr/>
            <p:nvPr/>
          </p:nvSpPr>
          <p:spPr>
            <a:xfrm>
              <a:off x="1323045" y="1956293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217F642B-2A15-47D6-AA92-B7CFA3B6A303}"/>
                </a:ext>
              </a:extLst>
            </p:cNvPr>
            <p:cNvSpPr/>
            <p:nvPr/>
          </p:nvSpPr>
          <p:spPr>
            <a:xfrm>
              <a:off x="1662948" y="339157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D8683633-E404-4A1E-B05D-E25903615ADB}"/>
                </a:ext>
              </a:extLst>
            </p:cNvPr>
            <p:cNvSpPr/>
            <p:nvPr/>
          </p:nvSpPr>
          <p:spPr>
            <a:xfrm>
              <a:off x="1586128" y="3265318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E91B9E8-7828-4306-8B7A-22D5787D7808}"/>
                </a:ext>
              </a:extLst>
            </p:cNvPr>
            <p:cNvSpPr/>
            <p:nvPr/>
          </p:nvSpPr>
          <p:spPr>
            <a:xfrm>
              <a:off x="584114" y="327566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32A5C71-44F8-4D8C-BE0F-AEFE2F483405}"/>
                </a:ext>
              </a:extLst>
            </p:cNvPr>
            <p:cNvSpPr/>
            <p:nvPr/>
          </p:nvSpPr>
          <p:spPr>
            <a:xfrm>
              <a:off x="1439492" y="339157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328D165-9E85-49F5-A5D8-D6C2B582C418}"/>
                </a:ext>
              </a:extLst>
            </p:cNvPr>
            <p:cNvCxnSpPr>
              <a:cxnSpLocks/>
              <a:stCxn id="19" idx="4"/>
              <a:endCxn id="22" idx="0"/>
            </p:cNvCxnSpPr>
            <p:nvPr/>
          </p:nvCxnSpPr>
          <p:spPr>
            <a:xfrm>
              <a:off x="1341045" y="1781949"/>
              <a:ext cx="0" cy="17434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11C62F7-7C00-4077-94EA-72A447960788}"/>
                </a:ext>
              </a:extLst>
            </p:cNvPr>
            <p:cNvCxnSpPr>
              <a:cxnSpLocks/>
              <a:stCxn id="20" idx="7"/>
              <a:endCxn id="22" idx="3"/>
            </p:cNvCxnSpPr>
            <p:nvPr/>
          </p:nvCxnSpPr>
          <p:spPr>
            <a:xfrm flipV="1">
              <a:off x="806237" y="1987021"/>
              <a:ext cx="522080" cy="1100641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58EB062-41EE-427C-93D6-A8A580B54600}"/>
                </a:ext>
              </a:extLst>
            </p:cNvPr>
            <p:cNvCxnSpPr>
              <a:cxnSpLocks/>
              <a:stCxn id="25" idx="0"/>
              <a:endCxn id="20" idx="3"/>
            </p:cNvCxnSpPr>
            <p:nvPr/>
          </p:nvCxnSpPr>
          <p:spPr>
            <a:xfrm flipV="1">
              <a:off x="638114" y="3113118"/>
              <a:ext cx="142667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568B567-D43A-40D0-89F5-4E88A7794234}"/>
                </a:ext>
              </a:extLst>
            </p:cNvPr>
            <p:cNvCxnSpPr>
              <a:cxnSpLocks/>
              <a:stCxn id="21" idx="0"/>
              <a:endCxn id="20" idx="5"/>
            </p:cNvCxnSpPr>
            <p:nvPr/>
          </p:nvCxnSpPr>
          <p:spPr>
            <a:xfrm flipH="1" flipV="1">
              <a:off x="806237" y="3113118"/>
              <a:ext cx="120728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CE0813C2-5A53-478E-8AD3-3D88C6AE5EF9}"/>
                </a:ext>
              </a:extLst>
            </p:cNvPr>
            <p:cNvCxnSpPr>
              <a:cxnSpLocks/>
              <a:stCxn id="38" idx="1"/>
              <a:endCxn id="22" idx="5"/>
            </p:cNvCxnSpPr>
            <p:nvPr/>
          </p:nvCxnSpPr>
          <p:spPr>
            <a:xfrm flipH="1" flipV="1">
              <a:off x="1353773" y="1987021"/>
              <a:ext cx="514452" cy="391571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F37993A8-F417-4DA7-AF49-4BD8DA541C6C}"/>
                </a:ext>
              </a:extLst>
            </p:cNvPr>
            <p:cNvCxnSpPr>
              <a:cxnSpLocks/>
              <a:stCxn id="26" idx="0"/>
              <a:endCxn id="24" idx="3"/>
            </p:cNvCxnSpPr>
            <p:nvPr/>
          </p:nvCxnSpPr>
          <p:spPr>
            <a:xfrm flipV="1">
              <a:off x="1493492" y="3296046"/>
              <a:ext cx="97908" cy="95527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9E11C123-93B0-49C0-9DFF-E2599BA45016}"/>
                </a:ext>
              </a:extLst>
            </p:cNvPr>
            <p:cNvCxnSpPr>
              <a:cxnSpLocks/>
              <a:stCxn id="23" idx="0"/>
              <a:endCxn id="24" idx="5"/>
            </p:cNvCxnSpPr>
            <p:nvPr/>
          </p:nvCxnSpPr>
          <p:spPr>
            <a:xfrm flipH="1" flipV="1">
              <a:off x="1616856" y="3296046"/>
              <a:ext cx="100092" cy="95527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63B54AEA-DB85-4C99-9F82-24B36FC9A605}"/>
                    </a:ext>
                  </a:extLst>
                </p:cNvPr>
                <p:cNvSpPr txBox="1"/>
                <p:nvPr/>
              </p:nvSpPr>
              <p:spPr>
                <a:xfrm>
                  <a:off x="427078" y="3293190"/>
                  <a:ext cx="1963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63B54AEA-DB85-4C99-9F82-24B36FC9A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078" y="3293190"/>
                  <a:ext cx="19639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625" r="-12500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C72A038E-04EA-4E59-A7BC-D8B08DA60966}"/>
                    </a:ext>
                  </a:extLst>
                </p:cNvPr>
                <p:cNvSpPr txBox="1"/>
                <p:nvPr/>
              </p:nvSpPr>
              <p:spPr>
                <a:xfrm>
                  <a:off x="875631" y="3358975"/>
                  <a:ext cx="1926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C72A038E-04EA-4E59-A7BC-D8B08DA60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631" y="3358975"/>
                  <a:ext cx="19261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125" r="-21875"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971D8895-8637-446A-B177-D071F9C32DE2}"/>
                    </a:ext>
                  </a:extLst>
                </p:cNvPr>
                <p:cNvSpPr txBox="1"/>
                <p:nvPr/>
              </p:nvSpPr>
              <p:spPr>
                <a:xfrm>
                  <a:off x="1351786" y="3426453"/>
                  <a:ext cx="175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971D8895-8637-446A-B177-D071F9C32D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786" y="3426453"/>
                  <a:ext cx="17562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241" r="-10345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77D76D20-8A40-4303-A460-E69926B9BD07}"/>
                    </a:ext>
                  </a:extLst>
                </p:cNvPr>
                <p:cNvSpPr txBox="1"/>
                <p:nvPr/>
              </p:nvSpPr>
              <p:spPr>
                <a:xfrm>
                  <a:off x="1616856" y="3457922"/>
                  <a:ext cx="2028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77D76D20-8A40-4303-A460-E69926B9B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856" y="3457922"/>
                  <a:ext cx="2028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4242"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FEAAA8FD-E97D-415A-8121-B4679AE8B6DD}"/>
                </a:ext>
              </a:extLst>
            </p:cNvPr>
            <p:cNvSpPr/>
            <p:nvPr/>
          </p:nvSpPr>
          <p:spPr>
            <a:xfrm>
              <a:off x="1862953" y="2373320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451CF8E-9B01-401D-87E2-D04538DB78D6}"/>
                </a:ext>
              </a:extLst>
            </p:cNvPr>
            <p:cNvCxnSpPr>
              <a:cxnSpLocks/>
              <a:stCxn id="24" idx="7"/>
              <a:endCxn id="38" idx="3"/>
            </p:cNvCxnSpPr>
            <p:nvPr/>
          </p:nvCxnSpPr>
          <p:spPr>
            <a:xfrm flipV="1">
              <a:off x="1616856" y="2404048"/>
              <a:ext cx="251369" cy="866542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8246304-B6AC-4E55-A587-EBCF7FE734F5}"/>
                </a:ext>
              </a:extLst>
            </p:cNvPr>
            <p:cNvCxnSpPr>
              <a:cxnSpLocks/>
              <a:stCxn id="41" idx="1"/>
              <a:endCxn id="38" idx="5"/>
            </p:cNvCxnSpPr>
            <p:nvPr/>
          </p:nvCxnSpPr>
          <p:spPr>
            <a:xfrm flipH="1" flipV="1">
              <a:off x="1893681" y="2404048"/>
              <a:ext cx="88422" cy="58611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E4BB9476-AABE-4A58-9D7B-AB18CCDC169D}"/>
                </a:ext>
              </a:extLst>
            </p:cNvPr>
            <p:cNvSpPr/>
            <p:nvPr/>
          </p:nvSpPr>
          <p:spPr>
            <a:xfrm>
              <a:off x="1966287" y="244684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ADBAFF4C-6018-4097-B1DA-1DE4859D3553}"/>
                    </a:ext>
                  </a:extLst>
                </p:cNvPr>
                <p:cNvSpPr txBox="1"/>
                <p:nvPr/>
              </p:nvSpPr>
              <p:spPr>
                <a:xfrm>
                  <a:off x="2074640" y="2366727"/>
                  <a:ext cx="181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ADBAFF4C-6018-4097-B1DA-1DE4859D3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4640" y="2366727"/>
                  <a:ext cx="18139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3333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225B1CC9-9D44-433A-954A-FFF1907C8683}"/>
                    </a:ext>
                  </a:extLst>
                </p:cNvPr>
                <p:cNvSpPr txBox="1"/>
                <p:nvPr/>
              </p:nvSpPr>
              <p:spPr>
                <a:xfrm>
                  <a:off x="1463711" y="1977438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3.0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225B1CC9-9D44-433A-954A-FFF1907C8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711" y="1977438"/>
                  <a:ext cx="258404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57143" t="-5882" r="-85714" b="-27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2C9E4E22-D00F-4D1A-9F05-981814B8A2AB}"/>
                    </a:ext>
                  </a:extLst>
                </p:cNvPr>
                <p:cNvSpPr txBox="1"/>
                <p:nvPr/>
              </p:nvSpPr>
              <p:spPr>
                <a:xfrm>
                  <a:off x="1560204" y="2711447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sz="2000" b="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.0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2C9E4E22-D00F-4D1A-9F05-981814B8A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204" y="2711447"/>
                  <a:ext cx="258404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53488" t="-8000" r="-83721" b="-2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666F8900-ED00-4675-AF96-83BB1C1C1B51}"/>
                    </a:ext>
                  </a:extLst>
                </p:cNvPr>
                <p:cNvSpPr txBox="1"/>
                <p:nvPr/>
              </p:nvSpPr>
              <p:spPr>
                <a:xfrm>
                  <a:off x="899637" y="2363567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ja-JP" sz="2000" b="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.0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666F8900-ED00-4675-AF96-83BB1C1C1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37" y="2363567"/>
                  <a:ext cx="258404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57143" t="-7843" r="-85714" b="-27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8BDAD222-E987-4F21-AD1B-FBA409C5D9E6}"/>
                    </a:ext>
                  </a:extLst>
                </p:cNvPr>
                <p:cNvSpPr txBox="1"/>
                <p:nvPr/>
              </p:nvSpPr>
              <p:spPr>
                <a:xfrm>
                  <a:off x="571102" y="1695287"/>
                  <a:ext cx="43954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38383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383838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383838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63" name="テキスト ボックス 262">
                  <a:extLst>
                    <a:ext uri="{FF2B5EF4-FFF2-40B4-BE49-F238E27FC236}">
                      <a16:creationId xmlns:a16="http://schemas.microsoft.com/office/drawing/2014/main" id="{8BDAD222-E987-4F21-AD1B-FBA409C5D9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02" y="1695287"/>
                  <a:ext cx="439543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A968E6B-1908-430F-8CAA-0DA67FDB0C6A}"/>
                  </a:ext>
                </a:extLst>
              </p:cNvPr>
              <p:cNvSpPr txBox="1"/>
              <p:nvPr/>
            </p:nvSpPr>
            <p:spPr>
              <a:xfrm>
                <a:off x="3924915" y="3447956"/>
                <a:ext cx="6696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38383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383838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38383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A968E6B-1908-430F-8CAA-0DA67FDB0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915" y="3447956"/>
                <a:ext cx="66969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937858B-3C6F-4737-9264-B9831AB6559A}"/>
              </a:ext>
            </a:extLst>
          </p:cNvPr>
          <p:cNvGrpSpPr/>
          <p:nvPr/>
        </p:nvGrpSpPr>
        <p:grpSpPr>
          <a:xfrm>
            <a:off x="4050491" y="3853330"/>
            <a:ext cx="1223598" cy="1569624"/>
            <a:chOff x="4239062" y="2563344"/>
            <a:chExt cx="1223598" cy="1569624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9C983CB4-8C24-415D-97CD-99BE0E22EF90}"/>
                </a:ext>
              </a:extLst>
            </p:cNvPr>
            <p:cNvSpPr/>
            <p:nvPr/>
          </p:nvSpPr>
          <p:spPr>
            <a:xfrm>
              <a:off x="4823686" y="2563344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54DD7DA6-6125-4BB8-BD61-6403997F158E}"/>
                </a:ext>
              </a:extLst>
            </p:cNvPr>
            <p:cNvSpPr/>
            <p:nvPr/>
          </p:nvSpPr>
          <p:spPr>
            <a:xfrm>
              <a:off x="4493266" y="3559293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E1DE4209-6868-478B-A9A1-A9DD7C877553}"/>
                </a:ext>
              </a:extLst>
            </p:cNvPr>
            <p:cNvSpPr/>
            <p:nvPr/>
          </p:nvSpPr>
          <p:spPr>
            <a:xfrm>
              <a:off x="4590722" y="3752566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F7EF5E8A-704C-4DC8-8C47-E7CD4AF4AE2D}"/>
                </a:ext>
              </a:extLst>
            </p:cNvPr>
            <p:cNvSpPr/>
            <p:nvPr/>
          </p:nvSpPr>
          <p:spPr>
            <a:xfrm>
              <a:off x="4877686" y="2865622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E17053C1-2AA0-48BB-80CB-EE49725405A7}"/>
                </a:ext>
              </a:extLst>
            </p:cNvPr>
            <p:cNvSpPr/>
            <p:nvPr/>
          </p:nvSpPr>
          <p:spPr>
            <a:xfrm>
              <a:off x="5134636" y="3041569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35BF0B3F-4B15-4B76-A4B4-CA4E204C6FB1}"/>
                </a:ext>
              </a:extLst>
            </p:cNvPr>
            <p:cNvSpPr/>
            <p:nvPr/>
          </p:nvSpPr>
          <p:spPr>
            <a:xfrm>
              <a:off x="4301871" y="3752566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7FC85059-ECD0-4A39-8DE4-56FE6D5B325B}"/>
                </a:ext>
              </a:extLst>
            </p:cNvPr>
            <p:cNvSpPr/>
            <p:nvPr/>
          </p:nvSpPr>
          <p:spPr>
            <a:xfrm>
              <a:off x="4937675" y="3113045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778CDD11-415A-40FE-87FF-FBEC414A06AC}"/>
                </a:ext>
              </a:extLst>
            </p:cNvPr>
            <p:cNvCxnSpPr>
              <a:cxnSpLocks/>
              <a:stCxn id="49" idx="4"/>
              <a:endCxn id="52" idx="0"/>
            </p:cNvCxnSpPr>
            <p:nvPr/>
          </p:nvCxnSpPr>
          <p:spPr>
            <a:xfrm>
              <a:off x="4877686" y="2671344"/>
              <a:ext cx="18000" cy="194278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88074B4-954A-4A4D-A684-1953F8249769}"/>
                </a:ext>
              </a:extLst>
            </p:cNvPr>
            <p:cNvCxnSpPr>
              <a:cxnSpLocks/>
              <a:stCxn id="50" idx="7"/>
              <a:endCxn id="52" idx="3"/>
            </p:cNvCxnSpPr>
            <p:nvPr/>
          </p:nvCxnSpPr>
          <p:spPr>
            <a:xfrm flipV="1">
              <a:off x="4523994" y="2896350"/>
              <a:ext cx="358964" cy="66821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6E3F3041-316D-41E2-945C-02595389CDFE}"/>
                </a:ext>
              </a:extLst>
            </p:cNvPr>
            <p:cNvCxnSpPr>
              <a:cxnSpLocks/>
              <a:stCxn id="54" idx="0"/>
              <a:endCxn id="50" idx="3"/>
            </p:cNvCxnSpPr>
            <p:nvPr/>
          </p:nvCxnSpPr>
          <p:spPr>
            <a:xfrm flipV="1">
              <a:off x="4355871" y="3590021"/>
              <a:ext cx="142667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355358C-6486-4A2E-BA24-56408EE09FF1}"/>
                </a:ext>
              </a:extLst>
            </p:cNvPr>
            <p:cNvCxnSpPr>
              <a:cxnSpLocks/>
              <a:stCxn id="51" idx="0"/>
              <a:endCxn id="50" idx="5"/>
            </p:cNvCxnSpPr>
            <p:nvPr/>
          </p:nvCxnSpPr>
          <p:spPr>
            <a:xfrm flipH="1" flipV="1">
              <a:off x="4523994" y="3590021"/>
              <a:ext cx="120728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64382933-4712-4A79-BE8C-CBDD6D48BACB}"/>
                </a:ext>
              </a:extLst>
            </p:cNvPr>
            <p:cNvCxnSpPr>
              <a:cxnSpLocks/>
              <a:stCxn id="55" idx="0"/>
              <a:endCxn id="52" idx="4"/>
            </p:cNvCxnSpPr>
            <p:nvPr/>
          </p:nvCxnSpPr>
          <p:spPr>
            <a:xfrm flipH="1" flipV="1">
              <a:off x="4895686" y="2901622"/>
              <a:ext cx="95989" cy="211423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AC0E0856-2F31-4550-85F3-76DEFBED262C}"/>
                </a:ext>
              </a:extLst>
            </p:cNvPr>
            <p:cNvCxnSpPr>
              <a:cxnSpLocks/>
              <a:stCxn id="53" idx="1"/>
              <a:endCxn id="52" idx="5"/>
            </p:cNvCxnSpPr>
            <p:nvPr/>
          </p:nvCxnSpPr>
          <p:spPr>
            <a:xfrm flipH="1" flipV="1">
              <a:off x="4908414" y="2896350"/>
              <a:ext cx="242038" cy="16103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A679899B-6EDC-4A71-B76A-8B7F7E13BA15}"/>
                </a:ext>
              </a:extLst>
            </p:cNvPr>
            <p:cNvCxnSpPr>
              <a:cxnSpLocks/>
              <a:stCxn id="63" idx="2"/>
              <a:endCxn id="52" idx="6"/>
            </p:cNvCxnSpPr>
            <p:nvPr/>
          </p:nvCxnSpPr>
          <p:spPr>
            <a:xfrm flipH="1">
              <a:off x="4913686" y="2875565"/>
              <a:ext cx="238723" cy="8057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838C8C8C-2E0E-440F-BBB6-B2D8BAA105B5}"/>
                </a:ext>
              </a:extLst>
            </p:cNvPr>
            <p:cNvSpPr/>
            <p:nvPr/>
          </p:nvSpPr>
          <p:spPr>
            <a:xfrm>
              <a:off x="5152409" y="2821565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C820E439-FFC4-41F8-B3C4-399553727447}"/>
                    </a:ext>
                  </a:extLst>
                </p:cNvPr>
                <p:cNvSpPr txBox="1"/>
                <p:nvPr/>
              </p:nvSpPr>
              <p:spPr>
                <a:xfrm>
                  <a:off x="4330281" y="3066719"/>
                  <a:ext cx="529953" cy="3503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sz="2000" b="0" i="1" smtClean="0">
                                <a:solidFill>
                                  <a:srgbClr val="FF3300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3300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215" name="テキスト ボックス 214">
                  <a:extLst>
                    <a:ext uri="{FF2B5EF4-FFF2-40B4-BE49-F238E27FC236}">
                      <a16:creationId xmlns:a16="http://schemas.microsoft.com/office/drawing/2014/main" id="{C820E439-FFC4-41F8-B3C4-399553727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281" y="3066719"/>
                  <a:ext cx="529953" cy="350352"/>
                </a:xfrm>
                <a:prstGeom prst="rect">
                  <a:avLst/>
                </a:prstGeom>
                <a:blipFill>
                  <a:blip r:embed="rId16"/>
                  <a:stretch>
                    <a:fillRect t="-5263" r="-9195" b="-298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8BB993AC-EB21-44D6-BC02-A1A6A30CAF4E}"/>
                    </a:ext>
                  </a:extLst>
                </p:cNvPr>
                <p:cNvSpPr txBox="1"/>
                <p:nvPr/>
              </p:nvSpPr>
              <p:spPr>
                <a:xfrm>
                  <a:off x="4239062" y="3819460"/>
                  <a:ext cx="1963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テキスト ボックス 129">
                  <a:extLst>
                    <a:ext uri="{FF2B5EF4-FFF2-40B4-BE49-F238E27FC236}">
                      <a16:creationId xmlns:a16="http://schemas.microsoft.com/office/drawing/2014/main" id="{8BB993AC-EB21-44D6-BC02-A1A6A30CA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062" y="3819460"/>
                  <a:ext cx="196399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5625" r="-12500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6C8FDE83-3387-4153-B934-DCFFF7AD1584}"/>
                    </a:ext>
                  </a:extLst>
                </p:cNvPr>
                <p:cNvSpPr txBox="1"/>
                <p:nvPr/>
              </p:nvSpPr>
              <p:spPr>
                <a:xfrm>
                  <a:off x="4572000" y="3855969"/>
                  <a:ext cx="1926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テキスト ボックス 130">
                  <a:extLst>
                    <a:ext uri="{FF2B5EF4-FFF2-40B4-BE49-F238E27FC236}">
                      <a16:creationId xmlns:a16="http://schemas.microsoft.com/office/drawing/2014/main" id="{6C8FDE83-3387-4153-B934-DCFFF7AD15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55969"/>
                  <a:ext cx="192617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9032" r="-25806" b="-10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E74EF867-F28D-45CF-B225-576357BC7873}"/>
                    </a:ext>
                  </a:extLst>
                </p:cNvPr>
                <p:cNvSpPr txBox="1"/>
                <p:nvPr/>
              </p:nvSpPr>
              <p:spPr>
                <a:xfrm>
                  <a:off x="4903862" y="3171659"/>
                  <a:ext cx="175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テキスト ボックス 131">
                  <a:extLst>
                    <a:ext uri="{FF2B5EF4-FFF2-40B4-BE49-F238E27FC236}">
                      <a16:creationId xmlns:a16="http://schemas.microsoft.com/office/drawing/2014/main" id="{E74EF867-F28D-45CF-B225-576357BC7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862" y="3171659"/>
                  <a:ext cx="175626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7241" r="-10345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D3B5F7B6-12B0-4B7E-AC39-929CB3C1B29A}"/>
                    </a:ext>
                  </a:extLst>
                </p:cNvPr>
                <p:cNvSpPr txBox="1"/>
                <p:nvPr/>
              </p:nvSpPr>
              <p:spPr>
                <a:xfrm>
                  <a:off x="5192441" y="3042055"/>
                  <a:ext cx="2028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テキスト ボックス 132">
                  <a:extLst>
                    <a:ext uri="{FF2B5EF4-FFF2-40B4-BE49-F238E27FC236}">
                      <a16:creationId xmlns:a16="http://schemas.microsoft.com/office/drawing/2014/main" id="{D3B5F7B6-12B0-4B7E-AC39-929CB3C1B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441" y="3042055"/>
                  <a:ext cx="202876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6471" r="-20588"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43E15682-B2F9-4915-895B-FC1089106804}"/>
                    </a:ext>
                  </a:extLst>
                </p:cNvPr>
                <p:cNvSpPr txBox="1"/>
                <p:nvPr/>
              </p:nvSpPr>
              <p:spPr>
                <a:xfrm>
                  <a:off x="5281264" y="2719981"/>
                  <a:ext cx="181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43E15682-B2F9-4915-895B-FC1089106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264" y="2719981"/>
                  <a:ext cx="18139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6667" r="-13333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6E53098-D791-4175-86E7-AD677F1A7779}"/>
              </a:ext>
            </a:extLst>
          </p:cNvPr>
          <p:cNvGrpSpPr/>
          <p:nvPr/>
        </p:nvGrpSpPr>
        <p:grpSpPr>
          <a:xfrm>
            <a:off x="7390078" y="3321353"/>
            <a:ext cx="1611079" cy="2362153"/>
            <a:chOff x="7405545" y="1635640"/>
            <a:chExt cx="1611079" cy="2362153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0943127B-E753-4F59-AD57-CF52C45A2E5E}"/>
                </a:ext>
              </a:extLst>
            </p:cNvPr>
            <p:cNvSpPr/>
            <p:nvPr/>
          </p:nvSpPr>
          <p:spPr>
            <a:xfrm>
              <a:off x="7893200" y="2129058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35ECBAB8-0EC6-4A2E-8E3E-F4DADB7ADD76}"/>
                </a:ext>
              </a:extLst>
            </p:cNvPr>
            <p:cNvSpPr/>
            <p:nvPr/>
          </p:nvSpPr>
          <p:spPr>
            <a:xfrm>
              <a:off x="7655594" y="3437835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68D39586-4B60-4862-94BC-5A02908D1C8A}"/>
                </a:ext>
              </a:extLst>
            </p:cNvPr>
            <p:cNvSpPr/>
            <p:nvPr/>
          </p:nvSpPr>
          <p:spPr>
            <a:xfrm>
              <a:off x="7753050" y="3631108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64FC5D57-E6A5-42FC-913D-3ACB1F81CA3C}"/>
                </a:ext>
              </a:extLst>
            </p:cNvPr>
            <p:cNvSpPr/>
            <p:nvPr/>
          </p:nvSpPr>
          <p:spPr>
            <a:xfrm>
              <a:off x="7929200" y="2415338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EF079A9A-0B17-4A65-8C74-DF93A2833D97}"/>
                </a:ext>
              </a:extLst>
            </p:cNvPr>
            <p:cNvSpPr/>
            <p:nvPr/>
          </p:nvSpPr>
          <p:spPr>
            <a:xfrm>
              <a:off x="8637663" y="2657940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E02AFAAF-A0AC-4F64-8D94-E0545DA35FC8}"/>
                </a:ext>
              </a:extLst>
            </p:cNvPr>
            <p:cNvSpPr/>
            <p:nvPr/>
          </p:nvSpPr>
          <p:spPr>
            <a:xfrm>
              <a:off x="7724405" y="2933835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942C8827-4049-422C-9A1A-42F206C715C5}"/>
                </a:ext>
              </a:extLst>
            </p:cNvPr>
            <p:cNvSpPr/>
            <p:nvPr/>
          </p:nvSpPr>
          <p:spPr>
            <a:xfrm>
              <a:off x="7464199" y="3631108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284629AD-9841-486C-A91D-1B2EB7823463}"/>
                </a:ext>
              </a:extLst>
            </p:cNvPr>
            <p:cNvSpPr/>
            <p:nvPr/>
          </p:nvSpPr>
          <p:spPr>
            <a:xfrm>
              <a:off x="7872245" y="296456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03EAA25C-3710-489D-B914-C12B928E0681}"/>
                </a:ext>
              </a:extLst>
            </p:cNvPr>
            <p:cNvCxnSpPr>
              <a:cxnSpLocks/>
              <a:stCxn id="71" idx="4"/>
              <a:endCxn id="74" idx="0"/>
            </p:cNvCxnSpPr>
            <p:nvPr/>
          </p:nvCxnSpPr>
          <p:spPr>
            <a:xfrm>
              <a:off x="7947200" y="2237058"/>
              <a:ext cx="0" cy="178280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54F2BDC6-E509-4DD6-B967-EE65A8EDB811}"/>
                </a:ext>
              </a:extLst>
            </p:cNvPr>
            <p:cNvCxnSpPr>
              <a:cxnSpLocks/>
              <a:stCxn id="76" idx="0"/>
              <a:endCxn id="74" idx="3"/>
            </p:cNvCxnSpPr>
            <p:nvPr/>
          </p:nvCxnSpPr>
          <p:spPr>
            <a:xfrm flipV="1">
              <a:off x="7742405" y="2446066"/>
              <a:ext cx="192067" cy="487769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C69FB152-9285-4846-9942-4991DACCC2FC}"/>
                </a:ext>
              </a:extLst>
            </p:cNvPr>
            <p:cNvCxnSpPr>
              <a:cxnSpLocks/>
              <a:stCxn id="77" idx="0"/>
              <a:endCxn id="72" idx="3"/>
            </p:cNvCxnSpPr>
            <p:nvPr/>
          </p:nvCxnSpPr>
          <p:spPr>
            <a:xfrm flipV="1">
              <a:off x="7518199" y="3468563"/>
              <a:ext cx="142667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53B25985-37E4-4569-A3A5-08CDD5391B3E}"/>
                </a:ext>
              </a:extLst>
            </p:cNvPr>
            <p:cNvCxnSpPr>
              <a:cxnSpLocks/>
              <a:stCxn id="73" idx="0"/>
              <a:endCxn id="72" idx="5"/>
            </p:cNvCxnSpPr>
            <p:nvPr/>
          </p:nvCxnSpPr>
          <p:spPr>
            <a:xfrm flipH="1" flipV="1">
              <a:off x="7686322" y="3468563"/>
              <a:ext cx="120728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FD48D195-27BF-4C8D-8F51-A5C4F76024EB}"/>
                </a:ext>
              </a:extLst>
            </p:cNvPr>
            <p:cNvCxnSpPr>
              <a:cxnSpLocks/>
              <a:stCxn id="86" idx="1"/>
              <a:endCxn id="74" idx="5"/>
            </p:cNvCxnSpPr>
            <p:nvPr/>
          </p:nvCxnSpPr>
          <p:spPr>
            <a:xfrm flipH="1" flipV="1">
              <a:off x="7959928" y="2446066"/>
              <a:ext cx="574133" cy="73941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3F2DAD1A-720E-4991-9596-B5275F82D7FE}"/>
                </a:ext>
              </a:extLst>
            </p:cNvPr>
            <p:cNvCxnSpPr>
              <a:cxnSpLocks/>
              <a:stCxn id="78" idx="1"/>
              <a:endCxn id="76" idx="5"/>
            </p:cNvCxnSpPr>
            <p:nvPr/>
          </p:nvCxnSpPr>
          <p:spPr>
            <a:xfrm flipH="1" flipV="1">
              <a:off x="7755133" y="2964563"/>
              <a:ext cx="132928" cy="15816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C0AC087F-B09B-4F7B-B3A4-D6A9BE03A317}"/>
                </a:ext>
              </a:extLst>
            </p:cNvPr>
            <p:cNvCxnSpPr>
              <a:cxnSpLocks/>
              <a:stCxn id="75" idx="1"/>
              <a:endCxn id="86" idx="5"/>
            </p:cNvCxnSpPr>
            <p:nvPr/>
          </p:nvCxnSpPr>
          <p:spPr>
            <a:xfrm flipH="1" flipV="1">
              <a:off x="8559517" y="2545463"/>
              <a:ext cx="93962" cy="128293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111AF7FC-4BD1-4559-80C4-46F8F5AC25BC}"/>
                </a:ext>
              </a:extLst>
            </p:cNvPr>
            <p:cNvSpPr/>
            <p:nvPr/>
          </p:nvSpPr>
          <p:spPr>
            <a:xfrm>
              <a:off x="8528789" y="2514735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D7489A37-33F7-4901-8CD2-0CB394978A0A}"/>
                </a:ext>
              </a:extLst>
            </p:cNvPr>
            <p:cNvCxnSpPr>
              <a:cxnSpLocks/>
              <a:stCxn id="88" idx="2"/>
              <a:endCxn id="86" idx="7"/>
            </p:cNvCxnSpPr>
            <p:nvPr/>
          </p:nvCxnSpPr>
          <p:spPr>
            <a:xfrm flipH="1">
              <a:off x="8559517" y="2491463"/>
              <a:ext cx="156293" cy="2854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16F272B7-AA95-45E8-AF8C-954A8A70622C}"/>
                </a:ext>
              </a:extLst>
            </p:cNvPr>
            <p:cNvSpPr/>
            <p:nvPr/>
          </p:nvSpPr>
          <p:spPr>
            <a:xfrm>
              <a:off x="8715810" y="243746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70E736C1-F2CD-4A29-8413-69C5BB9B8A0D}"/>
                    </a:ext>
                  </a:extLst>
                </p:cNvPr>
                <p:cNvSpPr txBox="1"/>
                <p:nvPr/>
              </p:nvSpPr>
              <p:spPr>
                <a:xfrm>
                  <a:off x="7707999" y="2499782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000" b="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.0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27" name="テキスト ボックス 126">
                  <a:extLst>
                    <a:ext uri="{FF2B5EF4-FFF2-40B4-BE49-F238E27FC236}">
                      <a16:creationId xmlns:a16="http://schemas.microsoft.com/office/drawing/2014/main" id="{70E736C1-F2CD-4A29-8413-69C5BB9B8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7999" y="2499782"/>
                  <a:ext cx="258404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53488" t="-8000" r="-83721" b="-2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2B4102BA-CAE2-445A-9661-5F5B25B2CA11}"/>
                </a:ext>
              </a:extLst>
            </p:cNvPr>
            <p:cNvCxnSpPr>
              <a:cxnSpLocks/>
              <a:stCxn id="72" idx="7"/>
              <a:endCxn id="76" idx="3"/>
            </p:cNvCxnSpPr>
            <p:nvPr/>
          </p:nvCxnSpPr>
          <p:spPr>
            <a:xfrm flipV="1">
              <a:off x="7686322" y="2964563"/>
              <a:ext cx="43355" cy="47854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6EDAA08A-BAEC-4934-B40A-536AFFA87BDC}"/>
                    </a:ext>
                  </a:extLst>
                </p:cNvPr>
                <p:cNvSpPr txBox="1"/>
                <p:nvPr/>
              </p:nvSpPr>
              <p:spPr>
                <a:xfrm>
                  <a:off x="7516564" y="3038836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.0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id="{6EDAA08A-BAEC-4934-B40A-536AFFA87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4" y="3038836"/>
                  <a:ext cx="258404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54762" t="-5882" r="-85714" b="-27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C9F343D7-F616-45BF-A91A-66CA646B223A}"/>
                    </a:ext>
                  </a:extLst>
                </p:cNvPr>
                <p:cNvSpPr txBox="1"/>
                <p:nvPr/>
              </p:nvSpPr>
              <p:spPr>
                <a:xfrm>
                  <a:off x="8108793" y="2276814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solidFill>
                              <a:srgbClr val="FF33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.0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3300"/>
                    </a:solidFill>
                    <a:effectLst>
                      <a:glow rad="1270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79" name="テキスト ボックス 178">
                  <a:extLst>
                    <a:ext uri="{FF2B5EF4-FFF2-40B4-BE49-F238E27FC236}">
                      <a16:creationId xmlns:a16="http://schemas.microsoft.com/office/drawing/2014/main" id="{C9F343D7-F616-45BF-A91A-66CA646B2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793" y="2276814"/>
                  <a:ext cx="258404" cy="307777"/>
                </a:xfrm>
                <a:prstGeom prst="rect">
                  <a:avLst/>
                </a:prstGeom>
                <a:blipFill>
                  <a:blip r:embed="rId24"/>
                  <a:stretch>
                    <a:fillRect l="-53488" t="-5882" r="-83721" b="-27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8EB53B88-FC06-45E8-8FC8-BA05870272D9}"/>
                    </a:ext>
                  </a:extLst>
                </p:cNvPr>
                <p:cNvSpPr txBox="1"/>
                <p:nvPr/>
              </p:nvSpPr>
              <p:spPr>
                <a:xfrm>
                  <a:off x="8260391" y="1635640"/>
                  <a:ext cx="4312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38383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383838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383838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64" name="テキスト ボックス 263">
                  <a:extLst>
                    <a:ext uri="{FF2B5EF4-FFF2-40B4-BE49-F238E27FC236}">
                      <a16:creationId xmlns:a16="http://schemas.microsoft.com/office/drawing/2014/main" id="{8EB53B88-FC06-45E8-8FC8-BA0587027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0391" y="1635640"/>
                  <a:ext cx="431272" cy="43088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066705AD-0B4F-4D74-B931-40D7ACA59506}"/>
                    </a:ext>
                  </a:extLst>
                </p:cNvPr>
                <p:cNvSpPr txBox="1"/>
                <p:nvPr/>
              </p:nvSpPr>
              <p:spPr>
                <a:xfrm>
                  <a:off x="7405545" y="3700301"/>
                  <a:ext cx="1963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テキスト ボックス 176">
                  <a:extLst>
                    <a:ext uri="{FF2B5EF4-FFF2-40B4-BE49-F238E27FC236}">
                      <a16:creationId xmlns:a16="http://schemas.microsoft.com/office/drawing/2014/main" id="{066705AD-0B4F-4D74-B931-40D7ACA59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545" y="3700301"/>
                  <a:ext cx="196399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15625" r="-12500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91FAB28F-E85A-46F4-B5E5-8F7995271816}"/>
                    </a:ext>
                  </a:extLst>
                </p:cNvPr>
                <p:cNvSpPr txBox="1"/>
                <p:nvPr/>
              </p:nvSpPr>
              <p:spPr>
                <a:xfrm>
                  <a:off x="7695444" y="3720794"/>
                  <a:ext cx="1926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テキスト ボックス 177">
                  <a:extLst>
                    <a:ext uri="{FF2B5EF4-FFF2-40B4-BE49-F238E27FC236}">
                      <a16:creationId xmlns:a16="http://schemas.microsoft.com/office/drawing/2014/main" id="{91FAB28F-E85A-46F4-B5E5-8F79952718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444" y="3720794"/>
                  <a:ext cx="192617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28125" r="-21875" b="-10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9A35ACCD-A197-4B9B-800E-9CFFD30012B0}"/>
                    </a:ext>
                  </a:extLst>
                </p:cNvPr>
                <p:cNvSpPr txBox="1"/>
                <p:nvPr/>
              </p:nvSpPr>
              <p:spPr>
                <a:xfrm>
                  <a:off x="7981681" y="2913783"/>
                  <a:ext cx="175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テキスト ボックス 179">
                  <a:extLst>
                    <a:ext uri="{FF2B5EF4-FFF2-40B4-BE49-F238E27FC236}">
                      <a16:creationId xmlns:a16="http://schemas.microsoft.com/office/drawing/2014/main" id="{9A35ACCD-A197-4B9B-800E-9CFFD3001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1681" y="2913783"/>
                  <a:ext cx="175626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17241" r="-10345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474936E-8811-4CFD-94F3-DCC1F2581043}"/>
                    </a:ext>
                  </a:extLst>
                </p:cNvPr>
                <p:cNvSpPr txBox="1"/>
                <p:nvPr/>
              </p:nvSpPr>
              <p:spPr>
                <a:xfrm>
                  <a:off x="8632352" y="2733571"/>
                  <a:ext cx="2028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テキスト ボックス 180">
                  <a:extLst>
                    <a:ext uri="{FF2B5EF4-FFF2-40B4-BE49-F238E27FC236}">
                      <a16:creationId xmlns:a16="http://schemas.microsoft.com/office/drawing/2014/main" id="{E474936E-8811-4CFD-94F3-DCC1F2581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2352" y="2733571"/>
                  <a:ext cx="202876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27273" r="-24242" b="-10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テキスト ボックス 97">
                  <a:extLst>
                    <a:ext uri="{FF2B5EF4-FFF2-40B4-BE49-F238E27FC236}">
                      <a16:creationId xmlns:a16="http://schemas.microsoft.com/office/drawing/2014/main" id="{978A3CAB-FF48-465E-A099-EB0BB4460868}"/>
                    </a:ext>
                  </a:extLst>
                </p:cNvPr>
                <p:cNvSpPr txBox="1"/>
                <p:nvPr/>
              </p:nvSpPr>
              <p:spPr>
                <a:xfrm>
                  <a:off x="8835228" y="2319907"/>
                  <a:ext cx="181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テキスト ボックス 181">
                  <a:extLst>
                    <a:ext uri="{FF2B5EF4-FFF2-40B4-BE49-F238E27FC236}">
                      <a16:creationId xmlns:a16="http://schemas.microsoft.com/office/drawing/2014/main" id="{978A3CAB-FF48-465E-A099-EB0BB4460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228" y="2319907"/>
                  <a:ext cx="181396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16667" r="-13333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D8002A4B-E8BE-434C-B97A-1ABBEFDCC64D}"/>
              </a:ext>
            </a:extLst>
          </p:cNvPr>
          <p:cNvGrpSpPr/>
          <p:nvPr/>
        </p:nvGrpSpPr>
        <p:grpSpPr>
          <a:xfrm>
            <a:off x="2186376" y="3849577"/>
            <a:ext cx="1295508" cy="1716329"/>
            <a:chOff x="2329575" y="2271176"/>
            <a:chExt cx="1295508" cy="1716329"/>
          </a:xfrm>
        </p:grpSpPr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9BFFEF36-F122-4BA0-B83B-8671C51464ED}"/>
                </a:ext>
              </a:extLst>
            </p:cNvPr>
            <p:cNvSpPr/>
            <p:nvPr/>
          </p:nvSpPr>
          <p:spPr>
            <a:xfrm>
              <a:off x="2923478" y="2271176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AB0A2546-ACAD-43D4-BFF9-E680C34A72B3}"/>
                </a:ext>
              </a:extLst>
            </p:cNvPr>
            <p:cNvSpPr/>
            <p:nvPr/>
          </p:nvSpPr>
          <p:spPr>
            <a:xfrm>
              <a:off x="2678006" y="3433921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49B84E92-5C02-48B9-8807-664B1298C54C}"/>
                </a:ext>
              </a:extLst>
            </p:cNvPr>
            <p:cNvSpPr/>
            <p:nvPr/>
          </p:nvSpPr>
          <p:spPr>
            <a:xfrm>
              <a:off x="2775462" y="3627194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920F4919-35A8-41D0-AD17-B78A24BC3C3C}"/>
                </a:ext>
              </a:extLst>
            </p:cNvPr>
            <p:cNvSpPr/>
            <p:nvPr/>
          </p:nvSpPr>
          <p:spPr>
            <a:xfrm>
              <a:off x="2959478" y="2553520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77BE5E84-470C-4216-9775-0153B134524C}"/>
                </a:ext>
              </a:extLst>
            </p:cNvPr>
            <p:cNvSpPr/>
            <p:nvPr/>
          </p:nvSpPr>
          <p:spPr>
            <a:xfrm>
              <a:off x="3294323" y="3147245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BD314051-3C2A-4723-BF6E-830FF6CDCE8B}"/>
                </a:ext>
              </a:extLst>
            </p:cNvPr>
            <p:cNvSpPr/>
            <p:nvPr/>
          </p:nvSpPr>
          <p:spPr>
            <a:xfrm>
              <a:off x="3217503" y="3020990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EC389FE4-509C-430B-9EA5-560B2766B1C6}"/>
                </a:ext>
              </a:extLst>
            </p:cNvPr>
            <p:cNvSpPr/>
            <p:nvPr/>
          </p:nvSpPr>
          <p:spPr>
            <a:xfrm>
              <a:off x="2486611" y="3627194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9EE6008D-BEF5-4D38-A052-35B66D92466C}"/>
                </a:ext>
              </a:extLst>
            </p:cNvPr>
            <p:cNvSpPr/>
            <p:nvPr/>
          </p:nvSpPr>
          <p:spPr>
            <a:xfrm>
              <a:off x="3070867" y="3147245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1955E60C-8E0C-47EF-A8F4-845A2361876F}"/>
                </a:ext>
              </a:extLst>
            </p:cNvPr>
            <p:cNvCxnSpPr>
              <a:cxnSpLocks/>
              <a:stCxn id="100" idx="4"/>
              <a:endCxn id="103" idx="0"/>
            </p:cNvCxnSpPr>
            <p:nvPr/>
          </p:nvCxnSpPr>
          <p:spPr>
            <a:xfrm>
              <a:off x="2977478" y="2379176"/>
              <a:ext cx="0" cy="17434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1A455ADB-AFD7-4539-8406-E922B86A5B0D}"/>
                </a:ext>
              </a:extLst>
            </p:cNvPr>
            <p:cNvCxnSpPr>
              <a:cxnSpLocks/>
              <a:stCxn id="101" idx="7"/>
              <a:endCxn id="103" idx="3"/>
            </p:cNvCxnSpPr>
            <p:nvPr/>
          </p:nvCxnSpPr>
          <p:spPr>
            <a:xfrm flipV="1">
              <a:off x="2708734" y="2584248"/>
              <a:ext cx="256016" cy="8549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21CCCB1B-BEC4-4AA9-84D6-BA5B2BBC4703}"/>
                </a:ext>
              </a:extLst>
            </p:cNvPr>
            <p:cNvCxnSpPr>
              <a:cxnSpLocks/>
              <a:stCxn id="106" idx="0"/>
              <a:endCxn id="101" idx="3"/>
            </p:cNvCxnSpPr>
            <p:nvPr/>
          </p:nvCxnSpPr>
          <p:spPr>
            <a:xfrm flipV="1">
              <a:off x="2540611" y="3464649"/>
              <a:ext cx="142667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EC0DB652-562A-42C6-A15F-F95EF37414C7}"/>
                </a:ext>
              </a:extLst>
            </p:cNvPr>
            <p:cNvCxnSpPr>
              <a:cxnSpLocks/>
              <a:stCxn id="102" idx="0"/>
              <a:endCxn id="101" idx="5"/>
            </p:cNvCxnSpPr>
            <p:nvPr/>
          </p:nvCxnSpPr>
          <p:spPr>
            <a:xfrm flipH="1" flipV="1">
              <a:off x="2708734" y="3464649"/>
              <a:ext cx="120728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668D3610-6BA8-49B9-B967-FF222731E27D}"/>
                </a:ext>
              </a:extLst>
            </p:cNvPr>
            <p:cNvCxnSpPr>
              <a:cxnSpLocks/>
              <a:stCxn id="119" idx="1"/>
              <a:endCxn id="103" idx="5"/>
            </p:cNvCxnSpPr>
            <p:nvPr/>
          </p:nvCxnSpPr>
          <p:spPr>
            <a:xfrm flipH="1" flipV="1">
              <a:off x="2990206" y="2584248"/>
              <a:ext cx="247066" cy="16789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046DD889-86E6-48A6-9ED7-A2C7853FCD2F}"/>
                </a:ext>
              </a:extLst>
            </p:cNvPr>
            <p:cNvCxnSpPr>
              <a:cxnSpLocks/>
              <a:stCxn id="107" idx="0"/>
              <a:endCxn id="105" idx="3"/>
            </p:cNvCxnSpPr>
            <p:nvPr/>
          </p:nvCxnSpPr>
          <p:spPr>
            <a:xfrm flipV="1">
              <a:off x="3124867" y="3051718"/>
              <a:ext cx="97908" cy="95527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CBCEE292-0401-4F01-B2DA-0D5C05E49570}"/>
                </a:ext>
              </a:extLst>
            </p:cNvPr>
            <p:cNvCxnSpPr>
              <a:cxnSpLocks/>
              <a:stCxn id="104" idx="0"/>
              <a:endCxn id="105" idx="5"/>
            </p:cNvCxnSpPr>
            <p:nvPr/>
          </p:nvCxnSpPr>
          <p:spPr>
            <a:xfrm flipH="1" flipV="1">
              <a:off x="3248231" y="3051718"/>
              <a:ext cx="100092" cy="95527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2538B90E-1F18-4CBE-A274-B869543B2AF7}"/>
                    </a:ext>
                  </a:extLst>
                </p:cNvPr>
                <p:cNvSpPr txBox="1"/>
                <p:nvPr/>
              </p:nvSpPr>
              <p:spPr>
                <a:xfrm>
                  <a:off x="2329575" y="3644721"/>
                  <a:ext cx="1963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253" name="テキスト ボックス 252">
                  <a:extLst>
                    <a:ext uri="{FF2B5EF4-FFF2-40B4-BE49-F238E27FC236}">
                      <a16:creationId xmlns:a16="http://schemas.microsoft.com/office/drawing/2014/main" id="{2538B90E-1F18-4CBE-A274-B869543B2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9575" y="3644721"/>
                  <a:ext cx="196399" cy="276999"/>
                </a:xfrm>
                <a:prstGeom prst="rect">
                  <a:avLst/>
                </a:prstGeom>
                <a:blipFill>
                  <a:blip r:embed="rId31"/>
                  <a:stretch>
                    <a:fillRect l="-15625" r="-12500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テキスト ボックス 115">
                  <a:extLst>
                    <a:ext uri="{FF2B5EF4-FFF2-40B4-BE49-F238E27FC236}">
                      <a16:creationId xmlns:a16="http://schemas.microsoft.com/office/drawing/2014/main" id="{761C4AC9-C2BB-41F0-90FD-A7FB7DCBCB7F}"/>
                    </a:ext>
                  </a:extLst>
                </p:cNvPr>
                <p:cNvSpPr txBox="1"/>
                <p:nvPr/>
              </p:nvSpPr>
              <p:spPr>
                <a:xfrm>
                  <a:off x="2778128" y="3710506"/>
                  <a:ext cx="1926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254" name="テキスト ボックス 253">
                  <a:extLst>
                    <a:ext uri="{FF2B5EF4-FFF2-40B4-BE49-F238E27FC236}">
                      <a16:creationId xmlns:a16="http://schemas.microsoft.com/office/drawing/2014/main" id="{761C4AC9-C2BB-41F0-90FD-A7FB7DCBC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128" y="3710506"/>
                  <a:ext cx="192617" cy="276999"/>
                </a:xfrm>
                <a:prstGeom prst="rect">
                  <a:avLst/>
                </a:prstGeom>
                <a:blipFill>
                  <a:blip r:embed="rId32"/>
                  <a:stretch>
                    <a:fillRect l="-29032" r="-25806"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3D4BC339-E4BD-40D7-BBFD-CD18783CEA27}"/>
                    </a:ext>
                  </a:extLst>
                </p:cNvPr>
                <p:cNvSpPr txBox="1"/>
                <p:nvPr/>
              </p:nvSpPr>
              <p:spPr>
                <a:xfrm>
                  <a:off x="2983161" y="3182125"/>
                  <a:ext cx="175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255" name="テキスト ボックス 254">
                  <a:extLst>
                    <a:ext uri="{FF2B5EF4-FFF2-40B4-BE49-F238E27FC236}">
                      <a16:creationId xmlns:a16="http://schemas.microsoft.com/office/drawing/2014/main" id="{3D4BC339-E4BD-40D7-BBFD-CD18783CEA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161" y="3182125"/>
                  <a:ext cx="175626" cy="276999"/>
                </a:xfrm>
                <a:prstGeom prst="rect">
                  <a:avLst/>
                </a:prstGeom>
                <a:blipFill>
                  <a:blip r:embed="rId33"/>
                  <a:stretch>
                    <a:fillRect l="-17241" r="-10345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6EF3DEC7-240D-428E-A445-619EEF590574}"/>
                    </a:ext>
                  </a:extLst>
                </p:cNvPr>
                <p:cNvSpPr txBox="1"/>
                <p:nvPr/>
              </p:nvSpPr>
              <p:spPr>
                <a:xfrm>
                  <a:off x="3248231" y="3213594"/>
                  <a:ext cx="2028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テキスト ボックス 255">
                  <a:extLst>
                    <a:ext uri="{FF2B5EF4-FFF2-40B4-BE49-F238E27FC236}">
                      <a16:creationId xmlns:a16="http://schemas.microsoft.com/office/drawing/2014/main" id="{6EF3DEC7-240D-428E-A445-619EEF590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231" y="3213594"/>
                  <a:ext cx="202876" cy="276999"/>
                </a:xfrm>
                <a:prstGeom prst="rect">
                  <a:avLst/>
                </a:prstGeom>
                <a:blipFill>
                  <a:blip r:embed="rId34"/>
                  <a:stretch>
                    <a:fillRect l="-27273" r="-24242" b="-10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7BF606DD-5A48-490C-9151-A60619DF8E00}"/>
                </a:ext>
              </a:extLst>
            </p:cNvPr>
            <p:cNvSpPr/>
            <p:nvPr/>
          </p:nvSpPr>
          <p:spPr>
            <a:xfrm>
              <a:off x="3232000" y="2746870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10E53FAB-109B-41C4-BD18-A185D4134AB3}"/>
                </a:ext>
              </a:extLst>
            </p:cNvPr>
            <p:cNvCxnSpPr>
              <a:cxnSpLocks/>
              <a:stCxn id="105" idx="7"/>
              <a:endCxn id="119" idx="3"/>
            </p:cNvCxnSpPr>
            <p:nvPr/>
          </p:nvCxnSpPr>
          <p:spPr>
            <a:xfrm flipH="1" flipV="1">
              <a:off x="3237272" y="2777598"/>
              <a:ext cx="10959" cy="24866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39B36A93-A615-4BDC-9556-A16D12F26F29}"/>
                </a:ext>
              </a:extLst>
            </p:cNvPr>
            <p:cNvCxnSpPr>
              <a:cxnSpLocks/>
              <a:stCxn id="122" idx="1"/>
              <a:endCxn id="119" idx="5"/>
            </p:cNvCxnSpPr>
            <p:nvPr/>
          </p:nvCxnSpPr>
          <p:spPr>
            <a:xfrm flipH="1" flipV="1">
              <a:off x="3262728" y="2777598"/>
              <a:ext cx="88422" cy="58611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22B2B1F5-63D8-4387-B2BF-64C72E042C52}"/>
                </a:ext>
              </a:extLst>
            </p:cNvPr>
            <p:cNvSpPr/>
            <p:nvPr/>
          </p:nvSpPr>
          <p:spPr>
            <a:xfrm>
              <a:off x="3335334" y="2820393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テキスト ボックス 122">
                  <a:extLst>
                    <a:ext uri="{FF2B5EF4-FFF2-40B4-BE49-F238E27FC236}">
                      <a16:creationId xmlns:a16="http://schemas.microsoft.com/office/drawing/2014/main" id="{FC9DBA13-50C2-4A39-B91B-96C0312F17AF}"/>
                    </a:ext>
                  </a:extLst>
                </p:cNvPr>
                <p:cNvSpPr txBox="1"/>
                <p:nvPr/>
              </p:nvSpPr>
              <p:spPr>
                <a:xfrm>
                  <a:off x="3443687" y="2740277"/>
                  <a:ext cx="181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261" name="テキスト ボックス 260">
                  <a:extLst>
                    <a:ext uri="{FF2B5EF4-FFF2-40B4-BE49-F238E27FC236}">
                      <a16:creationId xmlns:a16="http://schemas.microsoft.com/office/drawing/2014/main" id="{FC9DBA13-50C2-4A39-B91B-96C0312F1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687" y="2740277"/>
                  <a:ext cx="181396" cy="276999"/>
                </a:xfrm>
                <a:prstGeom prst="rect">
                  <a:avLst/>
                </a:prstGeom>
                <a:blipFill>
                  <a:blip r:embed="rId35"/>
                  <a:stretch>
                    <a:fillRect l="-16667" r="-13333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9BDA49D8-67A1-4B37-A4D0-B71FEEB15D24}"/>
              </a:ext>
            </a:extLst>
          </p:cNvPr>
          <p:cNvGrpSpPr/>
          <p:nvPr/>
        </p:nvGrpSpPr>
        <p:grpSpPr>
          <a:xfrm>
            <a:off x="5938694" y="3724075"/>
            <a:ext cx="1063167" cy="1654064"/>
            <a:chOff x="5970046" y="2213211"/>
            <a:chExt cx="1063167" cy="1654064"/>
          </a:xfrm>
        </p:grpSpPr>
        <p:sp>
          <p:nvSpPr>
            <p:cNvPr id="125" name="楕円 124">
              <a:extLst>
                <a:ext uri="{FF2B5EF4-FFF2-40B4-BE49-F238E27FC236}">
                  <a16:creationId xmlns:a16="http://schemas.microsoft.com/office/drawing/2014/main" id="{C9A9DDD3-CE2F-477E-9D43-BB92159E1003}"/>
                </a:ext>
              </a:extLst>
            </p:cNvPr>
            <p:cNvSpPr/>
            <p:nvPr/>
          </p:nvSpPr>
          <p:spPr>
            <a:xfrm>
              <a:off x="6246688" y="2213211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3D25AE84-3322-4915-878F-7E526B938BDE}"/>
                </a:ext>
              </a:extLst>
            </p:cNvPr>
            <p:cNvSpPr/>
            <p:nvPr/>
          </p:nvSpPr>
          <p:spPr>
            <a:xfrm>
              <a:off x="6220095" y="3307317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26544355-E075-48A2-9FD7-FBD501B6D2EC}"/>
                </a:ext>
              </a:extLst>
            </p:cNvPr>
            <p:cNvSpPr/>
            <p:nvPr/>
          </p:nvSpPr>
          <p:spPr>
            <a:xfrm>
              <a:off x="6317551" y="3500590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69AA0329-F844-45B6-844E-C3A59144D332}"/>
                </a:ext>
              </a:extLst>
            </p:cNvPr>
            <p:cNvSpPr/>
            <p:nvPr/>
          </p:nvSpPr>
          <p:spPr>
            <a:xfrm>
              <a:off x="6282688" y="2499491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D78BF7D0-A2B6-4354-B22F-884990A6B718}"/>
                </a:ext>
              </a:extLst>
            </p:cNvPr>
            <p:cNvSpPr/>
            <p:nvPr/>
          </p:nvSpPr>
          <p:spPr>
            <a:xfrm>
              <a:off x="6654252" y="2664295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楕円 129">
              <a:extLst>
                <a:ext uri="{FF2B5EF4-FFF2-40B4-BE49-F238E27FC236}">
                  <a16:creationId xmlns:a16="http://schemas.microsoft.com/office/drawing/2014/main" id="{D5160338-5C3E-4863-86A8-63C0E30FDF4A}"/>
                </a:ext>
              </a:extLst>
            </p:cNvPr>
            <p:cNvSpPr/>
            <p:nvPr/>
          </p:nvSpPr>
          <p:spPr>
            <a:xfrm>
              <a:off x="6191816" y="2719265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楕円 130">
              <a:extLst>
                <a:ext uri="{FF2B5EF4-FFF2-40B4-BE49-F238E27FC236}">
                  <a16:creationId xmlns:a16="http://schemas.microsoft.com/office/drawing/2014/main" id="{8107FCF3-019A-455D-B51A-4824860DF692}"/>
                </a:ext>
              </a:extLst>
            </p:cNvPr>
            <p:cNvSpPr/>
            <p:nvPr/>
          </p:nvSpPr>
          <p:spPr>
            <a:xfrm>
              <a:off x="6028700" y="3500590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楕円 131">
              <a:extLst>
                <a:ext uri="{FF2B5EF4-FFF2-40B4-BE49-F238E27FC236}">
                  <a16:creationId xmlns:a16="http://schemas.microsoft.com/office/drawing/2014/main" id="{1A3AAE03-1C56-4623-B3AD-92C1B140596B}"/>
                </a:ext>
              </a:extLst>
            </p:cNvPr>
            <p:cNvSpPr/>
            <p:nvPr/>
          </p:nvSpPr>
          <p:spPr>
            <a:xfrm>
              <a:off x="6298193" y="2796959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E2820529-CD40-4CF9-A218-0F0568E05ED5}"/>
                </a:ext>
              </a:extLst>
            </p:cNvPr>
            <p:cNvCxnSpPr>
              <a:cxnSpLocks/>
              <a:stCxn id="125" idx="4"/>
              <a:endCxn id="128" idx="0"/>
            </p:cNvCxnSpPr>
            <p:nvPr/>
          </p:nvCxnSpPr>
          <p:spPr>
            <a:xfrm>
              <a:off x="6300688" y="2321211"/>
              <a:ext cx="0" cy="178280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4DEDB731-BE30-44EA-9CFC-73375F4297FB}"/>
                </a:ext>
              </a:extLst>
            </p:cNvPr>
            <p:cNvCxnSpPr>
              <a:cxnSpLocks/>
              <a:stCxn id="130" idx="0"/>
              <a:endCxn id="128" idx="3"/>
            </p:cNvCxnSpPr>
            <p:nvPr/>
          </p:nvCxnSpPr>
          <p:spPr>
            <a:xfrm flipV="1">
              <a:off x="6209816" y="2530219"/>
              <a:ext cx="78144" cy="189046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C980E027-8682-4E78-9EBA-14DDE252BA1A}"/>
                </a:ext>
              </a:extLst>
            </p:cNvPr>
            <p:cNvCxnSpPr>
              <a:cxnSpLocks/>
              <a:stCxn id="131" idx="0"/>
              <a:endCxn id="126" idx="3"/>
            </p:cNvCxnSpPr>
            <p:nvPr/>
          </p:nvCxnSpPr>
          <p:spPr>
            <a:xfrm flipV="1">
              <a:off x="6082700" y="3338045"/>
              <a:ext cx="142667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999BF1D1-41F7-475E-B562-DB3E43D304A0}"/>
                </a:ext>
              </a:extLst>
            </p:cNvPr>
            <p:cNvCxnSpPr>
              <a:cxnSpLocks/>
              <a:stCxn id="127" idx="0"/>
              <a:endCxn id="126" idx="5"/>
            </p:cNvCxnSpPr>
            <p:nvPr/>
          </p:nvCxnSpPr>
          <p:spPr>
            <a:xfrm flipH="1" flipV="1">
              <a:off x="6250823" y="3338045"/>
              <a:ext cx="120728" cy="16254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79658915-9914-4631-B449-232C95B91D67}"/>
                </a:ext>
              </a:extLst>
            </p:cNvPr>
            <p:cNvCxnSpPr>
              <a:cxnSpLocks/>
              <a:stCxn id="140" idx="1"/>
              <a:endCxn id="128" idx="5"/>
            </p:cNvCxnSpPr>
            <p:nvPr/>
          </p:nvCxnSpPr>
          <p:spPr>
            <a:xfrm flipH="1">
              <a:off x="6313416" y="2526362"/>
              <a:ext cx="237234" cy="3857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CD414F07-0B15-46FB-86CB-69503EF62D7A}"/>
                </a:ext>
              </a:extLst>
            </p:cNvPr>
            <p:cNvCxnSpPr>
              <a:cxnSpLocks/>
              <a:stCxn id="132" idx="1"/>
              <a:endCxn id="130" idx="5"/>
            </p:cNvCxnSpPr>
            <p:nvPr/>
          </p:nvCxnSpPr>
          <p:spPr>
            <a:xfrm flipH="1" flipV="1">
              <a:off x="6222544" y="2749993"/>
              <a:ext cx="91465" cy="62782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19BE1A9D-EEC1-46CB-AEFE-7D7B4D3BC1EE}"/>
                </a:ext>
              </a:extLst>
            </p:cNvPr>
            <p:cNvCxnSpPr>
              <a:cxnSpLocks/>
              <a:stCxn id="129" idx="1"/>
              <a:endCxn id="140" idx="5"/>
            </p:cNvCxnSpPr>
            <p:nvPr/>
          </p:nvCxnSpPr>
          <p:spPr>
            <a:xfrm flipH="1" flipV="1">
              <a:off x="6576106" y="2551818"/>
              <a:ext cx="93962" cy="128293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楕円 139">
              <a:extLst>
                <a:ext uri="{FF2B5EF4-FFF2-40B4-BE49-F238E27FC236}">
                  <a16:creationId xmlns:a16="http://schemas.microsoft.com/office/drawing/2014/main" id="{16655AD6-33B7-469D-94A0-FAA1464E9429}"/>
                </a:ext>
              </a:extLst>
            </p:cNvPr>
            <p:cNvSpPr/>
            <p:nvPr/>
          </p:nvSpPr>
          <p:spPr>
            <a:xfrm>
              <a:off x="6545378" y="2521090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E0424DCF-D036-4363-BA79-F3DBC5007FA6}"/>
                </a:ext>
              </a:extLst>
            </p:cNvPr>
            <p:cNvCxnSpPr>
              <a:cxnSpLocks/>
              <a:stCxn id="142" idx="2"/>
              <a:endCxn id="140" idx="7"/>
            </p:cNvCxnSpPr>
            <p:nvPr/>
          </p:nvCxnSpPr>
          <p:spPr>
            <a:xfrm flipH="1">
              <a:off x="6576106" y="2497818"/>
              <a:ext cx="156293" cy="2854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7DA2140E-9EFE-4E2A-A443-3EF3392AF6EE}"/>
                </a:ext>
              </a:extLst>
            </p:cNvPr>
            <p:cNvSpPr/>
            <p:nvPr/>
          </p:nvSpPr>
          <p:spPr>
            <a:xfrm>
              <a:off x="6732399" y="2443818"/>
              <a:ext cx="108000" cy="108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10E577D1-E596-43D9-B52F-AF31D39F4714}"/>
                </a:ext>
              </a:extLst>
            </p:cNvPr>
            <p:cNvCxnSpPr>
              <a:cxnSpLocks/>
              <a:stCxn id="126" idx="7"/>
              <a:endCxn id="130" idx="3"/>
            </p:cNvCxnSpPr>
            <p:nvPr/>
          </p:nvCxnSpPr>
          <p:spPr>
            <a:xfrm flipH="1" flipV="1">
              <a:off x="6197088" y="2749993"/>
              <a:ext cx="53735" cy="562596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テキスト ボックス 143">
                  <a:extLst>
                    <a:ext uri="{FF2B5EF4-FFF2-40B4-BE49-F238E27FC236}">
                      <a16:creationId xmlns:a16="http://schemas.microsoft.com/office/drawing/2014/main" id="{A3C8800C-0F56-4B11-8534-E91E5D80679E}"/>
                    </a:ext>
                  </a:extLst>
                </p:cNvPr>
                <p:cNvSpPr txBox="1"/>
                <p:nvPr/>
              </p:nvSpPr>
              <p:spPr>
                <a:xfrm>
                  <a:off x="5970046" y="3569783"/>
                  <a:ext cx="1963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テキスト ボックス 357">
                  <a:extLst>
                    <a:ext uri="{FF2B5EF4-FFF2-40B4-BE49-F238E27FC236}">
                      <a16:creationId xmlns:a16="http://schemas.microsoft.com/office/drawing/2014/main" id="{A3C8800C-0F56-4B11-8534-E91E5D806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0046" y="3569783"/>
                  <a:ext cx="196399" cy="276999"/>
                </a:xfrm>
                <a:prstGeom prst="rect">
                  <a:avLst/>
                </a:prstGeom>
                <a:blipFill>
                  <a:blip r:embed="rId36"/>
                  <a:stretch>
                    <a:fillRect l="-15625" r="-12500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テキスト ボックス 144">
                  <a:extLst>
                    <a:ext uri="{FF2B5EF4-FFF2-40B4-BE49-F238E27FC236}">
                      <a16:creationId xmlns:a16="http://schemas.microsoft.com/office/drawing/2014/main" id="{53AA35BF-9EB5-4055-A7C3-3FD56C92D4D7}"/>
                    </a:ext>
                  </a:extLst>
                </p:cNvPr>
                <p:cNvSpPr txBox="1"/>
                <p:nvPr/>
              </p:nvSpPr>
              <p:spPr>
                <a:xfrm>
                  <a:off x="6259945" y="3590276"/>
                  <a:ext cx="1926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テキスト ボックス 358">
                  <a:extLst>
                    <a:ext uri="{FF2B5EF4-FFF2-40B4-BE49-F238E27FC236}">
                      <a16:creationId xmlns:a16="http://schemas.microsoft.com/office/drawing/2014/main" id="{53AA35BF-9EB5-4055-A7C3-3FD56C92D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945" y="3590276"/>
                  <a:ext cx="192617" cy="276999"/>
                </a:xfrm>
                <a:prstGeom prst="rect">
                  <a:avLst/>
                </a:prstGeom>
                <a:blipFill>
                  <a:blip r:embed="rId37"/>
                  <a:stretch>
                    <a:fillRect l="-28125" r="-21875" b="-10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89180A21-9530-4B2D-BBFD-1BB08D29EFEE}"/>
                    </a:ext>
                  </a:extLst>
                </p:cNvPr>
                <p:cNvSpPr txBox="1"/>
                <p:nvPr/>
              </p:nvSpPr>
              <p:spPr>
                <a:xfrm>
                  <a:off x="6378969" y="2759340"/>
                  <a:ext cx="175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テキスト ボックス 359">
                  <a:extLst>
                    <a:ext uri="{FF2B5EF4-FFF2-40B4-BE49-F238E27FC236}">
                      <a16:creationId xmlns:a16="http://schemas.microsoft.com/office/drawing/2014/main" id="{89180A21-9530-4B2D-BBFD-1BB08D29E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969" y="2759340"/>
                  <a:ext cx="175626" cy="276999"/>
                </a:xfrm>
                <a:prstGeom prst="rect">
                  <a:avLst/>
                </a:prstGeom>
                <a:blipFill>
                  <a:blip r:embed="rId38"/>
                  <a:stretch>
                    <a:fillRect l="-17241" r="-10345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id="{A7E27605-3F92-4B0A-89B4-17D741BF7732}"/>
                    </a:ext>
                  </a:extLst>
                </p:cNvPr>
                <p:cNvSpPr txBox="1"/>
                <p:nvPr/>
              </p:nvSpPr>
              <p:spPr>
                <a:xfrm>
                  <a:off x="6648941" y="2739926"/>
                  <a:ext cx="2028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361" name="テキスト ボックス 360">
                  <a:extLst>
                    <a:ext uri="{FF2B5EF4-FFF2-40B4-BE49-F238E27FC236}">
                      <a16:creationId xmlns:a16="http://schemas.microsoft.com/office/drawing/2014/main" id="{A7E27605-3F92-4B0A-89B4-17D741BF7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941" y="2739926"/>
                  <a:ext cx="202876" cy="276999"/>
                </a:xfrm>
                <a:prstGeom prst="rect">
                  <a:avLst/>
                </a:prstGeom>
                <a:blipFill>
                  <a:blip r:embed="rId39"/>
                  <a:stretch>
                    <a:fillRect l="-27273" r="-24242"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テキスト ボックス 147">
                  <a:extLst>
                    <a:ext uri="{FF2B5EF4-FFF2-40B4-BE49-F238E27FC236}">
                      <a16:creationId xmlns:a16="http://schemas.microsoft.com/office/drawing/2014/main" id="{3F9EB13C-3924-429D-AA5D-ED90C5C08AC1}"/>
                    </a:ext>
                  </a:extLst>
                </p:cNvPr>
                <p:cNvSpPr txBox="1"/>
                <p:nvPr/>
              </p:nvSpPr>
              <p:spPr>
                <a:xfrm>
                  <a:off x="6851817" y="2326262"/>
                  <a:ext cx="181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38383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383838"/>
                    </a:solidFill>
                  </a:endParaRPr>
                </a:p>
              </p:txBody>
            </p:sp>
          </mc:Choice>
          <mc:Fallback xmlns="">
            <p:sp>
              <p:nvSpPr>
                <p:cNvPr id="362" name="テキスト ボックス 361">
                  <a:extLst>
                    <a:ext uri="{FF2B5EF4-FFF2-40B4-BE49-F238E27FC236}">
                      <a16:creationId xmlns:a16="http://schemas.microsoft.com/office/drawing/2014/main" id="{3F9EB13C-3924-429D-AA5D-ED90C5C08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817" y="2326262"/>
                  <a:ext cx="181396" cy="276999"/>
                </a:xfrm>
                <a:prstGeom prst="rect">
                  <a:avLst/>
                </a:prstGeom>
                <a:blipFill>
                  <a:blip r:embed="rId40"/>
                  <a:stretch>
                    <a:fillRect l="-16667" r="-13333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D28654B9-D733-40BE-AB81-DA9ACB731FAA}"/>
                  </a:ext>
                </a:extLst>
              </p:cNvPr>
              <p:cNvSpPr/>
              <p:nvPr/>
            </p:nvSpPr>
            <p:spPr>
              <a:xfrm>
                <a:off x="4479737" y="6086907"/>
                <a:ext cx="1862753" cy="611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160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solidFill>
                                <a:srgbClr val="38383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solidFill>
                                <a:srgbClr val="383838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1600" i="1">
                                  <a:solidFill>
                                    <a:srgbClr val="3838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1600" i="1">
                                  <a:solidFill>
                                    <a:srgbClr val="38383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1600" i="1">
                              <a:solidFill>
                                <a:srgbClr val="383838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1" lang="en-US" altLang="ja-JP" sz="1600" b="0" i="1" smtClean="0">
                          <a:solidFill>
                            <a:srgbClr val="383838"/>
                          </a:solidFill>
                          <a:latin typeface="Cambria Math" panose="02040503050406030204" pitchFamily="18" charset="0"/>
                        </a:rPr>
                        <m:t>≈0.69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D28654B9-D733-40BE-AB81-DA9ACB731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37" y="6086907"/>
                <a:ext cx="1862753" cy="61125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72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7E9445BF-C1D7-4AA8-98A9-19EFD000F0C9}"/>
              </a:ext>
            </a:extLst>
          </p:cNvPr>
          <p:cNvSpPr/>
          <p:nvPr/>
        </p:nvSpPr>
        <p:spPr>
          <a:xfrm>
            <a:off x="3903044" y="1988849"/>
            <a:ext cx="1891363" cy="1864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31AE2F1D-6D14-434B-B0D0-A1C995DA24E1}"/>
              </a:ext>
            </a:extLst>
          </p:cNvPr>
          <p:cNvCxnSpPr>
            <a:cxnSpLocks/>
            <a:stCxn id="175" idx="1"/>
            <a:endCxn id="162" idx="5"/>
          </p:cNvCxnSpPr>
          <p:nvPr/>
        </p:nvCxnSpPr>
        <p:spPr>
          <a:xfrm flipH="1" flipV="1">
            <a:off x="4691530" y="2483209"/>
            <a:ext cx="466558" cy="36285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楕円 137">
            <a:extLst>
              <a:ext uri="{FF2B5EF4-FFF2-40B4-BE49-F238E27FC236}">
                <a16:creationId xmlns:a16="http://schemas.microsoft.com/office/drawing/2014/main" id="{CD40E509-2487-44EF-BB59-E3A73FAA0D6B}"/>
              </a:ext>
            </a:extLst>
          </p:cNvPr>
          <p:cNvSpPr/>
          <p:nvPr/>
        </p:nvSpPr>
        <p:spPr>
          <a:xfrm>
            <a:off x="2950429" y="4165855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90D0A153-18D7-44FB-87A5-AF0A037310E1}"/>
                  </a:ext>
                </a:extLst>
              </p:cNvPr>
              <p:cNvSpPr txBox="1"/>
              <p:nvPr/>
            </p:nvSpPr>
            <p:spPr>
              <a:xfrm>
                <a:off x="2212898" y="3018190"/>
                <a:ext cx="302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90D0A153-18D7-44FB-87A5-AF0A03731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898" y="3018190"/>
                <a:ext cx="30283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楕円 154">
            <a:extLst>
              <a:ext uri="{FF2B5EF4-FFF2-40B4-BE49-F238E27FC236}">
                <a16:creationId xmlns:a16="http://schemas.microsoft.com/office/drawing/2014/main" id="{25924ADC-8AC2-4628-9998-6A71316D2A34}"/>
              </a:ext>
            </a:extLst>
          </p:cNvPr>
          <p:cNvSpPr/>
          <p:nvPr/>
        </p:nvSpPr>
        <p:spPr>
          <a:xfrm>
            <a:off x="5994889" y="4814799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97838B67-CC27-45A6-978F-E34DB0F6AF6E}"/>
              </a:ext>
            </a:extLst>
          </p:cNvPr>
          <p:cNvCxnSpPr>
            <a:cxnSpLocks/>
            <a:stCxn id="138" idx="6"/>
            <a:endCxn id="155" idx="2"/>
          </p:cNvCxnSpPr>
          <p:nvPr/>
        </p:nvCxnSpPr>
        <p:spPr>
          <a:xfrm>
            <a:off x="3058429" y="4219855"/>
            <a:ext cx="2936460" cy="648944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楕円 158">
            <a:extLst>
              <a:ext uri="{FF2B5EF4-FFF2-40B4-BE49-F238E27FC236}">
                <a16:creationId xmlns:a16="http://schemas.microsoft.com/office/drawing/2014/main" id="{45D0E626-3301-47C4-B514-458B401210C3}"/>
              </a:ext>
            </a:extLst>
          </p:cNvPr>
          <p:cNvSpPr/>
          <p:nvPr/>
        </p:nvSpPr>
        <p:spPr>
          <a:xfrm>
            <a:off x="2946555" y="416585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DC2873E0-239B-42FE-BF45-D39352213463}"/>
                  </a:ext>
                </a:extLst>
              </p:cNvPr>
              <p:cNvSpPr txBox="1"/>
              <p:nvPr/>
            </p:nvSpPr>
            <p:spPr>
              <a:xfrm>
                <a:off x="6448209" y="3678847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DC2873E0-239B-42FE-BF45-D39352213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09" y="3678847"/>
                <a:ext cx="331822" cy="369332"/>
              </a:xfrm>
              <a:prstGeom prst="rect">
                <a:avLst/>
              </a:prstGeom>
              <a:blipFill>
                <a:blip r:embed="rId3"/>
                <a:stretch>
                  <a:fillRect l="-25926" t="-1639" r="-25926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楕円 160">
            <a:extLst>
              <a:ext uri="{FF2B5EF4-FFF2-40B4-BE49-F238E27FC236}">
                <a16:creationId xmlns:a16="http://schemas.microsoft.com/office/drawing/2014/main" id="{67F8F665-2FB4-4158-97C9-595A651C5A6F}"/>
              </a:ext>
            </a:extLst>
          </p:cNvPr>
          <p:cNvSpPr/>
          <p:nvPr/>
        </p:nvSpPr>
        <p:spPr>
          <a:xfrm>
            <a:off x="4642802" y="210863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楕円 161">
            <a:extLst>
              <a:ext uri="{FF2B5EF4-FFF2-40B4-BE49-F238E27FC236}">
                <a16:creationId xmlns:a16="http://schemas.microsoft.com/office/drawing/2014/main" id="{24E3745B-A18A-470E-A865-9C6925AE66F4}"/>
              </a:ext>
            </a:extLst>
          </p:cNvPr>
          <p:cNvSpPr/>
          <p:nvPr/>
        </p:nvSpPr>
        <p:spPr>
          <a:xfrm>
            <a:off x="4660802" y="2452481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D0835752-1A26-45E4-A10F-D3677B2F0C35}"/>
              </a:ext>
            </a:extLst>
          </p:cNvPr>
          <p:cNvCxnSpPr>
            <a:cxnSpLocks/>
            <a:stCxn id="161" idx="4"/>
            <a:endCxn id="162" idx="0"/>
          </p:cNvCxnSpPr>
          <p:nvPr/>
        </p:nvCxnSpPr>
        <p:spPr>
          <a:xfrm>
            <a:off x="4678802" y="2180631"/>
            <a:ext cx="0" cy="271850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>
                <a:extLst>
                  <a:ext uri="{FF2B5EF4-FFF2-40B4-BE49-F238E27FC236}">
                    <a16:creationId xmlns:a16="http://schemas.microsoft.com/office/drawing/2014/main" id="{B8930BB6-8B34-4A64-9744-7BC259DEDCED}"/>
                  </a:ext>
                </a:extLst>
              </p:cNvPr>
              <p:cNvSpPr txBox="1"/>
              <p:nvPr/>
            </p:nvSpPr>
            <p:spPr>
              <a:xfrm>
                <a:off x="4750802" y="1983577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64" name="テキスト ボックス 163">
                <a:extLst>
                  <a:ext uri="{FF2B5EF4-FFF2-40B4-BE49-F238E27FC236}">
                    <a16:creationId xmlns:a16="http://schemas.microsoft.com/office/drawing/2014/main" id="{B8930BB6-8B34-4A64-9744-7BC259DED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802" y="1983577"/>
                <a:ext cx="190757" cy="276999"/>
              </a:xfrm>
              <a:prstGeom prst="rect">
                <a:avLst/>
              </a:prstGeom>
              <a:blipFill>
                <a:blip r:embed="rId4"/>
                <a:stretch>
                  <a:fillRect l="-34375" t="-2174" r="-34375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8A5ECD54-9E13-4888-90F1-FB2B21E5F3BD}"/>
              </a:ext>
            </a:extLst>
          </p:cNvPr>
          <p:cNvCxnSpPr>
            <a:cxnSpLocks/>
            <a:stCxn id="162" idx="3"/>
            <a:endCxn id="167" idx="0"/>
          </p:cNvCxnSpPr>
          <p:nvPr/>
        </p:nvCxnSpPr>
        <p:spPr>
          <a:xfrm flipH="1">
            <a:off x="4270655" y="2483209"/>
            <a:ext cx="395419" cy="785877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C3E889E9-42C4-4360-A2A5-0B1B7732F2B5}"/>
              </a:ext>
            </a:extLst>
          </p:cNvPr>
          <p:cNvGrpSpPr/>
          <p:nvPr/>
        </p:nvGrpSpPr>
        <p:grpSpPr>
          <a:xfrm>
            <a:off x="4085134" y="3269086"/>
            <a:ext cx="389006" cy="511784"/>
            <a:chOff x="5157973" y="4856647"/>
            <a:chExt cx="389006" cy="511784"/>
          </a:xfrm>
        </p:grpSpPr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3AE33654-6C1D-42FE-9936-B580F8E548D3}"/>
                </a:ext>
              </a:extLst>
            </p:cNvPr>
            <p:cNvSpPr/>
            <p:nvPr/>
          </p:nvSpPr>
          <p:spPr>
            <a:xfrm>
              <a:off x="5325494" y="4856647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F9E5C7F3-CC6D-44EC-97E5-3FB7B6A91837}"/>
                </a:ext>
              </a:extLst>
            </p:cNvPr>
            <p:cNvCxnSpPr>
              <a:cxnSpLocks/>
              <a:stCxn id="170" idx="0"/>
              <a:endCxn id="167" idx="3"/>
            </p:cNvCxnSpPr>
            <p:nvPr/>
          </p:nvCxnSpPr>
          <p:spPr>
            <a:xfrm flipV="1">
              <a:off x="5253352" y="4887375"/>
              <a:ext cx="77414" cy="140362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FBC4EFEB-D261-485D-9C2C-B82F56C0D864}"/>
                </a:ext>
              </a:extLst>
            </p:cNvPr>
            <p:cNvCxnSpPr>
              <a:cxnSpLocks/>
              <a:stCxn id="171" idx="0"/>
              <a:endCxn id="167" idx="5"/>
            </p:cNvCxnSpPr>
            <p:nvPr/>
          </p:nvCxnSpPr>
          <p:spPr>
            <a:xfrm flipH="1" flipV="1">
              <a:off x="5356222" y="4887375"/>
              <a:ext cx="62365" cy="140362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楕円 169">
              <a:extLst>
                <a:ext uri="{FF2B5EF4-FFF2-40B4-BE49-F238E27FC236}">
                  <a16:creationId xmlns:a16="http://schemas.microsoft.com/office/drawing/2014/main" id="{F4B8EE10-AAD6-43AA-A6EB-8B39A1388AD1}"/>
                </a:ext>
              </a:extLst>
            </p:cNvPr>
            <p:cNvSpPr/>
            <p:nvPr/>
          </p:nvSpPr>
          <p:spPr>
            <a:xfrm>
              <a:off x="5217352" y="502773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2E68D23D-B37E-4CEA-831D-4837EEB0652B}"/>
                </a:ext>
              </a:extLst>
            </p:cNvPr>
            <p:cNvSpPr/>
            <p:nvPr/>
          </p:nvSpPr>
          <p:spPr>
            <a:xfrm>
              <a:off x="5382587" y="502773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E4D528F5-6B41-460E-A708-ECF4E4930668}"/>
                    </a:ext>
                  </a:extLst>
                </p:cNvPr>
                <p:cNvSpPr txBox="1"/>
                <p:nvPr/>
              </p:nvSpPr>
              <p:spPr>
                <a:xfrm>
                  <a:off x="5157973" y="5091432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381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381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E4D528F5-6B41-460E-A708-ECF4E4930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973" y="5091432"/>
                  <a:ext cx="19075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5806" r="-25806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テキスト ボックス 172">
                  <a:extLst>
                    <a:ext uri="{FF2B5EF4-FFF2-40B4-BE49-F238E27FC236}">
                      <a16:creationId xmlns:a16="http://schemas.microsoft.com/office/drawing/2014/main" id="{EDB2B78A-FFBD-492B-A6D1-F19409DC1A09}"/>
                    </a:ext>
                  </a:extLst>
                </p:cNvPr>
                <p:cNvSpPr txBox="1"/>
                <p:nvPr/>
              </p:nvSpPr>
              <p:spPr>
                <a:xfrm>
                  <a:off x="5356222" y="5091431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381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381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73" name="テキスト ボックス 172">
                  <a:extLst>
                    <a:ext uri="{FF2B5EF4-FFF2-40B4-BE49-F238E27FC236}">
                      <a16:creationId xmlns:a16="http://schemas.microsoft.com/office/drawing/2014/main" id="{EDB2B78A-FFBD-492B-A6D1-F19409DC1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222" y="5091431"/>
                  <a:ext cx="19075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8710" t="-4444" r="-35484" b="-1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04665B2D-45CF-4DF6-BB7C-3B844FD986D9}"/>
              </a:ext>
            </a:extLst>
          </p:cNvPr>
          <p:cNvGrpSpPr/>
          <p:nvPr/>
        </p:nvGrpSpPr>
        <p:grpSpPr>
          <a:xfrm>
            <a:off x="4977826" y="2840794"/>
            <a:ext cx="388908" cy="524247"/>
            <a:chOff x="5816044" y="4540389"/>
            <a:chExt cx="388908" cy="524247"/>
          </a:xfrm>
        </p:grpSpPr>
        <p:sp>
          <p:nvSpPr>
            <p:cNvPr id="175" name="楕円 174">
              <a:extLst>
                <a:ext uri="{FF2B5EF4-FFF2-40B4-BE49-F238E27FC236}">
                  <a16:creationId xmlns:a16="http://schemas.microsoft.com/office/drawing/2014/main" id="{0E1CF67F-E9E3-4CDE-8480-760386B5D276}"/>
                </a:ext>
              </a:extLst>
            </p:cNvPr>
            <p:cNvSpPr/>
            <p:nvPr/>
          </p:nvSpPr>
          <p:spPr>
            <a:xfrm>
              <a:off x="5991034" y="4540389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85852C5C-80A7-4E96-9985-BB1E434E2F4C}"/>
                </a:ext>
              </a:extLst>
            </p:cNvPr>
            <p:cNvCxnSpPr>
              <a:cxnSpLocks/>
              <a:stCxn id="178" idx="0"/>
              <a:endCxn id="175" idx="3"/>
            </p:cNvCxnSpPr>
            <p:nvPr/>
          </p:nvCxnSpPr>
          <p:spPr>
            <a:xfrm flipV="1">
              <a:off x="5930341" y="4571117"/>
              <a:ext cx="65965" cy="15230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F00D2F9F-9B73-4688-9F85-2553C411BE0C}"/>
                </a:ext>
              </a:extLst>
            </p:cNvPr>
            <p:cNvCxnSpPr>
              <a:cxnSpLocks/>
              <a:stCxn id="179" idx="0"/>
              <a:endCxn id="175" idx="5"/>
            </p:cNvCxnSpPr>
            <p:nvPr/>
          </p:nvCxnSpPr>
          <p:spPr>
            <a:xfrm flipH="1" flipV="1">
              <a:off x="6021762" y="4571117"/>
              <a:ext cx="77272" cy="156979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楕円 177">
              <a:extLst>
                <a:ext uri="{FF2B5EF4-FFF2-40B4-BE49-F238E27FC236}">
                  <a16:creationId xmlns:a16="http://schemas.microsoft.com/office/drawing/2014/main" id="{0A34A0B2-7F44-40E8-BFDD-221AAC432284}"/>
                </a:ext>
              </a:extLst>
            </p:cNvPr>
            <p:cNvSpPr/>
            <p:nvPr/>
          </p:nvSpPr>
          <p:spPr>
            <a:xfrm>
              <a:off x="5894341" y="47234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楕円 178">
              <a:extLst>
                <a:ext uri="{FF2B5EF4-FFF2-40B4-BE49-F238E27FC236}">
                  <a16:creationId xmlns:a16="http://schemas.microsoft.com/office/drawing/2014/main" id="{41BFDA45-80B3-40F5-B0FE-EAB3096B94C4}"/>
                </a:ext>
              </a:extLst>
            </p:cNvPr>
            <p:cNvSpPr/>
            <p:nvPr/>
          </p:nvSpPr>
          <p:spPr>
            <a:xfrm>
              <a:off x="6063034" y="472809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テキスト ボックス 179">
                  <a:extLst>
                    <a:ext uri="{FF2B5EF4-FFF2-40B4-BE49-F238E27FC236}">
                      <a16:creationId xmlns:a16="http://schemas.microsoft.com/office/drawing/2014/main" id="{435299AD-4BBD-4BB7-B52B-07D61771017A}"/>
                    </a:ext>
                  </a:extLst>
                </p:cNvPr>
                <p:cNvSpPr txBox="1"/>
                <p:nvPr/>
              </p:nvSpPr>
              <p:spPr>
                <a:xfrm>
                  <a:off x="5816044" y="4787637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381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381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80" name="テキスト ボックス 179">
                  <a:extLst>
                    <a:ext uri="{FF2B5EF4-FFF2-40B4-BE49-F238E27FC236}">
                      <a16:creationId xmlns:a16="http://schemas.microsoft.com/office/drawing/2014/main" id="{435299AD-4BBD-4BB7-B52B-07D617710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044" y="4787637"/>
                  <a:ext cx="19075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581" r="-12903" b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テキスト ボックス 180">
                  <a:extLst>
                    <a:ext uri="{FF2B5EF4-FFF2-40B4-BE49-F238E27FC236}">
                      <a16:creationId xmlns:a16="http://schemas.microsoft.com/office/drawing/2014/main" id="{836E24CD-5B48-473D-B4FC-FD4A816300C2}"/>
                    </a:ext>
                  </a:extLst>
                </p:cNvPr>
                <p:cNvSpPr txBox="1"/>
                <p:nvPr/>
              </p:nvSpPr>
              <p:spPr>
                <a:xfrm>
                  <a:off x="6014195" y="4777904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381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381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81" name="テキスト ボックス 180">
                  <a:extLst>
                    <a:ext uri="{FF2B5EF4-FFF2-40B4-BE49-F238E27FC236}">
                      <a16:creationId xmlns:a16="http://schemas.microsoft.com/office/drawing/2014/main" id="{836E24CD-5B48-473D-B4FC-FD4A81630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195" y="4777904"/>
                  <a:ext cx="19075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1935" t="-4444" r="-38710" b="-1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F2394C4A-BACF-4025-AF70-FA3273B22C2A}"/>
              </a:ext>
            </a:extLst>
          </p:cNvPr>
          <p:cNvCxnSpPr>
            <a:cxnSpLocks/>
            <a:endCxn id="162" idx="5"/>
          </p:cNvCxnSpPr>
          <p:nvPr/>
        </p:nvCxnSpPr>
        <p:spPr>
          <a:xfrm flipH="1" flipV="1">
            <a:off x="4691530" y="2483209"/>
            <a:ext cx="282466" cy="22019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グループ化 221">
            <a:extLst>
              <a:ext uri="{FF2B5EF4-FFF2-40B4-BE49-F238E27FC236}">
                <a16:creationId xmlns:a16="http://schemas.microsoft.com/office/drawing/2014/main" id="{1A103C9B-D6BA-4E69-971E-1E62A9D9228E}"/>
              </a:ext>
            </a:extLst>
          </p:cNvPr>
          <p:cNvGrpSpPr/>
          <p:nvPr/>
        </p:nvGrpSpPr>
        <p:grpSpPr>
          <a:xfrm>
            <a:off x="4689268" y="2495327"/>
            <a:ext cx="109373" cy="212040"/>
            <a:chOff x="5679633" y="4101595"/>
            <a:chExt cx="109373" cy="212040"/>
          </a:xfrm>
        </p:grpSpPr>
        <p:cxnSp>
          <p:nvCxnSpPr>
            <p:cNvPr id="223" name="2line">
              <a:extLst>
                <a:ext uri="{FF2B5EF4-FFF2-40B4-BE49-F238E27FC236}">
                  <a16:creationId xmlns:a16="http://schemas.microsoft.com/office/drawing/2014/main" id="{FBC4EFEB-D261-485D-9C2C-B82F56C0D8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9633" y="4101595"/>
              <a:ext cx="62365" cy="140362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2en">
              <a:extLst>
                <a:ext uri="{FF2B5EF4-FFF2-40B4-BE49-F238E27FC236}">
                  <a16:creationId xmlns:a16="http://schemas.microsoft.com/office/drawing/2014/main" id="{2E68D23D-B37E-4CEA-831D-4837EEB0652B}"/>
                </a:ext>
              </a:extLst>
            </p:cNvPr>
            <p:cNvSpPr/>
            <p:nvPr/>
          </p:nvSpPr>
          <p:spPr>
            <a:xfrm>
              <a:off x="5717006" y="424163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5" name="kakusu">
            <a:extLst>
              <a:ext uri="{FF2B5EF4-FFF2-40B4-BE49-F238E27FC236}">
                <a16:creationId xmlns:a16="http://schemas.microsoft.com/office/drawing/2014/main" id="{22B2A1CA-F69A-4C5C-A786-14BB7C78A060}"/>
              </a:ext>
            </a:extLst>
          </p:cNvPr>
          <p:cNvSpPr/>
          <p:nvPr/>
        </p:nvSpPr>
        <p:spPr>
          <a:xfrm rot="18492825">
            <a:off x="4672850" y="2520316"/>
            <a:ext cx="219294" cy="328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F2394C4A-BACF-4025-AF70-FA3273B22C2A}"/>
              </a:ext>
            </a:extLst>
          </p:cNvPr>
          <p:cNvCxnSpPr>
            <a:cxnSpLocks/>
            <a:endCxn id="241" idx="5"/>
          </p:cNvCxnSpPr>
          <p:nvPr/>
        </p:nvCxnSpPr>
        <p:spPr>
          <a:xfrm flipH="1" flipV="1">
            <a:off x="4689505" y="2483209"/>
            <a:ext cx="866129" cy="687389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5A74B425-35AA-4B09-98EF-A1E360A81384}"/>
              </a:ext>
            </a:extLst>
          </p:cNvPr>
          <p:cNvSpPr/>
          <p:nvPr/>
        </p:nvSpPr>
        <p:spPr>
          <a:xfrm rot="18492825">
            <a:off x="4964549" y="2649039"/>
            <a:ext cx="493347" cy="850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CAC8471C-8376-482A-9B67-B2DD8AA9889E}"/>
              </a:ext>
            </a:extLst>
          </p:cNvPr>
          <p:cNvGrpSpPr/>
          <p:nvPr/>
        </p:nvGrpSpPr>
        <p:grpSpPr>
          <a:xfrm>
            <a:off x="4518971" y="2474397"/>
            <a:ext cx="152992" cy="223639"/>
            <a:chOff x="4900290" y="4250125"/>
            <a:chExt cx="152992" cy="223639"/>
          </a:xfrm>
        </p:grpSpPr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3D136FE2-1E24-4B69-837A-1F395C84F1A4}"/>
                </a:ext>
              </a:extLst>
            </p:cNvPr>
            <p:cNvCxnSpPr>
              <a:cxnSpLocks/>
              <a:endCxn id="230" idx="7"/>
            </p:cNvCxnSpPr>
            <p:nvPr/>
          </p:nvCxnSpPr>
          <p:spPr>
            <a:xfrm flipH="1">
              <a:off x="4961746" y="4250125"/>
              <a:ext cx="91536" cy="162183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B1F98873-F4A4-4B3A-ADAC-5D29147B0480}"/>
                </a:ext>
              </a:extLst>
            </p:cNvPr>
            <p:cNvSpPr/>
            <p:nvPr/>
          </p:nvSpPr>
          <p:spPr>
            <a:xfrm>
              <a:off x="4900290" y="440176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8" name="楕円 237">
            <a:extLst>
              <a:ext uri="{FF2B5EF4-FFF2-40B4-BE49-F238E27FC236}">
                <a16:creationId xmlns:a16="http://schemas.microsoft.com/office/drawing/2014/main" id="{45D0E626-3301-47C4-B514-458B401210C3}"/>
              </a:ext>
            </a:extLst>
          </p:cNvPr>
          <p:cNvSpPr/>
          <p:nvPr/>
        </p:nvSpPr>
        <p:spPr>
          <a:xfrm>
            <a:off x="4414364" y="4451572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楕円 240">
            <a:extLst>
              <a:ext uri="{FF2B5EF4-FFF2-40B4-BE49-F238E27FC236}">
                <a16:creationId xmlns:a16="http://schemas.microsoft.com/office/drawing/2014/main" id="{24E3745B-A18A-470E-A865-9C6925AE66F4}"/>
              </a:ext>
            </a:extLst>
          </p:cNvPr>
          <p:cNvSpPr/>
          <p:nvPr/>
        </p:nvSpPr>
        <p:spPr>
          <a:xfrm>
            <a:off x="4658777" y="2452481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楕円 243">
            <a:extLst>
              <a:ext uri="{FF2B5EF4-FFF2-40B4-BE49-F238E27FC236}">
                <a16:creationId xmlns:a16="http://schemas.microsoft.com/office/drawing/2014/main" id="{3AE33654-6C1D-42FE-9936-B580F8E548D3}"/>
              </a:ext>
            </a:extLst>
          </p:cNvPr>
          <p:cNvSpPr/>
          <p:nvPr/>
        </p:nvSpPr>
        <p:spPr>
          <a:xfrm>
            <a:off x="4660880" y="2454946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F9E5C7F3-CC6D-44EC-97E5-3FB7B6A91837}"/>
              </a:ext>
            </a:extLst>
          </p:cNvPr>
          <p:cNvCxnSpPr>
            <a:cxnSpLocks/>
            <a:stCxn id="246" idx="0"/>
            <a:endCxn id="244" idx="3"/>
          </p:cNvCxnSpPr>
          <p:nvPr/>
        </p:nvCxnSpPr>
        <p:spPr>
          <a:xfrm flipV="1">
            <a:off x="4588738" y="2485674"/>
            <a:ext cx="77414" cy="14036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楕円 245">
            <a:extLst>
              <a:ext uri="{FF2B5EF4-FFF2-40B4-BE49-F238E27FC236}">
                <a16:creationId xmlns:a16="http://schemas.microsoft.com/office/drawing/2014/main" id="{F4B8EE10-AAD6-43AA-A6EB-8B39A1388AD1}"/>
              </a:ext>
            </a:extLst>
          </p:cNvPr>
          <p:cNvSpPr/>
          <p:nvPr/>
        </p:nvSpPr>
        <p:spPr>
          <a:xfrm>
            <a:off x="4552738" y="262603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テキスト ボックス 246">
                <a:extLst>
                  <a:ext uri="{FF2B5EF4-FFF2-40B4-BE49-F238E27FC236}">
                    <a16:creationId xmlns:a16="http://schemas.microsoft.com/office/drawing/2014/main" id="{E4D528F5-6B41-460E-A708-ECF4E4930668}"/>
                  </a:ext>
                </a:extLst>
              </p:cNvPr>
              <p:cNvSpPr txBox="1"/>
              <p:nvPr/>
            </p:nvSpPr>
            <p:spPr>
              <a:xfrm>
                <a:off x="4468816" y="2698036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7" name="テキスト ボックス 246">
                <a:extLst>
                  <a:ext uri="{FF2B5EF4-FFF2-40B4-BE49-F238E27FC236}">
                    <a16:creationId xmlns:a16="http://schemas.microsoft.com/office/drawing/2014/main" id="{E4D528F5-6B41-460E-A708-ECF4E493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16" y="269803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5806" r="-25806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テキスト ボックス 247">
                <a:extLst>
                  <a:ext uri="{FF2B5EF4-FFF2-40B4-BE49-F238E27FC236}">
                    <a16:creationId xmlns:a16="http://schemas.microsoft.com/office/drawing/2014/main" id="{EDB2B78A-FFBD-492B-A6D1-F19409DC1A09}"/>
                  </a:ext>
                </a:extLst>
              </p:cNvPr>
              <p:cNvSpPr txBox="1"/>
              <p:nvPr/>
            </p:nvSpPr>
            <p:spPr>
              <a:xfrm>
                <a:off x="4691608" y="2689730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8" name="テキスト ボックス 247">
                <a:extLst>
                  <a:ext uri="{FF2B5EF4-FFF2-40B4-BE49-F238E27FC236}">
                    <a16:creationId xmlns:a16="http://schemas.microsoft.com/office/drawing/2014/main" id="{EDB2B78A-FFBD-492B-A6D1-F19409DC1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08" y="2689730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38710" t="-4348" r="-35484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04665B2D-45CF-4DF6-BB7C-3B844FD986D9}"/>
              </a:ext>
            </a:extLst>
          </p:cNvPr>
          <p:cNvGrpSpPr/>
          <p:nvPr/>
        </p:nvGrpSpPr>
        <p:grpSpPr>
          <a:xfrm>
            <a:off x="4788529" y="2698374"/>
            <a:ext cx="388908" cy="524247"/>
            <a:chOff x="5816044" y="4540389"/>
            <a:chExt cx="388908" cy="524247"/>
          </a:xfrm>
        </p:grpSpPr>
        <p:sp>
          <p:nvSpPr>
            <p:cNvPr id="250" name="楕円 249">
              <a:extLst>
                <a:ext uri="{FF2B5EF4-FFF2-40B4-BE49-F238E27FC236}">
                  <a16:creationId xmlns:a16="http://schemas.microsoft.com/office/drawing/2014/main" id="{0E1CF67F-E9E3-4CDE-8480-760386B5D276}"/>
                </a:ext>
              </a:extLst>
            </p:cNvPr>
            <p:cNvSpPr/>
            <p:nvPr/>
          </p:nvSpPr>
          <p:spPr>
            <a:xfrm>
              <a:off x="5991034" y="4540389"/>
              <a:ext cx="36000" cy="36000"/>
            </a:xfrm>
            <a:prstGeom prst="ellipse">
              <a:avLst/>
            </a:prstGeom>
            <a:noFill/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85852C5C-80A7-4E96-9985-BB1E434E2F4C}"/>
                </a:ext>
              </a:extLst>
            </p:cNvPr>
            <p:cNvCxnSpPr>
              <a:cxnSpLocks/>
              <a:stCxn id="253" idx="0"/>
              <a:endCxn id="250" idx="3"/>
            </p:cNvCxnSpPr>
            <p:nvPr/>
          </p:nvCxnSpPr>
          <p:spPr>
            <a:xfrm flipV="1">
              <a:off x="5930341" y="4571117"/>
              <a:ext cx="65965" cy="152305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F00D2F9F-9B73-4688-9F85-2553C411BE0C}"/>
                </a:ext>
              </a:extLst>
            </p:cNvPr>
            <p:cNvCxnSpPr>
              <a:cxnSpLocks/>
              <a:stCxn id="254" idx="0"/>
              <a:endCxn id="250" idx="5"/>
            </p:cNvCxnSpPr>
            <p:nvPr/>
          </p:nvCxnSpPr>
          <p:spPr>
            <a:xfrm flipH="1" flipV="1">
              <a:off x="6021762" y="4571117"/>
              <a:ext cx="77272" cy="156979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楕円 252">
              <a:extLst>
                <a:ext uri="{FF2B5EF4-FFF2-40B4-BE49-F238E27FC236}">
                  <a16:creationId xmlns:a16="http://schemas.microsoft.com/office/drawing/2014/main" id="{0A34A0B2-7F44-40E8-BFDD-221AAC432284}"/>
                </a:ext>
              </a:extLst>
            </p:cNvPr>
            <p:cNvSpPr/>
            <p:nvPr/>
          </p:nvSpPr>
          <p:spPr>
            <a:xfrm>
              <a:off x="5894341" y="47234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楕円 253">
              <a:extLst>
                <a:ext uri="{FF2B5EF4-FFF2-40B4-BE49-F238E27FC236}">
                  <a16:creationId xmlns:a16="http://schemas.microsoft.com/office/drawing/2014/main" id="{41BFDA45-80B3-40F5-B0FE-EAB3096B94C4}"/>
                </a:ext>
              </a:extLst>
            </p:cNvPr>
            <p:cNvSpPr/>
            <p:nvPr/>
          </p:nvSpPr>
          <p:spPr>
            <a:xfrm>
              <a:off x="6063034" y="472809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テキスト ボックス 254">
                  <a:extLst>
                    <a:ext uri="{FF2B5EF4-FFF2-40B4-BE49-F238E27FC236}">
                      <a16:creationId xmlns:a16="http://schemas.microsoft.com/office/drawing/2014/main" id="{435299AD-4BBD-4BB7-B52B-07D61771017A}"/>
                    </a:ext>
                  </a:extLst>
                </p:cNvPr>
                <p:cNvSpPr txBox="1"/>
                <p:nvPr/>
              </p:nvSpPr>
              <p:spPr>
                <a:xfrm>
                  <a:off x="5816044" y="4787637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381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381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255" name="テキスト ボックス 254">
                  <a:extLst>
                    <a:ext uri="{FF2B5EF4-FFF2-40B4-BE49-F238E27FC236}">
                      <a16:creationId xmlns:a16="http://schemas.microsoft.com/office/drawing/2014/main" id="{435299AD-4BBD-4BB7-B52B-07D617710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044" y="4787637"/>
                  <a:ext cx="19075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2581" r="-12903" b="-43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テキスト ボックス 255">
                  <a:extLst>
                    <a:ext uri="{FF2B5EF4-FFF2-40B4-BE49-F238E27FC236}">
                      <a16:creationId xmlns:a16="http://schemas.microsoft.com/office/drawing/2014/main" id="{836E24CD-5B48-473D-B4FC-FD4A816300C2}"/>
                    </a:ext>
                  </a:extLst>
                </p:cNvPr>
                <p:cNvSpPr txBox="1"/>
                <p:nvPr/>
              </p:nvSpPr>
              <p:spPr>
                <a:xfrm>
                  <a:off x="6014195" y="4777904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381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381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256" name="テキスト ボックス 255">
                  <a:extLst>
                    <a:ext uri="{FF2B5EF4-FFF2-40B4-BE49-F238E27FC236}">
                      <a16:creationId xmlns:a16="http://schemas.microsoft.com/office/drawing/2014/main" id="{836E24CD-5B48-473D-B4FC-FD4A81630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195" y="4777904"/>
                  <a:ext cx="19075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1935" t="-6667" r="-38710" b="-1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2" name="テキスト ボックス 261"/>
          <p:cNvSpPr txBox="1"/>
          <p:nvPr/>
        </p:nvSpPr>
        <p:spPr>
          <a:xfrm>
            <a:off x="4114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>
              <a:latin typeface="小塚明朝 Pr6N R" panose="02020400000000000000" pitchFamily="18" charset="-128"/>
              <a:ea typeface="小塚明朝 Pr6N R" panose="02020400000000000000" pitchFamily="18" charset="-128"/>
            </a:endParaRPr>
          </a:p>
        </p:txBody>
      </p:sp>
      <p:sp>
        <p:nvSpPr>
          <p:cNvPr id="291" name="楕円 290">
            <a:extLst>
              <a:ext uri="{FF2B5EF4-FFF2-40B4-BE49-F238E27FC236}">
                <a16:creationId xmlns:a16="http://schemas.microsoft.com/office/drawing/2014/main" id="{A08F61D1-7738-4340-96FA-61A73E2B0268}"/>
              </a:ext>
            </a:extLst>
          </p:cNvPr>
          <p:cNvSpPr/>
          <p:nvPr/>
        </p:nvSpPr>
        <p:spPr>
          <a:xfrm>
            <a:off x="2223816" y="36476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楕円 291">
            <a:extLst>
              <a:ext uri="{FF2B5EF4-FFF2-40B4-BE49-F238E27FC236}">
                <a16:creationId xmlns:a16="http://schemas.microsoft.com/office/drawing/2014/main" id="{2A0F651E-00C8-4A82-9950-584AF0932971}"/>
              </a:ext>
            </a:extLst>
          </p:cNvPr>
          <p:cNvSpPr/>
          <p:nvPr/>
        </p:nvSpPr>
        <p:spPr>
          <a:xfrm>
            <a:off x="1814886" y="4665486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楕円 292">
            <a:extLst>
              <a:ext uri="{FF2B5EF4-FFF2-40B4-BE49-F238E27FC236}">
                <a16:creationId xmlns:a16="http://schemas.microsoft.com/office/drawing/2014/main" id="{AE9F2EC6-8BCE-4B5E-9474-6C8161AE56AA}"/>
              </a:ext>
            </a:extLst>
          </p:cNvPr>
          <p:cNvSpPr/>
          <p:nvPr/>
        </p:nvSpPr>
        <p:spPr>
          <a:xfrm>
            <a:off x="1866915" y="481730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楕円 293">
            <a:extLst>
              <a:ext uri="{FF2B5EF4-FFF2-40B4-BE49-F238E27FC236}">
                <a16:creationId xmlns:a16="http://schemas.microsoft.com/office/drawing/2014/main" id="{F9350292-12CB-4C26-9D6C-5FEA32A1813F}"/>
              </a:ext>
            </a:extLst>
          </p:cNvPr>
          <p:cNvSpPr/>
          <p:nvPr/>
        </p:nvSpPr>
        <p:spPr>
          <a:xfrm>
            <a:off x="2243131" y="3889037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4E14C89C-7365-4F7A-83BF-F4C8D7693874}"/>
              </a:ext>
            </a:extLst>
          </p:cNvPr>
          <p:cNvSpPr/>
          <p:nvPr/>
        </p:nvSpPr>
        <p:spPr>
          <a:xfrm>
            <a:off x="2651168" y="437172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楕円 295">
            <a:extLst>
              <a:ext uri="{FF2B5EF4-FFF2-40B4-BE49-F238E27FC236}">
                <a16:creationId xmlns:a16="http://schemas.microsoft.com/office/drawing/2014/main" id="{3AE52408-7649-4566-AD4F-3AF110AAE231}"/>
              </a:ext>
            </a:extLst>
          </p:cNvPr>
          <p:cNvSpPr/>
          <p:nvPr/>
        </p:nvSpPr>
        <p:spPr>
          <a:xfrm>
            <a:off x="2582103" y="4201267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CCD4170D-4A3E-4F9A-8F84-F6D1C532B00F}"/>
              </a:ext>
            </a:extLst>
          </p:cNvPr>
          <p:cNvSpPr/>
          <p:nvPr/>
        </p:nvSpPr>
        <p:spPr>
          <a:xfrm>
            <a:off x="1711513" y="482115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C3C778AF-E926-4F53-AAC4-A42AC918DFE3}"/>
              </a:ext>
            </a:extLst>
          </p:cNvPr>
          <p:cNvSpPr/>
          <p:nvPr/>
        </p:nvSpPr>
        <p:spPr>
          <a:xfrm>
            <a:off x="2487913" y="437172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117DE343-DBCC-4BE0-A6DE-A144067E811F}"/>
              </a:ext>
            </a:extLst>
          </p:cNvPr>
          <p:cNvCxnSpPr>
            <a:cxnSpLocks/>
            <a:stCxn id="291" idx="4"/>
            <a:endCxn id="294" idx="0"/>
          </p:cNvCxnSpPr>
          <p:nvPr/>
        </p:nvCxnSpPr>
        <p:spPr>
          <a:xfrm>
            <a:off x="2259816" y="3719601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>
            <a:extLst>
              <a:ext uri="{FF2B5EF4-FFF2-40B4-BE49-F238E27FC236}">
                <a16:creationId xmlns:a16="http://schemas.microsoft.com/office/drawing/2014/main" id="{E1E34126-04AD-4D79-9B3B-F095A899C962}"/>
              </a:ext>
            </a:extLst>
          </p:cNvPr>
          <p:cNvCxnSpPr>
            <a:cxnSpLocks/>
            <a:stCxn id="294" idx="3"/>
            <a:endCxn id="292" idx="7"/>
          </p:cNvCxnSpPr>
          <p:nvPr/>
        </p:nvCxnSpPr>
        <p:spPr>
          <a:xfrm flipH="1">
            <a:off x="1845614" y="3919765"/>
            <a:ext cx="402789" cy="75099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>
            <a:extLst>
              <a:ext uri="{FF2B5EF4-FFF2-40B4-BE49-F238E27FC236}">
                <a16:creationId xmlns:a16="http://schemas.microsoft.com/office/drawing/2014/main" id="{33FBBC13-0695-4090-A145-FE62BF931200}"/>
              </a:ext>
            </a:extLst>
          </p:cNvPr>
          <p:cNvCxnSpPr>
            <a:cxnSpLocks/>
            <a:stCxn id="297" idx="0"/>
            <a:endCxn id="292" idx="3"/>
          </p:cNvCxnSpPr>
          <p:nvPr/>
        </p:nvCxnSpPr>
        <p:spPr>
          <a:xfrm flipV="1">
            <a:off x="1747513" y="4696214"/>
            <a:ext cx="72645" cy="124945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>
            <a:extLst>
              <a:ext uri="{FF2B5EF4-FFF2-40B4-BE49-F238E27FC236}">
                <a16:creationId xmlns:a16="http://schemas.microsoft.com/office/drawing/2014/main" id="{FA7E65CD-3F3F-4E38-9FEC-6A0949E85B41}"/>
              </a:ext>
            </a:extLst>
          </p:cNvPr>
          <p:cNvCxnSpPr>
            <a:cxnSpLocks/>
            <a:stCxn id="293" idx="0"/>
            <a:endCxn id="292" idx="5"/>
          </p:cNvCxnSpPr>
          <p:nvPr/>
        </p:nvCxnSpPr>
        <p:spPr>
          <a:xfrm flipH="1" flipV="1">
            <a:off x="1845614" y="4696214"/>
            <a:ext cx="57301" cy="121091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>
            <a:extLst>
              <a:ext uri="{FF2B5EF4-FFF2-40B4-BE49-F238E27FC236}">
                <a16:creationId xmlns:a16="http://schemas.microsoft.com/office/drawing/2014/main" id="{D4846129-CB81-4580-86A0-9BBCD7ABA91A}"/>
              </a:ext>
            </a:extLst>
          </p:cNvPr>
          <p:cNvCxnSpPr>
            <a:cxnSpLocks/>
            <a:stCxn id="296" idx="1"/>
            <a:endCxn id="294" idx="5"/>
          </p:cNvCxnSpPr>
          <p:nvPr/>
        </p:nvCxnSpPr>
        <p:spPr>
          <a:xfrm flipH="1" flipV="1">
            <a:off x="2273859" y="3919765"/>
            <a:ext cx="313516" cy="28677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>
            <a:extLst>
              <a:ext uri="{FF2B5EF4-FFF2-40B4-BE49-F238E27FC236}">
                <a16:creationId xmlns:a16="http://schemas.microsoft.com/office/drawing/2014/main" id="{5C846A49-99A8-4F8B-9A7D-40E444468169}"/>
              </a:ext>
            </a:extLst>
          </p:cNvPr>
          <p:cNvCxnSpPr>
            <a:cxnSpLocks/>
            <a:stCxn id="298" idx="0"/>
            <a:endCxn id="296" idx="3"/>
          </p:cNvCxnSpPr>
          <p:nvPr/>
        </p:nvCxnSpPr>
        <p:spPr>
          <a:xfrm flipV="1">
            <a:off x="2523913" y="4231995"/>
            <a:ext cx="63462" cy="13972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>
            <a:extLst>
              <a:ext uri="{FF2B5EF4-FFF2-40B4-BE49-F238E27FC236}">
                <a16:creationId xmlns:a16="http://schemas.microsoft.com/office/drawing/2014/main" id="{C745A529-0277-4CF5-8656-704AD0987667}"/>
              </a:ext>
            </a:extLst>
          </p:cNvPr>
          <p:cNvCxnSpPr>
            <a:cxnSpLocks/>
            <a:stCxn id="295" idx="0"/>
            <a:endCxn id="296" idx="5"/>
          </p:cNvCxnSpPr>
          <p:nvPr/>
        </p:nvCxnSpPr>
        <p:spPr>
          <a:xfrm flipH="1" flipV="1">
            <a:off x="2612831" y="4231995"/>
            <a:ext cx="74337" cy="139728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テキスト ボックス 305">
                <a:extLst>
                  <a:ext uri="{FF2B5EF4-FFF2-40B4-BE49-F238E27FC236}">
                    <a16:creationId xmlns:a16="http://schemas.microsoft.com/office/drawing/2014/main" id="{4321DEE0-1487-4944-8401-0BC25AFD892A}"/>
                  </a:ext>
                </a:extLst>
              </p:cNvPr>
              <p:cNvSpPr txBox="1"/>
              <p:nvPr/>
            </p:nvSpPr>
            <p:spPr>
              <a:xfrm>
                <a:off x="2305118" y="3516372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6" name="テキスト ボックス 305">
                <a:extLst>
                  <a:ext uri="{FF2B5EF4-FFF2-40B4-BE49-F238E27FC236}">
                    <a16:creationId xmlns:a16="http://schemas.microsoft.com/office/drawing/2014/main" id="{4321DEE0-1487-4944-8401-0BC25AFD8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118" y="3516372"/>
                <a:ext cx="213199" cy="276999"/>
              </a:xfrm>
              <a:prstGeom prst="rect">
                <a:avLst/>
              </a:prstGeom>
              <a:blipFill>
                <a:blip r:embed="rId13"/>
                <a:stretch>
                  <a:fillRect l="-25714" t="-2222" r="-28571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テキスト ボックス 306">
                <a:extLst>
                  <a:ext uri="{FF2B5EF4-FFF2-40B4-BE49-F238E27FC236}">
                    <a16:creationId xmlns:a16="http://schemas.microsoft.com/office/drawing/2014/main" id="{6D2DB463-55CB-45B3-A9B8-07ED4FB1E319}"/>
                  </a:ext>
                </a:extLst>
              </p:cNvPr>
              <p:cNvSpPr txBox="1"/>
              <p:nvPr/>
            </p:nvSpPr>
            <p:spPr>
              <a:xfrm>
                <a:off x="1609460" y="4871741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7" name="テキスト ボックス 306">
                <a:extLst>
                  <a:ext uri="{FF2B5EF4-FFF2-40B4-BE49-F238E27FC236}">
                    <a16:creationId xmlns:a16="http://schemas.microsoft.com/office/drawing/2014/main" id="{6D2DB463-55CB-45B3-A9B8-07ED4FB1E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60" y="4871741"/>
                <a:ext cx="213199" cy="276999"/>
              </a:xfrm>
              <a:prstGeom prst="rect">
                <a:avLst/>
              </a:prstGeom>
              <a:blipFill>
                <a:blip r:embed="rId14"/>
                <a:stretch>
                  <a:fillRect l="-17143" r="-17143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テキスト ボックス 307">
                <a:extLst>
                  <a:ext uri="{FF2B5EF4-FFF2-40B4-BE49-F238E27FC236}">
                    <a16:creationId xmlns:a16="http://schemas.microsoft.com/office/drawing/2014/main" id="{13AC3FF7-F376-4EA9-A12C-47A6F634505C}"/>
                  </a:ext>
                </a:extLst>
              </p:cNvPr>
              <p:cNvSpPr txBox="1"/>
              <p:nvPr/>
            </p:nvSpPr>
            <p:spPr>
              <a:xfrm>
                <a:off x="1800116" y="4871740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8" name="テキスト ボックス 307">
                <a:extLst>
                  <a:ext uri="{FF2B5EF4-FFF2-40B4-BE49-F238E27FC236}">
                    <a16:creationId xmlns:a16="http://schemas.microsoft.com/office/drawing/2014/main" id="{13AC3FF7-F376-4EA9-A12C-47A6F6345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16" y="4871740"/>
                <a:ext cx="213199" cy="276999"/>
              </a:xfrm>
              <a:prstGeom prst="rect">
                <a:avLst/>
              </a:prstGeom>
              <a:blipFill>
                <a:blip r:embed="rId15"/>
                <a:stretch>
                  <a:fillRect l="-28571" t="-4348" r="-25714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テキスト ボックス 308">
                <a:extLst>
                  <a:ext uri="{FF2B5EF4-FFF2-40B4-BE49-F238E27FC236}">
                    <a16:creationId xmlns:a16="http://schemas.microsoft.com/office/drawing/2014/main" id="{6DBDE572-DD4C-4C92-B119-5C99BF249EB4}"/>
                  </a:ext>
                </a:extLst>
              </p:cNvPr>
              <p:cNvSpPr txBox="1"/>
              <p:nvPr/>
            </p:nvSpPr>
            <p:spPr>
              <a:xfrm>
                <a:off x="2419969" y="4422303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9" name="テキスト ボックス 308">
                <a:extLst>
                  <a:ext uri="{FF2B5EF4-FFF2-40B4-BE49-F238E27FC236}">
                    <a16:creationId xmlns:a16="http://schemas.microsoft.com/office/drawing/2014/main" id="{6DBDE572-DD4C-4C92-B119-5C99BF249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969" y="4422303"/>
                <a:ext cx="213199" cy="276999"/>
              </a:xfrm>
              <a:prstGeom prst="rect">
                <a:avLst/>
              </a:prstGeom>
              <a:blipFill>
                <a:blip r:embed="rId16"/>
                <a:stretch>
                  <a:fillRect l="-14286" r="-8571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テキスト ボックス 309">
                <a:extLst>
                  <a:ext uri="{FF2B5EF4-FFF2-40B4-BE49-F238E27FC236}">
                    <a16:creationId xmlns:a16="http://schemas.microsoft.com/office/drawing/2014/main" id="{B39D1D76-7647-4C44-ACFC-F649330BE4CC}"/>
                  </a:ext>
                </a:extLst>
              </p:cNvPr>
              <p:cNvSpPr txBox="1"/>
              <p:nvPr/>
            </p:nvSpPr>
            <p:spPr>
              <a:xfrm>
                <a:off x="2583368" y="4422302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10" name="テキスト ボックス 309">
                <a:extLst>
                  <a:ext uri="{FF2B5EF4-FFF2-40B4-BE49-F238E27FC236}">
                    <a16:creationId xmlns:a16="http://schemas.microsoft.com/office/drawing/2014/main" id="{B39D1D76-7647-4C44-ACFC-F649330BE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8" y="4422302"/>
                <a:ext cx="213199" cy="276999"/>
              </a:xfrm>
              <a:prstGeom prst="rect">
                <a:avLst/>
              </a:prstGeom>
              <a:blipFill>
                <a:blip r:embed="rId17"/>
                <a:stretch>
                  <a:fillRect l="-31429" t="-4348" r="-28571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2" name="楕円 311">
            <a:extLst>
              <a:ext uri="{FF2B5EF4-FFF2-40B4-BE49-F238E27FC236}">
                <a16:creationId xmlns:a16="http://schemas.microsoft.com/office/drawing/2014/main" id="{3A282D21-3BC7-44D8-87C1-C0163E0454C5}"/>
              </a:ext>
            </a:extLst>
          </p:cNvPr>
          <p:cNvSpPr/>
          <p:nvPr/>
        </p:nvSpPr>
        <p:spPr>
          <a:xfrm>
            <a:off x="6483268" y="417940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4914DE27-C78B-4EB3-96E9-27B0ECAC96B0}"/>
              </a:ext>
            </a:extLst>
          </p:cNvPr>
          <p:cNvSpPr/>
          <p:nvPr/>
        </p:nvSpPr>
        <p:spPr>
          <a:xfrm>
            <a:off x="7221269" y="4980012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楕円 313">
            <a:extLst>
              <a:ext uri="{FF2B5EF4-FFF2-40B4-BE49-F238E27FC236}">
                <a16:creationId xmlns:a16="http://schemas.microsoft.com/office/drawing/2014/main" id="{E94A7831-72D4-4E2E-92D2-E5583C3108FF}"/>
              </a:ext>
            </a:extLst>
          </p:cNvPr>
          <p:cNvSpPr/>
          <p:nvPr/>
        </p:nvSpPr>
        <p:spPr>
          <a:xfrm>
            <a:off x="7084389" y="514261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楕円 314">
            <a:extLst>
              <a:ext uri="{FF2B5EF4-FFF2-40B4-BE49-F238E27FC236}">
                <a16:creationId xmlns:a16="http://schemas.microsoft.com/office/drawing/2014/main" id="{124D1571-E6E1-4C17-8C8E-0DB8946B0C17}"/>
              </a:ext>
            </a:extLst>
          </p:cNvPr>
          <p:cNvSpPr/>
          <p:nvPr/>
        </p:nvSpPr>
        <p:spPr>
          <a:xfrm>
            <a:off x="6502583" y="4420844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楕円 315">
            <a:extLst>
              <a:ext uri="{FF2B5EF4-FFF2-40B4-BE49-F238E27FC236}">
                <a16:creationId xmlns:a16="http://schemas.microsoft.com/office/drawing/2014/main" id="{59EEB995-A8D2-4459-BD93-E797BA14FCD9}"/>
              </a:ext>
            </a:extLst>
          </p:cNvPr>
          <p:cNvSpPr/>
          <p:nvPr/>
        </p:nvSpPr>
        <p:spPr>
          <a:xfrm>
            <a:off x="7460697" y="525030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楕円 316">
            <a:extLst>
              <a:ext uri="{FF2B5EF4-FFF2-40B4-BE49-F238E27FC236}">
                <a16:creationId xmlns:a16="http://schemas.microsoft.com/office/drawing/2014/main" id="{98E3FA22-BADF-41A3-9014-6A3EC96E0C34}"/>
              </a:ext>
            </a:extLst>
          </p:cNvPr>
          <p:cNvSpPr/>
          <p:nvPr/>
        </p:nvSpPr>
        <p:spPr>
          <a:xfrm>
            <a:off x="7395281" y="5111678"/>
            <a:ext cx="36000" cy="36000"/>
          </a:xfrm>
          <a:prstGeom prst="ellipse">
            <a:avLst/>
          </a:prstGeom>
          <a:noFill/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楕円 317">
            <a:extLst>
              <a:ext uri="{FF2B5EF4-FFF2-40B4-BE49-F238E27FC236}">
                <a16:creationId xmlns:a16="http://schemas.microsoft.com/office/drawing/2014/main" id="{FC06F8B8-167C-444B-9B32-329A1CFEE410}"/>
              </a:ext>
            </a:extLst>
          </p:cNvPr>
          <p:cNvSpPr/>
          <p:nvPr/>
        </p:nvSpPr>
        <p:spPr>
          <a:xfrm>
            <a:off x="6349104" y="458780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楕円 318">
            <a:extLst>
              <a:ext uri="{FF2B5EF4-FFF2-40B4-BE49-F238E27FC236}">
                <a16:creationId xmlns:a16="http://schemas.microsoft.com/office/drawing/2014/main" id="{36539F02-33B4-497F-91EA-D687D929A107}"/>
              </a:ext>
            </a:extLst>
          </p:cNvPr>
          <p:cNvSpPr/>
          <p:nvPr/>
        </p:nvSpPr>
        <p:spPr>
          <a:xfrm>
            <a:off x="7299142" y="525030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38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3B1CCFF5-BCEB-44BC-A3B6-4EA98DD1B68A}"/>
              </a:ext>
            </a:extLst>
          </p:cNvPr>
          <p:cNvCxnSpPr>
            <a:cxnSpLocks/>
            <a:stCxn id="312" idx="4"/>
            <a:endCxn id="315" idx="0"/>
          </p:cNvCxnSpPr>
          <p:nvPr/>
        </p:nvCxnSpPr>
        <p:spPr>
          <a:xfrm>
            <a:off x="6519268" y="4251408"/>
            <a:ext cx="1315" cy="16943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963800EC-0A8A-47E7-82A5-52BD01DC6CF0}"/>
              </a:ext>
            </a:extLst>
          </p:cNvPr>
          <p:cNvCxnSpPr>
            <a:cxnSpLocks/>
            <a:stCxn id="315" idx="3"/>
            <a:endCxn id="318" idx="0"/>
          </p:cNvCxnSpPr>
          <p:nvPr/>
        </p:nvCxnSpPr>
        <p:spPr>
          <a:xfrm flipH="1">
            <a:off x="6385104" y="4451572"/>
            <a:ext cx="122751" cy="136234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7ACC2972-8504-4935-BE11-FE852FD384B2}"/>
              </a:ext>
            </a:extLst>
          </p:cNvPr>
          <p:cNvCxnSpPr>
            <a:cxnSpLocks/>
            <a:stCxn id="313" idx="1"/>
            <a:endCxn id="315" idx="5"/>
          </p:cNvCxnSpPr>
          <p:nvPr/>
        </p:nvCxnSpPr>
        <p:spPr>
          <a:xfrm flipH="1" flipV="1">
            <a:off x="6533311" y="4451572"/>
            <a:ext cx="693230" cy="533712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F2548FC9-1B93-489E-8411-EA3EE93065D4}"/>
              </a:ext>
            </a:extLst>
          </p:cNvPr>
          <p:cNvCxnSpPr>
            <a:cxnSpLocks/>
            <a:stCxn id="314" idx="0"/>
            <a:endCxn id="313" idx="3"/>
          </p:cNvCxnSpPr>
          <p:nvPr/>
        </p:nvCxnSpPr>
        <p:spPr>
          <a:xfrm flipV="1">
            <a:off x="7120389" y="5010740"/>
            <a:ext cx="106152" cy="131876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4FBCD537-29C4-48C0-B592-59F08A60BD64}"/>
              </a:ext>
            </a:extLst>
          </p:cNvPr>
          <p:cNvCxnSpPr>
            <a:cxnSpLocks/>
            <a:stCxn id="317" idx="1"/>
            <a:endCxn id="313" idx="5"/>
          </p:cNvCxnSpPr>
          <p:nvPr/>
        </p:nvCxnSpPr>
        <p:spPr>
          <a:xfrm flipH="1" flipV="1">
            <a:off x="7251997" y="5010740"/>
            <a:ext cx="148556" cy="106210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D11A115B-DAD3-4959-B34F-3F5AD33B326C}"/>
              </a:ext>
            </a:extLst>
          </p:cNvPr>
          <p:cNvCxnSpPr>
            <a:cxnSpLocks/>
            <a:stCxn id="319" idx="0"/>
            <a:endCxn id="317" idx="3"/>
          </p:cNvCxnSpPr>
          <p:nvPr/>
        </p:nvCxnSpPr>
        <p:spPr>
          <a:xfrm flipV="1">
            <a:off x="7335142" y="5142406"/>
            <a:ext cx="65411" cy="10790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7496F9E8-68A5-453A-8240-498493408083}"/>
              </a:ext>
            </a:extLst>
          </p:cNvPr>
          <p:cNvCxnSpPr>
            <a:cxnSpLocks/>
            <a:stCxn id="316" idx="0"/>
            <a:endCxn id="317" idx="5"/>
          </p:cNvCxnSpPr>
          <p:nvPr/>
        </p:nvCxnSpPr>
        <p:spPr>
          <a:xfrm flipH="1" flipV="1">
            <a:off x="7426009" y="5142406"/>
            <a:ext cx="70688" cy="107903"/>
          </a:xfrm>
          <a:prstGeom prst="line">
            <a:avLst/>
          </a:prstGeom>
          <a:ln w="12700">
            <a:solidFill>
              <a:srgbClr val="38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51703FE1-1E38-437F-BEB7-348FC2E8CA09}"/>
                  </a:ext>
                </a:extLst>
              </p:cNvPr>
              <p:cNvSpPr txBox="1"/>
              <p:nvPr/>
            </p:nvSpPr>
            <p:spPr>
              <a:xfrm>
                <a:off x="6564570" y="4048179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51703FE1-1E38-437F-BEB7-348FC2E8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0" y="4048179"/>
                <a:ext cx="213199" cy="276999"/>
              </a:xfrm>
              <a:prstGeom prst="rect">
                <a:avLst/>
              </a:prstGeom>
              <a:blipFill>
                <a:blip r:embed="rId18"/>
                <a:stretch>
                  <a:fillRect l="-28571" t="-2174" r="-25714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テキスト ボックス 327">
                <a:extLst>
                  <a:ext uri="{FF2B5EF4-FFF2-40B4-BE49-F238E27FC236}">
                    <a16:creationId xmlns:a16="http://schemas.microsoft.com/office/drawing/2014/main" id="{4A012EAA-B7D2-45D0-8004-A87346E9EF24}"/>
                  </a:ext>
                </a:extLst>
              </p:cNvPr>
              <p:cNvSpPr txBox="1"/>
              <p:nvPr/>
            </p:nvSpPr>
            <p:spPr>
              <a:xfrm>
                <a:off x="6171905" y="4587488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8" name="テキスト ボックス 327">
                <a:extLst>
                  <a:ext uri="{FF2B5EF4-FFF2-40B4-BE49-F238E27FC236}">
                    <a16:creationId xmlns:a16="http://schemas.microsoft.com/office/drawing/2014/main" id="{4A012EAA-B7D2-45D0-8004-A87346E9E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05" y="4587488"/>
                <a:ext cx="213199" cy="276999"/>
              </a:xfrm>
              <a:prstGeom prst="rect">
                <a:avLst/>
              </a:prstGeom>
              <a:blipFill>
                <a:blip r:embed="rId19"/>
                <a:stretch>
                  <a:fillRect l="-14286" r="-17143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テキスト ボックス 328">
                <a:extLst>
                  <a:ext uri="{FF2B5EF4-FFF2-40B4-BE49-F238E27FC236}">
                    <a16:creationId xmlns:a16="http://schemas.microsoft.com/office/drawing/2014/main" id="{9BB27617-9B85-4A58-87DD-D7D842F5EC7F}"/>
                  </a:ext>
                </a:extLst>
              </p:cNvPr>
              <p:cNvSpPr txBox="1"/>
              <p:nvPr/>
            </p:nvSpPr>
            <p:spPr>
              <a:xfrm>
                <a:off x="6878534" y="5071883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9" name="テキスト ボックス 328">
                <a:extLst>
                  <a:ext uri="{FF2B5EF4-FFF2-40B4-BE49-F238E27FC236}">
                    <a16:creationId xmlns:a16="http://schemas.microsoft.com/office/drawing/2014/main" id="{9BB27617-9B85-4A58-87DD-D7D842F5E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34" y="5071883"/>
                <a:ext cx="213199" cy="276999"/>
              </a:xfrm>
              <a:prstGeom prst="rect">
                <a:avLst/>
              </a:prstGeom>
              <a:blipFill>
                <a:blip r:embed="rId20"/>
                <a:stretch>
                  <a:fillRect l="-28571" t="-4444" r="-25714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テキスト ボックス 329">
                <a:extLst>
                  <a:ext uri="{FF2B5EF4-FFF2-40B4-BE49-F238E27FC236}">
                    <a16:creationId xmlns:a16="http://schemas.microsoft.com/office/drawing/2014/main" id="{38C94B94-6F67-4020-B60A-08EFA6FE1CFF}"/>
                  </a:ext>
                </a:extLst>
              </p:cNvPr>
              <p:cNvSpPr txBox="1"/>
              <p:nvPr/>
            </p:nvSpPr>
            <p:spPr>
              <a:xfrm>
                <a:off x="7221269" y="5301171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30" name="テキスト ボックス 329">
                <a:extLst>
                  <a:ext uri="{FF2B5EF4-FFF2-40B4-BE49-F238E27FC236}">
                    <a16:creationId xmlns:a16="http://schemas.microsoft.com/office/drawing/2014/main" id="{38C94B94-6F67-4020-B60A-08EFA6FE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69" y="5301171"/>
                <a:ext cx="213199" cy="276999"/>
              </a:xfrm>
              <a:prstGeom prst="rect">
                <a:avLst/>
              </a:prstGeom>
              <a:blipFill>
                <a:blip r:embed="rId21"/>
                <a:stretch>
                  <a:fillRect l="-14286" r="-571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テキスト ボックス 330">
                <a:extLst>
                  <a:ext uri="{FF2B5EF4-FFF2-40B4-BE49-F238E27FC236}">
                    <a16:creationId xmlns:a16="http://schemas.microsoft.com/office/drawing/2014/main" id="{C8431BBF-AAF1-4164-9500-9B3C9FC11074}"/>
                  </a:ext>
                </a:extLst>
              </p:cNvPr>
              <p:cNvSpPr txBox="1"/>
              <p:nvPr/>
            </p:nvSpPr>
            <p:spPr>
              <a:xfrm>
                <a:off x="7420489" y="5299086"/>
                <a:ext cx="213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>
                            <a:glow rad="381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dirty="0">
                  <a:effectLst>
                    <a:glow rad="381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31" name="テキスト ボックス 330">
                <a:extLst>
                  <a:ext uri="{FF2B5EF4-FFF2-40B4-BE49-F238E27FC236}">
                    <a16:creationId xmlns:a16="http://schemas.microsoft.com/office/drawing/2014/main" id="{C8431BBF-AAF1-4164-9500-9B3C9FC1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89" y="5299086"/>
                <a:ext cx="213199" cy="276999"/>
              </a:xfrm>
              <a:prstGeom prst="rect">
                <a:avLst/>
              </a:prstGeom>
              <a:blipFill>
                <a:blip r:embed="rId22"/>
                <a:stretch>
                  <a:fillRect l="-31429" t="-4348" r="-28571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9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6372 0.04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4497 -0.11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119 -0.0217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0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9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7413 0.04954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4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5972 0.06621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3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7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39 L -0.004 0.02477 L 0.03975 0.07639 " pathEditMode="relative" rAng="0" ptsTypes="AAA">
                                      <p:cBhvr>
                                        <p:cTn id="53" dur="5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375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07778 0.08287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4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1163 0.009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4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59" grpId="1" animBg="1"/>
      <p:bldP spid="225" grpId="0" animBg="1"/>
      <p:bldP spid="225" grpId="1" animBg="1"/>
      <p:bldP spid="227" grpId="0" animBg="1"/>
      <p:bldP spid="227" grpId="1" animBg="1"/>
      <p:bldP spid="238" grpId="0" animBg="1"/>
      <p:bldP spid="238" grpId="1" animBg="1"/>
      <p:bldP spid="246" grpId="0" animBg="1"/>
      <p:bldP spid="247" grpId="0"/>
      <p:bldP spid="248" grpId="0"/>
      <p:bldP spid="248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kumimoji="1"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7731</TotalTime>
  <Words>1355</Words>
  <Application>Microsoft Office PowerPoint</Application>
  <PresentationFormat>画面に合わせる (4:3)</PresentationFormat>
  <Paragraphs>455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9" baseType="lpstr">
      <vt:lpstr>小塚明朝 Pr6N R</vt:lpstr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Phylogenetic tree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Orthoscheme Complex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平井 広志</dc:creator>
  <cp:lastModifiedBy>平井 広志</cp:lastModifiedBy>
  <cp:revision>178</cp:revision>
  <dcterms:created xsi:type="dcterms:W3CDTF">2019-05-17T03:08:11Z</dcterms:created>
  <dcterms:modified xsi:type="dcterms:W3CDTF">2019-11-17T05:13:27Z</dcterms:modified>
</cp:coreProperties>
</file>