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1" r:id="rId3"/>
    <p:sldId id="258" r:id="rId4"/>
    <p:sldId id="266" r:id="rId5"/>
    <p:sldId id="259" r:id="rId6"/>
    <p:sldId id="272" r:id="rId7"/>
    <p:sldId id="262" r:id="rId8"/>
    <p:sldId id="263" r:id="rId9"/>
    <p:sldId id="269" r:id="rId10"/>
    <p:sldId id="267" r:id="rId11"/>
    <p:sldId id="268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4FE8-47E5-4E18-BE52-A7CE9EBDC1A5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EB2D1-D9FB-4493-A06F-A4261EBEAA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0556-065A-490E-A026-C2F1C6F15382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35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A78D-9306-4B98-A95E-124C3053EC65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92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AB18-8F64-4B5D-8FF3-230C6D523347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6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632B-5D5B-4D41-91AE-337A0BBE9611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99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6626-DF59-4800-ADC5-C7113EDDA007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50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1C02-8098-4427-A25D-9010BBF20D72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24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DD90-B8F4-4213-B49A-50C40EA831B7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5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9A0-8714-4E55-BE79-C8AD1247CBD6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7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F9BE-C302-4B92-9848-19FB09DF5980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9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1DFC-9A0E-4905-8B69-4F9687742F38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81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2FB8-CC3C-4BCE-9B45-767AFFA606B2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24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B2B3-8695-4120-892D-F801BF98501C}" type="datetime1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4A16C-BCEC-448F-A82B-03CAEE0B1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18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3" Type="http://schemas.openxmlformats.org/officeDocument/2006/relationships/image" Target="../media/image47.png"/><Relationship Id="rId21" Type="http://schemas.openxmlformats.org/officeDocument/2006/relationships/image" Target="../media/image65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" Type="http://schemas.openxmlformats.org/officeDocument/2006/relationships/image" Target="../media/image46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0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10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101.png"/><Relationship Id="rId5" Type="http://schemas.openxmlformats.org/officeDocument/2006/relationships/image" Target="../media/image15.png"/><Relationship Id="rId10" Type="http://schemas.openxmlformats.org/officeDocument/2006/relationships/image" Target="../media/image100.png"/><Relationship Id="rId4" Type="http://schemas.openxmlformats.org/officeDocument/2006/relationships/image" Target="../media/image14.png"/><Relationship Id="rId14" Type="http://schemas.openxmlformats.org/officeDocument/2006/relationships/image" Target="../media/image10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8" Type="http://schemas.openxmlformats.org/officeDocument/2006/relationships/image" Target="../media/image86.png"/><Relationship Id="rId3" Type="http://schemas.openxmlformats.org/officeDocument/2006/relationships/image" Target="../media/image28.png"/><Relationship Id="rId21" Type="http://schemas.openxmlformats.org/officeDocument/2006/relationships/image" Target="../media/image36.png"/><Relationship Id="rId7" Type="http://schemas.openxmlformats.org/officeDocument/2006/relationships/image" Target="../media/image32.png"/><Relationship Id="rId17" Type="http://schemas.openxmlformats.org/officeDocument/2006/relationships/image" Target="../media/image85.png"/><Relationship Id="rId2" Type="http://schemas.openxmlformats.org/officeDocument/2006/relationships/image" Target="../media/image27.png"/><Relationship Id="rId16" Type="http://schemas.openxmlformats.org/officeDocument/2006/relationships/image" Target="../media/image84.png"/><Relationship Id="rId20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5" Type="http://schemas.openxmlformats.org/officeDocument/2006/relationships/image" Target="../media/image83.png"/><Relationship Id="rId19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400.png"/><Relationship Id="rId3" Type="http://schemas.openxmlformats.org/officeDocument/2006/relationships/image" Target="../media/image45.png"/><Relationship Id="rId7" Type="http://schemas.openxmlformats.org/officeDocument/2006/relationships/image" Target="../media/image340.png"/><Relationship Id="rId12" Type="http://schemas.openxmlformats.org/officeDocument/2006/relationships/image" Target="../media/image39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11" Type="http://schemas.openxmlformats.org/officeDocument/2006/relationships/image" Target="../media/image380.png"/><Relationship Id="rId5" Type="http://schemas.openxmlformats.org/officeDocument/2006/relationships/image" Target="../media/image320.png"/><Relationship Id="rId10" Type="http://schemas.openxmlformats.org/officeDocument/2006/relationships/image" Target="../media/image370.png"/><Relationship Id="rId4" Type="http://schemas.openxmlformats.org/officeDocument/2006/relationships/image" Target="../media/image321.png"/><Relationship Id="rId9" Type="http://schemas.openxmlformats.org/officeDocument/2006/relationships/image" Target="../media/image3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8117" y="2645596"/>
            <a:ext cx="6858000" cy="1655762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Hiroshi Hirai</a:t>
            </a:r>
          </a:p>
          <a:p>
            <a:r>
              <a:rPr lang="en-US" altLang="ja-JP" sz="2800" dirty="0" smtClean="0"/>
              <a:t>University of Tokyo</a:t>
            </a:r>
          </a:p>
          <a:p>
            <a:r>
              <a:rPr kumimoji="1" lang="en-US" altLang="ja-JP" sz="2800" dirty="0" smtClean="0"/>
              <a:t>hirai@mist.i.u-tokyo.ac.jp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491" y="848309"/>
            <a:ext cx="77473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 smtClean="0"/>
              <a:t>A </a:t>
            </a:r>
            <a:r>
              <a:rPr kumimoji="1" lang="en-US" altLang="ja-JP" sz="4000" dirty="0" err="1" smtClean="0"/>
              <a:t>Nonpositive</a:t>
            </a:r>
            <a:r>
              <a:rPr kumimoji="1" lang="en-US" altLang="ja-JP" sz="4000" dirty="0" smtClean="0"/>
              <a:t> Curvature Property of</a:t>
            </a:r>
          </a:p>
          <a:p>
            <a:pPr algn="ctr"/>
            <a:r>
              <a:rPr kumimoji="1" lang="en-US" altLang="ja-JP" sz="4000" dirty="0" smtClean="0"/>
              <a:t>Modular </a:t>
            </a:r>
            <a:r>
              <a:rPr kumimoji="1" lang="en-US" altLang="ja-JP" sz="4000" dirty="0" err="1" smtClean="0"/>
              <a:t>Semilattices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5313" y="4677104"/>
            <a:ext cx="68501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The 11-th Hungarian-Japanese Symposium on</a:t>
            </a:r>
          </a:p>
          <a:p>
            <a:pPr algn="ctr"/>
            <a:r>
              <a:rPr kumimoji="1" lang="en-US" altLang="ja-JP" sz="2800" dirty="0" smtClean="0"/>
              <a:t>Discrete Mathematics and Its Applications</a:t>
            </a:r>
          </a:p>
          <a:p>
            <a:pPr algn="ctr"/>
            <a:r>
              <a:rPr kumimoji="1" lang="en-US" altLang="ja-JP" sz="2800" dirty="0" smtClean="0"/>
              <a:t>Tokyo, May 29, 2019</a:t>
            </a:r>
            <a:endParaRPr kumimoji="1"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9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77850" y="68247"/>
            <a:ext cx="627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The Space of </a:t>
            </a:r>
            <a:r>
              <a:rPr kumimoji="1" lang="en-US" altLang="ja-JP" sz="3600" dirty="0"/>
              <a:t>P</a:t>
            </a:r>
            <a:r>
              <a:rPr kumimoji="1" lang="en-US" altLang="ja-JP" sz="3600" dirty="0" smtClean="0"/>
              <a:t>hylogenetic </a:t>
            </a:r>
            <a:r>
              <a:rPr kumimoji="1" lang="en-US" altLang="ja-JP" sz="3600" dirty="0"/>
              <a:t>T</a:t>
            </a:r>
            <a:r>
              <a:rPr kumimoji="1" lang="en-US" altLang="ja-JP" sz="3600" dirty="0" smtClean="0"/>
              <a:t>rees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01718" y="814015"/>
                <a:ext cx="8225200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smtClean="0"/>
                  <a:t>Def: tree-space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sz="2800" i="1" smtClean="0">
                            <a:latin typeface="Cambria Math" panose="02040503050406030204" pitchFamily="18" charset="0"/>
                          </a:rPr>
                          <m:t>𝒯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1" lang="en-US" altLang="ja-JP" sz="2800" b="0" dirty="0" smtClean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ja-JP" sz="2800" b="0" dirty="0" smtClean="0"/>
                  <a:t>(truncated version)</a:t>
                </a:r>
                <a:r>
                  <a:rPr kumimoji="1" lang="en-US" altLang="ja-JP" sz="2800" b="0" i="1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kumimoji="1" lang="en-US" altLang="ja-JP" sz="2800" b="0" dirty="0" smtClean="0"/>
                  <a:t>  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m:rPr>
                        <m:lit/>
                      </m:rP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weighed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root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trees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having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as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leaves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18" y="814015"/>
                <a:ext cx="8225200" cy="1384995"/>
              </a:xfrm>
              <a:prstGeom prst="rect">
                <a:avLst/>
              </a:prstGeom>
              <a:blipFill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48465" y="2171273"/>
                <a:ext cx="5741893" cy="604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lit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sSup>
                            <m:sSupPr>
                              <m:ctrlP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sup>
                          </m:sSup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 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supp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laminar</m:t>
                      </m:r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}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65" y="2171273"/>
                <a:ext cx="5741893" cy="6049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楕円 4">
            <a:extLst>
              <a:ext uri="{FF2B5EF4-FFF2-40B4-BE49-F238E27FC236}">
                <a16:creationId xmlns:a16="http://schemas.microsoft.com/office/drawing/2014/main" id="{2F9FB7D1-B0BE-481A-8A31-575607FBBECB}"/>
              </a:ext>
            </a:extLst>
          </p:cNvPr>
          <p:cNvSpPr/>
          <p:nvPr/>
        </p:nvSpPr>
        <p:spPr>
          <a:xfrm>
            <a:off x="2032230" y="2898218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EA2DBDE1-CFA2-40C9-901F-6AB35C02A92A}"/>
              </a:ext>
            </a:extLst>
          </p:cNvPr>
          <p:cNvSpPr/>
          <p:nvPr/>
        </p:nvSpPr>
        <p:spPr>
          <a:xfrm>
            <a:off x="1122261" y="4084669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5647AD5C-FA9C-4E86-A23C-55621F1AB437}"/>
              </a:ext>
            </a:extLst>
          </p:cNvPr>
          <p:cNvSpPr/>
          <p:nvPr/>
        </p:nvSpPr>
        <p:spPr>
          <a:xfrm>
            <a:off x="1387201" y="4562653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424537D6-773B-4A59-9F8A-43ACCD3AEE69}"/>
              </a:ext>
            </a:extLst>
          </p:cNvPr>
          <p:cNvSpPr/>
          <p:nvPr/>
        </p:nvSpPr>
        <p:spPr>
          <a:xfrm>
            <a:off x="2092367" y="3235281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96BDACD-F710-4BA1-AB00-912F42EF81DD}"/>
              </a:ext>
            </a:extLst>
          </p:cNvPr>
          <p:cNvSpPr/>
          <p:nvPr/>
        </p:nvSpPr>
        <p:spPr>
          <a:xfrm>
            <a:off x="3403596" y="4533668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9080FCD-00BE-41CF-B0AA-70BD8383BD6D}"/>
              </a:ext>
            </a:extLst>
          </p:cNvPr>
          <p:cNvSpPr/>
          <p:nvPr/>
        </p:nvSpPr>
        <p:spPr>
          <a:xfrm>
            <a:off x="2621355" y="3692254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440966C-835A-4919-93BC-12711D9149C6}"/>
              </a:ext>
            </a:extLst>
          </p:cNvPr>
          <p:cNvSpPr/>
          <p:nvPr/>
        </p:nvSpPr>
        <p:spPr>
          <a:xfrm>
            <a:off x="755986" y="4543054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3D2E6729-5F71-47CE-A8A1-C64CA9293AF5}"/>
              </a:ext>
            </a:extLst>
          </p:cNvPr>
          <p:cNvSpPr/>
          <p:nvPr/>
        </p:nvSpPr>
        <p:spPr>
          <a:xfrm>
            <a:off x="2192714" y="4571216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004822B-AD9F-43AA-87D8-D87578B1B62E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2086230" y="3006218"/>
            <a:ext cx="24137" cy="22906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37A72BA-E7BC-40FD-A075-30F49256A106}"/>
              </a:ext>
            </a:extLst>
          </p:cNvPr>
          <p:cNvCxnSpPr>
            <a:cxnSpLocks/>
            <a:stCxn id="6" idx="7"/>
            <a:endCxn id="8" idx="3"/>
          </p:cNvCxnSpPr>
          <p:nvPr/>
        </p:nvCxnSpPr>
        <p:spPr>
          <a:xfrm flipV="1">
            <a:off x="1152989" y="3266009"/>
            <a:ext cx="944650" cy="823932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340E69F-8311-4B0B-9B8D-2973109CF461}"/>
              </a:ext>
            </a:extLst>
          </p:cNvPr>
          <p:cNvCxnSpPr>
            <a:cxnSpLocks/>
            <a:stCxn id="11" idx="7"/>
            <a:endCxn id="6" idx="3"/>
          </p:cNvCxnSpPr>
          <p:nvPr/>
        </p:nvCxnSpPr>
        <p:spPr>
          <a:xfrm flipV="1">
            <a:off x="848170" y="4115397"/>
            <a:ext cx="279363" cy="443473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4D503C0-0D1C-4637-ADD9-BD008EE1FF92}"/>
              </a:ext>
            </a:extLst>
          </p:cNvPr>
          <p:cNvCxnSpPr>
            <a:cxnSpLocks/>
            <a:stCxn id="7" idx="0"/>
            <a:endCxn id="6" idx="5"/>
          </p:cNvCxnSpPr>
          <p:nvPr/>
        </p:nvCxnSpPr>
        <p:spPr>
          <a:xfrm flipH="1" flipV="1">
            <a:off x="1152989" y="4115397"/>
            <a:ext cx="288212" cy="447256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BCCFD12-0707-4DC3-9A66-63F3B22DCF7E}"/>
              </a:ext>
            </a:extLst>
          </p:cNvPr>
          <p:cNvCxnSpPr>
            <a:cxnSpLocks/>
            <a:stCxn id="10" idx="1"/>
            <a:endCxn id="8" idx="5"/>
          </p:cNvCxnSpPr>
          <p:nvPr/>
        </p:nvCxnSpPr>
        <p:spPr>
          <a:xfrm flipH="1" flipV="1">
            <a:off x="2123095" y="3266009"/>
            <a:ext cx="503532" cy="43151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AA3D24F-91D2-4C60-88BC-A06F7362051F}"/>
              </a:ext>
            </a:extLst>
          </p:cNvPr>
          <p:cNvCxnSpPr>
            <a:cxnSpLocks/>
            <a:stCxn id="12" idx="0"/>
            <a:endCxn id="10" idx="3"/>
          </p:cNvCxnSpPr>
          <p:nvPr/>
        </p:nvCxnSpPr>
        <p:spPr>
          <a:xfrm flipV="1">
            <a:off x="2246714" y="3722982"/>
            <a:ext cx="379913" cy="84823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61F3D8C-047C-404F-9FB4-3A935E30CFC8}"/>
              </a:ext>
            </a:extLst>
          </p:cNvPr>
          <p:cNvCxnSpPr>
            <a:cxnSpLocks/>
          </p:cNvCxnSpPr>
          <p:nvPr/>
        </p:nvCxnSpPr>
        <p:spPr>
          <a:xfrm flipH="1" flipV="1">
            <a:off x="2648903" y="3722118"/>
            <a:ext cx="345911" cy="361687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1260818" y="3398499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0</m:t>
                      </m:r>
                      <m:r>
                        <a:rPr kumimoji="1" lang="en-US" altLang="ja-JP" sz="20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.9</m:t>
                      </m:r>
                    </m:oMath>
                  </m:oMathPara>
                </a14:m>
                <a:endParaRPr kumimoji="1" lang="ja-JP" altLang="en-US" sz="2000" dirty="0" smtClean="0">
                  <a:solidFill>
                    <a:schemeClr val="accent2"/>
                  </a:solidFill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818" y="3398499"/>
                <a:ext cx="408766" cy="307777"/>
              </a:xfrm>
              <a:prstGeom prst="rect">
                <a:avLst/>
              </a:prstGeom>
              <a:blipFill>
                <a:blip r:embed="rId4"/>
                <a:stretch>
                  <a:fillRect l="-13433" r="-11940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2337944" y="3190368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0.4</m:t>
                      </m:r>
                    </m:oMath>
                  </m:oMathPara>
                </a14:m>
                <a:endParaRPr kumimoji="1" lang="ja-JP" altLang="en-US" sz="2000" dirty="0" smtClean="0">
                  <a:solidFill>
                    <a:schemeClr val="accent2"/>
                  </a:solidFill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944" y="3190368"/>
                <a:ext cx="408766" cy="307777"/>
              </a:xfrm>
              <a:prstGeom prst="rect">
                <a:avLst/>
              </a:prstGeom>
              <a:blipFill>
                <a:blip r:embed="rId5"/>
                <a:stretch>
                  <a:fillRect l="-13433" r="-11940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6AA3D24F-91D2-4C60-88BC-A06F7362051F}"/>
              </a:ext>
            </a:extLst>
          </p:cNvPr>
          <p:cNvCxnSpPr>
            <a:cxnSpLocks/>
          </p:cNvCxnSpPr>
          <p:nvPr/>
        </p:nvCxnSpPr>
        <p:spPr>
          <a:xfrm flipV="1">
            <a:off x="2746710" y="4115408"/>
            <a:ext cx="254558" cy="48126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楕円 43">
            <a:extLst>
              <a:ext uri="{FF2B5EF4-FFF2-40B4-BE49-F238E27FC236}">
                <a16:creationId xmlns:a16="http://schemas.microsoft.com/office/drawing/2014/main" id="{A9080FCD-00BE-41CF-B0AA-70BD8383BD6D}"/>
              </a:ext>
            </a:extLst>
          </p:cNvPr>
          <p:cNvSpPr/>
          <p:nvPr/>
        </p:nvSpPr>
        <p:spPr>
          <a:xfrm>
            <a:off x="2987052" y="4080550"/>
            <a:ext cx="36000" cy="36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6AA3D24F-91D2-4C60-88BC-A06F7362051F}"/>
              </a:ext>
            </a:extLst>
          </p:cNvPr>
          <p:cNvCxnSpPr>
            <a:cxnSpLocks/>
            <a:stCxn id="9" idx="1"/>
            <a:endCxn id="44" idx="6"/>
          </p:cNvCxnSpPr>
          <p:nvPr/>
        </p:nvCxnSpPr>
        <p:spPr>
          <a:xfrm flipH="1" flipV="1">
            <a:off x="3023052" y="4098550"/>
            <a:ext cx="396360" cy="450934"/>
          </a:xfrm>
          <a:prstGeom prst="line">
            <a:avLst/>
          </a:prstGeom>
          <a:ln w="12700">
            <a:solidFill>
              <a:srgbClr val="38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楕円 48">
            <a:extLst>
              <a:ext uri="{FF2B5EF4-FFF2-40B4-BE49-F238E27FC236}">
                <a16:creationId xmlns:a16="http://schemas.microsoft.com/office/drawing/2014/main" id="{3D2E6729-5F71-47CE-A8A1-C64CA9293AF5}"/>
              </a:ext>
            </a:extLst>
          </p:cNvPr>
          <p:cNvSpPr/>
          <p:nvPr/>
        </p:nvSpPr>
        <p:spPr>
          <a:xfrm>
            <a:off x="2670926" y="4587668"/>
            <a:ext cx="108000" cy="108000"/>
          </a:xfrm>
          <a:prstGeom prst="ellipse">
            <a:avLst/>
          </a:prstGeom>
          <a:noFill/>
          <a:ln>
            <a:solidFill>
              <a:srgbClr val="38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2854925" y="3664106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0.3</m:t>
                      </m:r>
                    </m:oMath>
                  </m:oMathPara>
                </a14:m>
                <a:endParaRPr kumimoji="1" lang="ja-JP" altLang="en-US" sz="2000" dirty="0" smtClean="0">
                  <a:solidFill>
                    <a:schemeClr val="accent2"/>
                  </a:solidFill>
                  <a:latin typeface="小塚明朝 Pr6N R" panose="02020400000000000000" pitchFamily="18" charset="-128"/>
                  <a:ea typeface="小塚明朝 Pr6N R" panose="02020400000000000000" pitchFamily="18" charset="-128"/>
                </a:endParaRPr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925" y="3664106"/>
                <a:ext cx="408766" cy="307777"/>
              </a:xfrm>
              <a:prstGeom prst="rect">
                <a:avLst/>
              </a:prstGeom>
              <a:blipFill>
                <a:blip r:embed="rId6"/>
                <a:stretch>
                  <a:fillRect l="-11940" r="-13433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グループ化 21"/>
          <p:cNvGrpSpPr/>
          <p:nvPr/>
        </p:nvGrpSpPr>
        <p:grpSpPr>
          <a:xfrm>
            <a:off x="3904594" y="3107381"/>
            <a:ext cx="4094161" cy="1894511"/>
            <a:chOff x="3904594" y="3794566"/>
            <a:chExt cx="4094161" cy="1894511"/>
          </a:xfrm>
        </p:grpSpPr>
        <p:sp>
          <p:nvSpPr>
            <p:cNvPr id="23" name="楕円 22"/>
            <p:cNvSpPr/>
            <p:nvPr/>
          </p:nvSpPr>
          <p:spPr>
            <a:xfrm>
              <a:off x="4536582" y="3794566"/>
              <a:ext cx="3462173" cy="1894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8D01A525-9D41-47FA-B45C-F18683735853}"/>
                    </a:ext>
                  </a:extLst>
                </p:cNvPr>
                <p:cNvSpPr txBox="1"/>
                <p:nvPr/>
              </p:nvSpPr>
              <p:spPr>
                <a:xfrm>
                  <a:off x="4952496" y="4793777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solidFill>
                              <a:srgbClr val="38383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1" lang="ja-JP" altLang="en-US" sz="2400" dirty="0">
                    <a:solidFill>
                      <a:srgbClr val="383838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8D01A525-9D41-47FA-B45C-F186837358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2496" y="4793777"/>
                  <a:ext cx="238847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27500" r="-30000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ADE71C20-1655-4A25-91E0-93420E43A0FA}"/>
                    </a:ext>
                  </a:extLst>
                </p:cNvPr>
                <p:cNvSpPr txBox="1"/>
                <p:nvPr/>
              </p:nvSpPr>
              <p:spPr>
                <a:xfrm>
                  <a:off x="5409176" y="4813399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solidFill>
                              <a:srgbClr val="38383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1" lang="ja-JP" altLang="en-US" sz="2400" dirty="0">
                    <a:solidFill>
                      <a:srgbClr val="383838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ADE71C20-1655-4A25-91E0-93420E43A0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9176" y="4813399"/>
                  <a:ext cx="238847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7500" r="-30000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>
                  <a:extLst>
                    <a:ext uri="{FF2B5EF4-FFF2-40B4-BE49-F238E27FC236}">
                      <a16:creationId xmlns:a16="http://schemas.microsoft.com/office/drawing/2014/main" id="{2054F062-D278-4B53-91CB-9BE2CD5E39C4}"/>
                    </a:ext>
                  </a:extLst>
                </p:cNvPr>
                <p:cNvSpPr txBox="1"/>
                <p:nvPr/>
              </p:nvSpPr>
              <p:spPr>
                <a:xfrm>
                  <a:off x="6273659" y="4829472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solidFill>
                              <a:srgbClr val="383838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kumimoji="1" lang="ja-JP" altLang="en-US" sz="2400" dirty="0">
                    <a:solidFill>
                      <a:srgbClr val="383838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テキスト ボックス 25">
                  <a:extLst>
                    <a:ext uri="{FF2B5EF4-FFF2-40B4-BE49-F238E27FC236}">
                      <a16:creationId xmlns:a16="http://schemas.microsoft.com/office/drawing/2014/main" id="{2054F062-D278-4B53-91CB-9BE2CD5E39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3659" y="4829472"/>
                  <a:ext cx="238847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テキスト ボックス 26">
                  <a:extLst>
                    <a:ext uri="{FF2B5EF4-FFF2-40B4-BE49-F238E27FC236}">
                      <a16:creationId xmlns:a16="http://schemas.microsoft.com/office/drawing/2014/main" id="{66F06015-062B-474D-9D15-F8BD49D32F7D}"/>
                    </a:ext>
                  </a:extLst>
                </p:cNvPr>
                <p:cNvSpPr txBox="1"/>
                <p:nvPr/>
              </p:nvSpPr>
              <p:spPr>
                <a:xfrm>
                  <a:off x="6776267" y="4862708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solidFill>
                              <a:srgbClr val="38383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kumimoji="1" lang="ja-JP" altLang="en-US" sz="2400" dirty="0">
                    <a:solidFill>
                      <a:srgbClr val="383838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テキスト ボックス 26">
                  <a:extLst>
                    <a:ext uri="{FF2B5EF4-FFF2-40B4-BE49-F238E27FC236}">
                      <a16:creationId xmlns:a16="http://schemas.microsoft.com/office/drawing/2014/main" id="{66F06015-062B-474D-9D15-F8BD49D32F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6267" y="4862708"/>
                  <a:ext cx="238847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30769" r="-30769" b="-49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楕円 27"/>
            <p:cNvSpPr/>
            <p:nvPr/>
          </p:nvSpPr>
          <p:spPr>
            <a:xfrm>
              <a:off x="4744690" y="4374587"/>
              <a:ext cx="1228292" cy="8840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/>
            <p:cNvSpPr/>
            <p:nvPr/>
          </p:nvSpPr>
          <p:spPr>
            <a:xfrm>
              <a:off x="6101754" y="4336702"/>
              <a:ext cx="1705382" cy="10351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C440966C-835A-4919-93BC-12711D9149C6}"/>
                </a:ext>
              </a:extLst>
            </p:cNvPr>
            <p:cNvSpPr/>
            <p:nvPr/>
          </p:nvSpPr>
          <p:spPr>
            <a:xfrm>
              <a:off x="4999603" y="4721472"/>
              <a:ext cx="108000" cy="108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C440966C-835A-4919-93BC-12711D9149C6}"/>
                </a:ext>
              </a:extLst>
            </p:cNvPr>
            <p:cNvSpPr/>
            <p:nvPr/>
          </p:nvSpPr>
          <p:spPr>
            <a:xfrm>
              <a:off x="5478970" y="4724241"/>
              <a:ext cx="108000" cy="108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C440966C-835A-4919-93BC-12711D9149C6}"/>
                </a:ext>
              </a:extLst>
            </p:cNvPr>
            <p:cNvSpPr/>
            <p:nvPr/>
          </p:nvSpPr>
          <p:spPr>
            <a:xfrm>
              <a:off x="6349683" y="4762199"/>
              <a:ext cx="108000" cy="108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C440966C-835A-4919-93BC-12711D9149C6}"/>
                </a:ext>
              </a:extLst>
            </p:cNvPr>
            <p:cNvSpPr/>
            <p:nvPr/>
          </p:nvSpPr>
          <p:spPr>
            <a:xfrm>
              <a:off x="6845030" y="4804596"/>
              <a:ext cx="108000" cy="108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5130907" y="4203037"/>
                  <a:ext cx="408766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0.9</m:t>
                        </m:r>
                      </m:oMath>
                    </m:oMathPara>
                  </a14:m>
                  <a:endParaRPr kumimoji="1" lang="ja-JP" altLang="en-US" sz="2000" dirty="0" smtClean="0">
                    <a:solidFill>
                      <a:schemeClr val="accent2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35" name="テキスト ボックス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0907" y="4203037"/>
                  <a:ext cx="408766" cy="307777"/>
                </a:xfrm>
                <a:prstGeom prst="rect">
                  <a:avLst/>
                </a:prstGeom>
                <a:blipFill>
                  <a:blip r:embed="rId11"/>
                  <a:stretch>
                    <a:fillRect l="-13433" r="-11940" b="-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テキスト ボックス 36"/>
                <p:cNvSpPr txBox="1"/>
                <p:nvPr/>
              </p:nvSpPr>
              <p:spPr>
                <a:xfrm>
                  <a:off x="6367501" y="5160151"/>
                  <a:ext cx="408766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0.4</m:t>
                        </m:r>
                      </m:oMath>
                    </m:oMathPara>
                  </a14:m>
                  <a:endParaRPr kumimoji="1" lang="ja-JP" altLang="en-US" sz="2000" dirty="0" smtClean="0">
                    <a:solidFill>
                      <a:schemeClr val="accent2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37" name="テキスト ボックス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7501" y="5160151"/>
                  <a:ext cx="408766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13433" r="-11940" b="-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3904594" y="4381507"/>
                  <a:ext cx="4039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⇔</m:t>
                        </m:r>
                      </m:oMath>
                    </m:oMathPara>
                  </a14:m>
                  <a:endPara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38" name="テキスト ボックス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4594" y="4381507"/>
                  <a:ext cx="403957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10606" r="-10606" b="-163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66F06015-062B-474D-9D15-F8BD49D32F7D}"/>
                    </a:ext>
                  </a:extLst>
                </p:cNvPr>
                <p:cNvSpPr txBox="1"/>
                <p:nvPr/>
              </p:nvSpPr>
              <p:spPr>
                <a:xfrm>
                  <a:off x="7134008" y="4782482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solidFill>
                              <a:srgbClr val="383838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kumimoji="1" lang="ja-JP" altLang="en-US" sz="2400" dirty="0">
                    <a:solidFill>
                      <a:srgbClr val="383838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66F06015-062B-474D-9D15-F8BD49D32F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008" y="4782482"/>
                  <a:ext cx="238847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0769" r="-35897" b="-8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C440966C-835A-4919-93BC-12711D9149C6}"/>
                </a:ext>
              </a:extLst>
            </p:cNvPr>
            <p:cNvSpPr/>
            <p:nvPr/>
          </p:nvSpPr>
          <p:spPr>
            <a:xfrm>
              <a:off x="7202771" y="4724370"/>
              <a:ext cx="108000" cy="108000"/>
            </a:xfrm>
            <a:prstGeom prst="ellipse">
              <a:avLst/>
            </a:prstGeom>
            <a:noFill/>
            <a:ln>
              <a:solidFill>
                <a:srgbClr val="3838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楕円 52"/>
            <p:cNvSpPr/>
            <p:nvPr/>
          </p:nvSpPr>
          <p:spPr>
            <a:xfrm>
              <a:off x="6639285" y="4590661"/>
              <a:ext cx="917132" cy="618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テキスト ボックス 53"/>
                <p:cNvSpPr txBox="1"/>
                <p:nvPr/>
              </p:nvSpPr>
              <p:spPr>
                <a:xfrm>
                  <a:off x="6776267" y="4421982"/>
                  <a:ext cx="408766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0.3</m:t>
                        </m:r>
                      </m:oMath>
                    </m:oMathPara>
                  </a14:m>
                  <a:endParaRPr kumimoji="1" lang="ja-JP" altLang="en-US" sz="2000" dirty="0" smtClean="0">
                    <a:solidFill>
                      <a:schemeClr val="accent2"/>
                    </a:solidFill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54" name="テキスト ボックス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6267" y="4421982"/>
                  <a:ext cx="408766" cy="307777"/>
                </a:xfrm>
                <a:prstGeom prst="rect">
                  <a:avLst/>
                </a:prstGeom>
                <a:blipFill>
                  <a:blip r:embed="rId15"/>
                  <a:stretch>
                    <a:fillRect l="-13433" r="-11940" b="-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/>
              <p:nvPr/>
            </p:nvSpPr>
            <p:spPr>
              <a:xfrm>
                <a:off x="613434" y="4616653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8D01A525-9D41-47FA-B45C-F18683735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34" y="4616653"/>
                <a:ext cx="238847" cy="369332"/>
              </a:xfrm>
              <a:prstGeom prst="rect">
                <a:avLst/>
              </a:prstGeom>
              <a:blipFill>
                <a:blip r:embed="rId16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/>
              <p:nvPr/>
            </p:nvSpPr>
            <p:spPr>
              <a:xfrm>
                <a:off x="1360500" y="4626424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ADE71C20-1655-4A25-91E0-93420E43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500" y="4626424"/>
                <a:ext cx="238847" cy="369332"/>
              </a:xfrm>
              <a:prstGeom prst="rect">
                <a:avLst/>
              </a:prstGeom>
              <a:blipFill>
                <a:blip r:embed="rId17"/>
                <a:stretch>
                  <a:fillRect l="-28205" r="-33333"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/>
              <p:nvPr/>
            </p:nvSpPr>
            <p:spPr>
              <a:xfrm>
                <a:off x="2127550" y="4670653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2054F062-D278-4B53-91CB-9BE2CD5E3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50" y="4670653"/>
                <a:ext cx="238847" cy="369332"/>
              </a:xfrm>
              <a:prstGeom prst="rect">
                <a:avLst/>
              </a:prstGeom>
              <a:blipFill>
                <a:blip r:embed="rId18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/>
              <p:nvPr/>
            </p:nvSpPr>
            <p:spPr>
              <a:xfrm>
                <a:off x="2703660" y="4628964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660" y="4628964"/>
                <a:ext cx="238847" cy="369332"/>
              </a:xfrm>
              <a:prstGeom prst="rect">
                <a:avLst/>
              </a:prstGeom>
              <a:blipFill>
                <a:blip r:embed="rId19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/>
              <p:nvPr/>
            </p:nvSpPr>
            <p:spPr>
              <a:xfrm>
                <a:off x="3394557" y="4641668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383838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383838"/>
                  </a:solidFill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66F06015-062B-474D-9D15-F8BD49D32F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557" y="4641668"/>
                <a:ext cx="238847" cy="369332"/>
              </a:xfrm>
              <a:prstGeom prst="rect">
                <a:avLst/>
              </a:prstGeom>
              <a:blipFill>
                <a:blip r:embed="rId20"/>
                <a:stretch>
                  <a:fillRect l="-33333" r="-33333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2148416" y="5219160"/>
                <a:ext cx="4590200" cy="5232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err="1" smtClean="0"/>
                  <a:t>Thm</a:t>
                </a:r>
                <a:r>
                  <a:rPr kumimoji="1" lang="en-US" altLang="ja-JP" sz="2800" dirty="0" smtClean="0"/>
                  <a:t>. [BHV01]: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𝒯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1" lang="en-US" altLang="ja-JP" sz="2800" dirty="0" smtClean="0"/>
                  <a:t> is CAT(0)  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416" y="5219160"/>
                <a:ext cx="4590200" cy="523220"/>
              </a:xfrm>
              <a:prstGeom prst="rect">
                <a:avLst/>
              </a:prstGeom>
              <a:blipFill>
                <a:blip r:embed="rId21"/>
                <a:stretch>
                  <a:fillRect l="-2656"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スライド番号プレースホルダー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14800" y="2751634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28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1718" y="5915667"/>
            <a:ext cx="8602868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Owen11,Owen-Provan11: </a:t>
            </a:r>
            <a:r>
              <a:rPr kumimoji="1" lang="en-US" altLang="ja-JP" sz="2800" dirty="0" err="1" smtClean="0"/>
              <a:t>Polytime</a:t>
            </a:r>
            <a:r>
              <a:rPr kumimoji="1" lang="en-US" altLang="ja-JP" sz="2800" dirty="0" smtClean="0"/>
              <a:t> algorithm for geodesics</a:t>
            </a:r>
            <a:endParaRPr kumimoji="1" lang="ja-JP" altLang="en-US" sz="2800" dirty="0" smtClean="0"/>
          </a:p>
        </p:txBody>
      </p:sp>
      <p:sp>
        <p:nvSpPr>
          <p:cNvPr id="45" name="正方形/長方形 44"/>
          <p:cNvSpPr/>
          <p:nvPr/>
        </p:nvSpPr>
        <p:spPr>
          <a:xfrm>
            <a:off x="5478970" y="586484"/>
            <a:ext cx="3303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000" dirty="0"/>
              <a:t>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Billera</a:t>
            </a:r>
            <a:r>
              <a:rPr kumimoji="1" lang="en-US" altLang="ja-JP" dirty="0"/>
              <a:t>-Holmes-</a:t>
            </a:r>
            <a:r>
              <a:rPr kumimoji="1" lang="en-US" altLang="ja-JP" dirty="0" err="1"/>
              <a:t>Vogtmann</a:t>
            </a:r>
            <a:r>
              <a:rPr kumimoji="1" lang="en-US" altLang="ja-JP" dirty="0"/>
              <a:t> 2001)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379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2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624139" y="178088"/>
            <a:ext cx="5241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600" dirty="0" err="1" smtClean="0"/>
              <a:t>Gromov’s</a:t>
            </a:r>
            <a:r>
              <a:rPr kumimoji="1" lang="en-US" altLang="ja-JP" sz="3600" dirty="0" smtClean="0"/>
              <a:t> Characterization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87612" y="1153779"/>
                <a:ext cx="59506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𝒮</m:t>
                    </m:r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abstract simplicial complex on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12" y="1153779"/>
                <a:ext cx="5950603" cy="430887"/>
              </a:xfrm>
              <a:prstGeom prst="rect">
                <a:avLst/>
              </a:prstGeom>
              <a:blipFill>
                <a:blip r:embed="rId2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4111812" y="2826871"/>
            <a:ext cx="1570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i="1" dirty="0" smtClean="0">
                <a:latin typeface="Cambria Math" panose="02040503050406030204" pitchFamily="18" charset="0"/>
              </a:rPr>
              <a:t>  </a:t>
            </a:r>
            <a:endParaRPr kumimoji="1" lang="ja-JP" altLang="en-US" sz="2800" i="1" dirty="0" smtClean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37976" y="3166922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2800" i="1" dirty="0" smtClean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380899" y="1691420"/>
                <a:ext cx="28078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4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𝒮</m:t>
                    </m:r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𝒮</m:t>
                    </m:r>
                  </m:oMath>
                </a14:m>
                <a:endParaRPr kumimoji="1" lang="ja-JP" altLang="en-US" sz="240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899" y="1691420"/>
                <a:ext cx="2807885" cy="369332"/>
              </a:xfrm>
              <a:prstGeom prst="rect">
                <a:avLst/>
              </a:prstGeom>
              <a:blipFill>
                <a:blip r:embed="rId3"/>
                <a:stretch>
                  <a:fillRect l="-1087" r="-2609" b="-98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22941" y="2340159"/>
                <a:ext cx="7443704" cy="646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𝒞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ja-JP" altLang="en-US" sz="2800" b="0" i="1" smtClean="0">
                              <a:latin typeface="Cambria Math" panose="02040503050406030204" pitchFamily="18" charset="0"/>
                            </a:rPr>
                            <m:t>𝒮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lit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 </m:t>
                      </m:r>
                      <m:r>
                        <m:rPr>
                          <m:sty m:val="p"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supp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∈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𝒮</m:t>
                      </m:r>
                      <m:r>
                        <m:rPr>
                          <m:lit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kumimoji="1" lang="ja-JP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𝒮</m:t>
                          </m:r>
                        </m:sub>
                      </m:sSub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p>
                      </m:sSup>
                    </m:oMath>
                  </m:oMathPara>
                </a14:m>
                <a:endParaRPr kumimoji="1" lang="en-US" altLang="ja-JP" sz="2800" b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41" y="2340159"/>
                <a:ext cx="744370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グループ化 4"/>
          <p:cNvGrpSpPr/>
          <p:nvPr/>
        </p:nvGrpSpPr>
        <p:grpSpPr>
          <a:xfrm>
            <a:off x="522941" y="5054565"/>
            <a:ext cx="8598852" cy="1017678"/>
            <a:chOff x="403567" y="5516282"/>
            <a:chExt cx="8598852" cy="1017678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2587812" y="5516282"/>
              <a:ext cx="16350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2800" dirty="0" smtClean="0"/>
                <a:t>  </a:t>
              </a:r>
              <a:endParaRPr kumimoji="1" lang="ja-JP" altLang="en-US" sz="2800" dirty="0" err="1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403567" y="5526343"/>
                  <a:ext cx="4339201" cy="5120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Ex: { laminar families } </a:t>
                  </a: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sup>
                          </m:sSup>
                        </m:sup>
                      </m:sSup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567" y="5526343"/>
                  <a:ext cx="4339201" cy="512063"/>
                </a:xfrm>
                <a:prstGeom prst="rect">
                  <a:avLst/>
                </a:prstGeom>
                <a:blipFill>
                  <a:blip r:embed="rId5"/>
                  <a:stretch>
                    <a:fillRect l="-5056" t="-4762" b="-41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755931" y="6084670"/>
                  <a:ext cx="8246488" cy="4492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∼</m:t>
                      </m:r>
                    </m:oMath>
                  </a14:m>
                  <a:r>
                    <a:rPr kumimoji="1" lang="ja-JP" altLang="en-US" sz="2800" dirty="0" smtClean="0"/>
                    <a:t> </a:t>
                  </a:r>
                  <a:r>
                    <a:rPr kumimoji="1" lang="en-US" altLang="ja-JP" sz="2800" dirty="0" smtClean="0"/>
                    <a:t>stable sets in the graph of the crossing relation on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p>
                      </m:sSup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6" name="テキスト ボックス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931" y="6084670"/>
                  <a:ext cx="8246488" cy="449290"/>
                </a:xfrm>
                <a:prstGeom prst="rect">
                  <a:avLst/>
                </a:prstGeom>
                <a:blipFill>
                  <a:blip r:embed="rId6"/>
                  <a:stretch>
                    <a:fillRect t="-18919" b="-4864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78987" y="444826"/>
            <a:ext cx="157049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Gromov</a:t>
            </a:r>
            <a:r>
              <a:rPr kumimoji="1" lang="en-US" altLang="ja-JP" sz="2000" dirty="0" smtClean="0"/>
              <a:t> 1987)</a:t>
            </a:r>
            <a:endParaRPr kumimoji="1" lang="ja-JP" altLang="en-US" sz="2000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22941" y="3295569"/>
            <a:ext cx="7748956" cy="1626611"/>
            <a:chOff x="522941" y="3719910"/>
            <a:chExt cx="7748956" cy="1626611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522941" y="3719910"/>
              <a:ext cx="7748956" cy="1626611"/>
              <a:chOff x="356433" y="3915728"/>
              <a:chExt cx="7748956" cy="1626611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" name="テキスト ボックス 14"/>
                  <p:cNvSpPr txBox="1"/>
                  <p:nvPr/>
                </p:nvSpPr>
                <p:spPr>
                  <a:xfrm>
                    <a:off x="356433" y="3915728"/>
                    <a:ext cx="6172149" cy="430887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kumimoji="1" lang="en-US" altLang="ja-JP" sz="2800" dirty="0" smtClean="0">
                        <a:latin typeface="Cambria Math" panose="02040503050406030204" pitchFamily="18" charset="0"/>
                      </a:rPr>
                      <a:t> </a:t>
                    </a:r>
                    <a:r>
                      <a:rPr kumimoji="1" lang="en-US" altLang="ja-JP" sz="2800" dirty="0" err="1" smtClean="0"/>
                      <a:t>Thm</a:t>
                    </a:r>
                    <a:r>
                      <a:rPr kumimoji="1" lang="en-US" altLang="ja-JP" sz="2800" dirty="0"/>
                      <a:t>.</a:t>
                    </a:r>
                    <a:r>
                      <a:rPr kumimoji="1" lang="en-US" altLang="ja-JP" sz="2800" dirty="0" smtClean="0"/>
                      <a:t> [G87]   </a:t>
                    </a:r>
                    <a14:m>
                      <m:oMath xmlns:m="http://schemas.openxmlformats.org/officeDocument/2006/math"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𝒞</m:t>
                        </m:r>
                        <m:d>
                          <m:d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ja-JP" altLang="en-US" sz="2800" i="1">
                                <a:latin typeface="Cambria Math" panose="02040503050406030204" pitchFamily="18" charset="0"/>
                              </a:rPr>
                              <m:t>𝒮</m:t>
                            </m:r>
                          </m:e>
                        </m:d>
                      </m:oMath>
                    </a14:m>
                    <a:r>
                      <a:rPr kumimoji="1" lang="ja-JP" altLang="en-US" sz="2800" dirty="0" smtClean="0">
                        <a:latin typeface="Cambria Math" panose="02040503050406030204" pitchFamily="18" charset="0"/>
                      </a:rPr>
                      <a:t> </a:t>
                    </a:r>
                    <a:r>
                      <a:rPr kumimoji="1" lang="en-US" altLang="ja-JP" sz="2800" dirty="0" smtClean="0"/>
                      <a:t>is CAT(0)</a:t>
                    </a:r>
                    <a:r>
                      <a:rPr kumimoji="1" lang="en-US" altLang="ja-JP" sz="2800" dirty="0" smtClean="0">
                        <a:latin typeface="Cambria Math" panose="02040503050406030204" pitchFamily="18" charset="0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⇔</m:t>
                        </m:r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𝒮</m:t>
                        </m:r>
                      </m:oMath>
                    </a14:m>
                    <a:r>
                      <a:rPr kumimoji="1" lang="en-US" altLang="ja-JP" sz="2800" dirty="0" smtClean="0">
                        <a:latin typeface="Cambria Math" panose="02040503050406030204" pitchFamily="18" charset="0"/>
                      </a:rPr>
                      <a:t> </a:t>
                    </a:r>
                    <a:r>
                      <a:rPr kumimoji="1" lang="en-US" altLang="ja-JP" sz="2800" dirty="0" smtClean="0"/>
                      <a:t>is </a:t>
                    </a:r>
                    <a:r>
                      <a:rPr kumimoji="1" lang="en-US" altLang="ja-JP" sz="2800" i="1" dirty="0" smtClean="0"/>
                      <a:t>flag</a:t>
                    </a:r>
                    <a:endParaRPr kumimoji="1" lang="ja-JP" altLang="en-US" sz="2800" i="1" dirty="0" smtClean="0"/>
                  </a:p>
                </p:txBody>
              </p:sp>
            </mc:Choice>
            <mc:Fallback>
              <p:sp>
                <p:nvSpPr>
                  <p:cNvPr id="15" name="テキスト ボックス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6433" y="3915728"/>
                    <a:ext cx="6172149" cy="43088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2273" t="-24286" b="-51429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正方形/長方形 20"/>
                  <p:cNvSpPr/>
                  <p:nvPr/>
                </p:nvSpPr>
                <p:spPr>
                  <a:xfrm>
                    <a:off x="4377765" y="4694321"/>
                    <a:ext cx="3727624" cy="83099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𝒮</m:t>
                        </m:r>
                      </m:oMath>
                    </a14:m>
                    <a:r>
                      <a:rPr lang="ja-JP" altLang="en-US" sz="2400" dirty="0" smtClean="0"/>
                      <a:t> </a:t>
                    </a:r>
                    <a:r>
                      <a:rPr lang="en-US" altLang="ja-JP" sz="2400" dirty="0" smtClean="0"/>
                      <a:t>is the family of stable sets </a:t>
                    </a:r>
                  </a:p>
                  <a:p>
                    <a:r>
                      <a:rPr lang="en-US" altLang="ja-JP" sz="2400" dirty="0"/>
                      <a:t> </a:t>
                    </a:r>
                    <a:r>
                      <a:rPr lang="en-US" altLang="ja-JP" sz="2400" dirty="0" smtClean="0"/>
                      <a:t>                   of some graph</a:t>
                    </a:r>
                    <a:endParaRPr lang="ja-JP" altLang="en-US" sz="2400" dirty="0"/>
                  </a:p>
                </p:txBody>
              </p:sp>
            </mc:Choice>
            <mc:Fallback xmlns="">
              <p:sp>
                <p:nvSpPr>
                  <p:cNvPr id="21" name="正方形/長方形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77765" y="4694321"/>
                    <a:ext cx="3727624" cy="83099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327" t="-5839" r="-1634" b="-15328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角丸四角形吹き出し 7"/>
              <p:cNvSpPr/>
              <p:nvPr/>
            </p:nvSpPr>
            <p:spPr>
              <a:xfrm>
                <a:off x="4331933" y="4703343"/>
                <a:ext cx="3773456" cy="838996"/>
              </a:xfrm>
              <a:prstGeom prst="wedgeRoundRectCallout">
                <a:avLst>
                  <a:gd name="adj1" fmla="val -14414"/>
                  <a:gd name="adj2" fmla="val -47209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5799251" y="4150486"/>
                  <a:ext cx="25241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⇕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19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9251" y="4150486"/>
                  <a:ext cx="252413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35714" r="-33333" b="-1967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角丸四角形吹き出し 19"/>
          <p:cNvSpPr/>
          <p:nvPr/>
        </p:nvSpPr>
        <p:spPr>
          <a:xfrm>
            <a:off x="2380899" y="1653103"/>
            <a:ext cx="2935943" cy="470308"/>
          </a:xfrm>
          <a:prstGeom prst="wedgeRoundRectCallout">
            <a:avLst>
              <a:gd name="adj1" fmla="val -14414"/>
              <a:gd name="adj2" fmla="val -472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66048" y="190012"/>
            <a:ext cx="71299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3600" dirty="0" err="1" smtClean="0"/>
              <a:t>Orthoscheme</a:t>
            </a:r>
            <a:r>
              <a:rPr kumimoji="1" lang="en-US" altLang="ja-JP" sz="3600" dirty="0" smtClean="0"/>
              <a:t> Complex of </a:t>
            </a:r>
            <a:r>
              <a:rPr kumimoji="1" lang="en-US" altLang="ja-JP" sz="3600" dirty="0" err="1" smtClean="0"/>
              <a:t>Semilattices</a:t>
            </a:r>
            <a:endParaRPr kumimoji="1" lang="ja-JP" altLang="en-US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00609" y="1046070"/>
                <a:ext cx="51729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𝒮</m:t>
                    </m:r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abstract simplicial complex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09" y="1046070"/>
                <a:ext cx="5172955" cy="430887"/>
              </a:xfrm>
              <a:prstGeom prst="rect">
                <a:avLst/>
              </a:prstGeom>
              <a:blipFill>
                <a:blip r:embed="rId2"/>
                <a:stretch>
                  <a:fillRect t="-24286" r="-3062" b="-5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94130" y="1727021"/>
                <a:ext cx="7137275" cy="7295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smtClean="0"/>
                  <a:t>Obs. </a:t>
                </a:r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𝒞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ja-JP" altLang="en-US" sz="2800" b="0" i="1" smtClean="0">
                            <a:latin typeface="Cambria Math" panose="02040503050406030204" pitchFamily="18" charset="0"/>
                          </a:rPr>
                          <m:t>𝒮</m:t>
                        </m:r>
                      </m:e>
                    </m:d>
                  </m:oMath>
                </a14:m>
                <a:r>
                  <a:rPr kumimoji="1" lang="en-US" altLang="ja-JP" sz="2800" dirty="0" smtClean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𝒮</m:t>
                        </m:r>
                      </m:sub>
                    </m:sSub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𝒮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p>
                        </m:sSup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𝒮</m:t>
                    </m:r>
                  </m:oMath>
                </a14:m>
                <a:r>
                  <a:rPr kumimoji="1" lang="en-US" altLang="ja-JP" sz="2800" dirty="0" smtClean="0">
                    <a:latin typeface="Cambria Math" panose="02040503050406030204" pitchFamily="18" charset="0"/>
                  </a:rPr>
                  <a:t>)</a:t>
                </a:r>
                <a:endParaRPr kumimoji="1" lang="ja-JP" altLang="en-US" sz="2800" dirty="0" err="1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30" y="1727021"/>
                <a:ext cx="7137275" cy="729559"/>
              </a:xfrm>
              <a:prstGeom prst="rect">
                <a:avLst/>
              </a:prstGeom>
              <a:blipFill>
                <a:blip r:embed="rId3"/>
                <a:stretch>
                  <a:fillRect l="-2989" r="-2050" b="-17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12</a:t>
            </a:fld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494130" y="2806565"/>
            <a:ext cx="7892916" cy="1959991"/>
            <a:chOff x="494130" y="2994987"/>
            <a:chExt cx="7892916" cy="195999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494130" y="2994987"/>
                  <a:ext cx="6768904" cy="43088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kumimoji="1" lang="en-US" altLang="ja-JP" sz="2800" dirty="0" err="1" smtClean="0"/>
                    <a:t>Lem</a:t>
                  </a:r>
                  <a:r>
                    <a:rPr kumimoji="1" lang="en-US" altLang="ja-JP" sz="2800" dirty="0" smtClean="0"/>
                    <a:t>: A flag complex </a:t>
                  </a: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kumimoji="1" lang="en-US" altLang="ja-JP" sz="2800" dirty="0" smtClean="0"/>
                    <a:t> Boolean </a:t>
                  </a:r>
                  <a:r>
                    <a:rPr kumimoji="1" lang="en-US" altLang="ja-JP" sz="2800" dirty="0" err="1" smtClean="0"/>
                    <a:t>semilattice</a:t>
                  </a:r>
                  <a:r>
                    <a:rPr kumimoji="1" lang="en-US" altLang="ja-JP" sz="28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</m:oMath>
                  </a14:m>
                  <a:r>
                    <a:rPr kumimoji="1" lang="en-US" altLang="ja-JP" sz="2800" dirty="0" smtClean="0"/>
                    <a:t>  </a:t>
                  </a:r>
                  <a:endParaRPr kumimoji="1" lang="ja-JP" altLang="en-US" sz="2800" dirty="0" smtClean="0"/>
                </a:p>
              </p:txBody>
            </p:sp>
          </mc:Choice>
          <mc:Fallback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130" y="2994987"/>
                  <a:ext cx="6768904" cy="430887"/>
                </a:xfrm>
                <a:prstGeom prst="rect">
                  <a:avLst/>
                </a:prstGeom>
                <a:blipFill>
                  <a:blip r:embed="rId4"/>
                  <a:stretch>
                    <a:fillRect l="-3153" t="-23944" b="-5070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2794216" y="3722107"/>
                  <a:ext cx="5472588" cy="110799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</m:oMath>
                  </a14:m>
                  <a:r>
                    <a:rPr kumimoji="1" lang="en-US" altLang="ja-JP" sz="2400" dirty="0" smtClean="0"/>
                    <a:t>principal ideal is a Boolean lattice</a:t>
                  </a:r>
                </a:p>
                <a:p>
                  <a:pPr algn="ctr"/>
                  <a:r>
                    <a:rPr kumimoji="1" lang="en-US" altLang="ja-JP" sz="2400" dirty="0"/>
                    <a:t> </a:t>
                  </a:r>
                  <a:r>
                    <a:rPr kumimoji="1" lang="en-US" altLang="ja-JP" sz="2400" dirty="0" smtClean="0"/>
                    <a:t>&amp;</a:t>
                  </a:r>
                </a:p>
                <a:p>
                  <a:pPr algn="ctr"/>
                  <a:r>
                    <a:rPr kumimoji="1" lang="en-US" altLang="ja-JP" sz="2400" b="0" dirty="0" smtClean="0"/>
                    <a:t> [LF] </a:t>
                  </a:r>
                  <a14:m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</m:oMath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4216" y="3722107"/>
                  <a:ext cx="5472588" cy="1107996"/>
                </a:xfrm>
                <a:prstGeom prst="rect">
                  <a:avLst/>
                </a:prstGeom>
                <a:blipFill>
                  <a:blip r:embed="rId5"/>
                  <a:stretch>
                    <a:fillRect l="-1670" t="-8840" r="-1336" b="-1602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角丸四角形吹き出し 10"/>
            <p:cNvSpPr/>
            <p:nvPr/>
          </p:nvSpPr>
          <p:spPr>
            <a:xfrm>
              <a:off x="2728139" y="3733594"/>
              <a:ext cx="5658907" cy="1221384"/>
            </a:xfrm>
            <a:prstGeom prst="wedgeRoundRectCallout">
              <a:avLst>
                <a:gd name="adj1" fmla="val 9050"/>
                <a:gd name="adj2" fmla="val -46536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5405476" y="3364262"/>
                  <a:ext cx="2500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⇕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13" name="テキスト ボックス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5476" y="3364262"/>
                  <a:ext cx="25006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36585" r="-36585" b="-1967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グループ化 15"/>
          <p:cNvGrpSpPr/>
          <p:nvPr/>
        </p:nvGrpSpPr>
        <p:grpSpPr>
          <a:xfrm>
            <a:off x="494130" y="5166149"/>
            <a:ext cx="8273803" cy="1253471"/>
            <a:chOff x="494130" y="5271447"/>
            <a:chExt cx="8273803" cy="125347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494130" y="5271447"/>
                  <a:ext cx="8273803" cy="43088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kumimoji="1" lang="en-US" altLang="ja-JP" sz="2800" dirty="0" err="1" smtClean="0"/>
                    <a:t>Thm</a:t>
                  </a:r>
                  <a:r>
                    <a:rPr kumimoji="1" lang="en-US" altLang="ja-JP" sz="2800" dirty="0" smtClean="0"/>
                    <a:t> [</a:t>
                  </a:r>
                  <a:r>
                    <a:rPr kumimoji="1" lang="en-US" altLang="ja-JP" sz="2400" dirty="0" smtClean="0"/>
                    <a:t>CCHO2014</a:t>
                  </a:r>
                  <a:r>
                    <a:rPr kumimoji="1" lang="en-US" altLang="ja-JP" sz="2800" dirty="0" smtClean="0"/>
                    <a:t>]: </a:t>
                  </a:r>
                  <a14:m>
                    <m:oMath xmlns:m="http://schemas.openxmlformats.org/officeDocument/2006/math"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</m:oMath>
                  </a14:m>
                  <a:r>
                    <a:rPr kumimoji="1" lang="en-US" altLang="ja-JP" sz="2800" dirty="0" smtClean="0"/>
                    <a:t>: median semilattice </a:t>
                  </a:r>
                  <a14:m>
                    <m:oMath xmlns:m="http://schemas.openxmlformats.org/officeDocument/2006/math"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</m:d>
                      <m:r>
                        <a:rPr kumimoji="1" lang="en-US" altLang="ja-JP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</m:oMath>
                  </a14:m>
                  <a:r>
                    <a:rPr kumimoji="1" lang="en-US" altLang="ja-JP" sz="2800" dirty="0"/>
                    <a:t>CAT(0</a:t>
                  </a:r>
                  <a:r>
                    <a:rPr kumimoji="1" lang="en-US" altLang="ja-JP" sz="2800" dirty="0" smtClean="0"/>
                    <a:t>)</a:t>
                  </a:r>
                  <a:endParaRPr kumimoji="1" lang="ja-JP" altLang="en-US" sz="2800" dirty="0"/>
                </a:p>
              </p:txBody>
            </p:sp>
          </mc:Choice>
          <mc:Fallback>
            <p:sp>
              <p:nvSpPr>
                <p:cNvPr id="9" name="テキスト ボックス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130" y="5271447"/>
                  <a:ext cx="8273803" cy="430887"/>
                </a:xfrm>
                <a:prstGeom prst="rect">
                  <a:avLst/>
                </a:prstGeom>
                <a:blipFill>
                  <a:blip r:embed="rId7"/>
                  <a:stretch>
                    <a:fillRect l="-2579" t="-23944" b="-5070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正方形/長方形 9"/>
                <p:cNvSpPr/>
                <p:nvPr/>
              </p:nvSpPr>
              <p:spPr>
                <a:xfrm>
                  <a:off x="1935810" y="6018804"/>
                  <a:ext cx="574298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∀</m:t>
                      </m:r>
                    </m:oMath>
                  </a14:m>
                  <a:r>
                    <a:rPr kumimoji="1" lang="en-US" altLang="ja-JP" sz="2400" dirty="0"/>
                    <a:t>principal ideal is a </a:t>
                  </a:r>
                  <a:r>
                    <a:rPr kumimoji="1" lang="en-US" altLang="ja-JP" sz="2400" dirty="0" smtClean="0"/>
                    <a:t>distributive lattice &amp; [LF]</a:t>
                  </a:r>
                  <a:endParaRPr kumimoji="1" lang="en-US" altLang="ja-JP" sz="2400" dirty="0"/>
                </a:p>
              </p:txBody>
            </p:sp>
          </mc:Choice>
          <mc:Fallback xmlns="">
            <p:sp>
              <p:nvSpPr>
                <p:cNvPr id="10" name="正方形/長方形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5810" y="6018804"/>
                  <a:ext cx="5742983" cy="461665"/>
                </a:xfrm>
                <a:prstGeom prst="rect">
                  <a:avLst/>
                </a:prstGeom>
                <a:blipFill>
                  <a:blip r:embed="rId8"/>
                  <a:stretch>
                    <a:fillRect t="-10526" r="-1062" b="-2894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角丸四角形吹き出し 11"/>
            <p:cNvSpPr/>
            <p:nvPr/>
          </p:nvSpPr>
          <p:spPr>
            <a:xfrm>
              <a:off x="2019886" y="6018803"/>
              <a:ext cx="5658907" cy="506115"/>
            </a:xfrm>
            <a:prstGeom prst="wedgeRoundRectCallout">
              <a:avLst>
                <a:gd name="adj1" fmla="val 11833"/>
                <a:gd name="adj2" fmla="val -46016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テキスト ボックス 13"/>
                <p:cNvSpPr txBox="1"/>
                <p:nvPr/>
              </p:nvSpPr>
              <p:spPr>
                <a:xfrm>
                  <a:off x="4380963" y="5675903"/>
                  <a:ext cx="2500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⇕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14" name="テキスト ボックス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0963" y="5675903"/>
                  <a:ext cx="25006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36585" r="-36585" b="-21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243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フリーフォーム 91"/>
          <p:cNvSpPr/>
          <p:nvPr/>
        </p:nvSpPr>
        <p:spPr>
          <a:xfrm>
            <a:off x="5235872" y="926857"/>
            <a:ext cx="3836648" cy="4949518"/>
          </a:xfrm>
          <a:custGeom>
            <a:avLst/>
            <a:gdLst>
              <a:gd name="connsiteX0" fmla="*/ 3584924 w 4168848"/>
              <a:gd name="connsiteY0" fmla="*/ 14085 h 4828376"/>
              <a:gd name="connsiteX1" fmla="*/ 2425489 w 4168848"/>
              <a:gd name="connsiteY1" fmla="*/ 163496 h 4828376"/>
              <a:gd name="connsiteX2" fmla="*/ 1499136 w 4168848"/>
              <a:gd name="connsiteY2" fmla="*/ 1024108 h 4828376"/>
              <a:gd name="connsiteX3" fmla="*/ 781959 w 4168848"/>
              <a:gd name="connsiteY3" fmla="*/ 2458461 h 4828376"/>
              <a:gd name="connsiteX4" fmla="*/ 154430 w 4168848"/>
              <a:gd name="connsiteY4" fmla="*/ 3145755 h 4828376"/>
              <a:gd name="connsiteX5" fmla="*/ 184312 w 4168848"/>
              <a:gd name="connsiteY5" fmla="*/ 4048202 h 4828376"/>
              <a:gd name="connsiteX6" fmla="*/ 2168500 w 4168848"/>
              <a:gd name="connsiteY6" fmla="*/ 4651826 h 4828376"/>
              <a:gd name="connsiteX7" fmla="*/ 3949489 w 4168848"/>
              <a:gd name="connsiteY7" fmla="*/ 4693661 h 4828376"/>
              <a:gd name="connsiteX8" fmla="*/ 4080971 w 4168848"/>
              <a:gd name="connsiteY8" fmla="*/ 3020249 h 4828376"/>
              <a:gd name="connsiteX9" fmla="*/ 4128783 w 4168848"/>
              <a:gd name="connsiteY9" fmla="*/ 1532108 h 4828376"/>
              <a:gd name="connsiteX10" fmla="*/ 4134759 w 4168848"/>
              <a:gd name="connsiteY10" fmla="*/ 569896 h 4828376"/>
              <a:gd name="connsiteX11" fmla="*/ 3674571 w 4168848"/>
              <a:gd name="connsiteY11" fmla="*/ 67873 h 4828376"/>
              <a:gd name="connsiteX12" fmla="*/ 3584924 w 4168848"/>
              <a:gd name="connsiteY12" fmla="*/ 14085 h 482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68848" h="4828376">
                <a:moveTo>
                  <a:pt x="3584924" y="14085"/>
                </a:moveTo>
                <a:cubicBezTo>
                  <a:pt x="3376744" y="30022"/>
                  <a:pt x="2773120" y="-4841"/>
                  <a:pt x="2425489" y="163496"/>
                </a:cubicBezTo>
                <a:cubicBezTo>
                  <a:pt x="2077858" y="331833"/>
                  <a:pt x="1773058" y="641614"/>
                  <a:pt x="1499136" y="1024108"/>
                </a:cubicBezTo>
                <a:cubicBezTo>
                  <a:pt x="1225214" y="1406602"/>
                  <a:pt x="1006077" y="2104853"/>
                  <a:pt x="781959" y="2458461"/>
                </a:cubicBezTo>
                <a:cubicBezTo>
                  <a:pt x="557841" y="2812069"/>
                  <a:pt x="254038" y="2880798"/>
                  <a:pt x="154430" y="3145755"/>
                </a:cubicBezTo>
                <a:cubicBezTo>
                  <a:pt x="54822" y="3410712"/>
                  <a:pt x="-151366" y="3797190"/>
                  <a:pt x="184312" y="4048202"/>
                </a:cubicBezTo>
                <a:cubicBezTo>
                  <a:pt x="519990" y="4299214"/>
                  <a:pt x="1540971" y="4544250"/>
                  <a:pt x="2168500" y="4651826"/>
                </a:cubicBezTo>
                <a:cubicBezTo>
                  <a:pt x="2796029" y="4759402"/>
                  <a:pt x="3630744" y="4965590"/>
                  <a:pt x="3949489" y="4693661"/>
                </a:cubicBezTo>
                <a:cubicBezTo>
                  <a:pt x="4268234" y="4421732"/>
                  <a:pt x="4051089" y="3547175"/>
                  <a:pt x="4080971" y="3020249"/>
                </a:cubicBezTo>
                <a:cubicBezTo>
                  <a:pt x="4110853" y="2493323"/>
                  <a:pt x="4119818" y="1940500"/>
                  <a:pt x="4128783" y="1532108"/>
                </a:cubicBezTo>
                <a:cubicBezTo>
                  <a:pt x="4137748" y="1123716"/>
                  <a:pt x="4210461" y="813935"/>
                  <a:pt x="4134759" y="569896"/>
                </a:cubicBezTo>
                <a:cubicBezTo>
                  <a:pt x="4059057" y="325857"/>
                  <a:pt x="3770194" y="158516"/>
                  <a:pt x="3674571" y="67873"/>
                </a:cubicBezTo>
                <a:cubicBezTo>
                  <a:pt x="3578948" y="-22770"/>
                  <a:pt x="3793104" y="-1852"/>
                  <a:pt x="3584924" y="14085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78861" y="5634605"/>
            <a:ext cx="21732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Boolean lattice</a:t>
            </a:r>
            <a:endParaRPr kumimoji="1" lang="ja-JP" altLang="en-US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38822" y="4047947"/>
            <a:ext cx="1733295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smtClean="0"/>
              <a:t>distributive </a:t>
            </a:r>
          </a:p>
          <a:p>
            <a:pPr algn="ctr"/>
            <a:r>
              <a:rPr kumimoji="1" lang="en-US" altLang="ja-JP" sz="2800" dirty="0" smtClean="0"/>
              <a:t>lattice</a:t>
            </a:r>
            <a:endParaRPr kumimoji="1" lang="ja-JP" altLang="en-US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9601" y="4177156"/>
            <a:ext cx="1584986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smtClean="0"/>
              <a:t>Boolean </a:t>
            </a:r>
          </a:p>
          <a:p>
            <a:pPr algn="ctr"/>
            <a:r>
              <a:rPr kumimoji="1" lang="en-US" altLang="ja-JP" sz="2800" dirty="0" err="1" smtClean="0"/>
              <a:t>semilattice</a:t>
            </a:r>
            <a:endParaRPr kumimoji="1" lang="ja-JP" altLang="en-US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0893" y="2461289"/>
            <a:ext cx="1584986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smtClean="0"/>
              <a:t>median</a:t>
            </a:r>
          </a:p>
          <a:p>
            <a:pPr algn="ctr"/>
            <a:r>
              <a:rPr kumimoji="1" lang="en-US" altLang="ja-JP" sz="2800" dirty="0" err="1" smtClean="0"/>
              <a:t>semilattice</a:t>
            </a:r>
            <a:endParaRPr kumimoji="1" lang="ja-JP" altLang="en-US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0726" y="2833174"/>
            <a:ext cx="2211759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modular lattice</a:t>
            </a:r>
            <a:endParaRPr kumimoji="1" lang="ja-JP" altLang="en-US" sz="28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73212" y="1599515"/>
            <a:ext cx="2086918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err="1" smtClean="0"/>
              <a:t>supersolvable</a:t>
            </a:r>
            <a:r>
              <a:rPr kumimoji="1" lang="en-US" altLang="ja-JP" sz="2800" dirty="0" smtClean="0"/>
              <a:t> </a:t>
            </a:r>
          </a:p>
          <a:p>
            <a:pPr algn="ctr"/>
            <a:r>
              <a:rPr kumimoji="1" lang="en-US" altLang="ja-JP" sz="2800" dirty="0" smtClean="0"/>
              <a:t>lattice</a:t>
            </a:r>
            <a:endParaRPr kumimoji="1" lang="ja-JP" altLang="en-US" sz="28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12009" y="153759"/>
            <a:ext cx="2002151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err="1" smtClean="0"/>
              <a:t>semimodular</a:t>
            </a:r>
            <a:r>
              <a:rPr kumimoji="1" lang="en-US" altLang="ja-JP" sz="2800" dirty="0" smtClean="0"/>
              <a:t> </a:t>
            </a:r>
          </a:p>
          <a:p>
            <a:pPr algn="ctr"/>
            <a:r>
              <a:rPr kumimoji="1" lang="en-US" altLang="ja-JP" sz="2800" dirty="0" smtClean="0"/>
              <a:t>lattice</a:t>
            </a:r>
            <a:endParaRPr kumimoji="1" lang="ja-JP" altLang="en-US" sz="28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40739" y="1477512"/>
            <a:ext cx="1556452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smtClean="0"/>
              <a:t>geometric </a:t>
            </a:r>
          </a:p>
          <a:p>
            <a:pPr algn="ctr"/>
            <a:r>
              <a:rPr kumimoji="1" lang="en-US" altLang="ja-JP" sz="2800" dirty="0" smtClean="0"/>
              <a:t>lattice</a:t>
            </a:r>
            <a:endParaRPr kumimoji="1" lang="ja-JP" altLang="en-US" sz="28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12552" y="3883545"/>
            <a:ext cx="1349728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smtClean="0"/>
              <a:t>partition </a:t>
            </a:r>
          </a:p>
          <a:p>
            <a:pPr algn="ctr"/>
            <a:r>
              <a:rPr kumimoji="1" lang="en-US" altLang="ja-JP" sz="2800" dirty="0" smtClean="0"/>
              <a:t>lattice</a:t>
            </a:r>
            <a:endParaRPr kumimoji="1" lang="ja-JP" altLang="en-US" sz="28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38754" y="3503559"/>
            <a:ext cx="1749518" cy="129266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2800" dirty="0" err="1" smtClean="0"/>
              <a:t>noncrossing</a:t>
            </a:r>
            <a:endParaRPr kumimoji="1" lang="en-US" altLang="ja-JP" sz="2800" dirty="0"/>
          </a:p>
          <a:p>
            <a:pPr algn="ctr"/>
            <a:r>
              <a:rPr kumimoji="1" lang="en-US" altLang="ja-JP" sz="2800" dirty="0" smtClean="0"/>
              <a:t>partition</a:t>
            </a:r>
          </a:p>
          <a:p>
            <a:pPr algn="ctr"/>
            <a:r>
              <a:rPr kumimoji="1" lang="en-US" altLang="ja-JP" sz="2800" dirty="0" smtClean="0"/>
              <a:t>lattice</a:t>
            </a:r>
            <a:endParaRPr kumimoji="1" lang="ja-JP" altLang="en-US" sz="2800" dirty="0" smtClean="0"/>
          </a:p>
        </p:txBody>
      </p:sp>
      <p:grpSp>
        <p:nvGrpSpPr>
          <p:cNvPr id="103" name="グループ化 102"/>
          <p:cNvGrpSpPr/>
          <p:nvPr/>
        </p:nvGrpSpPr>
        <p:grpSpPr>
          <a:xfrm>
            <a:off x="992094" y="871565"/>
            <a:ext cx="2824512" cy="1961609"/>
            <a:chOff x="992094" y="871565"/>
            <a:chExt cx="2824512" cy="1961609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992094" y="871565"/>
              <a:ext cx="1584986" cy="86177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kumimoji="1" lang="en-US" altLang="ja-JP" sz="2800" dirty="0" smtClean="0"/>
                <a:t>modular </a:t>
              </a:r>
            </a:p>
            <a:p>
              <a:pPr algn="ctr"/>
              <a:r>
                <a:rPr kumimoji="1" lang="en-US" altLang="ja-JP" sz="2800" dirty="0" err="1" smtClean="0"/>
                <a:t>semilattice</a:t>
              </a:r>
              <a:endParaRPr kumimoji="1" lang="ja-JP" altLang="en-US" sz="2800" dirty="0" smtClean="0"/>
            </a:p>
          </p:txBody>
        </p:sp>
        <p:cxnSp>
          <p:nvCxnSpPr>
            <p:cNvPr id="16" name="直線コネクタ 15"/>
            <p:cNvCxnSpPr>
              <a:stCxn id="9" idx="2"/>
              <a:endCxn id="7" idx="0"/>
            </p:cNvCxnSpPr>
            <p:nvPr/>
          </p:nvCxnSpPr>
          <p:spPr>
            <a:xfrm>
              <a:off x="1784587" y="1733339"/>
              <a:ext cx="2032019" cy="10998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9" idx="2"/>
              <a:endCxn id="6" idx="0"/>
            </p:cNvCxnSpPr>
            <p:nvPr/>
          </p:nvCxnSpPr>
          <p:spPr>
            <a:xfrm flipH="1">
              <a:off x="1073386" y="1733339"/>
              <a:ext cx="711201" cy="7279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線コネクタ 19"/>
          <p:cNvCxnSpPr>
            <a:stCxn id="7" idx="2"/>
            <a:endCxn id="4" idx="0"/>
          </p:cNvCxnSpPr>
          <p:nvPr/>
        </p:nvCxnSpPr>
        <p:spPr>
          <a:xfrm flipH="1">
            <a:off x="3705470" y="3264061"/>
            <a:ext cx="111136" cy="7838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6" idx="2"/>
            <a:endCxn id="5" idx="0"/>
          </p:cNvCxnSpPr>
          <p:nvPr/>
        </p:nvCxnSpPr>
        <p:spPr>
          <a:xfrm flipH="1">
            <a:off x="992094" y="3323063"/>
            <a:ext cx="81292" cy="8540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6" idx="2"/>
            <a:endCxn id="4" idx="0"/>
          </p:cNvCxnSpPr>
          <p:nvPr/>
        </p:nvCxnSpPr>
        <p:spPr>
          <a:xfrm>
            <a:off x="1073386" y="3323063"/>
            <a:ext cx="2632084" cy="72488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5" idx="2"/>
            <a:endCxn id="3" idx="0"/>
          </p:cNvCxnSpPr>
          <p:nvPr/>
        </p:nvCxnSpPr>
        <p:spPr>
          <a:xfrm>
            <a:off x="992094" y="5038930"/>
            <a:ext cx="1673411" cy="5956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4" idx="2"/>
            <a:endCxn id="3" idx="0"/>
          </p:cNvCxnSpPr>
          <p:nvPr/>
        </p:nvCxnSpPr>
        <p:spPr>
          <a:xfrm flipH="1">
            <a:off x="2665505" y="4909721"/>
            <a:ext cx="1039965" cy="72488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1" idx="2"/>
            <a:endCxn id="7" idx="0"/>
          </p:cNvCxnSpPr>
          <p:nvPr/>
        </p:nvCxnSpPr>
        <p:spPr>
          <a:xfrm flipH="1">
            <a:off x="3816606" y="1015533"/>
            <a:ext cx="296479" cy="18176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1" idx="2"/>
            <a:endCxn id="12" idx="0"/>
          </p:cNvCxnSpPr>
          <p:nvPr/>
        </p:nvCxnSpPr>
        <p:spPr>
          <a:xfrm>
            <a:off x="4113085" y="1015533"/>
            <a:ext cx="1105880" cy="4619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0" idx="2"/>
            <a:endCxn id="7" idx="0"/>
          </p:cNvCxnSpPr>
          <p:nvPr/>
        </p:nvCxnSpPr>
        <p:spPr>
          <a:xfrm flipH="1">
            <a:off x="3816606" y="2461289"/>
            <a:ext cx="4100065" cy="37188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2" idx="2"/>
            <a:endCxn id="13" idx="0"/>
          </p:cNvCxnSpPr>
          <p:nvPr/>
        </p:nvCxnSpPr>
        <p:spPr>
          <a:xfrm>
            <a:off x="5218965" y="2339286"/>
            <a:ext cx="1068451" cy="1544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10" idx="2"/>
            <a:endCxn id="13" idx="0"/>
          </p:cNvCxnSpPr>
          <p:nvPr/>
        </p:nvCxnSpPr>
        <p:spPr>
          <a:xfrm flipH="1">
            <a:off x="6287416" y="2461289"/>
            <a:ext cx="1629255" cy="14222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10" idx="2"/>
          </p:cNvCxnSpPr>
          <p:nvPr/>
        </p:nvCxnSpPr>
        <p:spPr>
          <a:xfrm>
            <a:off x="7916671" y="2461289"/>
            <a:ext cx="263137" cy="11120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フリーフォーム 90"/>
          <p:cNvSpPr/>
          <p:nvPr/>
        </p:nvSpPr>
        <p:spPr>
          <a:xfrm>
            <a:off x="100608" y="2229748"/>
            <a:ext cx="5053444" cy="4495086"/>
          </a:xfrm>
          <a:custGeom>
            <a:avLst/>
            <a:gdLst>
              <a:gd name="connsiteX0" fmla="*/ 175790 w 5053444"/>
              <a:gd name="connsiteY0" fmla="*/ 125137 h 4495086"/>
              <a:gd name="connsiteX1" fmla="*/ 1460731 w 5053444"/>
              <a:gd name="connsiteY1" fmla="*/ 23537 h 4495086"/>
              <a:gd name="connsiteX2" fmla="*/ 3468826 w 5053444"/>
              <a:gd name="connsiteY2" fmla="*/ 340290 h 4495086"/>
              <a:gd name="connsiteX3" fmla="*/ 4682049 w 5053444"/>
              <a:gd name="connsiteY3" fmla="*/ 639113 h 4495086"/>
              <a:gd name="connsiteX4" fmla="*/ 5052590 w 5053444"/>
              <a:gd name="connsiteY4" fmla="*/ 1111254 h 4495086"/>
              <a:gd name="connsiteX5" fmla="*/ 4777673 w 5053444"/>
              <a:gd name="connsiteY5" fmla="*/ 2115301 h 4495086"/>
              <a:gd name="connsiteX6" fmla="*/ 4574473 w 5053444"/>
              <a:gd name="connsiteY6" fmla="*/ 3346454 h 4495086"/>
              <a:gd name="connsiteX7" fmla="*/ 3516637 w 5053444"/>
              <a:gd name="connsiteY7" fmla="*/ 4404290 h 4495086"/>
              <a:gd name="connsiteX8" fmla="*/ 396920 w 5053444"/>
              <a:gd name="connsiteY8" fmla="*/ 4045701 h 4495086"/>
              <a:gd name="connsiteX9" fmla="*/ 32355 w 5053444"/>
              <a:gd name="connsiteY9" fmla="*/ 931960 h 4495086"/>
              <a:gd name="connsiteX10" fmla="*/ 175790 w 5053444"/>
              <a:gd name="connsiteY10" fmla="*/ 125137 h 44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53444" h="4495086">
                <a:moveTo>
                  <a:pt x="175790" y="125137"/>
                </a:moveTo>
                <a:cubicBezTo>
                  <a:pt x="413853" y="-26267"/>
                  <a:pt x="911892" y="-12322"/>
                  <a:pt x="1460731" y="23537"/>
                </a:cubicBezTo>
                <a:cubicBezTo>
                  <a:pt x="2009570" y="59396"/>
                  <a:pt x="2931940" y="237694"/>
                  <a:pt x="3468826" y="340290"/>
                </a:cubicBezTo>
                <a:cubicBezTo>
                  <a:pt x="4005712" y="442886"/>
                  <a:pt x="4418088" y="510619"/>
                  <a:pt x="4682049" y="639113"/>
                </a:cubicBezTo>
                <a:cubicBezTo>
                  <a:pt x="4946010" y="767607"/>
                  <a:pt x="5036653" y="865223"/>
                  <a:pt x="5052590" y="1111254"/>
                </a:cubicBezTo>
                <a:cubicBezTo>
                  <a:pt x="5068527" y="1357285"/>
                  <a:pt x="4857359" y="1742768"/>
                  <a:pt x="4777673" y="2115301"/>
                </a:cubicBezTo>
                <a:cubicBezTo>
                  <a:pt x="4697987" y="2487834"/>
                  <a:pt x="4784646" y="2964956"/>
                  <a:pt x="4574473" y="3346454"/>
                </a:cubicBezTo>
                <a:cubicBezTo>
                  <a:pt x="4364300" y="3727952"/>
                  <a:pt x="4212896" y="4287749"/>
                  <a:pt x="3516637" y="4404290"/>
                </a:cubicBezTo>
                <a:cubicBezTo>
                  <a:pt x="2820378" y="4520831"/>
                  <a:pt x="977634" y="4624423"/>
                  <a:pt x="396920" y="4045701"/>
                </a:cubicBezTo>
                <a:cubicBezTo>
                  <a:pt x="-183794" y="3466979"/>
                  <a:pt x="65226" y="1588376"/>
                  <a:pt x="32355" y="931960"/>
                </a:cubicBezTo>
                <a:cubicBezTo>
                  <a:pt x="-516" y="275544"/>
                  <a:pt x="-62273" y="276541"/>
                  <a:pt x="175790" y="125137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フリーフォーム 92"/>
          <p:cNvSpPr/>
          <p:nvPr/>
        </p:nvSpPr>
        <p:spPr>
          <a:xfrm>
            <a:off x="2890467" y="88749"/>
            <a:ext cx="3833062" cy="2362307"/>
          </a:xfrm>
          <a:custGeom>
            <a:avLst/>
            <a:gdLst>
              <a:gd name="connsiteX0" fmla="*/ 165242 w 3565252"/>
              <a:gd name="connsiteY0" fmla="*/ 112070 h 2558199"/>
              <a:gd name="connsiteX1" fmla="*/ 314654 w 3565252"/>
              <a:gd name="connsiteY1" fmla="*/ 990611 h 2558199"/>
              <a:gd name="connsiteX2" fmla="*/ 1109525 w 3565252"/>
              <a:gd name="connsiteY2" fmla="*/ 2012588 h 2558199"/>
              <a:gd name="connsiteX3" fmla="*/ 2191266 w 3565252"/>
              <a:gd name="connsiteY3" fmla="*/ 2544493 h 2558199"/>
              <a:gd name="connsiteX4" fmla="*/ 3195313 w 3565252"/>
              <a:gd name="connsiteY4" fmla="*/ 2323364 h 2558199"/>
              <a:gd name="connsiteX5" fmla="*/ 3476207 w 3565252"/>
              <a:gd name="connsiteY5" fmla="*/ 1504588 h 2558199"/>
              <a:gd name="connsiteX6" fmla="*/ 3541948 w 3565252"/>
              <a:gd name="connsiteY6" fmla="*/ 602140 h 2558199"/>
              <a:gd name="connsiteX7" fmla="*/ 3470230 w 3565252"/>
              <a:gd name="connsiteY7" fmla="*/ 124023 h 2558199"/>
              <a:gd name="connsiteX8" fmla="*/ 2591689 w 3565252"/>
              <a:gd name="connsiteY8" fmla="*/ 16446 h 2558199"/>
              <a:gd name="connsiteX9" fmla="*/ 165242 w 3565252"/>
              <a:gd name="connsiteY9" fmla="*/ 112070 h 255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5252" h="2558199">
                <a:moveTo>
                  <a:pt x="165242" y="112070"/>
                </a:moveTo>
                <a:cubicBezTo>
                  <a:pt x="-214264" y="274431"/>
                  <a:pt x="157273" y="673858"/>
                  <a:pt x="314654" y="990611"/>
                </a:cubicBezTo>
                <a:cubicBezTo>
                  <a:pt x="472035" y="1307364"/>
                  <a:pt x="796756" y="1753608"/>
                  <a:pt x="1109525" y="2012588"/>
                </a:cubicBezTo>
                <a:cubicBezTo>
                  <a:pt x="1422294" y="2271568"/>
                  <a:pt x="1843635" y="2492697"/>
                  <a:pt x="2191266" y="2544493"/>
                </a:cubicBezTo>
                <a:cubicBezTo>
                  <a:pt x="2538897" y="2596289"/>
                  <a:pt x="2981156" y="2496682"/>
                  <a:pt x="3195313" y="2323364"/>
                </a:cubicBezTo>
                <a:cubicBezTo>
                  <a:pt x="3409470" y="2150047"/>
                  <a:pt x="3418435" y="1791459"/>
                  <a:pt x="3476207" y="1504588"/>
                </a:cubicBezTo>
                <a:cubicBezTo>
                  <a:pt x="3533980" y="1217717"/>
                  <a:pt x="3542944" y="832234"/>
                  <a:pt x="3541948" y="602140"/>
                </a:cubicBezTo>
                <a:cubicBezTo>
                  <a:pt x="3540952" y="372046"/>
                  <a:pt x="3628606" y="221639"/>
                  <a:pt x="3470230" y="124023"/>
                </a:cubicBezTo>
                <a:cubicBezTo>
                  <a:pt x="3311854" y="26407"/>
                  <a:pt x="3148497" y="23418"/>
                  <a:pt x="2591689" y="16446"/>
                </a:cubicBezTo>
                <a:cubicBezTo>
                  <a:pt x="2034881" y="9474"/>
                  <a:pt x="544748" y="-50291"/>
                  <a:pt x="165242" y="112070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893129" y="577993"/>
            <a:ext cx="1716175" cy="738664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i="1" dirty="0" smtClean="0"/>
              <a:t> Not </a:t>
            </a:r>
            <a:r>
              <a:rPr kumimoji="1" lang="en-US" altLang="ja-JP" sz="2800" i="1" dirty="0"/>
              <a:t>CAT(0)</a:t>
            </a:r>
            <a:endParaRPr kumimoji="1" lang="en-US" altLang="ja-JP" sz="2800" i="1" dirty="0" smtClean="0"/>
          </a:p>
          <a:p>
            <a:r>
              <a:rPr kumimoji="1" lang="en-US" altLang="ja-JP" sz="2000" dirty="0" smtClean="0"/>
              <a:t> (Hayashi 2019)  </a:t>
            </a:r>
            <a:endParaRPr kumimoji="1" lang="ja-JP" altLang="en-US" sz="2000" dirty="0" smtClean="0"/>
          </a:p>
        </p:txBody>
      </p:sp>
      <p:sp>
        <p:nvSpPr>
          <p:cNvPr id="101" name="正方形/長方形 100"/>
          <p:cNvSpPr/>
          <p:nvPr/>
        </p:nvSpPr>
        <p:spPr>
          <a:xfrm>
            <a:off x="1657152" y="3401616"/>
            <a:ext cx="1392304" cy="64633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kumimoji="1" lang="en-US" altLang="ja-JP" sz="3600" i="1" dirty="0"/>
              <a:t>CAT(0)</a:t>
            </a:r>
            <a:endParaRPr lang="ja-JP" altLang="en-US" sz="36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744841" y="2844850"/>
            <a:ext cx="2026196" cy="492443"/>
          </a:xfrm>
          <a:prstGeom prst="rect">
            <a:avLst/>
          </a:prstGeom>
          <a:solidFill>
            <a:schemeClr val="accent6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3200" i="1" dirty="0" smtClean="0"/>
              <a:t>?? CAT(0) ??</a:t>
            </a:r>
            <a:endParaRPr kumimoji="1" lang="ja-JP" altLang="en-US" sz="3200" i="1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6919964" y="4829178"/>
            <a:ext cx="2071025" cy="4470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41059" y="4856876"/>
            <a:ext cx="182883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BM conjecture</a:t>
            </a:r>
            <a:endParaRPr kumimoji="1" lang="ja-JP" altLang="en-US" sz="24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0478" y="480157"/>
            <a:ext cx="138980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i="1" dirty="0">
                <a:solidFill>
                  <a:srgbClr val="7030A0"/>
                </a:solidFill>
              </a:rPr>
              <a:t>T</a:t>
            </a:r>
            <a:r>
              <a:rPr kumimoji="1" lang="en-US" altLang="ja-JP" sz="2800" i="1" dirty="0" smtClean="0">
                <a:solidFill>
                  <a:srgbClr val="7030A0"/>
                </a:solidFill>
              </a:rPr>
              <a:t>his work</a:t>
            </a:r>
            <a:endParaRPr kumimoji="1" lang="ja-JP" altLang="en-US" sz="2800" i="1" dirty="0" smtClean="0">
              <a:solidFill>
                <a:srgbClr val="7030A0"/>
              </a:solidFill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384196" y="414635"/>
            <a:ext cx="2665260" cy="1615766"/>
          </a:xfrm>
          <a:prstGeom prst="ellipse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5646" y="5188944"/>
            <a:ext cx="97321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/>
              <a:t>tree space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1" grpId="0" animBg="1"/>
      <p:bldP spid="93" grpId="0" animBg="1"/>
      <p:bldP spid="94" grpId="0" animBg="1"/>
      <p:bldP spid="101" grpId="0" animBg="1"/>
      <p:bldP spid="102" grpId="0" animBg="1"/>
      <p:bldP spid="21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376707" y="340659"/>
            <a:ext cx="222163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3600" dirty="0" smtClean="0"/>
              <a:t>Main Result</a:t>
            </a:r>
            <a:endParaRPr kumimoji="1" lang="ja-JP" altLang="en-US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4077" y="1161206"/>
            <a:ext cx="7419403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3200" dirty="0" smtClean="0"/>
              <a:t>Def.[</a:t>
            </a:r>
            <a:r>
              <a:rPr kumimoji="1" lang="en-US" altLang="ja-JP" dirty="0" err="1" smtClean="0"/>
              <a:t>Bandelt</a:t>
            </a:r>
            <a:r>
              <a:rPr kumimoji="1" lang="en-US" altLang="ja-JP" dirty="0" smtClean="0"/>
              <a:t>-Van de </a:t>
            </a:r>
            <a:r>
              <a:rPr kumimoji="1" lang="en-US" altLang="ja-JP" dirty="0" err="1" smtClean="0"/>
              <a:t>Vel-Verheul</a:t>
            </a:r>
            <a:r>
              <a:rPr kumimoji="1" lang="en-US" altLang="ja-JP" dirty="0" smtClean="0"/>
              <a:t> 1993</a:t>
            </a:r>
            <a:r>
              <a:rPr kumimoji="1" lang="en-US" altLang="ja-JP" sz="3200" dirty="0" smtClean="0"/>
              <a:t>] modular </a:t>
            </a:r>
            <a:r>
              <a:rPr kumimoji="1" lang="en-US" altLang="ja-JP" sz="3200" dirty="0" err="1" smtClean="0"/>
              <a:t>semilattice</a:t>
            </a:r>
            <a:endParaRPr kumimoji="1" lang="ja-JP" alt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695903" y="2085774"/>
                <a:ext cx="6390147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kumimoji="1" lang="en-US" altLang="ja-JP" sz="2800" dirty="0" smtClean="0"/>
                  <a:t>principal ideal is a modular lattice</a:t>
                </a:r>
              </a:p>
              <a:p>
                <a:pPr algn="ctr"/>
                <a:r>
                  <a:rPr kumimoji="1" lang="en-US" altLang="ja-JP" sz="2800" dirty="0"/>
                  <a:t> </a:t>
                </a:r>
                <a:r>
                  <a:rPr kumimoji="1" lang="en-US" altLang="ja-JP" sz="2800" dirty="0" smtClean="0"/>
                  <a:t>&amp;</a:t>
                </a:r>
              </a:p>
              <a:p>
                <a:pPr algn="ctr"/>
                <a:r>
                  <a:rPr kumimoji="1" lang="en-US" altLang="ja-JP" sz="2800" b="0" dirty="0" smtClean="0"/>
                  <a:t> [LF]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03" y="2085774"/>
                <a:ext cx="6390147" cy="1292662"/>
              </a:xfrm>
              <a:prstGeom prst="rect">
                <a:avLst/>
              </a:prstGeom>
              <a:blipFill>
                <a:blip r:embed="rId2"/>
                <a:stretch>
                  <a:fillRect l="-1622" t="-8019" b="-165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54636" y="4242685"/>
                <a:ext cx="6622967" cy="98488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3200" dirty="0" err="1" smtClean="0"/>
                  <a:t>Thm</a:t>
                </a:r>
                <a:r>
                  <a:rPr kumimoji="1" lang="en-US" altLang="ja-JP" sz="3200" dirty="0" smtClean="0"/>
                  <a:t>. [H2019] </a:t>
                </a:r>
                <a:r>
                  <a:rPr kumimoji="1" lang="en-US" altLang="ja-JP" sz="2400" dirty="0"/>
                  <a:t> </a:t>
                </a:r>
                <a:r>
                  <a:rPr kumimoji="1" lang="en-US" altLang="ja-JP" sz="2400" dirty="0" err="1" smtClean="0"/>
                  <a:t>Conj</a:t>
                </a:r>
                <a:r>
                  <a:rPr kumimoji="1" lang="en-US" altLang="ja-JP" sz="2400" dirty="0" smtClean="0"/>
                  <a:t> [CCHO2014]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en-US" altLang="ja-JP" sz="3200" dirty="0"/>
                  <a:t> </a:t>
                </a:r>
                <a:r>
                  <a:rPr kumimoji="1" lang="en-US" altLang="ja-JP" sz="3200" dirty="0" smtClean="0"/>
                  <a:t>modular </a:t>
                </a:r>
                <a:r>
                  <a:rPr kumimoji="1" lang="en-US" altLang="ja-JP" sz="3200" dirty="0" err="1" smtClean="0"/>
                  <a:t>semilattice</a:t>
                </a:r>
                <a:r>
                  <a:rPr kumimoji="1" lang="en-US" altLang="ja-JP" sz="32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  <m:r>
                      <a:rPr kumimoji="1"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en-US" altLang="ja-JP" sz="3200" dirty="0"/>
                  <a:t>CAT(0</a:t>
                </a:r>
                <a:r>
                  <a:rPr kumimoji="1" lang="en-US" altLang="ja-JP" sz="3200" dirty="0" smtClean="0"/>
                  <a:t>).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36" y="4242685"/>
                <a:ext cx="6622967" cy="984885"/>
              </a:xfrm>
              <a:prstGeom prst="rect">
                <a:avLst/>
              </a:prstGeom>
              <a:blipFill>
                <a:blip r:embed="rId3"/>
                <a:stretch>
                  <a:fillRect l="-3680" t="-12963" r="-2852" b="-240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14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 rot="5400000">
                <a:off x="4432060" y="1658646"/>
                <a:ext cx="5725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432060" y="1658646"/>
                <a:ext cx="57259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0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317" y="268941"/>
            <a:ext cx="250927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3600" dirty="0" smtClean="0"/>
              <a:t>Proof Outline</a:t>
            </a:r>
            <a:endParaRPr kumimoji="1" lang="ja-JP" altLang="en-US" sz="36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15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942109" y="976535"/>
                <a:ext cx="79565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dirty="0" smtClean="0"/>
                  <a:t>Recall:  CAT(0) property 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kumimoji="1" lang="en-US" altLang="ja-JP" sz="2800" dirty="0" smtClean="0"/>
                  <a:t>   Unique Geodesic </a:t>
                </a:r>
                <a:r>
                  <a:rPr kumimoji="1" lang="en-US" altLang="ja-JP" sz="2800" dirty="0"/>
                  <a:t>P</a:t>
                </a:r>
                <a:r>
                  <a:rPr kumimoji="1" lang="en-US" altLang="ja-JP" sz="2800" dirty="0" smtClean="0"/>
                  <a:t>roperty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09" y="976535"/>
                <a:ext cx="7956537" cy="430887"/>
              </a:xfrm>
              <a:prstGeom prst="rect">
                <a:avLst/>
              </a:prstGeom>
              <a:blipFill>
                <a:blip r:embed="rId2"/>
                <a:stretch>
                  <a:fillRect l="-2759" t="-23944" r="-1609" b="-50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91086" y="976534"/>
                <a:ext cx="1427891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dirty="0" smtClean="0"/>
                  <a:t>For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</m:oMath>
                </a14:m>
                <a:r>
                  <a:rPr kumimoji="1" lang="en-US" altLang="ja-JP" sz="2800" dirty="0" smtClean="0"/>
                  <a:t>,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86" y="976534"/>
                <a:ext cx="1427891" cy="430887"/>
              </a:xfrm>
              <a:prstGeom prst="rect">
                <a:avLst/>
              </a:prstGeom>
              <a:blipFill>
                <a:blip r:embed="rId3"/>
                <a:stretch>
                  <a:fillRect l="-15385" t="-23944" r="-13675" b="-50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2206793" y="1629710"/>
            <a:ext cx="500739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We prove </a:t>
            </a:r>
            <a:r>
              <a:rPr kumimoji="1" lang="en-US" altLang="ja-JP" sz="2800" dirty="0" smtClean="0"/>
              <a:t>UGP in constructive way</a:t>
            </a:r>
            <a:endParaRPr kumimoji="1" lang="ja-JP" alt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90456" y="2429637"/>
                <a:ext cx="8115555" cy="12926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dirty="0" smtClean="0"/>
                  <a:t>Key Fact:  Owen-</a:t>
                </a:r>
                <a:r>
                  <a:rPr kumimoji="1" lang="en-US" altLang="ja-JP" sz="2800" dirty="0" err="1" smtClean="0"/>
                  <a:t>Provan</a:t>
                </a:r>
                <a:r>
                  <a:rPr kumimoji="1" lang="en-US" altLang="ja-JP" sz="2800" dirty="0" smtClean="0"/>
                  <a:t> algorithm  </a:t>
                </a:r>
                <a:r>
                  <a:rPr kumimoji="1" lang="en-US" altLang="ja-JP" sz="2000" dirty="0" smtClean="0"/>
                  <a:t>(Owen11, Owen-</a:t>
                </a:r>
                <a:r>
                  <a:rPr kumimoji="1" lang="en-US" altLang="ja-JP" sz="2000" dirty="0" err="1" smtClean="0"/>
                  <a:t>Provan</a:t>
                </a:r>
                <a:r>
                  <a:rPr kumimoji="1" lang="en-US" altLang="ja-JP" sz="2000" dirty="0" smtClean="0"/>
                  <a:t> 11) </a:t>
                </a:r>
                <a:endParaRPr kumimoji="1" lang="en-US" altLang="ja-JP" sz="2800" dirty="0" smtClean="0"/>
              </a:p>
              <a:p>
                <a:r>
                  <a:rPr kumimoji="1" lang="en-US" altLang="ja-JP" sz="2800" dirty="0" smtClean="0"/>
                  <a:t>                       for geodesics in tree space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sz="2800" i="1" smtClean="0">
                            <a:latin typeface="Cambria Math" panose="02040503050406030204" pitchFamily="18" charset="0"/>
                          </a:rPr>
                          <m:t>𝒯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kumimoji="1" lang="en-US" altLang="ja-JP" sz="2800" b="0" dirty="0" smtClean="0"/>
              </a:p>
              <a:p>
                <a:r>
                  <a:rPr kumimoji="1" lang="en-US" altLang="ja-JP" sz="2800" dirty="0" smtClean="0"/>
                  <a:t>           </a:t>
                </a:r>
                <a:r>
                  <a:rPr kumimoji="1" lang="en-US" altLang="ja-JP" sz="2800" i="1" dirty="0" smtClean="0">
                    <a:solidFill>
                      <a:srgbClr val="7030A0"/>
                    </a:solidFill>
                  </a:rPr>
                  <a:t>can prove </a:t>
                </a:r>
                <a:r>
                  <a:rPr kumimoji="1" lang="en-US" altLang="ja-JP" sz="2800" dirty="0" smtClean="0">
                    <a:solidFill>
                      <a:srgbClr val="7030A0"/>
                    </a:solidFill>
                  </a:rPr>
                  <a:t>UGP (</a:t>
                </a:r>
                <a:r>
                  <a:rPr kumimoji="1" lang="en-US" altLang="ja-JP" sz="2800" i="1" dirty="0" smtClean="0">
                    <a:solidFill>
                      <a:srgbClr val="7030A0"/>
                    </a:solidFill>
                  </a:rPr>
                  <a:t>without knowing CAT(0))</a:t>
                </a:r>
                <a:endParaRPr kumimoji="1" lang="ja-JP" altLang="en-US" sz="2800" i="1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56" y="2429637"/>
                <a:ext cx="8115555" cy="1292662"/>
              </a:xfrm>
              <a:prstGeom prst="rect">
                <a:avLst/>
              </a:prstGeom>
              <a:blipFill>
                <a:blip r:embed="rId4"/>
                <a:stretch>
                  <a:fillRect l="-2705" t="-8019" b="-160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グループ化 13"/>
          <p:cNvGrpSpPr/>
          <p:nvPr/>
        </p:nvGrpSpPr>
        <p:grpSpPr>
          <a:xfrm>
            <a:off x="711452" y="3959278"/>
            <a:ext cx="7850687" cy="878464"/>
            <a:chOff x="711452" y="4180949"/>
            <a:chExt cx="7850687" cy="8784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1807854" y="4312626"/>
                  <a:ext cx="675428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</m:oMath>
                  </a14:m>
                  <a:r>
                    <a:rPr kumimoji="1" lang="en-US" altLang="ja-JP" sz="2800" dirty="0" smtClean="0"/>
                    <a:t>       flag complex    </a:t>
                  </a: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</m:oMath>
                  </a14:m>
                  <a:r>
                    <a:rPr kumimoji="1" lang="en-US" altLang="ja-JP" sz="2800" dirty="0" smtClean="0"/>
                    <a:t>    median </a:t>
                  </a:r>
                  <a:r>
                    <a:rPr kumimoji="1" lang="en-US" altLang="ja-JP" sz="2800" dirty="0" err="1" smtClean="0"/>
                    <a:t>semilattice</a:t>
                  </a:r>
                  <a:r>
                    <a:rPr kumimoji="1" lang="en-US" altLang="ja-JP" sz="2800" dirty="0" smtClean="0"/>
                    <a:t> </a:t>
                  </a:r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9" name="テキスト ボックス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7854" y="4312626"/>
                  <a:ext cx="6754285" cy="430887"/>
                </a:xfrm>
                <a:prstGeom prst="rect">
                  <a:avLst/>
                </a:prstGeom>
                <a:blipFill>
                  <a:blip r:embed="rId5"/>
                  <a:stretch>
                    <a:fillRect t="-23944" r="-812" b="-5070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2842952" y="4751636"/>
                  <a:ext cx="229748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kumimoji="1" lang="en-US" altLang="ja-JP" sz="2000" dirty="0" smtClean="0"/>
                    <a:t>Boolean </a:t>
                  </a:r>
                  <a:r>
                    <a:rPr kumimoji="1" lang="en-US" altLang="ja-JP" sz="2000" dirty="0" err="1" smtClean="0"/>
                    <a:t>semilattice</a:t>
                  </a:r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2952" y="4751636"/>
                  <a:ext cx="2297488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2653" t="-25490" r="-6366" b="-4902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テキスト ボックス 10"/>
            <p:cNvSpPr txBox="1"/>
            <p:nvPr/>
          </p:nvSpPr>
          <p:spPr>
            <a:xfrm>
              <a:off x="4945377" y="4180949"/>
              <a:ext cx="436017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/>
                <a:t>H.19</a:t>
              </a:r>
              <a:endParaRPr kumimoji="1" lang="ja-JP" altLang="en-US" dirty="0" smtClean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1452" y="4196339"/>
              <a:ext cx="193860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600" dirty="0" smtClean="0"/>
                <a:t>Miller-Owen-</a:t>
              </a:r>
              <a:r>
                <a:rPr kumimoji="1" lang="en-US" altLang="ja-JP" sz="1600" dirty="0" err="1" smtClean="0"/>
                <a:t>Provan</a:t>
              </a:r>
              <a:r>
                <a:rPr kumimoji="1" lang="en-US" altLang="ja-JP" sz="1600" dirty="0" smtClean="0"/>
                <a:t> 15</a:t>
              </a:r>
              <a:endParaRPr kumimoji="1" lang="ja-JP" altLang="en-US" sz="16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95842" y="5167605"/>
                <a:ext cx="8377103" cy="8617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2800" dirty="0" smtClean="0"/>
                  <a:t>[H.19]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r>
                  <a:rPr kumimoji="1" lang="en-US" altLang="ja-JP" sz="2800" dirty="0" smtClean="0"/>
                  <a:t>),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kumimoji="1" lang="en-US" altLang="ja-JP" sz="2800" dirty="0" smtClean="0"/>
                  <a:t> median </a:t>
                </a:r>
                <a:r>
                  <a:rPr kumimoji="1" lang="en-US" altLang="ja-JP" sz="2800" dirty="0" err="1" smtClean="0"/>
                  <a:t>subsemilattice</a:t>
                </a:r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</m:oMath>
                </a14:m>
                <a:r>
                  <a:rPr kumimoji="1" lang="en-US" altLang="ja-JP" sz="2800" dirty="0" smtClean="0"/>
                  <a:t>of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endParaRPr kumimoji="1" lang="en-US" altLang="ja-JP" sz="2800" dirty="0" smtClean="0"/>
              </a:p>
              <a:p>
                <a:r>
                  <a:rPr kumimoji="1" lang="en-US" altLang="ja-JP" sz="2800" dirty="0" smtClean="0"/>
                  <a:t>               </a:t>
                </a:r>
                <a:r>
                  <a:rPr kumimoji="1" lang="en-US" altLang="ja-JP" sz="2800" dirty="0" err="1" smtClean="0"/>
                  <a:t>s.t.</a:t>
                </a:r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800" dirty="0" smtClean="0"/>
                  <a:t>-geodesic belongs to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ℳ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kumimoji="1" lang="en-US" altLang="ja-JP" sz="2800" dirty="0"/>
                      <m:t>.</m:t>
                    </m:r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42" y="5167605"/>
                <a:ext cx="8377103" cy="861774"/>
              </a:xfrm>
              <a:prstGeom prst="rect">
                <a:avLst/>
              </a:prstGeom>
              <a:blipFill>
                <a:blip r:embed="rId7"/>
                <a:stretch>
                  <a:fillRect l="-2620" t="-12057" b="-248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/>
              <p:cNvSpPr/>
              <p:nvPr/>
            </p:nvSpPr>
            <p:spPr>
              <a:xfrm>
                <a:off x="4323735" y="939226"/>
                <a:ext cx="638316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6" name="正方形/長方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735" y="939226"/>
                <a:ext cx="6383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8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3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26046" y="5869358"/>
            <a:ext cx="423487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i="1" dirty="0"/>
              <a:t>T</a:t>
            </a:r>
            <a:r>
              <a:rPr kumimoji="1" lang="en-US" altLang="ja-JP" sz="2800" i="1" dirty="0" smtClean="0"/>
              <a:t>hank you for your </a:t>
            </a:r>
            <a:r>
              <a:rPr kumimoji="1" lang="en-US" altLang="ja-JP" sz="2800" i="1" dirty="0" smtClean="0"/>
              <a:t>attention</a:t>
            </a:r>
            <a:endParaRPr kumimoji="1" lang="en-US" altLang="ja-JP" sz="2800" i="1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22303" y="4058234"/>
            <a:ext cx="8583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H. Hirai: A </a:t>
            </a:r>
            <a:r>
              <a:rPr lang="en-US" altLang="ja-JP" sz="2400" dirty="0" err="1" smtClean="0"/>
              <a:t>Nonpositive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Curvature Property of Modular </a:t>
            </a:r>
            <a:r>
              <a:rPr lang="en-US" altLang="ja-JP" sz="2400" dirty="0" err="1" smtClean="0"/>
              <a:t>Semilattices</a:t>
            </a:r>
            <a:r>
              <a:rPr lang="en-US" altLang="ja-JP" sz="2400" dirty="0" smtClean="0"/>
              <a:t>,</a:t>
            </a:r>
          </a:p>
          <a:p>
            <a:r>
              <a:rPr lang="en-US" altLang="ja-JP" sz="2400" dirty="0" smtClean="0"/>
              <a:t>                                                                                arXiv1905.01449, 2019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69252" y="317655"/>
            <a:ext cx="379629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3600" dirty="0" smtClean="0"/>
              <a:t>Concluding Remarks</a:t>
            </a:r>
            <a:endParaRPr kumimoji="1" lang="ja-JP" altLang="en-US" sz="3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0845" y="2231516"/>
            <a:ext cx="8991436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Algorithmic aspect for geodesics: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tree space/flag complex  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</a:t>
            </a:r>
            <a:r>
              <a:rPr kumimoji="1" lang="en-US" altLang="ja-JP" sz="2400" dirty="0" smtClean="0"/>
              <a:t> max. weight stable set in bipartite graph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median </a:t>
            </a:r>
            <a:r>
              <a:rPr kumimoji="1" lang="en-US" altLang="ja-JP" sz="2400" dirty="0" err="1" smtClean="0"/>
              <a:t>semilattice</a:t>
            </a:r>
            <a:r>
              <a:rPr kumimoji="1" lang="en-US" altLang="ja-JP" sz="2400" dirty="0" smtClean="0"/>
              <a:t>           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 </a:t>
            </a:r>
            <a:r>
              <a:rPr kumimoji="1" lang="en-US" altLang="ja-JP" sz="2400" dirty="0" smtClean="0"/>
              <a:t>max. weight ideal in </a:t>
            </a:r>
            <a:r>
              <a:rPr kumimoji="1" lang="en-US" altLang="ja-JP" sz="2400" dirty="0" err="1" smtClean="0"/>
              <a:t>poset</a:t>
            </a:r>
            <a:r>
              <a:rPr kumimoji="1" lang="en-US" altLang="ja-JP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modular </a:t>
            </a:r>
            <a:r>
              <a:rPr kumimoji="1" lang="en-US" altLang="ja-JP" sz="2400" dirty="0" err="1" smtClean="0"/>
              <a:t>semilattice</a:t>
            </a:r>
            <a:r>
              <a:rPr kumimoji="1" lang="en-US" altLang="ja-JP" sz="2400" dirty="0" smtClean="0"/>
              <a:t>         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 </a:t>
            </a:r>
            <a:r>
              <a:rPr kumimoji="1" lang="en-US" altLang="ja-JP" sz="2400" dirty="0" smtClean="0"/>
              <a:t>Generalization of weighted MVSP</a:t>
            </a:r>
            <a:endParaRPr kumimoji="1" lang="ja-JP" altLang="en-US" sz="2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0845" y="1133058"/>
            <a:ext cx="4506555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Challenge to BM-conjecture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difficulty: violation of modularity </a:t>
            </a:r>
            <a:endParaRPr kumimoji="1" lang="ja-JP" altLang="en-US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0845" y="5150636"/>
            <a:ext cx="755187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Papers &amp; slides:  http</a:t>
            </a:r>
            <a:r>
              <a:rPr kumimoji="1" lang="en-US" altLang="ja-JP" sz="2400" dirty="0"/>
              <a:t>://www.misojiro.t.u-tokyo.ac.jp/~hirai/ 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9267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4013" y="457202"/>
            <a:ext cx="3021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err="1" smtClean="0"/>
              <a:t>Orthoscheme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99015" y="687798"/>
            <a:ext cx="2807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(named by </a:t>
            </a:r>
            <a:r>
              <a:rPr kumimoji="1" lang="en-US" altLang="ja-JP" sz="2000" dirty="0" err="1" smtClean="0"/>
              <a:t>Coxeter</a:t>
            </a:r>
            <a:r>
              <a:rPr kumimoji="1" lang="en-US" altLang="ja-JP" sz="2000" dirty="0" smtClean="0"/>
              <a:t> 1991)</a:t>
            </a:r>
            <a:endParaRPr kumimoji="1" lang="ja-JP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52097" y="1410837"/>
                <a:ext cx="48587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b="0" dirty="0" smtClean="0"/>
                  <a:t>Def.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kumimoji="1" lang="en-US" altLang="ja-JP" sz="2800" dirty="0" smtClean="0"/>
                  <a:t>-dimensional </a:t>
                </a:r>
                <a:r>
                  <a:rPr kumimoji="1" lang="en-US" altLang="ja-JP" sz="2800" dirty="0" err="1" smtClean="0"/>
                  <a:t>orthoscheme</a:t>
                </a:r>
                <a:r>
                  <a:rPr kumimoji="1" lang="en-US" altLang="ja-JP" sz="2800" dirty="0" smtClean="0"/>
                  <a:t> 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97" y="1410837"/>
                <a:ext cx="4858702" cy="430887"/>
              </a:xfrm>
              <a:prstGeom prst="rect">
                <a:avLst/>
              </a:prstGeom>
              <a:blipFill>
                <a:blip r:embed="rId2"/>
                <a:stretch>
                  <a:fillRect l="-4517" t="-23944" r="-1631" b="-50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98796" y="2038618"/>
                <a:ext cx="8016554" cy="1172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kumimoji="1" lang="en-US" altLang="ja-JP" sz="2800" dirty="0"/>
                  <a:t>-</a:t>
                </a:r>
                <a:r>
                  <a:rPr kumimoji="1" lang="en-US" altLang="ja-JP" sz="2800" dirty="0" smtClean="0"/>
                  <a:t>dim. simplex of vertices</a:t>
                </a:r>
              </a:p>
              <a:p>
                <a:r>
                  <a:rPr kumimoji="1" lang="en-US" altLang="ja-JP" sz="28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0,0,…,0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1,0,…,0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  (1,1,0,…,0),…, </m:t>
                    </m:r>
                    <m:limUpp>
                      <m:limUp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kumimoji="1" lang="ja-JP" alt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kumimoji="1" lang="en-US" altLang="ja-JP" sz="28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kumimoji="1" lang="en-US" altLang="ja-JP" sz="2800" b="0" i="1" dirty="0" smtClean="0">
                                <a:latin typeface="Cambria Math" panose="02040503050406030204" pitchFamily="18" charset="0"/>
                              </a:rPr>
                              <m:t>1,1,1,…,1)</m:t>
                            </m:r>
                          </m:e>
                        </m:groupChr>
                      </m:e>
                      <m:lim>
                        <m:r>
                          <a:rPr kumimoji="1" lang="en-US" altLang="ja-JP" sz="2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lim>
                    </m:limUpp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96" y="2038618"/>
                <a:ext cx="8016554" cy="1172116"/>
              </a:xfrm>
              <a:prstGeom prst="rect">
                <a:avLst/>
              </a:prstGeom>
              <a:blipFill>
                <a:blip r:embed="rId3"/>
                <a:stretch>
                  <a:fillRect t="-88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コネクタ 6"/>
          <p:cNvCxnSpPr/>
          <p:nvPr/>
        </p:nvCxnSpPr>
        <p:spPr>
          <a:xfrm>
            <a:off x="4909543" y="5769870"/>
            <a:ext cx="1178944" cy="115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6092898" y="4958293"/>
            <a:ext cx="779809" cy="8211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6866330" y="3812723"/>
            <a:ext cx="4638" cy="1168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6088487" y="3794956"/>
            <a:ext cx="789085" cy="1979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916262" y="3797831"/>
            <a:ext cx="1955286" cy="197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4942320" y="4964737"/>
            <a:ext cx="1916793" cy="795404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4549606" y="5776381"/>
                <a:ext cx="485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000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606" y="5776381"/>
                <a:ext cx="485710" cy="307777"/>
              </a:xfrm>
              <a:prstGeom prst="rect">
                <a:avLst/>
              </a:prstGeom>
              <a:blipFill>
                <a:blip r:embed="rId4"/>
                <a:stretch>
                  <a:fillRect l="-11250" r="-11250"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904456" y="5820217"/>
                <a:ext cx="485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456" y="5820217"/>
                <a:ext cx="485710" cy="307777"/>
              </a:xfrm>
              <a:prstGeom prst="rect">
                <a:avLst/>
              </a:prstGeom>
              <a:blipFill>
                <a:blip r:embed="rId5"/>
                <a:stretch>
                  <a:fillRect l="-12658" r="-11392"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6863751" y="4856739"/>
                <a:ext cx="485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751" y="4856739"/>
                <a:ext cx="485710" cy="307777"/>
              </a:xfrm>
              <a:prstGeom prst="rect">
                <a:avLst/>
              </a:prstGeom>
              <a:blipFill>
                <a:blip r:embed="rId6"/>
                <a:stretch>
                  <a:fillRect l="-12500" r="-10000"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6866330" y="3636297"/>
                <a:ext cx="4857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330" y="3636297"/>
                <a:ext cx="485710" cy="307777"/>
              </a:xfrm>
              <a:prstGeom prst="rect">
                <a:avLst/>
              </a:prstGeom>
              <a:blipFill>
                <a:blip r:embed="rId7"/>
                <a:stretch>
                  <a:fillRect l="-11250" r="-11250"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コネクタ 20"/>
          <p:cNvCxnSpPr/>
          <p:nvPr/>
        </p:nvCxnSpPr>
        <p:spPr>
          <a:xfrm flipV="1">
            <a:off x="1681846" y="5586153"/>
            <a:ext cx="1465907" cy="85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3126333" y="4144759"/>
            <a:ext cx="21422" cy="14457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1677208" y="4144761"/>
            <a:ext cx="1444487" cy="1449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1434353" y="5648050"/>
                <a:ext cx="3430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353" y="5648050"/>
                <a:ext cx="343043" cy="307777"/>
              </a:xfrm>
              <a:prstGeom prst="rect">
                <a:avLst/>
              </a:prstGeom>
              <a:blipFill>
                <a:blip r:embed="rId8"/>
                <a:stretch>
                  <a:fillRect l="-15789" r="-15789"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3022855" y="5638425"/>
                <a:ext cx="3430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855" y="5638425"/>
                <a:ext cx="343043" cy="307777"/>
              </a:xfrm>
              <a:prstGeom prst="rect">
                <a:avLst/>
              </a:prstGeom>
              <a:blipFill>
                <a:blip r:embed="rId9"/>
                <a:stretch>
                  <a:fillRect l="-17857" r="-16071"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3051271" y="3783684"/>
                <a:ext cx="3430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271" y="3783684"/>
                <a:ext cx="343043" cy="307777"/>
              </a:xfrm>
              <a:prstGeom prst="rect">
                <a:avLst/>
              </a:prstGeom>
              <a:blipFill>
                <a:blip r:embed="rId10"/>
                <a:stretch>
                  <a:fillRect l="-17857" r="-16071"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1617764" y="3783684"/>
                <a:ext cx="5166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764" y="3783684"/>
                <a:ext cx="516616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231694" y="3749445"/>
                <a:ext cx="5166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694" y="3749445"/>
                <a:ext cx="516615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スライド番号プレースホルダー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5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リーフォーム 27"/>
          <p:cNvSpPr/>
          <p:nvPr/>
        </p:nvSpPr>
        <p:spPr>
          <a:xfrm>
            <a:off x="2508767" y="3774403"/>
            <a:ext cx="405933" cy="2229685"/>
          </a:xfrm>
          <a:custGeom>
            <a:avLst/>
            <a:gdLst>
              <a:gd name="connsiteX0" fmla="*/ 14632 w 371191"/>
              <a:gd name="connsiteY0" fmla="*/ 0 h 1949570"/>
              <a:gd name="connsiteX1" fmla="*/ 348187 w 371191"/>
              <a:gd name="connsiteY1" fmla="*/ 580846 h 1949570"/>
              <a:gd name="connsiteX2" fmla="*/ 371191 w 371191"/>
              <a:gd name="connsiteY2" fmla="*/ 1265208 h 1949570"/>
              <a:gd name="connsiteX3" fmla="*/ 3130 w 371191"/>
              <a:gd name="connsiteY3" fmla="*/ 1949570 h 1949570"/>
              <a:gd name="connsiteX4" fmla="*/ 14632 w 371191"/>
              <a:gd name="connsiteY4" fmla="*/ 0 h 194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191" h="1949570">
                <a:moveTo>
                  <a:pt x="14632" y="0"/>
                </a:moveTo>
                <a:lnTo>
                  <a:pt x="348187" y="580846"/>
                </a:lnTo>
                <a:lnTo>
                  <a:pt x="371191" y="1265208"/>
                </a:lnTo>
                <a:lnTo>
                  <a:pt x="3130" y="1949570"/>
                </a:lnTo>
                <a:cubicBezTo>
                  <a:pt x="-704" y="1303547"/>
                  <a:pt x="-4537" y="657525"/>
                  <a:pt x="1463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998"/>
            <a:ext cx="7886700" cy="1325563"/>
          </a:xfrm>
        </p:spPr>
        <p:txBody>
          <a:bodyPr/>
          <a:lstStyle/>
          <a:p>
            <a:pPr algn="ctr"/>
            <a:r>
              <a:rPr lang="en-US" altLang="ja-JP" dirty="0" err="1" smtClean="0">
                <a:latin typeface="+mn-lt"/>
              </a:rPr>
              <a:t>Orthoscheme</a:t>
            </a:r>
            <a:r>
              <a:rPr lang="en-US" altLang="ja-JP" dirty="0" smtClean="0">
                <a:latin typeface="+mn-lt"/>
              </a:rPr>
              <a:t> Complex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21395" y="1394930"/>
                <a:ext cx="2312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r>
                  <a:rPr kumimoji="1" lang="en-US" altLang="ja-JP" sz="2800" dirty="0" smtClean="0"/>
                  <a:t>: graded </a:t>
                </a:r>
                <a:r>
                  <a:rPr kumimoji="1" lang="en-US" altLang="ja-JP" sz="2800" dirty="0" err="1" smtClean="0"/>
                  <a:t>poset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95" y="1394930"/>
                <a:ext cx="2312043" cy="430887"/>
              </a:xfrm>
              <a:prstGeom prst="rect">
                <a:avLst/>
              </a:prstGeom>
              <a:blipFill>
                <a:blip r:embed="rId2"/>
                <a:stretch>
                  <a:fillRect t="-23944" r="-8443" b="-492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64673" y="2137377"/>
                <a:ext cx="6661567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</m:oMath>
                </a14:m>
                <a:r>
                  <a:rPr kumimoji="1" lang="en-US" altLang="ja-JP" sz="28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:= </a:t>
                </a:r>
                <a:r>
                  <a:rPr kumimoji="1" lang="en-US" altLang="ja-JP" sz="2800" dirty="0" smtClean="0"/>
                  <a:t>the </a:t>
                </a:r>
                <a:r>
                  <a:rPr kumimoji="1" lang="en-US" altLang="ja-JP" sz="2800" dirty="0"/>
                  <a:t>order complex of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r>
                  <a:rPr kumimoji="1" lang="en-US" altLang="ja-JP" sz="2800" dirty="0" smtClean="0"/>
                  <a:t>  </a:t>
                </a:r>
              </a:p>
              <a:p>
                <a:r>
                  <a:rPr kumimoji="1" lang="en-US" altLang="ja-JP" sz="2800" dirty="0"/>
                  <a:t> </a:t>
                </a:r>
                <a:r>
                  <a:rPr kumimoji="1" lang="en-US" altLang="ja-JP" sz="2800" dirty="0" smtClean="0"/>
                  <a:t>                                 </a:t>
                </a:r>
                <a:r>
                  <a:rPr kumimoji="1" lang="en-US" altLang="ja-JP" sz="2800" i="1" dirty="0" err="1" smtClean="0"/>
                  <a:t>metrized</a:t>
                </a:r>
                <a:r>
                  <a:rPr kumimoji="1" lang="en-US" altLang="ja-JP" sz="2800" i="1" dirty="0" smtClean="0"/>
                  <a:t> </a:t>
                </a:r>
                <a:r>
                  <a:rPr kumimoji="1" lang="en-US" altLang="ja-JP" sz="2800" i="1" dirty="0"/>
                  <a:t>by </a:t>
                </a:r>
                <a:r>
                  <a:rPr kumimoji="1" lang="en-US" altLang="ja-JP" sz="2800" i="1" dirty="0" err="1" smtClean="0"/>
                  <a:t>orthoschemes</a:t>
                </a:r>
                <a:endParaRPr kumimoji="1" lang="ja-JP" altLang="en-US" sz="2800" i="1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3" y="2137377"/>
                <a:ext cx="6661567" cy="861774"/>
              </a:xfrm>
              <a:prstGeom prst="rect">
                <a:avLst/>
              </a:prstGeom>
              <a:blipFill>
                <a:blip r:embed="rId3"/>
                <a:stretch>
                  <a:fillRect t="-14184" r="-1281" b="-248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楕円 7"/>
          <p:cNvSpPr/>
          <p:nvPr/>
        </p:nvSpPr>
        <p:spPr>
          <a:xfrm>
            <a:off x="1577417" y="3778014"/>
            <a:ext cx="1915064" cy="21815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>
            <a:spLocks noChangeAspect="1"/>
          </p:cNvSpPr>
          <p:nvPr/>
        </p:nvSpPr>
        <p:spPr>
          <a:xfrm>
            <a:off x="2467075" y="592183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>
            <a:spLocks noChangeAspect="1"/>
          </p:cNvSpPr>
          <p:nvPr/>
        </p:nvSpPr>
        <p:spPr>
          <a:xfrm>
            <a:off x="2467075" y="374031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>
            <a:spLocks noChangeAspect="1"/>
          </p:cNvSpPr>
          <p:nvPr/>
        </p:nvSpPr>
        <p:spPr>
          <a:xfrm>
            <a:off x="2861014" y="522692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>
            <a:spLocks noChangeAspect="1"/>
          </p:cNvSpPr>
          <p:nvPr/>
        </p:nvSpPr>
        <p:spPr>
          <a:xfrm>
            <a:off x="2861014" y="440262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9" idx="7"/>
            <a:endCxn id="11" idx="3"/>
          </p:cNvCxnSpPr>
          <p:nvPr/>
        </p:nvCxnSpPr>
        <p:spPr>
          <a:xfrm flipV="1">
            <a:off x="2528531" y="5288385"/>
            <a:ext cx="343027" cy="6439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1" idx="0"/>
            <a:endCxn id="12" idx="4"/>
          </p:cNvCxnSpPr>
          <p:nvPr/>
        </p:nvCxnSpPr>
        <p:spPr>
          <a:xfrm flipV="1">
            <a:off x="2897014" y="4474620"/>
            <a:ext cx="0" cy="7523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2" idx="1"/>
            <a:endCxn id="10" idx="5"/>
          </p:cNvCxnSpPr>
          <p:nvPr/>
        </p:nvCxnSpPr>
        <p:spPr>
          <a:xfrm flipH="1" flipV="1">
            <a:off x="2528531" y="3801766"/>
            <a:ext cx="343027" cy="611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1706569" y="4456620"/>
                <a:ext cx="5327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569" y="4456620"/>
                <a:ext cx="53271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2509879" y="5876591"/>
                <a:ext cx="311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879" y="5876591"/>
                <a:ext cx="311880" cy="307777"/>
              </a:xfrm>
              <a:prstGeom prst="rect">
                <a:avLst/>
              </a:prstGeom>
              <a:blipFill>
                <a:blip r:embed="rId5"/>
                <a:stretch>
                  <a:fillRect l="-19608" r="-7843" b="-2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2949209" y="5089055"/>
                <a:ext cx="3059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209" y="5089055"/>
                <a:ext cx="305917" cy="307777"/>
              </a:xfrm>
              <a:prstGeom prst="rect">
                <a:avLst/>
              </a:prstGeom>
              <a:blipFill>
                <a:blip r:embed="rId6"/>
                <a:stretch>
                  <a:fillRect l="-20000" r="-8000" b="-2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2969641" y="4267268"/>
                <a:ext cx="311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641" y="4267268"/>
                <a:ext cx="311880" cy="307777"/>
              </a:xfrm>
              <a:prstGeom prst="rect">
                <a:avLst/>
              </a:prstGeom>
              <a:blipFill>
                <a:blip r:embed="rId7"/>
                <a:stretch>
                  <a:fillRect l="-19608" r="-9804" b="-2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2572115" y="3464820"/>
                <a:ext cx="3118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115" y="3464820"/>
                <a:ext cx="311880" cy="307777"/>
              </a:xfrm>
              <a:prstGeom prst="rect">
                <a:avLst/>
              </a:prstGeom>
              <a:blipFill>
                <a:blip r:embed="rId8"/>
                <a:stretch>
                  <a:fillRect l="-19608" r="-7843" b="-235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グループ化 28"/>
          <p:cNvGrpSpPr/>
          <p:nvPr/>
        </p:nvGrpSpPr>
        <p:grpSpPr>
          <a:xfrm>
            <a:off x="4535421" y="3686789"/>
            <a:ext cx="3845058" cy="2467547"/>
            <a:chOff x="4942428" y="3157225"/>
            <a:chExt cx="3845058" cy="2467547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5306406" y="5279553"/>
              <a:ext cx="1178944" cy="115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V="1">
              <a:off x="6481309" y="4479981"/>
              <a:ext cx="770626" cy="8051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V="1">
              <a:off x="7251935" y="3304874"/>
              <a:ext cx="0" cy="11751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6468060" y="3320168"/>
              <a:ext cx="785495" cy="19624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endCxn id="55" idx="1"/>
            </p:cNvCxnSpPr>
            <p:nvPr/>
          </p:nvCxnSpPr>
          <p:spPr>
            <a:xfrm flipV="1">
              <a:off x="5301287" y="3311114"/>
              <a:ext cx="1955286" cy="197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V="1">
              <a:off x="5352418" y="4479981"/>
              <a:ext cx="1899517" cy="79306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7536053" y="3753020"/>
                  <a:ext cx="125143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kumimoji="1" lang="en-US" altLang="ja-JP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51" name="テキスト ボックス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6053" y="3753020"/>
                  <a:ext cx="1251433" cy="43088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テキスト ボックス 51"/>
                <p:cNvSpPr txBox="1"/>
                <p:nvPr/>
              </p:nvSpPr>
              <p:spPr>
                <a:xfrm>
                  <a:off x="4942428" y="5291625"/>
                  <a:ext cx="48571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000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52" name="テキスト ボックス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2428" y="5291625"/>
                  <a:ext cx="485710" cy="307777"/>
                </a:xfrm>
                <a:prstGeom prst="rect">
                  <a:avLst/>
                </a:prstGeom>
                <a:blipFill>
                  <a:blip r:embed="rId11"/>
                  <a:stretch>
                    <a:fillRect l="-11250" r="-11250" b="-588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テキスト ボックス 52"/>
                <p:cNvSpPr txBox="1"/>
                <p:nvPr/>
              </p:nvSpPr>
              <p:spPr>
                <a:xfrm>
                  <a:off x="6297278" y="5316995"/>
                  <a:ext cx="48571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53" name="テキスト ボックス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7278" y="5316995"/>
                  <a:ext cx="485710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11250" r="-11250" b="-588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テキスト ボックス 53"/>
                <p:cNvSpPr txBox="1"/>
                <p:nvPr/>
              </p:nvSpPr>
              <p:spPr>
                <a:xfrm>
                  <a:off x="7256573" y="4371983"/>
                  <a:ext cx="48571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54" name="テキスト ボックス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6573" y="4371983"/>
                  <a:ext cx="485710" cy="307777"/>
                </a:xfrm>
                <a:prstGeom prst="rect">
                  <a:avLst/>
                </a:prstGeom>
                <a:blipFill>
                  <a:blip r:embed="rId13"/>
                  <a:stretch>
                    <a:fillRect l="-12500" r="-10000" b="-588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テキスト ボックス 54"/>
                <p:cNvSpPr txBox="1"/>
                <p:nvPr/>
              </p:nvSpPr>
              <p:spPr>
                <a:xfrm>
                  <a:off x="7256573" y="3157225"/>
                  <a:ext cx="48571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55" name="テキスト ボックス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6573" y="3157225"/>
                  <a:ext cx="485710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12500" r="-10000" b="-588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フリーフォーム 57"/>
          <p:cNvSpPr/>
          <p:nvPr/>
        </p:nvSpPr>
        <p:spPr>
          <a:xfrm>
            <a:off x="3311829" y="5244202"/>
            <a:ext cx="2622431" cy="507348"/>
          </a:xfrm>
          <a:custGeom>
            <a:avLst/>
            <a:gdLst>
              <a:gd name="connsiteX0" fmla="*/ 0 w 2622431"/>
              <a:gd name="connsiteY0" fmla="*/ 18518 h 507348"/>
              <a:gd name="connsiteX1" fmla="*/ 1259457 w 2622431"/>
              <a:gd name="connsiteY1" fmla="*/ 58774 h 507348"/>
              <a:gd name="connsiteX2" fmla="*/ 2622431 w 2622431"/>
              <a:gd name="connsiteY2" fmla="*/ 507348 h 5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2431" h="507348">
                <a:moveTo>
                  <a:pt x="0" y="18518"/>
                </a:moveTo>
                <a:cubicBezTo>
                  <a:pt x="411192" y="-2090"/>
                  <a:pt x="822385" y="-22698"/>
                  <a:pt x="1259457" y="58774"/>
                </a:cubicBezTo>
                <a:cubicBezTo>
                  <a:pt x="1696529" y="140246"/>
                  <a:pt x="2159480" y="323797"/>
                  <a:pt x="2622431" y="507348"/>
                </a:cubicBezTo>
              </a:path>
            </a:pathLst>
          </a:custGeom>
          <a:noFill/>
          <a:ln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3012780" y="5750792"/>
            <a:ext cx="1834551" cy="196290"/>
          </a:xfrm>
          <a:custGeom>
            <a:avLst/>
            <a:gdLst>
              <a:gd name="connsiteX0" fmla="*/ 0 w 1834551"/>
              <a:gd name="connsiteY0" fmla="*/ 196290 h 196290"/>
              <a:gd name="connsiteX1" fmla="*/ 592348 w 1834551"/>
              <a:gd name="connsiteY1" fmla="*/ 46765 h 196290"/>
              <a:gd name="connsiteX2" fmla="*/ 1357223 w 1834551"/>
              <a:gd name="connsiteY2" fmla="*/ 758 h 196290"/>
              <a:gd name="connsiteX3" fmla="*/ 1834551 w 1834551"/>
              <a:gd name="connsiteY3" fmla="*/ 75520 h 19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4551" h="196290">
                <a:moveTo>
                  <a:pt x="0" y="196290"/>
                </a:moveTo>
                <a:cubicBezTo>
                  <a:pt x="183072" y="137822"/>
                  <a:pt x="366144" y="79354"/>
                  <a:pt x="592348" y="46765"/>
                </a:cubicBezTo>
                <a:cubicBezTo>
                  <a:pt x="818552" y="14176"/>
                  <a:pt x="1150189" y="-4034"/>
                  <a:pt x="1357223" y="758"/>
                </a:cubicBezTo>
                <a:cubicBezTo>
                  <a:pt x="1564257" y="5550"/>
                  <a:pt x="1699404" y="40535"/>
                  <a:pt x="1834551" y="75520"/>
                </a:cubicBezTo>
              </a:path>
            </a:pathLst>
          </a:custGeom>
          <a:noFill/>
          <a:ln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3352086" y="4522247"/>
            <a:ext cx="3358551" cy="504684"/>
          </a:xfrm>
          <a:custGeom>
            <a:avLst/>
            <a:gdLst>
              <a:gd name="connsiteX0" fmla="*/ 0 w 3358551"/>
              <a:gd name="connsiteY0" fmla="*/ 10103 h 504684"/>
              <a:gd name="connsiteX1" fmla="*/ 937404 w 3358551"/>
              <a:gd name="connsiteY1" fmla="*/ 15854 h 504684"/>
              <a:gd name="connsiteX2" fmla="*/ 1840302 w 3358551"/>
              <a:gd name="connsiteY2" fmla="*/ 159627 h 504684"/>
              <a:gd name="connsiteX3" fmla="*/ 2852468 w 3358551"/>
              <a:gd name="connsiteY3" fmla="*/ 389665 h 504684"/>
              <a:gd name="connsiteX4" fmla="*/ 3358551 w 3358551"/>
              <a:gd name="connsiteY4" fmla="*/ 504684 h 5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8551" h="504684">
                <a:moveTo>
                  <a:pt x="0" y="10103"/>
                </a:moveTo>
                <a:cubicBezTo>
                  <a:pt x="315343" y="518"/>
                  <a:pt x="630687" y="-9067"/>
                  <a:pt x="937404" y="15854"/>
                </a:cubicBezTo>
                <a:cubicBezTo>
                  <a:pt x="1244121" y="40775"/>
                  <a:pt x="1521125" y="97325"/>
                  <a:pt x="1840302" y="159627"/>
                </a:cubicBezTo>
                <a:cubicBezTo>
                  <a:pt x="2159479" y="221929"/>
                  <a:pt x="2852468" y="389665"/>
                  <a:pt x="2852468" y="389665"/>
                </a:cubicBezTo>
                <a:lnTo>
                  <a:pt x="3358551" y="504684"/>
                </a:lnTo>
              </a:path>
            </a:pathLst>
          </a:custGeom>
          <a:noFill/>
          <a:ln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3037761" y="3686789"/>
            <a:ext cx="3724635" cy="184202"/>
          </a:xfrm>
          <a:custGeom>
            <a:avLst/>
            <a:gdLst>
              <a:gd name="connsiteX0" fmla="*/ 26778 w 3724635"/>
              <a:gd name="connsiteY0" fmla="*/ 40429 h 184202"/>
              <a:gd name="connsiteX1" fmla="*/ 78536 w 3724635"/>
              <a:gd name="connsiteY1" fmla="*/ 40429 h 184202"/>
              <a:gd name="connsiteX2" fmla="*/ 1326491 w 3724635"/>
              <a:gd name="connsiteY2" fmla="*/ 172 h 184202"/>
              <a:gd name="connsiteX3" fmla="*/ 2189133 w 3724635"/>
              <a:gd name="connsiteY3" fmla="*/ 28927 h 184202"/>
              <a:gd name="connsiteX4" fmla="*/ 2919502 w 3724635"/>
              <a:gd name="connsiteY4" fmla="*/ 97938 h 184202"/>
              <a:gd name="connsiteX5" fmla="*/ 3724635 w 3724635"/>
              <a:gd name="connsiteY5" fmla="*/ 184202 h 184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4635" h="184202">
                <a:moveTo>
                  <a:pt x="26778" y="40429"/>
                </a:moveTo>
                <a:cubicBezTo>
                  <a:pt x="-55653" y="43783"/>
                  <a:pt x="78536" y="40429"/>
                  <a:pt x="78536" y="40429"/>
                </a:cubicBezTo>
                <a:cubicBezTo>
                  <a:pt x="295155" y="33720"/>
                  <a:pt x="974725" y="2089"/>
                  <a:pt x="1326491" y="172"/>
                </a:cubicBezTo>
                <a:cubicBezTo>
                  <a:pt x="1678257" y="-1745"/>
                  <a:pt x="1923631" y="12633"/>
                  <a:pt x="2189133" y="28927"/>
                </a:cubicBezTo>
                <a:cubicBezTo>
                  <a:pt x="2454635" y="45221"/>
                  <a:pt x="2919502" y="97938"/>
                  <a:pt x="2919502" y="97938"/>
                </a:cubicBezTo>
                <a:lnTo>
                  <a:pt x="3724635" y="184202"/>
                </a:lnTo>
              </a:path>
            </a:pathLst>
          </a:custGeom>
          <a:noFill/>
          <a:ln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28" idx="1"/>
            <a:endCxn id="9" idx="0"/>
          </p:cNvCxnSpPr>
          <p:nvPr/>
        </p:nvCxnSpPr>
        <p:spPr>
          <a:xfrm flipH="1">
            <a:off x="2503075" y="4438705"/>
            <a:ext cx="386468" cy="14831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0" idx="0"/>
            <a:endCxn id="11" idx="1"/>
          </p:cNvCxnSpPr>
          <p:nvPr/>
        </p:nvCxnSpPr>
        <p:spPr>
          <a:xfrm>
            <a:off x="2503075" y="3740310"/>
            <a:ext cx="368483" cy="14971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0" idx="0"/>
            <a:endCxn id="28" idx="3"/>
          </p:cNvCxnSpPr>
          <p:nvPr/>
        </p:nvCxnSpPr>
        <p:spPr>
          <a:xfrm>
            <a:off x="2503075" y="3740310"/>
            <a:ext cx="9115" cy="2263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962646" y="900460"/>
            <a:ext cx="3552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dirty="0" smtClean="0">
                <a:ea typeface="Cambria Math" panose="02040503050406030204" pitchFamily="18" charset="0"/>
              </a:rPr>
              <a:t>(Brady-</a:t>
            </a:r>
            <a:r>
              <a:rPr kumimoji="1" lang="en-US" altLang="ja-JP" sz="2400" dirty="0" err="1" smtClean="0">
                <a:ea typeface="Cambria Math" panose="02040503050406030204" pitchFamily="18" charset="0"/>
              </a:rPr>
              <a:t>McCammond</a:t>
            </a:r>
            <a:r>
              <a:rPr kumimoji="1" lang="en-US" altLang="ja-JP" sz="2400" dirty="0" smtClean="0">
                <a:ea typeface="Cambria Math" panose="02040503050406030204" pitchFamily="18" charset="0"/>
              </a:rPr>
              <a:t> </a:t>
            </a:r>
            <a:r>
              <a:rPr kumimoji="1" lang="en-US" altLang="ja-JP" sz="2400" dirty="0">
                <a:ea typeface="Cambria Math" panose="02040503050406030204" pitchFamily="18" charset="0"/>
              </a:rPr>
              <a:t>2012)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6402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3" name="楕円 32"/>
          <p:cNvSpPr>
            <a:spLocks noChangeAspect="1"/>
          </p:cNvSpPr>
          <p:nvPr/>
        </p:nvSpPr>
        <p:spPr>
          <a:xfrm>
            <a:off x="2298082" y="186060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>
            <a:spLocks noChangeAspect="1"/>
          </p:cNvSpPr>
          <p:nvPr/>
        </p:nvSpPr>
        <p:spPr>
          <a:xfrm>
            <a:off x="2831038" y="280449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>
            <a:spLocks noChangeAspect="1"/>
          </p:cNvSpPr>
          <p:nvPr/>
        </p:nvSpPr>
        <p:spPr>
          <a:xfrm>
            <a:off x="1467857" y="258206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>
            <a:spLocks noChangeAspect="1"/>
          </p:cNvSpPr>
          <p:nvPr/>
        </p:nvSpPr>
        <p:spPr>
          <a:xfrm>
            <a:off x="1982075" y="352486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>
            <a:stCxn id="33" idx="3"/>
            <a:endCxn id="38" idx="7"/>
          </p:cNvCxnSpPr>
          <p:nvPr/>
        </p:nvCxnSpPr>
        <p:spPr>
          <a:xfrm flipH="1">
            <a:off x="1560041" y="1952792"/>
            <a:ext cx="753857" cy="6450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95" idx="6"/>
            <a:endCxn id="38" idx="2"/>
          </p:cNvCxnSpPr>
          <p:nvPr/>
        </p:nvCxnSpPr>
        <p:spPr>
          <a:xfrm>
            <a:off x="668789" y="2200334"/>
            <a:ext cx="799068" cy="4357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33" idx="5"/>
            <a:endCxn id="37" idx="1"/>
          </p:cNvCxnSpPr>
          <p:nvPr/>
        </p:nvCxnSpPr>
        <p:spPr>
          <a:xfrm>
            <a:off x="2390266" y="1952792"/>
            <a:ext cx="456588" cy="8675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38" idx="4"/>
            <a:endCxn id="39" idx="1"/>
          </p:cNvCxnSpPr>
          <p:nvPr/>
        </p:nvCxnSpPr>
        <p:spPr>
          <a:xfrm>
            <a:off x="1521857" y="2690067"/>
            <a:ext cx="476034" cy="8506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37" idx="3"/>
            <a:endCxn id="39" idx="7"/>
          </p:cNvCxnSpPr>
          <p:nvPr/>
        </p:nvCxnSpPr>
        <p:spPr>
          <a:xfrm flipH="1">
            <a:off x="2074259" y="2896683"/>
            <a:ext cx="772595" cy="6439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59" idx="3"/>
            <a:endCxn id="33" idx="7"/>
          </p:cNvCxnSpPr>
          <p:nvPr/>
        </p:nvCxnSpPr>
        <p:spPr>
          <a:xfrm flipH="1">
            <a:off x="2390266" y="1240577"/>
            <a:ext cx="785769" cy="6358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楕円 58"/>
          <p:cNvSpPr>
            <a:spLocks noChangeAspect="1"/>
          </p:cNvSpPr>
          <p:nvPr/>
        </p:nvSpPr>
        <p:spPr>
          <a:xfrm>
            <a:off x="3160219" y="114839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>
            <a:stCxn id="64" idx="3"/>
            <a:endCxn id="37" idx="7"/>
          </p:cNvCxnSpPr>
          <p:nvPr/>
        </p:nvCxnSpPr>
        <p:spPr>
          <a:xfrm flipH="1">
            <a:off x="2923222" y="2202229"/>
            <a:ext cx="719709" cy="6180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楕円 63"/>
          <p:cNvSpPr>
            <a:spLocks noChangeAspect="1"/>
          </p:cNvSpPr>
          <p:nvPr/>
        </p:nvSpPr>
        <p:spPr>
          <a:xfrm>
            <a:off x="3627115" y="211004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/>
          <p:cNvCxnSpPr>
            <a:stCxn id="59" idx="5"/>
            <a:endCxn id="64" idx="0"/>
          </p:cNvCxnSpPr>
          <p:nvPr/>
        </p:nvCxnSpPr>
        <p:spPr>
          <a:xfrm>
            <a:off x="3252403" y="1240577"/>
            <a:ext cx="428712" cy="8694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楕円 94"/>
          <p:cNvSpPr>
            <a:spLocks noChangeAspect="1"/>
          </p:cNvSpPr>
          <p:nvPr/>
        </p:nvSpPr>
        <p:spPr>
          <a:xfrm>
            <a:off x="560789" y="214633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" name="グループ化 101"/>
          <p:cNvGrpSpPr/>
          <p:nvPr/>
        </p:nvGrpSpPr>
        <p:grpSpPr>
          <a:xfrm rot="16200000">
            <a:off x="4668350" y="2261031"/>
            <a:ext cx="1470547" cy="1449993"/>
            <a:chOff x="5168553" y="2806397"/>
            <a:chExt cx="1470547" cy="1449993"/>
          </a:xfrm>
        </p:grpSpPr>
        <p:cxnSp>
          <p:nvCxnSpPr>
            <p:cNvPr id="99" name="直線コネクタ 98"/>
            <p:cNvCxnSpPr/>
            <p:nvPr/>
          </p:nvCxnSpPr>
          <p:spPr>
            <a:xfrm flipV="1">
              <a:off x="5173191" y="4247791"/>
              <a:ext cx="1465907" cy="85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flipH="1" flipV="1">
              <a:off x="6617678" y="2806397"/>
              <a:ext cx="21422" cy="14457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V="1">
              <a:off x="5168553" y="2806399"/>
              <a:ext cx="1444487" cy="14499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/>
          <p:cNvGrpSpPr/>
          <p:nvPr/>
        </p:nvGrpSpPr>
        <p:grpSpPr>
          <a:xfrm>
            <a:off x="6118227" y="1508311"/>
            <a:ext cx="2367935" cy="2232441"/>
            <a:chOff x="6126289" y="2034226"/>
            <a:chExt cx="2367935" cy="2232441"/>
          </a:xfrm>
        </p:grpSpPr>
        <p:cxnSp>
          <p:nvCxnSpPr>
            <p:cNvPr id="105" name="直線コネクタ 104"/>
            <p:cNvCxnSpPr/>
            <p:nvPr/>
          </p:nvCxnSpPr>
          <p:spPr>
            <a:xfrm flipV="1">
              <a:off x="7587025" y="3497608"/>
              <a:ext cx="906143" cy="7375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flipV="1">
              <a:off x="6126289" y="2034226"/>
              <a:ext cx="2350822" cy="2232441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flipV="1">
              <a:off x="6136682" y="3497610"/>
              <a:ext cx="2356486" cy="759017"/>
            </a:xfrm>
            <a:prstGeom prst="line">
              <a:avLst/>
            </a:prstGeom>
            <a:ln w="63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V="1">
              <a:off x="7582810" y="2034226"/>
              <a:ext cx="897544" cy="221299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rot="16200000" flipH="1" flipV="1">
              <a:off x="6850308" y="3524328"/>
              <a:ext cx="21422" cy="14457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rot="16200000" flipV="1">
              <a:off x="7756971" y="2762880"/>
              <a:ext cx="1465907" cy="85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グループ化 155"/>
          <p:cNvGrpSpPr/>
          <p:nvPr/>
        </p:nvGrpSpPr>
        <p:grpSpPr>
          <a:xfrm>
            <a:off x="6102704" y="1504727"/>
            <a:ext cx="2349681" cy="757613"/>
            <a:chOff x="5386478" y="1949833"/>
            <a:chExt cx="2349681" cy="757613"/>
          </a:xfrm>
        </p:grpSpPr>
        <p:cxnSp>
          <p:nvCxnSpPr>
            <p:cNvPr id="133" name="直線コネクタ 132"/>
            <p:cNvCxnSpPr/>
            <p:nvPr/>
          </p:nvCxnSpPr>
          <p:spPr>
            <a:xfrm rot="16200000" flipH="1" flipV="1">
              <a:off x="6098656" y="1973846"/>
              <a:ext cx="21422" cy="14457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V="1">
              <a:off x="5386478" y="1949833"/>
              <a:ext cx="2349681" cy="74960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正方形/長方形 138"/>
              <p:cNvSpPr/>
              <p:nvPr/>
            </p:nvSpPr>
            <p:spPr>
              <a:xfrm>
                <a:off x="1148805" y="927146"/>
                <a:ext cx="5760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139" name="正方形/長方形 1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805" y="927146"/>
                <a:ext cx="57605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正方形/長方形 139"/>
              <p:cNvSpPr/>
              <p:nvPr/>
            </p:nvSpPr>
            <p:spPr>
              <a:xfrm>
                <a:off x="5827818" y="917411"/>
                <a:ext cx="129695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140" name="正方形/長方形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818" y="917411"/>
                <a:ext cx="129695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5" name="グループ化 154"/>
          <p:cNvGrpSpPr/>
          <p:nvPr/>
        </p:nvGrpSpPr>
        <p:grpSpPr>
          <a:xfrm>
            <a:off x="6131072" y="1500869"/>
            <a:ext cx="2345675" cy="2201644"/>
            <a:chOff x="1430654" y="4619614"/>
            <a:chExt cx="2345675" cy="2201644"/>
          </a:xfrm>
        </p:grpSpPr>
        <p:cxnSp>
          <p:nvCxnSpPr>
            <p:cNvPr id="123" name="直線コネクタ 122"/>
            <p:cNvCxnSpPr/>
            <p:nvPr/>
          </p:nvCxnSpPr>
          <p:spPr>
            <a:xfrm rot="16200000" flipV="1">
              <a:off x="2140850" y="6077344"/>
              <a:ext cx="1465907" cy="85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>
            <a:xfrm flipV="1">
              <a:off x="1430654" y="5364196"/>
              <a:ext cx="1426502" cy="14570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 flipV="1">
              <a:off x="2870186" y="4619614"/>
              <a:ext cx="906143" cy="7375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フリーフォーム 157"/>
          <p:cNvSpPr/>
          <p:nvPr/>
        </p:nvSpPr>
        <p:spPr>
          <a:xfrm>
            <a:off x="2215662" y="1167617"/>
            <a:ext cx="1572463" cy="2454813"/>
          </a:xfrm>
          <a:custGeom>
            <a:avLst/>
            <a:gdLst>
              <a:gd name="connsiteX0" fmla="*/ 0 w 1572463"/>
              <a:gd name="connsiteY0" fmla="*/ 2454813 h 2454813"/>
              <a:gd name="connsiteX1" fmla="*/ 717452 w 1572463"/>
              <a:gd name="connsiteY1" fmla="*/ 1821766 h 2454813"/>
              <a:gd name="connsiteX2" fmla="*/ 1554480 w 1572463"/>
              <a:gd name="connsiteY2" fmla="*/ 1125416 h 2454813"/>
              <a:gd name="connsiteX3" fmla="*/ 1209821 w 1572463"/>
              <a:gd name="connsiteY3" fmla="*/ 0 h 24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463" h="2454813">
                <a:moveTo>
                  <a:pt x="0" y="2454813"/>
                </a:moveTo>
                <a:cubicBezTo>
                  <a:pt x="229186" y="2249072"/>
                  <a:pt x="458372" y="2043332"/>
                  <a:pt x="717452" y="1821766"/>
                </a:cubicBezTo>
                <a:cubicBezTo>
                  <a:pt x="976532" y="1600200"/>
                  <a:pt x="1472418" y="1429044"/>
                  <a:pt x="1554480" y="1125416"/>
                </a:cubicBezTo>
                <a:cubicBezTo>
                  <a:pt x="1636542" y="821788"/>
                  <a:pt x="1423181" y="410894"/>
                  <a:pt x="1209821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/>
          <p:cNvSpPr/>
          <p:nvPr/>
        </p:nvSpPr>
        <p:spPr>
          <a:xfrm>
            <a:off x="2060917" y="1216854"/>
            <a:ext cx="1280160" cy="2152357"/>
          </a:xfrm>
          <a:custGeom>
            <a:avLst/>
            <a:gdLst>
              <a:gd name="connsiteX0" fmla="*/ 0 w 1280160"/>
              <a:gd name="connsiteY0" fmla="*/ 2152357 h 2152357"/>
              <a:gd name="connsiteX1" fmla="*/ 668215 w 1280160"/>
              <a:gd name="connsiteY1" fmla="*/ 1645920 h 2152357"/>
              <a:gd name="connsiteX2" fmla="*/ 478301 w 1280160"/>
              <a:gd name="connsiteY2" fmla="*/ 837028 h 2152357"/>
              <a:gd name="connsiteX3" fmla="*/ 773723 w 1280160"/>
              <a:gd name="connsiteY3" fmla="*/ 499403 h 2152357"/>
              <a:gd name="connsiteX4" fmla="*/ 1280160 w 1280160"/>
              <a:gd name="connsiteY4" fmla="*/ 0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160" h="2152357">
                <a:moveTo>
                  <a:pt x="0" y="2152357"/>
                </a:moveTo>
                <a:cubicBezTo>
                  <a:pt x="294249" y="2008749"/>
                  <a:pt x="588498" y="1865141"/>
                  <a:pt x="668215" y="1645920"/>
                </a:cubicBezTo>
                <a:cubicBezTo>
                  <a:pt x="747932" y="1426699"/>
                  <a:pt x="460716" y="1028114"/>
                  <a:pt x="478301" y="837028"/>
                </a:cubicBezTo>
                <a:cubicBezTo>
                  <a:pt x="495886" y="645942"/>
                  <a:pt x="640080" y="638908"/>
                  <a:pt x="773723" y="499403"/>
                </a:cubicBezTo>
                <a:cubicBezTo>
                  <a:pt x="907366" y="359898"/>
                  <a:pt x="1093763" y="179949"/>
                  <a:pt x="1280160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/>
          <p:cNvSpPr/>
          <p:nvPr/>
        </p:nvSpPr>
        <p:spPr>
          <a:xfrm>
            <a:off x="1626700" y="1026940"/>
            <a:ext cx="1679208" cy="2405576"/>
          </a:xfrm>
          <a:custGeom>
            <a:avLst/>
            <a:gdLst>
              <a:gd name="connsiteX0" fmla="*/ 413115 w 1679208"/>
              <a:gd name="connsiteY0" fmla="*/ 2405576 h 2405576"/>
              <a:gd name="connsiteX1" fmla="*/ 75491 w 1679208"/>
              <a:gd name="connsiteY1" fmla="*/ 1737360 h 2405576"/>
              <a:gd name="connsiteX2" fmla="*/ 47355 w 1679208"/>
              <a:gd name="connsiteY2" fmla="*/ 1329397 h 2405576"/>
              <a:gd name="connsiteX3" fmla="*/ 624131 w 1679208"/>
              <a:gd name="connsiteY3" fmla="*/ 886265 h 2405576"/>
              <a:gd name="connsiteX4" fmla="*/ 1207940 w 1679208"/>
              <a:gd name="connsiteY4" fmla="*/ 232117 h 2405576"/>
              <a:gd name="connsiteX5" fmla="*/ 1679208 w 1679208"/>
              <a:gd name="connsiteY5" fmla="*/ 0 h 240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9208" h="2405576">
                <a:moveTo>
                  <a:pt x="413115" y="2405576"/>
                </a:moveTo>
                <a:cubicBezTo>
                  <a:pt x="274783" y="2161149"/>
                  <a:pt x="136451" y="1916723"/>
                  <a:pt x="75491" y="1737360"/>
                </a:cubicBezTo>
                <a:cubicBezTo>
                  <a:pt x="14531" y="1557997"/>
                  <a:pt x="-44085" y="1471246"/>
                  <a:pt x="47355" y="1329397"/>
                </a:cubicBezTo>
                <a:cubicBezTo>
                  <a:pt x="138795" y="1187548"/>
                  <a:pt x="430700" y="1069145"/>
                  <a:pt x="624131" y="886265"/>
                </a:cubicBezTo>
                <a:cubicBezTo>
                  <a:pt x="817562" y="703385"/>
                  <a:pt x="1032094" y="379828"/>
                  <a:pt x="1207940" y="232117"/>
                </a:cubicBezTo>
                <a:cubicBezTo>
                  <a:pt x="1383786" y="84406"/>
                  <a:pt x="1531497" y="42203"/>
                  <a:pt x="1679208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テキスト ボックス 160"/>
              <p:cNvSpPr txBox="1"/>
              <p:nvPr/>
            </p:nvSpPr>
            <p:spPr>
              <a:xfrm>
                <a:off x="656163" y="4386591"/>
                <a:ext cx="8475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dirty="0" smtClean="0"/>
                  <a:t>The length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of a path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:[0,1]→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800" dirty="0" smtClean="0"/>
                  <a:t> </a:t>
                </a:r>
                <a:r>
                  <a:rPr lang="en-US" altLang="ja-JP" sz="2800" dirty="0" smtClean="0"/>
                  <a:t>is well-defined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161" name="テキスト ボックス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3" y="4386591"/>
                <a:ext cx="8475525" cy="430887"/>
              </a:xfrm>
              <a:prstGeom prst="rect">
                <a:avLst/>
              </a:prstGeom>
              <a:blipFill>
                <a:blip r:embed="rId4"/>
                <a:stretch>
                  <a:fillRect l="-2590" t="-24286" r="-791" b="-5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テキスト ボックス 161"/>
              <p:cNvSpPr txBox="1"/>
              <p:nvPr/>
            </p:nvSpPr>
            <p:spPr>
              <a:xfrm>
                <a:off x="1770555" y="5171654"/>
                <a:ext cx="55805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≔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inf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|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  <m: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path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62" name="テキスト ボックス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555" y="5171654"/>
                <a:ext cx="558050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テキスト ボックス 162"/>
              <p:cNvSpPr txBox="1"/>
              <p:nvPr/>
            </p:nvSpPr>
            <p:spPr>
              <a:xfrm>
                <a:off x="656163" y="5925464"/>
                <a:ext cx="55151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is geodesic metric space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63" name="テキスト ボックス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3" y="5925464"/>
                <a:ext cx="5515100" cy="430887"/>
              </a:xfrm>
              <a:prstGeom prst="rect">
                <a:avLst/>
              </a:prstGeom>
              <a:blipFill>
                <a:blip r:embed="rId6"/>
                <a:stretch>
                  <a:fillRect t="-23944" r="-2987" b="-50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9" name="グループ化 168"/>
          <p:cNvGrpSpPr/>
          <p:nvPr/>
        </p:nvGrpSpPr>
        <p:grpSpPr>
          <a:xfrm>
            <a:off x="5403676" y="2395023"/>
            <a:ext cx="3065373" cy="664048"/>
            <a:chOff x="5403676" y="2395023"/>
            <a:chExt cx="3065373" cy="664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テキスト ボックス 163"/>
                <p:cNvSpPr txBox="1"/>
                <p:nvPr/>
              </p:nvSpPr>
              <p:spPr>
                <a:xfrm>
                  <a:off x="5403676" y="2395023"/>
                  <a:ext cx="28341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164" name="テキスト ボックス 1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3676" y="2395023"/>
                  <a:ext cx="283411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テキスト ボックス 164"/>
                <p:cNvSpPr txBox="1"/>
                <p:nvPr/>
              </p:nvSpPr>
              <p:spPr>
                <a:xfrm>
                  <a:off x="8180765" y="2409093"/>
                  <a:ext cx="28828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165" name="テキスト ボックス 1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765" y="2409093"/>
                  <a:ext cx="288284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6" name="フリーフォーム 165"/>
            <p:cNvSpPr/>
            <p:nvPr/>
          </p:nvSpPr>
          <p:spPr>
            <a:xfrm>
              <a:off x="5669280" y="2551800"/>
              <a:ext cx="2518117" cy="338351"/>
            </a:xfrm>
            <a:custGeom>
              <a:avLst/>
              <a:gdLst>
                <a:gd name="connsiteX0" fmla="*/ 0 w 2518117"/>
                <a:gd name="connsiteY0" fmla="*/ 92926 h 338351"/>
                <a:gd name="connsiteX1" fmla="*/ 654148 w 2518117"/>
                <a:gd name="connsiteY1" fmla="*/ 15554 h 338351"/>
                <a:gd name="connsiteX2" fmla="*/ 970671 w 2518117"/>
                <a:gd name="connsiteY2" fmla="*/ 29622 h 338351"/>
                <a:gd name="connsiteX3" fmla="*/ 1554480 w 2518117"/>
                <a:gd name="connsiteY3" fmla="*/ 310975 h 338351"/>
                <a:gd name="connsiteX4" fmla="*/ 1786597 w 2518117"/>
                <a:gd name="connsiteY4" fmla="*/ 318009 h 338351"/>
                <a:gd name="connsiteX5" fmla="*/ 2124222 w 2518117"/>
                <a:gd name="connsiteY5" fmla="*/ 226569 h 338351"/>
                <a:gd name="connsiteX6" fmla="*/ 2349305 w 2518117"/>
                <a:gd name="connsiteY6" fmla="*/ 106994 h 338351"/>
                <a:gd name="connsiteX7" fmla="*/ 2518117 w 2518117"/>
                <a:gd name="connsiteY7" fmla="*/ 99960 h 338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8117" h="338351">
                  <a:moveTo>
                    <a:pt x="0" y="92926"/>
                  </a:moveTo>
                  <a:cubicBezTo>
                    <a:pt x="246184" y="59515"/>
                    <a:pt x="492369" y="26105"/>
                    <a:pt x="654148" y="15554"/>
                  </a:cubicBezTo>
                  <a:cubicBezTo>
                    <a:pt x="815927" y="5003"/>
                    <a:pt x="820616" y="-19615"/>
                    <a:pt x="970671" y="29622"/>
                  </a:cubicBezTo>
                  <a:cubicBezTo>
                    <a:pt x="1120726" y="78859"/>
                    <a:pt x="1418492" y="262911"/>
                    <a:pt x="1554480" y="310975"/>
                  </a:cubicBezTo>
                  <a:cubicBezTo>
                    <a:pt x="1690468" y="359039"/>
                    <a:pt x="1691640" y="332077"/>
                    <a:pt x="1786597" y="318009"/>
                  </a:cubicBezTo>
                  <a:cubicBezTo>
                    <a:pt x="1881554" y="303941"/>
                    <a:pt x="2030437" y="261738"/>
                    <a:pt x="2124222" y="226569"/>
                  </a:cubicBezTo>
                  <a:cubicBezTo>
                    <a:pt x="2218007" y="191400"/>
                    <a:pt x="2283656" y="128095"/>
                    <a:pt x="2349305" y="106994"/>
                  </a:cubicBezTo>
                  <a:cubicBezTo>
                    <a:pt x="2414954" y="85893"/>
                    <a:pt x="2466535" y="92926"/>
                    <a:pt x="2518117" y="99960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テキスト ボックス 166"/>
                <p:cNvSpPr txBox="1"/>
                <p:nvPr/>
              </p:nvSpPr>
              <p:spPr>
                <a:xfrm>
                  <a:off x="6366851" y="2628184"/>
                  <a:ext cx="31335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167" name="テキスト ボックス 1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6851" y="2628184"/>
                  <a:ext cx="313356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フリーフォーム 6"/>
          <p:cNvSpPr/>
          <p:nvPr/>
        </p:nvSpPr>
        <p:spPr>
          <a:xfrm>
            <a:off x="541283" y="2380593"/>
            <a:ext cx="1298027" cy="1098331"/>
          </a:xfrm>
          <a:custGeom>
            <a:avLst/>
            <a:gdLst>
              <a:gd name="connsiteX0" fmla="*/ 1298027 w 1298027"/>
              <a:gd name="connsiteY0" fmla="*/ 1098331 h 1098331"/>
              <a:gd name="connsiteX1" fmla="*/ 861848 w 1298027"/>
              <a:gd name="connsiteY1" fmla="*/ 388883 h 1098331"/>
              <a:gd name="connsiteX2" fmla="*/ 0 w 1298027"/>
              <a:gd name="connsiteY2" fmla="*/ 0 h 109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027" h="1098331">
                <a:moveTo>
                  <a:pt x="1298027" y="1098331"/>
                </a:moveTo>
                <a:cubicBezTo>
                  <a:pt x="1188106" y="835134"/>
                  <a:pt x="1078186" y="571938"/>
                  <a:pt x="861848" y="388883"/>
                </a:cubicBezTo>
                <a:cubicBezTo>
                  <a:pt x="645510" y="205828"/>
                  <a:pt x="322755" y="102914"/>
                  <a:pt x="0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3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9" grpId="0" animBg="1"/>
      <p:bldP spid="160" grpId="0" animBg="1"/>
      <p:bldP spid="161" grpId="0"/>
      <p:bldP spid="162" grpId="0"/>
      <p:bldP spid="163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368054" y="372099"/>
                <a:ext cx="8589211" cy="107721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i="1" dirty="0" smtClean="0">
                    <a:solidFill>
                      <a:srgbClr val="7030A0"/>
                    </a:solidFill>
                  </a:rPr>
                  <a:t>What are </a:t>
                </a:r>
                <a:r>
                  <a:rPr kumimoji="1" lang="en-US" altLang="ja-JP" sz="3200" i="1" dirty="0" err="1" smtClean="0">
                    <a:solidFill>
                      <a:srgbClr val="7030A0"/>
                    </a:solidFill>
                  </a:rPr>
                  <a:t>posets</a:t>
                </a:r>
                <a:r>
                  <a:rPr kumimoji="1" lang="en-US" altLang="ja-JP" sz="3200" i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32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3200" i="1" dirty="0" smtClean="0">
                    <a:solidFill>
                      <a:srgbClr val="7030A0"/>
                    </a:solidFill>
                  </a:rPr>
                  <a:t>to have </a:t>
                </a:r>
              </a:p>
              <a:p>
                <a:r>
                  <a:rPr kumimoji="1" lang="en-US" altLang="ja-JP" sz="3200" i="1" dirty="0">
                    <a:solidFill>
                      <a:srgbClr val="7030A0"/>
                    </a:solidFill>
                  </a:rPr>
                  <a:t> </a:t>
                </a:r>
                <a:r>
                  <a:rPr kumimoji="1" lang="en-US" altLang="ja-JP" sz="3200" i="1" dirty="0" smtClean="0">
                    <a:solidFill>
                      <a:srgbClr val="7030A0"/>
                    </a:solidFill>
                  </a:rPr>
                  <a:t>                        CAT(0) </a:t>
                </a:r>
                <a:r>
                  <a:rPr kumimoji="1" lang="en-US" altLang="ja-JP" sz="3200" i="1" dirty="0" err="1" smtClean="0">
                    <a:solidFill>
                      <a:srgbClr val="7030A0"/>
                    </a:solidFill>
                  </a:rPr>
                  <a:t>orthoscheme</a:t>
                </a:r>
                <a:r>
                  <a:rPr kumimoji="1" lang="en-US" altLang="ja-JP" sz="3200" i="1" dirty="0" smtClean="0">
                    <a:solidFill>
                      <a:srgbClr val="7030A0"/>
                    </a:solidFill>
                  </a:rPr>
                  <a:t> complex </a:t>
                </a:r>
                <a14:m>
                  <m:oMath xmlns:m="http://schemas.openxmlformats.org/officeDocument/2006/math">
                    <m:r>
                      <a:rPr kumimoji="1" lang="en-US" altLang="ja-JP" sz="32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</m:oMath>
                </a14:m>
                <a:r>
                  <a:rPr kumimoji="1" lang="en-US" altLang="ja-JP" sz="3200" i="1" dirty="0" smtClean="0">
                    <a:solidFill>
                      <a:srgbClr val="7030A0"/>
                    </a:solidFill>
                  </a:rPr>
                  <a:t>? </a:t>
                </a:r>
                <a:endParaRPr kumimoji="1" lang="ja-JP" altLang="en-US" sz="3200" i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4" y="372099"/>
                <a:ext cx="8589211" cy="1077218"/>
              </a:xfrm>
              <a:prstGeom prst="rect">
                <a:avLst/>
              </a:prstGeom>
              <a:blipFill>
                <a:blip r:embed="rId2"/>
                <a:stretch>
                  <a:fillRect l="-1774" t="-6780" r="-852" b="-180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191133" y="1706126"/>
            <a:ext cx="4789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Def: CAT(0)-space </a:t>
            </a:r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Gromov</a:t>
            </a:r>
            <a:r>
              <a:rPr kumimoji="1" lang="en-US" altLang="ja-JP" sz="2000" dirty="0" smtClean="0"/>
              <a:t> 1987)</a:t>
            </a:r>
            <a:endParaRPr kumimoji="1" lang="ja-JP" alt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91888" y="2318860"/>
                <a:ext cx="91415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</m:oMath>
                </a14:m>
                <a:r>
                  <a:rPr kumimoji="1" lang="en-US" altLang="ja-JP" sz="2800" dirty="0" smtClean="0"/>
                  <a:t> geodesic metric space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800" dirty="0" smtClean="0"/>
                  <a:t> </a:t>
                </a:r>
                <a:r>
                  <a:rPr kumimoji="1" lang="en-US" altLang="ja-JP" sz="2800" dirty="0" err="1" smtClean="0"/>
                  <a:t>s.t.</a:t>
                </a:r>
                <a:r>
                  <a:rPr kumimoji="1" lang="en-US" altLang="ja-JP" sz="2800" dirty="0" smtClean="0"/>
                  <a:t> every triangle is “slimmer”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8" y="2318860"/>
                <a:ext cx="9141541" cy="523220"/>
              </a:xfrm>
              <a:prstGeom prst="rect">
                <a:avLst/>
              </a:prstGeom>
              <a:blipFill>
                <a:blip r:embed="rId3"/>
                <a:stretch>
                  <a:fillRect t="-10465" r="-1200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5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5589402" y="1708538"/>
                <a:ext cx="299883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dirty="0" smtClean="0"/>
                  <a:t>Cartan, </a:t>
                </a:r>
                <a:r>
                  <a:rPr kumimoji="1" lang="en-US" altLang="ja-JP" dirty="0" err="1" smtClean="0"/>
                  <a:t>Alexandrov</a:t>
                </a:r>
                <a:r>
                  <a:rPr kumimoji="1" lang="en-US" altLang="ja-JP" dirty="0" smtClean="0"/>
                  <a:t>, </a:t>
                </a:r>
                <a:r>
                  <a:rPr kumimoji="1" lang="en-US" altLang="ja-JP" dirty="0" err="1" smtClean="0"/>
                  <a:t>Topogonov</a:t>
                </a:r>
                <a:r>
                  <a:rPr kumimoji="1" lang="en-US" altLang="ja-JP" dirty="0" smtClean="0"/>
                  <a:t>, </a:t>
                </a:r>
              </a:p>
              <a:p>
                <a:r>
                  <a:rPr kumimoji="1" lang="en-US" altLang="ja-JP" dirty="0"/>
                  <a:t> </a:t>
                </a:r>
                <a:r>
                  <a:rPr kumimoji="1" lang="en-US" altLang="ja-JP" dirty="0" smtClean="0"/>
                  <a:t>           curvature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ja-JP" altLang="en-US" dirty="0" smtClean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402" y="1708538"/>
                <a:ext cx="2998834" cy="553998"/>
              </a:xfrm>
              <a:prstGeom prst="rect">
                <a:avLst/>
              </a:prstGeom>
              <a:blipFill>
                <a:blip r:embed="rId4"/>
                <a:stretch>
                  <a:fillRect l="-4878" t="-14286" r="-3659" b="-252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フリーフォーム 34"/>
          <p:cNvSpPr/>
          <p:nvPr/>
        </p:nvSpPr>
        <p:spPr>
          <a:xfrm>
            <a:off x="1859498" y="3419543"/>
            <a:ext cx="1063925" cy="1466490"/>
          </a:xfrm>
          <a:custGeom>
            <a:avLst/>
            <a:gdLst>
              <a:gd name="connsiteX0" fmla="*/ 1063925 w 1063925"/>
              <a:gd name="connsiteY0" fmla="*/ 0 h 1466490"/>
              <a:gd name="connsiteX1" fmla="*/ 632604 w 1063925"/>
              <a:gd name="connsiteY1" fmla="*/ 845388 h 1466490"/>
              <a:gd name="connsiteX2" fmla="*/ 0 w 1063925"/>
              <a:gd name="connsiteY2" fmla="*/ 1466490 h 146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3925" h="1466490">
                <a:moveTo>
                  <a:pt x="1063925" y="0"/>
                </a:moveTo>
                <a:cubicBezTo>
                  <a:pt x="936925" y="300486"/>
                  <a:pt x="809925" y="600973"/>
                  <a:pt x="632604" y="845388"/>
                </a:cubicBezTo>
                <a:cubicBezTo>
                  <a:pt x="455283" y="1089803"/>
                  <a:pt x="227641" y="1278146"/>
                  <a:pt x="0" y="14664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1859498" y="4784058"/>
            <a:ext cx="1794295" cy="188239"/>
          </a:xfrm>
          <a:custGeom>
            <a:avLst/>
            <a:gdLst>
              <a:gd name="connsiteX0" fmla="*/ 0 w 1794295"/>
              <a:gd name="connsiteY0" fmla="*/ 130730 h 188239"/>
              <a:gd name="connsiteX1" fmla="*/ 672861 w 1794295"/>
              <a:gd name="connsiteY1" fmla="*/ 9960 h 188239"/>
              <a:gd name="connsiteX2" fmla="*/ 1380227 w 1794295"/>
              <a:gd name="connsiteY2" fmla="*/ 27213 h 188239"/>
              <a:gd name="connsiteX3" fmla="*/ 1794295 w 1794295"/>
              <a:gd name="connsiteY3" fmla="*/ 188239 h 18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4295" h="188239">
                <a:moveTo>
                  <a:pt x="0" y="130730"/>
                </a:moveTo>
                <a:cubicBezTo>
                  <a:pt x="221411" y="78971"/>
                  <a:pt x="442823" y="27213"/>
                  <a:pt x="672861" y="9960"/>
                </a:cubicBezTo>
                <a:cubicBezTo>
                  <a:pt x="902899" y="-7293"/>
                  <a:pt x="1193321" y="-2500"/>
                  <a:pt x="1380227" y="27213"/>
                </a:cubicBezTo>
                <a:cubicBezTo>
                  <a:pt x="1567133" y="56926"/>
                  <a:pt x="1680714" y="122582"/>
                  <a:pt x="1794295" y="1882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>
            <a:spLocks noChangeAspect="1"/>
          </p:cNvSpPr>
          <p:nvPr/>
        </p:nvSpPr>
        <p:spPr>
          <a:xfrm>
            <a:off x="1766384" y="485658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2957928" y="3402293"/>
            <a:ext cx="672860" cy="1518249"/>
          </a:xfrm>
          <a:custGeom>
            <a:avLst/>
            <a:gdLst>
              <a:gd name="connsiteX0" fmla="*/ 0 w 672860"/>
              <a:gd name="connsiteY0" fmla="*/ 0 h 1518249"/>
              <a:gd name="connsiteX1" fmla="*/ 126520 w 672860"/>
              <a:gd name="connsiteY1" fmla="*/ 684362 h 1518249"/>
              <a:gd name="connsiteX2" fmla="*/ 465826 w 672860"/>
              <a:gd name="connsiteY2" fmla="*/ 1253705 h 1518249"/>
              <a:gd name="connsiteX3" fmla="*/ 672860 w 672860"/>
              <a:gd name="connsiteY3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860" h="1518249">
                <a:moveTo>
                  <a:pt x="0" y="0"/>
                </a:moveTo>
                <a:cubicBezTo>
                  <a:pt x="24441" y="237705"/>
                  <a:pt x="48882" y="475411"/>
                  <a:pt x="126520" y="684362"/>
                </a:cubicBezTo>
                <a:cubicBezTo>
                  <a:pt x="204158" y="893313"/>
                  <a:pt x="374769" y="1114724"/>
                  <a:pt x="465826" y="1253705"/>
                </a:cubicBezTo>
                <a:cubicBezTo>
                  <a:pt x="556883" y="1392686"/>
                  <a:pt x="614871" y="1455467"/>
                  <a:pt x="672860" y="151824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>
            <a:spLocks noChangeAspect="1"/>
          </p:cNvSpPr>
          <p:nvPr/>
        </p:nvSpPr>
        <p:spPr>
          <a:xfrm>
            <a:off x="2885800" y="331485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>
            <a:spLocks noChangeAspect="1"/>
          </p:cNvSpPr>
          <p:nvPr/>
        </p:nvSpPr>
        <p:spPr>
          <a:xfrm>
            <a:off x="3556219" y="486133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2585763" y="3099410"/>
                <a:ext cx="283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763" y="3099410"/>
                <a:ext cx="28341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>
                <a:spLocks noChangeAspect="1"/>
              </p:cNvSpPr>
              <p:nvPr/>
            </p:nvSpPr>
            <p:spPr>
              <a:xfrm>
                <a:off x="1661774" y="4913238"/>
                <a:ext cx="4320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774" y="4913238"/>
                <a:ext cx="43200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3500271" y="4972297"/>
                <a:ext cx="261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71" y="4972297"/>
                <a:ext cx="26103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楕円 43"/>
          <p:cNvSpPr>
            <a:spLocks noChangeAspect="1"/>
          </p:cNvSpPr>
          <p:nvPr/>
        </p:nvSpPr>
        <p:spPr>
          <a:xfrm>
            <a:off x="2713190" y="4713072"/>
            <a:ext cx="108000" cy="10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2613400" y="4756853"/>
                <a:ext cx="2864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00" y="4756853"/>
                <a:ext cx="28648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正方形/長方形 45"/>
              <p:cNvSpPr/>
              <p:nvPr/>
            </p:nvSpPr>
            <p:spPr>
              <a:xfrm>
                <a:off x="3036069" y="5493006"/>
                <a:ext cx="27426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kumimoji="1" lang="en-US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6" name="正方形/長方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069" y="5493006"/>
                <a:ext cx="2742674" cy="461665"/>
              </a:xfrm>
              <a:prstGeom prst="rect">
                <a:avLst/>
              </a:prstGeom>
              <a:blipFill>
                <a:blip r:embed="rId9"/>
                <a:stretch>
                  <a:fillRect r="-1111" b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グループ化 46"/>
          <p:cNvGrpSpPr/>
          <p:nvPr/>
        </p:nvGrpSpPr>
        <p:grpSpPr>
          <a:xfrm>
            <a:off x="4874766" y="3180238"/>
            <a:ext cx="4269234" cy="2366415"/>
            <a:chOff x="6615229" y="1944480"/>
            <a:chExt cx="4269234" cy="2366415"/>
          </a:xfrm>
        </p:grpSpPr>
        <p:sp>
          <p:nvSpPr>
            <p:cNvPr id="48" name="楕円 47"/>
            <p:cNvSpPr>
              <a:spLocks noChangeAspect="1"/>
            </p:cNvSpPr>
            <p:nvPr/>
          </p:nvSpPr>
          <p:spPr>
            <a:xfrm>
              <a:off x="6809385" y="362302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/>
            <p:cNvSpPr>
              <a:spLocks noChangeAspect="1"/>
            </p:cNvSpPr>
            <p:nvPr/>
          </p:nvSpPr>
          <p:spPr>
            <a:xfrm>
              <a:off x="7889798" y="21599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/>
            <p:cNvSpPr>
              <a:spLocks noChangeAspect="1"/>
            </p:cNvSpPr>
            <p:nvPr/>
          </p:nvSpPr>
          <p:spPr>
            <a:xfrm>
              <a:off x="8576843" y="3706409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7606387" y="1944480"/>
                  <a:ext cx="28341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9" name="テキスト ボックス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6387" y="1944480"/>
                  <a:ext cx="283411" cy="43088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テキスト ボックス 51"/>
                <p:cNvSpPr txBox="1"/>
                <p:nvPr/>
              </p:nvSpPr>
              <p:spPr>
                <a:xfrm>
                  <a:off x="6615229" y="3751157"/>
                  <a:ext cx="28828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30" name="テキスト ボックス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5229" y="3751157"/>
                  <a:ext cx="288284" cy="43088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テキスト ボックス 52"/>
                <p:cNvSpPr txBox="1"/>
                <p:nvPr/>
              </p:nvSpPr>
              <p:spPr>
                <a:xfrm>
                  <a:off x="8581905" y="3880008"/>
                  <a:ext cx="26103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31" name="テキスト ボックス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1905" y="3880008"/>
                  <a:ext cx="261032" cy="43088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直線コネクタ 53"/>
            <p:cNvCxnSpPr>
              <a:stCxn id="49" idx="3"/>
              <a:endCxn id="48" idx="7"/>
            </p:cNvCxnSpPr>
            <p:nvPr/>
          </p:nvCxnSpPr>
          <p:spPr>
            <a:xfrm flipH="1">
              <a:off x="6901569" y="2252108"/>
              <a:ext cx="1004045" cy="138672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49" idx="5"/>
              <a:endCxn id="50" idx="0"/>
            </p:cNvCxnSpPr>
            <p:nvPr/>
          </p:nvCxnSpPr>
          <p:spPr>
            <a:xfrm>
              <a:off x="7981982" y="2252108"/>
              <a:ext cx="648861" cy="145430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48" idx="6"/>
              <a:endCxn id="50" idx="2"/>
            </p:cNvCxnSpPr>
            <p:nvPr/>
          </p:nvCxnSpPr>
          <p:spPr>
            <a:xfrm>
              <a:off x="6917385" y="3677020"/>
              <a:ext cx="1659458" cy="8338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テキスト ボックス 56"/>
                <p:cNvSpPr txBox="1"/>
                <p:nvPr/>
              </p:nvSpPr>
              <p:spPr>
                <a:xfrm>
                  <a:off x="8309164" y="2027869"/>
                  <a:ext cx="51661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45" name="テキスト ボックス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9164" y="2027869"/>
                  <a:ext cx="516615" cy="43088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8743621" y="2571734"/>
                  <a:ext cx="2140842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en-US" altLang="ja-JP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58" name="テキスト ボックス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3621" y="2571734"/>
                  <a:ext cx="2140842" cy="923330"/>
                </a:xfrm>
                <a:prstGeom prst="rect">
                  <a:avLst/>
                </a:prstGeom>
                <a:blipFill>
                  <a:blip r:embed="rId19"/>
                  <a:stretch>
                    <a:fillRect l="-2564" r="-3704" b="-463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楕円 58"/>
            <p:cNvSpPr>
              <a:spLocks noChangeAspect="1"/>
            </p:cNvSpPr>
            <p:nvPr/>
          </p:nvSpPr>
          <p:spPr>
            <a:xfrm>
              <a:off x="7718257" y="3680443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7627733" y="3781822"/>
                  <a:ext cx="28648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53" name="テキスト ボックス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7733" y="3781822"/>
                  <a:ext cx="286489" cy="430887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3437275" y="3212214"/>
                <a:ext cx="9310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275" y="3212214"/>
                <a:ext cx="931024" cy="4308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コネクタ 61"/>
          <p:cNvCxnSpPr/>
          <p:nvPr/>
        </p:nvCxnSpPr>
        <p:spPr>
          <a:xfrm flipH="1">
            <a:off x="2767729" y="3431754"/>
            <a:ext cx="166778" cy="127522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49" idx="4"/>
            <a:endCxn id="59" idx="0"/>
          </p:cNvCxnSpPr>
          <p:nvPr/>
        </p:nvCxnSpPr>
        <p:spPr>
          <a:xfrm flipH="1">
            <a:off x="6031794" y="3503682"/>
            <a:ext cx="171541" cy="141251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18167" y="6215229"/>
            <a:ext cx="576420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FACT: CAT(0)-space is uniquely geodesic</a:t>
            </a:r>
            <a:endParaRPr kumimoji="1"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76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57615" y="533910"/>
            <a:ext cx="3388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Boolean</a:t>
            </a:r>
            <a:r>
              <a:rPr kumimoji="1" lang="ja-JP" altLang="en-US" sz="4000" dirty="0"/>
              <a:t> </a:t>
            </a:r>
            <a:r>
              <a:rPr kumimoji="1" lang="en-US" altLang="ja-JP" sz="4000" dirty="0" smtClean="0"/>
              <a:t>Lattice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1333956" y="4699129"/>
                <a:ext cx="6581995" cy="5136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3200" dirty="0" smtClean="0">
                    <a:ea typeface="Cambria Math" panose="02040503050406030204" pitchFamily="18" charset="0"/>
                  </a:rPr>
                  <a:t>Lem: </a:t>
                </a:r>
                <a14:m>
                  <m:oMath xmlns:m="http://schemas.openxmlformats.org/officeDocument/2006/math"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{1,2,…,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</m:t>
                        </m:r>
                      </m:sup>
                    </m:sSup>
                  </m:oMath>
                </a14:m>
                <a:r>
                  <a:rPr kumimoji="1" lang="en-US" altLang="ja-JP" sz="3200" dirty="0">
                    <a:ea typeface="Cambria Math" panose="02040503050406030204" pitchFamily="18" charset="0"/>
                  </a:rPr>
                  <a:t> </a:t>
                </a:r>
                <a:r>
                  <a:rPr kumimoji="1" lang="en-US" altLang="ja-JP" sz="3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≃</m:t>
                    </m:r>
                    <m:sSup>
                      <m:sSupPr>
                        <m:ctrlP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956" y="4699129"/>
                <a:ext cx="6581995" cy="513602"/>
              </a:xfrm>
              <a:prstGeom prst="rect">
                <a:avLst/>
              </a:prstGeom>
              <a:blipFill>
                <a:blip r:embed="rId2"/>
                <a:stretch>
                  <a:fillRect l="-3796" t="-20238" b="-476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5226572" y="5374414"/>
                <a:ext cx="17059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ja-JP" sz="3200" dirty="0" smtClean="0"/>
                  <a:t> CAT(0)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572" y="5374414"/>
                <a:ext cx="1705916" cy="584775"/>
              </a:xfrm>
              <a:prstGeom prst="rect">
                <a:avLst/>
              </a:prstGeom>
              <a:blipFill>
                <a:blip r:embed="rId3"/>
                <a:stretch>
                  <a:fillRect t="-12500" r="-8571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5" name="楕円 34"/>
          <p:cNvSpPr>
            <a:spLocks noChangeAspect="1"/>
          </p:cNvSpPr>
          <p:nvPr/>
        </p:nvSpPr>
        <p:spPr>
          <a:xfrm>
            <a:off x="2770612" y="191535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>
            <a:spLocks noChangeAspect="1"/>
          </p:cNvSpPr>
          <p:nvPr/>
        </p:nvSpPr>
        <p:spPr>
          <a:xfrm>
            <a:off x="2786428" y="278910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>
            <a:spLocks noChangeAspect="1"/>
          </p:cNvSpPr>
          <p:nvPr/>
        </p:nvSpPr>
        <p:spPr>
          <a:xfrm>
            <a:off x="3784748" y="25236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>
            <a:spLocks noChangeAspect="1"/>
          </p:cNvSpPr>
          <p:nvPr/>
        </p:nvSpPr>
        <p:spPr>
          <a:xfrm>
            <a:off x="1802347" y="26316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>
            <a:spLocks noChangeAspect="1"/>
          </p:cNvSpPr>
          <p:nvPr/>
        </p:nvSpPr>
        <p:spPr>
          <a:xfrm>
            <a:off x="1802347" y="358190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>
            <a:stCxn id="35" idx="3"/>
            <a:endCxn id="38" idx="7"/>
          </p:cNvCxnSpPr>
          <p:nvPr/>
        </p:nvCxnSpPr>
        <p:spPr>
          <a:xfrm flipH="1">
            <a:off x="1894531" y="2007543"/>
            <a:ext cx="891897" cy="639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35" idx="4"/>
            <a:endCxn id="36" idx="0"/>
          </p:cNvCxnSpPr>
          <p:nvPr/>
        </p:nvCxnSpPr>
        <p:spPr>
          <a:xfrm>
            <a:off x="2824612" y="2023359"/>
            <a:ext cx="15816" cy="7657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35" idx="5"/>
            <a:endCxn id="37" idx="0"/>
          </p:cNvCxnSpPr>
          <p:nvPr/>
        </p:nvCxnSpPr>
        <p:spPr>
          <a:xfrm>
            <a:off x="2862796" y="2007543"/>
            <a:ext cx="975952" cy="516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38" idx="4"/>
            <a:endCxn id="39" idx="0"/>
          </p:cNvCxnSpPr>
          <p:nvPr/>
        </p:nvCxnSpPr>
        <p:spPr>
          <a:xfrm>
            <a:off x="1856347" y="2739623"/>
            <a:ext cx="0" cy="8422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楕円 43"/>
          <p:cNvSpPr>
            <a:spLocks noChangeAspect="1"/>
          </p:cNvSpPr>
          <p:nvPr/>
        </p:nvSpPr>
        <p:spPr>
          <a:xfrm>
            <a:off x="2811607" y="321250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/>
          <p:cNvSpPr>
            <a:spLocks noChangeAspect="1"/>
          </p:cNvSpPr>
          <p:nvPr/>
        </p:nvSpPr>
        <p:spPr>
          <a:xfrm>
            <a:off x="3804033" y="35437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>
            <a:stCxn id="38" idx="5"/>
            <a:endCxn id="44" idx="1"/>
          </p:cNvCxnSpPr>
          <p:nvPr/>
        </p:nvCxnSpPr>
        <p:spPr>
          <a:xfrm>
            <a:off x="1894531" y="2723807"/>
            <a:ext cx="932892" cy="504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36" idx="5"/>
            <a:endCxn id="45" idx="0"/>
          </p:cNvCxnSpPr>
          <p:nvPr/>
        </p:nvCxnSpPr>
        <p:spPr>
          <a:xfrm>
            <a:off x="2878612" y="2881290"/>
            <a:ext cx="979421" cy="6624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37" idx="3"/>
            <a:endCxn id="44" idx="7"/>
          </p:cNvCxnSpPr>
          <p:nvPr/>
        </p:nvCxnSpPr>
        <p:spPr>
          <a:xfrm flipH="1">
            <a:off x="2903791" y="2615807"/>
            <a:ext cx="896773" cy="612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36" idx="3"/>
            <a:endCxn id="39" idx="7"/>
          </p:cNvCxnSpPr>
          <p:nvPr/>
        </p:nvCxnSpPr>
        <p:spPr>
          <a:xfrm flipH="1">
            <a:off x="1894531" y="2881290"/>
            <a:ext cx="907713" cy="7164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37" idx="5"/>
            <a:endCxn id="45" idx="0"/>
          </p:cNvCxnSpPr>
          <p:nvPr/>
        </p:nvCxnSpPr>
        <p:spPr>
          <a:xfrm flipH="1">
            <a:off x="3858033" y="2615807"/>
            <a:ext cx="18899" cy="9279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楕円 50"/>
          <p:cNvSpPr>
            <a:spLocks noChangeAspect="1"/>
          </p:cNvSpPr>
          <p:nvPr/>
        </p:nvSpPr>
        <p:spPr>
          <a:xfrm>
            <a:off x="2795791" y="425168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>
            <a:stCxn id="45" idx="3"/>
            <a:endCxn id="51" idx="7"/>
          </p:cNvCxnSpPr>
          <p:nvPr/>
        </p:nvCxnSpPr>
        <p:spPr>
          <a:xfrm flipH="1">
            <a:off x="2887975" y="3635908"/>
            <a:ext cx="931874" cy="631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44" idx="4"/>
            <a:endCxn id="51" idx="0"/>
          </p:cNvCxnSpPr>
          <p:nvPr/>
        </p:nvCxnSpPr>
        <p:spPr>
          <a:xfrm flipH="1">
            <a:off x="2849791" y="3320507"/>
            <a:ext cx="15816" cy="9311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9" idx="5"/>
            <a:endCxn id="51" idx="1"/>
          </p:cNvCxnSpPr>
          <p:nvPr/>
        </p:nvCxnSpPr>
        <p:spPr>
          <a:xfrm>
            <a:off x="1894531" y="3674092"/>
            <a:ext cx="917076" cy="5934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直方体 54"/>
          <p:cNvSpPr>
            <a:spLocks/>
          </p:cNvSpPr>
          <p:nvPr/>
        </p:nvSpPr>
        <p:spPr>
          <a:xfrm>
            <a:off x="5464358" y="2133601"/>
            <a:ext cx="2025013" cy="1937656"/>
          </a:xfrm>
          <a:prstGeom prst="cube">
            <a:avLst>
              <a:gd name="adj" fmla="val 24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1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19333" y="187303"/>
            <a:ext cx="394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Distributive Lattice</a:t>
            </a:r>
            <a:endParaRPr kumimoji="1" lang="ja-JP" altLang="en-US" sz="3600" dirty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437449" y="4134474"/>
            <a:ext cx="7677744" cy="2037449"/>
            <a:chOff x="431476" y="3809962"/>
            <a:chExt cx="7677744" cy="20374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テキスト ボックス 2"/>
                <p:cNvSpPr txBox="1"/>
                <p:nvPr/>
              </p:nvSpPr>
              <p:spPr>
                <a:xfrm>
                  <a:off x="5505476" y="5262636"/>
                  <a:ext cx="170271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</m:oMath>
                  </a14:m>
                  <a:r>
                    <a:rPr kumimoji="1" lang="en-US" altLang="ja-JP" sz="3200" dirty="0" smtClean="0"/>
                    <a:t>CAT(0)</a:t>
                  </a:r>
                  <a:endParaRPr kumimoji="1" lang="ja-JP" altLang="en-US" sz="3200" dirty="0"/>
                </a:p>
              </p:txBody>
            </p:sp>
          </mc:Choice>
          <mc:Fallback xmlns="">
            <p:sp>
              <p:nvSpPr>
                <p:cNvPr id="3" name="テキスト ボックス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5476" y="5262636"/>
                  <a:ext cx="1702710" cy="584775"/>
                </a:xfrm>
                <a:prstGeom prst="rect">
                  <a:avLst/>
                </a:prstGeom>
                <a:blipFill>
                  <a:blip r:embed="rId2"/>
                  <a:stretch>
                    <a:fillRect t="-12632" r="-8961" b="-3578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431476" y="4145238"/>
                  <a:ext cx="687726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kumimoji="1" lang="en-US" altLang="ja-JP" sz="2800" dirty="0" smtClean="0">
                      <a:ea typeface="Cambria Math" panose="02040503050406030204" pitchFamily="18" charset="0"/>
                    </a:rPr>
                    <a:t>Lem: </a:t>
                  </a: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kumimoji="1" lang="ja-JP" altLang="en-US" sz="2800" dirty="0" smtClean="0"/>
                    <a:t> </a:t>
                  </a:r>
                  <a:r>
                    <a:rPr kumimoji="1" lang="en-US" altLang="ja-JP" sz="2800" dirty="0" smtClean="0"/>
                    <a:t>The family of ideals in a </a:t>
                  </a:r>
                  <a:r>
                    <a:rPr kumimoji="1" lang="en-US" altLang="ja-JP" sz="2800" dirty="0" err="1" smtClean="0"/>
                    <a:t>poset</a:t>
                  </a:r>
                  <a:r>
                    <a:rPr kumimoji="1" lang="en-US" altLang="ja-JP" sz="2800" dirty="0" smtClean="0"/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,≼)</m:t>
                      </m:r>
                    </m:oMath>
                  </a14:m>
                  <a:r>
                    <a:rPr kumimoji="1" lang="ja-JP" altLang="en-US" sz="2800" dirty="0" smtClean="0"/>
                    <a:t> </a:t>
                  </a:r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76" y="4145238"/>
                  <a:ext cx="6877267" cy="430887"/>
                </a:xfrm>
                <a:prstGeom prst="rect">
                  <a:avLst/>
                </a:prstGeom>
                <a:blipFill>
                  <a:blip r:embed="rId3"/>
                  <a:stretch>
                    <a:fillRect l="-3191" t="-23944" b="-5070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テキスト ボックス 5"/>
            <p:cNvSpPr txBox="1"/>
            <p:nvPr/>
          </p:nvSpPr>
          <p:spPr>
            <a:xfrm>
              <a:off x="1211679" y="3809962"/>
              <a:ext cx="929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Birkhoff</a:t>
              </a:r>
              <a:endParaRPr kumimoji="1" lang="ja-JP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490404" y="4792635"/>
                  <a:ext cx="7618816" cy="48635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e>
                        </m:d>
                        <m: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≃</m:t>
                        </m:r>
                        <m:d>
                          <m:dPr>
                            <m:begChr m:val="{"/>
                            <m:endChr m:val="|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1" lang="en-US" altLang="ja-JP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0,1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sup>
                            </m:s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∈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≼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404" y="4792635"/>
                  <a:ext cx="7618816" cy="48635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直方体 7"/>
          <p:cNvSpPr>
            <a:spLocks/>
          </p:cNvSpPr>
          <p:nvPr/>
        </p:nvSpPr>
        <p:spPr>
          <a:xfrm>
            <a:off x="5112320" y="1329244"/>
            <a:ext cx="2469624" cy="2255590"/>
          </a:xfrm>
          <a:prstGeom prst="cube">
            <a:avLst>
              <a:gd name="adj" fmla="val 335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4" name="楕円 13"/>
          <p:cNvSpPr>
            <a:spLocks noChangeAspect="1"/>
          </p:cNvSpPr>
          <p:nvPr/>
        </p:nvSpPr>
        <p:spPr>
          <a:xfrm>
            <a:off x="2215355" y="197777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>
            <a:spLocks noChangeAspect="1"/>
          </p:cNvSpPr>
          <p:nvPr/>
        </p:nvSpPr>
        <p:spPr>
          <a:xfrm>
            <a:off x="3009728" y="29041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>
            <a:spLocks noChangeAspect="1"/>
          </p:cNvSpPr>
          <p:nvPr/>
        </p:nvSpPr>
        <p:spPr>
          <a:xfrm>
            <a:off x="1349922" y="269992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>
            <a:spLocks noChangeAspect="1"/>
          </p:cNvSpPr>
          <p:nvPr/>
        </p:nvSpPr>
        <p:spPr>
          <a:xfrm>
            <a:off x="2147074" y="363840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14" idx="3"/>
            <a:endCxn id="16" idx="7"/>
          </p:cNvCxnSpPr>
          <p:nvPr/>
        </p:nvCxnSpPr>
        <p:spPr>
          <a:xfrm flipH="1">
            <a:off x="1442106" y="2069963"/>
            <a:ext cx="789065" cy="645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4" idx="5"/>
            <a:endCxn id="15" idx="1"/>
          </p:cNvCxnSpPr>
          <p:nvPr/>
        </p:nvCxnSpPr>
        <p:spPr>
          <a:xfrm>
            <a:off x="2307539" y="2069963"/>
            <a:ext cx="718005" cy="8499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6" idx="4"/>
            <a:endCxn id="17" idx="1"/>
          </p:cNvCxnSpPr>
          <p:nvPr/>
        </p:nvCxnSpPr>
        <p:spPr>
          <a:xfrm>
            <a:off x="1403922" y="2807925"/>
            <a:ext cx="758968" cy="8462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5" idx="3"/>
            <a:endCxn id="17" idx="7"/>
          </p:cNvCxnSpPr>
          <p:nvPr/>
        </p:nvCxnSpPr>
        <p:spPr>
          <a:xfrm flipH="1">
            <a:off x="2239258" y="2996287"/>
            <a:ext cx="786286" cy="6579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24" idx="3"/>
            <a:endCxn id="14" idx="7"/>
          </p:cNvCxnSpPr>
          <p:nvPr/>
        </p:nvCxnSpPr>
        <p:spPr>
          <a:xfrm flipH="1">
            <a:off x="2307539" y="1240577"/>
            <a:ext cx="868496" cy="753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楕円 23"/>
          <p:cNvSpPr>
            <a:spLocks noChangeAspect="1"/>
          </p:cNvSpPr>
          <p:nvPr/>
        </p:nvSpPr>
        <p:spPr>
          <a:xfrm>
            <a:off x="3160219" y="114839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>
            <a:stCxn id="26" idx="3"/>
            <a:endCxn id="15" idx="7"/>
          </p:cNvCxnSpPr>
          <p:nvPr/>
        </p:nvCxnSpPr>
        <p:spPr>
          <a:xfrm flipH="1">
            <a:off x="3101912" y="2180818"/>
            <a:ext cx="800662" cy="7391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楕円 25"/>
          <p:cNvSpPr>
            <a:spLocks noChangeAspect="1"/>
          </p:cNvSpPr>
          <p:nvPr/>
        </p:nvSpPr>
        <p:spPr>
          <a:xfrm>
            <a:off x="3886758" y="208863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>
            <a:stCxn id="24" idx="5"/>
            <a:endCxn id="26" idx="0"/>
          </p:cNvCxnSpPr>
          <p:nvPr/>
        </p:nvCxnSpPr>
        <p:spPr>
          <a:xfrm>
            <a:off x="3252403" y="1240577"/>
            <a:ext cx="688355" cy="8480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3248257" y="3158503"/>
                <a:ext cx="5760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57" y="3158503"/>
                <a:ext cx="576055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コネクタ 45"/>
          <p:cNvCxnSpPr/>
          <p:nvPr/>
        </p:nvCxnSpPr>
        <p:spPr>
          <a:xfrm flipH="1">
            <a:off x="6829385" y="1320256"/>
            <a:ext cx="754625" cy="22645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5127764" y="1334465"/>
            <a:ext cx="754625" cy="22645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110254" y="3584834"/>
            <a:ext cx="17170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5864878" y="1329244"/>
            <a:ext cx="17170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7567533" y="1320256"/>
            <a:ext cx="15444" cy="1518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6835042" y="2838360"/>
            <a:ext cx="754624" cy="7412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879688" y="1344743"/>
            <a:ext cx="15444" cy="1518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5879688" y="2840327"/>
            <a:ext cx="17170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5134137" y="2838360"/>
            <a:ext cx="754624" cy="7412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/>
              <p:cNvSpPr/>
              <p:nvPr/>
            </p:nvSpPr>
            <p:spPr>
              <a:xfrm>
                <a:off x="7318208" y="3109311"/>
                <a:ext cx="129695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67" name="正方形/長方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208" y="3109311"/>
                <a:ext cx="129695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508779" y="6199752"/>
            <a:ext cx="561166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400" dirty="0" smtClean="0"/>
              <a:t>c.f. order polytope [Stanley 86; </a:t>
            </a:r>
            <a:r>
              <a:rPr kumimoji="1" lang="en-US" altLang="ja-JP" sz="2400" dirty="0" err="1" smtClean="0"/>
              <a:t>Fujishige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84]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888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69324" y="289035"/>
            <a:ext cx="3140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Modular Lattice</a:t>
            </a:r>
            <a:endParaRPr kumimoji="1" lang="ja-JP" alt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37636" y="3561782"/>
                <a:ext cx="5281318" cy="95410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err="1" smtClean="0"/>
                  <a:t>Thm</a:t>
                </a:r>
                <a:r>
                  <a:rPr kumimoji="1" lang="en-US" altLang="ja-JP" sz="2800" dirty="0" smtClean="0"/>
                  <a:t>. [</a:t>
                </a:r>
                <a:r>
                  <a:rPr kumimoji="1" lang="en-US" altLang="ja-JP" sz="2000" dirty="0" err="1" smtClean="0"/>
                  <a:t>Chalopin</a:t>
                </a:r>
                <a:r>
                  <a:rPr kumimoji="1" lang="en-US" altLang="ja-JP" sz="2000" dirty="0" smtClean="0"/>
                  <a:t>-</a:t>
                </a:r>
                <a:r>
                  <a:rPr kumimoji="1" lang="en-US" altLang="ja-JP" sz="2000" dirty="0" err="1" smtClean="0"/>
                  <a:t>Chepoi</a:t>
                </a:r>
                <a:r>
                  <a:rPr kumimoji="1" lang="en-US" altLang="ja-JP" sz="2000" dirty="0" smtClean="0"/>
                  <a:t>-H-</a:t>
                </a:r>
                <a:r>
                  <a:rPr kumimoji="1" lang="en-US" altLang="ja-JP" sz="2000" dirty="0" err="1" smtClean="0"/>
                  <a:t>Osajda</a:t>
                </a:r>
                <a:r>
                  <a:rPr kumimoji="1" lang="en-US" altLang="ja-JP" sz="2000" dirty="0"/>
                  <a:t> </a:t>
                </a:r>
                <a:r>
                  <a:rPr kumimoji="1" lang="en-US" altLang="ja-JP" sz="2000" dirty="0" smtClean="0"/>
                  <a:t>2014</a:t>
                </a:r>
                <a:r>
                  <a:rPr kumimoji="1" lang="en-US" altLang="ja-JP" sz="2800" dirty="0" smtClean="0"/>
                  <a:t>]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en-US" altLang="ja-JP" sz="2800" dirty="0" smtClean="0"/>
                  <a:t> modular lattice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en-US" altLang="ja-JP" sz="2800" dirty="0" smtClean="0"/>
                  <a:t>CAT(0</a:t>
                </a:r>
                <a:r>
                  <a:rPr kumimoji="1" lang="en-US" altLang="ja-JP" sz="2800" dirty="0" smtClean="0"/>
                  <a:t>)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36" y="3561782"/>
                <a:ext cx="5281318" cy="954107"/>
              </a:xfrm>
              <a:prstGeom prst="rect">
                <a:avLst/>
              </a:prstGeom>
              <a:blipFill>
                <a:blip r:embed="rId2"/>
                <a:stretch>
                  <a:fillRect l="-2307" t="-5732" b="-1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楕円 5"/>
          <p:cNvSpPr>
            <a:spLocks noChangeAspect="1"/>
          </p:cNvSpPr>
          <p:nvPr/>
        </p:nvSpPr>
        <p:spPr>
          <a:xfrm>
            <a:off x="2584581" y="138754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>
            <a:spLocks noChangeAspect="1"/>
          </p:cNvSpPr>
          <p:nvPr/>
        </p:nvSpPr>
        <p:spPr>
          <a:xfrm>
            <a:off x="2157463" y="21930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>
            <a:spLocks noChangeAspect="1"/>
          </p:cNvSpPr>
          <p:nvPr/>
        </p:nvSpPr>
        <p:spPr>
          <a:xfrm>
            <a:off x="2530581" y="21930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>
            <a:spLocks noChangeAspect="1"/>
          </p:cNvSpPr>
          <p:nvPr/>
        </p:nvSpPr>
        <p:spPr>
          <a:xfrm>
            <a:off x="2886111" y="21930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>
            <a:spLocks noChangeAspect="1"/>
          </p:cNvSpPr>
          <p:nvPr/>
        </p:nvSpPr>
        <p:spPr>
          <a:xfrm>
            <a:off x="3443158" y="21930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>
            <a:spLocks noChangeAspect="1"/>
          </p:cNvSpPr>
          <p:nvPr/>
        </p:nvSpPr>
        <p:spPr>
          <a:xfrm>
            <a:off x="1784345" y="21930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>
            <a:spLocks noChangeAspect="1"/>
          </p:cNvSpPr>
          <p:nvPr/>
        </p:nvSpPr>
        <p:spPr>
          <a:xfrm>
            <a:off x="2624800" y="301664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6" idx="3"/>
            <a:endCxn id="11" idx="7"/>
          </p:cNvCxnSpPr>
          <p:nvPr/>
        </p:nvCxnSpPr>
        <p:spPr>
          <a:xfrm flipH="1">
            <a:off x="1876529" y="1479730"/>
            <a:ext cx="723868" cy="7291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6" idx="3"/>
            <a:endCxn id="7" idx="7"/>
          </p:cNvCxnSpPr>
          <p:nvPr/>
        </p:nvCxnSpPr>
        <p:spPr>
          <a:xfrm flipH="1">
            <a:off x="2249647" y="1479730"/>
            <a:ext cx="350750" cy="7291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8" idx="0"/>
            <a:endCxn id="6" idx="4"/>
          </p:cNvCxnSpPr>
          <p:nvPr/>
        </p:nvCxnSpPr>
        <p:spPr>
          <a:xfrm flipV="1">
            <a:off x="2584581" y="1495546"/>
            <a:ext cx="54000" cy="697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6" idx="5"/>
            <a:endCxn id="9" idx="5"/>
          </p:cNvCxnSpPr>
          <p:nvPr/>
        </p:nvCxnSpPr>
        <p:spPr>
          <a:xfrm>
            <a:off x="2676765" y="1479730"/>
            <a:ext cx="301530" cy="805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6" idx="5"/>
            <a:endCxn id="10" idx="1"/>
          </p:cNvCxnSpPr>
          <p:nvPr/>
        </p:nvCxnSpPr>
        <p:spPr>
          <a:xfrm>
            <a:off x="2676765" y="1479730"/>
            <a:ext cx="782209" cy="7291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1" idx="4"/>
            <a:endCxn id="12" idx="1"/>
          </p:cNvCxnSpPr>
          <p:nvPr/>
        </p:nvCxnSpPr>
        <p:spPr>
          <a:xfrm>
            <a:off x="1838345" y="2301037"/>
            <a:ext cx="802271" cy="7314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2" idx="1"/>
            <a:endCxn id="7" idx="5"/>
          </p:cNvCxnSpPr>
          <p:nvPr/>
        </p:nvCxnSpPr>
        <p:spPr>
          <a:xfrm flipH="1" flipV="1">
            <a:off x="2249647" y="2285221"/>
            <a:ext cx="390969" cy="7472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2" idx="0"/>
            <a:endCxn id="8" idx="4"/>
          </p:cNvCxnSpPr>
          <p:nvPr/>
        </p:nvCxnSpPr>
        <p:spPr>
          <a:xfrm flipH="1" flipV="1">
            <a:off x="2584581" y="2301037"/>
            <a:ext cx="94219" cy="7156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9" idx="4"/>
            <a:endCxn id="12" idx="7"/>
          </p:cNvCxnSpPr>
          <p:nvPr/>
        </p:nvCxnSpPr>
        <p:spPr>
          <a:xfrm flipH="1">
            <a:off x="2716984" y="2301037"/>
            <a:ext cx="223127" cy="7314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0" idx="4"/>
            <a:endCxn id="12" idx="7"/>
          </p:cNvCxnSpPr>
          <p:nvPr/>
        </p:nvCxnSpPr>
        <p:spPr>
          <a:xfrm flipH="1">
            <a:off x="2716984" y="2301037"/>
            <a:ext cx="780174" cy="7314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081577" y="1932152"/>
            <a:ext cx="2741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...</a:t>
            </a:r>
            <a:endParaRPr kumimoji="1" lang="ja-JP" alt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3396886" y="2842795"/>
                <a:ext cx="304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886" y="2842795"/>
                <a:ext cx="30476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コネクタ 24"/>
          <p:cNvCxnSpPr/>
          <p:nvPr/>
        </p:nvCxnSpPr>
        <p:spPr>
          <a:xfrm flipH="1">
            <a:off x="5444750" y="1418684"/>
            <a:ext cx="410850" cy="696928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5577977" y="1418685"/>
            <a:ext cx="280269" cy="219917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426152" y="1407254"/>
            <a:ext cx="432092" cy="11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5858244" y="1187341"/>
            <a:ext cx="413495" cy="231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848904" y="1418686"/>
            <a:ext cx="476671" cy="208486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92832" y="2540773"/>
            <a:ext cx="1291930" cy="6855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5219448" y="1907126"/>
            <a:ext cx="1256997" cy="13167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 flipV="1">
            <a:off x="5419392" y="1395827"/>
            <a:ext cx="1066489" cy="18233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6271739" y="1187341"/>
            <a:ext cx="214046" cy="2009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6484983" y="1952585"/>
            <a:ext cx="579689" cy="1266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6920969" y="2788338"/>
                <a:ext cx="863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</m:d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969" y="2788338"/>
                <a:ext cx="86376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コネクタ 35"/>
          <p:cNvCxnSpPr/>
          <p:nvPr/>
        </p:nvCxnSpPr>
        <p:spPr>
          <a:xfrm>
            <a:off x="5855599" y="1438932"/>
            <a:ext cx="620846" cy="17574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5192832" y="2150741"/>
            <a:ext cx="233320" cy="3900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5219448" y="1662300"/>
            <a:ext cx="334413" cy="2448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6325180" y="1623132"/>
            <a:ext cx="739492" cy="3294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 rot="2325597">
            <a:off x="6561769" y="1203241"/>
            <a:ext cx="36548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800" dirty="0" smtClean="0"/>
              <a:t>....</a:t>
            </a:r>
            <a:endParaRPr kumimoji="1" lang="ja-JP" altLang="en-US" sz="2800" dirty="0" smtClean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411234" y="4860243"/>
            <a:ext cx="8351937" cy="1539874"/>
            <a:chOff x="411234" y="4860243"/>
            <a:chExt cx="8351937" cy="15398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411234" y="4860243"/>
                  <a:ext cx="8217266" cy="96468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800" dirty="0" err="1" smtClean="0"/>
                    <a:t>Thm</a:t>
                  </a:r>
                  <a:r>
                    <a:rPr kumimoji="1" lang="en-US" altLang="ja-JP" sz="2800" dirty="0" smtClean="0"/>
                    <a:t>. [</a:t>
                  </a:r>
                  <a:r>
                    <a:rPr kumimoji="1" lang="en-US" altLang="ja-JP" sz="2800" dirty="0"/>
                    <a:t>H.18</a:t>
                  </a:r>
                  <a:r>
                    <a:rPr kumimoji="1" lang="en-US" altLang="ja-JP" sz="2800" dirty="0" smtClean="0"/>
                    <a:t>]</a:t>
                  </a:r>
                </a:p>
                <a:p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acc>
                        <m:accPr>
                          <m:chr m:val="̅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</m:acc>
                    </m:oMath>
                  </a14:m>
                  <a:r>
                    <a:rPr kumimoji="1" lang="ja-JP" altLang="en-US" sz="2800" dirty="0" smtClean="0"/>
                    <a:t> </a:t>
                  </a:r>
                  <a:r>
                    <a:rPr kumimoji="1" lang="en-US" altLang="ja-JP" sz="2800" dirty="0" smtClean="0"/>
                    <a:t>is submodular </a:t>
                  </a: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</m:oMath>
                  </a14:m>
                  <a:r>
                    <a:rPr kumimoji="1" lang="en-US" altLang="ja-JP" sz="2800" dirty="0" smtClean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acc>
                        <m:accPr>
                          <m:chr m:val="̅"/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</m:acc>
                    </m:oMath>
                  </a14:m>
                  <a:r>
                    <a:rPr kumimoji="1" lang="ja-JP" altLang="en-US" sz="2800" dirty="0" smtClean="0"/>
                    <a:t> </a:t>
                  </a:r>
                  <a:r>
                    <a:rPr kumimoji="1" lang="en-US" altLang="ja-JP" sz="2800" dirty="0" smtClean="0"/>
                    <a:t>is convex</a:t>
                  </a:r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234" y="4860243"/>
                  <a:ext cx="8217266" cy="964688"/>
                </a:xfrm>
                <a:prstGeom prst="rect">
                  <a:avLst/>
                </a:prstGeom>
                <a:blipFill>
                  <a:blip r:embed="rId6"/>
                  <a:stretch>
                    <a:fillRect l="-1484" t="-5660" b="-1698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正方形/長方形 2"/>
            <p:cNvSpPr/>
            <p:nvPr/>
          </p:nvSpPr>
          <p:spPr>
            <a:xfrm>
              <a:off x="2827530" y="5938452"/>
              <a:ext cx="59356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sz="2400" dirty="0"/>
                <a:t> MVSP, </a:t>
              </a:r>
              <a:r>
                <a:rPr kumimoji="1" lang="en-US" altLang="ja-JP" sz="2400" dirty="0" err="1"/>
                <a:t>nc</a:t>
              </a:r>
              <a:r>
                <a:rPr kumimoji="1" lang="en-US" altLang="ja-JP" sz="2400" dirty="0"/>
                <a:t>-rank computation  [Hamada-H. 17]</a:t>
              </a:r>
              <a:endParaRPr lang="ja-JP" altLang="en-US" sz="2400" dirty="0"/>
            </a:p>
          </p:txBody>
        </p:sp>
      </p:grpSp>
      <p:sp>
        <p:nvSpPr>
          <p:cNvPr id="41" name="スライド番号プレースホルダー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56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8284" y="174803"/>
            <a:ext cx="5428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Brady-</a:t>
            </a:r>
            <a:r>
              <a:rPr kumimoji="1" lang="en-US" altLang="ja-JP" sz="3200" dirty="0" err="1" smtClean="0"/>
              <a:t>McCammond</a:t>
            </a:r>
            <a:r>
              <a:rPr kumimoji="1" lang="en-US" altLang="ja-JP" sz="3200" dirty="0" smtClean="0"/>
              <a:t> Conjecture</a:t>
            </a:r>
            <a:endParaRPr kumimoji="1" lang="ja-JP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78030" y="4289492"/>
                <a:ext cx="7131439" cy="95410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Conj. [BM12]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r>
                  <a:rPr kumimoji="1" lang="en-US" altLang="ja-JP" sz="2800" dirty="0"/>
                  <a:t>:</a:t>
                </a:r>
                <a:r>
                  <a:rPr kumimoji="1" lang="en-US" altLang="ja-JP" sz="2800" dirty="0" smtClean="0"/>
                  <a:t> </a:t>
                </a:r>
                <a:r>
                  <a:rPr kumimoji="1" lang="en-US" altLang="ja-JP" sz="2800" dirty="0" err="1" smtClean="0"/>
                  <a:t>noncrossing</a:t>
                </a:r>
                <a:r>
                  <a:rPr kumimoji="1" lang="en-US" altLang="ja-JP" sz="2800" dirty="0" smtClean="0"/>
                  <a:t> partition lattice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en-US" altLang="ja-JP" sz="2800" dirty="0" smtClean="0"/>
                  <a:t> CAT(0</a:t>
                </a:r>
                <a:r>
                  <a:rPr kumimoji="1" lang="en-US" altLang="ja-JP" sz="2800" dirty="0" smtClean="0"/>
                  <a:t>)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30" y="4289492"/>
                <a:ext cx="7131439" cy="954107"/>
              </a:xfrm>
              <a:prstGeom prst="rect">
                <a:avLst/>
              </a:prstGeom>
              <a:blipFill>
                <a:blip r:embed="rId2"/>
                <a:stretch>
                  <a:fillRect l="-1709" t="-6410" b="-179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78030" y="5481374"/>
                <a:ext cx="7527830" cy="95410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err="1" smtClean="0"/>
                  <a:t>Thm</a:t>
                </a:r>
                <a:r>
                  <a:rPr kumimoji="1" lang="en-US" altLang="ja-JP" sz="2800" dirty="0" smtClean="0"/>
                  <a:t>. [BM12]</a:t>
                </a:r>
              </a:p>
              <a:p>
                <a:r>
                  <a:rPr kumimoji="1" lang="en-US" altLang="ja-JP" sz="2800" dirty="0" smtClean="0"/>
                  <a:t>BM conjecture </a:t>
                </a:r>
                <a:r>
                  <a:rPr kumimoji="1" lang="en-US" altLang="ja-JP" sz="2800" dirty="0" err="1" smtClean="0"/>
                  <a:t>t</a:t>
                </a:r>
                <a:r>
                  <a:rPr kumimoji="1" lang="en-US" altLang="ja-JP" sz="2800" dirty="0" smtClean="0"/>
                  <a:t>rue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kumimoji="1" lang="en-US" altLang="ja-JP" sz="2800" dirty="0" smtClean="0"/>
                  <a:t>  braid group is CAT(0) </a:t>
                </a:r>
                <a:r>
                  <a:rPr kumimoji="1" lang="en-US" altLang="ja-JP" sz="2800" dirty="0" smtClean="0"/>
                  <a:t>group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30" y="5481374"/>
                <a:ext cx="7527830" cy="954107"/>
              </a:xfrm>
              <a:prstGeom prst="rect">
                <a:avLst/>
              </a:prstGeom>
              <a:blipFill>
                <a:blip r:embed="rId3"/>
                <a:stretch>
                  <a:fillRect l="-1619" t="-5732" r="-567" b="-1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200624" y="1370867"/>
                <a:ext cx="46564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Noncrossing partition 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1,2,…,8</m:t>
                        </m:r>
                      </m:e>
                    </m:d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624" y="1370867"/>
                <a:ext cx="4656468" cy="461665"/>
              </a:xfrm>
              <a:prstGeom prst="rect">
                <a:avLst/>
              </a:prstGeom>
              <a:blipFill>
                <a:blip r:embed="rId4"/>
                <a:stretch>
                  <a:fillRect l="-1963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楕円 5"/>
          <p:cNvSpPr>
            <a:spLocks noChangeAspect="1"/>
          </p:cNvSpPr>
          <p:nvPr/>
        </p:nvSpPr>
        <p:spPr>
          <a:xfrm>
            <a:off x="980810" y="1376670"/>
            <a:ext cx="2356706" cy="235670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>
            <a:spLocks noChangeAspect="1"/>
          </p:cNvSpPr>
          <p:nvPr/>
        </p:nvSpPr>
        <p:spPr>
          <a:xfrm>
            <a:off x="2078994" y="1296501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>
            <a:spLocks noChangeAspect="1"/>
          </p:cNvSpPr>
          <p:nvPr/>
        </p:nvSpPr>
        <p:spPr>
          <a:xfrm>
            <a:off x="3277597" y="2463770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>
            <a:spLocks noChangeAspect="1"/>
          </p:cNvSpPr>
          <p:nvPr/>
        </p:nvSpPr>
        <p:spPr>
          <a:xfrm>
            <a:off x="900641" y="2525279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>
            <a:spLocks noChangeAspect="1"/>
          </p:cNvSpPr>
          <p:nvPr/>
        </p:nvSpPr>
        <p:spPr>
          <a:xfrm>
            <a:off x="2078994" y="3670378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>
            <a:spLocks noChangeAspect="1"/>
          </p:cNvSpPr>
          <p:nvPr/>
        </p:nvSpPr>
        <p:spPr>
          <a:xfrm>
            <a:off x="2903525" y="1672195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>
            <a:spLocks noChangeAspect="1"/>
          </p:cNvSpPr>
          <p:nvPr/>
        </p:nvSpPr>
        <p:spPr>
          <a:xfrm>
            <a:off x="2908680" y="3300908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>
            <a:spLocks noChangeAspect="1"/>
          </p:cNvSpPr>
          <p:nvPr/>
        </p:nvSpPr>
        <p:spPr>
          <a:xfrm>
            <a:off x="1263146" y="3345985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>
            <a:spLocks noChangeAspect="1"/>
          </p:cNvSpPr>
          <p:nvPr/>
        </p:nvSpPr>
        <p:spPr>
          <a:xfrm>
            <a:off x="1263146" y="1644130"/>
            <a:ext cx="160337" cy="16033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221951" y="109967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951" y="1099670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3101285" y="158017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285" y="1580171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3437934" y="241652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934" y="2416523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3116017" y="334598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017" y="3345985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2239331" y="378144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331" y="3781444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30000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1064687" y="339454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87" y="3394542"/>
                <a:ext cx="181139" cy="276999"/>
              </a:xfrm>
              <a:prstGeom prst="rect">
                <a:avLst/>
              </a:prstGeom>
              <a:blipFill>
                <a:blip r:embed="rId10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99253" y="248560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53" y="2485607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031798" y="147453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798" y="1474539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テキスト ボックス 22"/>
          <p:cNvSpPr txBox="1"/>
          <p:nvPr/>
        </p:nvSpPr>
        <p:spPr>
          <a:xfrm>
            <a:off x="4228020" y="2661971"/>
            <a:ext cx="41183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Noncrossing</a:t>
            </a:r>
            <a:r>
              <a:rPr kumimoji="1" lang="en-US" altLang="ja-JP" sz="2400" dirty="0" smtClean="0"/>
              <a:t> partition lattice</a:t>
            </a:r>
          </a:p>
          <a:p>
            <a:r>
              <a:rPr kumimoji="1" lang="en-US" altLang="ja-JP" sz="2400" dirty="0" smtClean="0"/>
              <a:t>:= { </a:t>
            </a:r>
            <a:r>
              <a:rPr kumimoji="1" lang="en-US" altLang="ja-JP" sz="2400" dirty="0" err="1" smtClean="0"/>
              <a:t>noncrossing</a:t>
            </a:r>
            <a:r>
              <a:rPr kumimoji="1" lang="en-US" altLang="ja-JP" sz="2400" dirty="0" smtClean="0"/>
              <a:t> partitions }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w.r.t. refinement relation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4328076" y="1880621"/>
                <a:ext cx="35477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400" b="0" dirty="0" smtClean="0"/>
                  <a:t>Ex. 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7,2,3</m:t>
                        </m:r>
                      </m:e>
                    </m:d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4,6</m:t>
                        </m:r>
                      </m:e>
                    </m:d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076" y="1880621"/>
                <a:ext cx="3547702" cy="369332"/>
              </a:xfrm>
              <a:prstGeom prst="rect">
                <a:avLst/>
              </a:prstGeom>
              <a:blipFill>
                <a:blip r:embed="rId13"/>
                <a:stretch>
                  <a:fillRect l="-5326" t="-26667" r="-3608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フリーフォーム 26"/>
          <p:cNvSpPr/>
          <p:nvPr/>
        </p:nvSpPr>
        <p:spPr>
          <a:xfrm>
            <a:off x="948912" y="1070588"/>
            <a:ext cx="1585158" cy="915163"/>
          </a:xfrm>
          <a:custGeom>
            <a:avLst/>
            <a:gdLst>
              <a:gd name="connsiteX0" fmla="*/ 1478404 w 1585158"/>
              <a:gd name="connsiteY0" fmla="*/ 508830 h 915163"/>
              <a:gd name="connsiteX1" fmla="*/ 741343 w 1585158"/>
              <a:gd name="connsiteY1" fmla="*/ 797005 h 915163"/>
              <a:gd name="connsiteX2" fmla="*/ 87408 w 1585158"/>
              <a:gd name="connsiteY2" fmla="*/ 907841 h 915163"/>
              <a:gd name="connsiteX3" fmla="*/ 9823 w 1585158"/>
              <a:gd name="connsiteY3" fmla="*/ 608583 h 915163"/>
              <a:gd name="connsiteX4" fmla="*/ 115117 w 1585158"/>
              <a:gd name="connsiteY4" fmla="*/ 359201 h 915163"/>
              <a:gd name="connsiteX5" fmla="*/ 558463 w 1585158"/>
              <a:gd name="connsiteY5" fmla="*/ 126445 h 915163"/>
              <a:gd name="connsiteX6" fmla="*/ 1217939 w 1585158"/>
              <a:gd name="connsiteY6" fmla="*/ 4525 h 915163"/>
              <a:gd name="connsiteX7" fmla="*/ 1544906 w 1585158"/>
              <a:gd name="connsiteY7" fmla="*/ 48859 h 915163"/>
              <a:gd name="connsiteX8" fmla="*/ 1572615 w 1585158"/>
              <a:gd name="connsiteY8" fmla="*/ 259448 h 915163"/>
              <a:gd name="connsiteX9" fmla="*/ 1478404 w 1585158"/>
              <a:gd name="connsiteY9" fmla="*/ 508830 h 91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5158" h="915163">
                <a:moveTo>
                  <a:pt x="1478404" y="508830"/>
                </a:moveTo>
                <a:cubicBezTo>
                  <a:pt x="1339859" y="598423"/>
                  <a:pt x="973176" y="730503"/>
                  <a:pt x="741343" y="797005"/>
                </a:cubicBezTo>
                <a:cubicBezTo>
                  <a:pt x="509510" y="863507"/>
                  <a:pt x="209328" y="939245"/>
                  <a:pt x="87408" y="907841"/>
                </a:cubicBezTo>
                <a:cubicBezTo>
                  <a:pt x="-34512" y="876437"/>
                  <a:pt x="5205" y="700023"/>
                  <a:pt x="9823" y="608583"/>
                </a:cubicBezTo>
                <a:cubicBezTo>
                  <a:pt x="14441" y="517143"/>
                  <a:pt x="23677" y="439557"/>
                  <a:pt x="115117" y="359201"/>
                </a:cubicBezTo>
                <a:cubicBezTo>
                  <a:pt x="206557" y="278845"/>
                  <a:pt x="374659" y="185558"/>
                  <a:pt x="558463" y="126445"/>
                </a:cubicBezTo>
                <a:cubicBezTo>
                  <a:pt x="742267" y="67332"/>
                  <a:pt x="1053532" y="17456"/>
                  <a:pt x="1217939" y="4525"/>
                </a:cubicBezTo>
                <a:cubicBezTo>
                  <a:pt x="1382346" y="-8406"/>
                  <a:pt x="1485793" y="6372"/>
                  <a:pt x="1544906" y="48859"/>
                </a:cubicBezTo>
                <a:cubicBezTo>
                  <a:pt x="1604019" y="91346"/>
                  <a:pt x="1583699" y="187404"/>
                  <a:pt x="1572615" y="259448"/>
                </a:cubicBezTo>
                <a:cubicBezTo>
                  <a:pt x="1561531" y="331492"/>
                  <a:pt x="1616949" y="419237"/>
                  <a:pt x="1478404" y="508830"/>
                </a:cubicBezTo>
                <a:close/>
              </a:path>
            </a:pathLst>
          </a:cu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610198" y="1487436"/>
            <a:ext cx="3079711" cy="1379125"/>
          </a:xfrm>
          <a:custGeom>
            <a:avLst/>
            <a:gdLst>
              <a:gd name="connsiteX0" fmla="*/ 143489 w 3079711"/>
              <a:gd name="connsiteY0" fmla="*/ 973131 h 1379125"/>
              <a:gd name="connsiteX1" fmla="*/ 769715 w 3079711"/>
              <a:gd name="connsiteY1" fmla="*/ 723749 h 1379125"/>
              <a:gd name="connsiteX2" fmla="*/ 1905787 w 3079711"/>
              <a:gd name="connsiteY2" fmla="*/ 274862 h 1379125"/>
              <a:gd name="connsiteX3" fmla="*/ 2498762 w 3079711"/>
              <a:gd name="connsiteY3" fmla="*/ 14397 h 1379125"/>
              <a:gd name="connsiteX4" fmla="*/ 2809104 w 3079711"/>
              <a:gd name="connsiteY4" fmla="*/ 119691 h 1379125"/>
              <a:gd name="connsiteX5" fmla="*/ 3030777 w 3079711"/>
              <a:gd name="connsiteY5" fmla="*/ 829044 h 1379125"/>
              <a:gd name="connsiteX6" fmla="*/ 3019693 w 3079711"/>
              <a:gd name="connsiteY6" fmla="*/ 1272389 h 1379125"/>
              <a:gd name="connsiteX7" fmla="*/ 2393467 w 3079711"/>
              <a:gd name="connsiteY7" fmla="*/ 1322266 h 1379125"/>
              <a:gd name="connsiteX8" fmla="*/ 1251853 w 3079711"/>
              <a:gd name="connsiteY8" fmla="*/ 1333349 h 1379125"/>
              <a:gd name="connsiteX9" fmla="*/ 564667 w 3079711"/>
              <a:gd name="connsiteY9" fmla="*/ 1338891 h 1379125"/>
              <a:gd name="connsiteX10" fmla="*/ 27111 w 3079711"/>
              <a:gd name="connsiteY10" fmla="*/ 1355517 h 1379125"/>
              <a:gd name="connsiteX11" fmla="*/ 143489 w 3079711"/>
              <a:gd name="connsiteY11" fmla="*/ 973131 h 137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79711" h="1379125">
                <a:moveTo>
                  <a:pt x="143489" y="973131"/>
                </a:moveTo>
                <a:lnTo>
                  <a:pt x="769715" y="723749"/>
                </a:lnTo>
                <a:lnTo>
                  <a:pt x="1905787" y="274862"/>
                </a:lnTo>
                <a:cubicBezTo>
                  <a:pt x="2193962" y="156637"/>
                  <a:pt x="2348209" y="40259"/>
                  <a:pt x="2498762" y="14397"/>
                </a:cubicBezTo>
                <a:cubicBezTo>
                  <a:pt x="2649315" y="-11465"/>
                  <a:pt x="2720435" y="-16084"/>
                  <a:pt x="2809104" y="119691"/>
                </a:cubicBezTo>
                <a:cubicBezTo>
                  <a:pt x="2897773" y="255465"/>
                  <a:pt x="2995679" y="636928"/>
                  <a:pt x="3030777" y="829044"/>
                </a:cubicBezTo>
                <a:cubicBezTo>
                  <a:pt x="3065875" y="1021160"/>
                  <a:pt x="3125911" y="1190185"/>
                  <a:pt x="3019693" y="1272389"/>
                </a:cubicBezTo>
                <a:cubicBezTo>
                  <a:pt x="2913475" y="1354593"/>
                  <a:pt x="2688107" y="1312106"/>
                  <a:pt x="2393467" y="1322266"/>
                </a:cubicBezTo>
                <a:cubicBezTo>
                  <a:pt x="2098827" y="1332426"/>
                  <a:pt x="1251853" y="1333349"/>
                  <a:pt x="1251853" y="1333349"/>
                </a:cubicBezTo>
                <a:lnTo>
                  <a:pt x="564667" y="1338891"/>
                </a:lnTo>
                <a:cubicBezTo>
                  <a:pt x="360543" y="1342586"/>
                  <a:pt x="100078" y="1415553"/>
                  <a:pt x="27111" y="1355517"/>
                </a:cubicBezTo>
                <a:cubicBezTo>
                  <a:pt x="-45856" y="1295481"/>
                  <a:pt x="40504" y="1137077"/>
                  <a:pt x="143489" y="973131"/>
                </a:cubicBezTo>
                <a:close/>
              </a:path>
            </a:pathLst>
          </a:cu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924464" y="3132948"/>
            <a:ext cx="2470006" cy="558743"/>
          </a:xfrm>
          <a:custGeom>
            <a:avLst/>
            <a:gdLst>
              <a:gd name="connsiteX0" fmla="*/ 89690 w 2470006"/>
              <a:gd name="connsiteY0" fmla="*/ 247560 h 558743"/>
              <a:gd name="connsiteX1" fmla="*/ 383406 w 2470006"/>
              <a:gd name="connsiteY1" fmla="*/ 31429 h 558743"/>
              <a:gd name="connsiteX2" fmla="*/ 1192511 w 2470006"/>
              <a:gd name="connsiteY2" fmla="*/ 31429 h 558743"/>
              <a:gd name="connsiteX3" fmla="*/ 2012701 w 2470006"/>
              <a:gd name="connsiteY3" fmla="*/ 3720 h 558743"/>
              <a:gd name="connsiteX4" fmla="*/ 2389544 w 2470006"/>
              <a:gd name="connsiteY4" fmla="*/ 125640 h 558743"/>
              <a:gd name="connsiteX5" fmla="*/ 2444962 w 2470006"/>
              <a:gd name="connsiteY5" fmla="*/ 430440 h 558743"/>
              <a:gd name="connsiteX6" fmla="*/ 2073661 w 2470006"/>
              <a:gd name="connsiteY6" fmla="*/ 508025 h 558743"/>
              <a:gd name="connsiteX7" fmla="*/ 1552730 w 2470006"/>
              <a:gd name="connsiteY7" fmla="*/ 358396 h 558743"/>
              <a:gd name="connsiteX8" fmla="*/ 937588 w 2470006"/>
              <a:gd name="connsiteY8" fmla="*/ 391647 h 558743"/>
              <a:gd name="connsiteX9" fmla="*/ 422199 w 2470006"/>
              <a:gd name="connsiteY9" fmla="*/ 513567 h 558743"/>
              <a:gd name="connsiteX10" fmla="*/ 23188 w 2470006"/>
              <a:gd name="connsiteY10" fmla="*/ 541276 h 558743"/>
              <a:gd name="connsiteX11" fmla="*/ 89690 w 2470006"/>
              <a:gd name="connsiteY11" fmla="*/ 247560 h 55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0006" h="558743">
                <a:moveTo>
                  <a:pt x="89690" y="247560"/>
                </a:moveTo>
                <a:cubicBezTo>
                  <a:pt x="149726" y="162586"/>
                  <a:pt x="199603" y="67451"/>
                  <a:pt x="383406" y="31429"/>
                </a:cubicBezTo>
                <a:cubicBezTo>
                  <a:pt x="567209" y="-4593"/>
                  <a:pt x="920962" y="36047"/>
                  <a:pt x="1192511" y="31429"/>
                </a:cubicBezTo>
                <a:cubicBezTo>
                  <a:pt x="1464060" y="26811"/>
                  <a:pt x="1813196" y="-11982"/>
                  <a:pt x="2012701" y="3720"/>
                </a:cubicBezTo>
                <a:cubicBezTo>
                  <a:pt x="2212206" y="19422"/>
                  <a:pt x="2317501" y="54520"/>
                  <a:pt x="2389544" y="125640"/>
                </a:cubicBezTo>
                <a:cubicBezTo>
                  <a:pt x="2461587" y="196760"/>
                  <a:pt x="2497609" y="366709"/>
                  <a:pt x="2444962" y="430440"/>
                </a:cubicBezTo>
                <a:cubicBezTo>
                  <a:pt x="2392315" y="494171"/>
                  <a:pt x="2222366" y="520032"/>
                  <a:pt x="2073661" y="508025"/>
                </a:cubicBezTo>
                <a:cubicBezTo>
                  <a:pt x="1924956" y="496018"/>
                  <a:pt x="1742075" y="377792"/>
                  <a:pt x="1552730" y="358396"/>
                </a:cubicBezTo>
                <a:cubicBezTo>
                  <a:pt x="1363385" y="339000"/>
                  <a:pt x="1126010" y="365785"/>
                  <a:pt x="937588" y="391647"/>
                </a:cubicBezTo>
                <a:cubicBezTo>
                  <a:pt x="749166" y="417509"/>
                  <a:pt x="574599" y="488629"/>
                  <a:pt x="422199" y="513567"/>
                </a:cubicBezTo>
                <a:cubicBezTo>
                  <a:pt x="269799" y="538505"/>
                  <a:pt x="82301" y="583763"/>
                  <a:pt x="23188" y="541276"/>
                </a:cubicBezTo>
                <a:cubicBezTo>
                  <a:pt x="-35925" y="498789"/>
                  <a:pt x="29654" y="332534"/>
                  <a:pt x="89690" y="247560"/>
                </a:cubicBezTo>
                <a:close/>
              </a:path>
            </a:pathLst>
          </a:cu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1922479" y="3615970"/>
            <a:ext cx="555144" cy="494285"/>
          </a:xfrm>
          <a:custGeom>
            <a:avLst/>
            <a:gdLst>
              <a:gd name="connsiteX0" fmla="*/ 155703 w 555144"/>
              <a:gd name="connsiteY0" fmla="*/ 418474 h 494285"/>
              <a:gd name="connsiteX1" fmla="*/ 532 w 555144"/>
              <a:gd name="connsiteY1" fmla="*/ 246677 h 494285"/>
              <a:gd name="connsiteX2" fmla="*/ 111368 w 555144"/>
              <a:gd name="connsiteY2" fmla="*/ 47172 h 494285"/>
              <a:gd name="connsiteX3" fmla="*/ 283165 w 555144"/>
              <a:gd name="connsiteY3" fmla="*/ 2837 h 494285"/>
              <a:gd name="connsiteX4" fmla="*/ 466045 w 555144"/>
              <a:gd name="connsiteY4" fmla="*/ 102590 h 494285"/>
              <a:gd name="connsiteX5" fmla="*/ 554714 w 555144"/>
              <a:gd name="connsiteY5" fmla="*/ 246677 h 494285"/>
              <a:gd name="connsiteX6" fmla="*/ 432794 w 555144"/>
              <a:gd name="connsiteY6" fmla="*/ 484975 h 494285"/>
              <a:gd name="connsiteX7" fmla="*/ 155703 w 555144"/>
              <a:gd name="connsiteY7" fmla="*/ 418474 h 49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144" h="494285">
                <a:moveTo>
                  <a:pt x="155703" y="418474"/>
                </a:moveTo>
                <a:cubicBezTo>
                  <a:pt x="83659" y="378758"/>
                  <a:pt x="7921" y="308561"/>
                  <a:pt x="532" y="246677"/>
                </a:cubicBezTo>
                <a:cubicBezTo>
                  <a:pt x="-6857" y="184793"/>
                  <a:pt x="64262" y="87812"/>
                  <a:pt x="111368" y="47172"/>
                </a:cubicBezTo>
                <a:cubicBezTo>
                  <a:pt x="158474" y="6532"/>
                  <a:pt x="224052" y="-6399"/>
                  <a:pt x="283165" y="2837"/>
                </a:cubicBezTo>
                <a:cubicBezTo>
                  <a:pt x="342278" y="12073"/>
                  <a:pt x="420787" y="61950"/>
                  <a:pt x="466045" y="102590"/>
                </a:cubicBezTo>
                <a:cubicBezTo>
                  <a:pt x="511303" y="143230"/>
                  <a:pt x="560256" y="182946"/>
                  <a:pt x="554714" y="246677"/>
                </a:cubicBezTo>
                <a:cubicBezTo>
                  <a:pt x="549172" y="310408"/>
                  <a:pt x="502067" y="452648"/>
                  <a:pt x="432794" y="484975"/>
                </a:cubicBezTo>
                <a:cubicBezTo>
                  <a:pt x="363521" y="517302"/>
                  <a:pt x="227747" y="458190"/>
                  <a:pt x="155703" y="418474"/>
                </a:cubicBezTo>
                <a:close/>
              </a:path>
            </a:pathLst>
          </a:cu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299367" y="721205"/>
            <a:ext cx="2997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000" dirty="0" smtClean="0"/>
              <a:t>(Brady-</a:t>
            </a:r>
            <a:r>
              <a:rPr kumimoji="1" lang="en-US" altLang="ja-JP" sz="2000" dirty="0" err="1" smtClean="0"/>
              <a:t>McCammond</a:t>
            </a:r>
            <a:r>
              <a:rPr kumimoji="1" lang="en-US" altLang="ja-JP" sz="2000" dirty="0" smtClean="0"/>
              <a:t> 2012)</a:t>
            </a:r>
            <a:endParaRPr lang="ja-JP" altLang="en-US" sz="2000" dirty="0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A16C-BCEC-448F-A82B-03CAEE0B17E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kumimoji="1" sz="2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5718</TotalTime>
  <Words>805</Words>
  <Application>Microsoft Office PowerPoint</Application>
  <PresentationFormat>画面に合わせる (4:3)</PresentationFormat>
  <Paragraphs>231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小塚明朝 Pr6N R</vt:lpstr>
      <vt:lpstr>游ゴシック</vt:lpstr>
      <vt:lpstr>游ゴシック Light</vt:lpstr>
      <vt:lpstr>Arial</vt:lpstr>
      <vt:lpstr>Calibri</vt:lpstr>
      <vt:lpstr>Calibri Light</vt:lpstr>
      <vt:lpstr>Cambria Math</vt:lpstr>
      <vt:lpstr>Wingdings</vt:lpstr>
      <vt:lpstr>Office テーマ</vt:lpstr>
      <vt:lpstr>PowerPoint プレゼンテーション</vt:lpstr>
      <vt:lpstr>PowerPoint プレゼンテーション</vt:lpstr>
      <vt:lpstr>Orthoscheme Complex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平井 広志</dc:creator>
  <cp:lastModifiedBy>平井 広志</cp:lastModifiedBy>
  <cp:revision>111</cp:revision>
  <dcterms:created xsi:type="dcterms:W3CDTF">2019-05-17T03:08:11Z</dcterms:created>
  <dcterms:modified xsi:type="dcterms:W3CDTF">2019-05-29T08:42:26Z</dcterms:modified>
</cp:coreProperties>
</file>