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8" r:id="rId7"/>
    <p:sldId id="263" r:id="rId8"/>
    <p:sldId id="262" r:id="rId9"/>
    <p:sldId id="264" r:id="rId10"/>
    <p:sldId id="266" r:id="rId11"/>
    <p:sldId id="265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1F88-0CDD-4966-B4DA-89A1570AD9EC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C24-A710-449B-A10E-8B128E6F1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45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1F88-0CDD-4966-B4DA-89A1570AD9EC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C24-A710-449B-A10E-8B128E6F1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99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1F88-0CDD-4966-B4DA-89A1570AD9EC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C24-A710-449B-A10E-8B128E6F1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75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1F88-0CDD-4966-B4DA-89A1570AD9EC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C24-A710-449B-A10E-8B128E6F1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12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1F88-0CDD-4966-B4DA-89A1570AD9EC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C24-A710-449B-A10E-8B128E6F1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95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1F88-0CDD-4966-B4DA-89A1570AD9EC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C24-A710-449B-A10E-8B128E6F1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9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1F88-0CDD-4966-B4DA-89A1570AD9EC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C24-A710-449B-A10E-8B128E6F1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33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1F88-0CDD-4966-B4DA-89A1570AD9EC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C24-A710-449B-A10E-8B128E6F1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26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1F88-0CDD-4966-B4DA-89A1570AD9EC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C24-A710-449B-A10E-8B128E6F1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19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1F88-0CDD-4966-B4DA-89A1570AD9EC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C24-A710-449B-A10E-8B128E6F1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64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1F88-0CDD-4966-B4DA-89A1570AD9EC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C24-A710-449B-A10E-8B128E6F1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27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11F88-0CDD-4966-B4DA-89A1570AD9EC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DFC24-A710-449B-A10E-8B128E6F1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21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105.png"/><Relationship Id="rId7" Type="http://schemas.openxmlformats.org/officeDocument/2006/relationships/image" Target="../media/image109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8.png"/><Relationship Id="rId5" Type="http://schemas.openxmlformats.org/officeDocument/2006/relationships/image" Target="../media/image107.png"/><Relationship Id="rId4" Type="http://schemas.openxmlformats.org/officeDocument/2006/relationships/image" Target="../media/image10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3" Type="http://schemas.openxmlformats.org/officeDocument/2006/relationships/image" Target="../media/image112.png"/><Relationship Id="rId7" Type="http://schemas.openxmlformats.org/officeDocument/2006/relationships/image" Target="../media/image116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5.png"/><Relationship Id="rId5" Type="http://schemas.openxmlformats.org/officeDocument/2006/relationships/image" Target="../media/image114.png"/><Relationship Id="rId4" Type="http://schemas.openxmlformats.org/officeDocument/2006/relationships/image" Target="../media/image1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3" Type="http://schemas.openxmlformats.org/officeDocument/2006/relationships/image" Target="../media/image119.png"/><Relationship Id="rId7" Type="http://schemas.openxmlformats.org/officeDocument/2006/relationships/image" Target="../media/image123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2.png"/><Relationship Id="rId5" Type="http://schemas.openxmlformats.org/officeDocument/2006/relationships/image" Target="../media/image121.png"/><Relationship Id="rId4" Type="http://schemas.openxmlformats.org/officeDocument/2006/relationships/image" Target="../media/image1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5.png"/><Relationship Id="rId5" Type="http://schemas.openxmlformats.org/officeDocument/2006/relationships/image" Target="../media/image134.png"/><Relationship Id="rId4" Type="http://schemas.openxmlformats.org/officeDocument/2006/relationships/image" Target="../media/image13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13" Type="http://schemas.openxmlformats.org/officeDocument/2006/relationships/image" Target="../media/image147.png"/><Relationship Id="rId18" Type="http://schemas.openxmlformats.org/officeDocument/2006/relationships/image" Target="../media/image152.png"/><Relationship Id="rId3" Type="http://schemas.openxmlformats.org/officeDocument/2006/relationships/image" Target="../media/image137.png"/><Relationship Id="rId21" Type="http://schemas.openxmlformats.org/officeDocument/2006/relationships/image" Target="../media/image155.png"/><Relationship Id="rId7" Type="http://schemas.openxmlformats.org/officeDocument/2006/relationships/image" Target="../media/image141.png"/><Relationship Id="rId12" Type="http://schemas.openxmlformats.org/officeDocument/2006/relationships/image" Target="../media/image146.png"/><Relationship Id="rId17" Type="http://schemas.openxmlformats.org/officeDocument/2006/relationships/image" Target="../media/image151.png"/><Relationship Id="rId2" Type="http://schemas.openxmlformats.org/officeDocument/2006/relationships/image" Target="../media/image136.png"/><Relationship Id="rId16" Type="http://schemas.openxmlformats.org/officeDocument/2006/relationships/image" Target="../media/image150.png"/><Relationship Id="rId20" Type="http://schemas.openxmlformats.org/officeDocument/2006/relationships/image" Target="../media/image1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0.png"/><Relationship Id="rId11" Type="http://schemas.openxmlformats.org/officeDocument/2006/relationships/image" Target="../media/image145.png"/><Relationship Id="rId5" Type="http://schemas.openxmlformats.org/officeDocument/2006/relationships/image" Target="../media/image139.png"/><Relationship Id="rId15" Type="http://schemas.openxmlformats.org/officeDocument/2006/relationships/image" Target="../media/image149.png"/><Relationship Id="rId23" Type="http://schemas.openxmlformats.org/officeDocument/2006/relationships/image" Target="../media/image157.png"/><Relationship Id="rId10" Type="http://schemas.openxmlformats.org/officeDocument/2006/relationships/image" Target="../media/image144.png"/><Relationship Id="rId19" Type="http://schemas.openxmlformats.org/officeDocument/2006/relationships/image" Target="../media/image153.png"/><Relationship Id="rId4" Type="http://schemas.openxmlformats.org/officeDocument/2006/relationships/image" Target="../media/image138.png"/><Relationship Id="rId9" Type="http://schemas.openxmlformats.org/officeDocument/2006/relationships/image" Target="../media/image143.png"/><Relationship Id="rId14" Type="http://schemas.openxmlformats.org/officeDocument/2006/relationships/image" Target="../media/image148.png"/><Relationship Id="rId22" Type="http://schemas.openxmlformats.org/officeDocument/2006/relationships/image" Target="../media/image15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86.png"/><Relationship Id="rId3" Type="http://schemas.openxmlformats.org/officeDocument/2006/relationships/image" Target="../media/image2.png"/><Relationship Id="rId21" Type="http://schemas.openxmlformats.org/officeDocument/2006/relationships/image" Target="../media/image91.png"/><Relationship Id="rId12" Type="http://schemas.openxmlformats.org/officeDocument/2006/relationships/image" Target="../media/image88.png"/><Relationship Id="rId17" Type="http://schemas.openxmlformats.org/officeDocument/2006/relationships/image" Target="../media/image85.png"/><Relationship Id="rId2" Type="http://schemas.openxmlformats.org/officeDocument/2006/relationships/image" Target="../media/image1.png"/><Relationship Id="rId16" Type="http://schemas.openxmlformats.org/officeDocument/2006/relationships/image" Target="../media/image84.png"/><Relationship Id="rId20" Type="http://schemas.openxmlformats.org/officeDocument/2006/relationships/image" Target="../media/image8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2.png"/><Relationship Id="rId5" Type="http://schemas.openxmlformats.org/officeDocument/2006/relationships/image" Target="../media/image810.png"/><Relationship Id="rId15" Type="http://schemas.openxmlformats.org/officeDocument/2006/relationships/image" Target="../media/image83.png"/><Relationship Id="rId19" Type="http://schemas.openxmlformats.org/officeDocument/2006/relationships/image" Target="../media/image87.png"/><Relationship Id="rId4" Type="http://schemas.openxmlformats.org/officeDocument/2006/relationships/image" Target="../media/image800.png"/><Relationship Id="rId14" Type="http://schemas.openxmlformats.org/officeDocument/2006/relationships/image" Target="../media/image90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3" Type="http://schemas.openxmlformats.org/officeDocument/2006/relationships/image" Target="../media/image159.png"/><Relationship Id="rId7" Type="http://schemas.openxmlformats.org/officeDocument/2006/relationships/image" Target="../media/image163.png"/><Relationship Id="rId2" Type="http://schemas.openxmlformats.org/officeDocument/2006/relationships/image" Target="../media/image1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2.png"/><Relationship Id="rId5" Type="http://schemas.openxmlformats.org/officeDocument/2006/relationships/image" Target="../media/image161.png"/><Relationship Id="rId4" Type="http://schemas.openxmlformats.org/officeDocument/2006/relationships/image" Target="../media/image160.png"/><Relationship Id="rId9" Type="http://schemas.openxmlformats.org/officeDocument/2006/relationships/image" Target="../media/image16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png"/><Relationship Id="rId3" Type="http://schemas.openxmlformats.org/officeDocument/2006/relationships/image" Target="../media/image167.png"/><Relationship Id="rId7" Type="http://schemas.openxmlformats.org/officeDocument/2006/relationships/image" Target="../media/image171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0.png"/><Relationship Id="rId5" Type="http://schemas.openxmlformats.org/officeDocument/2006/relationships/image" Target="../media/image169.png"/><Relationship Id="rId10" Type="http://schemas.openxmlformats.org/officeDocument/2006/relationships/image" Target="../media/image174.png"/><Relationship Id="rId4" Type="http://schemas.openxmlformats.org/officeDocument/2006/relationships/image" Target="../media/image168.png"/><Relationship Id="rId9" Type="http://schemas.openxmlformats.org/officeDocument/2006/relationships/image" Target="../media/image17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30.png"/><Relationship Id="rId2" Type="http://schemas.openxmlformats.org/officeDocument/2006/relationships/image" Target="../media/image17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5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26" Type="http://schemas.openxmlformats.org/officeDocument/2006/relationships/image" Target="../media/image59.png"/><Relationship Id="rId3" Type="http://schemas.openxmlformats.org/officeDocument/2006/relationships/image" Target="../media/image36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5" Type="http://schemas.openxmlformats.org/officeDocument/2006/relationships/image" Target="../media/image58.png"/><Relationship Id="rId33" Type="http://schemas.openxmlformats.org/officeDocument/2006/relationships/image" Target="../media/image66.png"/><Relationship Id="rId2" Type="http://schemas.openxmlformats.org/officeDocument/2006/relationships/image" Target="../media/image35.png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29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24" Type="http://schemas.openxmlformats.org/officeDocument/2006/relationships/image" Target="../media/image57.png"/><Relationship Id="rId32" Type="http://schemas.openxmlformats.org/officeDocument/2006/relationships/image" Target="../media/image65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23" Type="http://schemas.openxmlformats.org/officeDocument/2006/relationships/image" Target="../media/image56.png"/><Relationship Id="rId28" Type="http://schemas.openxmlformats.org/officeDocument/2006/relationships/image" Target="../media/image61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31" Type="http://schemas.openxmlformats.org/officeDocument/2006/relationships/image" Target="../media/image64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5.png"/><Relationship Id="rId27" Type="http://schemas.openxmlformats.org/officeDocument/2006/relationships/image" Target="../media/image60.png"/><Relationship Id="rId30" Type="http://schemas.openxmlformats.org/officeDocument/2006/relationships/image" Target="../media/image63.png"/><Relationship Id="rId8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18" Type="http://schemas.openxmlformats.org/officeDocument/2006/relationships/image" Target="../media/image93.png"/><Relationship Id="rId3" Type="http://schemas.openxmlformats.org/officeDocument/2006/relationships/image" Target="../media/image68.png"/><Relationship Id="rId21" Type="http://schemas.openxmlformats.org/officeDocument/2006/relationships/image" Target="../media/image96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17" Type="http://schemas.openxmlformats.org/officeDocument/2006/relationships/image" Target="../media/image92.png"/><Relationship Id="rId2" Type="http://schemas.openxmlformats.org/officeDocument/2006/relationships/image" Target="../media/image67.png"/><Relationship Id="rId16" Type="http://schemas.openxmlformats.org/officeDocument/2006/relationships/image" Target="../media/image81.png"/><Relationship Id="rId20" Type="http://schemas.openxmlformats.org/officeDocument/2006/relationships/image" Target="../media/image9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5" Type="http://schemas.openxmlformats.org/officeDocument/2006/relationships/image" Target="../media/image80.png"/><Relationship Id="rId10" Type="http://schemas.openxmlformats.org/officeDocument/2006/relationships/image" Target="../media/image75.png"/><Relationship Id="rId19" Type="http://schemas.openxmlformats.org/officeDocument/2006/relationships/image" Target="../media/image94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Relationship Id="rId14" Type="http://schemas.openxmlformats.org/officeDocument/2006/relationships/image" Target="../media/image79.png"/><Relationship Id="rId22" Type="http://schemas.openxmlformats.org/officeDocument/2006/relationships/image" Target="../media/image9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4" Type="http://schemas.openxmlformats.org/officeDocument/2006/relationships/image" Target="../media/image10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70186" y="186942"/>
            <a:ext cx="7772400" cy="2387600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4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空間上のアルゴリズムと最適化について</a:t>
            </a:r>
            <a:endParaRPr kumimoji="1" lang="ja-JP" altLang="en-US" sz="4000" dirty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265652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平井広志</a:t>
            </a:r>
            <a:endParaRPr kumimoji="1" lang="en-US" altLang="ja-JP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r>
              <a:rPr lang="ja-JP" altLang="en-US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東京</a:t>
            </a:r>
            <a:r>
              <a:rPr lang="ja-JP" altLang="en-US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大学大学院</a:t>
            </a:r>
            <a:r>
              <a:rPr lang="ja-JP" altLang="en-US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情報理工学</a:t>
            </a:r>
            <a:r>
              <a:rPr lang="ja-JP" altLang="en-US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系研究科</a:t>
            </a:r>
            <a:endParaRPr lang="en-US" altLang="ja-JP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r>
              <a:rPr kumimoji="1" lang="ja-JP" altLang="en-US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数理</a:t>
            </a:r>
            <a:r>
              <a:rPr kumimoji="1" lang="ja-JP" altLang="en-US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情報学専攻</a:t>
            </a:r>
            <a:endParaRPr kumimoji="1" lang="en-US" altLang="ja-JP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r>
              <a:rPr lang="en-US" altLang="ja-JP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hirai@mist.i.u-tokyo.ac.jp</a:t>
            </a:r>
            <a:endParaRPr kumimoji="1" lang="ja-JP" altLang="en-US" dirty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64180" y="5423338"/>
            <a:ext cx="56156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「離散構造とアルゴリズム」</a:t>
            </a:r>
            <a:endParaRPr kumimoji="1" lang="en-US" altLang="ja-JP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pPr algn="ctr"/>
            <a:r>
              <a:rPr kumimoji="1" lang="ja-JP" altLang="en-US" sz="24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　京都</a:t>
            </a: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大学　２０１８年１月２６日</a:t>
            </a:r>
            <a:r>
              <a: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(</a:t>
            </a: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金</a:t>
            </a:r>
            <a:r>
              <a: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)</a:t>
            </a:r>
            <a:endParaRPr kumimoji="1" lang="ja-JP" altLang="en-US" sz="2400" dirty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961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sz="36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lang="ja-JP" altLang="en-US" sz="36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立方複体</a:t>
            </a:r>
            <a:endParaRPr kumimoji="1" lang="ja-JP" altLang="en-US" sz="3600" dirty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82"/>
              <p:cNvSpPr txBox="1"/>
              <p:nvPr/>
            </p:nvSpPr>
            <p:spPr>
              <a:xfrm>
                <a:off x="1258825" y="1771057"/>
                <a:ext cx="6812699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立方複体：いくつかのキューブ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</m:ctrlPr>
                          </m:d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𝑛</m:t>
                        </m:r>
                      </m:sup>
                    </m:sSup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の貼り合せ</a:t>
                </a:r>
                <a:endParaRPr kumimoji="1" lang="en-US" altLang="ja-JP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パスの長さ：各キューブで測る．</a:t>
                </a:r>
                <a:endParaRPr kumimoji="1" lang="en-US" altLang="ja-JP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２点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𝑥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,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𝑦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の距離</a:t>
                </a:r>
                <a:r>
                  <a:rPr kumimoji="1" lang="en-US" altLang="ja-JP" sz="24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𝑑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𝑥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,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𝑦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≔ 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inf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 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𝑑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(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𝑃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)</m:t>
                    </m:r>
                  </m:oMath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83" name="テキスト ボックス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825" y="1771057"/>
                <a:ext cx="6812699" cy="1754326"/>
              </a:xfrm>
              <a:prstGeom prst="rect">
                <a:avLst/>
              </a:prstGeom>
              <a:blipFill>
                <a:blip r:embed="rId2"/>
                <a:stretch>
                  <a:fillRect l="-1432" r="-448" b="-38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テキスト ボックス 83"/>
          <p:cNvSpPr txBox="1"/>
          <p:nvPr/>
        </p:nvSpPr>
        <p:spPr>
          <a:xfrm>
            <a:off x="4602690" y="6126636"/>
            <a:ext cx="4310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注：この立方複体は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でない．</a:t>
            </a:r>
          </a:p>
        </p:txBody>
      </p:sp>
      <p:sp>
        <p:nvSpPr>
          <p:cNvPr id="85" name="フリーフォーム: 図形 55">
            <a:extLst>
              <a:ext uri="{FF2B5EF4-FFF2-40B4-BE49-F238E27FC236}">
                <a16:creationId xmlns:a16="http://schemas.microsoft.com/office/drawing/2014/main" id="{37080B2F-B13E-49DA-A5AF-595F33AAE3A0}"/>
              </a:ext>
            </a:extLst>
          </p:cNvPr>
          <p:cNvSpPr/>
          <p:nvPr/>
        </p:nvSpPr>
        <p:spPr>
          <a:xfrm>
            <a:off x="2166384" y="3919199"/>
            <a:ext cx="5097294" cy="1536970"/>
          </a:xfrm>
          <a:custGeom>
            <a:avLst/>
            <a:gdLst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56435 w 5097294"/>
              <a:gd name="connsiteY7" fmla="*/ 924127 h 1536970"/>
              <a:gd name="connsiteX8" fmla="*/ 4046707 w 5097294"/>
              <a:gd name="connsiteY8" fmla="*/ 525293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50588 w 5097294"/>
              <a:gd name="connsiteY18" fmla="*/ 457200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85618 w 5097294"/>
              <a:gd name="connsiteY7" fmla="*/ 953310 h 1536970"/>
              <a:gd name="connsiteX8" fmla="*/ 4046707 w 5097294"/>
              <a:gd name="connsiteY8" fmla="*/ 525293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50588 w 5097294"/>
              <a:gd name="connsiteY18" fmla="*/ 457200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46707 w 5097294"/>
              <a:gd name="connsiteY8" fmla="*/ 525293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50588 w 5097294"/>
              <a:gd name="connsiteY18" fmla="*/ 457200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46707 w 5097294"/>
              <a:gd name="connsiteY8" fmla="*/ 525293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50588 w 5097294"/>
              <a:gd name="connsiteY18" fmla="*/ 429065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46707 w 5097294"/>
              <a:gd name="connsiteY8" fmla="*/ 525293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50166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46707 w 5097294"/>
              <a:gd name="connsiteY8" fmla="*/ 525293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32493 w 5097294"/>
              <a:gd name="connsiteY8" fmla="*/ 525293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32493 w 5097294"/>
              <a:gd name="connsiteY8" fmla="*/ 534769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32493 w 5097294"/>
              <a:gd name="connsiteY8" fmla="*/ 511079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37231 w 5097294"/>
              <a:gd name="connsiteY8" fmla="*/ 525293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37231 w 5097294"/>
              <a:gd name="connsiteY8" fmla="*/ 534768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37231 w 5097294"/>
              <a:gd name="connsiteY8" fmla="*/ 525292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37231 w 5097294"/>
              <a:gd name="connsiteY8" fmla="*/ 525292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90813 w 5097294"/>
              <a:gd name="connsiteY6" fmla="*/ 992221 h 1536970"/>
              <a:gd name="connsiteX7" fmla="*/ 4047518 w 5097294"/>
              <a:gd name="connsiteY7" fmla="*/ 960930 h 1536970"/>
              <a:gd name="connsiteX8" fmla="*/ 4037231 w 5097294"/>
              <a:gd name="connsiteY8" fmla="*/ 525292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85901 w 5097294"/>
              <a:gd name="connsiteY1" fmla="*/ 1210936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90813 w 5097294"/>
              <a:gd name="connsiteY6" fmla="*/ 992221 h 1536970"/>
              <a:gd name="connsiteX7" fmla="*/ 4047518 w 5097294"/>
              <a:gd name="connsiteY7" fmla="*/ 960930 h 1536970"/>
              <a:gd name="connsiteX8" fmla="*/ 4037231 w 5097294"/>
              <a:gd name="connsiteY8" fmla="*/ 525292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93275 w 5097294"/>
              <a:gd name="connsiteY1" fmla="*/ 1210936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90813 w 5097294"/>
              <a:gd name="connsiteY6" fmla="*/ 992221 h 1536970"/>
              <a:gd name="connsiteX7" fmla="*/ 4047518 w 5097294"/>
              <a:gd name="connsiteY7" fmla="*/ 960930 h 1536970"/>
              <a:gd name="connsiteX8" fmla="*/ 4037231 w 5097294"/>
              <a:gd name="connsiteY8" fmla="*/ 525292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93275 w 5097294"/>
              <a:gd name="connsiteY1" fmla="*/ 1210936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90813 w 5097294"/>
              <a:gd name="connsiteY6" fmla="*/ 992221 h 1536970"/>
              <a:gd name="connsiteX7" fmla="*/ 4047518 w 5097294"/>
              <a:gd name="connsiteY7" fmla="*/ 960930 h 1536970"/>
              <a:gd name="connsiteX8" fmla="*/ 4037231 w 5097294"/>
              <a:gd name="connsiteY8" fmla="*/ 525292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97294" h="1536970">
                <a:moveTo>
                  <a:pt x="0" y="1381327"/>
                </a:moveTo>
                <a:lnTo>
                  <a:pt x="793275" y="1210936"/>
                </a:lnTo>
                <a:lnTo>
                  <a:pt x="1653703" y="1517515"/>
                </a:lnTo>
                <a:lnTo>
                  <a:pt x="2675107" y="1517515"/>
                </a:lnTo>
                <a:lnTo>
                  <a:pt x="2996120" y="1167319"/>
                </a:lnTo>
                <a:lnTo>
                  <a:pt x="3900792" y="1536970"/>
                </a:lnTo>
                <a:lnTo>
                  <a:pt x="3890813" y="992221"/>
                </a:lnTo>
                <a:lnTo>
                  <a:pt x="4047518" y="960930"/>
                </a:lnTo>
                <a:cubicBezTo>
                  <a:pt x="4047248" y="815718"/>
                  <a:pt x="4037501" y="670504"/>
                  <a:pt x="4037231" y="525292"/>
                </a:cubicBezTo>
                <a:lnTo>
                  <a:pt x="4192622" y="496110"/>
                </a:lnTo>
                <a:lnTo>
                  <a:pt x="4270443" y="700391"/>
                </a:lnTo>
                <a:lnTo>
                  <a:pt x="5097294" y="1070042"/>
                </a:lnTo>
                <a:lnTo>
                  <a:pt x="4844375" y="350196"/>
                </a:lnTo>
                <a:lnTo>
                  <a:pt x="4017524" y="0"/>
                </a:lnTo>
                <a:lnTo>
                  <a:pt x="3005847" y="262647"/>
                </a:lnTo>
                <a:lnTo>
                  <a:pt x="2013626" y="243191"/>
                </a:lnTo>
                <a:lnTo>
                  <a:pt x="1673158" y="651753"/>
                </a:lnTo>
                <a:lnTo>
                  <a:pt x="1040860" y="204281"/>
                </a:lnTo>
                <a:lnTo>
                  <a:pt x="1043554" y="443132"/>
                </a:lnTo>
                <a:lnTo>
                  <a:pt x="797669" y="359923"/>
                </a:lnTo>
                <a:lnTo>
                  <a:pt x="29183" y="525293"/>
                </a:lnTo>
                <a:lnTo>
                  <a:pt x="0" y="1381327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6A099A13-86BB-4CC9-A426-EDCEF3CBFD36}"/>
              </a:ext>
            </a:extLst>
          </p:cNvPr>
          <p:cNvCxnSpPr>
            <a:cxnSpLocks/>
            <a:stCxn id="85" idx="1"/>
            <a:endCxn id="85" idx="19"/>
          </p:cNvCxnSpPr>
          <p:nvPr/>
        </p:nvCxnSpPr>
        <p:spPr>
          <a:xfrm flipV="1">
            <a:off x="2959659" y="4279122"/>
            <a:ext cx="4394" cy="8510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1F3D7033-7536-49AB-A43B-A98193A22377}"/>
              </a:ext>
            </a:extLst>
          </p:cNvPr>
          <p:cNvCxnSpPr>
            <a:cxnSpLocks/>
            <a:stCxn id="85" idx="2"/>
            <a:endCxn id="85" idx="16"/>
          </p:cNvCxnSpPr>
          <p:nvPr/>
        </p:nvCxnSpPr>
        <p:spPr>
          <a:xfrm flipV="1">
            <a:off x="3820087" y="4570952"/>
            <a:ext cx="19455" cy="8657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31B8C017-94C8-4F0A-B235-443E3710977B}"/>
              </a:ext>
            </a:extLst>
          </p:cNvPr>
          <p:cNvCxnSpPr>
            <a:cxnSpLocks/>
            <a:stCxn id="85" idx="16"/>
            <a:endCxn id="85" idx="18"/>
          </p:cNvCxnSpPr>
          <p:nvPr/>
        </p:nvCxnSpPr>
        <p:spPr>
          <a:xfrm flipH="1" flipV="1">
            <a:off x="3209938" y="4362331"/>
            <a:ext cx="629604" cy="2086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B764B4D8-FC1A-46C9-862F-55E360062E72}"/>
              </a:ext>
            </a:extLst>
          </p:cNvPr>
          <p:cNvCxnSpPr>
            <a:cxnSpLocks/>
            <a:stCxn id="98" idx="2"/>
            <a:endCxn id="85" idx="14"/>
          </p:cNvCxnSpPr>
          <p:nvPr/>
        </p:nvCxnSpPr>
        <p:spPr>
          <a:xfrm flipH="1" flipV="1">
            <a:off x="5172231" y="4181846"/>
            <a:ext cx="875586" cy="2919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CD956B4D-3075-4FD2-A16D-DF430F6CEA3D}"/>
              </a:ext>
            </a:extLst>
          </p:cNvPr>
          <p:cNvCxnSpPr>
            <a:cxnSpLocks/>
            <a:stCxn id="85" idx="12"/>
            <a:endCxn id="85" idx="9"/>
          </p:cNvCxnSpPr>
          <p:nvPr/>
        </p:nvCxnSpPr>
        <p:spPr>
          <a:xfrm flipH="1">
            <a:off x="6359006" y="4269395"/>
            <a:ext cx="651753" cy="1459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91CC12FD-4ACC-433E-A12E-27C76B92FAC7}"/>
              </a:ext>
            </a:extLst>
          </p:cNvPr>
          <p:cNvCxnSpPr>
            <a:cxnSpLocks/>
            <a:stCxn id="98" idx="4"/>
            <a:endCxn id="85" idx="6"/>
          </p:cNvCxnSpPr>
          <p:nvPr/>
        </p:nvCxnSpPr>
        <p:spPr>
          <a:xfrm>
            <a:off x="6047818" y="4473773"/>
            <a:ext cx="9379" cy="4376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EB47E392-2080-4C43-B3B8-F3A1DD8ED661}"/>
              </a:ext>
            </a:extLst>
          </p:cNvPr>
          <p:cNvCxnSpPr>
            <a:cxnSpLocks/>
            <a:stCxn id="85" idx="6"/>
            <a:endCxn id="85" idx="4"/>
          </p:cNvCxnSpPr>
          <p:nvPr/>
        </p:nvCxnSpPr>
        <p:spPr>
          <a:xfrm flipH="1">
            <a:off x="5162504" y="4911420"/>
            <a:ext cx="894693" cy="17509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楕円 92">
            <a:extLst>
              <a:ext uri="{FF2B5EF4-FFF2-40B4-BE49-F238E27FC236}">
                <a16:creationId xmlns:a16="http://schemas.microsoft.com/office/drawing/2014/main" id="{5CE5881F-69BF-4691-B784-86CC2929D4B7}"/>
              </a:ext>
            </a:extLst>
          </p:cNvPr>
          <p:cNvSpPr/>
          <p:nvPr/>
        </p:nvSpPr>
        <p:spPr>
          <a:xfrm>
            <a:off x="4841587" y="4571048"/>
            <a:ext cx="0" cy="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66673ABE-8D4D-4B84-AEA5-C4CD640557CD}"/>
              </a:ext>
            </a:extLst>
          </p:cNvPr>
          <p:cNvCxnSpPr>
            <a:cxnSpLocks/>
            <a:stCxn id="93" idx="4"/>
            <a:endCxn id="85" idx="3"/>
          </p:cNvCxnSpPr>
          <p:nvPr/>
        </p:nvCxnSpPr>
        <p:spPr>
          <a:xfrm flipH="1">
            <a:off x="4841491" y="4571049"/>
            <a:ext cx="97" cy="865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4A083D16-B13B-4513-B0E2-B03374EC15DF}"/>
              </a:ext>
            </a:extLst>
          </p:cNvPr>
          <p:cNvCxnSpPr>
            <a:cxnSpLocks/>
            <a:stCxn id="85" idx="16"/>
            <a:endCxn id="93" idx="2"/>
          </p:cNvCxnSpPr>
          <p:nvPr/>
        </p:nvCxnSpPr>
        <p:spPr>
          <a:xfrm>
            <a:off x="3839542" y="4570952"/>
            <a:ext cx="1002045" cy="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3E0D1633-AEE5-497C-A680-E5B4D044CFC7}"/>
              </a:ext>
            </a:extLst>
          </p:cNvPr>
          <p:cNvCxnSpPr>
            <a:cxnSpLocks/>
            <a:stCxn id="93" idx="7"/>
            <a:endCxn id="85" idx="14"/>
          </p:cNvCxnSpPr>
          <p:nvPr/>
        </p:nvCxnSpPr>
        <p:spPr>
          <a:xfrm flipV="1">
            <a:off x="4841588" y="4181846"/>
            <a:ext cx="330643" cy="389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3D996134-1609-4990-91CE-65CE30524EEC}"/>
              </a:ext>
            </a:extLst>
          </p:cNvPr>
          <p:cNvCxnSpPr>
            <a:cxnSpLocks/>
            <a:stCxn id="85" idx="4"/>
            <a:endCxn id="85" idx="14"/>
          </p:cNvCxnSpPr>
          <p:nvPr/>
        </p:nvCxnSpPr>
        <p:spPr>
          <a:xfrm flipV="1">
            <a:off x="5162504" y="4181846"/>
            <a:ext cx="9727" cy="9046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楕円 97">
            <a:extLst>
              <a:ext uri="{FF2B5EF4-FFF2-40B4-BE49-F238E27FC236}">
                <a16:creationId xmlns:a16="http://schemas.microsoft.com/office/drawing/2014/main" id="{92CE7CDE-CC61-4329-89EE-789435F074B5}"/>
              </a:ext>
            </a:extLst>
          </p:cNvPr>
          <p:cNvSpPr/>
          <p:nvPr/>
        </p:nvSpPr>
        <p:spPr>
          <a:xfrm>
            <a:off x="6047817" y="4473772"/>
            <a:ext cx="0" cy="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0E78F483-5909-4D63-8A2B-8E8EC69FBAC4}"/>
              </a:ext>
            </a:extLst>
          </p:cNvPr>
          <p:cNvCxnSpPr>
            <a:cxnSpLocks/>
            <a:stCxn id="85" idx="8"/>
            <a:endCxn id="98" idx="6"/>
          </p:cNvCxnSpPr>
          <p:nvPr/>
        </p:nvCxnSpPr>
        <p:spPr>
          <a:xfrm flipH="1">
            <a:off x="6047818" y="4444491"/>
            <a:ext cx="155797" cy="292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12F2903C-9777-4B75-BA26-97444D08F75E}"/>
              </a:ext>
            </a:extLst>
          </p:cNvPr>
          <p:cNvCxnSpPr>
            <a:cxnSpLocks/>
            <a:stCxn id="85" idx="8"/>
            <a:endCxn id="85" idx="13"/>
          </p:cNvCxnSpPr>
          <p:nvPr/>
        </p:nvCxnSpPr>
        <p:spPr>
          <a:xfrm flipH="1" flipV="1">
            <a:off x="6183908" y="3919199"/>
            <a:ext cx="19707" cy="52529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CE10298C-03FC-4959-8457-9DEB5198ED83}"/>
              </a:ext>
            </a:extLst>
          </p:cNvPr>
          <p:cNvCxnSpPr>
            <a:cxnSpLocks/>
            <a:stCxn id="85" idx="9"/>
            <a:endCxn id="85" idx="13"/>
          </p:cNvCxnSpPr>
          <p:nvPr/>
        </p:nvCxnSpPr>
        <p:spPr>
          <a:xfrm flipH="1" flipV="1">
            <a:off x="6183908" y="3919199"/>
            <a:ext cx="175098" cy="49611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楕円 101">
            <a:extLst>
              <a:ext uri="{FF2B5EF4-FFF2-40B4-BE49-F238E27FC236}">
                <a16:creationId xmlns:a16="http://schemas.microsoft.com/office/drawing/2014/main" id="{7CE9FA18-A2B1-4E22-B32E-2231D49671B5}"/>
              </a:ext>
            </a:extLst>
          </p:cNvPr>
          <p:cNvSpPr/>
          <p:nvPr/>
        </p:nvSpPr>
        <p:spPr>
          <a:xfrm>
            <a:off x="3224689" y="5028082"/>
            <a:ext cx="0" cy="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EC0B21EC-4BA7-452E-AB76-8B2639EBB05D}"/>
              </a:ext>
            </a:extLst>
          </p:cNvPr>
          <p:cNvCxnSpPr>
            <a:cxnSpLocks/>
            <a:stCxn id="85" idx="18"/>
            <a:endCxn id="102" idx="0"/>
          </p:cNvCxnSpPr>
          <p:nvPr/>
        </p:nvCxnSpPr>
        <p:spPr>
          <a:xfrm>
            <a:off x="3209938" y="4362331"/>
            <a:ext cx="14752" cy="66575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70BACA2C-30E2-4891-B460-62D8589E9C61}"/>
              </a:ext>
            </a:extLst>
          </p:cNvPr>
          <p:cNvCxnSpPr>
            <a:cxnSpLocks/>
            <a:stCxn id="102" idx="5"/>
            <a:endCxn id="85" idx="2"/>
          </p:cNvCxnSpPr>
          <p:nvPr/>
        </p:nvCxnSpPr>
        <p:spPr>
          <a:xfrm>
            <a:off x="3224690" y="5028083"/>
            <a:ext cx="595397" cy="40863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楕円 104">
            <a:extLst>
              <a:ext uri="{FF2B5EF4-FFF2-40B4-BE49-F238E27FC236}">
                <a16:creationId xmlns:a16="http://schemas.microsoft.com/office/drawing/2014/main" id="{0AF26C40-9423-441D-AF65-27EFF9E9F26F}"/>
              </a:ext>
            </a:extLst>
          </p:cNvPr>
          <p:cNvSpPr/>
          <p:nvPr/>
        </p:nvSpPr>
        <p:spPr>
          <a:xfrm>
            <a:off x="4167845" y="5089538"/>
            <a:ext cx="0" cy="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7B89D271-1D3A-45D4-A23C-20CD0A0A9D51}"/>
              </a:ext>
            </a:extLst>
          </p:cNvPr>
          <p:cNvCxnSpPr>
            <a:cxnSpLocks/>
            <a:stCxn id="85" idx="4"/>
            <a:endCxn id="105" idx="6"/>
          </p:cNvCxnSpPr>
          <p:nvPr/>
        </p:nvCxnSpPr>
        <p:spPr>
          <a:xfrm flipH="1">
            <a:off x="4167846" y="5086518"/>
            <a:ext cx="994658" cy="302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2CCFD578-40E2-4D86-922B-2BE4EB8DF7AC}"/>
              </a:ext>
            </a:extLst>
          </p:cNvPr>
          <p:cNvCxnSpPr>
            <a:cxnSpLocks/>
            <a:stCxn id="105" idx="0"/>
            <a:endCxn id="85" idx="15"/>
          </p:cNvCxnSpPr>
          <p:nvPr/>
        </p:nvCxnSpPr>
        <p:spPr>
          <a:xfrm flipV="1">
            <a:off x="4167846" y="4162390"/>
            <a:ext cx="12164" cy="92714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DA52E8BE-F95F-4A1F-8842-1285765252CE}"/>
              </a:ext>
            </a:extLst>
          </p:cNvPr>
          <p:cNvCxnSpPr>
            <a:cxnSpLocks/>
            <a:stCxn id="85" idx="2"/>
            <a:endCxn id="105" idx="3"/>
          </p:cNvCxnSpPr>
          <p:nvPr/>
        </p:nvCxnSpPr>
        <p:spPr>
          <a:xfrm flipV="1">
            <a:off x="3820087" y="5089539"/>
            <a:ext cx="347758" cy="3471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楕円 108">
            <a:extLst>
              <a:ext uri="{FF2B5EF4-FFF2-40B4-BE49-F238E27FC236}">
                <a16:creationId xmlns:a16="http://schemas.microsoft.com/office/drawing/2014/main" id="{D8F491DA-5CFF-4FFC-8920-0596379AB617}"/>
              </a:ext>
            </a:extLst>
          </p:cNvPr>
          <p:cNvSpPr/>
          <p:nvPr/>
        </p:nvSpPr>
        <p:spPr>
          <a:xfrm>
            <a:off x="2500523" y="5030057"/>
            <a:ext cx="72000" cy="7200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0ED015D8-74C1-431C-BF6E-9431EAFC18AF}"/>
                  </a:ext>
                </a:extLst>
              </p:cNvPr>
              <p:cNvSpPr txBox="1"/>
              <p:nvPr/>
            </p:nvSpPr>
            <p:spPr>
              <a:xfrm>
                <a:off x="2382742" y="4649795"/>
                <a:ext cx="2145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000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0ED015D8-74C1-431C-BF6E-9431EAFC1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742" y="4649795"/>
                <a:ext cx="214546" cy="307777"/>
              </a:xfrm>
              <a:prstGeom prst="rect">
                <a:avLst/>
              </a:prstGeom>
              <a:blipFill>
                <a:blip r:embed="rId3"/>
                <a:stretch>
                  <a:fillRect l="-14286" r="-85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楕円 110">
            <a:extLst>
              <a:ext uri="{FF2B5EF4-FFF2-40B4-BE49-F238E27FC236}">
                <a16:creationId xmlns:a16="http://schemas.microsoft.com/office/drawing/2014/main" id="{590CA70C-DCAE-45E2-B7C3-F2B824EF6201}"/>
              </a:ext>
            </a:extLst>
          </p:cNvPr>
          <p:cNvSpPr/>
          <p:nvPr/>
        </p:nvSpPr>
        <p:spPr>
          <a:xfrm>
            <a:off x="6870855" y="4627611"/>
            <a:ext cx="72000" cy="7200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テキスト ボックス 111">
                <a:extLst>
                  <a:ext uri="{FF2B5EF4-FFF2-40B4-BE49-F238E27FC236}">
                    <a16:creationId xmlns:a16="http://schemas.microsoft.com/office/drawing/2014/main" id="{F2FE8526-D95C-468B-9E7D-3353B6FC6175}"/>
                  </a:ext>
                </a:extLst>
              </p:cNvPr>
              <p:cNvSpPr txBox="1"/>
              <p:nvPr/>
            </p:nvSpPr>
            <p:spPr>
              <a:xfrm>
                <a:off x="6747375" y="4778208"/>
                <a:ext cx="21916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sz="2000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112" name="テキスト ボックス 111">
                <a:extLst>
                  <a:ext uri="{FF2B5EF4-FFF2-40B4-BE49-F238E27FC236}">
                    <a16:creationId xmlns:a16="http://schemas.microsoft.com/office/drawing/2014/main" id="{F2FE8526-D95C-468B-9E7D-3353B6FC61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375" y="4778208"/>
                <a:ext cx="219163" cy="307777"/>
              </a:xfrm>
              <a:prstGeom prst="rect">
                <a:avLst/>
              </a:prstGeom>
              <a:blipFill>
                <a:blip r:embed="rId4"/>
                <a:stretch>
                  <a:fillRect l="-25000" r="-25000" b="-26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C7A93074-0CA4-4DF0-BCD8-6C38A860C196}"/>
              </a:ext>
            </a:extLst>
          </p:cNvPr>
          <p:cNvCxnSpPr>
            <a:cxnSpLocks/>
            <a:stCxn id="109" idx="6"/>
            <a:endCxn id="114" idx="2"/>
          </p:cNvCxnSpPr>
          <p:nvPr/>
        </p:nvCxnSpPr>
        <p:spPr>
          <a:xfrm flipV="1">
            <a:off x="2572523" y="4951075"/>
            <a:ext cx="373717" cy="114982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楕円 113">
            <a:extLst>
              <a:ext uri="{FF2B5EF4-FFF2-40B4-BE49-F238E27FC236}">
                <a16:creationId xmlns:a16="http://schemas.microsoft.com/office/drawing/2014/main" id="{5EC62F67-DAFC-481C-B90A-1B430E68642C}"/>
              </a:ext>
            </a:extLst>
          </p:cNvPr>
          <p:cNvSpPr/>
          <p:nvPr/>
        </p:nvSpPr>
        <p:spPr>
          <a:xfrm>
            <a:off x="2946240" y="4933075"/>
            <a:ext cx="36000" cy="3600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楕円 114">
            <a:extLst>
              <a:ext uri="{FF2B5EF4-FFF2-40B4-BE49-F238E27FC236}">
                <a16:creationId xmlns:a16="http://schemas.microsoft.com/office/drawing/2014/main" id="{C72DF163-2A7B-49E6-B4C6-DA4A64727CE8}"/>
              </a:ext>
            </a:extLst>
          </p:cNvPr>
          <p:cNvSpPr/>
          <p:nvPr/>
        </p:nvSpPr>
        <p:spPr>
          <a:xfrm>
            <a:off x="3817504" y="5010229"/>
            <a:ext cx="36000" cy="3600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696F5BAF-2EFF-4EFA-81DA-E8B077602E6D}"/>
              </a:ext>
            </a:extLst>
          </p:cNvPr>
          <p:cNvCxnSpPr>
            <a:cxnSpLocks/>
            <a:stCxn id="114" idx="6"/>
            <a:endCxn id="115" idx="2"/>
          </p:cNvCxnSpPr>
          <p:nvPr/>
        </p:nvCxnSpPr>
        <p:spPr>
          <a:xfrm>
            <a:off x="2982240" y="4951075"/>
            <a:ext cx="835264" cy="77154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>
            <a:extLst>
              <a:ext uri="{FF2B5EF4-FFF2-40B4-BE49-F238E27FC236}">
                <a16:creationId xmlns:a16="http://schemas.microsoft.com/office/drawing/2014/main" id="{201E60D5-7B7C-4E12-B894-93298FE21425}"/>
              </a:ext>
            </a:extLst>
          </p:cNvPr>
          <p:cNvCxnSpPr>
            <a:cxnSpLocks/>
            <a:stCxn id="115" idx="7"/>
            <a:endCxn id="119" idx="2"/>
          </p:cNvCxnSpPr>
          <p:nvPr/>
        </p:nvCxnSpPr>
        <p:spPr>
          <a:xfrm flipV="1">
            <a:off x="3848232" y="4618387"/>
            <a:ext cx="1298624" cy="397114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>
            <a:extLst>
              <a:ext uri="{FF2B5EF4-FFF2-40B4-BE49-F238E27FC236}">
                <a16:creationId xmlns:a16="http://schemas.microsoft.com/office/drawing/2014/main" id="{F385AE86-B087-4E3E-97BE-35A1106645B5}"/>
              </a:ext>
            </a:extLst>
          </p:cNvPr>
          <p:cNvCxnSpPr>
            <a:cxnSpLocks/>
            <a:stCxn id="119" idx="7"/>
            <a:endCxn id="85" idx="13"/>
          </p:cNvCxnSpPr>
          <p:nvPr/>
        </p:nvCxnSpPr>
        <p:spPr>
          <a:xfrm flipV="1">
            <a:off x="5177584" y="3919199"/>
            <a:ext cx="1006324" cy="68646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楕円 118">
            <a:extLst>
              <a:ext uri="{FF2B5EF4-FFF2-40B4-BE49-F238E27FC236}">
                <a16:creationId xmlns:a16="http://schemas.microsoft.com/office/drawing/2014/main" id="{82BF30D9-27EE-488E-944F-C7ACCA678C82}"/>
              </a:ext>
            </a:extLst>
          </p:cNvPr>
          <p:cNvSpPr/>
          <p:nvPr/>
        </p:nvSpPr>
        <p:spPr>
          <a:xfrm>
            <a:off x="5146856" y="4600387"/>
            <a:ext cx="36000" cy="3600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634E9CF1-6907-4B92-8437-1C9801A7A37D}"/>
              </a:ext>
            </a:extLst>
          </p:cNvPr>
          <p:cNvCxnSpPr>
            <a:cxnSpLocks/>
            <a:stCxn id="85" idx="13"/>
            <a:endCxn id="111" idx="1"/>
          </p:cNvCxnSpPr>
          <p:nvPr/>
        </p:nvCxnSpPr>
        <p:spPr>
          <a:xfrm>
            <a:off x="6183908" y="3919199"/>
            <a:ext cx="697491" cy="718956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テキスト ボックス 120"/>
              <p:cNvSpPr txBox="1"/>
              <p:nvPr/>
            </p:nvSpPr>
            <p:spPr>
              <a:xfrm>
                <a:off x="3757330" y="5757304"/>
                <a:ext cx="8453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小塚明朝 Pr6N R" panose="02020400000000000000" pitchFamily="18" charset="-128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0" smtClean="0">
                                  <a:latin typeface="Cambria Math" panose="02040503050406030204" pitchFamily="18" charset="0"/>
                                  <a:ea typeface="小塚明朝 Pr6N R" panose="02020400000000000000" pitchFamily="18" charset="-128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kumimoji="1" lang="en-US" altLang="ja-JP" sz="2400" b="0" i="0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121" name="テキスト ボックス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330" y="5757304"/>
                <a:ext cx="845360" cy="369332"/>
              </a:xfrm>
              <a:prstGeom prst="rect">
                <a:avLst/>
              </a:prstGeom>
              <a:blipFill>
                <a:blip r:embed="rId5"/>
                <a:stretch>
                  <a:fillRect r="-2158"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テキスト ボックス 121"/>
              <p:cNvSpPr txBox="1"/>
              <p:nvPr/>
            </p:nvSpPr>
            <p:spPr>
              <a:xfrm>
                <a:off x="998973" y="4503018"/>
                <a:ext cx="8453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小塚明朝 Pr6N R" panose="02020400000000000000" pitchFamily="18" charset="-128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小塚明朝 Pr6N R" panose="02020400000000000000" pitchFamily="18" charset="-128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122" name="テキスト ボックス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973" y="4503018"/>
                <a:ext cx="845360" cy="369332"/>
              </a:xfrm>
              <a:prstGeom prst="rect">
                <a:avLst/>
              </a:prstGeom>
              <a:blipFill>
                <a:blip r:embed="rId6"/>
                <a:stretch>
                  <a:fillRect r="-2158" b="-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テキスト ボックス 122"/>
              <p:cNvSpPr txBox="1"/>
              <p:nvPr/>
            </p:nvSpPr>
            <p:spPr>
              <a:xfrm>
                <a:off x="1742570" y="4593542"/>
                <a:ext cx="3141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40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≃</m:t>
                      </m:r>
                    </m:oMath>
                  </m:oMathPara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123" name="テキスト ボックス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2570" y="4593542"/>
                <a:ext cx="314189" cy="369332"/>
              </a:xfrm>
              <a:prstGeom prst="rect">
                <a:avLst/>
              </a:prstGeom>
              <a:blipFill>
                <a:blip r:embed="rId7"/>
                <a:stretch>
                  <a:fillRect l="-9804" r="-98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テキスト ボックス 123"/>
              <p:cNvSpPr txBox="1"/>
              <p:nvPr/>
            </p:nvSpPr>
            <p:spPr>
              <a:xfrm rot="18603464">
                <a:off x="4203480" y="5445092"/>
                <a:ext cx="3141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40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≃</m:t>
                      </m:r>
                    </m:oMath>
                  </m:oMathPara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124" name="テキスト ボックス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603464">
                <a:off x="4203480" y="5445092"/>
                <a:ext cx="314189" cy="369332"/>
              </a:xfrm>
              <a:prstGeom prst="rect">
                <a:avLst/>
              </a:prstGeom>
              <a:blipFill>
                <a:blip r:embed="rId8"/>
                <a:stretch>
                  <a:fillRect r="-1235" b="-37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222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>
          <a:xfrm>
            <a:off x="1086088" y="1174735"/>
            <a:ext cx="7006724" cy="1517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45268" y="381182"/>
            <a:ext cx="596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8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立方複体の組合せ的特徴付け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1157269" y="2056559"/>
                <a:ext cx="618278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kumimoji="1" lang="ja-JP" altLang="en-US" sz="240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⇔</m:t>
                    </m:r>
                    <m:r>
                      <a:rPr kumimoji="1" lang="en-US" altLang="ja-JP" sz="2400" b="0" i="0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 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単連結 ＆ 各頂点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𝑥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のリンクがフラッグ</a:t>
                </a: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269" y="2056559"/>
                <a:ext cx="6182783" cy="646331"/>
              </a:xfrm>
              <a:prstGeom prst="rect">
                <a:avLst/>
              </a:prstGeom>
              <a:blipFill>
                <a:blip r:embed="rId2"/>
                <a:stretch>
                  <a:fillRect b="-113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フリーフォーム: 図形 18">
            <a:extLst>
              <a:ext uri="{FF2B5EF4-FFF2-40B4-BE49-F238E27FC236}">
                <a16:creationId xmlns:a16="http://schemas.microsoft.com/office/drawing/2014/main" id="{373F232E-4BA1-46F4-A051-9423C43E5139}"/>
              </a:ext>
            </a:extLst>
          </p:cNvPr>
          <p:cNvSpPr/>
          <p:nvPr/>
        </p:nvSpPr>
        <p:spPr>
          <a:xfrm>
            <a:off x="4645572" y="4493451"/>
            <a:ext cx="991518" cy="1123720"/>
          </a:xfrm>
          <a:custGeom>
            <a:avLst/>
            <a:gdLst>
              <a:gd name="connsiteX0" fmla="*/ 11017 w 1002535"/>
              <a:gd name="connsiteY0" fmla="*/ 253388 h 1134737"/>
              <a:gd name="connsiteX1" fmla="*/ 958467 w 1002535"/>
              <a:gd name="connsiteY1" fmla="*/ 0 h 1134737"/>
              <a:gd name="connsiteX2" fmla="*/ 1002535 w 1002535"/>
              <a:gd name="connsiteY2" fmla="*/ 947450 h 1134737"/>
              <a:gd name="connsiteX3" fmla="*/ 0 w 1002535"/>
              <a:gd name="connsiteY3" fmla="*/ 1134737 h 1134737"/>
              <a:gd name="connsiteX4" fmla="*/ 11017 w 1002535"/>
              <a:gd name="connsiteY4" fmla="*/ 253388 h 1134737"/>
              <a:gd name="connsiteX0" fmla="*/ 44068 w 1035586"/>
              <a:gd name="connsiteY0" fmla="*/ 253388 h 1134737"/>
              <a:gd name="connsiteX1" fmla="*/ 991518 w 1035586"/>
              <a:gd name="connsiteY1" fmla="*/ 0 h 1134737"/>
              <a:gd name="connsiteX2" fmla="*/ 1035586 w 1035586"/>
              <a:gd name="connsiteY2" fmla="*/ 947450 h 1134737"/>
              <a:gd name="connsiteX3" fmla="*/ 0 w 1035586"/>
              <a:gd name="connsiteY3" fmla="*/ 1134737 h 1134737"/>
              <a:gd name="connsiteX4" fmla="*/ 44068 w 1035586"/>
              <a:gd name="connsiteY4" fmla="*/ 253388 h 1134737"/>
              <a:gd name="connsiteX0" fmla="*/ 33051 w 1035586"/>
              <a:gd name="connsiteY0" fmla="*/ 275422 h 1134737"/>
              <a:gd name="connsiteX1" fmla="*/ 991518 w 1035586"/>
              <a:gd name="connsiteY1" fmla="*/ 0 h 1134737"/>
              <a:gd name="connsiteX2" fmla="*/ 1035586 w 1035586"/>
              <a:gd name="connsiteY2" fmla="*/ 947450 h 1134737"/>
              <a:gd name="connsiteX3" fmla="*/ 0 w 1035586"/>
              <a:gd name="connsiteY3" fmla="*/ 1134737 h 1134737"/>
              <a:gd name="connsiteX4" fmla="*/ 33051 w 1035586"/>
              <a:gd name="connsiteY4" fmla="*/ 275422 h 1134737"/>
              <a:gd name="connsiteX0" fmla="*/ 22034 w 1035586"/>
              <a:gd name="connsiteY0" fmla="*/ 253389 h 1134737"/>
              <a:gd name="connsiteX1" fmla="*/ 991518 w 1035586"/>
              <a:gd name="connsiteY1" fmla="*/ 0 h 1134737"/>
              <a:gd name="connsiteX2" fmla="*/ 1035586 w 1035586"/>
              <a:gd name="connsiteY2" fmla="*/ 947450 h 1134737"/>
              <a:gd name="connsiteX3" fmla="*/ 0 w 1035586"/>
              <a:gd name="connsiteY3" fmla="*/ 1134737 h 1134737"/>
              <a:gd name="connsiteX4" fmla="*/ 22034 w 1035586"/>
              <a:gd name="connsiteY4" fmla="*/ 253389 h 1134737"/>
              <a:gd name="connsiteX0" fmla="*/ 0 w 1013552"/>
              <a:gd name="connsiteY0" fmla="*/ 253389 h 1123720"/>
              <a:gd name="connsiteX1" fmla="*/ 969484 w 1013552"/>
              <a:gd name="connsiteY1" fmla="*/ 0 h 1123720"/>
              <a:gd name="connsiteX2" fmla="*/ 1013552 w 1013552"/>
              <a:gd name="connsiteY2" fmla="*/ 947450 h 1123720"/>
              <a:gd name="connsiteX3" fmla="*/ 0 w 1013552"/>
              <a:gd name="connsiteY3" fmla="*/ 1123720 h 1123720"/>
              <a:gd name="connsiteX4" fmla="*/ 0 w 1013552"/>
              <a:gd name="connsiteY4" fmla="*/ 253389 h 1123720"/>
              <a:gd name="connsiteX0" fmla="*/ 0 w 1002535"/>
              <a:gd name="connsiteY0" fmla="*/ 253389 h 1123720"/>
              <a:gd name="connsiteX1" fmla="*/ 969484 w 1002535"/>
              <a:gd name="connsiteY1" fmla="*/ 0 h 1123720"/>
              <a:gd name="connsiteX2" fmla="*/ 1002535 w 1002535"/>
              <a:gd name="connsiteY2" fmla="*/ 914400 h 1123720"/>
              <a:gd name="connsiteX3" fmla="*/ 0 w 1002535"/>
              <a:gd name="connsiteY3" fmla="*/ 1123720 h 1123720"/>
              <a:gd name="connsiteX4" fmla="*/ 0 w 1002535"/>
              <a:gd name="connsiteY4" fmla="*/ 253389 h 1123720"/>
              <a:gd name="connsiteX0" fmla="*/ 0 w 991518"/>
              <a:gd name="connsiteY0" fmla="*/ 253389 h 1123720"/>
              <a:gd name="connsiteX1" fmla="*/ 969484 w 991518"/>
              <a:gd name="connsiteY1" fmla="*/ 0 h 1123720"/>
              <a:gd name="connsiteX2" fmla="*/ 991518 w 991518"/>
              <a:gd name="connsiteY2" fmla="*/ 914400 h 1123720"/>
              <a:gd name="connsiteX3" fmla="*/ 0 w 991518"/>
              <a:gd name="connsiteY3" fmla="*/ 1123720 h 1123720"/>
              <a:gd name="connsiteX4" fmla="*/ 0 w 991518"/>
              <a:gd name="connsiteY4" fmla="*/ 253389 h 1123720"/>
              <a:gd name="connsiteX0" fmla="*/ 0 w 991518"/>
              <a:gd name="connsiteY0" fmla="*/ 253389 h 1123720"/>
              <a:gd name="connsiteX1" fmla="*/ 969484 w 991518"/>
              <a:gd name="connsiteY1" fmla="*/ 0 h 1123720"/>
              <a:gd name="connsiteX2" fmla="*/ 991518 w 991518"/>
              <a:gd name="connsiteY2" fmla="*/ 936434 h 1123720"/>
              <a:gd name="connsiteX3" fmla="*/ 0 w 991518"/>
              <a:gd name="connsiteY3" fmla="*/ 1123720 h 1123720"/>
              <a:gd name="connsiteX4" fmla="*/ 0 w 991518"/>
              <a:gd name="connsiteY4" fmla="*/ 253389 h 1123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1518" h="1123720">
                <a:moveTo>
                  <a:pt x="0" y="253389"/>
                </a:moveTo>
                <a:lnTo>
                  <a:pt x="969484" y="0"/>
                </a:lnTo>
                <a:lnTo>
                  <a:pt x="991518" y="936434"/>
                </a:lnTo>
                <a:lnTo>
                  <a:pt x="0" y="1123720"/>
                </a:lnTo>
                <a:lnTo>
                  <a:pt x="0" y="25338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17">
            <a:extLst>
              <a:ext uri="{FF2B5EF4-FFF2-40B4-BE49-F238E27FC236}">
                <a16:creationId xmlns:a16="http://schemas.microsoft.com/office/drawing/2014/main" id="{2CF5B916-4690-4324-A995-A28A76C2E95A}"/>
              </a:ext>
            </a:extLst>
          </p:cNvPr>
          <p:cNvSpPr/>
          <p:nvPr/>
        </p:nvSpPr>
        <p:spPr>
          <a:xfrm>
            <a:off x="4621510" y="4485622"/>
            <a:ext cx="1816768" cy="1522899"/>
          </a:xfrm>
          <a:custGeom>
            <a:avLst/>
            <a:gdLst>
              <a:gd name="connsiteX0" fmla="*/ 0 w 1816768"/>
              <a:gd name="connsiteY0" fmla="*/ 252663 h 1552074"/>
              <a:gd name="connsiteX1" fmla="*/ 1034716 w 1816768"/>
              <a:gd name="connsiteY1" fmla="*/ 0 h 1552074"/>
              <a:gd name="connsiteX2" fmla="*/ 1816768 w 1816768"/>
              <a:gd name="connsiteY2" fmla="*/ 348916 h 1552074"/>
              <a:gd name="connsiteX3" fmla="*/ 1022684 w 1816768"/>
              <a:gd name="connsiteY3" fmla="*/ 517358 h 1552074"/>
              <a:gd name="connsiteX4" fmla="*/ 1046747 w 1816768"/>
              <a:gd name="connsiteY4" fmla="*/ 938463 h 1552074"/>
              <a:gd name="connsiteX5" fmla="*/ 878305 w 1816768"/>
              <a:gd name="connsiteY5" fmla="*/ 986590 h 1552074"/>
              <a:gd name="connsiteX6" fmla="*/ 878305 w 1816768"/>
              <a:gd name="connsiteY6" fmla="*/ 1552074 h 1552074"/>
              <a:gd name="connsiteX7" fmla="*/ 0 w 1816768"/>
              <a:gd name="connsiteY7" fmla="*/ 1155032 h 1552074"/>
              <a:gd name="connsiteX8" fmla="*/ 0 w 1816768"/>
              <a:gd name="connsiteY8" fmla="*/ 252663 h 1552074"/>
              <a:gd name="connsiteX0" fmla="*/ 0 w 1816768"/>
              <a:gd name="connsiteY0" fmla="*/ 252663 h 1503947"/>
              <a:gd name="connsiteX1" fmla="*/ 1034716 w 1816768"/>
              <a:gd name="connsiteY1" fmla="*/ 0 h 1503947"/>
              <a:gd name="connsiteX2" fmla="*/ 1816768 w 1816768"/>
              <a:gd name="connsiteY2" fmla="*/ 348916 h 1503947"/>
              <a:gd name="connsiteX3" fmla="*/ 1022684 w 1816768"/>
              <a:gd name="connsiteY3" fmla="*/ 517358 h 1503947"/>
              <a:gd name="connsiteX4" fmla="*/ 1046747 w 1816768"/>
              <a:gd name="connsiteY4" fmla="*/ 938463 h 1503947"/>
              <a:gd name="connsiteX5" fmla="*/ 878305 w 1816768"/>
              <a:gd name="connsiteY5" fmla="*/ 986590 h 1503947"/>
              <a:gd name="connsiteX6" fmla="*/ 890336 w 1816768"/>
              <a:gd name="connsiteY6" fmla="*/ 1503947 h 1503947"/>
              <a:gd name="connsiteX7" fmla="*/ 0 w 1816768"/>
              <a:gd name="connsiteY7" fmla="*/ 1155032 h 1503947"/>
              <a:gd name="connsiteX8" fmla="*/ 0 w 1816768"/>
              <a:gd name="connsiteY8" fmla="*/ 252663 h 1503947"/>
              <a:gd name="connsiteX0" fmla="*/ 0 w 1816768"/>
              <a:gd name="connsiteY0" fmla="*/ 252663 h 1522899"/>
              <a:gd name="connsiteX1" fmla="*/ 1034716 w 1816768"/>
              <a:gd name="connsiteY1" fmla="*/ 0 h 1522899"/>
              <a:gd name="connsiteX2" fmla="*/ 1816768 w 1816768"/>
              <a:gd name="connsiteY2" fmla="*/ 348916 h 1522899"/>
              <a:gd name="connsiteX3" fmla="*/ 1022684 w 1816768"/>
              <a:gd name="connsiteY3" fmla="*/ 517358 h 1522899"/>
              <a:gd name="connsiteX4" fmla="*/ 1046747 w 1816768"/>
              <a:gd name="connsiteY4" fmla="*/ 938463 h 1522899"/>
              <a:gd name="connsiteX5" fmla="*/ 878305 w 1816768"/>
              <a:gd name="connsiteY5" fmla="*/ 986590 h 1522899"/>
              <a:gd name="connsiteX6" fmla="*/ 890336 w 1816768"/>
              <a:gd name="connsiteY6" fmla="*/ 1522899 h 1522899"/>
              <a:gd name="connsiteX7" fmla="*/ 0 w 1816768"/>
              <a:gd name="connsiteY7" fmla="*/ 1155032 h 1522899"/>
              <a:gd name="connsiteX8" fmla="*/ 0 w 1816768"/>
              <a:gd name="connsiteY8" fmla="*/ 252663 h 1522899"/>
              <a:gd name="connsiteX0" fmla="*/ 0 w 1816768"/>
              <a:gd name="connsiteY0" fmla="*/ 252663 h 1522899"/>
              <a:gd name="connsiteX1" fmla="*/ 1034716 w 1816768"/>
              <a:gd name="connsiteY1" fmla="*/ 0 h 1522899"/>
              <a:gd name="connsiteX2" fmla="*/ 1816768 w 1816768"/>
              <a:gd name="connsiteY2" fmla="*/ 334702 h 1522899"/>
              <a:gd name="connsiteX3" fmla="*/ 1022684 w 1816768"/>
              <a:gd name="connsiteY3" fmla="*/ 517358 h 1522899"/>
              <a:gd name="connsiteX4" fmla="*/ 1046747 w 1816768"/>
              <a:gd name="connsiteY4" fmla="*/ 938463 h 1522899"/>
              <a:gd name="connsiteX5" fmla="*/ 878305 w 1816768"/>
              <a:gd name="connsiteY5" fmla="*/ 986590 h 1522899"/>
              <a:gd name="connsiteX6" fmla="*/ 890336 w 1816768"/>
              <a:gd name="connsiteY6" fmla="*/ 1522899 h 1522899"/>
              <a:gd name="connsiteX7" fmla="*/ 0 w 1816768"/>
              <a:gd name="connsiteY7" fmla="*/ 1155032 h 1522899"/>
              <a:gd name="connsiteX8" fmla="*/ 0 w 1816768"/>
              <a:gd name="connsiteY8" fmla="*/ 252663 h 1522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6768" h="1522899">
                <a:moveTo>
                  <a:pt x="0" y="252663"/>
                </a:moveTo>
                <a:lnTo>
                  <a:pt x="1034716" y="0"/>
                </a:lnTo>
                <a:lnTo>
                  <a:pt x="1816768" y="334702"/>
                </a:lnTo>
                <a:lnTo>
                  <a:pt x="1022684" y="517358"/>
                </a:lnTo>
                <a:lnTo>
                  <a:pt x="1046747" y="938463"/>
                </a:lnTo>
                <a:lnTo>
                  <a:pt x="878305" y="986590"/>
                </a:lnTo>
                <a:lnTo>
                  <a:pt x="890336" y="1522899"/>
                </a:lnTo>
                <a:lnTo>
                  <a:pt x="0" y="1155032"/>
                </a:lnTo>
                <a:lnTo>
                  <a:pt x="0" y="25266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170">
            <a:extLst>
              <a:ext uri="{FF2B5EF4-FFF2-40B4-BE49-F238E27FC236}">
                <a16:creationId xmlns:a16="http://schemas.microsoft.com/office/drawing/2014/main" id="{4257C48B-F9A3-4B3A-AEB8-9F7F8B67E82E}"/>
              </a:ext>
            </a:extLst>
          </p:cNvPr>
          <p:cNvSpPr/>
          <p:nvPr/>
        </p:nvSpPr>
        <p:spPr>
          <a:xfrm>
            <a:off x="1608886" y="4470526"/>
            <a:ext cx="5097294" cy="1536970"/>
          </a:xfrm>
          <a:custGeom>
            <a:avLst/>
            <a:gdLst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56435 w 5097294"/>
              <a:gd name="connsiteY7" fmla="*/ 924127 h 1536970"/>
              <a:gd name="connsiteX8" fmla="*/ 4046707 w 5097294"/>
              <a:gd name="connsiteY8" fmla="*/ 525293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50588 w 5097294"/>
              <a:gd name="connsiteY18" fmla="*/ 457200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85618 w 5097294"/>
              <a:gd name="connsiteY7" fmla="*/ 953310 h 1536970"/>
              <a:gd name="connsiteX8" fmla="*/ 4046707 w 5097294"/>
              <a:gd name="connsiteY8" fmla="*/ 525293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50588 w 5097294"/>
              <a:gd name="connsiteY18" fmla="*/ 457200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46707 w 5097294"/>
              <a:gd name="connsiteY8" fmla="*/ 525293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50588 w 5097294"/>
              <a:gd name="connsiteY18" fmla="*/ 457200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46707 w 5097294"/>
              <a:gd name="connsiteY8" fmla="*/ 525293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50588 w 5097294"/>
              <a:gd name="connsiteY18" fmla="*/ 429065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46707 w 5097294"/>
              <a:gd name="connsiteY8" fmla="*/ 525293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50166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46707 w 5097294"/>
              <a:gd name="connsiteY8" fmla="*/ 525293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32493 w 5097294"/>
              <a:gd name="connsiteY8" fmla="*/ 525293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32493 w 5097294"/>
              <a:gd name="connsiteY8" fmla="*/ 534769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32493 w 5097294"/>
              <a:gd name="connsiteY8" fmla="*/ 511079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37231 w 5097294"/>
              <a:gd name="connsiteY8" fmla="*/ 525293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37231 w 5097294"/>
              <a:gd name="connsiteY8" fmla="*/ 534768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37231 w 5097294"/>
              <a:gd name="connsiteY8" fmla="*/ 525292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81337 w 5097294"/>
              <a:gd name="connsiteY6" fmla="*/ 992221 h 1536970"/>
              <a:gd name="connsiteX7" fmla="*/ 4047518 w 5097294"/>
              <a:gd name="connsiteY7" fmla="*/ 960930 h 1536970"/>
              <a:gd name="connsiteX8" fmla="*/ 4037231 w 5097294"/>
              <a:gd name="connsiteY8" fmla="*/ 525292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49030 w 5097294"/>
              <a:gd name="connsiteY1" fmla="*/ 1225685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90813 w 5097294"/>
              <a:gd name="connsiteY6" fmla="*/ 992221 h 1536970"/>
              <a:gd name="connsiteX7" fmla="*/ 4047518 w 5097294"/>
              <a:gd name="connsiteY7" fmla="*/ 960930 h 1536970"/>
              <a:gd name="connsiteX8" fmla="*/ 4037231 w 5097294"/>
              <a:gd name="connsiteY8" fmla="*/ 525292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85901 w 5097294"/>
              <a:gd name="connsiteY1" fmla="*/ 1210936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90813 w 5097294"/>
              <a:gd name="connsiteY6" fmla="*/ 992221 h 1536970"/>
              <a:gd name="connsiteX7" fmla="*/ 4047518 w 5097294"/>
              <a:gd name="connsiteY7" fmla="*/ 960930 h 1536970"/>
              <a:gd name="connsiteX8" fmla="*/ 4037231 w 5097294"/>
              <a:gd name="connsiteY8" fmla="*/ 525292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93275 w 5097294"/>
              <a:gd name="connsiteY1" fmla="*/ 1210936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90813 w 5097294"/>
              <a:gd name="connsiteY6" fmla="*/ 992221 h 1536970"/>
              <a:gd name="connsiteX7" fmla="*/ 4047518 w 5097294"/>
              <a:gd name="connsiteY7" fmla="*/ 960930 h 1536970"/>
              <a:gd name="connsiteX8" fmla="*/ 4037231 w 5097294"/>
              <a:gd name="connsiteY8" fmla="*/ 525292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  <a:gd name="connsiteX0" fmla="*/ 0 w 5097294"/>
              <a:gd name="connsiteY0" fmla="*/ 1381327 h 1536970"/>
              <a:gd name="connsiteX1" fmla="*/ 793275 w 5097294"/>
              <a:gd name="connsiteY1" fmla="*/ 1210936 h 1536970"/>
              <a:gd name="connsiteX2" fmla="*/ 1653703 w 5097294"/>
              <a:gd name="connsiteY2" fmla="*/ 1517515 h 1536970"/>
              <a:gd name="connsiteX3" fmla="*/ 2675107 w 5097294"/>
              <a:gd name="connsiteY3" fmla="*/ 1517515 h 1536970"/>
              <a:gd name="connsiteX4" fmla="*/ 2996120 w 5097294"/>
              <a:gd name="connsiteY4" fmla="*/ 1167319 h 1536970"/>
              <a:gd name="connsiteX5" fmla="*/ 3900792 w 5097294"/>
              <a:gd name="connsiteY5" fmla="*/ 1536970 h 1536970"/>
              <a:gd name="connsiteX6" fmla="*/ 3890813 w 5097294"/>
              <a:gd name="connsiteY6" fmla="*/ 992221 h 1536970"/>
              <a:gd name="connsiteX7" fmla="*/ 4047518 w 5097294"/>
              <a:gd name="connsiteY7" fmla="*/ 960930 h 1536970"/>
              <a:gd name="connsiteX8" fmla="*/ 4037231 w 5097294"/>
              <a:gd name="connsiteY8" fmla="*/ 525292 h 1536970"/>
              <a:gd name="connsiteX9" fmla="*/ 4192622 w 5097294"/>
              <a:gd name="connsiteY9" fmla="*/ 496110 h 1536970"/>
              <a:gd name="connsiteX10" fmla="*/ 4270443 w 5097294"/>
              <a:gd name="connsiteY10" fmla="*/ 700391 h 1536970"/>
              <a:gd name="connsiteX11" fmla="*/ 5097294 w 5097294"/>
              <a:gd name="connsiteY11" fmla="*/ 1070042 h 1536970"/>
              <a:gd name="connsiteX12" fmla="*/ 4844375 w 5097294"/>
              <a:gd name="connsiteY12" fmla="*/ 350196 h 1536970"/>
              <a:gd name="connsiteX13" fmla="*/ 4017524 w 5097294"/>
              <a:gd name="connsiteY13" fmla="*/ 0 h 1536970"/>
              <a:gd name="connsiteX14" fmla="*/ 3005847 w 5097294"/>
              <a:gd name="connsiteY14" fmla="*/ 262647 h 1536970"/>
              <a:gd name="connsiteX15" fmla="*/ 2013626 w 5097294"/>
              <a:gd name="connsiteY15" fmla="*/ 243191 h 1536970"/>
              <a:gd name="connsiteX16" fmla="*/ 1673158 w 5097294"/>
              <a:gd name="connsiteY16" fmla="*/ 651753 h 1536970"/>
              <a:gd name="connsiteX17" fmla="*/ 1040860 w 5097294"/>
              <a:gd name="connsiteY17" fmla="*/ 204281 h 1536970"/>
              <a:gd name="connsiteX18" fmla="*/ 1043554 w 5097294"/>
              <a:gd name="connsiteY18" fmla="*/ 443132 h 1536970"/>
              <a:gd name="connsiteX19" fmla="*/ 797669 w 5097294"/>
              <a:gd name="connsiteY19" fmla="*/ 359923 h 1536970"/>
              <a:gd name="connsiteX20" fmla="*/ 29183 w 5097294"/>
              <a:gd name="connsiteY20" fmla="*/ 525293 h 1536970"/>
              <a:gd name="connsiteX21" fmla="*/ 0 w 5097294"/>
              <a:gd name="connsiteY21" fmla="*/ 1381327 h 1536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97294" h="1536970">
                <a:moveTo>
                  <a:pt x="0" y="1381327"/>
                </a:moveTo>
                <a:lnTo>
                  <a:pt x="793275" y="1210936"/>
                </a:lnTo>
                <a:lnTo>
                  <a:pt x="1653703" y="1517515"/>
                </a:lnTo>
                <a:lnTo>
                  <a:pt x="2675107" y="1517515"/>
                </a:lnTo>
                <a:lnTo>
                  <a:pt x="2996120" y="1167319"/>
                </a:lnTo>
                <a:lnTo>
                  <a:pt x="3900792" y="1536970"/>
                </a:lnTo>
                <a:lnTo>
                  <a:pt x="3890813" y="992221"/>
                </a:lnTo>
                <a:lnTo>
                  <a:pt x="4047518" y="960930"/>
                </a:lnTo>
                <a:cubicBezTo>
                  <a:pt x="4047248" y="815718"/>
                  <a:pt x="4037501" y="670504"/>
                  <a:pt x="4037231" y="525292"/>
                </a:cubicBezTo>
                <a:lnTo>
                  <a:pt x="4192622" y="496110"/>
                </a:lnTo>
                <a:lnTo>
                  <a:pt x="4270443" y="700391"/>
                </a:lnTo>
                <a:lnTo>
                  <a:pt x="5097294" y="1070042"/>
                </a:lnTo>
                <a:lnTo>
                  <a:pt x="4844375" y="350196"/>
                </a:lnTo>
                <a:lnTo>
                  <a:pt x="4017524" y="0"/>
                </a:lnTo>
                <a:lnTo>
                  <a:pt x="3005847" y="262647"/>
                </a:lnTo>
                <a:lnTo>
                  <a:pt x="2013626" y="243191"/>
                </a:lnTo>
                <a:lnTo>
                  <a:pt x="1673158" y="651753"/>
                </a:lnTo>
                <a:lnTo>
                  <a:pt x="1040860" y="204281"/>
                </a:lnTo>
                <a:lnTo>
                  <a:pt x="1043554" y="443132"/>
                </a:lnTo>
                <a:lnTo>
                  <a:pt x="797669" y="359923"/>
                </a:lnTo>
                <a:lnTo>
                  <a:pt x="29183" y="525293"/>
                </a:lnTo>
                <a:lnTo>
                  <a:pt x="0" y="1381327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CB00E55A-ACDF-4765-918D-605B99A13D54}"/>
              </a:ext>
            </a:extLst>
          </p:cNvPr>
          <p:cNvCxnSpPr>
            <a:cxnSpLocks/>
            <a:stCxn id="7" idx="1"/>
            <a:endCxn id="7" idx="19"/>
          </p:cNvCxnSpPr>
          <p:nvPr/>
        </p:nvCxnSpPr>
        <p:spPr>
          <a:xfrm flipV="1">
            <a:off x="2402161" y="4830449"/>
            <a:ext cx="4394" cy="8510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8AD995A-BED4-486A-98D3-71A2C37137F0}"/>
              </a:ext>
            </a:extLst>
          </p:cNvPr>
          <p:cNvCxnSpPr>
            <a:cxnSpLocks/>
            <a:stCxn id="7" idx="2"/>
            <a:endCxn id="7" idx="16"/>
          </p:cNvCxnSpPr>
          <p:nvPr/>
        </p:nvCxnSpPr>
        <p:spPr>
          <a:xfrm flipV="1">
            <a:off x="3262589" y="5122279"/>
            <a:ext cx="19455" cy="8657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117A6DAF-D502-4573-B3C0-99969BB068BE}"/>
              </a:ext>
            </a:extLst>
          </p:cNvPr>
          <p:cNvCxnSpPr>
            <a:cxnSpLocks/>
            <a:stCxn id="7" idx="16"/>
            <a:endCxn id="7" idx="18"/>
          </p:cNvCxnSpPr>
          <p:nvPr/>
        </p:nvCxnSpPr>
        <p:spPr>
          <a:xfrm flipH="1" flipV="1">
            <a:off x="2652440" y="4913658"/>
            <a:ext cx="629604" cy="2086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A5B6D691-4545-4EC2-B08B-B48E278FD98B}"/>
              </a:ext>
            </a:extLst>
          </p:cNvPr>
          <p:cNvCxnSpPr>
            <a:cxnSpLocks/>
            <a:stCxn id="20" idx="2"/>
            <a:endCxn id="7" idx="14"/>
          </p:cNvCxnSpPr>
          <p:nvPr/>
        </p:nvCxnSpPr>
        <p:spPr>
          <a:xfrm flipH="1" flipV="1">
            <a:off x="4614733" y="4733173"/>
            <a:ext cx="875586" cy="2919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9600F97-7B3E-41AE-95EB-24E942340256}"/>
              </a:ext>
            </a:extLst>
          </p:cNvPr>
          <p:cNvCxnSpPr>
            <a:cxnSpLocks/>
            <a:stCxn id="7" idx="12"/>
            <a:endCxn id="7" idx="9"/>
          </p:cNvCxnSpPr>
          <p:nvPr/>
        </p:nvCxnSpPr>
        <p:spPr>
          <a:xfrm flipH="1">
            <a:off x="5801508" y="4820722"/>
            <a:ext cx="651753" cy="1459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42CAA1D8-B3B7-497B-BA91-23A38534377B}"/>
              </a:ext>
            </a:extLst>
          </p:cNvPr>
          <p:cNvCxnSpPr>
            <a:cxnSpLocks/>
            <a:stCxn id="20" idx="4"/>
            <a:endCxn id="7" idx="6"/>
          </p:cNvCxnSpPr>
          <p:nvPr/>
        </p:nvCxnSpPr>
        <p:spPr>
          <a:xfrm>
            <a:off x="5490320" y="5025100"/>
            <a:ext cx="9379" cy="4376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5538240B-B9D6-4307-8E46-A169C40A927F}"/>
              </a:ext>
            </a:extLst>
          </p:cNvPr>
          <p:cNvCxnSpPr>
            <a:cxnSpLocks/>
            <a:stCxn id="7" idx="6"/>
            <a:endCxn id="7" idx="4"/>
          </p:cNvCxnSpPr>
          <p:nvPr/>
        </p:nvCxnSpPr>
        <p:spPr>
          <a:xfrm flipH="1">
            <a:off x="4605006" y="5462747"/>
            <a:ext cx="894693" cy="17509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楕円 14">
            <a:extLst>
              <a:ext uri="{FF2B5EF4-FFF2-40B4-BE49-F238E27FC236}">
                <a16:creationId xmlns:a16="http://schemas.microsoft.com/office/drawing/2014/main" id="{B607CCFB-F696-43B6-928D-B20C0EA35559}"/>
              </a:ext>
            </a:extLst>
          </p:cNvPr>
          <p:cNvSpPr/>
          <p:nvPr/>
        </p:nvSpPr>
        <p:spPr>
          <a:xfrm>
            <a:off x="4284089" y="5122375"/>
            <a:ext cx="0" cy="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89E5BE3-B77A-4A99-B1B0-7BAEA826037F}"/>
              </a:ext>
            </a:extLst>
          </p:cNvPr>
          <p:cNvCxnSpPr>
            <a:cxnSpLocks/>
            <a:stCxn id="15" idx="4"/>
            <a:endCxn id="7" idx="3"/>
          </p:cNvCxnSpPr>
          <p:nvPr/>
        </p:nvCxnSpPr>
        <p:spPr>
          <a:xfrm flipH="1">
            <a:off x="4283993" y="5122376"/>
            <a:ext cx="97" cy="865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7092AE47-94BD-46C0-9EBA-8BC3582F844F}"/>
              </a:ext>
            </a:extLst>
          </p:cNvPr>
          <p:cNvCxnSpPr>
            <a:cxnSpLocks/>
            <a:stCxn id="7" idx="16"/>
            <a:endCxn id="15" idx="2"/>
          </p:cNvCxnSpPr>
          <p:nvPr/>
        </p:nvCxnSpPr>
        <p:spPr>
          <a:xfrm>
            <a:off x="3282044" y="5122279"/>
            <a:ext cx="1002045" cy="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7186C3F-5044-4814-908F-86DE31342734}"/>
              </a:ext>
            </a:extLst>
          </p:cNvPr>
          <p:cNvCxnSpPr>
            <a:cxnSpLocks/>
            <a:stCxn id="15" idx="7"/>
            <a:endCxn id="7" idx="14"/>
          </p:cNvCxnSpPr>
          <p:nvPr/>
        </p:nvCxnSpPr>
        <p:spPr>
          <a:xfrm flipV="1">
            <a:off x="4284090" y="4733173"/>
            <a:ext cx="330643" cy="3892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20C7843-2AC8-4A00-9F49-DDAB6287E6BD}"/>
              </a:ext>
            </a:extLst>
          </p:cNvPr>
          <p:cNvCxnSpPr>
            <a:cxnSpLocks/>
            <a:stCxn id="7" idx="4"/>
            <a:endCxn id="7" idx="14"/>
          </p:cNvCxnSpPr>
          <p:nvPr/>
        </p:nvCxnSpPr>
        <p:spPr>
          <a:xfrm flipV="1">
            <a:off x="4605006" y="4733173"/>
            <a:ext cx="9727" cy="9046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楕円 19">
            <a:extLst>
              <a:ext uri="{FF2B5EF4-FFF2-40B4-BE49-F238E27FC236}">
                <a16:creationId xmlns:a16="http://schemas.microsoft.com/office/drawing/2014/main" id="{FD1492D4-CCB1-4CE0-88FB-5B76F4DA8ACE}"/>
              </a:ext>
            </a:extLst>
          </p:cNvPr>
          <p:cNvSpPr/>
          <p:nvPr/>
        </p:nvSpPr>
        <p:spPr>
          <a:xfrm>
            <a:off x="5490319" y="5025099"/>
            <a:ext cx="0" cy="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4684C99A-C49E-45E7-BBB9-9A1C6399D0E7}"/>
              </a:ext>
            </a:extLst>
          </p:cNvPr>
          <p:cNvCxnSpPr>
            <a:cxnSpLocks/>
            <a:stCxn id="7" idx="8"/>
            <a:endCxn id="20" idx="6"/>
          </p:cNvCxnSpPr>
          <p:nvPr/>
        </p:nvCxnSpPr>
        <p:spPr>
          <a:xfrm flipH="1">
            <a:off x="5490320" y="4995818"/>
            <a:ext cx="155797" cy="292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DA711CE-19EC-4529-A588-C54722CE7488}"/>
              </a:ext>
            </a:extLst>
          </p:cNvPr>
          <p:cNvCxnSpPr>
            <a:cxnSpLocks/>
            <a:stCxn id="7" idx="8"/>
            <a:endCxn id="7" idx="13"/>
          </p:cNvCxnSpPr>
          <p:nvPr/>
        </p:nvCxnSpPr>
        <p:spPr>
          <a:xfrm flipH="1" flipV="1">
            <a:off x="5626410" y="4470526"/>
            <a:ext cx="19707" cy="52529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9934EDE9-AE5C-49C8-826E-74D8E41CDA96}"/>
              </a:ext>
            </a:extLst>
          </p:cNvPr>
          <p:cNvCxnSpPr>
            <a:cxnSpLocks/>
            <a:stCxn id="7" idx="9"/>
            <a:endCxn id="7" idx="13"/>
          </p:cNvCxnSpPr>
          <p:nvPr/>
        </p:nvCxnSpPr>
        <p:spPr>
          <a:xfrm flipH="1" flipV="1">
            <a:off x="5626410" y="4470526"/>
            <a:ext cx="175098" cy="49611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3894E7DA-5D80-4C11-A3A2-F91A839A473D}"/>
              </a:ext>
            </a:extLst>
          </p:cNvPr>
          <p:cNvCxnSpPr>
            <a:cxnSpLocks/>
            <a:stCxn id="7" idx="18"/>
          </p:cNvCxnSpPr>
          <p:nvPr/>
        </p:nvCxnSpPr>
        <p:spPr>
          <a:xfrm>
            <a:off x="2652440" y="4913658"/>
            <a:ext cx="14752" cy="66575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F89D1B2F-AF6B-4446-93BB-3D1E78D46FEB}"/>
              </a:ext>
            </a:extLst>
          </p:cNvPr>
          <p:cNvCxnSpPr>
            <a:cxnSpLocks/>
            <a:endCxn id="7" idx="2"/>
          </p:cNvCxnSpPr>
          <p:nvPr/>
        </p:nvCxnSpPr>
        <p:spPr>
          <a:xfrm>
            <a:off x="2667192" y="5579410"/>
            <a:ext cx="595397" cy="40863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楕円 25">
            <a:extLst>
              <a:ext uri="{FF2B5EF4-FFF2-40B4-BE49-F238E27FC236}">
                <a16:creationId xmlns:a16="http://schemas.microsoft.com/office/drawing/2014/main" id="{AD516B05-9777-41C5-922D-FB8BF7566AC3}"/>
              </a:ext>
            </a:extLst>
          </p:cNvPr>
          <p:cNvSpPr/>
          <p:nvPr/>
        </p:nvSpPr>
        <p:spPr>
          <a:xfrm>
            <a:off x="3610347" y="5640865"/>
            <a:ext cx="0" cy="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F7911D5B-46CE-48FF-8A08-D7F45FC0050B}"/>
              </a:ext>
            </a:extLst>
          </p:cNvPr>
          <p:cNvCxnSpPr>
            <a:cxnSpLocks/>
            <a:stCxn id="7" idx="4"/>
            <a:endCxn id="26" idx="6"/>
          </p:cNvCxnSpPr>
          <p:nvPr/>
        </p:nvCxnSpPr>
        <p:spPr>
          <a:xfrm flipH="1">
            <a:off x="3610348" y="5637845"/>
            <a:ext cx="994658" cy="302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46F30822-5B4F-4883-83FD-71E67C1EEEB0}"/>
              </a:ext>
            </a:extLst>
          </p:cNvPr>
          <p:cNvCxnSpPr>
            <a:cxnSpLocks/>
            <a:stCxn id="26" idx="0"/>
            <a:endCxn id="7" idx="15"/>
          </p:cNvCxnSpPr>
          <p:nvPr/>
        </p:nvCxnSpPr>
        <p:spPr>
          <a:xfrm flipV="1">
            <a:off x="3610348" y="4713717"/>
            <a:ext cx="12164" cy="92714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880F56DA-28B5-4E88-8EBF-29221592FD8C}"/>
              </a:ext>
            </a:extLst>
          </p:cNvPr>
          <p:cNvCxnSpPr>
            <a:cxnSpLocks/>
            <a:stCxn id="7" idx="2"/>
            <a:endCxn id="26" idx="3"/>
          </p:cNvCxnSpPr>
          <p:nvPr/>
        </p:nvCxnSpPr>
        <p:spPr>
          <a:xfrm flipV="1">
            <a:off x="3262589" y="5640866"/>
            <a:ext cx="347758" cy="3471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楕円 29">
            <a:extLst>
              <a:ext uri="{FF2B5EF4-FFF2-40B4-BE49-F238E27FC236}">
                <a16:creationId xmlns:a16="http://schemas.microsoft.com/office/drawing/2014/main" id="{50664719-2FEE-4247-8CBE-743B5C0F08C0}"/>
              </a:ext>
            </a:extLst>
          </p:cNvPr>
          <p:cNvSpPr/>
          <p:nvPr/>
        </p:nvSpPr>
        <p:spPr>
          <a:xfrm>
            <a:off x="5585473" y="4432111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256D67EA-97BB-486D-B93D-74A8FBF25CE0}"/>
              </a:ext>
            </a:extLst>
          </p:cNvPr>
          <p:cNvCxnSpPr>
            <a:cxnSpLocks/>
            <a:stCxn id="30" idx="2"/>
            <a:endCxn id="36" idx="7"/>
          </p:cNvCxnSpPr>
          <p:nvPr/>
        </p:nvCxnSpPr>
        <p:spPr>
          <a:xfrm flipH="1">
            <a:off x="4679083" y="4486111"/>
            <a:ext cx="906390" cy="221133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楕円 31">
            <a:extLst>
              <a:ext uri="{FF2B5EF4-FFF2-40B4-BE49-F238E27FC236}">
                <a16:creationId xmlns:a16="http://schemas.microsoft.com/office/drawing/2014/main" id="{62B3B501-AEFB-4FA3-916C-B74BEB22C375}"/>
              </a:ext>
            </a:extLst>
          </p:cNvPr>
          <p:cNvSpPr/>
          <p:nvPr/>
        </p:nvSpPr>
        <p:spPr>
          <a:xfrm>
            <a:off x="5445699" y="4963968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0C21A1C2-E93D-4C3A-A9FE-EEA9715DE08F}"/>
              </a:ext>
            </a:extLst>
          </p:cNvPr>
          <p:cNvCxnSpPr>
            <a:cxnSpLocks/>
            <a:stCxn id="32" idx="2"/>
            <a:endCxn id="36" idx="6"/>
          </p:cNvCxnSpPr>
          <p:nvPr/>
        </p:nvCxnSpPr>
        <p:spPr>
          <a:xfrm flipH="1" flipV="1">
            <a:off x="4705443" y="4770884"/>
            <a:ext cx="740256" cy="247084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B3B408F5-5816-4AA7-9131-E6F45B6D0670}"/>
              </a:ext>
            </a:extLst>
          </p:cNvPr>
          <p:cNvCxnSpPr>
            <a:cxnSpLocks/>
            <a:stCxn id="35" idx="0"/>
            <a:endCxn id="36" idx="4"/>
          </p:cNvCxnSpPr>
          <p:nvPr/>
        </p:nvCxnSpPr>
        <p:spPr>
          <a:xfrm flipV="1">
            <a:off x="4607503" y="4860884"/>
            <a:ext cx="7940" cy="722961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楕円 34">
            <a:extLst>
              <a:ext uri="{FF2B5EF4-FFF2-40B4-BE49-F238E27FC236}">
                <a16:creationId xmlns:a16="http://schemas.microsoft.com/office/drawing/2014/main" id="{587F8B9F-7802-434A-BB5B-26073BBEC3F3}"/>
              </a:ext>
            </a:extLst>
          </p:cNvPr>
          <p:cNvSpPr/>
          <p:nvPr/>
        </p:nvSpPr>
        <p:spPr>
          <a:xfrm>
            <a:off x="4553503" y="5583845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5BCE9D2C-5E88-4AEF-A600-DC29F6B3996B}"/>
              </a:ext>
            </a:extLst>
          </p:cNvPr>
          <p:cNvSpPr/>
          <p:nvPr/>
        </p:nvSpPr>
        <p:spPr>
          <a:xfrm>
            <a:off x="4525443" y="4680884"/>
            <a:ext cx="180000" cy="18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774187" y="5398273"/>
            <a:ext cx="2055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でない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4424621" y="4317772"/>
                <a:ext cx="2577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𝑥</m:t>
                      </m:r>
                    </m:oMath>
                  </m:oMathPara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621" y="4317772"/>
                <a:ext cx="257763" cy="369332"/>
              </a:xfrm>
              <a:prstGeom prst="rect">
                <a:avLst/>
              </a:prstGeom>
              <a:blipFill>
                <a:blip r:embed="rId3"/>
                <a:stretch>
                  <a:fillRect l="-14286" r="-95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90319" y="4022484"/>
                <a:ext cx="3809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319" y="4022484"/>
                <a:ext cx="380938" cy="369332"/>
              </a:xfrm>
              <a:prstGeom prst="rect">
                <a:avLst/>
              </a:prstGeom>
              <a:blipFill>
                <a:blip r:embed="rId4"/>
                <a:stretch>
                  <a:fillRect l="-9677" r="-6452"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5211864" y="4574867"/>
                <a:ext cx="3880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864" y="4574867"/>
                <a:ext cx="388055" cy="369332"/>
              </a:xfrm>
              <a:prstGeom prst="rect">
                <a:avLst/>
              </a:prstGeom>
              <a:blipFill>
                <a:blip r:embed="rId5"/>
                <a:stretch>
                  <a:fillRect l="-9375" r="-4688" b="-14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4485064" y="5639699"/>
                <a:ext cx="3880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064" y="5639699"/>
                <a:ext cx="388055" cy="369332"/>
              </a:xfrm>
              <a:prstGeom prst="rect">
                <a:avLst/>
              </a:prstGeom>
              <a:blipFill>
                <a:blip r:embed="rId6"/>
                <a:stretch>
                  <a:fillRect l="-9524" r="-6349" b="-14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正方形/長方形 59"/>
          <p:cNvSpPr/>
          <p:nvPr/>
        </p:nvSpPr>
        <p:spPr>
          <a:xfrm>
            <a:off x="1157269" y="1059532"/>
            <a:ext cx="2489784" cy="5836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定理</a:t>
            </a:r>
            <a:r>
              <a:rPr kumimoji="1" lang="en-US" altLang="ja-JP" sz="24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</a:t>
            </a:r>
            <a:r>
              <a:rPr kumimoji="1" lang="en-US" altLang="ja-JP" sz="2000" dirty="0" err="1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Gromov</a:t>
            </a:r>
            <a:r>
              <a:rPr kumimoji="1" lang="en-US" altLang="ja-JP" sz="20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1987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1140313" y="1561038"/>
            <a:ext cx="26714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立方複体が</a:t>
            </a:r>
            <a:r>
              <a:rPr kumimoji="1" lang="en-US" altLang="ja-JP" sz="24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</a:p>
        </p:txBody>
      </p:sp>
      <p:grpSp>
        <p:nvGrpSpPr>
          <p:cNvPr id="65" name="グループ化 64"/>
          <p:cNvGrpSpPr/>
          <p:nvPr/>
        </p:nvGrpSpPr>
        <p:grpSpPr>
          <a:xfrm>
            <a:off x="2625477" y="2828833"/>
            <a:ext cx="6491560" cy="1083727"/>
            <a:chOff x="2652440" y="2809824"/>
            <a:chExt cx="6491560" cy="1083727"/>
          </a:xfrm>
        </p:grpSpPr>
        <p:sp>
          <p:nvSpPr>
            <p:cNvPr id="64" name="四角形吹き出し 63"/>
            <p:cNvSpPr/>
            <p:nvPr/>
          </p:nvSpPr>
          <p:spPr>
            <a:xfrm>
              <a:off x="2652440" y="2809824"/>
              <a:ext cx="6491560" cy="1083727"/>
            </a:xfrm>
            <a:prstGeom prst="wedgeRectCallout">
              <a:avLst>
                <a:gd name="adj1" fmla="val -2228"/>
                <a:gd name="adj2" fmla="val -69232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テキスト ボックス 3"/>
                <p:cNvSpPr txBox="1"/>
                <p:nvPr/>
              </p:nvSpPr>
              <p:spPr>
                <a:xfrm>
                  <a:off x="2767284" y="2894113"/>
                  <a:ext cx="6318909" cy="37382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𝑥</m:t>
                      </m:r>
                      <m:r>
                        <a:rPr kumimoji="1" lang="ja-JP" altLang="en-US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と</m:t>
                      </m:r>
                      <m:r>
                        <a:rPr kumimoji="1" lang="ja-JP" altLang="en-US" sz="240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隣接頂点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,…,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𝑘</m:t>
                          </m:r>
                        </m:sub>
                      </m:sSub>
                      <m:r>
                        <a:rPr kumimoji="1" lang="ja-JP" altLang="en-US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を</m:t>
                      </m:r>
                    </m:oMath>
                  </a14:m>
                  <a:r>
                    <a:rPr kumimoji="1" lang="ja-JP" altLang="en-US" sz="2400" dirty="0" smtClean="0">
                      <a:latin typeface="小塚明朝 Pr6N R" panose="02020400000000000000" pitchFamily="18" charset="-128"/>
                      <a:ea typeface="小塚明朝 Pr6N R" panose="02020400000000000000" pitchFamily="18" charset="-128"/>
                    </a:rPr>
                    <a:t>含むキューブが存在</a:t>
                  </a:r>
                  <a:endPara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endParaRPr>
                </a:p>
              </p:txBody>
            </p:sp>
          </mc:Choice>
          <mc:Fallback xmlns="">
            <p:sp>
              <p:nvSpPr>
                <p:cNvPr id="4" name="テキスト ボックス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67284" y="2894113"/>
                  <a:ext cx="6318909" cy="373820"/>
                </a:xfrm>
                <a:prstGeom prst="rect">
                  <a:avLst/>
                </a:prstGeom>
                <a:blipFill>
                  <a:blip r:embed="rId7"/>
                  <a:stretch>
                    <a:fillRect l="-1255" t="-24590" r="-2027" b="-4918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テキスト ボックス 38"/>
            <p:cNvSpPr txBox="1"/>
            <p:nvPr/>
          </p:nvSpPr>
          <p:spPr>
            <a:xfrm>
              <a:off x="4114800" y="2971800"/>
              <a:ext cx="6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正方形/長方形 61"/>
                <p:cNvSpPr/>
                <p:nvPr/>
              </p:nvSpPr>
              <p:spPr>
                <a:xfrm>
                  <a:off x="2718969" y="3344153"/>
                  <a:ext cx="5373843" cy="49141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kumimoji="1" lang="ja-JP" altLang="en-US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⇔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𝑥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𝑗</m:t>
                          </m:r>
                        </m:sub>
                      </m:sSub>
                    </m:oMath>
                  </a14:m>
                  <a:r>
                    <a:rPr kumimoji="1" lang="ja-JP" altLang="en-US" sz="2400" dirty="0">
                      <a:latin typeface="小塚明朝 Pr6N R" panose="02020400000000000000" pitchFamily="18" charset="-128"/>
                      <a:ea typeface="小塚明朝 Pr6N R" panose="02020400000000000000" pitchFamily="18" charset="-128"/>
                    </a:rPr>
                    <a:t>を含むキューブが存在</a:t>
                  </a:r>
                  <a14:m>
                    <m:oMath xmlns:m="http://schemas.openxmlformats.org/officeDocument/2006/math"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(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a14:m>
                  <a:endParaRPr kumimoji="1" lang="en-US" altLang="ja-JP" sz="24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endParaRPr>
                </a:p>
              </p:txBody>
            </p:sp>
          </mc:Choice>
          <mc:Fallback xmlns="">
            <p:sp>
              <p:nvSpPr>
                <p:cNvPr id="62" name="正方形/長方形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8969" y="3344153"/>
                  <a:ext cx="5373843" cy="491417"/>
                </a:xfrm>
                <a:prstGeom prst="rect">
                  <a:avLst/>
                </a:prstGeom>
                <a:blipFill>
                  <a:blip r:embed="rId8"/>
                  <a:stretch>
                    <a:fillRect t="-10000" b="-225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5860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/>
          <p:cNvSpPr/>
          <p:nvPr/>
        </p:nvSpPr>
        <p:spPr>
          <a:xfrm>
            <a:off x="767254" y="991875"/>
            <a:ext cx="7972193" cy="11586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767254" y="1138863"/>
                <a:ext cx="30916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メディアングラフ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𝐺</m:t>
                    </m:r>
                  </m:oMath>
                </a14:m>
                <a:r>
                  <a:rPr kumimoji="1" lang="en-US" altLang="ja-JP" sz="2400" b="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:</a:t>
                </a: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254" y="1138863"/>
                <a:ext cx="3091616" cy="461665"/>
              </a:xfrm>
              <a:prstGeom prst="rect">
                <a:avLst/>
              </a:prstGeom>
              <a:blipFill>
                <a:blip r:embed="rId2"/>
                <a:stretch>
                  <a:fillRect l="-3156" t="-10526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1513489" y="378372"/>
            <a:ext cx="596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8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立方複体のグラフ的特徴付け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6852" y="3723419"/>
            <a:ext cx="8571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例：ツリー，グリッドグラフ，分配束のハッセ図</a:t>
            </a:r>
            <a:r>
              <a: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, and more</a:t>
            </a:r>
            <a:endParaRPr kumimoji="1" lang="ja-JP" altLang="en-US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3943564" y="1567800"/>
                <a:ext cx="4585101" cy="5178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2400" dirty="0">
                    <a:ea typeface="小塚明朝 Pr6N R" panose="02020400000000000000" pitchFamily="18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𝑑</m:t>
                        </m:r>
                      </m:e>
                      <m:sub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400" i="1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</m:ctrlPr>
                          </m:sSubPr>
                          <m:e>
                            <m:r>
                              <a:rPr kumimoji="1" lang="en-US" altLang="ja-JP" sz="2400" i="1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400" i="1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𝑖</m:t>
                            </m:r>
                          </m:sub>
                        </m:sSub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sz="2400" i="1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</m:ctrlPr>
                          </m:sSubPr>
                          <m:e>
                            <m:r>
                              <a:rPr kumimoji="1" lang="en-US" altLang="ja-JP" sz="2400" i="1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400" i="1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kumimoji="1" lang="en-US" altLang="ja-JP" sz="2400" i="1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=</m:t>
                    </m:r>
                    <m:sSub>
                      <m:sSubPr>
                        <m:ctrlP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𝑑</m:t>
                        </m:r>
                      </m:e>
                      <m:sub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400" i="1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</m:ctrlPr>
                          </m:sSubPr>
                          <m:e>
                            <m:r>
                              <a:rPr kumimoji="1" lang="en-US" altLang="ja-JP" sz="2400" i="1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400" i="1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𝑖</m:t>
                            </m:r>
                          </m:sub>
                        </m:sSub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,</m:t>
                        </m:r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𝑦</m:t>
                        </m:r>
                      </m:e>
                    </m:d>
                    <m:r>
                      <a:rPr kumimoji="1" lang="en-US" altLang="ja-JP" sz="2400" i="1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+</m:t>
                    </m:r>
                    <m:sSub>
                      <m:sSubPr>
                        <m:ctrlP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𝑑</m:t>
                        </m:r>
                      </m:e>
                      <m:sub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𝐺</m:t>
                        </m:r>
                      </m:sub>
                    </m:sSub>
                    <m:r>
                      <a:rPr kumimoji="1" lang="en-US" altLang="ja-JP" sz="2400" i="1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(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𝑦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,</m:t>
                    </m:r>
                    <m:sSub>
                      <m:sSubPr>
                        <m:ctrlP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𝑗</m:t>
                        </m:r>
                      </m:sub>
                    </m:sSub>
                    <m:r>
                      <a:rPr kumimoji="1" lang="en-US" altLang="ja-JP" sz="2400" i="1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)</m:t>
                    </m:r>
                  </m:oMath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564" y="1567800"/>
                <a:ext cx="4585101" cy="5178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3858870" y="1101069"/>
                <a:ext cx="41891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3</m:t>
                          </m:r>
                        </m:sub>
                      </m:sSub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 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∃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</m:oMath>
                  </m:oMathPara>
                </a14:m>
                <a:endParaRPr kumimoji="1" lang="en-US" altLang="ja-JP" sz="2400" dirty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870" y="1101069"/>
                <a:ext cx="4189160" cy="461665"/>
              </a:xfrm>
              <a:prstGeom prst="rect">
                <a:avLst/>
              </a:prstGeom>
              <a:blipFill>
                <a:blip r:embed="rId4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グループ化 42"/>
          <p:cNvGrpSpPr/>
          <p:nvPr/>
        </p:nvGrpSpPr>
        <p:grpSpPr>
          <a:xfrm>
            <a:off x="767254" y="4448032"/>
            <a:ext cx="7972193" cy="1859943"/>
            <a:chOff x="767254" y="4448031"/>
            <a:chExt cx="7972193" cy="1859943"/>
          </a:xfrm>
        </p:grpSpPr>
        <p:sp>
          <p:nvSpPr>
            <p:cNvPr id="42" name="正方形/長方形 41"/>
            <p:cNvSpPr/>
            <p:nvPr/>
          </p:nvSpPr>
          <p:spPr>
            <a:xfrm>
              <a:off x="767254" y="4448031"/>
              <a:ext cx="7972193" cy="185994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96852" y="4454196"/>
              <a:ext cx="2379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定理 </a:t>
              </a:r>
              <a:r>
                <a:rPr kumimoji="1" lang="en-US" altLang="ja-JP" sz="2000" dirty="0" err="1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Chepoi</a:t>
              </a:r>
              <a:r>
                <a:rPr kumimoji="1" lang="en-US" altLang="ja-JP" sz="20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 2000</a:t>
              </a: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796852" y="4992420"/>
              <a:ext cx="76114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kumimoji="1" lang="en-US" altLang="ja-JP" sz="2400" dirty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CAT(0)</a:t>
              </a:r>
              <a:r>
                <a:rPr kumimoji="1" lang="ja-JP" altLang="en-US" sz="2400" dirty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立方複体の</a:t>
              </a:r>
              <a:r>
                <a:rPr kumimoji="1" lang="en-US" altLang="ja-JP" sz="2400" dirty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1-</a:t>
              </a:r>
              <a:r>
                <a:rPr kumimoji="1" lang="ja-JP" altLang="en-US" sz="2400" dirty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スケルトンはメディアングラフ．</a:t>
              </a:r>
              <a:endParaRPr kumimoji="1" lang="en-US" altLang="ja-JP" sz="2400" dirty="0">
                <a:latin typeface="小塚明朝 Pr6N R" panose="02020400000000000000" pitchFamily="18" charset="-128"/>
                <a:ea typeface="小塚明朝 Pr6N R" panose="02020400000000000000" pitchFamily="18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796852" y="5430424"/>
              <a:ext cx="794259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kumimoji="1" lang="ja-JP" altLang="en-US" sz="2400" dirty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メディアングラフのキューブ部分グラフ</a:t>
              </a:r>
              <a:r>
                <a: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をキューブに</a:t>
              </a:r>
              <a:endPara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endParaRPr>
            </a:p>
            <a:p>
              <a:r>
                <a: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    置き換える</a:t>
              </a:r>
              <a:r>
                <a:rPr kumimoji="1" lang="ja-JP" altLang="en-US" sz="2400" dirty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と</a:t>
              </a:r>
              <a:r>
                <a:rPr kumimoji="1" lang="en-US" altLang="ja-JP" sz="2400" dirty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CAT(0)</a:t>
              </a:r>
              <a:r>
                <a:rPr kumimoji="1" lang="ja-JP" altLang="en-US" sz="2400" dirty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立方複体になる．</a:t>
              </a:r>
            </a:p>
          </p:txBody>
        </p:sp>
      </p:grpSp>
      <p:cxnSp>
        <p:nvCxnSpPr>
          <p:cNvPr id="11" name="直線コネクタ 10"/>
          <p:cNvCxnSpPr/>
          <p:nvPr/>
        </p:nvCxnSpPr>
        <p:spPr>
          <a:xfrm>
            <a:off x="3862812" y="3529580"/>
            <a:ext cx="7274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3862812" y="2800202"/>
            <a:ext cx="0" cy="7293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3858870" y="2802173"/>
            <a:ext cx="7274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V="1">
            <a:off x="4586284" y="2800202"/>
            <a:ext cx="0" cy="7293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4590226" y="3146113"/>
            <a:ext cx="435263" cy="3899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3858870" y="3146113"/>
            <a:ext cx="435263" cy="3899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V="1">
            <a:off x="3862811" y="2409303"/>
            <a:ext cx="435263" cy="3899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4294133" y="2416735"/>
            <a:ext cx="0" cy="7293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4298075" y="3146113"/>
            <a:ext cx="7274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3915104" y="2177895"/>
                <a:ext cx="317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20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104" y="2177895"/>
                <a:ext cx="317972" cy="307777"/>
              </a:xfrm>
              <a:prstGeom prst="rect">
                <a:avLst/>
              </a:prstGeom>
              <a:blipFill>
                <a:blip r:embed="rId5"/>
                <a:stretch>
                  <a:fillRect l="-7692" r="-5769" b="-156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4590224" y="2748053"/>
                <a:ext cx="32393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224" y="2748053"/>
                <a:ext cx="323935" cy="307777"/>
              </a:xfrm>
              <a:prstGeom prst="rect">
                <a:avLst/>
              </a:prstGeom>
              <a:blipFill>
                <a:blip r:embed="rId6"/>
                <a:stretch>
                  <a:fillRect l="-9434" r="-5660" b="-1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4955978" y="3140598"/>
                <a:ext cx="32393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sz="20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978" y="3140598"/>
                <a:ext cx="323935" cy="307777"/>
              </a:xfrm>
              <a:prstGeom prst="rect">
                <a:avLst/>
              </a:prstGeom>
              <a:blipFill>
                <a:blip r:embed="rId7"/>
                <a:stretch>
                  <a:fillRect l="-9434" r="-5660" b="-17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グループ化 40"/>
          <p:cNvGrpSpPr/>
          <p:nvPr/>
        </p:nvGrpSpPr>
        <p:grpSpPr>
          <a:xfrm>
            <a:off x="4294133" y="2138659"/>
            <a:ext cx="968982" cy="1004761"/>
            <a:chOff x="4896863" y="2121387"/>
            <a:chExt cx="968982" cy="1004761"/>
          </a:xfrm>
        </p:grpSpPr>
        <p:cxnSp>
          <p:nvCxnSpPr>
            <p:cNvPr id="36" name="直線コネクタ 35"/>
            <p:cNvCxnSpPr/>
            <p:nvPr/>
          </p:nvCxnSpPr>
          <p:spPr>
            <a:xfrm>
              <a:off x="4896863" y="2396770"/>
              <a:ext cx="7274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5180579" y="2396770"/>
              <a:ext cx="435263" cy="38991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V="1">
              <a:off x="5615842" y="2396770"/>
              <a:ext cx="0" cy="72937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テキスト ボックス 38"/>
                <p:cNvSpPr txBox="1"/>
                <p:nvPr/>
              </p:nvSpPr>
              <p:spPr>
                <a:xfrm>
                  <a:off x="5646682" y="2121387"/>
                  <a:ext cx="21916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𝑦</m:t>
                        </m:r>
                      </m:oMath>
                    </m:oMathPara>
                  </a14:m>
                  <a:endParaRPr kumimoji="1" lang="ja-JP" altLang="en-US" sz="20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endParaRPr>
                </a:p>
              </p:txBody>
            </p:sp>
          </mc:Choice>
          <mc:Fallback xmlns="">
            <p:sp>
              <p:nvSpPr>
                <p:cNvPr id="39" name="テキスト ボックス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46682" y="2121387"/>
                  <a:ext cx="219163" cy="307777"/>
                </a:xfrm>
                <a:prstGeom prst="rect">
                  <a:avLst/>
                </a:prstGeom>
                <a:blipFill>
                  <a:blip r:embed="rId8"/>
                  <a:stretch>
                    <a:fillRect l="-25000" r="-25000" b="-28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5" name="テキスト ボックス 44"/>
          <p:cNvSpPr txBox="1"/>
          <p:nvPr/>
        </p:nvSpPr>
        <p:spPr>
          <a:xfrm>
            <a:off x="6373524" y="94026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一意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313698" y="2971308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メディアングラフでない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302369" y="2989171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メディアングラフ</a:t>
            </a:r>
          </a:p>
        </p:txBody>
      </p:sp>
    </p:spTree>
    <p:extLst>
      <p:ext uri="{BB962C8B-B14F-4D97-AF65-F5344CB8AC3E}">
        <p14:creationId xmlns:p14="http://schemas.microsoft.com/office/powerpoint/2010/main" val="334666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303283" y="405626"/>
            <a:ext cx="7459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ロボット</a:t>
            </a:r>
            <a:r>
              <a:rPr kumimoji="1" lang="ja-JP" altLang="en-US" sz="32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動作</a:t>
            </a:r>
            <a:r>
              <a:rPr kumimoji="1" lang="ja-JP" altLang="en-US" sz="32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計画への応用 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Abram-Ghrist 2004</a:t>
            </a:r>
            <a:endParaRPr kumimoji="1" lang="ja-JP" altLang="en-US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9672" y="1323545"/>
            <a:ext cx="8211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ある種の変形ロボットの状態空間は</a:t>
            </a:r>
            <a:r>
              <a: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立方複体になる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580526" y="6174828"/>
                <a:ext cx="58528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エネルギー最小の動作計画 </a:t>
                </a:r>
                <a14:m>
                  <m:oMath xmlns:m="http://schemas.openxmlformats.org/officeDocument/2006/math">
                    <m:r>
                      <a:rPr kumimoji="1" lang="ja-JP" altLang="en-US" sz="240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⇒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測地線問題</a:t>
                </a: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526" y="6174828"/>
                <a:ext cx="5852884" cy="461665"/>
              </a:xfrm>
              <a:prstGeom prst="rect">
                <a:avLst/>
              </a:prstGeom>
              <a:blipFill>
                <a:blip r:embed="rId2"/>
                <a:stretch>
                  <a:fillRect l="-1563" t="-10526" r="-729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4" name="グループ化 123"/>
          <p:cNvGrpSpPr/>
          <p:nvPr/>
        </p:nvGrpSpPr>
        <p:grpSpPr>
          <a:xfrm>
            <a:off x="881022" y="1899169"/>
            <a:ext cx="7881355" cy="3699117"/>
            <a:chOff x="881022" y="1899169"/>
            <a:chExt cx="7881355" cy="3699117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298485A0-12DE-40CF-A1C7-C2E2B99F7497}"/>
                </a:ext>
              </a:extLst>
            </p:cNvPr>
            <p:cNvSpPr/>
            <p:nvPr/>
          </p:nvSpPr>
          <p:spPr>
            <a:xfrm>
              <a:off x="3857673" y="3543276"/>
              <a:ext cx="1207849" cy="1102471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FE5C3FC8-13AA-49D6-99E5-05B9027E9D92}"/>
                </a:ext>
              </a:extLst>
            </p:cNvPr>
            <p:cNvSpPr/>
            <p:nvPr/>
          </p:nvSpPr>
          <p:spPr>
            <a:xfrm>
              <a:off x="2505006" y="3399276"/>
              <a:ext cx="288000" cy="28800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7114A493-21CB-4B0E-8E26-22641FC7B336}"/>
                </a:ext>
              </a:extLst>
            </p:cNvPr>
            <p:cNvSpPr/>
            <p:nvPr/>
          </p:nvSpPr>
          <p:spPr>
            <a:xfrm>
              <a:off x="3713264" y="3399276"/>
              <a:ext cx="288000" cy="28800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467E1BEB-4BE0-4450-B959-C7B000F3242C}"/>
                </a:ext>
              </a:extLst>
            </p:cNvPr>
            <p:cNvSpPr/>
            <p:nvPr/>
          </p:nvSpPr>
          <p:spPr>
            <a:xfrm>
              <a:off x="7338299" y="4501747"/>
              <a:ext cx="288000" cy="28800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9469A4D6-CAF9-4A37-AE48-4EECAC1002F9}"/>
                </a:ext>
              </a:extLst>
            </p:cNvPr>
            <p:cNvSpPr/>
            <p:nvPr/>
          </p:nvSpPr>
          <p:spPr>
            <a:xfrm>
              <a:off x="4921522" y="3399276"/>
              <a:ext cx="288000" cy="28800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2ED000EA-A1E8-4E5C-A721-E5CBB1EC27FB}"/>
                </a:ext>
              </a:extLst>
            </p:cNvPr>
            <p:cNvSpPr/>
            <p:nvPr/>
          </p:nvSpPr>
          <p:spPr>
            <a:xfrm>
              <a:off x="1296748" y="3399276"/>
              <a:ext cx="288000" cy="28800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ED87B219-8647-48FC-AA78-26FFC5CC8BE5}"/>
                </a:ext>
              </a:extLst>
            </p:cNvPr>
            <p:cNvSpPr/>
            <p:nvPr/>
          </p:nvSpPr>
          <p:spPr>
            <a:xfrm>
              <a:off x="3713264" y="4501747"/>
              <a:ext cx="288000" cy="28800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ACFD91B2-BEC8-441B-AF77-EAD734C227A3}"/>
                </a:ext>
              </a:extLst>
            </p:cNvPr>
            <p:cNvSpPr/>
            <p:nvPr/>
          </p:nvSpPr>
          <p:spPr>
            <a:xfrm>
              <a:off x="6129780" y="4501747"/>
              <a:ext cx="288000" cy="28800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71A3AB4A-CDF2-4134-9A7E-44C5835BEA07}"/>
                </a:ext>
              </a:extLst>
            </p:cNvPr>
            <p:cNvSpPr/>
            <p:nvPr/>
          </p:nvSpPr>
          <p:spPr>
            <a:xfrm>
              <a:off x="4921522" y="4501747"/>
              <a:ext cx="288000" cy="28800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C5C13F61-0EFC-457F-AC32-DA2E29673446}"/>
                </a:ext>
              </a:extLst>
            </p:cNvPr>
            <p:cNvCxnSpPr>
              <a:cxnSpLocks/>
              <a:stCxn id="7" idx="6"/>
              <a:endCxn id="8" idx="2"/>
            </p:cNvCxnSpPr>
            <p:nvPr/>
          </p:nvCxnSpPr>
          <p:spPr>
            <a:xfrm>
              <a:off x="2793006" y="3543276"/>
              <a:ext cx="920258" cy="0"/>
            </a:xfrm>
            <a:prstGeom prst="line">
              <a:avLst/>
            </a:prstGeom>
            <a:ln w="1016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F0F403D-1A42-4583-93DB-F43FA3AE1FFB}"/>
                </a:ext>
              </a:extLst>
            </p:cNvPr>
            <p:cNvCxnSpPr>
              <a:cxnSpLocks/>
              <a:stCxn id="8" idx="6"/>
              <a:endCxn id="10" idx="2"/>
            </p:cNvCxnSpPr>
            <p:nvPr/>
          </p:nvCxnSpPr>
          <p:spPr>
            <a:xfrm>
              <a:off x="4001264" y="3543276"/>
              <a:ext cx="920258" cy="0"/>
            </a:xfrm>
            <a:prstGeom prst="line">
              <a:avLst/>
            </a:prstGeom>
            <a:ln w="1016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2C8DF680-8960-4CD4-88D0-B30930125688}"/>
                </a:ext>
              </a:extLst>
            </p:cNvPr>
            <p:cNvCxnSpPr>
              <a:cxnSpLocks/>
              <a:stCxn id="14" idx="0"/>
              <a:endCxn id="10" idx="4"/>
            </p:cNvCxnSpPr>
            <p:nvPr/>
          </p:nvCxnSpPr>
          <p:spPr>
            <a:xfrm flipV="1">
              <a:off x="5065522" y="3687276"/>
              <a:ext cx="0" cy="814471"/>
            </a:xfrm>
            <a:prstGeom prst="line">
              <a:avLst/>
            </a:prstGeom>
            <a:ln w="1016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3C02F287-9F01-4735-8068-E1F958658420}"/>
                </a:ext>
              </a:extLst>
            </p:cNvPr>
            <p:cNvCxnSpPr>
              <a:cxnSpLocks/>
              <a:stCxn id="12" idx="0"/>
              <a:endCxn id="8" idx="4"/>
            </p:cNvCxnSpPr>
            <p:nvPr/>
          </p:nvCxnSpPr>
          <p:spPr>
            <a:xfrm flipV="1">
              <a:off x="3857264" y="3687276"/>
              <a:ext cx="0" cy="814471"/>
            </a:xfrm>
            <a:prstGeom prst="line">
              <a:avLst/>
            </a:prstGeom>
            <a:ln w="1016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60591D82-F749-4F5E-A9ED-F1C3ECB60656}"/>
                </a:ext>
              </a:extLst>
            </p:cNvPr>
            <p:cNvCxnSpPr>
              <a:cxnSpLocks/>
              <a:stCxn id="12" idx="6"/>
              <a:endCxn id="14" idx="2"/>
            </p:cNvCxnSpPr>
            <p:nvPr/>
          </p:nvCxnSpPr>
          <p:spPr>
            <a:xfrm>
              <a:off x="4001264" y="4645747"/>
              <a:ext cx="920258" cy="0"/>
            </a:xfrm>
            <a:prstGeom prst="line">
              <a:avLst/>
            </a:prstGeom>
            <a:ln w="1016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EDCF6D6C-1D32-4B1E-A291-07A0461CF45F}"/>
                </a:ext>
              </a:extLst>
            </p:cNvPr>
            <p:cNvCxnSpPr>
              <a:cxnSpLocks/>
              <a:stCxn id="14" idx="6"/>
              <a:endCxn id="13" idx="2"/>
            </p:cNvCxnSpPr>
            <p:nvPr/>
          </p:nvCxnSpPr>
          <p:spPr>
            <a:xfrm>
              <a:off x="5209522" y="4645747"/>
              <a:ext cx="920258" cy="0"/>
            </a:xfrm>
            <a:prstGeom prst="line">
              <a:avLst/>
            </a:prstGeom>
            <a:ln w="1016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83AA237D-051C-4FFB-86B3-1F57ECB4FDD5}"/>
                </a:ext>
              </a:extLst>
            </p:cNvPr>
            <p:cNvCxnSpPr>
              <a:cxnSpLocks/>
              <a:stCxn id="13" idx="6"/>
              <a:endCxn id="9" idx="2"/>
            </p:cNvCxnSpPr>
            <p:nvPr/>
          </p:nvCxnSpPr>
          <p:spPr>
            <a:xfrm>
              <a:off x="6417780" y="4645747"/>
              <a:ext cx="920519" cy="0"/>
            </a:xfrm>
            <a:prstGeom prst="line">
              <a:avLst/>
            </a:prstGeom>
            <a:ln w="1016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A6EC15B9-C359-4C57-9259-0C352EDCE703}"/>
                </a:ext>
              </a:extLst>
            </p:cNvPr>
            <p:cNvCxnSpPr>
              <a:cxnSpLocks/>
              <a:stCxn id="11" idx="6"/>
              <a:endCxn id="7" idx="2"/>
            </p:cNvCxnSpPr>
            <p:nvPr/>
          </p:nvCxnSpPr>
          <p:spPr>
            <a:xfrm>
              <a:off x="1584748" y="3543276"/>
              <a:ext cx="920258" cy="0"/>
            </a:xfrm>
            <a:prstGeom prst="line">
              <a:avLst/>
            </a:prstGeom>
            <a:ln w="1016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FEC99040-ACD0-43A9-818A-E8E59FE558C8}"/>
                </a:ext>
              </a:extLst>
            </p:cNvPr>
            <p:cNvCxnSpPr>
              <a:cxnSpLocks/>
              <a:endCxn id="28" idx="0"/>
            </p:cNvCxnSpPr>
            <p:nvPr/>
          </p:nvCxnSpPr>
          <p:spPr>
            <a:xfrm flipH="1">
              <a:off x="8281559" y="5471105"/>
              <a:ext cx="2703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アーチ 23">
              <a:extLst>
                <a:ext uri="{FF2B5EF4-FFF2-40B4-BE49-F238E27FC236}">
                  <a16:creationId xmlns:a16="http://schemas.microsoft.com/office/drawing/2014/main" id="{F24436E9-3F6E-4957-853B-0FB4400E545B}"/>
                </a:ext>
              </a:extLst>
            </p:cNvPr>
            <p:cNvSpPr/>
            <p:nvPr/>
          </p:nvSpPr>
          <p:spPr>
            <a:xfrm rot="16200000">
              <a:off x="8564377" y="5345105"/>
              <a:ext cx="144000" cy="252000"/>
            </a:xfrm>
            <a:prstGeom prst="blockArc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C4EB654F-CB02-42E0-B272-7413ED000519}"/>
                </a:ext>
              </a:extLst>
            </p:cNvPr>
            <p:cNvCxnSpPr>
              <a:cxnSpLocks/>
              <a:stCxn id="28" idx="4"/>
              <a:endCxn id="27" idx="0"/>
            </p:cNvCxnSpPr>
            <p:nvPr/>
          </p:nvCxnSpPr>
          <p:spPr>
            <a:xfrm flipH="1" flipV="1">
              <a:off x="7923402" y="5471104"/>
              <a:ext cx="250157" cy="1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C944E4F5-CB81-4CF2-96D0-CE63F760AECF}"/>
                </a:ext>
              </a:extLst>
            </p:cNvPr>
            <p:cNvCxnSpPr>
              <a:cxnSpLocks/>
              <a:stCxn id="27" idx="4"/>
              <a:endCxn id="29" idx="0"/>
            </p:cNvCxnSpPr>
            <p:nvPr/>
          </p:nvCxnSpPr>
          <p:spPr>
            <a:xfrm flipH="1">
              <a:off x="7552967" y="5471104"/>
              <a:ext cx="262435" cy="106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E53A6D5C-DAA7-4E13-BC84-0ED289AD4072}"/>
                </a:ext>
              </a:extLst>
            </p:cNvPr>
            <p:cNvSpPr/>
            <p:nvPr/>
          </p:nvSpPr>
          <p:spPr>
            <a:xfrm rot="5400000">
              <a:off x="7815402" y="5417104"/>
              <a:ext cx="108000" cy="1080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F52F3AF1-6A6D-47F0-B81B-BC3E95A7AA0D}"/>
                </a:ext>
              </a:extLst>
            </p:cNvPr>
            <p:cNvSpPr/>
            <p:nvPr/>
          </p:nvSpPr>
          <p:spPr>
            <a:xfrm rot="5400000">
              <a:off x="8173559" y="5417105"/>
              <a:ext cx="108000" cy="1080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19825EF9-6704-4317-B259-1120E55256A8}"/>
                </a:ext>
              </a:extLst>
            </p:cNvPr>
            <p:cNvSpPr/>
            <p:nvPr/>
          </p:nvSpPr>
          <p:spPr>
            <a:xfrm rot="5400000">
              <a:off x="7444967" y="5418170"/>
              <a:ext cx="108000" cy="1080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E0D6B559-7EF8-4987-BDDE-22885E5107DA}"/>
                </a:ext>
              </a:extLst>
            </p:cNvPr>
            <p:cNvCxnSpPr>
              <a:cxnSpLocks/>
              <a:endCxn id="35" idx="2"/>
            </p:cNvCxnSpPr>
            <p:nvPr/>
          </p:nvCxnSpPr>
          <p:spPr>
            <a:xfrm>
              <a:off x="6595810" y="5145797"/>
              <a:ext cx="0" cy="284854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アーチ 30">
              <a:extLst>
                <a:ext uri="{FF2B5EF4-FFF2-40B4-BE49-F238E27FC236}">
                  <a16:creationId xmlns:a16="http://schemas.microsoft.com/office/drawing/2014/main" id="{EA525493-380F-4DA6-8300-BC492E7D3570}"/>
                </a:ext>
              </a:extLst>
            </p:cNvPr>
            <p:cNvSpPr/>
            <p:nvPr/>
          </p:nvSpPr>
          <p:spPr>
            <a:xfrm rot="10800000">
              <a:off x="6523810" y="4896729"/>
              <a:ext cx="144000" cy="252000"/>
            </a:xfrm>
            <a:prstGeom prst="blockArc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1BA5DB2E-B5A2-4D5C-8DDE-212F61F911D6}"/>
                </a:ext>
              </a:extLst>
            </p:cNvPr>
            <p:cNvCxnSpPr>
              <a:cxnSpLocks/>
              <a:stCxn id="35" idx="4"/>
              <a:endCxn id="34" idx="0"/>
            </p:cNvCxnSpPr>
            <p:nvPr/>
          </p:nvCxnSpPr>
          <p:spPr>
            <a:xfrm flipH="1" flipV="1">
              <a:off x="6291653" y="5484650"/>
              <a:ext cx="250157" cy="1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7E82146E-498A-4DE3-ACA6-A19078F14850}"/>
                </a:ext>
              </a:extLst>
            </p:cNvPr>
            <p:cNvCxnSpPr>
              <a:cxnSpLocks/>
              <a:stCxn id="34" idx="4"/>
              <a:endCxn id="36" idx="0"/>
            </p:cNvCxnSpPr>
            <p:nvPr/>
          </p:nvCxnSpPr>
          <p:spPr>
            <a:xfrm flipH="1">
              <a:off x="5921218" y="5484650"/>
              <a:ext cx="262435" cy="106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4340E261-7998-4C70-9B4D-9AA3507CC2E8}"/>
                </a:ext>
              </a:extLst>
            </p:cNvPr>
            <p:cNvSpPr/>
            <p:nvPr/>
          </p:nvSpPr>
          <p:spPr>
            <a:xfrm rot="5400000">
              <a:off x="6183653" y="5430650"/>
              <a:ext cx="108000" cy="1080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C7B78162-1208-4610-84BB-77F6762BED82}"/>
                </a:ext>
              </a:extLst>
            </p:cNvPr>
            <p:cNvSpPr/>
            <p:nvPr/>
          </p:nvSpPr>
          <p:spPr>
            <a:xfrm rot="5400000">
              <a:off x="6541810" y="5430651"/>
              <a:ext cx="108000" cy="1080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A1100AA5-A60C-4578-9810-B4DF353BED77}"/>
                </a:ext>
              </a:extLst>
            </p:cNvPr>
            <p:cNvSpPr/>
            <p:nvPr/>
          </p:nvSpPr>
          <p:spPr>
            <a:xfrm rot="5400000">
              <a:off x="5813218" y="5431716"/>
              <a:ext cx="108000" cy="1080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33729E8C-0B6E-4710-BABF-2374A8E5D18C}"/>
                </a:ext>
              </a:extLst>
            </p:cNvPr>
            <p:cNvCxnSpPr>
              <a:cxnSpLocks/>
              <a:endCxn id="42" idx="0"/>
            </p:cNvCxnSpPr>
            <p:nvPr/>
          </p:nvCxnSpPr>
          <p:spPr>
            <a:xfrm flipH="1">
              <a:off x="4873322" y="5121364"/>
              <a:ext cx="282385" cy="157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アーチ 37">
              <a:extLst>
                <a:ext uri="{FF2B5EF4-FFF2-40B4-BE49-F238E27FC236}">
                  <a16:creationId xmlns:a16="http://schemas.microsoft.com/office/drawing/2014/main" id="{7D3B805E-91FF-42A7-9CA6-E6350D280215}"/>
                </a:ext>
              </a:extLst>
            </p:cNvPr>
            <p:cNvSpPr/>
            <p:nvPr/>
          </p:nvSpPr>
          <p:spPr>
            <a:xfrm rot="16200000">
              <a:off x="5211730" y="4995365"/>
              <a:ext cx="144000" cy="252000"/>
            </a:xfrm>
            <a:prstGeom prst="blockArc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CEE538CD-49A1-4BD8-B431-14BA8F705790}"/>
                </a:ext>
              </a:extLst>
            </p:cNvPr>
            <p:cNvCxnSpPr>
              <a:cxnSpLocks/>
              <a:stCxn id="41" idx="2"/>
              <a:endCxn id="42" idx="6"/>
            </p:cNvCxnSpPr>
            <p:nvPr/>
          </p:nvCxnSpPr>
          <p:spPr>
            <a:xfrm flipV="1">
              <a:off x="4819322" y="5176937"/>
              <a:ext cx="0" cy="284852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9438490A-7072-489B-BB18-9098DB412920}"/>
                </a:ext>
              </a:extLst>
            </p:cNvPr>
            <p:cNvCxnSpPr>
              <a:cxnSpLocks/>
              <a:stCxn id="41" idx="4"/>
              <a:endCxn id="43" idx="0"/>
            </p:cNvCxnSpPr>
            <p:nvPr/>
          </p:nvCxnSpPr>
          <p:spPr>
            <a:xfrm flipH="1">
              <a:off x="4502887" y="5515789"/>
              <a:ext cx="262435" cy="106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楕円 40">
              <a:extLst>
                <a:ext uri="{FF2B5EF4-FFF2-40B4-BE49-F238E27FC236}">
                  <a16:creationId xmlns:a16="http://schemas.microsoft.com/office/drawing/2014/main" id="{4767F3B6-37BB-407F-84FE-8F93B2C79CCB}"/>
                </a:ext>
              </a:extLst>
            </p:cNvPr>
            <p:cNvSpPr/>
            <p:nvPr/>
          </p:nvSpPr>
          <p:spPr>
            <a:xfrm rot="5400000">
              <a:off x="4765322" y="5461789"/>
              <a:ext cx="108000" cy="1080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1408046E-3848-4DD7-B2FE-C414D79ACDCA}"/>
                </a:ext>
              </a:extLst>
            </p:cNvPr>
            <p:cNvSpPr/>
            <p:nvPr/>
          </p:nvSpPr>
          <p:spPr>
            <a:xfrm rot="5400000">
              <a:off x="4765322" y="5068937"/>
              <a:ext cx="108000" cy="1080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34FC3201-9301-48A4-B702-0B5A164ABC14}"/>
                </a:ext>
              </a:extLst>
            </p:cNvPr>
            <p:cNvSpPr/>
            <p:nvPr/>
          </p:nvSpPr>
          <p:spPr>
            <a:xfrm rot="5400000">
              <a:off x="4394887" y="5462855"/>
              <a:ext cx="108000" cy="1080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80DB6778-E2DB-4FBD-9DD7-102D99BBCFBD}"/>
                </a:ext>
              </a:extLst>
            </p:cNvPr>
            <p:cNvCxnSpPr>
              <a:cxnSpLocks/>
              <a:endCxn id="49" idx="2"/>
            </p:cNvCxnSpPr>
            <p:nvPr/>
          </p:nvCxnSpPr>
          <p:spPr>
            <a:xfrm>
              <a:off x="3304516" y="4799744"/>
              <a:ext cx="0" cy="284854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アーチ 44">
              <a:extLst>
                <a:ext uri="{FF2B5EF4-FFF2-40B4-BE49-F238E27FC236}">
                  <a16:creationId xmlns:a16="http://schemas.microsoft.com/office/drawing/2014/main" id="{A5921F2E-7381-4D6F-9F8D-40237696FBBC}"/>
                </a:ext>
              </a:extLst>
            </p:cNvPr>
            <p:cNvSpPr/>
            <p:nvPr/>
          </p:nvSpPr>
          <p:spPr>
            <a:xfrm rot="10800000">
              <a:off x="3232516" y="4547744"/>
              <a:ext cx="144000" cy="252000"/>
            </a:xfrm>
            <a:prstGeom prst="blockArc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573861B7-4FB2-4D95-A9A4-B63B7822D68E}"/>
                </a:ext>
              </a:extLst>
            </p:cNvPr>
            <p:cNvCxnSpPr>
              <a:cxnSpLocks/>
              <a:stCxn id="49" idx="6"/>
              <a:endCxn id="48" idx="2"/>
            </p:cNvCxnSpPr>
            <p:nvPr/>
          </p:nvCxnSpPr>
          <p:spPr>
            <a:xfrm>
              <a:off x="3304516" y="5192598"/>
              <a:ext cx="0" cy="296622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84D648CE-7050-4189-BC64-3DE922CB5BE3}"/>
                </a:ext>
              </a:extLst>
            </p:cNvPr>
            <p:cNvCxnSpPr>
              <a:cxnSpLocks/>
              <a:stCxn id="48" idx="4"/>
              <a:endCxn id="50" idx="0"/>
            </p:cNvCxnSpPr>
            <p:nvPr/>
          </p:nvCxnSpPr>
          <p:spPr>
            <a:xfrm flipH="1">
              <a:off x="2988081" y="5543220"/>
              <a:ext cx="262435" cy="106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楕円 47">
              <a:extLst>
                <a:ext uri="{FF2B5EF4-FFF2-40B4-BE49-F238E27FC236}">
                  <a16:creationId xmlns:a16="http://schemas.microsoft.com/office/drawing/2014/main" id="{69D4186D-698D-4E56-9E10-35101A516CFE}"/>
                </a:ext>
              </a:extLst>
            </p:cNvPr>
            <p:cNvSpPr/>
            <p:nvPr/>
          </p:nvSpPr>
          <p:spPr>
            <a:xfrm rot="5400000">
              <a:off x="3250516" y="5489220"/>
              <a:ext cx="108000" cy="1080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楕円 48">
              <a:extLst>
                <a:ext uri="{FF2B5EF4-FFF2-40B4-BE49-F238E27FC236}">
                  <a16:creationId xmlns:a16="http://schemas.microsoft.com/office/drawing/2014/main" id="{C21E015A-2E0E-45B5-A717-94F8A8A8C07F}"/>
                </a:ext>
              </a:extLst>
            </p:cNvPr>
            <p:cNvSpPr/>
            <p:nvPr/>
          </p:nvSpPr>
          <p:spPr>
            <a:xfrm rot="5400000">
              <a:off x="3250516" y="5084598"/>
              <a:ext cx="108000" cy="1080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606F0DBD-9294-4228-999B-B3914569A2E3}"/>
                </a:ext>
              </a:extLst>
            </p:cNvPr>
            <p:cNvSpPr/>
            <p:nvPr/>
          </p:nvSpPr>
          <p:spPr>
            <a:xfrm rot="5400000">
              <a:off x="2880081" y="5490286"/>
              <a:ext cx="108000" cy="1080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F26FDFE6-E3C1-415F-B312-9392B3900A7A}"/>
                </a:ext>
              </a:extLst>
            </p:cNvPr>
            <p:cNvGrpSpPr/>
            <p:nvPr/>
          </p:nvGrpSpPr>
          <p:grpSpPr>
            <a:xfrm rot="5400000" flipH="1">
              <a:off x="5668697" y="2518857"/>
              <a:ext cx="542012" cy="1050542"/>
              <a:chOff x="5505812" y="3316771"/>
              <a:chExt cx="496435" cy="1050542"/>
            </a:xfrm>
          </p:grpSpPr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217CA7A7-5059-4C46-A380-4577078968D5}"/>
                  </a:ext>
                </a:extLst>
              </p:cNvPr>
              <p:cNvCxnSpPr>
                <a:cxnSpLocks/>
                <a:endCxn id="57" idx="2"/>
              </p:cNvCxnSpPr>
              <p:nvPr/>
            </p:nvCxnSpPr>
            <p:spPr>
              <a:xfrm>
                <a:off x="5930247" y="3568771"/>
                <a:ext cx="0" cy="284854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アーチ 52">
                <a:extLst>
                  <a:ext uri="{FF2B5EF4-FFF2-40B4-BE49-F238E27FC236}">
                    <a16:creationId xmlns:a16="http://schemas.microsoft.com/office/drawing/2014/main" id="{73C9E0CC-D9CD-4179-BF8D-7D5797B99563}"/>
                  </a:ext>
                </a:extLst>
              </p:cNvPr>
              <p:cNvSpPr/>
              <p:nvPr/>
            </p:nvSpPr>
            <p:spPr>
              <a:xfrm rot="10800000">
                <a:off x="5858247" y="3316771"/>
                <a:ext cx="144000" cy="252000"/>
              </a:xfrm>
              <a:prstGeom prst="blockArc">
                <a:avLst/>
              </a:prstGeom>
              <a:solidFill>
                <a:srgbClr val="FF3300"/>
              </a:solidFill>
              <a:ln>
                <a:solidFill>
                  <a:srgbClr val="38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4" name="直線コネクタ 53">
                <a:extLst>
                  <a:ext uri="{FF2B5EF4-FFF2-40B4-BE49-F238E27FC236}">
                    <a16:creationId xmlns:a16="http://schemas.microsoft.com/office/drawing/2014/main" id="{E965685E-F354-42B4-A015-B30DA31644AF}"/>
                  </a:ext>
                </a:extLst>
              </p:cNvPr>
              <p:cNvCxnSpPr>
                <a:cxnSpLocks/>
                <a:stCxn id="57" idx="6"/>
                <a:endCxn id="56" idx="2"/>
              </p:cNvCxnSpPr>
              <p:nvPr/>
            </p:nvCxnSpPr>
            <p:spPr>
              <a:xfrm>
                <a:off x="5930247" y="3961625"/>
                <a:ext cx="0" cy="29662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>
                <a:extLst>
                  <a:ext uri="{FF2B5EF4-FFF2-40B4-BE49-F238E27FC236}">
                    <a16:creationId xmlns:a16="http://schemas.microsoft.com/office/drawing/2014/main" id="{AC2EB059-F33C-49F7-9F27-5C73834E5C26}"/>
                  </a:ext>
                </a:extLst>
              </p:cNvPr>
              <p:cNvCxnSpPr>
                <a:cxnSpLocks/>
                <a:stCxn id="56" idx="4"/>
                <a:endCxn id="58" idx="0"/>
              </p:cNvCxnSpPr>
              <p:nvPr/>
            </p:nvCxnSpPr>
            <p:spPr>
              <a:xfrm flipH="1">
                <a:off x="5613812" y="4312247"/>
                <a:ext cx="262435" cy="1066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4D132373-B484-44C2-B646-23656B70C570}"/>
                  </a:ext>
                </a:extLst>
              </p:cNvPr>
              <p:cNvSpPr/>
              <p:nvPr/>
            </p:nvSpPr>
            <p:spPr>
              <a:xfrm rot="5400000">
                <a:off x="5876247" y="4258247"/>
                <a:ext cx="108000" cy="108000"/>
              </a:xfrm>
              <a:prstGeom prst="ellipse">
                <a:avLst/>
              </a:prstGeom>
              <a:solidFill>
                <a:srgbClr val="FF3300"/>
              </a:solidFill>
              <a:ln>
                <a:solidFill>
                  <a:srgbClr val="38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B75D1248-8B44-4FA7-8552-564742E983B4}"/>
                  </a:ext>
                </a:extLst>
              </p:cNvPr>
              <p:cNvSpPr/>
              <p:nvPr/>
            </p:nvSpPr>
            <p:spPr>
              <a:xfrm rot="5400000">
                <a:off x="5876247" y="3853625"/>
                <a:ext cx="108000" cy="108000"/>
              </a:xfrm>
              <a:prstGeom prst="ellipse">
                <a:avLst/>
              </a:prstGeom>
              <a:solidFill>
                <a:srgbClr val="FF3300"/>
              </a:solidFill>
              <a:ln>
                <a:solidFill>
                  <a:srgbClr val="38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楕円 57">
                <a:extLst>
                  <a:ext uri="{FF2B5EF4-FFF2-40B4-BE49-F238E27FC236}">
                    <a16:creationId xmlns:a16="http://schemas.microsoft.com/office/drawing/2014/main" id="{D24C229F-55B0-411E-9CF6-43C45D2A8E21}"/>
                  </a:ext>
                </a:extLst>
              </p:cNvPr>
              <p:cNvSpPr/>
              <p:nvPr/>
            </p:nvSpPr>
            <p:spPr>
              <a:xfrm rot="5400000">
                <a:off x="5505812" y="4259313"/>
                <a:ext cx="108000" cy="108000"/>
              </a:xfrm>
              <a:prstGeom prst="ellipse">
                <a:avLst/>
              </a:prstGeom>
              <a:solidFill>
                <a:srgbClr val="FF3300"/>
              </a:solidFill>
              <a:ln>
                <a:solidFill>
                  <a:srgbClr val="38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E193DF90-884F-4753-A285-3769870C616A}"/>
                </a:ext>
              </a:extLst>
            </p:cNvPr>
            <p:cNvGrpSpPr/>
            <p:nvPr/>
          </p:nvGrpSpPr>
          <p:grpSpPr>
            <a:xfrm rot="16200000" flipV="1">
              <a:off x="3493842" y="2492431"/>
              <a:ext cx="1014843" cy="533936"/>
              <a:chOff x="3562031" y="3330469"/>
              <a:chExt cx="1014843" cy="521490"/>
            </a:xfrm>
          </p:grpSpPr>
          <p:cxnSp>
            <p:nvCxnSpPr>
              <p:cNvPr id="60" name="直線コネクタ 59">
                <a:extLst>
                  <a:ext uri="{FF2B5EF4-FFF2-40B4-BE49-F238E27FC236}">
                    <a16:creationId xmlns:a16="http://schemas.microsoft.com/office/drawing/2014/main" id="{04E4926F-F24E-4EC8-8A17-528496F8237B}"/>
                  </a:ext>
                </a:extLst>
              </p:cNvPr>
              <p:cNvCxnSpPr>
                <a:cxnSpLocks/>
                <a:endCxn id="65" idx="0"/>
              </p:cNvCxnSpPr>
              <p:nvPr/>
            </p:nvCxnSpPr>
            <p:spPr>
              <a:xfrm flipH="1">
                <a:off x="4040466" y="3402468"/>
                <a:ext cx="282385" cy="157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アーチ 60">
                <a:extLst>
                  <a:ext uri="{FF2B5EF4-FFF2-40B4-BE49-F238E27FC236}">
                    <a16:creationId xmlns:a16="http://schemas.microsoft.com/office/drawing/2014/main" id="{27DF7D06-7870-4309-9FAC-9BD20979BED7}"/>
                  </a:ext>
                </a:extLst>
              </p:cNvPr>
              <p:cNvSpPr/>
              <p:nvPr/>
            </p:nvSpPr>
            <p:spPr>
              <a:xfrm rot="16200000">
                <a:off x="4378874" y="3276469"/>
                <a:ext cx="144000" cy="252000"/>
              </a:xfrm>
              <a:prstGeom prst="blockArc">
                <a:avLst/>
              </a:prstGeom>
              <a:solidFill>
                <a:srgbClr val="FF3300"/>
              </a:solidFill>
              <a:ln>
                <a:solidFill>
                  <a:srgbClr val="38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2" name="直線コネクタ 61">
                <a:extLst>
                  <a:ext uri="{FF2B5EF4-FFF2-40B4-BE49-F238E27FC236}">
                    <a16:creationId xmlns:a16="http://schemas.microsoft.com/office/drawing/2014/main" id="{302C6F29-2284-4B5E-870E-FC1F3EE1349D}"/>
                  </a:ext>
                </a:extLst>
              </p:cNvPr>
              <p:cNvCxnSpPr>
                <a:cxnSpLocks/>
                <a:stCxn id="64" idx="2"/>
                <a:endCxn id="65" idx="6"/>
              </p:cNvCxnSpPr>
              <p:nvPr/>
            </p:nvCxnSpPr>
            <p:spPr>
              <a:xfrm flipV="1">
                <a:off x="3986466" y="3458041"/>
                <a:ext cx="0" cy="28485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>
                <a:extLst>
                  <a:ext uri="{FF2B5EF4-FFF2-40B4-BE49-F238E27FC236}">
                    <a16:creationId xmlns:a16="http://schemas.microsoft.com/office/drawing/2014/main" id="{CE999580-13C5-4682-814E-E8900B19AA16}"/>
                  </a:ext>
                </a:extLst>
              </p:cNvPr>
              <p:cNvCxnSpPr>
                <a:cxnSpLocks/>
                <a:stCxn id="64" idx="4"/>
                <a:endCxn id="66" idx="0"/>
              </p:cNvCxnSpPr>
              <p:nvPr/>
            </p:nvCxnSpPr>
            <p:spPr>
              <a:xfrm flipH="1">
                <a:off x="3670031" y="3796893"/>
                <a:ext cx="262435" cy="1066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楕円 63">
                <a:extLst>
                  <a:ext uri="{FF2B5EF4-FFF2-40B4-BE49-F238E27FC236}">
                    <a16:creationId xmlns:a16="http://schemas.microsoft.com/office/drawing/2014/main" id="{31831297-386A-4CFA-A48F-C2119A13A448}"/>
                  </a:ext>
                </a:extLst>
              </p:cNvPr>
              <p:cNvSpPr/>
              <p:nvPr/>
            </p:nvSpPr>
            <p:spPr>
              <a:xfrm rot="5400000">
                <a:off x="3932466" y="3742893"/>
                <a:ext cx="108000" cy="108000"/>
              </a:xfrm>
              <a:prstGeom prst="ellipse">
                <a:avLst/>
              </a:prstGeom>
              <a:solidFill>
                <a:srgbClr val="FF3300"/>
              </a:solidFill>
              <a:ln>
                <a:solidFill>
                  <a:srgbClr val="38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楕円 64">
                <a:extLst>
                  <a:ext uri="{FF2B5EF4-FFF2-40B4-BE49-F238E27FC236}">
                    <a16:creationId xmlns:a16="http://schemas.microsoft.com/office/drawing/2014/main" id="{CAD6ED56-0971-4D0D-BC7B-4FEFAB26CDAD}"/>
                  </a:ext>
                </a:extLst>
              </p:cNvPr>
              <p:cNvSpPr/>
              <p:nvPr/>
            </p:nvSpPr>
            <p:spPr>
              <a:xfrm rot="5400000">
                <a:off x="3932466" y="3350041"/>
                <a:ext cx="108000" cy="108000"/>
              </a:xfrm>
              <a:prstGeom prst="ellipse">
                <a:avLst/>
              </a:prstGeom>
              <a:solidFill>
                <a:srgbClr val="FF3300"/>
              </a:solidFill>
              <a:ln>
                <a:solidFill>
                  <a:srgbClr val="38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楕円 65">
                <a:extLst>
                  <a:ext uri="{FF2B5EF4-FFF2-40B4-BE49-F238E27FC236}">
                    <a16:creationId xmlns:a16="http://schemas.microsoft.com/office/drawing/2014/main" id="{87BD44ED-370A-4EBC-8F93-749E127849AC}"/>
                  </a:ext>
                </a:extLst>
              </p:cNvPr>
              <p:cNvSpPr/>
              <p:nvPr/>
            </p:nvSpPr>
            <p:spPr>
              <a:xfrm rot="5400000">
                <a:off x="3562031" y="3743959"/>
                <a:ext cx="108000" cy="108000"/>
              </a:xfrm>
              <a:prstGeom prst="ellipse">
                <a:avLst/>
              </a:prstGeom>
              <a:solidFill>
                <a:srgbClr val="FF3300"/>
              </a:solidFill>
              <a:ln>
                <a:solidFill>
                  <a:srgbClr val="38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105FE784-DDAE-4199-BB6C-86F02367F487}"/>
                </a:ext>
              </a:extLst>
            </p:cNvPr>
            <p:cNvGrpSpPr/>
            <p:nvPr/>
          </p:nvGrpSpPr>
          <p:grpSpPr>
            <a:xfrm rot="16200000" flipV="1">
              <a:off x="2268523" y="2494749"/>
              <a:ext cx="854592" cy="641731"/>
              <a:chOff x="1941821" y="2964523"/>
              <a:chExt cx="854592" cy="642987"/>
            </a:xfrm>
          </p:grpSpPr>
          <p:cxnSp>
            <p:nvCxnSpPr>
              <p:cNvPr id="68" name="直線コネクタ 67">
                <a:extLst>
                  <a:ext uri="{FF2B5EF4-FFF2-40B4-BE49-F238E27FC236}">
                    <a16:creationId xmlns:a16="http://schemas.microsoft.com/office/drawing/2014/main" id="{8D02B0AF-98F6-4B80-A635-F0B51C1DEAC9}"/>
                  </a:ext>
                </a:extLst>
              </p:cNvPr>
              <p:cNvCxnSpPr>
                <a:cxnSpLocks/>
                <a:endCxn id="73" idx="2"/>
              </p:cNvCxnSpPr>
              <p:nvPr/>
            </p:nvCxnSpPr>
            <p:spPr>
              <a:xfrm>
                <a:off x="2724413" y="3213591"/>
                <a:ext cx="0" cy="284854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アーチ 68">
                <a:extLst>
                  <a:ext uri="{FF2B5EF4-FFF2-40B4-BE49-F238E27FC236}">
                    <a16:creationId xmlns:a16="http://schemas.microsoft.com/office/drawing/2014/main" id="{FA2F21B3-876A-4ACF-A29B-1C8C935688DF}"/>
                  </a:ext>
                </a:extLst>
              </p:cNvPr>
              <p:cNvSpPr/>
              <p:nvPr/>
            </p:nvSpPr>
            <p:spPr>
              <a:xfrm rot="10800000">
                <a:off x="2652413" y="2964523"/>
                <a:ext cx="144000" cy="252000"/>
              </a:xfrm>
              <a:prstGeom prst="blockArc">
                <a:avLst/>
              </a:prstGeom>
              <a:solidFill>
                <a:srgbClr val="FF3300"/>
              </a:solidFill>
              <a:ln>
                <a:solidFill>
                  <a:srgbClr val="38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直線コネクタ 69">
                <a:extLst>
                  <a:ext uri="{FF2B5EF4-FFF2-40B4-BE49-F238E27FC236}">
                    <a16:creationId xmlns:a16="http://schemas.microsoft.com/office/drawing/2014/main" id="{92244A79-B2D4-45E7-B39B-1441C7847B88}"/>
                  </a:ext>
                </a:extLst>
              </p:cNvPr>
              <p:cNvCxnSpPr>
                <a:cxnSpLocks/>
                <a:stCxn id="73" idx="4"/>
                <a:endCxn id="72" idx="0"/>
              </p:cNvCxnSpPr>
              <p:nvPr/>
            </p:nvCxnSpPr>
            <p:spPr>
              <a:xfrm flipH="1" flipV="1">
                <a:off x="2420256" y="3552444"/>
                <a:ext cx="250157" cy="1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>
                <a:extLst>
                  <a:ext uri="{FF2B5EF4-FFF2-40B4-BE49-F238E27FC236}">
                    <a16:creationId xmlns:a16="http://schemas.microsoft.com/office/drawing/2014/main" id="{44BBAF20-0CEB-4668-A54D-D31644AA6128}"/>
                  </a:ext>
                </a:extLst>
              </p:cNvPr>
              <p:cNvCxnSpPr>
                <a:cxnSpLocks/>
                <a:stCxn id="72" idx="4"/>
                <a:endCxn id="74" idx="0"/>
              </p:cNvCxnSpPr>
              <p:nvPr/>
            </p:nvCxnSpPr>
            <p:spPr>
              <a:xfrm flipH="1">
                <a:off x="2049821" y="3552444"/>
                <a:ext cx="262435" cy="1066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楕円 71">
                <a:extLst>
                  <a:ext uri="{FF2B5EF4-FFF2-40B4-BE49-F238E27FC236}">
                    <a16:creationId xmlns:a16="http://schemas.microsoft.com/office/drawing/2014/main" id="{51DED4D5-40A9-4BE6-BEB5-03B26F8E8081}"/>
                  </a:ext>
                </a:extLst>
              </p:cNvPr>
              <p:cNvSpPr/>
              <p:nvPr/>
            </p:nvSpPr>
            <p:spPr>
              <a:xfrm rot="5400000">
                <a:off x="2312256" y="3498444"/>
                <a:ext cx="108000" cy="108000"/>
              </a:xfrm>
              <a:prstGeom prst="ellipse">
                <a:avLst/>
              </a:prstGeom>
              <a:solidFill>
                <a:srgbClr val="FF3300"/>
              </a:solidFill>
              <a:ln>
                <a:solidFill>
                  <a:srgbClr val="38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楕円 72">
                <a:extLst>
                  <a:ext uri="{FF2B5EF4-FFF2-40B4-BE49-F238E27FC236}">
                    <a16:creationId xmlns:a16="http://schemas.microsoft.com/office/drawing/2014/main" id="{AB935514-E3FD-46DA-97FA-0DD5C1B0D49B}"/>
                  </a:ext>
                </a:extLst>
              </p:cNvPr>
              <p:cNvSpPr/>
              <p:nvPr/>
            </p:nvSpPr>
            <p:spPr>
              <a:xfrm rot="5400000">
                <a:off x="2670413" y="3498445"/>
                <a:ext cx="108000" cy="108000"/>
              </a:xfrm>
              <a:prstGeom prst="ellipse">
                <a:avLst/>
              </a:prstGeom>
              <a:solidFill>
                <a:srgbClr val="FF3300"/>
              </a:solidFill>
              <a:ln>
                <a:solidFill>
                  <a:srgbClr val="38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楕円 73">
                <a:extLst>
                  <a:ext uri="{FF2B5EF4-FFF2-40B4-BE49-F238E27FC236}">
                    <a16:creationId xmlns:a16="http://schemas.microsoft.com/office/drawing/2014/main" id="{6BBC44C9-037A-4832-9C35-7B8A01D57622}"/>
                  </a:ext>
                </a:extLst>
              </p:cNvPr>
              <p:cNvSpPr/>
              <p:nvPr/>
            </p:nvSpPr>
            <p:spPr>
              <a:xfrm rot="5400000">
                <a:off x="1941821" y="3499510"/>
                <a:ext cx="108000" cy="108000"/>
              </a:xfrm>
              <a:prstGeom prst="ellipse">
                <a:avLst/>
              </a:prstGeom>
              <a:solidFill>
                <a:srgbClr val="FF3300"/>
              </a:solidFill>
              <a:ln>
                <a:solidFill>
                  <a:srgbClr val="38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5" name="グループ化 74">
              <a:extLst>
                <a:ext uri="{FF2B5EF4-FFF2-40B4-BE49-F238E27FC236}">
                  <a16:creationId xmlns:a16="http://schemas.microsoft.com/office/drawing/2014/main" id="{EACD5D37-8D62-4702-B087-CA85469C2F1C}"/>
                </a:ext>
              </a:extLst>
            </p:cNvPr>
            <p:cNvGrpSpPr/>
            <p:nvPr/>
          </p:nvGrpSpPr>
          <p:grpSpPr>
            <a:xfrm rot="16200000">
              <a:off x="294317" y="2790657"/>
              <a:ext cx="1317410" cy="144000"/>
              <a:chOff x="690171" y="3497866"/>
              <a:chExt cx="1317410" cy="144000"/>
            </a:xfrm>
          </p:grpSpPr>
          <p:cxnSp>
            <p:nvCxnSpPr>
              <p:cNvPr id="76" name="直線コネクタ 75">
                <a:extLst>
                  <a:ext uri="{FF2B5EF4-FFF2-40B4-BE49-F238E27FC236}">
                    <a16:creationId xmlns:a16="http://schemas.microsoft.com/office/drawing/2014/main" id="{AB039A2A-9FFB-448B-8DFE-43784E045487}"/>
                  </a:ext>
                </a:extLst>
              </p:cNvPr>
              <p:cNvCxnSpPr>
                <a:cxnSpLocks/>
                <a:endCxn id="81" idx="0"/>
              </p:cNvCxnSpPr>
              <p:nvPr/>
            </p:nvCxnSpPr>
            <p:spPr>
              <a:xfrm flipH="1">
                <a:off x="1526763" y="3569866"/>
                <a:ext cx="270368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アーチ 76">
                <a:extLst>
                  <a:ext uri="{FF2B5EF4-FFF2-40B4-BE49-F238E27FC236}">
                    <a16:creationId xmlns:a16="http://schemas.microsoft.com/office/drawing/2014/main" id="{CD1BDEE9-D4EF-44BA-9CAE-DF2BDAC5B54B}"/>
                  </a:ext>
                </a:extLst>
              </p:cNvPr>
              <p:cNvSpPr/>
              <p:nvPr/>
            </p:nvSpPr>
            <p:spPr>
              <a:xfrm rot="16200000">
                <a:off x="1809581" y="3443866"/>
                <a:ext cx="144000" cy="252000"/>
              </a:xfrm>
              <a:prstGeom prst="blockArc">
                <a:avLst/>
              </a:prstGeom>
              <a:solidFill>
                <a:srgbClr val="FF3300"/>
              </a:solidFill>
              <a:ln>
                <a:solidFill>
                  <a:srgbClr val="38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8" name="直線コネクタ 77">
                <a:extLst>
                  <a:ext uri="{FF2B5EF4-FFF2-40B4-BE49-F238E27FC236}">
                    <a16:creationId xmlns:a16="http://schemas.microsoft.com/office/drawing/2014/main" id="{85ED80B8-3434-4BB2-8C34-86DDA3B1F948}"/>
                  </a:ext>
                </a:extLst>
              </p:cNvPr>
              <p:cNvCxnSpPr>
                <a:cxnSpLocks/>
                <a:stCxn id="81" idx="4"/>
                <a:endCxn id="80" idx="0"/>
              </p:cNvCxnSpPr>
              <p:nvPr/>
            </p:nvCxnSpPr>
            <p:spPr>
              <a:xfrm flipH="1" flipV="1">
                <a:off x="1168606" y="3569865"/>
                <a:ext cx="250157" cy="1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>
                <a:extLst>
                  <a:ext uri="{FF2B5EF4-FFF2-40B4-BE49-F238E27FC236}">
                    <a16:creationId xmlns:a16="http://schemas.microsoft.com/office/drawing/2014/main" id="{D161CD08-F922-42FA-9F91-DCFDA5899769}"/>
                  </a:ext>
                </a:extLst>
              </p:cNvPr>
              <p:cNvCxnSpPr>
                <a:cxnSpLocks/>
                <a:stCxn id="80" idx="4"/>
                <a:endCxn id="82" idx="0"/>
              </p:cNvCxnSpPr>
              <p:nvPr/>
            </p:nvCxnSpPr>
            <p:spPr>
              <a:xfrm flipH="1">
                <a:off x="798171" y="3569865"/>
                <a:ext cx="262435" cy="1066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楕円 79">
                <a:extLst>
                  <a:ext uri="{FF2B5EF4-FFF2-40B4-BE49-F238E27FC236}">
                    <a16:creationId xmlns:a16="http://schemas.microsoft.com/office/drawing/2014/main" id="{5419C839-0A6A-4E70-A0A9-BFD546322949}"/>
                  </a:ext>
                </a:extLst>
              </p:cNvPr>
              <p:cNvSpPr/>
              <p:nvPr/>
            </p:nvSpPr>
            <p:spPr>
              <a:xfrm rot="5400000">
                <a:off x="1060606" y="3515865"/>
                <a:ext cx="108000" cy="108000"/>
              </a:xfrm>
              <a:prstGeom prst="ellipse">
                <a:avLst/>
              </a:prstGeom>
              <a:solidFill>
                <a:srgbClr val="FF3300"/>
              </a:solidFill>
              <a:ln>
                <a:solidFill>
                  <a:srgbClr val="38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楕円 80">
                <a:extLst>
                  <a:ext uri="{FF2B5EF4-FFF2-40B4-BE49-F238E27FC236}">
                    <a16:creationId xmlns:a16="http://schemas.microsoft.com/office/drawing/2014/main" id="{183D78CF-0EE1-4F92-A7EE-6A3F6CBDAA4B}"/>
                  </a:ext>
                </a:extLst>
              </p:cNvPr>
              <p:cNvSpPr/>
              <p:nvPr/>
            </p:nvSpPr>
            <p:spPr>
              <a:xfrm rot="5400000">
                <a:off x="1418763" y="3515866"/>
                <a:ext cx="108000" cy="108000"/>
              </a:xfrm>
              <a:prstGeom prst="ellipse">
                <a:avLst/>
              </a:prstGeom>
              <a:solidFill>
                <a:srgbClr val="FF3300"/>
              </a:solidFill>
              <a:ln>
                <a:solidFill>
                  <a:srgbClr val="38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楕円 81">
                <a:extLst>
                  <a:ext uri="{FF2B5EF4-FFF2-40B4-BE49-F238E27FC236}">
                    <a16:creationId xmlns:a16="http://schemas.microsoft.com/office/drawing/2014/main" id="{E8427322-BFA2-45D9-83F7-F21AF572F1F1}"/>
                  </a:ext>
                </a:extLst>
              </p:cNvPr>
              <p:cNvSpPr/>
              <p:nvPr/>
            </p:nvSpPr>
            <p:spPr>
              <a:xfrm rot="5400000">
                <a:off x="690171" y="3516931"/>
                <a:ext cx="108000" cy="108000"/>
              </a:xfrm>
              <a:prstGeom prst="ellipse">
                <a:avLst/>
              </a:prstGeom>
              <a:solidFill>
                <a:srgbClr val="FF3300"/>
              </a:solidFill>
              <a:ln>
                <a:solidFill>
                  <a:srgbClr val="3838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8" name="グループ化 107"/>
            <p:cNvGrpSpPr/>
            <p:nvPr/>
          </p:nvGrpSpPr>
          <p:grpSpPr>
            <a:xfrm>
              <a:off x="7165654" y="1899169"/>
              <a:ext cx="1506066" cy="1240623"/>
              <a:chOff x="7004311" y="2036048"/>
              <a:chExt cx="2117276" cy="1580953"/>
            </a:xfrm>
          </p:grpSpPr>
          <p:grpSp>
            <p:nvGrpSpPr>
              <p:cNvPr id="83" name="グループ化 82">
                <a:extLst>
                  <a:ext uri="{FF2B5EF4-FFF2-40B4-BE49-F238E27FC236}">
                    <a16:creationId xmlns:a16="http://schemas.microsoft.com/office/drawing/2014/main" id="{9C1E8D2D-4609-4ACC-B082-3A786B6E8981}"/>
                  </a:ext>
                </a:extLst>
              </p:cNvPr>
              <p:cNvGrpSpPr/>
              <p:nvPr/>
            </p:nvGrpSpPr>
            <p:grpSpPr>
              <a:xfrm rot="5400000">
                <a:off x="8481678" y="2446508"/>
                <a:ext cx="213942" cy="1065877"/>
                <a:chOff x="3232135" y="1948360"/>
                <a:chExt cx="213942" cy="1065877"/>
              </a:xfrm>
            </p:grpSpPr>
            <p:sp>
              <p:nvSpPr>
                <p:cNvPr id="84" name="楕円 83">
                  <a:extLst>
                    <a:ext uri="{FF2B5EF4-FFF2-40B4-BE49-F238E27FC236}">
                      <a16:creationId xmlns:a16="http://schemas.microsoft.com/office/drawing/2014/main" id="{E96A9766-FAE2-4ECE-AF44-290AC7EC40FF}"/>
                    </a:ext>
                  </a:extLst>
                </p:cNvPr>
                <p:cNvSpPr/>
                <p:nvPr/>
              </p:nvSpPr>
              <p:spPr>
                <a:xfrm>
                  <a:off x="3249924" y="2834237"/>
                  <a:ext cx="180000" cy="180000"/>
                </a:xfrm>
                <a:prstGeom prst="ellipse">
                  <a:avLst/>
                </a:prstGeom>
                <a:solidFill>
                  <a:srgbClr val="FF3300"/>
                </a:solidFill>
                <a:ln>
                  <a:solidFill>
                    <a:srgbClr val="38383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" name="アーチ 84">
                  <a:extLst>
                    <a:ext uri="{FF2B5EF4-FFF2-40B4-BE49-F238E27FC236}">
                      <a16:creationId xmlns:a16="http://schemas.microsoft.com/office/drawing/2014/main" id="{DD15E077-B943-46C3-AEFF-E19959399B28}"/>
                    </a:ext>
                  </a:extLst>
                </p:cNvPr>
                <p:cNvSpPr/>
                <p:nvPr/>
              </p:nvSpPr>
              <p:spPr>
                <a:xfrm rot="10800000">
                  <a:off x="3232135" y="1948360"/>
                  <a:ext cx="213942" cy="407787"/>
                </a:xfrm>
                <a:prstGeom prst="blockArc">
                  <a:avLst/>
                </a:prstGeom>
                <a:solidFill>
                  <a:srgbClr val="FF3300"/>
                </a:solidFill>
                <a:ln>
                  <a:solidFill>
                    <a:srgbClr val="38383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86" name="直線コネクタ 85">
                  <a:extLst>
                    <a:ext uri="{FF2B5EF4-FFF2-40B4-BE49-F238E27FC236}">
                      <a16:creationId xmlns:a16="http://schemas.microsoft.com/office/drawing/2014/main" id="{16CCDBD1-B537-4810-A465-77B9B67C68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9106" y="2356147"/>
                  <a:ext cx="0" cy="475722"/>
                </a:xfrm>
                <a:prstGeom prst="line">
                  <a:avLst/>
                </a:prstGeom>
                <a:ln w="635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7" name="グループ化 86">
                <a:extLst>
                  <a:ext uri="{FF2B5EF4-FFF2-40B4-BE49-F238E27FC236}">
                    <a16:creationId xmlns:a16="http://schemas.microsoft.com/office/drawing/2014/main" id="{849932C6-9FB8-4E61-93A1-E75A1D1A0CD4}"/>
                  </a:ext>
                </a:extLst>
              </p:cNvPr>
              <p:cNvGrpSpPr/>
              <p:nvPr/>
            </p:nvGrpSpPr>
            <p:grpSpPr>
              <a:xfrm>
                <a:off x="7004311" y="2036048"/>
                <a:ext cx="213942" cy="1065877"/>
                <a:chOff x="3232135" y="1948360"/>
                <a:chExt cx="213942" cy="1065877"/>
              </a:xfrm>
            </p:grpSpPr>
            <p:sp>
              <p:nvSpPr>
                <p:cNvPr id="88" name="楕円 87">
                  <a:extLst>
                    <a:ext uri="{FF2B5EF4-FFF2-40B4-BE49-F238E27FC236}">
                      <a16:creationId xmlns:a16="http://schemas.microsoft.com/office/drawing/2014/main" id="{22AC9691-4A73-474B-B7DB-6EC41E893AC1}"/>
                    </a:ext>
                  </a:extLst>
                </p:cNvPr>
                <p:cNvSpPr/>
                <p:nvPr/>
              </p:nvSpPr>
              <p:spPr>
                <a:xfrm>
                  <a:off x="3249924" y="2834237"/>
                  <a:ext cx="180000" cy="180000"/>
                </a:xfrm>
                <a:prstGeom prst="ellipse">
                  <a:avLst/>
                </a:prstGeom>
                <a:solidFill>
                  <a:srgbClr val="FF3300"/>
                </a:solidFill>
                <a:ln>
                  <a:solidFill>
                    <a:srgbClr val="38383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アーチ 88">
                  <a:extLst>
                    <a:ext uri="{FF2B5EF4-FFF2-40B4-BE49-F238E27FC236}">
                      <a16:creationId xmlns:a16="http://schemas.microsoft.com/office/drawing/2014/main" id="{0046FF00-8F40-488F-9E0D-F296B9C9926C}"/>
                    </a:ext>
                  </a:extLst>
                </p:cNvPr>
                <p:cNvSpPr/>
                <p:nvPr/>
              </p:nvSpPr>
              <p:spPr>
                <a:xfrm rot="10800000">
                  <a:off x="3232135" y="1948360"/>
                  <a:ext cx="213942" cy="407787"/>
                </a:xfrm>
                <a:prstGeom prst="blockArc">
                  <a:avLst/>
                </a:prstGeom>
                <a:solidFill>
                  <a:srgbClr val="FF3300"/>
                </a:solidFill>
                <a:ln>
                  <a:solidFill>
                    <a:srgbClr val="38383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90" name="直線コネクタ 89">
                  <a:extLst>
                    <a:ext uri="{FF2B5EF4-FFF2-40B4-BE49-F238E27FC236}">
                      <a16:creationId xmlns:a16="http://schemas.microsoft.com/office/drawing/2014/main" id="{F6E6A702-F3C3-4FBC-9685-08A1C8CD93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9106" y="2356147"/>
                  <a:ext cx="0" cy="475722"/>
                </a:xfrm>
                <a:prstGeom prst="line">
                  <a:avLst/>
                </a:prstGeom>
                <a:ln w="635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1" name="矢印: 左右 36">
                <a:extLst>
                  <a:ext uri="{FF2B5EF4-FFF2-40B4-BE49-F238E27FC236}">
                    <a16:creationId xmlns:a16="http://schemas.microsoft.com/office/drawing/2014/main" id="{853DB944-5365-4674-A8B9-8F5428B7167A}"/>
                  </a:ext>
                </a:extLst>
              </p:cNvPr>
              <p:cNvSpPr/>
              <p:nvPr/>
            </p:nvSpPr>
            <p:spPr>
              <a:xfrm>
                <a:off x="7371810" y="2899833"/>
                <a:ext cx="540731" cy="167918"/>
              </a:xfrm>
              <a:prstGeom prst="leftRightArrow">
                <a:avLst>
                  <a:gd name="adj1" fmla="val 49999"/>
                  <a:gd name="adj2" fmla="val 85151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8C86449B-268F-4EC8-A31F-708C08BF1773}"/>
                  </a:ext>
                </a:extLst>
              </p:cNvPr>
              <p:cNvSpPr txBox="1"/>
              <p:nvPr/>
            </p:nvSpPr>
            <p:spPr>
              <a:xfrm>
                <a:off x="7489531" y="3107132"/>
                <a:ext cx="1340763" cy="50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/>
                  <a:t>動作</a:t>
                </a:r>
                <a:r>
                  <a:rPr kumimoji="1" lang="ja-JP" altLang="en-US" sz="2000" dirty="0"/>
                  <a:t> </a:t>
                </a:r>
                <a:r>
                  <a:rPr kumimoji="1" lang="en-US" altLang="ja-JP" sz="2000" dirty="0"/>
                  <a:t>1</a:t>
                </a:r>
                <a:endParaRPr kumimoji="1" lang="ja-JP" altLang="en-US" sz="2000" dirty="0"/>
              </a:p>
            </p:txBody>
          </p:sp>
        </p:grpSp>
        <p:grpSp>
          <p:nvGrpSpPr>
            <p:cNvPr id="109" name="グループ化 108"/>
            <p:cNvGrpSpPr/>
            <p:nvPr/>
          </p:nvGrpSpPr>
          <p:grpSpPr>
            <a:xfrm>
              <a:off x="7164647" y="3256176"/>
              <a:ext cx="1419104" cy="615941"/>
              <a:chOff x="6754455" y="3384370"/>
              <a:chExt cx="2224246" cy="897304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BBCFDABA-5036-47ED-8389-FE6C6873BB89}"/>
                  </a:ext>
                </a:extLst>
              </p:cNvPr>
              <p:cNvGrpSpPr/>
              <p:nvPr/>
            </p:nvGrpSpPr>
            <p:grpSpPr>
              <a:xfrm rot="16200000">
                <a:off x="8111629" y="3414603"/>
                <a:ext cx="871617" cy="862526"/>
                <a:chOff x="3923022" y="2152254"/>
                <a:chExt cx="871617" cy="862526"/>
              </a:xfrm>
            </p:grpSpPr>
            <p:sp>
              <p:nvSpPr>
                <p:cNvPr id="94" name="楕円 93">
                  <a:extLst>
                    <a:ext uri="{FF2B5EF4-FFF2-40B4-BE49-F238E27FC236}">
                      <a16:creationId xmlns:a16="http://schemas.microsoft.com/office/drawing/2014/main" id="{D80DC3FE-E5C6-423D-88FF-A70D03A8BE75}"/>
                    </a:ext>
                  </a:extLst>
                </p:cNvPr>
                <p:cNvSpPr/>
                <p:nvPr/>
              </p:nvSpPr>
              <p:spPr>
                <a:xfrm>
                  <a:off x="3923022" y="2834237"/>
                  <a:ext cx="180000" cy="180000"/>
                </a:xfrm>
                <a:prstGeom prst="ellipse">
                  <a:avLst/>
                </a:prstGeom>
                <a:solidFill>
                  <a:srgbClr val="FF3300"/>
                </a:solidFill>
                <a:ln>
                  <a:solidFill>
                    <a:srgbClr val="38383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A6196BB4-10D3-469A-9D02-34FC07F733E7}"/>
                    </a:ext>
                  </a:extLst>
                </p:cNvPr>
                <p:cNvCxnSpPr>
                  <a:cxnSpLocks/>
                  <a:stCxn id="96" idx="4"/>
                  <a:endCxn id="94" idx="0"/>
                </p:cNvCxnSpPr>
                <p:nvPr/>
              </p:nvCxnSpPr>
              <p:spPr>
                <a:xfrm flipH="1">
                  <a:off x="4013022" y="2332254"/>
                  <a:ext cx="3773" cy="501983"/>
                </a:xfrm>
                <a:prstGeom prst="line">
                  <a:avLst/>
                </a:prstGeom>
                <a:ln w="635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6" name="楕円 95">
                  <a:extLst>
                    <a:ext uri="{FF2B5EF4-FFF2-40B4-BE49-F238E27FC236}">
                      <a16:creationId xmlns:a16="http://schemas.microsoft.com/office/drawing/2014/main" id="{DC5F3C1C-7F93-48DE-9BC4-30E61E8C79E2}"/>
                    </a:ext>
                  </a:extLst>
                </p:cNvPr>
                <p:cNvSpPr/>
                <p:nvPr/>
              </p:nvSpPr>
              <p:spPr>
                <a:xfrm>
                  <a:off x="3926795" y="2152254"/>
                  <a:ext cx="180000" cy="180000"/>
                </a:xfrm>
                <a:prstGeom prst="ellipse">
                  <a:avLst/>
                </a:prstGeom>
                <a:solidFill>
                  <a:srgbClr val="FF3300"/>
                </a:solidFill>
                <a:ln>
                  <a:solidFill>
                    <a:srgbClr val="38383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613091AA-55BC-4A81-AF91-1BE9F670AD53}"/>
                    </a:ext>
                  </a:extLst>
                </p:cNvPr>
                <p:cNvCxnSpPr>
                  <a:cxnSpLocks/>
                  <a:stCxn id="98" idx="2"/>
                  <a:endCxn id="94" idx="6"/>
                </p:cNvCxnSpPr>
                <p:nvPr/>
              </p:nvCxnSpPr>
              <p:spPr>
                <a:xfrm flipH="1" flipV="1">
                  <a:off x="4103022" y="2924237"/>
                  <a:ext cx="511617" cy="543"/>
                </a:xfrm>
                <a:prstGeom prst="line">
                  <a:avLst/>
                </a:prstGeom>
                <a:ln w="635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楕円 97">
                  <a:extLst>
                    <a:ext uri="{FF2B5EF4-FFF2-40B4-BE49-F238E27FC236}">
                      <a16:creationId xmlns:a16="http://schemas.microsoft.com/office/drawing/2014/main" id="{2E2A9667-E7B2-4390-ABD7-ECE3CF36C412}"/>
                    </a:ext>
                  </a:extLst>
                </p:cNvPr>
                <p:cNvSpPr/>
                <p:nvPr/>
              </p:nvSpPr>
              <p:spPr>
                <a:xfrm>
                  <a:off x="4614639" y="2834780"/>
                  <a:ext cx="180000" cy="180000"/>
                </a:xfrm>
                <a:prstGeom prst="ellipse">
                  <a:avLst/>
                </a:prstGeom>
                <a:solidFill>
                  <a:srgbClr val="FF3300"/>
                </a:solidFill>
                <a:ln>
                  <a:solidFill>
                    <a:srgbClr val="38383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9" name="グループ化 98">
                <a:extLst>
                  <a:ext uri="{FF2B5EF4-FFF2-40B4-BE49-F238E27FC236}">
                    <a16:creationId xmlns:a16="http://schemas.microsoft.com/office/drawing/2014/main" id="{F28868D6-F9E6-4E4E-AC1B-C0FB32A14196}"/>
                  </a:ext>
                </a:extLst>
              </p:cNvPr>
              <p:cNvGrpSpPr/>
              <p:nvPr/>
            </p:nvGrpSpPr>
            <p:grpSpPr>
              <a:xfrm rot="5400000">
                <a:off x="6749909" y="3388916"/>
                <a:ext cx="871617" cy="862526"/>
                <a:chOff x="3923022" y="2152254"/>
                <a:chExt cx="871617" cy="862526"/>
              </a:xfrm>
            </p:grpSpPr>
            <p:sp>
              <p:nvSpPr>
                <p:cNvPr id="100" name="楕円 99">
                  <a:extLst>
                    <a:ext uri="{FF2B5EF4-FFF2-40B4-BE49-F238E27FC236}">
                      <a16:creationId xmlns:a16="http://schemas.microsoft.com/office/drawing/2014/main" id="{6A0A3FA4-9E5E-471A-B21D-B9F9DDA0E784}"/>
                    </a:ext>
                  </a:extLst>
                </p:cNvPr>
                <p:cNvSpPr/>
                <p:nvPr/>
              </p:nvSpPr>
              <p:spPr>
                <a:xfrm>
                  <a:off x="3923022" y="2834237"/>
                  <a:ext cx="180000" cy="180000"/>
                </a:xfrm>
                <a:prstGeom prst="ellipse">
                  <a:avLst/>
                </a:prstGeom>
                <a:solidFill>
                  <a:srgbClr val="FF3300"/>
                </a:solidFill>
                <a:ln>
                  <a:solidFill>
                    <a:srgbClr val="38383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8DA371AF-DD43-4562-B7FA-D7B056AB31A8}"/>
                    </a:ext>
                  </a:extLst>
                </p:cNvPr>
                <p:cNvCxnSpPr>
                  <a:cxnSpLocks/>
                  <a:stCxn id="102" idx="4"/>
                  <a:endCxn id="100" idx="0"/>
                </p:cNvCxnSpPr>
                <p:nvPr/>
              </p:nvCxnSpPr>
              <p:spPr>
                <a:xfrm flipH="1">
                  <a:off x="4013022" y="2332254"/>
                  <a:ext cx="3773" cy="501983"/>
                </a:xfrm>
                <a:prstGeom prst="line">
                  <a:avLst/>
                </a:prstGeom>
                <a:ln w="635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楕円 101">
                  <a:extLst>
                    <a:ext uri="{FF2B5EF4-FFF2-40B4-BE49-F238E27FC236}">
                      <a16:creationId xmlns:a16="http://schemas.microsoft.com/office/drawing/2014/main" id="{556407FA-58D8-4ACD-9A24-05D3CD63A8FC}"/>
                    </a:ext>
                  </a:extLst>
                </p:cNvPr>
                <p:cNvSpPr/>
                <p:nvPr/>
              </p:nvSpPr>
              <p:spPr>
                <a:xfrm>
                  <a:off x="3926795" y="2152254"/>
                  <a:ext cx="180000" cy="180000"/>
                </a:xfrm>
                <a:prstGeom prst="ellipse">
                  <a:avLst/>
                </a:prstGeom>
                <a:solidFill>
                  <a:srgbClr val="FF3300"/>
                </a:solidFill>
                <a:ln>
                  <a:solidFill>
                    <a:srgbClr val="38383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D350461F-3D8A-4BE8-9BFB-735972A41599}"/>
                    </a:ext>
                  </a:extLst>
                </p:cNvPr>
                <p:cNvCxnSpPr>
                  <a:cxnSpLocks/>
                  <a:stCxn id="104" idx="2"/>
                  <a:endCxn id="100" idx="6"/>
                </p:cNvCxnSpPr>
                <p:nvPr/>
              </p:nvCxnSpPr>
              <p:spPr>
                <a:xfrm flipH="1" flipV="1">
                  <a:off x="4103022" y="2924237"/>
                  <a:ext cx="511617" cy="543"/>
                </a:xfrm>
                <a:prstGeom prst="line">
                  <a:avLst/>
                </a:prstGeom>
                <a:ln w="635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楕円 103">
                  <a:extLst>
                    <a:ext uri="{FF2B5EF4-FFF2-40B4-BE49-F238E27FC236}">
                      <a16:creationId xmlns:a16="http://schemas.microsoft.com/office/drawing/2014/main" id="{40D652CC-EFBE-4F9D-AB73-12E7DD794CFB}"/>
                    </a:ext>
                  </a:extLst>
                </p:cNvPr>
                <p:cNvSpPr/>
                <p:nvPr/>
              </p:nvSpPr>
              <p:spPr>
                <a:xfrm>
                  <a:off x="4614639" y="2834780"/>
                  <a:ext cx="180000" cy="180000"/>
                </a:xfrm>
                <a:prstGeom prst="ellipse">
                  <a:avLst/>
                </a:prstGeom>
                <a:solidFill>
                  <a:srgbClr val="FF3300"/>
                </a:solidFill>
                <a:ln>
                  <a:solidFill>
                    <a:srgbClr val="38383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5" name="矢印: 左右 43">
                <a:extLst>
                  <a:ext uri="{FF2B5EF4-FFF2-40B4-BE49-F238E27FC236}">
                    <a16:creationId xmlns:a16="http://schemas.microsoft.com/office/drawing/2014/main" id="{AC6BEF3E-8BD6-48F9-9F7F-9E52871FD52D}"/>
                  </a:ext>
                </a:extLst>
              </p:cNvPr>
              <p:cNvSpPr/>
              <p:nvPr/>
            </p:nvSpPr>
            <p:spPr>
              <a:xfrm>
                <a:off x="7348585" y="3841790"/>
                <a:ext cx="540731" cy="167918"/>
              </a:xfrm>
              <a:prstGeom prst="leftRightArrow">
                <a:avLst>
                  <a:gd name="adj1" fmla="val 49999"/>
                  <a:gd name="adj2" fmla="val 85151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4E1C3645-525B-4885-9C63-1D39DF4CF6DD}"/>
                </a:ext>
              </a:extLst>
            </p:cNvPr>
            <p:cNvSpPr txBox="1"/>
            <p:nvPr/>
          </p:nvSpPr>
          <p:spPr>
            <a:xfrm>
              <a:off x="7552083" y="3939894"/>
              <a:ext cx="9851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/>
                <a:t>動作 </a:t>
              </a:r>
              <a:r>
                <a:rPr kumimoji="1" lang="en-US" altLang="ja-JP" sz="1600" dirty="0"/>
                <a:t>2</a:t>
              </a:r>
              <a:endParaRPr kumimoji="1" lang="ja-JP" altLang="en-US" sz="1600" dirty="0"/>
            </a:p>
          </p:txBody>
        </p: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80DB6778-E2DB-4FBD-9DD7-102D99BBCFBD}"/>
                </a:ext>
              </a:extLst>
            </p:cNvPr>
            <p:cNvCxnSpPr>
              <a:cxnSpLocks/>
              <a:endCxn id="115" idx="1"/>
            </p:cNvCxnSpPr>
            <p:nvPr/>
          </p:nvCxnSpPr>
          <p:spPr>
            <a:xfrm flipH="1">
              <a:off x="2206149" y="4264324"/>
              <a:ext cx="200332" cy="208695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アーチ 110">
              <a:extLst>
                <a:ext uri="{FF2B5EF4-FFF2-40B4-BE49-F238E27FC236}">
                  <a16:creationId xmlns:a16="http://schemas.microsoft.com/office/drawing/2014/main" id="{A5921F2E-7381-4D6F-9F8D-40237696FBBC}"/>
                </a:ext>
              </a:extLst>
            </p:cNvPr>
            <p:cNvSpPr/>
            <p:nvPr/>
          </p:nvSpPr>
          <p:spPr>
            <a:xfrm rot="13314112">
              <a:off x="2415396" y="4054127"/>
              <a:ext cx="144000" cy="252000"/>
            </a:xfrm>
            <a:prstGeom prst="blockArc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573861B7-4FB2-4D95-A9A4-B63B7822D68E}"/>
                </a:ext>
              </a:extLst>
            </p:cNvPr>
            <p:cNvCxnSpPr>
              <a:cxnSpLocks/>
              <a:stCxn id="115" idx="6"/>
              <a:endCxn id="114" idx="2"/>
            </p:cNvCxnSpPr>
            <p:nvPr/>
          </p:nvCxnSpPr>
          <p:spPr>
            <a:xfrm flipH="1">
              <a:off x="2113964" y="4565203"/>
              <a:ext cx="54001" cy="230854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id="{84D648CE-7050-4189-BC64-3DE922CB5BE3}"/>
                </a:ext>
              </a:extLst>
            </p:cNvPr>
            <p:cNvCxnSpPr>
              <a:cxnSpLocks/>
              <a:stCxn id="114" idx="4"/>
              <a:endCxn id="116" idx="0"/>
            </p:cNvCxnSpPr>
            <p:nvPr/>
          </p:nvCxnSpPr>
          <p:spPr>
            <a:xfrm flipH="1">
              <a:off x="1851530" y="4850057"/>
              <a:ext cx="208434" cy="66834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楕円 113">
              <a:extLst>
                <a:ext uri="{FF2B5EF4-FFF2-40B4-BE49-F238E27FC236}">
                  <a16:creationId xmlns:a16="http://schemas.microsoft.com/office/drawing/2014/main" id="{69D4186D-698D-4E56-9E10-35101A516CFE}"/>
                </a:ext>
              </a:extLst>
            </p:cNvPr>
            <p:cNvSpPr/>
            <p:nvPr/>
          </p:nvSpPr>
          <p:spPr>
            <a:xfrm rot="5400000">
              <a:off x="2059964" y="4796057"/>
              <a:ext cx="108000" cy="1080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楕円 114">
              <a:extLst>
                <a:ext uri="{FF2B5EF4-FFF2-40B4-BE49-F238E27FC236}">
                  <a16:creationId xmlns:a16="http://schemas.microsoft.com/office/drawing/2014/main" id="{C21E015A-2E0E-45B5-A717-94F8A8A8C07F}"/>
                </a:ext>
              </a:extLst>
            </p:cNvPr>
            <p:cNvSpPr/>
            <p:nvPr/>
          </p:nvSpPr>
          <p:spPr>
            <a:xfrm rot="5400000">
              <a:off x="2113965" y="4457203"/>
              <a:ext cx="108000" cy="1080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楕円 115">
              <a:extLst>
                <a:ext uri="{FF2B5EF4-FFF2-40B4-BE49-F238E27FC236}">
                  <a16:creationId xmlns:a16="http://schemas.microsoft.com/office/drawing/2014/main" id="{606F0DBD-9294-4228-999B-B3914569A2E3}"/>
                </a:ext>
              </a:extLst>
            </p:cNvPr>
            <p:cNvSpPr/>
            <p:nvPr/>
          </p:nvSpPr>
          <p:spPr>
            <a:xfrm rot="5400000">
              <a:off x="1743530" y="4862891"/>
              <a:ext cx="108000" cy="108000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 122"/>
            <p:cNvSpPr/>
            <p:nvPr/>
          </p:nvSpPr>
          <p:spPr>
            <a:xfrm>
              <a:off x="2625135" y="4124555"/>
              <a:ext cx="1905529" cy="209610"/>
            </a:xfrm>
            <a:custGeom>
              <a:avLst/>
              <a:gdLst>
                <a:gd name="connsiteX0" fmla="*/ 0 w 1828800"/>
                <a:gd name="connsiteY0" fmla="*/ 608099 h 608099"/>
                <a:gd name="connsiteX1" fmla="*/ 545037 w 1828800"/>
                <a:gd name="connsiteY1" fmla="*/ 189187 h 608099"/>
                <a:gd name="connsiteX2" fmla="*/ 1828800 w 1828800"/>
                <a:gd name="connsiteY2" fmla="*/ 0 h 608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8800" h="608099">
                  <a:moveTo>
                    <a:pt x="0" y="608099"/>
                  </a:moveTo>
                  <a:cubicBezTo>
                    <a:pt x="120118" y="449318"/>
                    <a:pt x="240237" y="290537"/>
                    <a:pt x="545037" y="189187"/>
                  </a:cubicBezTo>
                  <a:cubicBezTo>
                    <a:pt x="849837" y="87837"/>
                    <a:pt x="1339318" y="43918"/>
                    <a:pt x="1828800" y="0"/>
                  </a:cubicBezTo>
                </a:path>
              </a:pathLst>
            </a:custGeom>
            <a:noFill/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25" name="図 1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41" y="2479105"/>
            <a:ext cx="7254869" cy="33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46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58043" y="510696"/>
            <a:ext cx="59647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32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立方複体上の測地線問題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8525" y="1686084"/>
            <a:ext cx="88286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Owen 2011, Owen-</a:t>
            </a:r>
            <a:r>
              <a:rPr kumimoji="1" lang="en-US" altLang="ja-JP" sz="20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Provan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2011: 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系統樹空間</a:t>
            </a:r>
            <a:r>
              <a:rPr kumimoji="1" lang="ja-JP" altLang="en-US" sz="20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，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多項式時間アルゴリズム</a:t>
            </a:r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20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Chepoi-Maftuleac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2013            </a:t>
            </a:r>
            <a:r>
              <a:rPr kumimoji="1" lang="ja-JP" altLang="en-US" sz="20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: 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２次元，</a:t>
            </a:r>
            <a:r>
              <a:rPr kumimoji="1" lang="ja-JP" altLang="en-US" sz="20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多項式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時間アルゴリズム</a:t>
            </a:r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Miller-Owen-</a:t>
            </a:r>
            <a:r>
              <a:rPr kumimoji="1" lang="en-US" altLang="ja-JP" sz="20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Provan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2015          : CAT(0)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象限空間，多項式時間アルゴリズム</a:t>
            </a:r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20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Ardila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-Owen-</a:t>
            </a:r>
            <a:r>
              <a:rPr kumimoji="1" lang="en-US" altLang="ja-JP" sz="20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Sullivant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2012       :  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一般</a:t>
            </a:r>
            <a:r>
              <a:rPr kumimoji="1" lang="ja-JP" altLang="en-US" sz="20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，？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時間アルゴリズム</a:t>
            </a:r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12225" y="1095471"/>
            <a:ext cx="603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注：一般の複体上の測地線問題は</a:t>
            </a:r>
            <a:r>
              <a:rPr kumimoji="1" lang="en-US" altLang="ja-JP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NP</a:t>
            </a:r>
            <a:r>
              <a:rPr kumimoji="1" lang="ja-JP" altLang="en-US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困難 </a:t>
            </a:r>
            <a:r>
              <a:rPr kumimoji="1" lang="en-US" altLang="ja-JP" sz="1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Canny-</a:t>
            </a:r>
            <a:r>
              <a:rPr kumimoji="1" lang="en-US" altLang="ja-JP" sz="14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Reif</a:t>
            </a:r>
            <a:r>
              <a:rPr kumimoji="1" lang="en-US" altLang="ja-JP" sz="1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1987</a:t>
            </a:r>
            <a:endParaRPr kumimoji="1" lang="ja-JP" altLang="en-US" sz="1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28955" y="4288221"/>
            <a:ext cx="8261897" cy="1305386"/>
            <a:chOff x="528955" y="4288221"/>
            <a:chExt cx="8261897" cy="1305386"/>
          </a:xfrm>
        </p:grpSpPr>
        <p:sp>
          <p:nvSpPr>
            <p:cNvPr id="7" name="正方形/長方形 6"/>
            <p:cNvSpPr/>
            <p:nvPr/>
          </p:nvSpPr>
          <p:spPr>
            <a:xfrm>
              <a:off x="528955" y="4288221"/>
              <a:ext cx="8261897" cy="13053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588577" y="4363322"/>
              <a:ext cx="25026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定理 </a:t>
              </a:r>
              <a:r>
                <a:rPr kumimoji="1" lang="en-US" altLang="ja-JP" sz="20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Hayashi 2017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588577" y="4911361"/>
              <a:ext cx="791257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en-US" altLang="ja-JP" sz="2400" dirty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CAT(0)</a:t>
              </a:r>
              <a:r>
                <a:rPr kumimoji="1" lang="ja-JP" altLang="en-US" sz="2400" dirty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立方複体上の測地線問題は多項式時間で解ける．</a:t>
              </a:r>
              <a:endParaRPr kumimoji="1" lang="en-US" altLang="ja-JP" sz="2400" dirty="0">
                <a:latin typeface="小塚明朝 Pr6N R" panose="02020400000000000000" pitchFamily="18" charset="-128"/>
                <a:ea typeface="小塚明朝 Pr6N 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106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38881" y="294812"/>
            <a:ext cx="4525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Hayashi</a:t>
            </a:r>
            <a:r>
              <a:rPr kumimoji="1" lang="ja-JP" altLang="en-US" sz="32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のアルゴリズム</a:t>
            </a: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AE1A9E81-7BBA-414E-AC36-5B9F9D128950}"/>
              </a:ext>
            </a:extLst>
          </p:cNvPr>
          <p:cNvSpPr/>
          <p:nvPr/>
        </p:nvSpPr>
        <p:spPr>
          <a:xfrm>
            <a:off x="956870" y="2379236"/>
            <a:ext cx="108000" cy="10800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770CB0C0-4DAC-4A09-A770-B982E240C0BF}"/>
              </a:ext>
            </a:extLst>
          </p:cNvPr>
          <p:cNvSpPr/>
          <p:nvPr/>
        </p:nvSpPr>
        <p:spPr>
          <a:xfrm>
            <a:off x="8262603" y="2398722"/>
            <a:ext cx="108000" cy="10800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楕円 66">
            <a:extLst>
              <a:ext uri="{FF2B5EF4-FFF2-40B4-BE49-F238E27FC236}">
                <a16:creationId xmlns:a16="http://schemas.microsoft.com/office/drawing/2014/main" id="{4278549A-78F2-4F7F-B88B-94878DBD87AC}"/>
              </a:ext>
            </a:extLst>
          </p:cNvPr>
          <p:cNvSpPr/>
          <p:nvPr/>
        </p:nvSpPr>
        <p:spPr>
          <a:xfrm>
            <a:off x="1992999" y="1641698"/>
            <a:ext cx="108000" cy="108000"/>
          </a:xfrm>
          <a:prstGeom prst="ellipse">
            <a:avLst/>
          </a:prstGeom>
          <a:solidFill>
            <a:srgbClr val="38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楕円 67">
            <a:extLst>
              <a:ext uri="{FF2B5EF4-FFF2-40B4-BE49-F238E27FC236}">
                <a16:creationId xmlns:a16="http://schemas.microsoft.com/office/drawing/2014/main" id="{8711B758-4AFA-483D-ABC0-D41B6536972A}"/>
              </a:ext>
            </a:extLst>
          </p:cNvPr>
          <p:cNvSpPr/>
          <p:nvPr/>
        </p:nvSpPr>
        <p:spPr>
          <a:xfrm>
            <a:off x="3259827" y="1788747"/>
            <a:ext cx="108000" cy="108000"/>
          </a:xfrm>
          <a:prstGeom prst="ellipse">
            <a:avLst/>
          </a:prstGeom>
          <a:solidFill>
            <a:srgbClr val="38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楕円 68">
            <a:extLst>
              <a:ext uri="{FF2B5EF4-FFF2-40B4-BE49-F238E27FC236}">
                <a16:creationId xmlns:a16="http://schemas.microsoft.com/office/drawing/2014/main" id="{3958F868-2617-4779-AAC8-7CCC3E947D12}"/>
              </a:ext>
            </a:extLst>
          </p:cNvPr>
          <p:cNvSpPr/>
          <p:nvPr/>
        </p:nvSpPr>
        <p:spPr>
          <a:xfrm>
            <a:off x="4107965" y="2532842"/>
            <a:ext cx="108000" cy="108000"/>
          </a:xfrm>
          <a:prstGeom prst="ellipse">
            <a:avLst/>
          </a:prstGeom>
          <a:solidFill>
            <a:srgbClr val="38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楕円 70">
            <a:extLst>
              <a:ext uri="{FF2B5EF4-FFF2-40B4-BE49-F238E27FC236}">
                <a16:creationId xmlns:a16="http://schemas.microsoft.com/office/drawing/2014/main" id="{02B6EA88-4DAE-4BD3-B1BC-E4B4F851E81F}"/>
              </a:ext>
            </a:extLst>
          </p:cNvPr>
          <p:cNvSpPr/>
          <p:nvPr/>
        </p:nvSpPr>
        <p:spPr>
          <a:xfrm>
            <a:off x="7296334" y="1652214"/>
            <a:ext cx="108000" cy="108000"/>
          </a:xfrm>
          <a:prstGeom prst="ellipse">
            <a:avLst/>
          </a:prstGeom>
          <a:solidFill>
            <a:srgbClr val="38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楕円 71">
            <a:extLst>
              <a:ext uri="{FF2B5EF4-FFF2-40B4-BE49-F238E27FC236}">
                <a16:creationId xmlns:a16="http://schemas.microsoft.com/office/drawing/2014/main" id="{11D82EE8-C17B-4613-A540-A04B5503D82F}"/>
              </a:ext>
            </a:extLst>
          </p:cNvPr>
          <p:cNvSpPr/>
          <p:nvPr/>
        </p:nvSpPr>
        <p:spPr>
          <a:xfrm>
            <a:off x="6161045" y="1598214"/>
            <a:ext cx="108000" cy="108000"/>
          </a:xfrm>
          <a:prstGeom prst="ellipse">
            <a:avLst/>
          </a:prstGeom>
          <a:solidFill>
            <a:srgbClr val="38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A9BD0357-4389-4EAC-A38B-C338B981B9D0}"/>
              </a:ext>
            </a:extLst>
          </p:cNvPr>
          <p:cNvSpPr/>
          <p:nvPr/>
        </p:nvSpPr>
        <p:spPr>
          <a:xfrm>
            <a:off x="5338785" y="2390357"/>
            <a:ext cx="108000" cy="108000"/>
          </a:xfrm>
          <a:prstGeom prst="ellipse">
            <a:avLst/>
          </a:prstGeom>
          <a:solidFill>
            <a:srgbClr val="38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68A48391-E449-4887-91A3-845A8917E43D}"/>
              </a:ext>
            </a:extLst>
          </p:cNvPr>
          <p:cNvCxnSpPr>
            <a:cxnSpLocks/>
            <a:stCxn id="47" idx="6"/>
            <a:endCxn id="67" idx="3"/>
          </p:cNvCxnSpPr>
          <p:nvPr/>
        </p:nvCxnSpPr>
        <p:spPr>
          <a:xfrm flipV="1">
            <a:off x="1064870" y="1733882"/>
            <a:ext cx="943945" cy="699354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BD8E08BA-FEA6-4EDF-95B3-E5C10BB5BBA1}"/>
              </a:ext>
            </a:extLst>
          </p:cNvPr>
          <p:cNvCxnSpPr>
            <a:cxnSpLocks/>
            <a:stCxn id="67" idx="6"/>
            <a:endCxn id="68" idx="2"/>
          </p:cNvCxnSpPr>
          <p:nvPr/>
        </p:nvCxnSpPr>
        <p:spPr>
          <a:xfrm>
            <a:off x="2100999" y="1695698"/>
            <a:ext cx="1158828" cy="147049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C5D83667-0CB9-4AC7-9618-F5AA6D496A7C}"/>
              </a:ext>
            </a:extLst>
          </p:cNvPr>
          <p:cNvCxnSpPr>
            <a:cxnSpLocks/>
            <a:stCxn id="68" idx="5"/>
            <a:endCxn id="69" idx="1"/>
          </p:cNvCxnSpPr>
          <p:nvPr/>
        </p:nvCxnSpPr>
        <p:spPr>
          <a:xfrm>
            <a:off x="3352011" y="1880931"/>
            <a:ext cx="771770" cy="66772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70107073-AFE2-4CA4-AB98-AFAC56238920}"/>
              </a:ext>
            </a:extLst>
          </p:cNvPr>
          <p:cNvCxnSpPr>
            <a:cxnSpLocks/>
            <a:stCxn id="69" idx="6"/>
            <a:endCxn id="73" idx="3"/>
          </p:cNvCxnSpPr>
          <p:nvPr/>
        </p:nvCxnSpPr>
        <p:spPr>
          <a:xfrm flipV="1">
            <a:off x="4215965" y="2482541"/>
            <a:ext cx="1138636" cy="104301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55746B90-15C0-4FB2-9943-C0F7C052DEA0}"/>
              </a:ext>
            </a:extLst>
          </p:cNvPr>
          <p:cNvCxnSpPr>
            <a:cxnSpLocks/>
            <a:stCxn id="73" idx="6"/>
            <a:endCxn id="72" idx="2"/>
          </p:cNvCxnSpPr>
          <p:nvPr/>
        </p:nvCxnSpPr>
        <p:spPr>
          <a:xfrm flipV="1">
            <a:off x="5446785" y="1652214"/>
            <a:ext cx="714260" cy="792143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6EB87F35-AD99-4F43-9BFA-869168767629}"/>
              </a:ext>
            </a:extLst>
          </p:cNvPr>
          <p:cNvCxnSpPr>
            <a:cxnSpLocks/>
            <a:stCxn id="72" idx="6"/>
            <a:endCxn id="71" idx="2"/>
          </p:cNvCxnSpPr>
          <p:nvPr/>
        </p:nvCxnSpPr>
        <p:spPr>
          <a:xfrm>
            <a:off x="6269045" y="1652214"/>
            <a:ext cx="1027289" cy="54000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81090BD1-9344-41ED-ADE1-9C8F742490B0}"/>
              </a:ext>
            </a:extLst>
          </p:cNvPr>
          <p:cNvCxnSpPr>
            <a:cxnSpLocks/>
            <a:stCxn id="71" idx="5"/>
            <a:endCxn id="52" idx="1"/>
          </p:cNvCxnSpPr>
          <p:nvPr/>
        </p:nvCxnSpPr>
        <p:spPr>
          <a:xfrm>
            <a:off x="7388518" y="1744398"/>
            <a:ext cx="889901" cy="670140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テキスト ボックス 93"/>
          <p:cNvSpPr txBox="1"/>
          <p:nvPr/>
        </p:nvSpPr>
        <p:spPr>
          <a:xfrm>
            <a:off x="514351" y="3182708"/>
            <a:ext cx="850361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シンプルな折れ線パスの局所的更新</a:t>
            </a:r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立方複体は局所的には象限複体とみなせ，</a:t>
            </a:r>
            <a:endParaRPr kumimoji="1" lang="en-US" altLang="ja-JP" sz="2000" dirty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　 更新</a:t>
            </a:r>
            <a:r>
              <a:rPr kumimoji="1" lang="ja-JP" altLang="en-US" sz="20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に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は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Miller-Owen-</a:t>
            </a:r>
            <a:r>
              <a:rPr kumimoji="1" lang="en-US" altLang="ja-JP" sz="20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Provan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のアルゴリズムを用いる．</a:t>
            </a:r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測地線への収束に「距離関数は凸」という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空間の性質を使用．</a:t>
            </a:r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「局所的に測地線が計算できる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空間」に適用可能．</a:t>
            </a:r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インプットは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立方複体のコンパクト表現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PIP</a:t>
            </a:r>
            <a:endParaRPr kumimoji="1" lang="ja-JP" altLang="en-US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テキスト ボックス 114"/>
              <p:cNvSpPr txBox="1"/>
              <p:nvPr/>
            </p:nvSpPr>
            <p:spPr>
              <a:xfrm>
                <a:off x="889897" y="2438640"/>
                <a:ext cx="2577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𝑥</m:t>
                      </m:r>
                    </m:oMath>
                  </m:oMathPara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115" name="テキスト ボックス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897" y="2438640"/>
                <a:ext cx="257763" cy="369332"/>
              </a:xfrm>
              <a:prstGeom prst="rect">
                <a:avLst/>
              </a:prstGeom>
              <a:blipFill>
                <a:blip r:embed="rId2"/>
                <a:stretch>
                  <a:fillRect l="-14286" r="-95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テキスト ボックス 115"/>
              <p:cNvSpPr txBox="1"/>
              <p:nvPr/>
            </p:nvSpPr>
            <p:spPr>
              <a:xfrm>
                <a:off x="8147550" y="2456176"/>
                <a:ext cx="2617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𝑦</m:t>
                      </m:r>
                    </m:oMath>
                  </m:oMathPara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116" name="テキスト ボックス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7550" y="2456176"/>
                <a:ext cx="261738" cy="369332"/>
              </a:xfrm>
              <a:prstGeom prst="rect">
                <a:avLst/>
              </a:prstGeom>
              <a:blipFill>
                <a:blip r:embed="rId3"/>
                <a:stretch>
                  <a:fillRect l="-26190" r="-26190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2" name="直線コネクタ 121"/>
          <p:cNvCxnSpPr/>
          <p:nvPr/>
        </p:nvCxnSpPr>
        <p:spPr>
          <a:xfrm flipV="1">
            <a:off x="1061094" y="2124434"/>
            <a:ext cx="1153366" cy="3193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楕円 124">
            <a:extLst>
              <a:ext uri="{FF2B5EF4-FFF2-40B4-BE49-F238E27FC236}">
                <a16:creationId xmlns:a16="http://schemas.microsoft.com/office/drawing/2014/main" id="{3958F868-2617-4779-AAC8-7CCC3E947D12}"/>
              </a:ext>
            </a:extLst>
          </p:cNvPr>
          <p:cNvSpPr/>
          <p:nvPr/>
        </p:nvSpPr>
        <p:spPr>
          <a:xfrm>
            <a:off x="2149707" y="2062883"/>
            <a:ext cx="108000" cy="108000"/>
          </a:xfrm>
          <a:prstGeom prst="ellipse">
            <a:avLst/>
          </a:prstGeom>
          <a:solidFill>
            <a:srgbClr val="38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C5D83667-0CB9-4AC7-9618-F5AA6D496A7C}"/>
              </a:ext>
            </a:extLst>
          </p:cNvPr>
          <p:cNvCxnSpPr>
            <a:cxnSpLocks/>
          </p:cNvCxnSpPr>
          <p:nvPr/>
        </p:nvCxnSpPr>
        <p:spPr>
          <a:xfrm>
            <a:off x="2210151" y="2137075"/>
            <a:ext cx="966700" cy="21272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>
            <a:endCxn id="68" idx="3"/>
          </p:cNvCxnSpPr>
          <p:nvPr/>
        </p:nvCxnSpPr>
        <p:spPr>
          <a:xfrm flipV="1">
            <a:off x="2214460" y="1880931"/>
            <a:ext cx="1061183" cy="2378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>
            <a:extLst>
              <a:ext uri="{FF2B5EF4-FFF2-40B4-BE49-F238E27FC236}">
                <a16:creationId xmlns:a16="http://schemas.microsoft.com/office/drawing/2014/main" id="{C5D83667-0CB9-4AC7-9618-F5AA6D496A7C}"/>
              </a:ext>
            </a:extLst>
          </p:cNvPr>
          <p:cNvCxnSpPr>
            <a:cxnSpLocks/>
          </p:cNvCxnSpPr>
          <p:nvPr/>
        </p:nvCxnSpPr>
        <p:spPr>
          <a:xfrm>
            <a:off x="3176851" y="2349802"/>
            <a:ext cx="991473" cy="237470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楕円 141">
            <a:extLst>
              <a:ext uri="{FF2B5EF4-FFF2-40B4-BE49-F238E27FC236}">
                <a16:creationId xmlns:a16="http://schemas.microsoft.com/office/drawing/2014/main" id="{8711B758-4AFA-483D-ABC0-D41B6536972A}"/>
              </a:ext>
            </a:extLst>
          </p:cNvPr>
          <p:cNvSpPr/>
          <p:nvPr/>
        </p:nvSpPr>
        <p:spPr>
          <a:xfrm>
            <a:off x="3102431" y="2291828"/>
            <a:ext cx="108000" cy="108000"/>
          </a:xfrm>
          <a:prstGeom prst="ellipse">
            <a:avLst/>
          </a:prstGeom>
          <a:solidFill>
            <a:srgbClr val="38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4" name="直線コネクタ 143">
            <a:extLst>
              <a:ext uri="{FF2B5EF4-FFF2-40B4-BE49-F238E27FC236}">
                <a16:creationId xmlns:a16="http://schemas.microsoft.com/office/drawing/2014/main" id="{70107073-AFE2-4CA4-AB98-AFAC56238920}"/>
              </a:ext>
            </a:extLst>
          </p:cNvPr>
          <p:cNvCxnSpPr>
            <a:cxnSpLocks/>
            <a:endCxn id="73" idx="2"/>
          </p:cNvCxnSpPr>
          <p:nvPr/>
        </p:nvCxnSpPr>
        <p:spPr>
          <a:xfrm>
            <a:off x="3172860" y="2336275"/>
            <a:ext cx="2165925" cy="108082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69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125" grpId="0" animBg="1"/>
      <p:bldP spid="1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924720" y="2245354"/>
            <a:ext cx="7670640" cy="1825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96965" y="588578"/>
            <a:ext cx="5302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36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空間上の凸最適化</a:t>
            </a:r>
            <a:endParaRPr kumimoji="1" lang="en-US" altLang="ja-JP" sz="36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/>
              <p:cNvSpPr txBox="1"/>
              <p:nvPr/>
            </p:nvSpPr>
            <p:spPr>
              <a:xfrm>
                <a:off x="982718" y="1485496"/>
                <a:ext cx="59554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事実：</a:t>
                </a:r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CAT(0)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空間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𝑋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は一意測地的</a:t>
                </a:r>
                <a:r>
                  <a:rPr kumimoji="1" lang="ja-JP" altLang="en-US" sz="24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である．</a:t>
                </a:r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718" y="1485496"/>
                <a:ext cx="5955476" cy="461665"/>
              </a:xfrm>
              <a:prstGeom prst="rect">
                <a:avLst/>
              </a:prstGeom>
              <a:blipFill>
                <a:blip r:embed="rId2"/>
                <a:stretch>
                  <a:fillRect l="-1535" t="-10667" r="-716" b="-30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テキスト ボックス 6"/>
              <p:cNvSpPr txBox="1"/>
              <p:nvPr/>
            </p:nvSpPr>
            <p:spPr>
              <a:xfrm>
                <a:off x="982718" y="2245354"/>
                <a:ext cx="7895175" cy="1825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定義：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𝑓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: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𝑋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が凸 </a:t>
                </a:r>
                <a14:m>
                  <m:oMath xmlns:m="http://schemas.openxmlformats.org/officeDocument/2006/math">
                    <m:r>
                      <a:rPr kumimoji="1" lang="ja-JP" altLang="en-US" sz="240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⇔</m:t>
                    </m:r>
                  </m:oMath>
                </a14:m>
                <a:endParaRPr kumimoji="1" lang="en-US" altLang="ja-JP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𝑡𝑓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(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𝑥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,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𝑦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0,1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kumimoji="1" lang="en-US" altLang="ja-JP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ここで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，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𝑃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:[0,1]→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は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，</a:t>
                </a:r>
                <a14:m>
                  <m:oMath xmlns:m="http://schemas.openxmlformats.org/officeDocument/2006/math">
                    <m:r>
                      <a:rPr kumimoji="1" lang="en-US" altLang="ja-JP" sz="2400" b="0" i="1" dirty="0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𝑥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から</a:t>
                </a:r>
                <a14:m>
                  <m:oMath xmlns:m="http://schemas.openxmlformats.org/officeDocument/2006/math">
                    <m:r>
                      <a:rPr kumimoji="1" lang="en-US" altLang="ja-JP" sz="2400" b="0" i="1" dirty="0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𝑦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への測地線．</a:t>
                </a:r>
              </a:p>
            </p:txBody>
          </p:sp>
        </mc:Choice>
        <mc:Fallback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718" y="2245354"/>
                <a:ext cx="7895175" cy="1825628"/>
              </a:xfrm>
              <a:prstGeom prst="rect">
                <a:avLst/>
              </a:prstGeom>
              <a:blipFill>
                <a:blip r:embed="rId3"/>
                <a:stretch>
                  <a:fillRect l="-1158" b="-3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正方形/長方形 7"/>
          <p:cNvSpPr/>
          <p:nvPr/>
        </p:nvSpPr>
        <p:spPr>
          <a:xfrm>
            <a:off x="937300" y="4548229"/>
            <a:ext cx="42514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M. </a:t>
            </a:r>
            <a:r>
              <a:rPr lang="en-US" altLang="ja-JP" sz="20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Bačák</a:t>
            </a:r>
            <a:r>
              <a:rPr lang="en-US" altLang="ja-JP" sz="20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: </a:t>
            </a:r>
            <a:r>
              <a:rPr lang="en-US" altLang="ja-JP" sz="2000" i="1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Convex Analysis </a:t>
            </a:r>
            <a:r>
              <a:rPr lang="en-US" altLang="ja-JP" sz="2000" i="1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and</a:t>
            </a:r>
            <a:r>
              <a:rPr lang="ja-JP" altLang="en-US" sz="2000" i="1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　</a:t>
            </a:r>
            <a:r>
              <a:rPr lang="en-US" altLang="ja-JP" sz="2000" i="1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Optimization </a:t>
            </a:r>
            <a:r>
              <a:rPr lang="en-US" altLang="ja-JP" sz="2000" i="1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in </a:t>
            </a:r>
            <a:r>
              <a:rPr lang="en-US" altLang="ja-JP" sz="2000" i="1" dirty="0" err="1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Hadamard</a:t>
            </a:r>
            <a:r>
              <a:rPr lang="en-US" altLang="ja-JP" sz="2000" i="1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</a:t>
            </a:r>
            <a:r>
              <a:rPr lang="en-US" altLang="ja-JP" sz="2000" i="1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Spaces</a:t>
            </a:r>
            <a:r>
              <a:rPr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, </a:t>
            </a:r>
            <a:endParaRPr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r>
              <a:rPr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De </a:t>
            </a:r>
            <a:r>
              <a:rPr lang="en-US" altLang="ja-JP" sz="2000" dirty="0" err="1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Gruyter</a:t>
            </a:r>
            <a:r>
              <a:rPr lang="en-US" altLang="ja-JP" sz="20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, Berlin, 2014.</a:t>
            </a:r>
            <a:endParaRPr lang="ja-JP" altLang="en-US" sz="2000" dirty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52447" y="6005159"/>
            <a:ext cx="4843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注：アダマール空間 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= 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完備な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空間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326" y="4548229"/>
            <a:ext cx="1484666" cy="208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02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812570" y="2745551"/>
            <a:ext cx="7517930" cy="14796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69021" y="315311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分割近接点法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4545724" y="1207508"/>
                <a:ext cx="26300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𝑓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1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𝑓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2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,…,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𝑓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𝑁</m:t>
                        </m:r>
                      </m:sub>
                    </m:sSub>
                    <m:r>
                      <a:rPr kumimoji="1" lang="en-US" altLang="ja-JP" sz="2400" b="0" i="0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:</m:t>
                    </m:r>
                  </m:oMath>
                </a14:m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凸関数</a:t>
                </a: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724" y="1207508"/>
                <a:ext cx="2630079" cy="369332"/>
              </a:xfrm>
              <a:prstGeom prst="rect">
                <a:avLst/>
              </a:prstGeom>
              <a:blipFill>
                <a:blip r:embed="rId2"/>
                <a:stretch>
                  <a:fillRect l="-5568" t="-24590" r="-3016" b="-491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383952" y="1249487"/>
                <a:ext cx="28421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𝑋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: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完備な</a:t>
                </a:r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CAT(0)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空間</a:t>
                </a: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952" y="1249487"/>
                <a:ext cx="2842125" cy="369332"/>
              </a:xfrm>
              <a:prstGeom prst="rect">
                <a:avLst/>
              </a:prstGeom>
              <a:blipFill>
                <a:blip r:embed="rId3"/>
                <a:stretch>
                  <a:fillRect l="-3648" t="-26230" r="-6438" b="-475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812569" y="3163360"/>
                <a:ext cx="7453835" cy="9745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≔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sz="2800" b="0" i="0" smtClean="0">
                              <a:latin typeface="Cambria Math" panose="02040503050406030204" pitchFamily="18" charset="0"/>
                            </a:rPr>
                            <m:t>argmin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kumimoji="1" lang="en-US" altLang="ja-JP" sz="2800" b="0" i="0" smtClean="0">
                              <a:latin typeface="Cambria Math" panose="02040503050406030204" pitchFamily="18" charset="0"/>
                            </a:rPr>
                            <m:t>mod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m:rPr>
                              <m:nor/>
                            </m:rPr>
                            <a:rPr kumimoji="1" lang="en-US" altLang="ja-JP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ja-JP" altLang="en-US" sz="28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569" y="3163360"/>
                <a:ext cx="7453835" cy="9745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2620806" y="1860552"/>
                <a:ext cx="3849836" cy="5467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目標  </a:t>
                </a:r>
                <a:r>
                  <a:rPr kumimoji="1" lang="en-US" altLang="ja-JP" sz="28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kumimoji="1" lang="ja-JP" altLang="en-US" sz="280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𝑖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=1</m:t>
                        </m:r>
                      </m:sub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𝑓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1" lang="ja-JP" altLang="en-US" sz="28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 の最小化</a:t>
                </a: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0806" y="1860552"/>
                <a:ext cx="3849836" cy="546753"/>
              </a:xfrm>
              <a:prstGeom prst="rect">
                <a:avLst/>
              </a:prstGeom>
              <a:blipFill>
                <a:blip r:embed="rId5"/>
                <a:stretch>
                  <a:fillRect l="-3328" t="-6667" r="-2060" b="-3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/>
          <p:cNvSpPr txBox="1"/>
          <p:nvPr/>
        </p:nvSpPr>
        <p:spPr>
          <a:xfrm>
            <a:off x="857614" y="2810049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分割近接点法の更新式</a:t>
            </a:r>
            <a:r>
              <a:rPr kumimoji="1" lang="ja-JP" altLang="en-US" sz="24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：</a:t>
            </a:r>
            <a:endParaRPr kumimoji="1" lang="ja-JP" altLang="en-US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57614" y="5845084"/>
            <a:ext cx="559621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400" dirty="0" err="1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Ohta-Pálfia</a:t>
            </a:r>
            <a:r>
              <a:rPr kumimoji="1" lang="en-US" altLang="ja-JP" sz="24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</a:t>
            </a:r>
            <a:r>
              <a: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2015: </a:t>
            </a: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収束のスピードの評価</a:t>
            </a:r>
            <a:endParaRPr kumimoji="1" lang="en-US" altLang="ja-JP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812569" y="4482297"/>
            <a:ext cx="7517931" cy="1105648"/>
            <a:chOff x="812569" y="4288221"/>
            <a:chExt cx="7517931" cy="1105648"/>
          </a:xfrm>
        </p:grpSpPr>
        <p:sp>
          <p:nvSpPr>
            <p:cNvPr id="16" name="正方形/長方形 15"/>
            <p:cNvSpPr/>
            <p:nvPr/>
          </p:nvSpPr>
          <p:spPr>
            <a:xfrm>
              <a:off x="812569" y="4288221"/>
              <a:ext cx="7517931" cy="11056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857614" y="4336356"/>
              <a:ext cx="22605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定理 </a:t>
              </a:r>
              <a:r>
                <a:rPr lang="en-US" altLang="ja-JP" sz="2000" dirty="0" err="1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Bačák</a:t>
              </a:r>
              <a:r>
                <a:rPr lang="en-US" altLang="ja-JP" sz="20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 2014</a:t>
              </a:r>
              <a:endPara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正方形/長方形 13"/>
                <p:cNvSpPr/>
                <p:nvPr/>
              </p:nvSpPr>
              <p:spPr>
                <a:xfrm>
                  <a:off x="857614" y="4798021"/>
                  <a:ext cx="5202065" cy="58817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kumimoji="1" lang="ja-JP" altLang="en-US" sz="2400" dirty="0">
                      <a:latin typeface="小塚明朝 Pr6N R" panose="02020400000000000000" pitchFamily="18" charset="-128"/>
                      <a:ea typeface="小塚明朝 Pr6N R" panose="02020400000000000000" pitchFamily="18" charset="-128"/>
                    </a:rPr>
                    <a:t>適切な仮定のもと，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  <a:ea typeface="小塚明朝 Pr6N R" panose="02020400000000000000" pitchFamily="18" charset="-128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sz="2400">
                                  <a:latin typeface="Cambria Math" panose="02040503050406030204" pitchFamily="18" charset="0"/>
                                  <a:ea typeface="小塚明朝 Pr6N R" panose="02020400000000000000" pitchFamily="18" charset="-128"/>
                                </a:rPr>
                                <m:t>lim</m:t>
                              </m:r>
                            </m:e>
                            <m:lim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  <a:ea typeface="小塚明朝 Pr6N R" panose="02020400000000000000" pitchFamily="18" charset="-128"/>
                                </a:rPr>
                                <m:t>𝑘</m:t>
                              </m:r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  <a:ea typeface="小塚明朝 Pr6N R" panose="02020400000000000000" pitchFamily="18" charset="-128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  <a:ea typeface="小塚明朝 Pr6N R" panose="02020400000000000000" pitchFamily="18" charset="-128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  <a:ea typeface="小塚明朝 Pr6N R" panose="02020400000000000000" pitchFamily="18" charset="-128"/>
                                </a:rPr>
                                <m:t>𝑘</m:t>
                              </m:r>
                            </m:sup>
                          </m:sSup>
                        </m:e>
                      </m:func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=</m:t>
                      </m:r>
                    </m:oMath>
                  </a14:m>
                  <a:r>
                    <a:rPr kumimoji="1" lang="ja-JP" altLang="en-US" sz="2400" dirty="0">
                      <a:latin typeface="小塚明朝 Pr6N R" panose="02020400000000000000" pitchFamily="18" charset="-128"/>
                      <a:ea typeface="小塚明朝 Pr6N R" panose="02020400000000000000" pitchFamily="18" charset="-128"/>
                    </a:rPr>
                    <a:t> 最適解</a:t>
                  </a:r>
                </a:p>
              </p:txBody>
            </p:sp>
          </mc:Choice>
          <mc:Fallback xmlns="">
            <p:sp>
              <p:nvSpPr>
                <p:cNvPr id="14" name="正方形/長方形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7614" y="4798021"/>
                  <a:ext cx="5202065" cy="588174"/>
                </a:xfrm>
                <a:prstGeom prst="rect">
                  <a:avLst/>
                </a:prstGeom>
                <a:blipFill>
                  <a:blip r:embed="rId6"/>
                  <a:stretch>
                    <a:fillRect l="-1876" t="-6250" r="-821" b="-41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010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吹き出し 74"/>
          <p:cNvSpPr/>
          <p:nvPr/>
        </p:nvSpPr>
        <p:spPr>
          <a:xfrm>
            <a:off x="6325037" y="1041345"/>
            <a:ext cx="1121819" cy="612648"/>
          </a:xfrm>
          <a:prstGeom prst="wedgeRoundRectCallout">
            <a:avLst>
              <a:gd name="adj1" fmla="val -72138"/>
              <a:gd name="adj2" fmla="val -1058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四角形: 角を丸くする 297">
            <a:extLst>
              <a:ext uri="{FF2B5EF4-FFF2-40B4-BE49-F238E27FC236}">
                <a16:creationId xmlns:a16="http://schemas.microsoft.com/office/drawing/2014/main" id="{B067CC4A-3369-4727-9B58-BE5CBC619FF1}"/>
              </a:ext>
            </a:extLst>
          </p:cNvPr>
          <p:cNvSpPr/>
          <p:nvPr/>
        </p:nvSpPr>
        <p:spPr>
          <a:xfrm>
            <a:off x="3852285" y="2583204"/>
            <a:ext cx="895160" cy="764423"/>
          </a:xfrm>
          <a:prstGeom prst="roundRect">
            <a:avLst>
              <a:gd name="adj" fmla="val 467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1045778" y="422873"/>
                <a:ext cx="70260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応用</a:t>
                </a:r>
                <a:r>
                  <a:rPr kumimoji="1" lang="ja-JP" altLang="en-US" sz="28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：</a:t>
                </a:r>
                <a:r>
                  <a:rPr kumimoji="1" lang="ja-JP" altLang="en-US" sz="28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系統樹たち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𝑇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1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,</m:t>
                    </m:r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𝑇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2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,…,</m:t>
                    </m:r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𝑇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𝑁</m:t>
                        </m:r>
                      </m:sub>
                    </m:sSub>
                    <m:r>
                      <a:rPr kumimoji="1" lang="ja-JP" altLang="en-US" sz="2800" i="1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の</m:t>
                    </m:r>
                  </m:oMath>
                </a14:m>
                <a:r>
                  <a:rPr kumimoji="1" lang="ja-JP" altLang="en-US" sz="28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「平均」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p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𝑇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∗</m:t>
                        </m:r>
                      </m:sup>
                    </m:sSup>
                  </m:oMath>
                </a14:m>
                <a:endParaRPr kumimoji="1" lang="ja-JP" altLang="en-US" sz="28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778" y="422873"/>
                <a:ext cx="7026091" cy="523220"/>
              </a:xfrm>
              <a:prstGeom prst="rect">
                <a:avLst/>
              </a:prstGeom>
              <a:blipFill>
                <a:blip r:embed="rId2"/>
                <a:stretch>
                  <a:fillRect l="-1823" t="-10465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1743332" y="1130254"/>
                <a:ext cx="4437048" cy="454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80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p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𝑇</m:t>
                        </m:r>
                      </m:e>
                      <m:sup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∗</m:t>
                        </m:r>
                      </m:sup>
                    </m:sSup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≔ </m:t>
                    </m:r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argmin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𝑇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 </m:t>
                    </m:r>
                    <m:nary>
                      <m:naryPr>
                        <m:chr m:val="∑"/>
                        <m:limLoc m:val="subSup"/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𝑖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=1</m:t>
                        </m:r>
                      </m:sub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𝑁</m:t>
                        </m:r>
                      </m:sup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𝑑</m:t>
                        </m:r>
                        <m:d>
                          <m:d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  <a:ea typeface="小塚明朝 Pr6N R" panose="02020400000000000000" pitchFamily="18" charset="-128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  <a:ea typeface="小塚明朝 Pr6N R" panose="02020400000000000000" pitchFamily="18" charset="-128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  <a:ea typeface="小塚明朝 Pr6N R" panose="02020400000000000000" pitchFamily="18" charset="-128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,</m:t>
                            </m:r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𝑇</m:t>
                            </m:r>
                          </m:e>
                        </m:d>
                      </m:e>
                    </m:nary>
                  </m:oMath>
                </a14:m>
                <a:r>
                  <a:rPr kumimoji="1" lang="ja-JP" altLang="en-US" sz="28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332" y="1130254"/>
                <a:ext cx="4437048" cy="4544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6325037" y="108677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凸関数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354733" y="4789136"/>
                <a:ext cx="6490175" cy="2065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各反復で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Min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. 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𝑑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𝑇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𝑖</m:t>
                            </m:r>
                          </m:sub>
                        </m:s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,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𝑇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+</m:t>
                    </m:r>
                    <m:f>
                      <m:f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fPr>
                      <m:num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</m:ctrlPr>
                          </m:sSubPr>
                          <m:e>
                            <m:r>
                              <a:rPr kumimoji="1" lang="ja-JP" altLang="en-US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𝜆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𝑘</m:t>
                            </m:r>
                          </m:sub>
                        </m:sSub>
                      </m:den>
                    </m:f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𝑑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(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𝑇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𝑘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,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𝑇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)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を解く．</a:t>
                </a:r>
                <a:endParaRPr kumimoji="1" lang="en-US" altLang="ja-JP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pPr>
                      <m:e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𝑇</m:t>
                        </m:r>
                      </m:e>
                      <m:sup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𝑘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+1</m:t>
                        </m:r>
                      </m:sup>
                    </m:sSup>
                    <m:r>
                      <a:rPr kumimoji="1" lang="ja-JP" altLang="en-US" sz="2400" i="1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は，</m:t>
                    </m:r>
                    <m:sSub>
                      <m:sSubPr>
                        <m:ctrlP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𝑇</m:t>
                        </m:r>
                      </m:e>
                      <m:sub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と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pPr>
                      <m:e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𝑇</m:t>
                        </m:r>
                      </m:e>
                      <m:sup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𝑘</m:t>
                        </m:r>
                      </m:sup>
                    </m:sSup>
                    <m:r>
                      <a:rPr kumimoji="1" lang="ja-JP" altLang="en-US" sz="2400" i="1" dirty="0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を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結ぶ測地線内に存在．</a:t>
                </a:r>
                <a:endParaRPr kumimoji="1" lang="en-US" altLang="ja-JP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   　　　　　　　　　</a:t>
                </a:r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  <a:sym typeface="Wingdings" panose="05000000000000000000" pitchFamily="2" charset="2"/>
                  </a:rPr>
                  <a:t> 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測地線問題に帰着</a:t>
                </a: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733" y="4789136"/>
                <a:ext cx="6490175" cy="2065374"/>
              </a:xfrm>
              <a:prstGeom prst="rect">
                <a:avLst/>
              </a:prstGeom>
              <a:blipFill>
                <a:blip r:embed="rId4"/>
                <a:stretch>
                  <a:fillRect l="-1221" r="-469" b="-29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四角形: 角を丸くする 77">
            <a:extLst>
              <a:ext uri="{FF2B5EF4-FFF2-40B4-BE49-F238E27FC236}">
                <a16:creationId xmlns:a16="http://schemas.microsoft.com/office/drawing/2014/main" id="{C4DB6A0F-CFC2-472D-A87D-149EC7EFA86C}"/>
              </a:ext>
            </a:extLst>
          </p:cNvPr>
          <p:cNvSpPr/>
          <p:nvPr/>
        </p:nvSpPr>
        <p:spPr>
          <a:xfrm>
            <a:off x="1148721" y="2443538"/>
            <a:ext cx="1570288" cy="1305796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A08F61D1-7738-4340-96FA-61A73E2B0268}"/>
              </a:ext>
            </a:extLst>
          </p:cNvPr>
          <p:cNvSpPr/>
          <p:nvPr/>
        </p:nvSpPr>
        <p:spPr>
          <a:xfrm>
            <a:off x="1882621" y="2582084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2A0F651E-00C8-4A82-9950-584AF0932971}"/>
              </a:ext>
            </a:extLst>
          </p:cNvPr>
          <p:cNvSpPr/>
          <p:nvPr/>
        </p:nvSpPr>
        <p:spPr>
          <a:xfrm>
            <a:off x="1655303" y="3093842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AE9F2EC6-8BCE-4B5E-9474-6C8161AE56AA}"/>
              </a:ext>
            </a:extLst>
          </p:cNvPr>
          <p:cNvSpPr/>
          <p:nvPr/>
        </p:nvSpPr>
        <p:spPr>
          <a:xfrm>
            <a:off x="1707332" y="3245661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F9350292-12CB-4C26-9D6C-5FEA32A1813F}"/>
              </a:ext>
            </a:extLst>
          </p:cNvPr>
          <p:cNvSpPr/>
          <p:nvPr/>
        </p:nvSpPr>
        <p:spPr>
          <a:xfrm>
            <a:off x="1901936" y="2823520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4E14C89C-7365-4F7A-83BF-F4C8D7693874}"/>
              </a:ext>
            </a:extLst>
          </p:cNvPr>
          <p:cNvSpPr/>
          <p:nvPr/>
        </p:nvSpPr>
        <p:spPr>
          <a:xfrm>
            <a:off x="2243607" y="3249515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3AE52408-7649-4566-AD4F-3AF110AAE231}"/>
              </a:ext>
            </a:extLst>
          </p:cNvPr>
          <p:cNvSpPr/>
          <p:nvPr/>
        </p:nvSpPr>
        <p:spPr>
          <a:xfrm>
            <a:off x="2174542" y="3079059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CCD4170D-4A3E-4F9A-8F84-F6D1C532B00F}"/>
              </a:ext>
            </a:extLst>
          </p:cNvPr>
          <p:cNvSpPr/>
          <p:nvPr/>
        </p:nvSpPr>
        <p:spPr>
          <a:xfrm>
            <a:off x="1551930" y="3249515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C3C778AF-E926-4F53-AAC4-A42AC918DFE3}"/>
              </a:ext>
            </a:extLst>
          </p:cNvPr>
          <p:cNvSpPr/>
          <p:nvPr/>
        </p:nvSpPr>
        <p:spPr>
          <a:xfrm>
            <a:off x="2080352" y="3249515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17DE343-DBCC-4BE0-A6DE-A144067E811F}"/>
              </a:ext>
            </a:extLst>
          </p:cNvPr>
          <p:cNvCxnSpPr>
            <a:cxnSpLocks/>
            <a:stCxn id="7" idx="4"/>
            <a:endCxn id="10" idx="0"/>
          </p:cNvCxnSpPr>
          <p:nvPr/>
        </p:nvCxnSpPr>
        <p:spPr>
          <a:xfrm>
            <a:off x="1918621" y="2654084"/>
            <a:ext cx="1315" cy="16943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1E34126-04AD-4D79-9B3B-F095A899C962}"/>
              </a:ext>
            </a:extLst>
          </p:cNvPr>
          <p:cNvCxnSpPr>
            <a:cxnSpLocks/>
            <a:stCxn id="10" idx="3"/>
            <a:endCxn id="8" idx="7"/>
          </p:cNvCxnSpPr>
          <p:nvPr/>
        </p:nvCxnSpPr>
        <p:spPr>
          <a:xfrm flipH="1">
            <a:off x="1686031" y="2854248"/>
            <a:ext cx="221177" cy="24486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33FBBC13-0695-4090-A145-FE62BF931200}"/>
              </a:ext>
            </a:extLst>
          </p:cNvPr>
          <p:cNvCxnSpPr>
            <a:cxnSpLocks/>
            <a:stCxn id="13" idx="0"/>
            <a:endCxn id="8" idx="3"/>
          </p:cNvCxnSpPr>
          <p:nvPr/>
        </p:nvCxnSpPr>
        <p:spPr>
          <a:xfrm flipV="1">
            <a:off x="1587930" y="3124570"/>
            <a:ext cx="72645" cy="124945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A7E65CD-3F3F-4E38-9FEC-6A0949E85B41}"/>
              </a:ext>
            </a:extLst>
          </p:cNvPr>
          <p:cNvCxnSpPr>
            <a:cxnSpLocks/>
            <a:stCxn id="9" idx="0"/>
            <a:endCxn id="8" idx="5"/>
          </p:cNvCxnSpPr>
          <p:nvPr/>
        </p:nvCxnSpPr>
        <p:spPr>
          <a:xfrm flipH="1" flipV="1">
            <a:off x="1686031" y="3124570"/>
            <a:ext cx="57301" cy="121091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D4846129-CB81-4580-86A0-9BBCD7ABA91A}"/>
              </a:ext>
            </a:extLst>
          </p:cNvPr>
          <p:cNvCxnSpPr>
            <a:cxnSpLocks/>
            <a:stCxn id="12" idx="1"/>
            <a:endCxn id="10" idx="5"/>
          </p:cNvCxnSpPr>
          <p:nvPr/>
        </p:nvCxnSpPr>
        <p:spPr>
          <a:xfrm flipH="1" flipV="1">
            <a:off x="1932664" y="2854248"/>
            <a:ext cx="247150" cy="230083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C846A49-99A8-4F8B-9A7D-40E444468169}"/>
              </a:ext>
            </a:extLst>
          </p:cNvPr>
          <p:cNvCxnSpPr>
            <a:cxnSpLocks/>
            <a:stCxn id="14" idx="0"/>
            <a:endCxn id="12" idx="3"/>
          </p:cNvCxnSpPr>
          <p:nvPr/>
        </p:nvCxnSpPr>
        <p:spPr>
          <a:xfrm flipV="1">
            <a:off x="2116352" y="3109787"/>
            <a:ext cx="63462" cy="139728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C745A529-0277-4CF5-8656-704AD0987667}"/>
              </a:ext>
            </a:extLst>
          </p:cNvPr>
          <p:cNvCxnSpPr>
            <a:cxnSpLocks/>
            <a:stCxn id="11" idx="0"/>
            <a:endCxn id="12" idx="5"/>
          </p:cNvCxnSpPr>
          <p:nvPr/>
        </p:nvCxnSpPr>
        <p:spPr>
          <a:xfrm flipH="1" flipV="1">
            <a:off x="2205270" y="3109787"/>
            <a:ext cx="74337" cy="139728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4321DEE0-1487-4944-8401-0BC25AFD892A}"/>
                  </a:ext>
                </a:extLst>
              </p:cNvPr>
              <p:cNvSpPr txBox="1"/>
              <p:nvPr/>
            </p:nvSpPr>
            <p:spPr>
              <a:xfrm>
                <a:off x="1963923" y="2450855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4321DEE0-1487-4944-8401-0BC25AFD89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923" y="2450855"/>
                <a:ext cx="213199" cy="276999"/>
              </a:xfrm>
              <a:prstGeom prst="rect">
                <a:avLst/>
              </a:prstGeom>
              <a:blipFill>
                <a:blip r:embed="rId5"/>
                <a:stretch>
                  <a:fillRect l="-25714" t="-2222" r="-28571" b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D2DB463-55CB-45B3-A9B8-07ED4FB1E319}"/>
                  </a:ext>
                </a:extLst>
              </p:cNvPr>
              <p:cNvSpPr txBox="1"/>
              <p:nvPr/>
            </p:nvSpPr>
            <p:spPr>
              <a:xfrm>
                <a:off x="1449877" y="3300097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D2DB463-55CB-45B3-A9B8-07ED4FB1E3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877" y="3300097"/>
                <a:ext cx="213199" cy="276999"/>
              </a:xfrm>
              <a:prstGeom prst="rect">
                <a:avLst/>
              </a:prstGeom>
              <a:blipFill>
                <a:blip r:embed="rId6"/>
                <a:stretch>
                  <a:fillRect l="-17143" r="-17143" b="-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13AC3FF7-F376-4EA9-A12C-47A6F634505C}"/>
                  </a:ext>
                </a:extLst>
              </p:cNvPr>
              <p:cNvSpPr txBox="1"/>
              <p:nvPr/>
            </p:nvSpPr>
            <p:spPr>
              <a:xfrm>
                <a:off x="1640533" y="3300096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13AC3FF7-F376-4EA9-A12C-47A6F6345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533" y="3300096"/>
                <a:ext cx="213199" cy="276999"/>
              </a:xfrm>
              <a:prstGeom prst="rect">
                <a:avLst/>
              </a:prstGeom>
              <a:blipFill>
                <a:blip r:embed="rId7"/>
                <a:stretch>
                  <a:fillRect l="-28571" t="-4348" r="-25714" b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6DBDE572-DD4C-4C92-B119-5C99BF249EB4}"/>
                  </a:ext>
                </a:extLst>
              </p:cNvPr>
              <p:cNvSpPr txBox="1"/>
              <p:nvPr/>
            </p:nvSpPr>
            <p:spPr>
              <a:xfrm>
                <a:off x="2012408" y="3300095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6DBDE572-DD4C-4C92-B119-5C99BF249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408" y="3300095"/>
                <a:ext cx="213199" cy="276999"/>
              </a:xfrm>
              <a:prstGeom prst="rect">
                <a:avLst/>
              </a:prstGeom>
              <a:blipFill>
                <a:blip r:embed="rId8"/>
                <a:stretch>
                  <a:fillRect l="-14286" r="-8571" b="-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B39D1D76-7647-4C44-ACFC-F649330BE4CC}"/>
                  </a:ext>
                </a:extLst>
              </p:cNvPr>
              <p:cNvSpPr txBox="1"/>
              <p:nvPr/>
            </p:nvSpPr>
            <p:spPr>
              <a:xfrm>
                <a:off x="2175807" y="3300094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B39D1D76-7647-4C44-ACFC-F649330BE4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807" y="3300094"/>
                <a:ext cx="213199" cy="276999"/>
              </a:xfrm>
              <a:prstGeom prst="rect">
                <a:avLst/>
              </a:prstGeom>
              <a:blipFill>
                <a:blip r:embed="rId9"/>
                <a:stretch>
                  <a:fillRect l="-31429" t="-4348" r="-28571" b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四角形: 角を丸くする 78">
            <a:extLst>
              <a:ext uri="{FF2B5EF4-FFF2-40B4-BE49-F238E27FC236}">
                <a16:creationId xmlns:a16="http://schemas.microsoft.com/office/drawing/2014/main" id="{720C391E-D943-4841-99A7-BE0562482416}"/>
              </a:ext>
            </a:extLst>
          </p:cNvPr>
          <p:cNvSpPr/>
          <p:nvPr/>
        </p:nvSpPr>
        <p:spPr>
          <a:xfrm rot="1685778">
            <a:off x="6116508" y="2457547"/>
            <a:ext cx="1919882" cy="122745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3A282D21-3BC7-44D8-87C1-C0163E0454C5}"/>
              </a:ext>
            </a:extLst>
          </p:cNvPr>
          <p:cNvSpPr/>
          <p:nvPr/>
        </p:nvSpPr>
        <p:spPr>
          <a:xfrm>
            <a:off x="6723364" y="2551309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4914DE27-C78B-4EB3-96E9-27B0ECAC96B0}"/>
              </a:ext>
            </a:extLst>
          </p:cNvPr>
          <p:cNvSpPr/>
          <p:nvPr/>
        </p:nvSpPr>
        <p:spPr>
          <a:xfrm>
            <a:off x="7064074" y="3018570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E94A7831-72D4-4E2E-92D2-E5583C3108FF}"/>
              </a:ext>
            </a:extLst>
          </p:cNvPr>
          <p:cNvSpPr/>
          <p:nvPr/>
        </p:nvSpPr>
        <p:spPr>
          <a:xfrm>
            <a:off x="6927194" y="3181174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124D1571-E6E1-4C17-8C8E-0DB8946B0C17}"/>
              </a:ext>
            </a:extLst>
          </p:cNvPr>
          <p:cNvSpPr/>
          <p:nvPr/>
        </p:nvSpPr>
        <p:spPr>
          <a:xfrm>
            <a:off x="6742679" y="2792745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59EEB995-A8D2-4459-BD93-E797BA14FCD9}"/>
              </a:ext>
            </a:extLst>
          </p:cNvPr>
          <p:cNvSpPr/>
          <p:nvPr/>
        </p:nvSpPr>
        <p:spPr>
          <a:xfrm>
            <a:off x="7410856" y="3372603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98E3FA22-BADF-41A3-9014-6A3EC96E0C34}"/>
              </a:ext>
            </a:extLst>
          </p:cNvPr>
          <p:cNvSpPr/>
          <p:nvPr/>
        </p:nvSpPr>
        <p:spPr>
          <a:xfrm>
            <a:off x="7345440" y="3233972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FC06F8B8-167C-444B-9B32-329A1CFEE410}"/>
              </a:ext>
            </a:extLst>
          </p:cNvPr>
          <p:cNvSpPr/>
          <p:nvPr/>
        </p:nvSpPr>
        <p:spPr>
          <a:xfrm>
            <a:off x="6589200" y="2959707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36539F02-33B4-497F-91EA-D687D929A107}"/>
              </a:ext>
            </a:extLst>
          </p:cNvPr>
          <p:cNvSpPr/>
          <p:nvPr/>
        </p:nvSpPr>
        <p:spPr>
          <a:xfrm>
            <a:off x="7249301" y="3372603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3B1CCFF5-BCEB-44BC-A3B6-4EA98DD1B68A}"/>
              </a:ext>
            </a:extLst>
          </p:cNvPr>
          <p:cNvCxnSpPr>
            <a:cxnSpLocks/>
            <a:stCxn id="28" idx="4"/>
            <a:endCxn id="31" idx="0"/>
          </p:cNvCxnSpPr>
          <p:nvPr/>
        </p:nvCxnSpPr>
        <p:spPr>
          <a:xfrm>
            <a:off x="6759364" y="2623309"/>
            <a:ext cx="1315" cy="16943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963800EC-0A8A-47E7-82A5-52BD01DC6CF0}"/>
              </a:ext>
            </a:extLst>
          </p:cNvPr>
          <p:cNvCxnSpPr>
            <a:cxnSpLocks/>
            <a:stCxn id="31" idx="3"/>
            <a:endCxn id="34" idx="0"/>
          </p:cNvCxnSpPr>
          <p:nvPr/>
        </p:nvCxnSpPr>
        <p:spPr>
          <a:xfrm flipH="1">
            <a:off x="6625200" y="2823473"/>
            <a:ext cx="122751" cy="136234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7ACC2972-8504-4935-BE11-FE852FD384B2}"/>
              </a:ext>
            </a:extLst>
          </p:cNvPr>
          <p:cNvCxnSpPr>
            <a:cxnSpLocks/>
            <a:stCxn id="29" idx="1"/>
            <a:endCxn id="31" idx="5"/>
          </p:cNvCxnSpPr>
          <p:nvPr/>
        </p:nvCxnSpPr>
        <p:spPr>
          <a:xfrm flipH="1" flipV="1">
            <a:off x="6773407" y="2823473"/>
            <a:ext cx="295939" cy="200369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F2548FC9-1B93-489E-8411-EA3EE93065D4}"/>
              </a:ext>
            </a:extLst>
          </p:cNvPr>
          <p:cNvCxnSpPr>
            <a:cxnSpLocks/>
            <a:stCxn id="30" idx="0"/>
            <a:endCxn id="29" idx="3"/>
          </p:cNvCxnSpPr>
          <p:nvPr/>
        </p:nvCxnSpPr>
        <p:spPr>
          <a:xfrm flipV="1">
            <a:off x="6963194" y="3049298"/>
            <a:ext cx="106152" cy="13187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4FBCD537-29C4-48C0-B592-59F08A60BD64}"/>
              </a:ext>
            </a:extLst>
          </p:cNvPr>
          <p:cNvCxnSpPr>
            <a:cxnSpLocks/>
            <a:stCxn id="33" idx="1"/>
            <a:endCxn id="29" idx="5"/>
          </p:cNvCxnSpPr>
          <p:nvPr/>
        </p:nvCxnSpPr>
        <p:spPr>
          <a:xfrm flipH="1" flipV="1">
            <a:off x="7094802" y="3049298"/>
            <a:ext cx="255910" cy="18994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11A115B-DAD3-4959-B34F-3F5AD33B326C}"/>
              </a:ext>
            </a:extLst>
          </p:cNvPr>
          <p:cNvCxnSpPr>
            <a:cxnSpLocks/>
            <a:stCxn id="35" idx="0"/>
            <a:endCxn id="33" idx="3"/>
          </p:cNvCxnSpPr>
          <p:nvPr/>
        </p:nvCxnSpPr>
        <p:spPr>
          <a:xfrm flipV="1">
            <a:off x="7285301" y="3264700"/>
            <a:ext cx="65411" cy="107903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7496F9E8-68A5-453A-8240-498493408083}"/>
              </a:ext>
            </a:extLst>
          </p:cNvPr>
          <p:cNvCxnSpPr>
            <a:cxnSpLocks/>
            <a:stCxn id="32" idx="0"/>
            <a:endCxn id="33" idx="5"/>
          </p:cNvCxnSpPr>
          <p:nvPr/>
        </p:nvCxnSpPr>
        <p:spPr>
          <a:xfrm flipH="1" flipV="1">
            <a:off x="7376168" y="3264700"/>
            <a:ext cx="70688" cy="107903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1703FE1-1E38-437F-BEB7-348FC2E8CA09}"/>
                  </a:ext>
                </a:extLst>
              </p:cNvPr>
              <p:cNvSpPr txBox="1"/>
              <p:nvPr/>
            </p:nvSpPr>
            <p:spPr>
              <a:xfrm>
                <a:off x="6804666" y="2420080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1703FE1-1E38-437F-BEB7-348FC2E8C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666" y="2420080"/>
                <a:ext cx="213199" cy="276999"/>
              </a:xfrm>
              <a:prstGeom prst="rect">
                <a:avLst/>
              </a:prstGeom>
              <a:blipFill>
                <a:blip r:embed="rId10"/>
                <a:stretch>
                  <a:fillRect l="-25714" t="-2222" r="-28571" b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4A012EAA-B7D2-45D0-8004-A87346E9EF24}"/>
                  </a:ext>
                </a:extLst>
              </p:cNvPr>
              <p:cNvSpPr txBox="1"/>
              <p:nvPr/>
            </p:nvSpPr>
            <p:spPr>
              <a:xfrm>
                <a:off x="6412001" y="2959389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4A012EAA-B7D2-45D0-8004-A87346E9E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001" y="2959389"/>
                <a:ext cx="213199" cy="276999"/>
              </a:xfrm>
              <a:prstGeom prst="rect">
                <a:avLst/>
              </a:prstGeom>
              <a:blipFill>
                <a:blip r:embed="rId11"/>
                <a:stretch>
                  <a:fillRect l="-17143" r="-17143" b="-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9BB27617-9B85-4A58-87DD-D7D842F5EC7F}"/>
                  </a:ext>
                </a:extLst>
              </p:cNvPr>
              <p:cNvSpPr txBox="1"/>
              <p:nvPr/>
            </p:nvSpPr>
            <p:spPr>
              <a:xfrm>
                <a:off x="6721339" y="3110441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9BB27617-9B85-4A58-87DD-D7D842F5E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1339" y="3110441"/>
                <a:ext cx="213199" cy="276999"/>
              </a:xfrm>
              <a:prstGeom prst="rect">
                <a:avLst/>
              </a:prstGeom>
              <a:blipFill>
                <a:blip r:embed="rId12"/>
                <a:stretch>
                  <a:fillRect l="-28571" t="-4348" r="-22857" b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38C94B94-6F67-4020-B60A-08EFA6FE1CFF}"/>
                  </a:ext>
                </a:extLst>
              </p:cNvPr>
              <p:cNvSpPr txBox="1"/>
              <p:nvPr/>
            </p:nvSpPr>
            <p:spPr>
              <a:xfrm>
                <a:off x="7171428" y="3423465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38C94B94-6F67-4020-B60A-08EFA6FE1C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1428" y="3423465"/>
                <a:ext cx="213199" cy="276999"/>
              </a:xfrm>
              <a:prstGeom prst="rect">
                <a:avLst/>
              </a:prstGeom>
              <a:blipFill>
                <a:blip r:embed="rId13"/>
                <a:stretch>
                  <a:fillRect l="-11429" r="-8571" b="-44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C8431BBF-AAF1-4164-9500-9B3C9FC11074}"/>
                  </a:ext>
                </a:extLst>
              </p:cNvPr>
              <p:cNvSpPr txBox="1"/>
              <p:nvPr/>
            </p:nvSpPr>
            <p:spPr>
              <a:xfrm>
                <a:off x="7370648" y="3421380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C8431BBF-AAF1-4164-9500-9B3C9FC11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648" y="3421380"/>
                <a:ext cx="213199" cy="276999"/>
              </a:xfrm>
              <a:prstGeom prst="rect">
                <a:avLst/>
              </a:prstGeom>
              <a:blipFill>
                <a:blip r:embed="rId14"/>
                <a:stretch>
                  <a:fillRect l="-31429" t="-4348" r="-28571" b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四角形: 角を丸くする 297">
            <a:extLst>
              <a:ext uri="{FF2B5EF4-FFF2-40B4-BE49-F238E27FC236}">
                <a16:creationId xmlns:a16="http://schemas.microsoft.com/office/drawing/2014/main" id="{B067CC4A-3369-4727-9B58-BE5CBC619FF1}"/>
              </a:ext>
            </a:extLst>
          </p:cNvPr>
          <p:cNvSpPr/>
          <p:nvPr/>
        </p:nvSpPr>
        <p:spPr>
          <a:xfrm>
            <a:off x="4020299" y="3577093"/>
            <a:ext cx="1652786" cy="139143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32FE38ED-8EB1-45EA-9BAB-E59A74B04564}"/>
              </a:ext>
            </a:extLst>
          </p:cNvPr>
          <p:cNvSpPr/>
          <p:nvPr/>
        </p:nvSpPr>
        <p:spPr>
          <a:xfrm>
            <a:off x="4903794" y="3766746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1C0BB921-9A61-4D21-936A-694A635F609A}"/>
              </a:ext>
            </a:extLst>
          </p:cNvPr>
          <p:cNvSpPr/>
          <p:nvPr/>
        </p:nvSpPr>
        <p:spPr>
          <a:xfrm>
            <a:off x="4886999" y="4408443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63972574-AEAA-46A8-8E5B-E3D22CD70F48}"/>
              </a:ext>
            </a:extLst>
          </p:cNvPr>
          <p:cNvSpPr/>
          <p:nvPr/>
        </p:nvSpPr>
        <p:spPr>
          <a:xfrm>
            <a:off x="4962884" y="4532108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D51A6A04-6686-451C-9691-FC13FA68AA2C}"/>
              </a:ext>
            </a:extLst>
          </p:cNvPr>
          <p:cNvSpPr/>
          <p:nvPr/>
        </p:nvSpPr>
        <p:spPr>
          <a:xfrm>
            <a:off x="4923109" y="4008182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24572AD0-FBB8-4D46-A402-E07857BB9EC9}"/>
              </a:ext>
            </a:extLst>
          </p:cNvPr>
          <p:cNvSpPr/>
          <p:nvPr/>
        </p:nvSpPr>
        <p:spPr>
          <a:xfrm>
            <a:off x="5064539" y="4126559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4FFA3B60-03DA-42E4-A5D5-4DE4DF060686}"/>
              </a:ext>
            </a:extLst>
          </p:cNvPr>
          <p:cNvSpPr/>
          <p:nvPr/>
        </p:nvSpPr>
        <p:spPr>
          <a:xfrm>
            <a:off x="4569093" y="4208937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59B49484-75B0-4889-83BA-058DF5D6038E}"/>
              </a:ext>
            </a:extLst>
          </p:cNvPr>
          <p:cNvSpPr/>
          <p:nvPr/>
        </p:nvSpPr>
        <p:spPr>
          <a:xfrm>
            <a:off x="4779672" y="4532108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B028F0AB-2C98-4DFB-A89F-CA40FAAB39A7}"/>
              </a:ext>
            </a:extLst>
          </p:cNvPr>
          <p:cNvSpPr/>
          <p:nvPr/>
        </p:nvSpPr>
        <p:spPr>
          <a:xfrm>
            <a:off x="4427125" y="4324054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466E350F-C674-4E82-9BFD-CE9D8D06EB3D}"/>
              </a:ext>
            </a:extLst>
          </p:cNvPr>
          <p:cNvCxnSpPr>
            <a:cxnSpLocks/>
            <a:stCxn id="49" idx="4"/>
            <a:endCxn id="52" idx="0"/>
          </p:cNvCxnSpPr>
          <p:nvPr/>
        </p:nvCxnSpPr>
        <p:spPr>
          <a:xfrm>
            <a:off x="4939794" y="3838746"/>
            <a:ext cx="1315" cy="16943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6F1EDC77-6404-49F0-A542-AE0367C59B41}"/>
              </a:ext>
            </a:extLst>
          </p:cNvPr>
          <p:cNvCxnSpPr>
            <a:cxnSpLocks/>
            <a:stCxn id="50" idx="0"/>
            <a:endCxn id="54" idx="5"/>
          </p:cNvCxnSpPr>
          <p:nvPr/>
        </p:nvCxnSpPr>
        <p:spPr>
          <a:xfrm flipH="1" flipV="1">
            <a:off x="4599821" y="4239665"/>
            <a:ext cx="305178" cy="168778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BB15226F-A21B-4B59-865A-8AB371CB97A1}"/>
              </a:ext>
            </a:extLst>
          </p:cNvPr>
          <p:cNvCxnSpPr>
            <a:cxnSpLocks/>
            <a:stCxn id="55" idx="0"/>
            <a:endCxn id="50" idx="3"/>
          </p:cNvCxnSpPr>
          <p:nvPr/>
        </p:nvCxnSpPr>
        <p:spPr>
          <a:xfrm flipV="1">
            <a:off x="4815672" y="4439171"/>
            <a:ext cx="76599" cy="9293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74CB2394-3A5B-448A-9E03-AA0DF0AB3113}"/>
              </a:ext>
            </a:extLst>
          </p:cNvPr>
          <p:cNvCxnSpPr>
            <a:cxnSpLocks/>
            <a:stCxn id="51" idx="0"/>
            <a:endCxn id="50" idx="5"/>
          </p:cNvCxnSpPr>
          <p:nvPr/>
        </p:nvCxnSpPr>
        <p:spPr>
          <a:xfrm flipH="1" flipV="1">
            <a:off x="4917727" y="4439171"/>
            <a:ext cx="81157" cy="9293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39234FB6-35B2-4A5F-943C-F749D2A16B4C}"/>
              </a:ext>
            </a:extLst>
          </p:cNvPr>
          <p:cNvCxnSpPr>
            <a:cxnSpLocks/>
            <a:stCxn id="53" idx="0"/>
            <a:endCxn id="52" idx="5"/>
          </p:cNvCxnSpPr>
          <p:nvPr/>
        </p:nvCxnSpPr>
        <p:spPr>
          <a:xfrm flipH="1" flipV="1">
            <a:off x="4953837" y="4038910"/>
            <a:ext cx="146702" cy="87649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799AEC24-C610-4121-971B-F06711110BEA}"/>
              </a:ext>
            </a:extLst>
          </p:cNvPr>
          <p:cNvCxnSpPr>
            <a:cxnSpLocks/>
            <a:stCxn id="54" idx="3"/>
            <a:endCxn id="56" idx="0"/>
          </p:cNvCxnSpPr>
          <p:nvPr/>
        </p:nvCxnSpPr>
        <p:spPr>
          <a:xfrm flipH="1">
            <a:off x="4463125" y="4239665"/>
            <a:ext cx="111240" cy="84389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63270A62-8EDB-43C0-8D22-B4B4513962C2}"/>
              </a:ext>
            </a:extLst>
          </p:cNvPr>
          <p:cNvCxnSpPr>
            <a:cxnSpLocks/>
            <a:stCxn id="54" idx="7"/>
            <a:endCxn id="52" idx="3"/>
          </p:cNvCxnSpPr>
          <p:nvPr/>
        </p:nvCxnSpPr>
        <p:spPr>
          <a:xfrm flipV="1">
            <a:off x="4599821" y="4038910"/>
            <a:ext cx="328560" cy="175299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70019314-8F82-493D-9424-4177F79F36B4}"/>
                  </a:ext>
                </a:extLst>
              </p:cNvPr>
              <p:cNvSpPr txBox="1"/>
              <p:nvPr/>
            </p:nvSpPr>
            <p:spPr>
              <a:xfrm>
                <a:off x="4985096" y="3635517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70019314-8F82-493D-9424-4177F79F3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096" y="3635517"/>
                <a:ext cx="213199" cy="276999"/>
              </a:xfrm>
              <a:prstGeom prst="rect">
                <a:avLst/>
              </a:prstGeom>
              <a:blipFill>
                <a:blip r:embed="rId15"/>
                <a:stretch>
                  <a:fillRect l="-28571" t="-2174" r="-25714" b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80421CEE-0C62-47B9-92AF-DD157279E0FC}"/>
                  </a:ext>
                </a:extLst>
              </p:cNvPr>
              <p:cNvSpPr txBox="1"/>
              <p:nvPr/>
            </p:nvSpPr>
            <p:spPr>
              <a:xfrm>
                <a:off x="4227347" y="4257640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80421CEE-0C62-47B9-92AF-DD157279E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347" y="4257640"/>
                <a:ext cx="213199" cy="276999"/>
              </a:xfrm>
              <a:prstGeom prst="rect">
                <a:avLst/>
              </a:prstGeom>
              <a:blipFill>
                <a:blip r:embed="rId16"/>
                <a:stretch>
                  <a:fillRect l="-14286" r="-17143" b="-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86E1743B-D06D-49CF-B4EF-D150064ABEA6}"/>
                  </a:ext>
                </a:extLst>
              </p:cNvPr>
              <p:cNvSpPr txBox="1"/>
              <p:nvPr/>
            </p:nvSpPr>
            <p:spPr>
              <a:xfrm>
                <a:off x="4688810" y="4589273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86E1743B-D06D-49CF-B4EF-D150064ABE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810" y="4589273"/>
                <a:ext cx="213199" cy="276999"/>
              </a:xfrm>
              <a:prstGeom prst="rect">
                <a:avLst/>
              </a:prstGeom>
              <a:blipFill>
                <a:blip r:embed="rId17"/>
                <a:stretch>
                  <a:fillRect l="-28571" t="-4444" r="-25714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25EA7411-A1B9-4B00-A668-523470E1CD4D}"/>
                  </a:ext>
                </a:extLst>
              </p:cNvPr>
              <p:cNvSpPr txBox="1"/>
              <p:nvPr/>
            </p:nvSpPr>
            <p:spPr>
              <a:xfrm>
                <a:off x="4913874" y="4585743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25EA7411-A1B9-4B00-A668-523470E1CD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874" y="4585743"/>
                <a:ext cx="213199" cy="276999"/>
              </a:xfrm>
              <a:prstGeom prst="rect">
                <a:avLst/>
              </a:prstGeom>
              <a:blipFill>
                <a:blip r:embed="rId18"/>
                <a:stretch>
                  <a:fillRect l="-14286" r="-8571" b="-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0AFDD58F-B4D5-4B8A-B879-0D35792F8C3E}"/>
                  </a:ext>
                </a:extLst>
              </p:cNvPr>
              <p:cNvSpPr txBox="1"/>
              <p:nvPr/>
            </p:nvSpPr>
            <p:spPr>
              <a:xfrm>
                <a:off x="5118173" y="4083480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0AFDD58F-B4D5-4B8A-B879-0D35792F8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8173" y="4083480"/>
                <a:ext cx="213199" cy="276999"/>
              </a:xfrm>
              <a:prstGeom prst="rect">
                <a:avLst/>
              </a:prstGeom>
              <a:blipFill>
                <a:blip r:embed="rId19"/>
                <a:stretch>
                  <a:fillRect l="-31429" t="-4444" r="-25714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正方形/長方形 68"/>
              <p:cNvSpPr/>
              <p:nvPr/>
            </p:nvSpPr>
            <p:spPr>
              <a:xfrm>
                <a:off x="853671" y="2175433"/>
                <a:ext cx="5999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𝑇</m:t>
                          </m:r>
                        </m:e>
                        <m:sub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69" name="正方形/長方形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671" y="2175433"/>
                <a:ext cx="599908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正方形/長方形 69"/>
              <p:cNvSpPr/>
              <p:nvPr/>
            </p:nvSpPr>
            <p:spPr>
              <a:xfrm>
                <a:off x="3471852" y="3967162"/>
                <a:ext cx="6081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𝑇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70" name="正方形/長方形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852" y="3967162"/>
                <a:ext cx="60818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正方形/長方形 70"/>
              <p:cNvSpPr/>
              <p:nvPr/>
            </p:nvSpPr>
            <p:spPr>
              <a:xfrm>
                <a:off x="7059355" y="1968404"/>
                <a:ext cx="6081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𝑇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71" name="正方形/長方形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9355" y="1968404"/>
                <a:ext cx="608180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正方形/長方形 71"/>
              <p:cNvSpPr/>
              <p:nvPr/>
            </p:nvSpPr>
            <p:spPr>
              <a:xfrm>
                <a:off x="3424394" y="2268289"/>
                <a:ext cx="87547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p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𝑇</m:t>
                          </m:r>
                        </m:e>
                        <m:sup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ja-JP" altLang="en-US" sz="2400" dirty="0"/>
              </a:p>
            </p:txBody>
          </p:sp>
        </mc:Choice>
        <mc:Fallback>
          <p:sp>
            <p:nvSpPr>
              <p:cNvPr id="72" name="正方形/長方形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394" y="2268289"/>
                <a:ext cx="875471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テキスト ボックス 73"/>
          <p:cNvSpPr txBox="1"/>
          <p:nvPr/>
        </p:nvSpPr>
        <p:spPr>
          <a:xfrm>
            <a:off x="4122547" y="2705506"/>
            <a:ext cx="333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?</a:t>
            </a:r>
            <a:endParaRPr kumimoji="1" lang="ja-JP" altLang="en-US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071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80489" y="1916036"/>
            <a:ext cx="7160935" cy="22247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32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32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空間上の凸最適化</a:t>
            </a:r>
            <a:r>
              <a:rPr kumimoji="1" lang="ja-JP" altLang="en-US" sz="32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を</a:t>
            </a:r>
            <a:endParaRPr kumimoji="1" lang="en-US" altLang="ja-JP" sz="32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離散最適化問題の連続緩和問題として</a:t>
            </a:r>
            <a:endParaRPr kumimoji="1" lang="en-US" altLang="ja-JP" sz="32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使えない</a:t>
            </a:r>
            <a:r>
              <a:rPr kumimoji="1" lang="ja-JP" altLang="en-US" sz="32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か</a:t>
            </a:r>
            <a:r>
              <a:rPr kumimoji="1" lang="ja-JP" altLang="en-US" sz="32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？</a:t>
            </a:r>
            <a:endParaRPr kumimoji="1" lang="ja-JP" altLang="en-US" sz="32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28952" y="4014952"/>
            <a:ext cx="18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endParaRPr kumimoji="1" lang="ja-JP" altLang="en-US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81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14677" y="717444"/>
            <a:ext cx="4265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36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空間</a:t>
            </a:r>
            <a:r>
              <a:rPr kumimoji="1" lang="en-US" altLang="ja-JP" sz="36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</a:t>
            </a:r>
            <a:r>
              <a:rPr kumimoji="1" lang="en-US" altLang="ja-JP" sz="20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Gromov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1987</a:t>
            </a:r>
            <a:endParaRPr kumimoji="1" lang="ja-JP" altLang="en-US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1673" y="297366"/>
            <a:ext cx="3677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Cartan-Alexandrov-Topogonov</a:t>
            </a:r>
            <a:endParaRPr kumimoji="1" lang="ja-JP" altLang="en-US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01436" y="5894686"/>
            <a:ext cx="4518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事実：</a:t>
            </a:r>
            <a:r>
              <a: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空間は一意測地的</a:t>
            </a:r>
            <a:endParaRPr kumimoji="1" lang="en-US" altLang="ja-JP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4859088" y="245785"/>
                <a:ext cx="17659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curvature </a:t>
                </a:r>
                <a14:m>
                  <m:oMath xmlns:m="http://schemas.openxmlformats.org/officeDocument/2006/math">
                    <m:r>
                      <a:rPr kumimoji="1" lang="en-US" altLang="ja-JP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kumimoji="1" lang="ja-JP" altLang="en-US" sz="20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088" y="245785"/>
                <a:ext cx="1765933" cy="400110"/>
              </a:xfrm>
              <a:prstGeom prst="rect">
                <a:avLst/>
              </a:prstGeom>
              <a:blipFill>
                <a:blip r:embed="rId2"/>
                <a:stretch>
                  <a:fillRect l="-3448" t="-7576" b="-257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1504950" y="1506873"/>
                <a:ext cx="531106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測地的距離空間</a:t>
                </a:r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であって</a:t>
                </a:r>
                <a:endParaRPr kumimoji="1" lang="en-US" altLang="ja-JP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     </a:t>
                </a:r>
                <a:r>
                  <a:rPr kumimoji="1" lang="ja-JP" altLang="en-US" sz="24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すべて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の３角形が「痩せている」</a:t>
                </a: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950" y="1506873"/>
                <a:ext cx="5311069" cy="830997"/>
              </a:xfrm>
              <a:prstGeom prst="rect">
                <a:avLst/>
              </a:prstGeom>
              <a:blipFill>
                <a:blip r:embed="rId3"/>
                <a:stretch>
                  <a:fillRect t="-5839" r="-804" b="-1532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フリーフォーム 12"/>
          <p:cNvSpPr/>
          <p:nvPr/>
        </p:nvSpPr>
        <p:spPr>
          <a:xfrm>
            <a:off x="3306793" y="2806458"/>
            <a:ext cx="1063925" cy="1466490"/>
          </a:xfrm>
          <a:custGeom>
            <a:avLst/>
            <a:gdLst>
              <a:gd name="connsiteX0" fmla="*/ 1063925 w 1063925"/>
              <a:gd name="connsiteY0" fmla="*/ 0 h 1466490"/>
              <a:gd name="connsiteX1" fmla="*/ 632604 w 1063925"/>
              <a:gd name="connsiteY1" fmla="*/ 845388 h 1466490"/>
              <a:gd name="connsiteX2" fmla="*/ 0 w 1063925"/>
              <a:gd name="connsiteY2" fmla="*/ 1466490 h 146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3925" h="1466490">
                <a:moveTo>
                  <a:pt x="1063925" y="0"/>
                </a:moveTo>
                <a:cubicBezTo>
                  <a:pt x="936925" y="300486"/>
                  <a:pt x="809925" y="600973"/>
                  <a:pt x="632604" y="845388"/>
                </a:cubicBezTo>
                <a:cubicBezTo>
                  <a:pt x="455283" y="1089803"/>
                  <a:pt x="227641" y="1278146"/>
                  <a:pt x="0" y="14664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3306793" y="4170973"/>
            <a:ext cx="1794295" cy="188239"/>
          </a:xfrm>
          <a:custGeom>
            <a:avLst/>
            <a:gdLst>
              <a:gd name="connsiteX0" fmla="*/ 0 w 1794295"/>
              <a:gd name="connsiteY0" fmla="*/ 130730 h 188239"/>
              <a:gd name="connsiteX1" fmla="*/ 672861 w 1794295"/>
              <a:gd name="connsiteY1" fmla="*/ 9960 h 188239"/>
              <a:gd name="connsiteX2" fmla="*/ 1380227 w 1794295"/>
              <a:gd name="connsiteY2" fmla="*/ 27213 h 188239"/>
              <a:gd name="connsiteX3" fmla="*/ 1794295 w 1794295"/>
              <a:gd name="connsiteY3" fmla="*/ 188239 h 18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4295" h="188239">
                <a:moveTo>
                  <a:pt x="0" y="130730"/>
                </a:moveTo>
                <a:cubicBezTo>
                  <a:pt x="221411" y="78971"/>
                  <a:pt x="442823" y="27213"/>
                  <a:pt x="672861" y="9960"/>
                </a:cubicBezTo>
                <a:cubicBezTo>
                  <a:pt x="902899" y="-7293"/>
                  <a:pt x="1193321" y="-2500"/>
                  <a:pt x="1380227" y="27213"/>
                </a:cubicBezTo>
                <a:cubicBezTo>
                  <a:pt x="1567133" y="56926"/>
                  <a:pt x="1680714" y="122582"/>
                  <a:pt x="1794295" y="1882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>
            <a:spLocks noChangeAspect="1"/>
          </p:cNvSpPr>
          <p:nvPr/>
        </p:nvSpPr>
        <p:spPr>
          <a:xfrm>
            <a:off x="3230305" y="4193620"/>
            <a:ext cx="166778" cy="1667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4405223" y="2789208"/>
            <a:ext cx="672860" cy="1518249"/>
          </a:xfrm>
          <a:custGeom>
            <a:avLst/>
            <a:gdLst>
              <a:gd name="connsiteX0" fmla="*/ 0 w 672860"/>
              <a:gd name="connsiteY0" fmla="*/ 0 h 1518249"/>
              <a:gd name="connsiteX1" fmla="*/ 126520 w 672860"/>
              <a:gd name="connsiteY1" fmla="*/ 684362 h 1518249"/>
              <a:gd name="connsiteX2" fmla="*/ 465826 w 672860"/>
              <a:gd name="connsiteY2" fmla="*/ 1253705 h 1518249"/>
              <a:gd name="connsiteX3" fmla="*/ 672860 w 672860"/>
              <a:gd name="connsiteY3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860" h="1518249">
                <a:moveTo>
                  <a:pt x="0" y="0"/>
                </a:moveTo>
                <a:cubicBezTo>
                  <a:pt x="24441" y="237705"/>
                  <a:pt x="48882" y="475411"/>
                  <a:pt x="126520" y="684362"/>
                </a:cubicBezTo>
                <a:cubicBezTo>
                  <a:pt x="204158" y="893313"/>
                  <a:pt x="374769" y="1114724"/>
                  <a:pt x="465826" y="1253705"/>
                </a:cubicBezTo>
                <a:cubicBezTo>
                  <a:pt x="556883" y="1392686"/>
                  <a:pt x="614871" y="1455467"/>
                  <a:pt x="672860" y="151824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>
            <a:spLocks noChangeAspect="1"/>
          </p:cNvSpPr>
          <p:nvPr/>
        </p:nvSpPr>
        <p:spPr>
          <a:xfrm>
            <a:off x="4316469" y="2701769"/>
            <a:ext cx="166778" cy="1667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>
            <a:spLocks noChangeAspect="1"/>
          </p:cNvSpPr>
          <p:nvPr/>
        </p:nvSpPr>
        <p:spPr>
          <a:xfrm>
            <a:off x="5003514" y="4248254"/>
            <a:ext cx="166778" cy="1667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4033058" y="2486325"/>
                <a:ext cx="283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058" y="2486325"/>
                <a:ext cx="283411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3105434" y="4249944"/>
                <a:ext cx="28828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434" y="4249944"/>
                <a:ext cx="288284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4947566" y="4359212"/>
                <a:ext cx="2610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566" y="4359212"/>
                <a:ext cx="261034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楕円 50"/>
          <p:cNvSpPr>
            <a:spLocks noChangeAspect="1"/>
          </p:cNvSpPr>
          <p:nvPr/>
        </p:nvSpPr>
        <p:spPr>
          <a:xfrm>
            <a:off x="4160485" y="409998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4060695" y="4143768"/>
                <a:ext cx="2864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695" y="4143768"/>
                <a:ext cx="286489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正方形/長方形 53"/>
              <p:cNvSpPr/>
              <p:nvPr/>
            </p:nvSpPr>
            <p:spPr>
              <a:xfrm>
                <a:off x="2999381" y="4886427"/>
                <a:ext cx="27426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kumimoji="1" lang="en-US" altLang="ja-JP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kumimoji="1"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kumimoji="1"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54" name="正方形/長方形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381" y="4886427"/>
                <a:ext cx="2742674" cy="461665"/>
              </a:xfrm>
              <a:prstGeom prst="rect">
                <a:avLst/>
              </a:prstGeom>
              <a:blipFill>
                <a:blip r:embed="rId14"/>
                <a:stretch>
                  <a:fillRect r="-1111" b="-10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グループ化 3"/>
          <p:cNvGrpSpPr/>
          <p:nvPr/>
        </p:nvGrpSpPr>
        <p:grpSpPr>
          <a:xfrm>
            <a:off x="6348993" y="2266160"/>
            <a:ext cx="2603112" cy="3588589"/>
            <a:chOff x="6457949" y="1840302"/>
            <a:chExt cx="2603112" cy="3588589"/>
          </a:xfrm>
        </p:grpSpPr>
        <p:sp>
          <p:nvSpPr>
            <p:cNvPr id="25" name="楕円 24"/>
            <p:cNvSpPr>
              <a:spLocks noChangeAspect="1"/>
            </p:cNvSpPr>
            <p:nvPr/>
          </p:nvSpPr>
          <p:spPr>
            <a:xfrm>
              <a:off x="6809385" y="3623020"/>
              <a:ext cx="166778" cy="1667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26"/>
            <p:cNvSpPr>
              <a:spLocks noChangeAspect="1"/>
            </p:cNvSpPr>
            <p:nvPr/>
          </p:nvSpPr>
          <p:spPr>
            <a:xfrm>
              <a:off x="7889798" y="2159924"/>
              <a:ext cx="166778" cy="1667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楕円 27"/>
            <p:cNvSpPr>
              <a:spLocks noChangeAspect="1"/>
            </p:cNvSpPr>
            <p:nvPr/>
          </p:nvSpPr>
          <p:spPr>
            <a:xfrm>
              <a:off x="8576843" y="3706409"/>
              <a:ext cx="166778" cy="1667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テキスト ボックス 28"/>
                <p:cNvSpPr txBox="1"/>
                <p:nvPr/>
              </p:nvSpPr>
              <p:spPr>
                <a:xfrm>
                  <a:off x="7606387" y="1944480"/>
                  <a:ext cx="283411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kumimoji="1" lang="ja-JP" alt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29" name="テキスト ボックス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06387" y="1944480"/>
                  <a:ext cx="283411" cy="430887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テキスト ボックス 29"/>
                <p:cNvSpPr txBox="1"/>
                <p:nvPr/>
              </p:nvSpPr>
              <p:spPr>
                <a:xfrm>
                  <a:off x="6615229" y="3751157"/>
                  <a:ext cx="288284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kumimoji="1" lang="ja-JP" alt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30" name="テキスト ボックス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15229" y="3751157"/>
                  <a:ext cx="288284" cy="43088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テキスト ボックス 30"/>
                <p:cNvSpPr txBox="1"/>
                <p:nvPr/>
              </p:nvSpPr>
              <p:spPr>
                <a:xfrm>
                  <a:off x="8581905" y="3880008"/>
                  <a:ext cx="261032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kumimoji="1" lang="ja-JP" alt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31" name="テキスト ボックス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81905" y="3880008"/>
                  <a:ext cx="261032" cy="430887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直線コネクタ 32"/>
            <p:cNvCxnSpPr>
              <a:stCxn id="27" idx="3"/>
              <a:endCxn id="25" idx="7"/>
            </p:cNvCxnSpPr>
            <p:nvPr/>
          </p:nvCxnSpPr>
          <p:spPr>
            <a:xfrm flipH="1">
              <a:off x="6951739" y="2302278"/>
              <a:ext cx="962483" cy="1345166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>
              <a:stCxn id="27" idx="5"/>
              <a:endCxn id="28" idx="0"/>
            </p:cNvCxnSpPr>
            <p:nvPr/>
          </p:nvCxnSpPr>
          <p:spPr>
            <a:xfrm>
              <a:off x="8032152" y="2302278"/>
              <a:ext cx="628080" cy="140413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>
              <a:stCxn id="25" idx="6"/>
              <a:endCxn id="28" idx="2"/>
            </p:cNvCxnSpPr>
            <p:nvPr/>
          </p:nvCxnSpPr>
          <p:spPr>
            <a:xfrm>
              <a:off x="6976163" y="3706409"/>
              <a:ext cx="1600680" cy="8338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テキスト ボックス 44"/>
                <p:cNvSpPr txBox="1"/>
                <p:nvPr/>
              </p:nvSpPr>
              <p:spPr>
                <a:xfrm>
                  <a:off x="8309164" y="2027869"/>
                  <a:ext cx="51661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kumimoji="1" lang="en-US" altLang="ja-JP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45" name="テキスト ボックス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09164" y="2027869"/>
                  <a:ext cx="516615" cy="430887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テキスト ボックス 45"/>
                <p:cNvSpPr txBox="1"/>
                <p:nvPr/>
              </p:nvSpPr>
              <p:spPr>
                <a:xfrm>
                  <a:off x="6757406" y="4307624"/>
                  <a:ext cx="2140842" cy="92333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d>
                          </m:e>
                          <m:sub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000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kumimoji="1" lang="en-US" altLang="ja-JP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kumimoji="1" lang="en-US" altLang="ja-JP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kumimoji="1" lang="en-US" altLang="ja-JP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  <m:r>
                                  <a:rPr kumimoji="1" lang="en-US" altLang="ja-JP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kumimoji="1" lang="en-US" altLang="ja-JP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d>
                          </m:e>
                          <m:sub>
                            <m: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000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kumimoji="1" lang="en-US" altLang="ja-JP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kumimoji="1" lang="en-US" altLang="ja-JP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kumimoji="1" lang="en-US" altLang="ja-JP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acc>
                                <m:r>
                                  <a:rPr kumimoji="1" lang="en-US" altLang="ja-JP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kumimoji="1" lang="en-US" altLang="ja-JP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d>
                          </m:e>
                          <m:sub>
                            <m: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000" dirty="0" smtClean="0"/>
                </a:p>
              </p:txBody>
            </p:sp>
          </mc:Choice>
          <mc:Fallback xmlns="">
            <p:sp>
              <p:nvSpPr>
                <p:cNvPr id="46" name="テキスト ボックス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7406" y="4307624"/>
                  <a:ext cx="2140842" cy="923330"/>
                </a:xfrm>
                <a:prstGeom prst="rect">
                  <a:avLst/>
                </a:prstGeom>
                <a:blipFill>
                  <a:blip r:embed="rId19"/>
                  <a:stretch>
                    <a:fillRect l="-2557" r="-3693" b="-463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" name="楕円 49"/>
            <p:cNvSpPr>
              <a:spLocks noChangeAspect="1"/>
            </p:cNvSpPr>
            <p:nvPr/>
          </p:nvSpPr>
          <p:spPr>
            <a:xfrm>
              <a:off x="7735345" y="370005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テキスト ボックス 52"/>
                <p:cNvSpPr txBox="1"/>
                <p:nvPr/>
              </p:nvSpPr>
              <p:spPr>
                <a:xfrm>
                  <a:off x="7627733" y="3781822"/>
                  <a:ext cx="286489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kumimoji="1" lang="ja-JP" alt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53" name="テキスト ボックス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7733" y="3781822"/>
                  <a:ext cx="286489" cy="430887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5" name="角丸四角形吹き出し 54"/>
            <p:cNvSpPr/>
            <p:nvPr/>
          </p:nvSpPr>
          <p:spPr>
            <a:xfrm>
              <a:off x="6457949" y="1840302"/>
              <a:ext cx="2603112" cy="3588589"/>
            </a:xfrm>
            <a:prstGeom prst="wedgeRoundRectCallout">
              <a:avLst>
                <a:gd name="adj1" fmla="val -83728"/>
                <a:gd name="adj2" fmla="val -18529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4884570" y="2599129"/>
                <a:ext cx="27950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570" y="2599129"/>
                <a:ext cx="279500" cy="43088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コネクタ 13"/>
          <p:cNvCxnSpPr>
            <a:endCxn id="52" idx="0"/>
          </p:cNvCxnSpPr>
          <p:nvPr/>
        </p:nvCxnSpPr>
        <p:spPr>
          <a:xfrm flipH="1">
            <a:off x="4203940" y="2868547"/>
            <a:ext cx="166778" cy="127522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7651625" y="2694312"/>
            <a:ext cx="209057" cy="148388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75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550397" y="2396466"/>
            <a:ext cx="5966817" cy="204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5973" y="246790"/>
            <a:ext cx="74879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8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緩和による</a:t>
            </a:r>
            <a:endParaRPr kumimoji="1" lang="en-US" altLang="ja-JP" sz="28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r>
              <a:rPr kumimoji="1" lang="ja-JP" altLang="en-US" sz="28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最大消滅</a:t>
            </a:r>
            <a:r>
              <a:rPr kumimoji="1" lang="ja-JP" altLang="en-US" sz="28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部分</a:t>
            </a:r>
            <a:r>
              <a:rPr kumimoji="1" lang="ja-JP" altLang="en-US" sz="28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空間問題</a:t>
            </a:r>
            <a:r>
              <a:rPr kumimoji="1" lang="en-US" altLang="ja-JP" sz="28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(MVSP)</a:t>
            </a:r>
            <a:r>
              <a:rPr kumimoji="1" lang="ja-JP" altLang="en-US" sz="28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への</a:t>
            </a:r>
            <a:r>
              <a:rPr kumimoji="1" lang="ja-JP" altLang="en-US" sz="28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アプローチ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46898" y="1140735"/>
            <a:ext cx="2937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Hamada-Hirai 2017</a:t>
            </a:r>
            <a:endParaRPr kumimoji="1" lang="ja-JP" altLang="en-US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701204" y="1844467"/>
                <a:ext cx="38717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入力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1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2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,…,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𝑁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ja-JP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204" y="1844467"/>
                <a:ext cx="3871766" cy="461665"/>
              </a:xfrm>
              <a:prstGeom prst="rect">
                <a:avLst/>
              </a:prstGeom>
              <a:blipFill>
                <a:blip r:embed="rId2"/>
                <a:stretch>
                  <a:fillRect l="-2362" t="-10667" b="-30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5712373" y="1895132"/>
                <a:ext cx="10082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2400" dirty="0" smtClean="0">
                    <a:ea typeface="小塚明朝 Pr6N R" panose="02020400000000000000" pitchFamily="18" charset="-128"/>
                  </a:rPr>
                  <a:t>( </a:t>
                </a:r>
                <a14:m>
                  <m:oMath xmlns:m="http://schemas.openxmlformats.org/officeDocument/2006/math">
                    <m:r>
                      <a:rPr kumimoji="1" lang="ja-JP" altLang="en-US" sz="240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𝔽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: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体 </a:t>
                </a:r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)</a:t>
                </a:r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2373" y="1895132"/>
                <a:ext cx="1008289" cy="369332"/>
              </a:xfrm>
              <a:prstGeom prst="rect">
                <a:avLst/>
              </a:prstGeom>
              <a:blipFill>
                <a:blip r:embed="rId3"/>
                <a:stretch>
                  <a:fillRect l="-18182" t="-28333" r="-18182" b="-5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026672" y="2620145"/>
                <a:ext cx="33502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Max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.  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dim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 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𝑋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+ 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dim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Y</m:t>
                      </m:r>
                    </m:oMath>
                  </m:oMathPara>
                </a14:m>
                <a:endParaRPr kumimoji="1" lang="ja-JP" altLang="en-US" sz="28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6672" y="2620145"/>
                <a:ext cx="335027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2352364" y="3210728"/>
                <a:ext cx="343883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s</m:t>
                      </m:r>
                      <m:r>
                        <a:rPr kumimoji="1" lang="en-US" altLang="ja-JP" sz="28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. </m:t>
                      </m:r>
                      <m:r>
                        <m:rPr>
                          <m:sty m:val="p"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t</m:t>
                      </m:r>
                      <m:r>
                        <a:rPr kumimoji="1" lang="en-US" altLang="ja-JP" sz="28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.    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𝑋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,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𝑌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=0</m:t>
                      </m:r>
                    </m:oMath>
                  </m:oMathPara>
                </a14:m>
                <a:endParaRPr kumimoji="1" lang="ja-JP" altLang="en-US" sz="28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364" y="3210728"/>
                <a:ext cx="3438837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2861264" y="3715122"/>
                <a:ext cx="28094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i="1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𝑋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ja-JP" alt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p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ja-JP" alt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p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kumimoji="1" lang="ja-JP" altLang="en-US" sz="28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:r>
                  <a:rPr kumimoji="1" lang="en-US" altLang="ja-JP" sz="28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:endParaRPr lang="ja-JP" altLang="en-US" sz="2800" dirty="0"/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264" y="3715122"/>
                <a:ext cx="280942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/>
          <p:cNvSpPr txBox="1"/>
          <p:nvPr/>
        </p:nvSpPr>
        <p:spPr>
          <a:xfrm>
            <a:off x="5376948" y="382352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ベクトル</a:t>
            </a:r>
            <a:r>
              <a:rPr kumimoji="1" lang="ja-JP" altLang="en-US" sz="20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部分</a:t>
            </a:r>
            <a:r>
              <a:rPr kumimoji="1" lang="ja-JP" altLang="en-US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空間</a:t>
            </a:r>
            <a:endParaRPr kumimoji="1" lang="ja-JP" altLang="en-US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1816435" y="4440409"/>
                <a:ext cx="38959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ここで，</a:t>
                </a:r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𝑥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,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𝑦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≔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𝑥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𝑇</m:t>
                        </m:r>
                      </m:sup>
                    </m:sSup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𝑘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𝑦</m:t>
                    </m:r>
                  </m:oMath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435" y="4440409"/>
                <a:ext cx="3895938" cy="461665"/>
              </a:xfrm>
              <a:prstGeom prst="rect">
                <a:avLst/>
              </a:prstGeom>
              <a:blipFill>
                <a:blip r:embed="rId7"/>
                <a:stretch>
                  <a:fillRect l="-2504" t="-10526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/>
              <p:cNvSpPr/>
              <p:nvPr/>
            </p:nvSpPr>
            <p:spPr>
              <a:xfrm>
                <a:off x="5229700" y="3210728"/>
                <a:ext cx="88197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dPr>
                        <m:e>
                          <m:r>
                            <a:rPr kumimoji="1" lang="en-US" altLang="ja-JP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</m:t>
                          </m:r>
                          <m:r>
                            <a:rPr kumimoji="1" lang="en-US" altLang="ja-JP" sz="240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700" y="3210728"/>
                <a:ext cx="881973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1632257" y="5528763"/>
                <a:ext cx="6061531" cy="4914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𝑘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=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𝐸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𝑖𝑗</m:t>
                        </m:r>
                      </m:sub>
                    </m:sSub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ja-JP" altLang="en-US" sz="2400" i="1" dirty="0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⇒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２部グラフの最大安定集合問題</a:t>
                </a: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257" y="5528763"/>
                <a:ext cx="6061531" cy="491417"/>
              </a:xfrm>
              <a:prstGeom prst="rect">
                <a:avLst/>
              </a:prstGeom>
              <a:blipFill>
                <a:blip r:embed="rId9"/>
                <a:stretch>
                  <a:fillRect l="-302" t="-9877" r="-604" b="-209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67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564778" y="979628"/>
                <a:ext cx="8068236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Edmonds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問題</a:t>
                </a:r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( = 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最大ランク行列補完</a:t>
                </a:r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)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の弱双対</a:t>
                </a:r>
                <a:endParaRPr kumimoji="1" lang="en-US" altLang="ja-JP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 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rank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𝑧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𝐴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a:rPr kumimoji="1" lang="en-US" altLang="ja-JP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kumimoji="1" lang="en-US" altLang="ja-JP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kumimoji="1" lang="en-US" altLang="ja-JP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kumimoji="1" lang="en-US" altLang="ja-JP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endParaRPr kumimoji="1" lang="en-US" altLang="ja-JP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endParaRPr kumimoji="1" lang="en-US" altLang="ja-JP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endParaRPr kumimoji="1" lang="en-US" altLang="ja-JP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endParaRPr kumimoji="1" lang="en-US" altLang="ja-JP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分割行列</a:t>
                </a:r>
                <a:r>
                  <a:rPr kumimoji="1" lang="ja-JP" altLang="en-US" sz="24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の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ブロック３角化 </a:t>
                </a:r>
                <a:r>
                  <a:rPr kumimoji="1" lang="en-US" altLang="ja-JP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Ito-Iwata-</a:t>
                </a:r>
                <a:r>
                  <a:rPr kumimoji="1" lang="en-US" altLang="ja-JP" dirty="0" err="1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Murota</a:t>
                </a:r>
                <a:r>
                  <a:rPr kumimoji="1" lang="en-US" altLang="ja-JP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1995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24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非可換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ランク </a:t>
                </a:r>
                <a:r>
                  <a:rPr kumimoji="1" lang="en-US" altLang="ja-JP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Fortin-</a:t>
                </a:r>
                <a:r>
                  <a:rPr kumimoji="1" lang="en-US" altLang="ja-JP" dirty="0" err="1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Reutenauer</a:t>
                </a:r>
                <a:r>
                  <a:rPr kumimoji="1" lang="en-US" altLang="ja-JP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2004, </a:t>
                </a:r>
              </a:p>
              <a:p>
                <a:pPr>
                  <a:lnSpc>
                    <a:spcPct val="150000"/>
                  </a:lnSpc>
                </a:pPr>
                <a:r>
                  <a:rPr kumimoji="1" lang="en-US" altLang="ja-JP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       Garg-</a:t>
                </a:r>
                <a:r>
                  <a:rPr kumimoji="1" lang="en-US" altLang="ja-JP" dirty="0" err="1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Gurvits</a:t>
                </a:r>
                <a:r>
                  <a:rPr kumimoji="1" lang="en-US" altLang="ja-JP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-Oliveira-</a:t>
                </a:r>
                <a:r>
                  <a:rPr kumimoji="1" lang="en-US" altLang="ja-JP" dirty="0" err="1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Wigderson</a:t>
                </a:r>
                <a:r>
                  <a:rPr kumimoji="1" lang="en-US" altLang="ja-JP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2015(FOCS16), </a:t>
                </a:r>
                <a:r>
                  <a:rPr kumimoji="1" lang="en-US" altLang="ja-JP" dirty="0" err="1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Derksen-Makam</a:t>
                </a:r>
                <a:r>
                  <a:rPr kumimoji="1" lang="en-US" altLang="ja-JP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2015,          </a:t>
                </a:r>
                <a:endParaRPr kumimoji="1" lang="en-US" altLang="ja-JP" dirty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en-US" altLang="ja-JP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            </a:t>
                </a:r>
                <a:r>
                  <a:rPr kumimoji="1" lang="en-US" altLang="ja-JP" dirty="0" err="1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Ivanyos-Qiao-Subrahmanyam</a:t>
                </a:r>
                <a:r>
                  <a:rPr kumimoji="1" lang="en-US" altLang="ja-JP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2015(ITCS17)</a:t>
                </a:r>
              </a:p>
            </p:txBody>
          </p:sp>
        </mc:Choice>
        <mc:Fallback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78" y="979628"/>
                <a:ext cx="8068236" cy="4801314"/>
              </a:xfrm>
              <a:prstGeom prst="rect">
                <a:avLst/>
              </a:prstGeom>
              <a:blipFill>
                <a:blip r:embed="rId2"/>
                <a:stretch>
                  <a:fillRect l="-1058" r="-8466" b="-12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981583" y="1698145"/>
                <a:ext cx="28774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Max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.  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dim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 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𝑋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+ 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dim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Y</m:t>
                      </m:r>
                    </m:oMath>
                  </m:oMathPara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583" y="1698145"/>
                <a:ext cx="2877454" cy="369332"/>
              </a:xfrm>
              <a:prstGeom prst="rect">
                <a:avLst/>
              </a:prstGeom>
              <a:blipFill>
                <a:blip r:embed="rId3"/>
                <a:stretch>
                  <a:fillRect l="-1695" r="-2119" b="-1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981583" y="2070223"/>
                <a:ext cx="285873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sSup>
                        <m:sSupPr>
                          <m:ctrlPr>
                            <a:rPr kumimoji="1" lang="en-US" altLang="ja-JP" sz="2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ja-JP" altLang="en-US" sz="2400" i="1" dirty="0">
                              <a:latin typeface="Cambria Math" panose="02040503050406030204" pitchFamily="18" charset="0"/>
                            </a:rPr>
                            <m:t>𝔽</m:t>
                          </m:r>
                        </m:e>
                        <m:sup>
                          <m:r>
                            <a:rPr kumimoji="1" lang="en-US" altLang="ja-JP" sz="2400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kumimoji="1" lang="en-US" altLang="ja-JP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sSup>
                        <m:sSupPr>
                          <m:ctrlPr>
                            <a:rPr kumimoji="1" lang="en-US" altLang="ja-JP" sz="2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ja-JP" altLang="en-US" sz="2400" i="1" dirty="0">
                              <a:latin typeface="Cambria Math" panose="02040503050406030204" pitchFamily="18" charset="0"/>
                            </a:rPr>
                            <m:t>𝔽</m:t>
                          </m:r>
                        </m:e>
                        <m:sup>
                          <m:r>
                            <a:rPr kumimoji="1" lang="en-US" altLang="ja-JP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kumimoji="1" lang="en-US" altLang="ja-JP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kumimoji="1" lang="en-US" altLang="ja-JP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∼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583" y="2070223"/>
                <a:ext cx="2858731" cy="11079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グループ化 22"/>
          <p:cNvGrpSpPr/>
          <p:nvPr/>
        </p:nvGrpSpPr>
        <p:grpSpPr>
          <a:xfrm>
            <a:off x="6608684" y="2678422"/>
            <a:ext cx="1261215" cy="1099963"/>
            <a:chOff x="6191347" y="1177741"/>
            <a:chExt cx="1261215" cy="1099963"/>
          </a:xfrm>
        </p:grpSpPr>
        <p:sp>
          <p:nvSpPr>
            <p:cNvPr id="16" name="正方形/長方形 15"/>
            <p:cNvSpPr/>
            <p:nvPr/>
          </p:nvSpPr>
          <p:spPr>
            <a:xfrm>
              <a:off x="6464398" y="1177741"/>
              <a:ext cx="988164" cy="7921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464398" y="1464105"/>
              <a:ext cx="606268" cy="5084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テキスト ボックス 17"/>
                <p:cNvSpPr txBox="1"/>
                <p:nvPr/>
              </p:nvSpPr>
              <p:spPr>
                <a:xfrm>
                  <a:off x="6191347" y="1531039"/>
                  <a:ext cx="229102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kumimoji="1" lang="ja-JP" altLang="en-US" sz="2000" dirty="0" smtClean="0"/>
                </a:p>
              </p:txBody>
            </p:sp>
          </mc:Choice>
          <mc:Fallback xmlns="">
            <p:sp>
              <p:nvSpPr>
                <p:cNvPr id="18" name="テキスト ボックス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1347" y="1531039"/>
                  <a:ext cx="229102" cy="307777"/>
                </a:xfrm>
                <a:prstGeom prst="rect">
                  <a:avLst/>
                </a:prstGeom>
                <a:blipFill>
                  <a:blip r:embed="rId5"/>
                  <a:stretch>
                    <a:fillRect l="-23684" r="-23684" b="-588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テキスト ボックス 18"/>
                <p:cNvSpPr txBox="1"/>
                <p:nvPr/>
              </p:nvSpPr>
              <p:spPr>
                <a:xfrm>
                  <a:off x="6752356" y="1969927"/>
                  <a:ext cx="217880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oMath>
                    </m:oMathPara>
                  </a14:m>
                  <a:endParaRPr kumimoji="1" lang="ja-JP" altLang="en-US" sz="2000" dirty="0" smtClean="0"/>
                </a:p>
              </p:txBody>
            </p:sp>
          </mc:Choice>
          <mc:Fallback xmlns="">
            <p:sp>
              <p:nvSpPr>
                <p:cNvPr id="19" name="テキスト ボックス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2356" y="1969927"/>
                  <a:ext cx="217880" cy="307777"/>
                </a:xfrm>
                <a:prstGeom prst="rect">
                  <a:avLst/>
                </a:prstGeom>
                <a:blipFill>
                  <a:blip r:embed="rId6"/>
                  <a:stretch>
                    <a:fillRect l="-25000" r="-25000" b="-588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6706128" y="1500262"/>
                  <a:ext cx="280526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20" name="テキスト ボックス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6128" y="1500262"/>
                  <a:ext cx="280526" cy="43088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テキスト ボックス 23"/>
          <p:cNvSpPr txBox="1"/>
          <p:nvPr/>
        </p:nvSpPr>
        <p:spPr>
          <a:xfrm>
            <a:off x="3021724" y="285758"/>
            <a:ext cx="2589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MVSP</a:t>
            </a:r>
            <a:r>
              <a:rPr kumimoji="1" lang="ja-JP" altLang="en-US" sz="28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の重要性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正方形/長方形 3"/>
              <p:cNvSpPr/>
              <p:nvPr/>
            </p:nvSpPr>
            <p:spPr>
              <a:xfrm>
                <a:off x="1081975" y="1651978"/>
                <a:ext cx="6639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nc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-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975" y="1651978"/>
                <a:ext cx="663964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/>
              <p:cNvSpPr txBox="1"/>
              <p:nvPr/>
            </p:nvSpPr>
            <p:spPr>
              <a:xfrm>
                <a:off x="3485712" y="1696540"/>
                <a:ext cx="3157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40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≤</m:t>
                      </m:r>
                    </m:oMath>
                  </m:oMathPara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712" y="1696540"/>
                <a:ext cx="315792" cy="369332"/>
              </a:xfrm>
              <a:prstGeom prst="rect">
                <a:avLst/>
              </a:prstGeom>
              <a:blipFill>
                <a:blip r:embed="rId9"/>
                <a:stretch>
                  <a:fillRect l="-21154" r="-17308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テキスト ボックス 6"/>
              <p:cNvSpPr txBox="1"/>
              <p:nvPr/>
            </p:nvSpPr>
            <p:spPr>
              <a:xfrm>
                <a:off x="3477216" y="1696540"/>
                <a:ext cx="3141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216" y="1696540"/>
                <a:ext cx="314189" cy="369332"/>
              </a:xfrm>
              <a:prstGeom prst="rect">
                <a:avLst/>
              </a:prstGeom>
              <a:blipFill>
                <a:blip r:embed="rId10"/>
                <a:stretch>
                  <a:fillRect l="-7692" r="-576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261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302661" y="312590"/>
            <a:ext cx="6630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Hamada-Hirai 2017</a:t>
            </a: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の多項式時間</a:t>
            </a:r>
            <a:r>
              <a:rPr kumimoji="1" lang="ja-JP" altLang="en-US" sz="24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アルゴリズム</a:t>
            </a:r>
            <a:endParaRPr kumimoji="1" lang="ja-JP" altLang="en-US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6931" y="1075884"/>
            <a:ext cx="799225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MVSP</a:t>
            </a:r>
            <a:r>
              <a:rPr kumimoji="1" lang="ja-JP" altLang="en-US" sz="20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は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「ベクトル部分空間のなすモジュラ束」上の</a:t>
            </a:r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    劣モジュラ最適化とみなせる．</a:t>
            </a:r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　　　　　　</a:t>
            </a:r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endParaRPr kumimoji="1" lang="en-US" altLang="ja-JP" sz="2000" dirty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モジュラ束の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空間へ連続緩和 </a:t>
            </a:r>
            <a:r>
              <a:rPr kumimoji="1" lang="en-US" altLang="ja-JP" sz="16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Chalopin</a:t>
            </a:r>
            <a:r>
              <a:rPr kumimoji="1" lang="en-US" altLang="ja-JP" sz="16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-</a:t>
            </a:r>
            <a:r>
              <a:rPr kumimoji="1" lang="en-US" altLang="ja-JP" sz="16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Chepoi</a:t>
            </a:r>
            <a:r>
              <a:rPr kumimoji="1" lang="en-US" altLang="ja-JP" sz="16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-Hirai-</a:t>
            </a:r>
            <a:r>
              <a:rPr kumimoji="1" lang="en-US" altLang="ja-JP" sz="16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Osajda</a:t>
            </a:r>
            <a:r>
              <a:rPr kumimoji="1" lang="en-US" altLang="ja-JP" sz="16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2013</a:t>
            </a:r>
          </a:p>
          <a:p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endParaRPr kumimoji="1" lang="en-US" altLang="ja-JP" sz="2000" dirty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endParaRPr kumimoji="1" lang="en-US" altLang="ja-JP" sz="2000" dirty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劣モジュラ最適化 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  <a:sym typeface="Wingdings" panose="05000000000000000000" pitchFamily="2" charset="2"/>
              </a:rPr>
              <a:t> 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空間上の凸最適化</a:t>
            </a:r>
            <a:endParaRPr kumimoji="1" lang="en-US" altLang="ja-JP" sz="16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                                                                  </a:t>
            </a:r>
            <a:r>
              <a:rPr kumimoji="1" lang="en-US" altLang="ja-JP" sz="16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Lovász</a:t>
            </a:r>
            <a:r>
              <a:rPr kumimoji="1" lang="ja-JP" altLang="en-US" sz="16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拡張の一般化</a:t>
            </a:r>
            <a:r>
              <a:rPr kumimoji="1" lang="en-US" altLang="ja-JP" sz="16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:</a:t>
            </a:r>
            <a:r>
              <a:rPr kumimoji="1" lang="ja-JP" altLang="en-US" sz="16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</a:t>
            </a:r>
            <a:r>
              <a:rPr kumimoji="1" lang="en-US" altLang="ja-JP" sz="16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Hirai 2018</a:t>
            </a:r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分割近接点法と</a:t>
            </a:r>
            <a:r>
              <a:rPr kumimoji="1" lang="en-US" altLang="ja-JP" sz="20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Ohta-Pálfia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の収束評価を適用</a:t>
            </a:r>
            <a:r>
              <a:rPr kumimoji="1" lang="ja-JP" altLang="en-US" sz="20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する．</a:t>
            </a:r>
            <a:endParaRPr kumimoji="1" lang="en-US" altLang="ja-JP" sz="20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endParaRPr kumimoji="1" lang="en-US" altLang="ja-JP" sz="2000" dirty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2020629" y="1739436"/>
                <a:ext cx="6093271" cy="775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40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M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in</m:t>
                      </m:r>
                      <m:r>
                        <m:rPr>
                          <m:nor/>
                        </m:rPr>
                        <a:rPr kumimoji="1" lang="en-US" altLang="ja-JP" sz="240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.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dim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 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𝑋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dim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 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𝑌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+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 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r>
                            <m:rPr>
                              <m:nor/>
                            </m:rPr>
                            <a:rPr kumimoji="1" lang="en-US" altLang="ja-JP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rank</m:t>
                          </m:r>
                          <m:sSub>
                            <m:sSub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629" y="1739436"/>
                <a:ext cx="6093271" cy="7750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2215411" y="2327952"/>
                <a:ext cx="29327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</m:t>
                      </m:r>
                      <m:d>
                        <m:d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ℳ</m:t>
                      </m:r>
                    </m:oMath>
                  </m:oMathPara>
                </a14:m>
                <a:endParaRPr kumimoji="1" lang="en-US" altLang="ja-JP" sz="2400" dirty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411" y="2327952"/>
                <a:ext cx="293272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890" y="3316578"/>
            <a:ext cx="3783691" cy="1567707"/>
          </a:xfrm>
          <a:prstGeom prst="rect">
            <a:avLst/>
          </a:prstGeom>
        </p:spPr>
      </p:pic>
      <p:sp>
        <p:nvSpPr>
          <p:cNvPr id="9" name="右矢印 8"/>
          <p:cNvSpPr/>
          <p:nvPr/>
        </p:nvSpPr>
        <p:spPr>
          <a:xfrm>
            <a:off x="4343613" y="3957851"/>
            <a:ext cx="54843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10949" y="409682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の高次元版</a:t>
            </a:r>
          </a:p>
        </p:txBody>
      </p:sp>
    </p:spTree>
    <p:extLst>
      <p:ext uri="{BB962C8B-B14F-4D97-AF65-F5344CB8AC3E}">
        <p14:creationId xmlns:p14="http://schemas.microsoft.com/office/powerpoint/2010/main" val="3069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16593" y="3475638"/>
            <a:ext cx="8519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参考</a:t>
            </a: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文献：</a:t>
            </a:r>
            <a:endParaRPr kumimoji="1" lang="en-US" altLang="ja-JP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平井広志「</a:t>
            </a:r>
            <a:r>
              <a: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空間上のアルゴリズムと最適化について」</a:t>
            </a:r>
            <a:endParaRPr kumimoji="1" lang="en-US" altLang="ja-JP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電子情報通信学会誌，</a:t>
            </a:r>
            <a:r>
              <a: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2018</a:t>
            </a: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年．</a:t>
            </a:r>
            <a:endParaRPr kumimoji="1" lang="en-US" altLang="ja-JP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25979" y="584845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まとめ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6593" y="1612427"/>
            <a:ext cx="85576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4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空間上のアルゴリズムと</a:t>
            </a: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最適化について紹介した．</a:t>
            </a:r>
            <a:endParaRPr kumimoji="1" lang="en-US" altLang="ja-JP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endParaRPr kumimoji="1" lang="en-US" altLang="ja-JP" sz="2400" dirty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アルゴリズム・最適化理論のフロンティアかもしれない．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27615" y="5714447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ご静聴ありがとうございました．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3547" y="4964374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スライド作成協力：林</a:t>
            </a:r>
            <a:r>
              <a:rPr lang="ja-JP" altLang="en-US" sz="24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興養</a:t>
            </a: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，鈴木大智</a:t>
            </a:r>
          </a:p>
        </p:txBody>
      </p:sp>
    </p:spTree>
    <p:extLst>
      <p:ext uri="{BB962C8B-B14F-4D97-AF65-F5344CB8AC3E}">
        <p14:creationId xmlns:p14="http://schemas.microsoft.com/office/powerpoint/2010/main" val="252077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93833" y="1193318"/>
            <a:ext cx="82654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空間の例：ユークリッド空間，ツリー，双曲空間，</a:t>
            </a:r>
            <a:endParaRPr kumimoji="1" lang="en-US" altLang="ja-JP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r>
              <a:rPr kumimoji="1" lang="en-US" altLang="ja-JP" sz="24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</a:t>
            </a:r>
            <a:r>
              <a: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                          </a:t>
            </a: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ユークリッド的ビルディング，</a:t>
            </a:r>
            <a:r>
              <a: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and more</a:t>
            </a:r>
            <a:endParaRPr kumimoji="1" lang="ja-JP" altLang="en-US" sz="2400" dirty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3833" y="3841532"/>
            <a:ext cx="779972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ここでは：</a:t>
            </a:r>
            <a:endParaRPr kumimoji="1" lang="en-US" altLang="ja-JP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CAT(0)</a:t>
            </a: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空間によるモデリングや，いくつかの結果を</a:t>
            </a:r>
            <a:endParaRPr kumimoji="1" lang="en-US" altLang="ja-JP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アルゴリズム・最適化理論の立場から紹介する．</a:t>
            </a:r>
            <a:endParaRPr kumimoji="1" lang="en-US" altLang="ja-JP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3833" y="2407631"/>
            <a:ext cx="787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純粋数学では，幾何学的群論という分野で重要らしい．</a:t>
            </a:r>
            <a:endParaRPr kumimoji="1" lang="ja-JP" altLang="en-US" sz="2400" dirty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413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6760" y="5104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系統樹</a:t>
            </a:r>
            <a:endParaRPr kumimoji="1" lang="ja-JP" altLang="en-US" sz="3600" dirty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2F9FB7D1-B0BE-481A-8A31-575607FBBECB}"/>
              </a:ext>
            </a:extLst>
          </p:cNvPr>
          <p:cNvSpPr/>
          <p:nvPr/>
        </p:nvSpPr>
        <p:spPr>
          <a:xfrm>
            <a:off x="2587127" y="1630829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A2DBDE1-CFA2-40C9-901F-6AB35C02A92A}"/>
              </a:ext>
            </a:extLst>
          </p:cNvPr>
          <p:cNvSpPr/>
          <p:nvPr/>
        </p:nvSpPr>
        <p:spPr>
          <a:xfrm>
            <a:off x="1671021" y="3322534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5647AD5C-FA9C-4E86-A23C-55621F1AB437}"/>
              </a:ext>
            </a:extLst>
          </p:cNvPr>
          <p:cNvSpPr/>
          <p:nvPr/>
        </p:nvSpPr>
        <p:spPr>
          <a:xfrm>
            <a:off x="1935961" y="3800518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424537D6-773B-4A59-9F8A-43ACCD3AEE69}"/>
              </a:ext>
            </a:extLst>
          </p:cNvPr>
          <p:cNvSpPr/>
          <p:nvPr/>
        </p:nvSpPr>
        <p:spPr>
          <a:xfrm>
            <a:off x="2641127" y="2473146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196BDACD-F710-4BA1-AB00-912F42EF81DD}"/>
              </a:ext>
            </a:extLst>
          </p:cNvPr>
          <p:cNvSpPr/>
          <p:nvPr/>
        </p:nvSpPr>
        <p:spPr>
          <a:xfrm>
            <a:off x="3451905" y="3435719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A9080FCD-00BE-41CF-B0AA-70BD8383BD6D}"/>
              </a:ext>
            </a:extLst>
          </p:cNvPr>
          <p:cNvSpPr/>
          <p:nvPr/>
        </p:nvSpPr>
        <p:spPr>
          <a:xfrm>
            <a:off x="3170115" y="2930119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440966C-835A-4919-93BC-12711D9149C6}"/>
              </a:ext>
            </a:extLst>
          </p:cNvPr>
          <p:cNvSpPr/>
          <p:nvPr/>
        </p:nvSpPr>
        <p:spPr>
          <a:xfrm>
            <a:off x="1304746" y="3780919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3D2E6729-5F71-47CE-A8A1-C64CA9293AF5}"/>
              </a:ext>
            </a:extLst>
          </p:cNvPr>
          <p:cNvSpPr/>
          <p:nvPr/>
        </p:nvSpPr>
        <p:spPr>
          <a:xfrm>
            <a:off x="2865570" y="3411047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004822B-AD9F-43AA-87D8-D87578B1B62E}"/>
              </a:ext>
            </a:extLst>
          </p:cNvPr>
          <p:cNvCxnSpPr>
            <a:cxnSpLocks/>
            <a:stCxn id="4" idx="4"/>
            <a:endCxn id="7" idx="0"/>
          </p:cNvCxnSpPr>
          <p:nvPr/>
        </p:nvCxnSpPr>
        <p:spPr>
          <a:xfrm>
            <a:off x="2641127" y="1738829"/>
            <a:ext cx="18000" cy="73431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37A72BA-E7BC-40FD-A075-30F49256A106}"/>
              </a:ext>
            </a:extLst>
          </p:cNvPr>
          <p:cNvCxnSpPr>
            <a:cxnSpLocks/>
            <a:stCxn id="5" idx="7"/>
            <a:endCxn id="7" idx="3"/>
          </p:cNvCxnSpPr>
          <p:nvPr/>
        </p:nvCxnSpPr>
        <p:spPr>
          <a:xfrm flipV="1">
            <a:off x="1701749" y="2503874"/>
            <a:ext cx="944650" cy="823932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0340E69F-8311-4B0B-9B8D-2973109CF461}"/>
              </a:ext>
            </a:extLst>
          </p:cNvPr>
          <p:cNvCxnSpPr>
            <a:cxnSpLocks/>
            <a:stCxn id="10" idx="7"/>
            <a:endCxn id="5" idx="3"/>
          </p:cNvCxnSpPr>
          <p:nvPr/>
        </p:nvCxnSpPr>
        <p:spPr>
          <a:xfrm flipV="1">
            <a:off x="1396930" y="3353262"/>
            <a:ext cx="279363" cy="443473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4D503C0-0D1C-4637-ADD9-BD008EE1FF92}"/>
              </a:ext>
            </a:extLst>
          </p:cNvPr>
          <p:cNvCxnSpPr>
            <a:cxnSpLocks/>
            <a:stCxn id="6" idx="0"/>
            <a:endCxn id="5" idx="5"/>
          </p:cNvCxnSpPr>
          <p:nvPr/>
        </p:nvCxnSpPr>
        <p:spPr>
          <a:xfrm flipH="1" flipV="1">
            <a:off x="1701749" y="3353262"/>
            <a:ext cx="288212" cy="44725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2BCCFD12-0707-4DC3-9A66-63F3B22DCF7E}"/>
              </a:ext>
            </a:extLst>
          </p:cNvPr>
          <p:cNvCxnSpPr>
            <a:cxnSpLocks/>
            <a:stCxn id="9" idx="1"/>
            <a:endCxn id="7" idx="5"/>
          </p:cNvCxnSpPr>
          <p:nvPr/>
        </p:nvCxnSpPr>
        <p:spPr>
          <a:xfrm flipH="1" flipV="1">
            <a:off x="2671855" y="2503874"/>
            <a:ext cx="503532" cy="43151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6AA3D24F-91D2-4C60-88BC-A06F7362051F}"/>
              </a:ext>
            </a:extLst>
          </p:cNvPr>
          <p:cNvCxnSpPr>
            <a:cxnSpLocks/>
            <a:stCxn id="11" idx="0"/>
            <a:endCxn id="9" idx="3"/>
          </p:cNvCxnSpPr>
          <p:nvPr/>
        </p:nvCxnSpPr>
        <p:spPr>
          <a:xfrm flipV="1">
            <a:off x="2919570" y="2960847"/>
            <a:ext cx="255817" cy="450200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61F3D8C-047C-404F-9FB4-3A935E30CFC8}"/>
              </a:ext>
            </a:extLst>
          </p:cNvPr>
          <p:cNvCxnSpPr>
            <a:cxnSpLocks/>
            <a:stCxn id="8" idx="0"/>
            <a:endCxn id="9" idx="5"/>
          </p:cNvCxnSpPr>
          <p:nvPr/>
        </p:nvCxnSpPr>
        <p:spPr>
          <a:xfrm flipH="1" flipV="1">
            <a:off x="3200843" y="2960847"/>
            <a:ext cx="305062" cy="474872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楕円 18">
            <a:extLst>
              <a:ext uri="{FF2B5EF4-FFF2-40B4-BE49-F238E27FC236}">
                <a16:creationId xmlns:a16="http://schemas.microsoft.com/office/drawing/2014/main" id="{2576222E-BAAC-41A0-ADDC-52695452DD70}"/>
              </a:ext>
            </a:extLst>
          </p:cNvPr>
          <p:cNvSpPr/>
          <p:nvPr/>
        </p:nvSpPr>
        <p:spPr>
          <a:xfrm>
            <a:off x="5957521" y="1632277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7D890CC1-0A70-4FA0-9844-1FCA4AA4EBBE}"/>
              </a:ext>
            </a:extLst>
          </p:cNvPr>
          <p:cNvSpPr/>
          <p:nvPr/>
        </p:nvSpPr>
        <p:spPr>
          <a:xfrm>
            <a:off x="5581128" y="2877567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4A7CFAC7-9378-4098-BE09-0F66CDDB68A3}"/>
              </a:ext>
            </a:extLst>
          </p:cNvPr>
          <p:cNvSpPr/>
          <p:nvPr/>
        </p:nvSpPr>
        <p:spPr>
          <a:xfrm>
            <a:off x="6987499" y="3943444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E1244243-DD60-441D-A74E-FB299BEED74D}"/>
              </a:ext>
            </a:extLst>
          </p:cNvPr>
          <p:cNvSpPr/>
          <p:nvPr/>
        </p:nvSpPr>
        <p:spPr>
          <a:xfrm>
            <a:off x="5971039" y="2519743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78052839-33EC-4A1E-B266-CD456E46681A}"/>
              </a:ext>
            </a:extLst>
          </p:cNvPr>
          <p:cNvSpPr/>
          <p:nvPr/>
        </p:nvSpPr>
        <p:spPr>
          <a:xfrm>
            <a:off x="7299803" y="3636123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42A8FD5A-00D2-42B4-84C4-587EBAD6D83A}"/>
              </a:ext>
            </a:extLst>
          </p:cNvPr>
          <p:cNvSpPr/>
          <p:nvPr/>
        </p:nvSpPr>
        <p:spPr>
          <a:xfrm>
            <a:off x="7016897" y="3368704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584A62F4-726D-44DF-BCAB-9245B29977D8}"/>
              </a:ext>
            </a:extLst>
          </p:cNvPr>
          <p:cNvSpPr/>
          <p:nvPr/>
        </p:nvSpPr>
        <p:spPr>
          <a:xfrm>
            <a:off x="7597259" y="3940843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A5ED4EC5-72A8-44A2-B246-6506C1272786}"/>
              </a:ext>
            </a:extLst>
          </p:cNvPr>
          <p:cNvSpPr/>
          <p:nvPr/>
        </p:nvSpPr>
        <p:spPr>
          <a:xfrm>
            <a:off x="6658654" y="3705384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EACF10AB-3E71-41A5-9427-A4A1BEDFFF92}"/>
              </a:ext>
            </a:extLst>
          </p:cNvPr>
          <p:cNvCxnSpPr>
            <a:cxnSpLocks/>
            <a:stCxn id="19" idx="4"/>
            <a:endCxn id="22" idx="0"/>
          </p:cNvCxnSpPr>
          <p:nvPr/>
        </p:nvCxnSpPr>
        <p:spPr>
          <a:xfrm flipH="1">
            <a:off x="5989039" y="1740277"/>
            <a:ext cx="22482" cy="77946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3D126A42-84B4-4835-AB7D-5504A58E5F5A}"/>
              </a:ext>
            </a:extLst>
          </p:cNvPr>
          <p:cNvCxnSpPr>
            <a:cxnSpLocks/>
            <a:stCxn id="20" idx="7"/>
            <a:endCxn id="22" idx="3"/>
          </p:cNvCxnSpPr>
          <p:nvPr/>
        </p:nvCxnSpPr>
        <p:spPr>
          <a:xfrm flipV="1">
            <a:off x="5673312" y="2550471"/>
            <a:ext cx="302999" cy="342912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0AE88405-C79F-4BC5-B374-B572A1BE95DE}"/>
              </a:ext>
            </a:extLst>
          </p:cNvPr>
          <p:cNvCxnSpPr>
            <a:cxnSpLocks/>
            <a:stCxn id="25" idx="1"/>
            <a:endCxn id="23" idx="5"/>
          </p:cNvCxnSpPr>
          <p:nvPr/>
        </p:nvCxnSpPr>
        <p:spPr>
          <a:xfrm flipH="1" flipV="1">
            <a:off x="7330531" y="3666851"/>
            <a:ext cx="282544" cy="289808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6BE6CC8B-5F37-4347-A77F-D6F6B06B5ABD}"/>
              </a:ext>
            </a:extLst>
          </p:cNvPr>
          <p:cNvCxnSpPr>
            <a:cxnSpLocks/>
            <a:stCxn id="21" idx="7"/>
            <a:endCxn id="23" idx="3"/>
          </p:cNvCxnSpPr>
          <p:nvPr/>
        </p:nvCxnSpPr>
        <p:spPr>
          <a:xfrm flipV="1">
            <a:off x="7079683" y="3666851"/>
            <a:ext cx="225392" cy="292409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D5759DB4-3BB7-4D28-8E7A-C6E66A8BB367}"/>
              </a:ext>
            </a:extLst>
          </p:cNvPr>
          <p:cNvCxnSpPr>
            <a:cxnSpLocks/>
            <a:stCxn id="24" idx="1"/>
            <a:endCxn id="22" idx="5"/>
          </p:cNvCxnSpPr>
          <p:nvPr/>
        </p:nvCxnSpPr>
        <p:spPr>
          <a:xfrm flipH="1" flipV="1">
            <a:off x="6001767" y="2550471"/>
            <a:ext cx="1020402" cy="823505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4FBA3029-1A65-4CC6-828C-718FB86CFE19}"/>
              </a:ext>
            </a:extLst>
          </p:cNvPr>
          <p:cNvCxnSpPr>
            <a:cxnSpLocks/>
            <a:stCxn id="26" idx="7"/>
            <a:endCxn id="24" idx="3"/>
          </p:cNvCxnSpPr>
          <p:nvPr/>
        </p:nvCxnSpPr>
        <p:spPr>
          <a:xfrm flipV="1">
            <a:off x="6750838" y="3399432"/>
            <a:ext cx="271331" cy="321768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D940F0C-0C7F-4D4F-8B05-391B2BD926D6}"/>
              </a:ext>
            </a:extLst>
          </p:cNvPr>
          <p:cNvCxnSpPr>
            <a:cxnSpLocks/>
            <a:stCxn id="23" idx="1"/>
            <a:endCxn id="24" idx="5"/>
          </p:cNvCxnSpPr>
          <p:nvPr/>
        </p:nvCxnSpPr>
        <p:spPr>
          <a:xfrm flipH="1" flipV="1">
            <a:off x="7047625" y="3399432"/>
            <a:ext cx="257450" cy="241963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434A12A1-094C-487E-BE9C-A6A2E292A4C1}"/>
                  </a:ext>
                </a:extLst>
              </p:cNvPr>
              <p:cNvSpPr txBox="1"/>
              <p:nvPr/>
            </p:nvSpPr>
            <p:spPr>
              <a:xfrm>
                <a:off x="2691088" y="1477177"/>
                <a:ext cx="2548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434A12A1-094C-487E-BE9C-A6A2E292A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088" y="1477177"/>
                <a:ext cx="254878" cy="369332"/>
              </a:xfrm>
              <a:prstGeom prst="rect">
                <a:avLst/>
              </a:prstGeom>
              <a:blipFill>
                <a:blip r:embed="rId2"/>
                <a:stretch>
                  <a:fillRect l="-23810" r="-26190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8D01A525-9D41-47FA-B45C-F18683735853}"/>
                  </a:ext>
                </a:extLst>
              </p:cNvPr>
              <p:cNvSpPr txBox="1"/>
              <p:nvPr/>
            </p:nvSpPr>
            <p:spPr>
              <a:xfrm>
                <a:off x="1226571" y="3853195"/>
                <a:ext cx="2479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8D01A525-9D41-47FA-B45C-F18683735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571" y="3853195"/>
                <a:ext cx="247953" cy="369332"/>
              </a:xfrm>
              <a:prstGeom prst="rect">
                <a:avLst/>
              </a:prstGeom>
              <a:blipFill>
                <a:blip r:embed="rId3"/>
                <a:stretch>
                  <a:fillRect l="-14634" r="-146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ADE71C20-1655-4A25-91E0-93420E43A0FA}"/>
                  </a:ext>
                </a:extLst>
              </p:cNvPr>
              <p:cNvSpPr txBox="1"/>
              <p:nvPr/>
            </p:nvSpPr>
            <p:spPr>
              <a:xfrm>
                <a:off x="1886953" y="3893670"/>
                <a:ext cx="2423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ADE71C20-1655-4A25-91E0-93420E43A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953" y="3893670"/>
                <a:ext cx="242374" cy="369332"/>
              </a:xfrm>
              <a:prstGeom prst="rect">
                <a:avLst/>
              </a:prstGeom>
              <a:blipFill>
                <a:blip r:embed="rId4"/>
                <a:stretch>
                  <a:fillRect l="-30769" r="-30769" b="-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2054F062-D278-4B53-91CB-9BE2CD5E39C4}"/>
                  </a:ext>
                </a:extLst>
              </p:cNvPr>
              <p:cNvSpPr txBox="1"/>
              <p:nvPr/>
            </p:nvSpPr>
            <p:spPr>
              <a:xfrm>
                <a:off x="2796182" y="3471782"/>
                <a:ext cx="2197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2054F062-D278-4B53-91CB-9BE2CD5E3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182" y="3471782"/>
                <a:ext cx="219740" cy="369332"/>
              </a:xfrm>
              <a:prstGeom prst="rect">
                <a:avLst/>
              </a:prstGeom>
              <a:blipFill>
                <a:blip r:embed="rId5"/>
                <a:stretch>
                  <a:fillRect l="-19444" r="-138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6F06015-062B-474D-9D15-F8BD49D32F7D}"/>
                  </a:ext>
                </a:extLst>
              </p:cNvPr>
              <p:cNvSpPr txBox="1"/>
              <p:nvPr/>
            </p:nvSpPr>
            <p:spPr>
              <a:xfrm>
                <a:off x="3390319" y="3527938"/>
                <a:ext cx="256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6F06015-062B-474D-9D15-F8BD49D32F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319" y="3527938"/>
                <a:ext cx="256609" cy="369332"/>
              </a:xfrm>
              <a:prstGeom prst="rect">
                <a:avLst/>
              </a:prstGeom>
              <a:blipFill>
                <a:blip r:embed="rId6"/>
                <a:stretch>
                  <a:fillRect l="-28571" r="-26190" b="-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8581689E-0E16-449B-AB92-8A78BEDBDB50}"/>
                  </a:ext>
                </a:extLst>
              </p:cNvPr>
              <p:cNvSpPr txBox="1"/>
              <p:nvPr/>
            </p:nvSpPr>
            <p:spPr>
              <a:xfrm>
                <a:off x="5473518" y="2943331"/>
                <a:ext cx="2479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8581689E-0E16-449B-AB92-8A78BEDBD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518" y="2943331"/>
                <a:ext cx="247953" cy="369332"/>
              </a:xfrm>
              <a:prstGeom prst="rect">
                <a:avLst/>
              </a:prstGeom>
              <a:blipFill>
                <a:blip r:embed="rId7"/>
                <a:stretch>
                  <a:fillRect l="-17073" r="-121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0AE7581-A700-4575-9F61-597B3CF21231}"/>
                  </a:ext>
                </a:extLst>
              </p:cNvPr>
              <p:cNvSpPr txBox="1"/>
              <p:nvPr/>
            </p:nvSpPr>
            <p:spPr>
              <a:xfrm>
                <a:off x="6043039" y="1409541"/>
                <a:ext cx="2548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0AE7581-A700-4575-9F61-597B3CF212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3039" y="1409541"/>
                <a:ext cx="254877" cy="369332"/>
              </a:xfrm>
              <a:prstGeom prst="rect">
                <a:avLst/>
              </a:prstGeom>
              <a:blipFill>
                <a:blip r:embed="rId8"/>
                <a:stretch>
                  <a:fillRect l="-23810" r="-26190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1581936D-5D7A-46DE-8304-F9C6B61692D0}"/>
                  </a:ext>
                </a:extLst>
              </p:cNvPr>
              <p:cNvSpPr txBox="1"/>
              <p:nvPr/>
            </p:nvSpPr>
            <p:spPr>
              <a:xfrm>
                <a:off x="6472424" y="3730100"/>
                <a:ext cx="2423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1581936D-5D7A-46DE-8304-F9C6B6169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2424" y="3730100"/>
                <a:ext cx="242374" cy="369332"/>
              </a:xfrm>
              <a:prstGeom prst="rect">
                <a:avLst/>
              </a:prstGeom>
              <a:blipFill>
                <a:blip r:embed="rId9"/>
                <a:stretch>
                  <a:fillRect l="-30000" r="-27500" b="-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7DD3968E-64CB-4047-BA1A-235CDB321EDB}"/>
                  </a:ext>
                </a:extLst>
              </p:cNvPr>
              <p:cNvSpPr txBox="1"/>
              <p:nvPr/>
            </p:nvSpPr>
            <p:spPr>
              <a:xfrm>
                <a:off x="6907027" y="4014838"/>
                <a:ext cx="2197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7DD3968E-64CB-4047-BA1A-235CDB321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027" y="4014838"/>
                <a:ext cx="219740" cy="369332"/>
              </a:xfrm>
              <a:prstGeom prst="rect">
                <a:avLst/>
              </a:prstGeom>
              <a:blipFill>
                <a:blip r:embed="rId10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E4D0A4A-EC20-4970-82E6-E50E9381768D}"/>
                  </a:ext>
                </a:extLst>
              </p:cNvPr>
              <p:cNvSpPr txBox="1"/>
              <p:nvPr/>
            </p:nvSpPr>
            <p:spPr>
              <a:xfrm>
                <a:off x="7577364" y="4045985"/>
                <a:ext cx="256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E4D0A4A-EC20-4970-82E6-E50E93817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364" y="4045985"/>
                <a:ext cx="256609" cy="369332"/>
              </a:xfrm>
              <a:prstGeom prst="rect">
                <a:avLst/>
              </a:prstGeom>
              <a:blipFill>
                <a:blip r:embed="rId11"/>
                <a:stretch>
                  <a:fillRect l="-28571" r="-26190" b="-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93FBF31C-5D81-4E6F-8C31-EB2F33D2E45B}"/>
                  </a:ext>
                </a:extLst>
              </p:cNvPr>
              <p:cNvSpPr txBox="1"/>
              <p:nvPr/>
            </p:nvSpPr>
            <p:spPr>
              <a:xfrm>
                <a:off x="1500183" y="1646358"/>
                <a:ext cx="3884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93FBF31C-5D81-4E6F-8C31-EB2F33D2E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183" y="1646358"/>
                <a:ext cx="388440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48AC89C6-14DE-48A1-9A0D-DDE066BBC216}"/>
                  </a:ext>
                </a:extLst>
              </p:cNvPr>
              <p:cNvSpPr txBox="1"/>
              <p:nvPr/>
            </p:nvSpPr>
            <p:spPr>
              <a:xfrm>
                <a:off x="7052897" y="1575166"/>
                <a:ext cx="49693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kumimoji="1" lang="en-US" altLang="ja-JP" sz="36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48AC89C6-14DE-48A1-9A0D-DDE066BBC2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897" y="1575166"/>
                <a:ext cx="496931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テキスト ボックス 46"/>
          <p:cNvSpPr txBox="1"/>
          <p:nvPr/>
        </p:nvSpPr>
        <p:spPr>
          <a:xfrm>
            <a:off x="2017676" y="4685374"/>
            <a:ext cx="5109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２つの系統樹の「距離」を測りたい</a:t>
            </a:r>
            <a:endParaRPr kumimoji="1" lang="en-US" altLang="ja-JP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3841055" y="2316411"/>
                <a:ext cx="12443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𝑑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(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𝑇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, 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𝑇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′)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:r>
                  <a:rPr kumimoji="1" lang="en-US" altLang="ja-JP" sz="24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?</a:t>
                </a:r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055" y="2316411"/>
                <a:ext cx="1244380" cy="369332"/>
              </a:xfrm>
              <a:prstGeom prst="rect">
                <a:avLst/>
              </a:prstGeom>
              <a:blipFill>
                <a:blip r:embed="rId14"/>
                <a:stretch>
                  <a:fillRect l="-8824" t="-26230" r="-14216" b="-475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テキスト ボックス 54"/>
          <p:cNvSpPr txBox="1"/>
          <p:nvPr/>
        </p:nvSpPr>
        <p:spPr>
          <a:xfrm>
            <a:off x="1536611" y="5483942"/>
            <a:ext cx="6600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連続量：枝長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(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進化距離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)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　</a:t>
            </a:r>
            <a:r>
              <a:rPr kumimoji="1" lang="en-US" altLang="ja-JP" sz="20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v.s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.</a:t>
            </a:r>
            <a:r>
              <a:rPr kumimoji="1" lang="ja-JP" altLang="en-US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　離散量：木のトポロジー</a:t>
            </a:r>
          </a:p>
        </p:txBody>
      </p:sp>
    </p:spTree>
    <p:extLst>
      <p:ext uri="{BB962C8B-B14F-4D97-AF65-F5344CB8AC3E}">
        <p14:creationId xmlns:p14="http://schemas.microsoft.com/office/powerpoint/2010/main" val="354340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6358" y="249816"/>
            <a:ext cx="7886700" cy="1325563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系統樹空間</a:t>
            </a:r>
            <a:r>
              <a:rPr lang="en-US" altLang="ja-JP" sz="3600" dirty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</a:t>
            </a:r>
            <a:r>
              <a:rPr kumimoji="1" lang="en-US" altLang="ja-JP" sz="20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Billera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-Holmes-</a:t>
            </a:r>
            <a:r>
              <a:rPr kumimoji="1" lang="en-US" altLang="ja-JP" sz="20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Vogtman</a:t>
            </a:r>
            <a:r>
              <a:rPr kumimoji="1" lang="en-US" altLang="ja-JP" sz="20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 2001</a:t>
            </a:r>
            <a:endParaRPr kumimoji="1" lang="ja-JP" altLang="en-US" sz="4000" dirty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2F9FB7D1-B0BE-481A-8A31-575607FBBECB}"/>
              </a:ext>
            </a:extLst>
          </p:cNvPr>
          <p:cNvSpPr/>
          <p:nvPr/>
        </p:nvSpPr>
        <p:spPr>
          <a:xfrm>
            <a:off x="2529320" y="3002432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EA2DBDE1-CFA2-40C9-901F-6AB35C02A92A}"/>
              </a:ext>
            </a:extLst>
          </p:cNvPr>
          <p:cNvSpPr/>
          <p:nvPr/>
        </p:nvSpPr>
        <p:spPr>
          <a:xfrm>
            <a:off x="1613214" y="4694137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5647AD5C-FA9C-4E86-A23C-55621F1AB437}"/>
              </a:ext>
            </a:extLst>
          </p:cNvPr>
          <p:cNvSpPr/>
          <p:nvPr/>
        </p:nvSpPr>
        <p:spPr>
          <a:xfrm>
            <a:off x="1878154" y="5172121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424537D6-773B-4A59-9F8A-43ACCD3AEE69}"/>
              </a:ext>
            </a:extLst>
          </p:cNvPr>
          <p:cNvSpPr/>
          <p:nvPr/>
        </p:nvSpPr>
        <p:spPr>
          <a:xfrm>
            <a:off x="2583320" y="3844749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196BDACD-F710-4BA1-AB00-912F42EF81DD}"/>
              </a:ext>
            </a:extLst>
          </p:cNvPr>
          <p:cNvSpPr/>
          <p:nvPr/>
        </p:nvSpPr>
        <p:spPr>
          <a:xfrm>
            <a:off x="3394098" y="4807322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A9080FCD-00BE-41CF-B0AA-70BD8383BD6D}"/>
              </a:ext>
            </a:extLst>
          </p:cNvPr>
          <p:cNvSpPr/>
          <p:nvPr/>
        </p:nvSpPr>
        <p:spPr>
          <a:xfrm>
            <a:off x="3112308" y="4301722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C440966C-835A-4919-93BC-12711D9149C6}"/>
              </a:ext>
            </a:extLst>
          </p:cNvPr>
          <p:cNvSpPr/>
          <p:nvPr/>
        </p:nvSpPr>
        <p:spPr>
          <a:xfrm>
            <a:off x="1246939" y="5152522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3D2E6729-5F71-47CE-A8A1-C64CA9293AF5}"/>
              </a:ext>
            </a:extLst>
          </p:cNvPr>
          <p:cNvSpPr/>
          <p:nvPr/>
        </p:nvSpPr>
        <p:spPr>
          <a:xfrm>
            <a:off x="2807763" y="4782650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E004822B-AD9F-43AA-87D8-D87578B1B62E}"/>
              </a:ext>
            </a:extLst>
          </p:cNvPr>
          <p:cNvCxnSpPr>
            <a:cxnSpLocks/>
            <a:stCxn id="24" idx="4"/>
            <a:endCxn id="27" idx="0"/>
          </p:cNvCxnSpPr>
          <p:nvPr/>
        </p:nvCxnSpPr>
        <p:spPr>
          <a:xfrm>
            <a:off x="2583320" y="3110432"/>
            <a:ext cx="18000" cy="73431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E37A72BA-E7BC-40FD-A075-30F49256A106}"/>
              </a:ext>
            </a:extLst>
          </p:cNvPr>
          <p:cNvCxnSpPr>
            <a:cxnSpLocks/>
            <a:stCxn id="25" idx="7"/>
            <a:endCxn id="27" idx="3"/>
          </p:cNvCxnSpPr>
          <p:nvPr/>
        </p:nvCxnSpPr>
        <p:spPr>
          <a:xfrm flipV="1">
            <a:off x="1643942" y="3875477"/>
            <a:ext cx="944650" cy="823932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0340E69F-8311-4B0B-9B8D-2973109CF461}"/>
              </a:ext>
            </a:extLst>
          </p:cNvPr>
          <p:cNvCxnSpPr>
            <a:cxnSpLocks/>
            <a:stCxn id="30" idx="7"/>
            <a:endCxn id="25" idx="3"/>
          </p:cNvCxnSpPr>
          <p:nvPr/>
        </p:nvCxnSpPr>
        <p:spPr>
          <a:xfrm flipV="1">
            <a:off x="1339123" y="4724865"/>
            <a:ext cx="279363" cy="443473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94D503C0-0D1C-4637-ADD9-BD008EE1FF92}"/>
              </a:ext>
            </a:extLst>
          </p:cNvPr>
          <p:cNvCxnSpPr>
            <a:cxnSpLocks/>
            <a:stCxn id="26" idx="0"/>
            <a:endCxn id="25" idx="5"/>
          </p:cNvCxnSpPr>
          <p:nvPr/>
        </p:nvCxnSpPr>
        <p:spPr>
          <a:xfrm flipH="1" flipV="1">
            <a:off x="1643942" y="4724865"/>
            <a:ext cx="288212" cy="44725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2BCCFD12-0707-4DC3-9A66-63F3B22DCF7E}"/>
              </a:ext>
            </a:extLst>
          </p:cNvPr>
          <p:cNvCxnSpPr>
            <a:cxnSpLocks/>
            <a:stCxn id="29" idx="1"/>
            <a:endCxn id="27" idx="5"/>
          </p:cNvCxnSpPr>
          <p:nvPr/>
        </p:nvCxnSpPr>
        <p:spPr>
          <a:xfrm flipH="1" flipV="1">
            <a:off x="2614048" y="3875477"/>
            <a:ext cx="503532" cy="43151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6AA3D24F-91D2-4C60-88BC-A06F7362051F}"/>
              </a:ext>
            </a:extLst>
          </p:cNvPr>
          <p:cNvCxnSpPr>
            <a:cxnSpLocks/>
            <a:stCxn id="31" idx="0"/>
            <a:endCxn id="29" idx="3"/>
          </p:cNvCxnSpPr>
          <p:nvPr/>
        </p:nvCxnSpPr>
        <p:spPr>
          <a:xfrm flipV="1">
            <a:off x="2861763" y="4332450"/>
            <a:ext cx="255817" cy="450200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B61F3D8C-047C-404F-9FB4-3A935E30CFC8}"/>
              </a:ext>
            </a:extLst>
          </p:cNvPr>
          <p:cNvCxnSpPr>
            <a:cxnSpLocks/>
            <a:stCxn id="28" idx="0"/>
            <a:endCxn id="29" idx="5"/>
          </p:cNvCxnSpPr>
          <p:nvPr/>
        </p:nvCxnSpPr>
        <p:spPr>
          <a:xfrm flipH="1" flipV="1">
            <a:off x="3143036" y="4332450"/>
            <a:ext cx="305062" cy="474872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34A12A1-094C-487E-BE9C-A6A2E292A4C1}"/>
                  </a:ext>
                </a:extLst>
              </p:cNvPr>
              <p:cNvSpPr txBox="1"/>
              <p:nvPr/>
            </p:nvSpPr>
            <p:spPr>
              <a:xfrm>
                <a:off x="2633281" y="2848780"/>
                <a:ext cx="2548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34A12A1-094C-487E-BE9C-A6A2E292A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281" y="2848780"/>
                <a:ext cx="254878" cy="369332"/>
              </a:xfrm>
              <a:prstGeom prst="rect">
                <a:avLst/>
              </a:prstGeom>
              <a:blipFill>
                <a:blip r:embed="rId2"/>
                <a:stretch>
                  <a:fillRect l="-26190" r="-23810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8D01A525-9D41-47FA-B45C-F18683735853}"/>
                  </a:ext>
                </a:extLst>
              </p:cNvPr>
              <p:cNvSpPr txBox="1"/>
              <p:nvPr/>
            </p:nvSpPr>
            <p:spPr>
              <a:xfrm>
                <a:off x="1168764" y="5224798"/>
                <a:ext cx="2479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8D01A525-9D41-47FA-B45C-F18683735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764" y="5224798"/>
                <a:ext cx="247953" cy="369332"/>
              </a:xfrm>
              <a:prstGeom prst="rect">
                <a:avLst/>
              </a:prstGeom>
              <a:blipFill>
                <a:blip r:embed="rId3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ADE71C20-1655-4A25-91E0-93420E43A0FA}"/>
                  </a:ext>
                </a:extLst>
              </p:cNvPr>
              <p:cNvSpPr txBox="1"/>
              <p:nvPr/>
            </p:nvSpPr>
            <p:spPr>
              <a:xfrm>
                <a:off x="1829146" y="5265273"/>
                <a:ext cx="2423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ADE71C20-1655-4A25-91E0-93420E43A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146" y="5265273"/>
                <a:ext cx="242374" cy="369332"/>
              </a:xfrm>
              <a:prstGeom prst="rect">
                <a:avLst/>
              </a:prstGeom>
              <a:blipFill>
                <a:blip r:embed="rId4"/>
                <a:stretch>
                  <a:fillRect l="-30000" r="-27500" b="-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2054F062-D278-4B53-91CB-9BE2CD5E39C4}"/>
                  </a:ext>
                </a:extLst>
              </p:cNvPr>
              <p:cNvSpPr txBox="1"/>
              <p:nvPr/>
            </p:nvSpPr>
            <p:spPr>
              <a:xfrm>
                <a:off x="2738375" y="4843385"/>
                <a:ext cx="2197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2054F062-D278-4B53-91CB-9BE2CD5E3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375" y="4843385"/>
                <a:ext cx="219740" cy="369332"/>
              </a:xfrm>
              <a:prstGeom prst="rect">
                <a:avLst/>
              </a:prstGeom>
              <a:blipFill>
                <a:blip r:embed="rId5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66F06015-062B-474D-9D15-F8BD49D32F7D}"/>
                  </a:ext>
                </a:extLst>
              </p:cNvPr>
              <p:cNvSpPr txBox="1"/>
              <p:nvPr/>
            </p:nvSpPr>
            <p:spPr>
              <a:xfrm>
                <a:off x="3332512" y="4899541"/>
                <a:ext cx="256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66F06015-062B-474D-9D15-F8BD49D32F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512" y="4899541"/>
                <a:ext cx="256609" cy="369332"/>
              </a:xfrm>
              <a:prstGeom prst="rect">
                <a:avLst/>
              </a:prstGeom>
              <a:blipFill>
                <a:blip r:embed="rId6"/>
                <a:stretch>
                  <a:fillRect l="-28571" r="-26190" b="-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896358" y="1518764"/>
                <a:ext cx="30649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𝑋</m:t>
                    </m:r>
                  </m:oMath>
                </a14:m>
                <a:r>
                  <a:rPr kumimoji="1" lang="en-US" altLang="ja-JP" sz="2400" b="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: </a:t>
                </a:r>
                <a:r>
                  <a:rPr kumimoji="1" lang="ja-JP" altLang="en-US" sz="2400" b="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種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の集合</a:t>
                </a:r>
                <a:r>
                  <a:rPr kumimoji="1" lang="ja-JP" altLang="en-US" sz="24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，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𝑋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=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𝑛</m:t>
                    </m:r>
                  </m:oMath>
                </a14:m>
                <a:endParaRPr kumimoji="1" lang="en-US" altLang="ja-JP" sz="2400" b="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358" y="1518764"/>
                <a:ext cx="3064942" cy="461665"/>
              </a:xfrm>
              <a:prstGeom prst="rect">
                <a:avLst/>
              </a:prstGeom>
              <a:blipFill>
                <a:blip r:embed="rId7"/>
                <a:stretch>
                  <a:fillRect l="-398" t="-10526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テキスト ボックス 45"/>
          <p:cNvSpPr txBox="1"/>
          <p:nvPr/>
        </p:nvSpPr>
        <p:spPr>
          <a:xfrm>
            <a:off x="1708305" y="220179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系統樹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3589121" y="2186839"/>
                <a:ext cx="4866845" cy="4630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𝑇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: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2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𝑋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:r>
                  <a:rPr kumimoji="1" lang="en-US" altLang="ja-JP" sz="2400" dirty="0" err="1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s.t.</a:t>
                </a:r>
                <a:r>
                  <a:rPr kumimoji="1" lang="en-US" altLang="ja-JP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supp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𝑇</m:t>
                        </m:r>
                      </m:e>
                    </m:d>
                    <m:r>
                      <a:rPr kumimoji="1" lang="ja-JP" altLang="en-US" sz="2400" i="1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が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ラミナー</a:t>
                </a:r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9121" y="2186839"/>
                <a:ext cx="4866845" cy="463075"/>
              </a:xfrm>
              <a:prstGeom prst="rect">
                <a:avLst/>
              </a:prstGeom>
              <a:blipFill>
                <a:blip r:embed="rId8"/>
                <a:stretch>
                  <a:fillRect l="-376" t="-10526" r="-1003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3034316" y="2266838"/>
                <a:ext cx="4039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40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⇔</m:t>
                      </m:r>
                    </m:oMath>
                  </m:oMathPara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316" y="2266838"/>
                <a:ext cx="403957" cy="369332"/>
              </a:xfrm>
              <a:prstGeom prst="rect">
                <a:avLst/>
              </a:prstGeom>
              <a:blipFill>
                <a:blip r:embed="rId9"/>
                <a:stretch>
                  <a:fillRect l="-10606" r="-10606" b="-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1246939" y="5723182"/>
                <a:ext cx="7097071" cy="50917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系統樹空間 </a:t>
                </a:r>
                <a14:m>
                  <m:oMath xmlns:m="http://schemas.openxmlformats.org/officeDocument/2006/math">
                    <m:r>
                      <a:rPr kumimoji="1" lang="ja-JP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𝒯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≔</m:t>
                    </m:r>
                    <m:d>
                      <m:dPr>
                        <m:begChr m:val="{"/>
                        <m:endChr m:val="|"/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sSup>
                          <m:sSup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sup>
                        </m:s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40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supp</m:t>
                    </m:r>
                    <m:d>
                      <m:dPr>
                        <m:ctrlP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dPr>
                      <m:e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𝑇</m:t>
                        </m:r>
                      </m:e>
                    </m:d>
                    <m:r>
                      <a:rPr kumimoji="1" lang="ja-JP" altLang="en-US" sz="2400" i="1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が</m:t>
                    </m:r>
                    <m:r>
                      <m:rPr>
                        <m:nor/>
                      </m:rPr>
                      <a:rPr kumimoji="1" lang="ja-JP" altLang="en-US" sz="2400" dirty="0">
                        <a:latin typeface="小塚明朝 Pr6N R" panose="02020400000000000000" pitchFamily="18" charset="-128"/>
                        <a:ea typeface="小塚明朝 Pr6N R" panose="02020400000000000000" pitchFamily="18" charset="-128"/>
                      </a:rPr>
                      <m:t>ラミナー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939" y="5723182"/>
                <a:ext cx="7097071" cy="509178"/>
              </a:xfrm>
              <a:prstGeom prst="rect">
                <a:avLst/>
              </a:prstGeom>
              <a:blipFill>
                <a:blip r:embed="rId10"/>
                <a:stretch>
                  <a:fillRect l="-1375" t="-4819" b="-228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楕円 2"/>
          <p:cNvSpPr/>
          <p:nvPr/>
        </p:nvSpPr>
        <p:spPr>
          <a:xfrm>
            <a:off x="4794456" y="3370214"/>
            <a:ext cx="3130344" cy="18945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8D01A525-9D41-47FA-B45C-F18683735853}"/>
                  </a:ext>
                </a:extLst>
              </p:cNvPr>
              <p:cNvSpPr txBox="1"/>
              <p:nvPr/>
            </p:nvSpPr>
            <p:spPr>
              <a:xfrm>
                <a:off x="5211086" y="4331586"/>
                <a:ext cx="2479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8D01A525-9D41-47FA-B45C-F18683735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086" y="4331586"/>
                <a:ext cx="247953" cy="369332"/>
              </a:xfrm>
              <a:prstGeom prst="rect">
                <a:avLst/>
              </a:prstGeom>
              <a:blipFill>
                <a:blip r:embed="rId11"/>
                <a:stretch>
                  <a:fillRect l="-17073" r="-121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ADE71C20-1655-4A25-91E0-93420E43A0FA}"/>
                  </a:ext>
                </a:extLst>
              </p:cNvPr>
              <p:cNvSpPr txBox="1"/>
              <p:nvPr/>
            </p:nvSpPr>
            <p:spPr>
              <a:xfrm>
                <a:off x="5667049" y="4389047"/>
                <a:ext cx="2423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ADE71C20-1655-4A25-91E0-93420E43A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7049" y="4389047"/>
                <a:ext cx="242374" cy="369332"/>
              </a:xfrm>
              <a:prstGeom prst="rect">
                <a:avLst/>
              </a:prstGeom>
              <a:blipFill>
                <a:blip r:embed="rId12"/>
                <a:stretch>
                  <a:fillRect l="-30769" r="-30769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2054F062-D278-4B53-91CB-9BE2CD5E39C4}"/>
                  </a:ext>
                </a:extLst>
              </p:cNvPr>
              <p:cNvSpPr txBox="1"/>
              <p:nvPr/>
            </p:nvSpPr>
            <p:spPr>
              <a:xfrm>
                <a:off x="6517291" y="4438356"/>
                <a:ext cx="2197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2054F062-D278-4B53-91CB-9BE2CD5E3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7291" y="4438356"/>
                <a:ext cx="219740" cy="369332"/>
              </a:xfrm>
              <a:prstGeom prst="rect">
                <a:avLst/>
              </a:prstGeom>
              <a:blipFill>
                <a:blip r:embed="rId13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6F06015-062B-474D-9D15-F8BD49D32F7D}"/>
                  </a:ext>
                </a:extLst>
              </p:cNvPr>
              <p:cNvSpPr txBox="1"/>
              <p:nvPr/>
            </p:nvSpPr>
            <p:spPr>
              <a:xfrm>
                <a:off x="7034140" y="4438356"/>
                <a:ext cx="256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6F06015-062B-474D-9D15-F8BD49D32F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140" y="4438356"/>
                <a:ext cx="256609" cy="369332"/>
              </a:xfrm>
              <a:prstGeom prst="rect">
                <a:avLst/>
              </a:prstGeom>
              <a:blipFill>
                <a:blip r:embed="rId14"/>
                <a:stretch>
                  <a:fillRect l="-28571" r="-26190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楕円 52"/>
          <p:cNvSpPr/>
          <p:nvPr/>
        </p:nvSpPr>
        <p:spPr>
          <a:xfrm>
            <a:off x="5002563" y="3950235"/>
            <a:ext cx="1228292" cy="8840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/>
          <p:cNvSpPr/>
          <p:nvPr/>
        </p:nvSpPr>
        <p:spPr>
          <a:xfrm>
            <a:off x="6359628" y="4063422"/>
            <a:ext cx="1228292" cy="8840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C440966C-835A-4919-93BC-12711D9149C6}"/>
              </a:ext>
            </a:extLst>
          </p:cNvPr>
          <p:cNvSpPr/>
          <p:nvPr/>
        </p:nvSpPr>
        <p:spPr>
          <a:xfrm>
            <a:off x="5257476" y="4297120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C440966C-835A-4919-93BC-12711D9149C6}"/>
              </a:ext>
            </a:extLst>
          </p:cNvPr>
          <p:cNvSpPr/>
          <p:nvPr/>
        </p:nvSpPr>
        <p:spPr>
          <a:xfrm>
            <a:off x="5736843" y="4299889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C440966C-835A-4919-93BC-12711D9149C6}"/>
              </a:ext>
            </a:extLst>
          </p:cNvPr>
          <p:cNvSpPr/>
          <p:nvPr/>
        </p:nvSpPr>
        <p:spPr>
          <a:xfrm>
            <a:off x="6604139" y="4407953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C440966C-835A-4919-93BC-12711D9149C6}"/>
              </a:ext>
            </a:extLst>
          </p:cNvPr>
          <p:cNvSpPr/>
          <p:nvPr/>
        </p:nvSpPr>
        <p:spPr>
          <a:xfrm>
            <a:off x="7102903" y="4380244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751771" y="4007967"/>
                <a:ext cx="4087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2.4</m:t>
                      </m:r>
                    </m:oMath>
                  </m:oMathPara>
                </a14:m>
                <a:endParaRPr kumimoji="1" lang="ja-JP" altLang="en-US" sz="20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771" y="4007967"/>
                <a:ext cx="408765" cy="307777"/>
              </a:xfrm>
              <a:prstGeom prst="rect">
                <a:avLst/>
              </a:prstGeom>
              <a:blipFill>
                <a:blip r:embed="rId15"/>
                <a:stretch>
                  <a:fillRect l="-11940" r="-13433" b="-78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/>
              <p:cNvSpPr txBox="1"/>
              <p:nvPr/>
            </p:nvSpPr>
            <p:spPr>
              <a:xfrm>
                <a:off x="5388780" y="3778685"/>
                <a:ext cx="408765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0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2.4</m:t>
                      </m:r>
                    </m:oMath>
                  </m:oMathPara>
                </a14:m>
                <a:endParaRPr kumimoji="1" lang="ja-JP" altLang="en-US" sz="20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59" name="テキスト ボックス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780" y="3778685"/>
                <a:ext cx="408765" cy="307777"/>
              </a:xfrm>
              <a:prstGeom prst="rect">
                <a:avLst/>
              </a:prstGeom>
              <a:blipFill>
                <a:blip r:embed="rId16"/>
                <a:stretch>
                  <a:fillRect l="-13433" r="-11940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/>
              <p:cNvSpPr txBox="1"/>
              <p:nvPr/>
            </p:nvSpPr>
            <p:spPr>
              <a:xfrm>
                <a:off x="2828897" y="3799836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1.8</m:t>
                      </m:r>
                    </m:oMath>
                  </m:oMathPara>
                </a14:m>
                <a:endParaRPr kumimoji="1" lang="ja-JP" altLang="en-US" sz="20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60" name="テキスト ボックス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897" y="3799836"/>
                <a:ext cx="408766" cy="307777"/>
              </a:xfrm>
              <a:prstGeom prst="rect">
                <a:avLst/>
              </a:prstGeom>
              <a:blipFill>
                <a:blip r:embed="rId17"/>
                <a:stretch>
                  <a:fillRect l="-11940" r="-13433" b="-78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/>
              <p:cNvSpPr txBox="1"/>
              <p:nvPr/>
            </p:nvSpPr>
            <p:spPr>
              <a:xfrm>
                <a:off x="6800634" y="3923555"/>
                <a:ext cx="408766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1.8</m:t>
                      </m:r>
                    </m:oMath>
                  </m:oMathPara>
                </a14:m>
                <a:endParaRPr kumimoji="1" lang="ja-JP" altLang="en-US" sz="20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61" name="テキスト ボックス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634" y="3923555"/>
                <a:ext cx="408766" cy="307777"/>
              </a:xfrm>
              <a:prstGeom prst="rect">
                <a:avLst/>
              </a:prstGeom>
              <a:blipFill>
                <a:blip r:embed="rId18"/>
                <a:stretch>
                  <a:fillRect l="-13433" r="-11940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/>
              <p:cNvSpPr txBox="1"/>
              <p:nvPr/>
            </p:nvSpPr>
            <p:spPr>
              <a:xfrm>
                <a:off x="4023521" y="4057271"/>
                <a:ext cx="4039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40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⇔</m:t>
                      </m:r>
                    </m:oMath>
                  </m:oMathPara>
                </a14:m>
                <a:endPara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62" name="テキスト ボックス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521" y="4057271"/>
                <a:ext cx="403957" cy="369332"/>
              </a:xfrm>
              <a:prstGeom prst="rect">
                <a:avLst/>
              </a:prstGeom>
              <a:blipFill>
                <a:blip r:embed="rId19"/>
                <a:stretch>
                  <a:fillRect l="-10606" r="-10606" b="-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2669238" y="2199084"/>
                <a:ext cx="4430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𝑇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238" y="2199084"/>
                <a:ext cx="443070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四角形: 角を丸くする 78">
            <a:extLst>
              <a:ext uri="{FF2B5EF4-FFF2-40B4-BE49-F238E27FC236}">
                <a16:creationId xmlns:a16="http://schemas.microsoft.com/office/drawing/2014/main" id="{720C391E-D943-4841-99A7-BE0562482416}"/>
              </a:ext>
            </a:extLst>
          </p:cNvPr>
          <p:cNvSpPr/>
          <p:nvPr/>
        </p:nvSpPr>
        <p:spPr>
          <a:xfrm rot="1685778">
            <a:off x="6625006" y="688107"/>
            <a:ext cx="1919882" cy="122745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四角形: 角を丸くする 77">
            <a:extLst>
              <a:ext uri="{FF2B5EF4-FFF2-40B4-BE49-F238E27FC236}">
                <a16:creationId xmlns:a16="http://schemas.microsoft.com/office/drawing/2014/main" id="{C4DB6A0F-CFC2-472D-A87D-149EC7EFA86C}"/>
              </a:ext>
            </a:extLst>
          </p:cNvPr>
          <p:cNvSpPr/>
          <p:nvPr/>
        </p:nvSpPr>
        <p:spPr>
          <a:xfrm>
            <a:off x="1095104" y="558460"/>
            <a:ext cx="1570288" cy="1305796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四角形: 角を丸くする 297">
            <a:extLst>
              <a:ext uri="{FF2B5EF4-FFF2-40B4-BE49-F238E27FC236}">
                <a16:creationId xmlns:a16="http://schemas.microsoft.com/office/drawing/2014/main" id="{B067CC4A-3369-4727-9B58-BE5CBC619FF1}"/>
              </a:ext>
            </a:extLst>
          </p:cNvPr>
          <p:cNvSpPr/>
          <p:nvPr/>
        </p:nvSpPr>
        <p:spPr>
          <a:xfrm>
            <a:off x="3875256" y="3353292"/>
            <a:ext cx="1652786" cy="139143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17">
            <a:extLst>
              <a:ext uri="{FF2B5EF4-FFF2-40B4-BE49-F238E27FC236}">
                <a16:creationId xmlns:a16="http://schemas.microsoft.com/office/drawing/2014/main" id="{445FA162-8F56-4C66-A1BD-2423BAF18E3E}"/>
              </a:ext>
            </a:extLst>
          </p:cNvPr>
          <p:cNvSpPr/>
          <p:nvPr/>
        </p:nvSpPr>
        <p:spPr>
          <a:xfrm>
            <a:off x="6805619" y="2539408"/>
            <a:ext cx="1699209" cy="14608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>
            <a:extLst>
              <a:ext uri="{FF2B5EF4-FFF2-40B4-BE49-F238E27FC236}">
                <a16:creationId xmlns:a16="http://schemas.microsoft.com/office/drawing/2014/main" id="{2DB831B1-5FEC-4D2A-9045-36BF71019CC1}"/>
              </a:ext>
            </a:extLst>
          </p:cNvPr>
          <p:cNvSpPr/>
          <p:nvPr/>
        </p:nvSpPr>
        <p:spPr>
          <a:xfrm rot="11485982" flipH="1" flipV="1">
            <a:off x="2391670" y="1270841"/>
            <a:ext cx="669167" cy="177243"/>
          </a:xfrm>
          <a:prstGeom prst="triangle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A08F61D1-7738-4340-96FA-61A73E2B0268}"/>
              </a:ext>
            </a:extLst>
          </p:cNvPr>
          <p:cNvSpPr/>
          <p:nvPr/>
        </p:nvSpPr>
        <p:spPr>
          <a:xfrm>
            <a:off x="1829004" y="697006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2A0F651E-00C8-4A82-9950-584AF0932971}"/>
              </a:ext>
            </a:extLst>
          </p:cNvPr>
          <p:cNvSpPr/>
          <p:nvPr/>
        </p:nvSpPr>
        <p:spPr>
          <a:xfrm>
            <a:off x="1601686" y="1208764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AE9F2EC6-8BCE-4B5E-9474-6C8161AE56AA}"/>
              </a:ext>
            </a:extLst>
          </p:cNvPr>
          <p:cNvSpPr/>
          <p:nvPr/>
        </p:nvSpPr>
        <p:spPr>
          <a:xfrm>
            <a:off x="1653715" y="1360583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F9350292-12CB-4C26-9D6C-5FEA32A1813F}"/>
              </a:ext>
            </a:extLst>
          </p:cNvPr>
          <p:cNvSpPr/>
          <p:nvPr/>
        </p:nvSpPr>
        <p:spPr>
          <a:xfrm>
            <a:off x="1848319" y="938442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E14C89C-7365-4F7A-83BF-F4C8D7693874}"/>
              </a:ext>
            </a:extLst>
          </p:cNvPr>
          <p:cNvSpPr/>
          <p:nvPr/>
        </p:nvSpPr>
        <p:spPr>
          <a:xfrm>
            <a:off x="2189990" y="1364437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3AE52408-7649-4566-AD4F-3AF110AAE231}"/>
              </a:ext>
            </a:extLst>
          </p:cNvPr>
          <p:cNvSpPr/>
          <p:nvPr/>
        </p:nvSpPr>
        <p:spPr>
          <a:xfrm>
            <a:off x="2120925" y="1193981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CCD4170D-4A3E-4F9A-8F84-F6D1C532B00F}"/>
              </a:ext>
            </a:extLst>
          </p:cNvPr>
          <p:cNvSpPr/>
          <p:nvPr/>
        </p:nvSpPr>
        <p:spPr>
          <a:xfrm>
            <a:off x="1498313" y="1364437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C3C778AF-E926-4F53-AAC4-A42AC918DFE3}"/>
              </a:ext>
            </a:extLst>
          </p:cNvPr>
          <p:cNvSpPr/>
          <p:nvPr/>
        </p:nvSpPr>
        <p:spPr>
          <a:xfrm>
            <a:off x="2026735" y="1364437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117DE343-DBCC-4BE0-A6DE-A144067E811F}"/>
              </a:ext>
            </a:extLst>
          </p:cNvPr>
          <p:cNvCxnSpPr>
            <a:cxnSpLocks/>
            <a:stCxn id="6" idx="4"/>
            <a:endCxn id="9" idx="0"/>
          </p:cNvCxnSpPr>
          <p:nvPr/>
        </p:nvCxnSpPr>
        <p:spPr>
          <a:xfrm>
            <a:off x="1865004" y="769006"/>
            <a:ext cx="1315" cy="16943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E1E34126-04AD-4D79-9B3B-F095A899C962}"/>
              </a:ext>
            </a:extLst>
          </p:cNvPr>
          <p:cNvCxnSpPr>
            <a:cxnSpLocks/>
            <a:stCxn id="9" idx="3"/>
            <a:endCxn id="7" idx="7"/>
          </p:cNvCxnSpPr>
          <p:nvPr/>
        </p:nvCxnSpPr>
        <p:spPr>
          <a:xfrm flipH="1">
            <a:off x="1632414" y="969170"/>
            <a:ext cx="221177" cy="24486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33FBBC13-0695-4090-A145-FE62BF931200}"/>
              </a:ext>
            </a:extLst>
          </p:cNvPr>
          <p:cNvCxnSpPr>
            <a:cxnSpLocks/>
            <a:stCxn id="12" idx="0"/>
            <a:endCxn id="7" idx="3"/>
          </p:cNvCxnSpPr>
          <p:nvPr/>
        </p:nvCxnSpPr>
        <p:spPr>
          <a:xfrm flipV="1">
            <a:off x="1534313" y="1239492"/>
            <a:ext cx="72645" cy="124945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FA7E65CD-3F3F-4E38-9FEC-6A0949E85B41}"/>
              </a:ext>
            </a:extLst>
          </p:cNvPr>
          <p:cNvCxnSpPr>
            <a:cxnSpLocks/>
            <a:stCxn id="8" idx="0"/>
            <a:endCxn id="7" idx="5"/>
          </p:cNvCxnSpPr>
          <p:nvPr/>
        </p:nvCxnSpPr>
        <p:spPr>
          <a:xfrm flipH="1" flipV="1">
            <a:off x="1632414" y="1239492"/>
            <a:ext cx="57301" cy="121091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D4846129-CB81-4580-86A0-9BBCD7ABA91A}"/>
              </a:ext>
            </a:extLst>
          </p:cNvPr>
          <p:cNvCxnSpPr>
            <a:cxnSpLocks/>
            <a:stCxn id="11" idx="1"/>
            <a:endCxn id="9" idx="5"/>
          </p:cNvCxnSpPr>
          <p:nvPr/>
        </p:nvCxnSpPr>
        <p:spPr>
          <a:xfrm flipH="1" flipV="1">
            <a:off x="1879047" y="969170"/>
            <a:ext cx="247150" cy="230083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5C846A49-99A8-4F8B-9A7D-40E444468169}"/>
              </a:ext>
            </a:extLst>
          </p:cNvPr>
          <p:cNvCxnSpPr>
            <a:cxnSpLocks/>
            <a:stCxn id="13" idx="0"/>
            <a:endCxn id="11" idx="3"/>
          </p:cNvCxnSpPr>
          <p:nvPr/>
        </p:nvCxnSpPr>
        <p:spPr>
          <a:xfrm flipV="1">
            <a:off x="2062735" y="1224709"/>
            <a:ext cx="63462" cy="139728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C745A529-0277-4CF5-8656-704AD0987667}"/>
              </a:ext>
            </a:extLst>
          </p:cNvPr>
          <p:cNvCxnSpPr>
            <a:cxnSpLocks/>
            <a:stCxn id="10" idx="0"/>
            <a:endCxn id="11" idx="5"/>
          </p:cNvCxnSpPr>
          <p:nvPr/>
        </p:nvCxnSpPr>
        <p:spPr>
          <a:xfrm flipH="1" flipV="1">
            <a:off x="2151653" y="1224709"/>
            <a:ext cx="74337" cy="139728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4321DEE0-1487-4944-8401-0BC25AFD892A}"/>
                  </a:ext>
                </a:extLst>
              </p:cNvPr>
              <p:cNvSpPr txBox="1"/>
              <p:nvPr/>
            </p:nvSpPr>
            <p:spPr>
              <a:xfrm>
                <a:off x="1910306" y="565777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4321DEE0-1487-4944-8401-0BC25AFD89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306" y="565777"/>
                <a:ext cx="213199" cy="276999"/>
              </a:xfrm>
              <a:prstGeom prst="rect">
                <a:avLst/>
              </a:prstGeom>
              <a:blipFill>
                <a:blip r:embed="rId2"/>
                <a:stretch>
                  <a:fillRect l="-25714" t="-2222" r="-28571" b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06217536-7995-4B85-BEB1-1E06DEFFB692}"/>
                  </a:ext>
                </a:extLst>
              </p:cNvPr>
              <p:cNvSpPr txBox="1"/>
              <p:nvPr/>
            </p:nvSpPr>
            <p:spPr>
              <a:xfrm>
                <a:off x="4060172" y="1202688"/>
                <a:ext cx="6361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06217536-7995-4B85-BEB1-1E06DEFFB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172" y="1202688"/>
                <a:ext cx="636136" cy="307777"/>
              </a:xfrm>
              <a:prstGeom prst="rect">
                <a:avLst/>
              </a:prstGeom>
              <a:blipFill>
                <a:blip r:embed="rId3"/>
                <a:stretch>
                  <a:fillRect l="-14423" t="-1961" r="-14423" b="-3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14BA3CCD-89BD-4014-886F-D8C0D9733DC7}"/>
                  </a:ext>
                </a:extLst>
              </p:cNvPr>
              <p:cNvSpPr txBox="1"/>
              <p:nvPr/>
            </p:nvSpPr>
            <p:spPr>
              <a:xfrm>
                <a:off x="2692318" y="1813989"/>
                <a:ext cx="6446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14BA3CCD-89BD-4014-886F-D8C0D9733D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2318" y="1813989"/>
                <a:ext cx="644600" cy="307777"/>
              </a:xfrm>
              <a:prstGeom prst="rect">
                <a:avLst/>
              </a:prstGeom>
              <a:blipFill>
                <a:blip r:embed="rId4"/>
                <a:stretch>
                  <a:fillRect l="-14286" t="-4000" r="-14286" b="-36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2ED90874-5A7A-42A7-9C0A-3FAAA077A1EB}"/>
                  </a:ext>
                </a:extLst>
              </p:cNvPr>
              <p:cNvSpPr txBox="1"/>
              <p:nvPr/>
            </p:nvSpPr>
            <p:spPr>
              <a:xfrm>
                <a:off x="5675548" y="1815898"/>
                <a:ext cx="8753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2ED90874-5A7A-42A7-9C0A-3FAAA077A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48" y="1815898"/>
                <a:ext cx="875304" cy="307777"/>
              </a:xfrm>
              <a:prstGeom prst="rect">
                <a:avLst/>
              </a:prstGeom>
              <a:blipFill>
                <a:blip r:embed="rId5"/>
                <a:stretch>
                  <a:fillRect l="-10417" t="-2000" r="-9722" b="-36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A49E294-46B3-4CE9-A4D7-8700C54061E6}"/>
                  </a:ext>
                </a:extLst>
              </p:cNvPr>
              <p:cNvSpPr txBox="1"/>
              <p:nvPr/>
            </p:nvSpPr>
            <p:spPr>
              <a:xfrm>
                <a:off x="5588076" y="3245626"/>
                <a:ext cx="6224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A49E294-46B3-4CE9-A4D7-8700C54061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076" y="3245626"/>
                <a:ext cx="622414" cy="307777"/>
              </a:xfrm>
              <a:prstGeom prst="rect">
                <a:avLst/>
              </a:prstGeom>
              <a:blipFill>
                <a:blip r:embed="rId6"/>
                <a:stretch>
                  <a:fillRect l="-14706" t="-1961" r="-14706" b="-3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7421A435-1B72-4310-91E1-B004394A0409}"/>
                  </a:ext>
                </a:extLst>
              </p:cNvPr>
              <p:cNvSpPr txBox="1"/>
              <p:nvPr/>
            </p:nvSpPr>
            <p:spPr>
              <a:xfrm>
                <a:off x="2698769" y="3406174"/>
                <a:ext cx="8670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7421A435-1B72-4310-91E1-B004394A04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769" y="3406174"/>
                <a:ext cx="867032" cy="307777"/>
              </a:xfrm>
              <a:prstGeom prst="rect">
                <a:avLst/>
              </a:prstGeom>
              <a:blipFill>
                <a:blip r:embed="rId7"/>
                <a:stretch>
                  <a:fillRect l="-10563" t="-2000" r="-10563" b="-36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二等辺三角形 26">
            <a:extLst>
              <a:ext uri="{FF2B5EF4-FFF2-40B4-BE49-F238E27FC236}">
                <a16:creationId xmlns:a16="http://schemas.microsoft.com/office/drawing/2014/main" id="{37A6BE86-AA9C-42B2-BAA2-80796480E3A0}"/>
              </a:ext>
            </a:extLst>
          </p:cNvPr>
          <p:cNvSpPr/>
          <p:nvPr/>
        </p:nvSpPr>
        <p:spPr>
          <a:xfrm rot="4148457" flipV="1">
            <a:off x="6381829" y="905558"/>
            <a:ext cx="177194" cy="770043"/>
          </a:xfrm>
          <a:prstGeom prst="triangle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四角形: 角を丸くする 180">
            <a:extLst>
              <a:ext uri="{FF2B5EF4-FFF2-40B4-BE49-F238E27FC236}">
                <a16:creationId xmlns:a16="http://schemas.microsoft.com/office/drawing/2014/main" id="{384C3099-EA82-40D2-85BD-59AEDEDF2DBB}"/>
              </a:ext>
            </a:extLst>
          </p:cNvPr>
          <p:cNvSpPr/>
          <p:nvPr/>
        </p:nvSpPr>
        <p:spPr>
          <a:xfrm rot="17705997">
            <a:off x="222787" y="2565091"/>
            <a:ext cx="1791647" cy="1305796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二等辺三角形 28">
            <a:extLst>
              <a:ext uri="{FF2B5EF4-FFF2-40B4-BE49-F238E27FC236}">
                <a16:creationId xmlns:a16="http://schemas.microsoft.com/office/drawing/2014/main" id="{0D34A136-5618-4AB8-AD8C-25F37120747E}"/>
              </a:ext>
            </a:extLst>
          </p:cNvPr>
          <p:cNvSpPr/>
          <p:nvPr/>
        </p:nvSpPr>
        <p:spPr>
          <a:xfrm rot="9701402" flipH="1" flipV="1">
            <a:off x="1757576" y="2919112"/>
            <a:ext cx="575407" cy="212333"/>
          </a:xfrm>
          <a:prstGeom prst="triangle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二等辺三角形 29">
            <a:extLst>
              <a:ext uri="{FF2B5EF4-FFF2-40B4-BE49-F238E27FC236}">
                <a16:creationId xmlns:a16="http://schemas.microsoft.com/office/drawing/2014/main" id="{41F7B9CE-2A26-4EB7-A9FB-DFC89758E6C7}"/>
              </a:ext>
            </a:extLst>
          </p:cNvPr>
          <p:cNvSpPr/>
          <p:nvPr/>
        </p:nvSpPr>
        <p:spPr>
          <a:xfrm rot="1242663" flipH="1" flipV="1">
            <a:off x="6436692" y="3025939"/>
            <a:ext cx="541310" cy="183918"/>
          </a:xfrm>
          <a:prstGeom prst="triangle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6D2DB463-55CB-45B3-A9B8-07ED4FB1E319}"/>
                  </a:ext>
                </a:extLst>
              </p:cNvPr>
              <p:cNvSpPr txBox="1"/>
              <p:nvPr/>
            </p:nvSpPr>
            <p:spPr>
              <a:xfrm>
                <a:off x="1396260" y="1415019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6D2DB463-55CB-45B3-A9B8-07ED4FB1E3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260" y="1415019"/>
                <a:ext cx="213199" cy="276999"/>
              </a:xfrm>
              <a:prstGeom prst="rect">
                <a:avLst/>
              </a:prstGeom>
              <a:blipFill>
                <a:blip r:embed="rId8"/>
                <a:stretch>
                  <a:fillRect l="-17143" r="-17143" b="-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13AC3FF7-F376-4EA9-A12C-47A6F634505C}"/>
                  </a:ext>
                </a:extLst>
              </p:cNvPr>
              <p:cNvSpPr txBox="1"/>
              <p:nvPr/>
            </p:nvSpPr>
            <p:spPr>
              <a:xfrm>
                <a:off x="1586916" y="1415018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13AC3FF7-F376-4EA9-A12C-47A6F6345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916" y="1415018"/>
                <a:ext cx="213199" cy="276999"/>
              </a:xfrm>
              <a:prstGeom prst="rect">
                <a:avLst/>
              </a:prstGeom>
              <a:blipFill>
                <a:blip r:embed="rId9"/>
                <a:stretch>
                  <a:fillRect l="-28571" t="-4348" r="-25714" b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6DBDE572-DD4C-4C92-B119-5C99BF249EB4}"/>
                  </a:ext>
                </a:extLst>
              </p:cNvPr>
              <p:cNvSpPr txBox="1"/>
              <p:nvPr/>
            </p:nvSpPr>
            <p:spPr>
              <a:xfrm>
                <a:off x="1958791" y="1415017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6DBDE572-DD4C-4C92-B119-5C99BF249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791" y="1415017"/>
                <a:ext cx="213199" cy="276999"/>
              </a:xfrm>
              <a:prstGeom prst="rect">
                <a:avLst/>
              </a:prstGeom>
              <a:blipFill>
                <a:blip r:embed="rId10"/>
                <a:stretch>
                  <a:fillRect l="-14286" r="-8571" b="-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B39D1D76-7647-4C44-ACFC-F649330BE4CC}"/>
                  </a:ext>
                </a:extLst>
              </p:cNvPr>
              <p:cNvSpPr txBox="1"/>
              <p:nvPr/>
            </p:nvSpPr>
            <p:spPr>
              <a:xfrm>
                <a:off x="2122190" y="1415016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B39D1D76-7647-4C44-ACFC-F649330BE4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190" y="1415016"/>
                <a:ext cx="213199" cy="276999"/>
              </a:xfrm>
              <a:prstGeom prst="rect">
                <a:avLst/>
              </a:prstGeom>
              <a:blipFill>
                <a:blip r:embed="rId11"/>
                <a:stretch>
                  <a:fillRect l="-31429" t="-4348" r="-28571" b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楕円 34">
            <a:extLst>
              <a:ext uri="{FF2B5EF4-FFF2-40B4-BE49-F238E27FC236}">
                <a16:creationId xmlns:a16="http://schemas.microsoft.com/office/drawing/2014/main" id="{D5320155-2545-44AF-B52A-EE534B296BA1}"/>
              </a:ext>
            </a:extLst>
          </p:cNvPr>
          <p:cNvSpPr/>
          <p:nvPr/>
        </p:nvSpPr>
        <p:spPr>
          <a:xfrm>
            <a:off x="1226931" y="2597019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E9074E5-0B2B-4155-B965-DDB6A550E52A}"/>
              </a:ext>
            </a:extLst>
          </p:cNvPr>
          <p:cNvSpPr/>
          <p:nvPr/>
        </p:nvSpPr>
        <p:spPr>
          <a:xfrm>
            <a:off x="819556" y="3420222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1207D3ED-CE7B-4DDF-9FA2-6BA0E0D73BB7}"/>
              </a:ext>
            </a:extLst>
          </p:cNvPr>
          <p:cNvSpPr/>
          <p:nvPr/>
        </p:nvSpPr>
        <p:spPr>
          <a:xfrm>
            <a:off x="871585" y="3572041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7F3F7FB5-6DC2-4776-BF03-4716608B864A}"/>
              </a:ext>
            </a:extLst>
          </p:cNvPr>
          <p:cNvSpPr/>
          <p:nvPr/>
        </p:nvSpPr>
        <p:spPr>
          <a:xfrm>
            <a:off x="1246246" y="2838455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E40BF29-321F-469C-AEF1-1530D6C8CE02}"/>
              </a:ext>
            </a:extLst>
          </p:cNvPr>
          <p:cNvSpPr/>
          <p:nvPr/>
        </p:nvSpPr>
        <p:spPr>
          <a:xfrm>
            <a:off x="1333648" y="2985310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FC994D92-0BF5-4983-A234-7AE68346FA0C}"/>
              </a:ext>
            </a:extLst>
          </p:cNvPr>
          <p:cNvSpPr/>
          <p:nvPr/>
        </p:nvSpPr>
        <p:spPr>
          <a:xfrm>
            <a:off x="1038239" y="3118093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20CE090F-E5DB-4F98-A57B-3617C1249AEB}"/>
              </a:ext>
            </a:extLst>
          </p:cNvPr>
          <p:cNvSpPr/>
          <p:nvPr/>
        </p:nvSpPr>
        <p:spPr>
          <a:xfrm>
            <a:off x="716183" y="3575895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D49EA11D-9433-4A96-B89B-0508B3078A97}"/>
              </a:ext>
            </a:extLst>
          </p:cNvPr>
          <p:cNvSpPr/>
          <p:nvPr/>
        </p:nvSpPr>
        <p:spPr>
          <a:xfrm>
            <a:off x="1116001" y="3260538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552B1715-6E4E-4A1C-8AAE-87CBA3B148BF}"/>
              </a:ext>
            </a:extLst>
          </p:cNvPr>
          <p:cNvCxnSpPr>
            <a:cxnSpLocks/>
            <a:stCxn id="35" idx="4"/>
            <a:endCxn id="38" idx="0"/>
          </p:cNvCxnSpPr>
          <p:nvPr/>
        </p:nvCxnSpPr>
        <p:spPr>
          <a:xfrm>
            <a:off x="1262931" y="2669019"/>
            <a:ext cx="1315" cy="16943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95144931-85B2-4992-AFB9-03D9D38BABDF}"/>
              </a:ext>
            </a:extLst>
          </p:cNvPr>
          <p:cNvCxnSpPr>
            <a:cxnSpLocks/>
            <a:stCxn id="40" idx="3"/>
            <a:endCxn id="36" idx="7"/>
          </p:cNvCxnSpPr>
          <p:nvPr/>
        </p:nvCxnSpPr>
        <p:spPr>
          <a:xfrm flipH="1">
            <a:off x="850284" y="3148821"/>
            <a:ext cx="193227" cy="276673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81514E71-4FFF-4542-9B9F-871651EE2E53}"/>
              </a:ext>
            </a:extLst>
          </p:cNvPr>
          <p:cNvCxnSpPr>
            <a:cxnSpLocks/>
            <a:stCxn id="41" idx="0"/>
            <a:endCxn id="36" idx="3"/>
          </p:cNvCxnSpPr>
          <p:nvPr/>
        </p:nvCxnSpPr>
        <p:spPr>
          <a:xfrm flipV="1">
            <a:off x="752183" y="3450950"/>
            <a:ext cx="72645" cy="124945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70D947C2-45F3-44DF-B0AC-937312CC5005}"/>
              </a:ext>
            </a:extLst>
          </p:cNvPr>
          <p:cNvCxnSpPr>
            <a:cxnSpLocks/>
            <a:stCxn id="37" idx="0"/>
            <a:endCxn id="36" idx="5"/>
          </p:cNvCxnSpPr>
          <p:nvPr/>
        </p:nvCxnSpPr>
        <p:spPr>
          <a:xfrm flipH="1" flipV="1">
            <a:off x="850284" y="3450950"/>
            <a:ext cx="57301" cy="121091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FEA6A74C-86F2-415B-A96C-E08F31CE1184}"/>
              </a:ext>
            </a:extLst>
          </p:cNvPr>
          <p:cNvCxnSpPr>
            <a:cxnSpLocks/>
            <a:stCxn id="39" idx="0"/>
            <a:endCxn id="38" idx="5"/>
          </p:cNvCxnSpPr>
          <p:nvPr/>
        </p:nvCxnSpPr>
        <p:spPr>
          <a:xfrm flipH="1" flipV="1">
            <a:off x="1276974" y="2869183"/>
            <a:ext cx="92674" cy="11612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F9277C93-8DE0-4E88-B07F-285D915E3C7C}"/>
              </a:ext>
            </a:extLst>
          </p:cNvPr>
          <p:cNvCxnSpPr>
            <a:cxnSpLocks/>
            <a:stCxn id="40" idx="5"/>
            <a:endCxn id="42" idx="0"/>
          </p:cNvCxnSpPr>
          <p:nvPr/>
        </p:nvCxnSpPr>
        <p:spPr>
          <a:xfrm>
            <a:off x="1068967" y="3148821"/>
            <a:ext cx="83034" cy="11171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46B3E302-5F2C-4BE3-99AF-DEB596CDD95E}"/>
              </a:ext>
            </a:extLst>
          </p:cNvPr>
          <p:cNvCxnSpPr>
            <a:cxnSpLocks/>
            <a:stCxn id="40" idx="7"/>
            <a:endCxn id="38" idx="3"/>
          </p:cNvCxnSpPr>
          <p:nvPr/>
        </p:nvCxnSpPr>
        <p:spPr>
          <a:xfrm flipV="1">
            <a:off x="1068967" y="2869183"/>
            <a:ext cx="182551" cy="254182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DC84CCFC-BD70-4F5F-97F1-A74A5E0170A5}"/>
                  </a:ext>
                </a:extLst>
              </p:cNvPr>
              <p:cNvSpPr txBox="1"/>
              <p:nvPr/>
            </p:nvSpPr>
            <p:spPr>
              <a:xfrm>
                <a:off x="1308233" y="2465790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DC84CCFC-BD70-4F5F-97F1-A74A5E0170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233" y="2465790"/>
                <a:ext cx="213199" cy="276999"/>
              </a:xfrm>
              <a:prstGeom prst="rect">
                <a:avLst/>
              </a:prstGeom>
              <a:blipFill>
                <a:blip r:embed="rId12"/>
                <a:stretch>
                  <a:fillRect l="-28571" r="-25714" b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BFF335DB-A668-45D2-B1EA-834E25836108}"/>
                  </a:ext>
                </a:extLst>
              </p:cNvPr>
              <p:cNvSpPr txBox="1"/>
              <p:nvPr/>
            </p:nvSpPr>
            <p:spPr>
              <a:xfrm>
                <a:off x="614130" y="3626477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BFF335DB-A668-45D2-B1EA-834E25836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30" y="3626477"/>
                <a:ext cx="213199" cy="276999"/>
              </a:xfrm>
              <a:prstGeom prst="rect">
                <a:avLst/>
              </a:prstGeom>
              <a:blipFill>
                <a:blip r:embed="rId13"/>
                <a:stretch>
                  <a:fillRect l="-17143" r="-17143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0B7389E0-7429-4B04-AB0A-D3498812F3EA}"/>
                  </a:ext>
                </a:extLst>
              </p:cNvPr>
              <p:cNvSpPr txBox="1"/>
              <p:nvPr/>
            </p:nvSpPr>
            <p:spPr>
              <a:xfrm>
                <a:off x="804786" y="3626476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0B7389E0-7429-4B04-AB0A-D3498812F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86" y="3626476"/>
                <a:ext cx="213199" cy="276999"/>
              </a:xfrm>
              <a:prstGeom prst="rect">
                <a:avLst/>
              </a:prstGeom>
              <a:blipFill>
                <a:blip r:embed="rId14"/>
                <a:stretch>
                  <a:fillRect l="-28571" t="-4444" r="-25714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44FD0A5B-E503-4D42-9C1F-8C7C818791B8}"/>
                  </a:ext>
                </a:extLst>
              </p:cNvPr>
              <p:cNvSpPr txBox="1"/>
              <p:nvPr/>
            </p:nvSpPr>
            <p:spPr>
              <a:xfrm>
                <a:off x="1160069" y="3266483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44FD0A5B-E503-4D42-9C1F-8C7C81879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069" y="3266483"/>
                <a:ext cx="213199" cy="276999"/>
              </a:xfrm>
              <a:prstGeom prst="rect">
                <a:avLst/>
              </a:prstGeom>
              <a:blipFill>
                <a:blip r:embed="rId15"/>
                <a:stretch>
                  <a:fillRect l="-14286" r="-8571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575BB80E-4C6E-4C44-8617-E041B8FD4D99}"/>
                  </a:ext>
                </a:extLst>
              </p:cNvPr>
              <p:cNvSpPr txBox="1"/>
              <p:nvPr/>
            </p:nvSpPr>
            <p:spPr>
              <a:xfrm>
                <a:off x="1407395" y="2948942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575BB80E-4C6E-4C44-8617-E041B8FD4D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395" y="2948942"/>
                <a:ext cx="213199" cy="276999"/>
              </a:xfrm>
              <a:prstGeom prst="rect">
                <a:avLst/>
              </a:prstGeom>
              <a:blipFill>
                <a:blip r:embed="rId16"/>
                <a:stretch>
                  <a:fillRect l="-31429" t="-4444" r="-28571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楕円 54">
            <a:extLst>
              <a:ext uri="{FF2B5EF4-FFF2-40B4-BE49-F238E27FC236}">
                <a16:creationId xmlns:a16="http://schemas.microsoft.com/office/drawing/2014/main" id="{32FE38ED-8EB1-45EA-9BAB-E59A74B04564}"/>
              </a:ext>
            </a:extLst>
          </p:cNvPr>
          <p:cNvSpPr/>
          <p:nvPr/>
        </p:nvSpPr>
        <p:spPr>
          <a:xfrm>
            <a:off x="4758751" y="3542945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1C0BB921-9A61-4D21-936A-694A635F609A}"/>
              </a:ext>
            </a:extLst>
          </p:cNvPr>
          <p:cNvSpPr/>
          <p:nvPr/>
        </p:nvSpPr>
        <p:spPr>
          <a:xfrm>
            <a:off x="4741956" y="4184642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3972574-AEAA-46A8-8E5B-E3D22CD70F48}"/>
              </a:ext>
            </a:extLst>
          </p:cNvPr>
          <p:cNvSpPr/>
          <p:nvPr/>
        </p:nvSpPr>
        <p:spPr>
          <a:xfrm>
            <a:off x="4817841" y="4308307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D51A6A04-6686-451C-9691-FC13FA68AA2C}"/>
              </a:ext>
            </a:extLst>
          </p:cNvPr>
          <p:cNvSpPr/>
          <p:nvPr/>
        </p:nvSpPr>
        <p:spPr>
          <a:xfrm>
            <a:off x="4778066" y="3784381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24572AD0-FBB8-4D46-A402-E07857BB9EC9}"/>
              </a:ext>
            </a:extLst>
          </p:cNvPr>
          <p:cNvSpPr/>
          <p:nvPr/>
        </p:nvSpPr>
        <p:spPr>
          <a:xfrm>
            <a:off x="4919496" y="3902758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4FFA3B60-03DA-42E4-A5D5-4DE4DF060686}"/>
              </a:ext>
            </a:extLst>
          </p:cNvPr>
          <p:cNvSpPr/>
          <p:nvPr/>
        </p:nvSpPr>
        <p:spPr>
          <a:xfrm>
            <a:off x="4424050" y="3985136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59B49484-75B0-4889-83BA-058DF5D6038E}"/>
              </a:ext>
            </a:extLst>
          </p:cNvPr>
          <p:cNvSpPr/>
          <p:nvPr/>
        </p:nvSpPr>
        <p:spPr>
          <a:xfrm>
            <a:off x="4634629" y="4308307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B028F0AB-2C98-4DFB-A89F-CA40FAAB39A7}"/>
              </a:ext>
            </a:extLst>
          </p:cNvPr>
          <p:cNvSpPr/>
          <p:nvPr/>
        </p:nvSpPr>
        <p:spPr>
          <a:xfrm>
            <a:off x="4282082" y="4100253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466E350F-C674-4E82-9BFD-CE9D8D06EB3D}"/>
              </a:ext>
            </a:extLst>
          </p:cNvPr>
          <p:cNvCxnSpPr>
            <a:cxnSpLocks/>
            <a:stCxn id="55" idx="4"/>
            <a:endCxn id="58" idx="0"/>
          </p:cNvCxnSpPr>
          <p:nvPr/>
        </p:nvCxnSpPr>
        <p:spPr>
          <a:xfrm>
            <a:off x="4794751" y="3614945"/>
            <a:ext cx="1315" cy="16943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6F1EDC77-6404-49F0-A542-AE0367C59B41}"/>
              </a:ext>
            </a:extLst>
          </p:cNvPr>
          <p:cNvCxnSpPr>
            <a:cxnSpLocks/>
            <a:stCxn id="56" idx="0"/>
            <a:endCxn id="60" idx="5"/>
          </p:cNvCxnSpPr>
          <p:nvPr/>
        </p:nvCxnSpPr>
        <p:spPr>
          <a:xfrm flipH="1" flipV="1">
            <a:off x="4454778" y="4015864"/>
            <a:ext cx="305178" cy="168778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BB15226F-A21B-4B59-865A-8AB371CB97A1}"/>
              </a:ext>
            </a:extLst>
          </p:cNvPr>
          <p:cNvCxnSpPr>
            <a:cxnSpLocks/>
            <a:stCxn id="61" idx="0"/>
            <a:endCxn id="56" idx="3"/>
          </p:cNvCxnSpPr>
          <p:nvPr/>
        </p:nvCxnSpPr>
        <p:spPr>
          <a:xfrm flipV="1">
            <a:off x="4670629" y="4215370"/>
            <a:ext cx="76599" cy="9293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74CB2394-3A5B-448A-9E03-AA0DF0AB3113}"/>
              </a:ext>
            </a:extLst>
          </p:cNvPr>
          <p:cNvCxnSpPr>
            <a:cxnSpLocks/>
            <a:stCxn id="57" idx="0"/>
            <a:endCxn id="56" idx="5"/>
          </p:cNvCxnSpPr>
          <p:nvPr/>
        </p:nvCxnSpPr>
        <p:spPr>
          <a:xfrm flipH="1" flipV="1">
            <a:off x="4772684" y="4215370"/>
            <a:ext cx="81157" cy="9293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39234FB6-35B2-4A5F-943C-F749D2A16B4C}"/>
              </a:ext>
            </a:extLst>
          </p:cNvPr>
          <p:cNvCxnSpPr>
            <a:cxnSpLocks/>
            <a:stCxn id="59" idx="0"/>
            <a:endCxn id="58" idx="5"/>
          </p:cNvCxnSpPr>
          <p:nvPr/>
        </p:nvCxnSpPr>
        <p:spPr>
          <a:xfrm flipH="1" flipV="1">
            <a:off x="4808794" y="3815109"/>
            <a:ext cx="146702" cy="87649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799AEC24-C610-4121-971B-F06711110BEA}"/>
              </a:ext>
            </a:extLst>
          </p:cNvPr>
          <p:cNvCxnSpPr>
            <a:cxnSpLocks/>
            <a:stCxn id="60" idx="3"/>
            <a:endCxn id="62" idx="0"/>
          </p:cNvCxnSpPr>
          <p:nvPr/>
        </p:nvCxnSpPr>
        <p:spPr>
          <a:xfrm flipH="1">
            <a:off x="4318082" y="4015864"/>
            <a:ext cx="111240" cy="84389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63270A62-8EDB-43C0-8D22-B4B4513962C2}"/>
              </a:ext>
            </a:extLst>
          </p:cNvPr>
          <p:cNvCxnSpPr>
            <a:cxnSpLocks/>
            <a:stCxn id="60" idx="7"/>
            <a:endCxn id="58" idx="3"/>
          </p:cNvCxnSpPr>
          <p:nvPr/>
        </p:nvCxnSpPr>
        <p:spPr>
          <a:xfrm flipV="1">
            <a:off x="4454778" y="3815109"/>
            <a:ext cx="328560" cy="175299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70019314-8F82-493D-9424-4177F79F36B4}"/>
                  </a:ext>
                </a:extLst>
              </p:cNvPr>
              <p:cNvSpPr txBox="1"/>
              <p:nvPr/>
            </p:nvSpPr>
            <p:spPr>
              <a:xfrm>
                <a:off x="4840053" y="3411716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70019314-8F82-493D-9424-4177F79F3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053" y="3411716"/>
                <a:ext cx="213199" cy="276999"/>
              </a:xfrm>
              <a:prstGeom prst="rect">
                <a:avLst/>
              </a:prstGeom>
              <a:blipFill>
                <a:blip r:embed="rId17"/>
                <a:stretch>
                  <a:fillRect l="-25714" t="-2222" r="-25714" b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80421CEE-0C62-47B9-92AF-DD157279E0FC}"/>
                  </a:ext>
                </a:extLst>
              </p:cNvPr>
              <p:cNvSpPr txBox="1"/>
              <p:nvPr/>
            </p:nvSpPr>
            <p:spPr>
              <a:xfrm>
                <a:off x="4082304" y="4033839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80421CEE-0C62-47B9-92AF-DD157279E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304" y="4033839"/>
                <a:ext cx="213199" cy="276999"/>
              </a:xfrm>
              <a:prstGeom prst="rect">
                <a:avLst/>
              </a:prstGeom>
              <a:blipFill>
                <a:blip r:embed="rId18"/>
                <a:stretch>
                  <a:fillRect l="-17143" r="-17143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86E1743B-D06D-49CF-B4EF-D150064ABEA6}"/>
                  </a:ext>
                </a:extLst>
              </p:cNvPr>
              <p:cNvSpPr txBox="1"/>
              <p:nvPr/>
            </p:nvSpPr>
            <p:spPr>
              <a:xfrm>
                <a:off x="4543767" y="4365472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86E1743B-D06D-49CF-B4EF-D150064ABE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767" y="4365472"/>
                <a:ext cx="213199" cy="276999"/>
              </a:xfrm>
              <a:prstGeom prst="rect">
                <a:avLst/>
              </a:prstGeom>
              <a:blipFill>
                <a:blip r:embed="rId19"/>
                <a:stretch>
                  <a:fillRect l="-28571" t="-4348" r="-25714" b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25EA7411-A1B9-4B00-A668-523470E1CD4D}"/>
                  </a:ext>
                </a:extLst>
              </p:cNvPr>
              <p:cNvSpPr txBox="1"/>
              <p:nvPr/>
            </p:nvSpPr>
            <p:spPr>
              <a:xfrm>
                <a:off x="4768831" y="4361942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25EA7411-A1B9-4B00-A668-523470E1CD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831" y="4361942"/>
                <a:ext cx="213199" cy="276999"/>
              </a:xfrm>
              <a:prstGeom prst="rect">
                <a:avLst/>
              </a:prstGeom>
              <a:blipFill>
                <a:blip r:embed="rId20"/>
                <a:stretch>
                  <a:fillRect l="-14286" r="-8571" b="-44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0AFDD58F-B4D5-4B8A-B879-0D35792F8C3E}"/>
                  </a:ext>
                </a:extLst>
              </p:cNvPr>
              <p:cNvSpPr txBox="1"/>
              <p:nvPr/>
            </p:nvSpPr>
            <p:spPr>
              <a:xfrm>
                <a:off x="4973130" y="3859679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0AFDD58F-B4D5-4B8A-B879-0D35792F8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130" y="3859679"/>
                <a:ext cx="213199" cy="276999"/>
              </a:xfrm>
              <a:prstGeom prst="rect">
                <a:avLst/>
              </a:prstGeom>
              <a:blipFill>
                <a:blip r:embed="rId21"/>
                <a:stretch>
                  <a:fillRect l="-31429" t="-4348" r="-28571" b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楕円 74">
            <a:extLst>
              <a:ext uri="{FF2B5EF4-FFF2-40B4-BE49-F238E27FC236}">
                <a16:creationId xmlns:a16="http://schemas.microsoft.com/office/drawing/2014/main" id="{0B7F526E-DDF6-4E6E-84CC-EF7F1F29FDE2}"/>
              </a:ext>
            </a:extLst>
          </p:cNvPr>
          <p:cNvSpPr/>
          <p:nvPr/>
        </p:nvSpPr>
        <p:spPr>
          <a:xfrm>
            <a:off x="7512946" y="2769360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楕円 75">
            <a:extLst>
              <a:ext uri="{FF2B5EF4-FFF2-40B4-BE49-F238E27FC236}">
                <a16:creationId xmlns:a16="http://schemas.microsoft.com/office/drawing/2014/main" id="{DCD13217-A130-4608-B462-D3D62E5AE7A2}"/>
              </a:ext>
            </a:extLst>
          </p:cNvPr>
          <p:cNvSpPr/>
          <p:nvPr/>
        </p:nvSpPr>
        <p:spPr>
          <a:xfrm>
            <a:off x="7562154" y="3423639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E4D38F5-DBCB-49A0-AF4B-6A3BD101C63E}"/>
              </a:ext>
            </a:extLst>
          </p:cNvPr>
          <p:cNvSpPr/>
          <p:nvPr/>
        </p:nvSpPr>
        <p:spPr>
          <a:xfrm>
            <a:off x="7638039" y="3547304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41DF4169-9AB3-4328-B8F5-BB39DEAEBC16}"/>
              </a:ext>
            </a:extLst>
          </p:cNvPr>
          <p:cNvSpPr/>
          <p:nvPr/>
        </p:nvSpPr>
        <p:spPr>
          <a:xfrm>
            <a:off x="7532261" y="3010796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8EEFB001-37FE-493D-94D4-9AA40D7FAE87}"/>
              </a:ext>
            </a:extLst>
          </p:cNvPr>
          <p:cNvSpPr/>
          <p:nvPr/>
        </p:nvSpPr>
        <p:spPr>
          <a:xfrm>
            <a:off x="7985567" y="3266713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C6DA441D-0622-4A80-984F-493944CAFB4A}"/>
              </a:ext>
            </a:extLst>
          </p:cNvPr>
          <p:cNvSpPr/>
          <p:nvPr/>
        </p:nvSpPr>
        <p:spPr>
          <a:xfrm>
            <a:off x="7878799" y="3160065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楕円 80">
            <a:extLst>
              <a:ext uri="{FF2B5EF4-FFF2-40B4-BE49-F238E27FC236}">
                <a16:creationId xmlns:a16="http://schemas.microsoft.com/office/drawing/2014/main" id="{3DACC843-2AC0-418B-83E6-7DAC44076528}"/>
              </a:ext>
            </a:extLst>
          </p:cNvPr>
          <p:cNvSpPr/>
          <p:nvPr/>
        </p:nvSpPr>
        <p:spPr>
          <a:xfrm>
            <a:off x="7454827" y="3547304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楕円 81">
            <a:extLst>
              <a:ext uri="{FF2B5EF4-FFF2-40B4-BE49-F238E27FC236}">
                <a16:creationId xmlns:a16="http://schemas.microsoft.com/office/drawing/2014/main" id="{82881CE5-1DD3-4AED-8837-3ADFBB4AA70B}"/>
              </a:ext>
            </a:extLst>
          </p:cNvPr>
          <p:cNvSpPr/>
          <p:nvPr/>
        </p:nvSpPr>
        <p:spPr>
          <a:xfrm>
            <a:off x="7358962" y="3105768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36E62A50-66BA-4CB6-AD3D-5D62A4338095}"/>
              </a:ext>
            </a:extLst>
          </p:cNvPr>
          <p:cNvCxnSpPr>
            <a:cxnSpLocks/>
            <a:stCxn id="75" idx="4"/>
            <a:endCxn id="78" idx="0"/>
          </p:cNvCxnSpPr>
          <p:nvPr/>
        </p:nvCxnSpPr>
        <p:spPr>
          <a:xfrm>
            <a:off x="7548946" y="2841360"/>
            <a:ext cx="1315" cy="16943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59FF232B-C425-4FA9-85B2-F3F46D99880D}"/>
              </a:ext>
            </a:extLst>
          </p:cNvPr>
          <p:cNvCxnSpPr>
            <a:cxnSpLocks/>
            <a:stCxn id="76" idx="0"/>
            <a:endCxn id="80" idx="3"/>
          </p:cNvCxnSpPr>
          <p:nvPr/>
        </p:nvCxnSpPr>
        <p:spPr>
          <a:xfrm flipV="1">
            <a:off x="7580154" y="3190793"/>
            <a:ext cx="303917" cy="23284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F30D480A-DF48-49CE-AB96-27934AED7C55}"/>
              </a:ext>
            </a:extLst>
          </p:cNvPr>
          <p:cNvCxnSpPr>
            <a:cxnSpLocks/>
            <a:stCxn id="81" idx="0"/>
            <a:endCxn id="76" idx="3"/>
          </p:cNvCxnSpPr>
          <p:nvPr/>
        </p:nvCxnSpPr>
        <p:spPr>
          <a:xfrm flipV="1">
            <a:off x="7490827" y="3454367"/>
            <a:ext cx="76599" cy="9293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61E563B8-8130-4872-A511-F1DF69B160E2}"/>
              </a:ext>
            </a:extLst>
          </p:cNvPr>
          <p:cNvCxnSpPr>
            <a:cxnSpLocks/>
            <a:stCxn id="77" idx="0"/>
            <a:endCxn id="76" idx="5"/>
          </p:cNvCxnSpPr>
          <p:nvPr/>
        </p:nvCxnSpPr>
        <p:spPr>
          <a:xfrm flipH="1" flipV="1">
            <a:off x="7592882" y="3454367"/>
            <a:ext cx="81157" cy="9293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0076883B-C59D-4FEA-AF3A-640FFE3B0AA3}"/>
              </a:ext>
            </a:extLst>
          </p:cNvPr>
          <p:cNvCxnSpPr>
            <a:cxnSpLocks/>
            <a:stCxn id="80" idx="1"/>
            <a:endCxn id="78" idx="5"/>
          </p:cNvCxnSpPr>
          <p:nvPr/>
        </p:nvCxnSpPr>
        <p:spPr>
          <a:xfrm flipH="1" flipV="1">
            <a:off x="7562989" y="3041524"/>
            <a:ext cx="321082" cy="123813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E936F7F2-CA10-462F-9BB3-80FFB05E3D33}"/>
              </a:ext>
            </a:extLst>
          </p:cNvPr>
          <p:cNvCxnSpPr>
            <a:cxnSpLocks/>
            <a:stCxn id="80" idx="5"/>
            <a:endCxn id="79" idx="1"/>
          </p:cNvCxnSpPr>
          <p:nvPr/>
        </p:nvCxnSpPr>
        <p:spPr>
          <a:xfrm>
            <a:off x="7909527" y="3190793"/>
            <a:ext cx="86584" cy="86464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7C7A3EFD-8F91-459C-A9A2-850DE6B4B76C}"/>
              </a:ext>
            </a:extLst>
          </p:cNvPr>
          <p:cNvCxnSpPr>
            <a:cxnSpLocks/>
            <a:stCxn id="82" idx="7"/>
            <a:endCxn id="78" idx="3"/>
          </p:cNvCxnSpPr>
          <p:nvPr/>
        </p:nvCxnSpPr>
        <p:spPr>
          <a:xfrm flipV="1">
            <a:off x="7420418" y="3041524"/>
            <a:ext cx="117115" cy="74788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642EC3E5-8062-4EE7-A909-0CDE476334EB}"/>
                  </a:ext>
                </a:extLst>
              </p:cNvPr>
              <p:cNvSpPr txBox="1"/>
              <p:nvPr/>
            </p:nvSpPr>
            <p:spPr>
              <a:xfrm>
                <a:off x="7594248" y="2638131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642EC3E5-8062-4EE7-A909-0CDE476334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4248" y="2638131"/>
                <a:ext cx="213199" cy="276999"/>
              </a:xfrm>
              <a:prstGeom prst="rect">
                <a:avLst/>
              </a:prstGeom>
              <a:blipFill>
                <a:blip r:embed="rId22"/>
                <a:stretch>
                  <a:fillRect l="-28571" t="-2222" r="-25714" b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テキスト ボックス 90">
                <a:extLst>
                  <a:ext uri="{FF2B5EF4-FFF2-40B4-BE49-F238E27FC236}">
                    <a16:creationId xmlns:a16="http://schemas.microsoft.com/office/drawing/2014/main" id="{A0AB8B3B-EA71-479E-832A-8877B360BF6E}"/>
                  </a:ext>
                </a:extLst>
              </p:cNvPr>
              <p:cNvSpPr txBox="1"/>
              <p:nvPr/>
            </p:nvSpPr>
            <p:spPr>
              <a:xfrm>
                <a:off x="7136763" y="3055816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91" name="テキスト ボックス 90">
                <a:extLst>
                  <a:ext uri="{FF2B5EF4-FFF2-40B4-BE49-F238E27FC236}">
                    <a16:creationId xmlns:a16="http://schemas.microsoft.com/office/drawing/2014/main" id="{A0AB8B3B-EA71-479E-832A-8877B360BF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6763" y="3055816"/>
                <a:ext cx="213199" cy="276999"/>
              </a:xfrm>
              <a:prstGeom prst="rect">
                <a:avLst/>
              </a:prstGeom>
              <a:blipFill>
                <a:blip r:embed="rId23"/>
                <a:stretch>
                  <a:fillRect l="-17143" r="-17143" b="-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EF1D41D2-ED09-441B-8A4E-C4D28650612E}"/>
                  </a:ext>
                </a:extLst>
              </p:cNvPr>
              <p:cNvSpPr txBox="1"/>
              <p:nvPr/>
            </p:nvSpPr>
            <p:spPr>
              <a:xfrm>
                <a:off x="7363965" y="3604469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EF1D41D2-ED09-441B-8A4E-C4D2865061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3965" y="3604469"/>
                <a:ext cx="213199" cy="276999"/>
              </a:xfrm>
              <a:prstGeom prst="rect">
                <a:avLst/>
              </a:prstGeom>
              <a:blipFill>
                <a:blip r:embed="rId24"/>
                <a:stretch>
                  <a:fillRect l="-28571" t="-4348" r="-25714" b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C337D94F-CF8A-43E5-A254-87B94C4EE478}"/>
                  </a:ext>
                </a:extLst>
              </p:cNvPr>
              <p:cNvSpPr txBox="1"/>
              <p:nvPr/>
            </p:nvSpPr>
            <p:spPr>
              <a:xfrm>
                <a:off x="7589029" y="3600939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C337D94F-CF8A-43E5-A254-87B94C4EE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029" y="3600939"/>
                <a:ext cx="213199" cy="276999"/>
              </a:xfrm>
              <a:prstGeom prst="rect">
                <a:avLst/>
              </a:prstGeom>
              <a:blipFill>
                <a:blip r:embed="rId25"/>
                <a:stretch>
                  <a:fillRect l="-14286" r="-8571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BE479F28-020D-4B79-B3D5-4826073E86E8}"/>
                  </a:ext>
                </a:extLst>
              </p:cNvPr>
              <p:cNvSpPr txBox="1"/>
              <p:nvPr/>
            </p:nvSpPr>
            <p:spPr>
              <a:xfrm>
                <a:off x="8040195" y="3226527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BE479F28-020D-4B79-B3D5-4826073E86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0195" y="3226527"/>
                <a:ext cx="213199" cy="276999"/>
              </a:xfrm>
              <a:prstGeom prst="rect">
                <a:avLst/>
              </a:prstGeom>
              <a:blipFill>
                <a:blip r:embed="rId26"/>
                <a:stretch>
                  <a:fillRect l="-31429" t="-4348" r="-28571" b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楕円 94">
            <a:extLst>
              <a:ext uri="{FF2B5EF4-FFF2-40B4-BE49-F238E27FC236}">
                <a16:creationId xmlns:a16="http://schemas.microsoft.com/office/drawing/2014/main" id="{3A282D21-3BC7-44D8-87C1-C0163E0454C5}"/>
              </a:ext>
            </a:extLst>
          </p:cNvPr>
          <p:cNvSpPr/>
          <p:nvPr/>
        </p:nvSpPr>
        <p:spPr>
          <a:xfrm>
            <a:off x="7231862" y="781869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楕円 95">
            <a:extLst>
              <a:ext uri="{FF2B5EF4-FFF2-40B4-BE49-F238E27FC236}">
                <a16:creationId xmlns:a16="http://schemas.microsoft.com/office/drawing/2014/main" id="{4914DE27-C78B-4EB3-96E9-27B0ECAC96B0}"/>
              </a:ext>
            </a:extLst>
          </p:cNvPr>
          <p:cNvSpPr/>
          <p:nvPr/>
        </p:nvSpPr>
        <p:spPr>
          <a:xfrm>
            <a:off x="7572572" y="1249130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楕円 96">
            <a:extLst>
              <a:ext uri="{FF2B5EF4-FFF2-40B4-BE49-F238E27FC236}">
                <a16:creationId xmlns:a16="http://schemas.microsoft.com/office/drawing/2014/main" id="{E94A7831-72D4-4E2E-92D2-E5583C3108FF}"/>
              </a:ext>
            </a:extLst>
          </p:cNvPr>
          <p:cNvSpPr/>
          <p:nvPr/>
        </p:nvSpPr>
        <p:spPr>
          <a:xfrm>
            <a:off x="7435692" y="1411734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楕円 97">
            <a:extLst>
              <a:ext uri="{FF2B5EF4-FFF2-40B4-BE49-F238E27FC236}">
                <a16:creationId xmlns:a16="http://schemas.microsoft.com/office/drawing/2014/main" id="{124D1571-E6E1-4C17-8C8E-0DB8946B0C17}"/>
              </a:ext>
            </a:extLst>
          </p:cNvPr>
          <p:cNvSpPr/>
          <p:nvPr/>
        </p:nvSpPr>
        <p:spPr>
          <a:xfrm>
            <a:off x="7251177" y="1023305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楕円 98">
            <a:extLst>
              <a:ext uri="{FF2B5EF4-FFF2-40B4-BE49-F238E27FC236}">
                <a16:creationId xmlns:a16="http://schemas.microsoft.com/office/drawing/2014/main" id="{59EEB995-A8D2-4459-BD93-E797BA14FCD9}"/>
              </a:ext>
            </a:extLst>
          </p:cNvPr>
          <p:cNvSpPr/>
          <p:nvPr/>
        </p:nvSpPr>
        <p:spPr>
          <a:xfrm>
            <a:off x="7919354" y="1603163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楕円 99">
            <a:extLst>
              <a:ext uri="{FF2B5EF4-FFF2-40B4-BE49-F238E27FC236}">
                <a16:creationId xmlns:a16="http://schemas.microsoft.com/office/drawing/2014/main" id="{98E3FA22-BADF-41A3-9014-6A3EC96E0C34}"/>
              </a:ext>
            </a:extLst>
          </p:cNvPr>
          <p:cNvSpPr/>
          <p:nvPr/>
        </p:nvSpPr>
        <p:spPr>
          <a:xfrm>
            <a:off x="7853938" y="1464532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楕円 100">
            <a:extLst>
              <a:ext uri="{FF2B5EF4-FFF2-40B4-BE49-F238E27FC236}">
                <a16:creationId xmlns:a16="http://schemas.microsoft.com/office/drawing/2014/main" id="{FC06F8B8-167C-444B-9B32-329A1CFEE410}"/>
              </a:ext>
            </a:extLst>
          </p:cNvPr>
          <p:cNvSpPr/>
          <p:nvPr/>
        </p:nvSpPr>
        <p:spPr>
          <a:xfrm>
            <a:off x="7097698" y="1190267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楕円 101">
            <a:extLst>
              <a:ext uri="{FF2B5EF4-FFF2-40B4-BE49-F238E27FC236}">
                <a16:creationId xmlns:a16="http://schemas.microsoft.com/office/drawing/2014/main" id="{36539F02-33B4-497F-91EA-D687D929A107}"/>
              </a:ext>
            </a:extLst>
          </p:cNvPr>
          <p:cNvSpPr/>
          <p:nvPr/>
        </p:nvSpPr>
        <p:spPr>
          <a:xfrm>
            <a:off x="7757799" y="1603163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3B1CCFF5-BCEB-44BC-A3B6-4EA98DD1B68A}"/>
              </a:ext>
            </a:extLst>
          </p:cNvPr>
          <p:cNvCxnSpPr>
            <a:cxnSpLocks/>
            <a:stCxn id="95" idx="4"/>
            <a:endCxn id="98" idx="0"/>
          </p:cNvCxnSpPr>
          <p:nvPr/>
        </p:nvCxnSpPr>
        <p:spPr>
          <a:xfrm>
            <a:off x="7267862" y="853869"/>
            <a:ext cx="1315" cy="16943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963800EC-0A8A-47E7-82A5-52BD01DC6CF0}"/>
              </a:ext>
            </a:extLst>
          </p:cNvPr>
          <p:cNvCxnSpPr>
            <a:cxnSpLocks/>
            <a:stCxn id="98" idx="3"/>
            <a:endCxn id="101" idx="0"/>
          </p:cNvCxnSpPr>
          <p:nvPr/>
        </p:nvCxnSpPr>
        <p:spPr>
          <a:xfrm flipH="1">
            <a:off x="7133698" y="1054033"/>
            <a:ext cx="122751" cy="136234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>
            <a:extLst>
              <a:ext uri="{FF2B5EF4-FFF2-40B4-BE49-F238E27FC236}">
                <a16:creationId xmlns:a16="http://schemas.microsoft.com/office/drawing/2014/main" id="{7ACC2972-8504-4935-BE11-FE852FD384B2}"/>
              </a:ext>
            </a:extLst>
          </p:cNvPr>
          <p:cNvCxnSpPr>
            <a:cxnSpLocks/>
            <a:stCxn id="96" idx="1"/>
            <a:endCxn id="98" idx="5"/>
          </p:cNvCxnSpPr>
          <p:nvPr/>
        </p:nvCxnSpPr>
        <p:spPr>
          <a:xfrm flipH="1" flipV="1">
            <a:off x="7281905" y="1054033"/>
            <a:ext cx="295939" cy="200369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F2548FC9-1B93-489E-8411-EA3EE93065D4}"/>
              </a:ext>
            </a:extLst>
          </p:cNvPr>
          <p:cNvCxnSpPr>
            <a:cxnSpLocks/>
            <a:stCxn id="97" idx="0"/>
            <a:endCxn id="96" idx="3"/>
          </p:cNvCxnSpPr>
          <p:nvPr/>
        </p:nvCxnSpPr>
        <p:spPr>
          <a:xfrm flipV="1">
            <a:off x="7471692" y="1279858"/>
            <a:ext cx="106152" cy="13187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4FBCD537-29C4-48C0-B592-59F08A60BD64}"/>
              </a:ext>
            </a:extLst>
          </p:cNvPr>
          <p:cNvCxnSpPr>
            <a:cxnSpLocks/>
            <a:stCxn id="100" idx="1"/>
            <a:endCxn id="96" idx="5"/>
          </p:cNvCxnSpPr>
          <p:nvPr/>
        </p:nvCxnSpPr>
        <p:spPr>
          <a:xfrm flipH="1" flipV="1">
            <a:off x="7603300" y="1279858"/>
            <a:ext cx="255910" cy="18994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D11A115B-DAD3-4959-B34F-3F5AD33B326C}"/>
              </a:ext>
            </a:extLst>
          </p:cNvPr>
          <p:cNvCxnSpPr>
            <a:cxnSpLocks/>
            <a:stCxn id="102" idx="0"/>
            <a:endCxn id="100" idx="3"/>
          </p:cNvCxnSpPr>
          <p:nvPr/>
        </p:nvCxnSpPr>
        <p:spPr>
          <a:xfrm flipV="1">
            <a:off x="7793799" y="1495260"/>
            <a:ext cx="65411" cy="107903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>
            <a:extLst>
              <a:ext uri="{FF2B5EF4-FFF2-40B4-BE49-F238E27FC236}">
                <a16:creationId xmlns:a16="http://schemas.microsoft.com/office/drawing/2014/main" id="{7496F9E8-68A5-453A-8240-498493408083}"/>
              </a:ext>
            </a:extLst>
          </p:cNvPr>
          <p:cNvCxnSpPr>
            <a:cxnSpLocks/>
            <a:stCxn id="99" idx="0"/>
            <a:endCxn id="100" idx="5"/>
          </p:cNvCxnSpPr>
          <p:nvPr/>
        </p:nvCxnSpPr>
        <p:spPr>
          <a:xfrm flipH="1" flipV="1">
            <a:off x="7884666" y="1495260"/>
            <a:ext cx="70688" cy="107903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51703FE1-1E38-437F-BEB7-348FC2E8CA09}"/>
                  </a:ext>
                </a:extLst>
              </p:cNvPr>
              <p:cNvSpPr txBox="1"/>
              <p:nvPr/>
            </p:nvSpPr>
            <p:spPr>
              <a:xfrm>
                <a:off x="7313164" y="650640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51703FE1-1E38-437F-BEB7-348FC2E8C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3164" y="650640"/>
                <a:ext cx="213199" cy="276999"/>
              </a:xfrm>
              <a:prstGeom prst="rect">
                <a:avLst/>
              </a:prstGeom>
              <a:blipFill>
                <a:blip r:embed="rId27"/>
                <a:stretch>
                  <a:fillRect l="-28571" t="-2222" r="-25714" b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テキスト ボックス 110">
                <a:extLst>
                  <a:ext uri="{FF2B5EF4-FFF2-40B4-BE49-F238E27FC236}">
                    <a16:creationId xmlns:a16="http://schemas.microsoft.com/office/drawing/2014/main" id="{4A012EAA-B7D2-45D0-8004-A87346E9EF24}"/>
                  </a:ext>
                </a:extLst>
              </p:cNvPr>
              <p:cNvSpPr txBox="1"/>
              <p:nvPr/>
            </p:nvSpPr>
            <p:spPr>
              <a:xfrm>
                <a:off x="6920499" y="1189949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11" name="テキスト ボックス 110">
                <a:extLst>
                  <a:ext uri="{FF2B5EF4-FFF2-40B4-BE49-F238E27FC236}">
                    <a16:creationId xmlns:a16="http://schemas.microsoft.com/office/drawing/2014/main" id="{4A012EAA-B7D2-45D0-8004-A87346E9E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499" y="1189949"/>
                <a:ext cx="213199" cy="276999"/>
              </a:xfrm>
              <a:prstGeom prst="rect">
                <a:avLst/>
              </a:prstGeom>
              <a:blipFill>
                <a:blip r:embed="rId28"/>
                <a:stretch>
                  <a:fillRect l="-17143" r="-17143" b="-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テキスト ボックス 111">
                <a:extLst>
                  <a:ext uri="{FF2B5EF4-FFF2-40B4-BE49-F238E27FC236}">
                    <a16:creationId xmlns:a16="http://schemas.microsoft.com/office/drawing/2014/main" id="{9BB27617-9B85-4A58-87DD-D7D842F5EC7F}"/>
                  </a:ext>
                </a:extLst>
              </p:cNvPr>
              <p:cNvSpPr txBox="1"/>
              <p:nvPr/>
            </p:nvSpPr>
            <p:spPr>
              <a:xfrm>
                <a:off x="7229837" y="1341001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12" name="テキスト ボックス 111">
                <a:extLst>
                  <a:ext uri="{FF2B5EF4-FFF2-40B4-BE49-F238E27FC236}">
                    <a16:creationId xmlns:a16="http://schemas.microsoft.com/office/drawing/2014/main" id="{9BB27617-9B85-4A58-87DD-D7D842F5E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837" y="1341001"/>
                <a:ext cx="213199" cy="276999"/>
              </a:xfrm>
              <a:prstGeom prst="rect">
                <a:avLst/>
              </a:prstGeom>
              <a:blipFill>
                <a:blip r:embed="rId29"/>
                <a:stretch>
                  <a:fillRect l="-28571" t="-4444" r="-25714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テキスト ボックス 112">
                <a:extLst>
                  <a:ext uri="{FF2B5EF4-FFF2-40B4-BE49-F238E27FC236}">
                    <a16:creationId xmlns:a16="http://schemas.microsoft.com/office/drawing/2014/main" id="{38C94B94-6F67-4020-B60A-08EFA6FE1CFF}"/>
                  </a:ext>
                </a:extLst>
              </p:cNvPr>
              <p:cNvSpPr txBox="1"/>
              <p:nvPr/>
            </p:nvSpPr>
            <p:spPr>
              <a:xfrm>
                <a:off x="7679926" y="1654025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13" name="テキスト ボックス 112">
                <a:extLst>
                  <a:ext uri="{FF2B5EF4-FFF2-40B4-BE49-F238E27FC236}">
                    <a16:creationId xmlns:a16="http://schemas.microsoft.com/office/drawing/2014/main" id="{38C94B94-6F67-4020-B60A-08EFA6FE1C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9926" y="1654025"/>
                <a:ext cx="213199" cy="276999"/>
              </a:xfrm>
              <a:prstGeom prst="rect">
                <a:avLst/>
              </a:prstGeom>
              <a:blipFill>
                <a:blip r:embed="rId30"/>
                <a:stretch>
                  <a:fillRect l="-14286" r="-8571" b="-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C8431BBF-AAF1-4164-9500-9B3C9FC11074}"/>
                  </a:ext>
                </a:extLst>
              </p:cNvPr>
              <p:cNvSpPr txBox="1"/>
              <p:nvPr/>
            </p:nvSpPr>
            <p:spPr>
              <a:xfrm>
                <a:off x="7879146" y="1651940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C8431BBF-AAF1-4164-9500-9B3C9FC11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9146" y="1651940"/>
                <a:ext cx="213199" cy="276999"/>
              </a:xfrm>
              <a:prstGeom prst="rect">
                <a:avLst/>
              </a:prstGeom>
              <a:blipFill>
                <a:blip r:embed="rId31"/>
                <a:stretch>
                  <a:fillRect l="-32353" t="-4444" r="-29412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平行四辺形 114">
            <a:extLst>
              <a:ext uri="{FF2B5EF4-FFF2-40B4-BE49-F238E27FC236}">
                <a16:creationId xmlns:a16="http://schemas.microsoft.com/office/drawing/2014/main" id="{097E3CB1-2D16-49DE-B33F-518A3001516B}"/>
              </a:ext>
            </a:extLst>
          </p:cNvPr>
          <p:cNvSpPr/>
          <p:nvPr/>
        </p:nvSpPr>
        <p:spPr>
          <a:xfrm rot="19862054" flipV="1">
            <a:off x="3704158" y="2845711"/>
            <a:ext cx="1519624" cy="723873"/>
          </a:xfrm>
          <a:prstGeom prst="parallelogram">
            <a:avLst>
              <a:gd name="adj" fmla="val 80419"/>
            </a:avLst>
          </a:prstGeom>
          <a:gradFill flip="none" rotWithShape="1">
            <a:gsLst>
              <a:gs pos="7000">
                <a:srgbClr val="CAD8EE">
                  <a:alpha val="50000"/>
                </a:srgbClr>
              </a:gs>
              <a:gs pos="74000">
                <a:srgbClr val="CDDAEF"/>
              </a:gs>
              <a:gs pos="0">
                <a:schemeClr val="accent1">
                  <a:lumMod val="5000"/>
                  <a:lumOff val="95000"/>
                  <a:alpha val="2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平行四辺形 115">
            <a:extLst>
              <a:ext uri="{FF2B5EF4-FFF2-40B4-BE49-F238E27FC236}">
                <a16:creationId xmlns:a16="http://schemas.microsoft.com/office/drawing/2014/main" id="{F72CF36C-7940-4C98-B0F0-07D92DA5098B}"/>
              </a:ext>
            </a:extLst>
          </p:cNvPr>
          <p:cNvSpPr/>
          <p:nvPr/>
        </p:nvSpPr>
        <p:spPr>
          <a:xfrm rot="1272425">
            <a:off x="4541089" y="2195636"/>
            <a:ext cx="1581199" cy="983014"/>
          </a:xfrm>
          <a:prstGeom prst="parallelogram">
            <a:avLst>
              <a:gd name="adj" fmla="val 68219"/>
            </a:avLst>
          </a:prstGeom>
          <a:gradFill flip="none" rotWithShape="1">
            <a:gsLst>
              <a:gs pos="75000">
                <a:srgbClr val="CDDAEF"/>
              </a:gs>
              <a:gs pos="42000">
                <a:srgbClr val="D3DEF1">
                  <a:alpha val="70000"/>
                </a:srgbClr>
              </a:gs>
              <a:gs pos="28000">
                <a:srgbClr val="DFE7F5">
                  <a:alpha val="50000"/>
                </a:srgbClr>
              </a:gs>
              <a:gs pos="0">
                <a:schemeClr val="accent1">
                  <a:lumMod val="5000"/>
                  <a:lumOff val="95000"/>
                  <a:alpha val="2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平行四辺形 116">
            <a:extLst>
              <a:ext uri="{FF2B5EF4-FFF2-40B4-BE49-F238E27FC236}">
                <a16:creationId xmlns:a16="http://schemas.microsoft.com/office/drawing/2014/main" id="{A789420F-EC1A-462D-A416-18821B60444D}"/>
              </a:ext>
            </a:extLst>
          </p:cNvPr>
          <p:cNvSpPr/>
          <p:nvPr/>
        </p:nvSpPr>
        <p:spPr>
          <a:xfrm rot="9037971" flipV="1">
            <a:off x="2920970" y="2239526"/>
            <a:ext cx="1307496" cy="1018806"/>
          </a:xfrm>
          <a:prstGeom prst="parallelogram">
            <a:avLst>
              <a:gd name="adj" fmla="val 43210"/>
            </a:avLst>
          </a:prstGeom>
          <a:gradFill flip="none" rotWithShape="1">
            <a:gsLst>
              <a:gs pos="75000">
                <a:srgbClr val="CDDAEF"/>
              </a:gs>
              <a:gs pos="42000">
                <a:srgbClr val="D3DEF1">
                  <a:alpha val="70000"/>
                </a:srgbClr>
              </a:gs>
              <a:gs pos="28000">
                <a:srgbClr val="DFE7F5">
                  <a:alpha val="50000"/>
                </a:srgbClr>
              </a:gs>
              <a:gs pos="0">
                <a:schemeClr val="accent1">
                  <a:lumMod val="5000"/>
                  <a:lumOff val="95000"/>
                  <a:alpha val="2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平行四辺形 117">
            <a:extLst>
              <a:ext uri="{FF2B5EF4-FFF2-40B4-BE49-F238E27FC236}">
                <a16:creationId xmlns:a16="http://schemas.microsoft.com/office/drawing/2014/main" id="{36A91BB0-1CB1-42F6-A868-8A51EF7568DB}"/>
              </a:ext>
            </a:extLst>
          </p:cNvPr>
          <p:cNvSpPr/>
          <p:nvPr/>
        </p:nvSpPr>
        <p:spPr>
          <a:xfrm rot="16200000">
            <a:off x="3080317" y="1548561"/>
            <a:ext cx="1732056" cy="884281"/>
          </a:xfrm>
          <a:prstGeom prst="parallelogram">
            <a:avLst>
              <a:gd name="adj" fmla="val 74983"/>
            </a:avLst>
          </a:prstGeom>
          <a:gradFill flip="none" rotWithShape="1">
            <a:gsLst>
              <a:gs pos="75000">
                <a:srgbClr val="CDDAEF"/>
              </a:gs>
              <a:gs pos="42000">
                <a:srgbClr val="D3DEF1">
                  <a:alpha val="70000"/>
                </a:srgbClr>
              </a:gs>
              <a:gs pos="28000">
                <a:srgbClr val="DFE7F5">
                  <a:alpha val="50000"/>
                </a:srgbClr>
              </a:gs>
              <a:gs pos="0">
                <a:schemeClr val="accent1">
                  <a:lumMod val="5000"/>
                  <a:lumOff val="95000"/>
                  <a:alpha val="2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平行四辺形 118">
            <a:extLst>
              <a:ext uri="{FF2B5EF4-FFF2-40B4-BE49-F238E27FC236}">
                <a16:creationId xmlns:a16="http://schemas.microsoft.com/office/drawing/2014/main" id="{242B1D92-42F4-49FF-AF72-06FFECDD044E}"/>
              </a:ext>
            </a:extLst>
          </p:cNvPr>
          <p:cNvSpPr/>
          <p:nvPr/>
        </p:nvSpPr>
        <p:spPr>
          <a:xfrm rot="16200000" flipV="1">
            <a:off x="4028917" y="1484237"/>
            <a:ext cx="1740454" cy="1021324"/>
          </a:xfrm>
          <a:prstGeom prst="parallelogram">
            <a:avLst>
              <a:gd name="adj" fmla="val 68219"/>
            </a:avLst>
          </a:prstGeom>
          <a:gradFill flip="none" rotWithShape="1">
            <a:gsLst>
              <a:gs pos="75000">
                <a:srgbClr val="CDDAEF"/>
              </a:gs>
              <a:gs pos="42000">
                <a:srgbClr val="D3DEF1">
                  <a:alpha val="70000"/>
                </a:srgbClr>
              </a:gs>
              <a:gs pos="28000">
                <a:srgbClr val="DFE7F5">
                  <a:alpha val="50000"/>
                </a:srgbClr>
              </a:gs>
              <a:gs pos="0">
                <a:schemeClr val="accent1">
                  <a:lumMod val="5000"/>
                  <a:lumOff val="95000"/>
                  <a:alpha val="2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F47E308B-5582-497D-89CA-EDBDDC05EBB2}"/>
              </a:ext>
            </a:extLst>
          </p:cNvPr>
          <p:cNvCxnSpPr>
            <a:cxnSpLocks/>
          </p:cNvCxnSpPr>
          <p:nvPr/>
        </p:nvCxnSpPr>
        <p:spPr>
          <a:xfrm flipV="1">
            <a:off x="4388482" y="1579195"/>
            <a:ext cx="0" cy="1274800"/>
          </a:xfrm>
          <a:prstGeom prst="line">
            <a:avLst/>
          </a:prstGeom>
          <a:ln w="127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537CD3A5-1E3B-427C-A979-2BF3AB6E7D35}"/>
              </a:ext>
            </a:extLst>
          </p:cNvPr>
          <p:cNvCxnSpPr>
            <a:cxnSpLocks/>
          </p:cNvCxnSpPr>
          <p:nvPr/>
        </p:nvCxnSpPr>
        <p:spPr>
          <a:xfrm flipV="1">
            <a:off x="4388482" y="2077135"/>
            <a:ext cx="1172304" cy="789800"/>
          </a:xfrm>
          <a:prstGeom prst="line">
            <a:avLst/>
          </a:prstGeom>
          <a:ln w="127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84D9F902-69EE-4A8F-8A3A-C4BF5992DC65}"/>
              </a:ext>
            </a:extLst>
          </p:cNvPr>
          <p:cNvCxnSpPr>
            <a:cxnSpLocks/>
          </p:cNvCxnSpPr>
          <p:nvPr/>
        </p:nvCxnSpPr>
        <p:spPr>
          <a:xfrm>
            <a:off x="4406609" y="2863316"/>
            <a:ext cx="1154177" cy="418384"/>
          </a:xfrm>
          <a:prstGeom prst="line">
            <a:avLst/>
          </a:prstGeom>
          <a:ln w="127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>
            <a:extLst>
              <a:ext uri="{FF2B5EF4-FFF2-40B4-BE49-F238E27FC236}">
                <a16:creationId xmlns:a16="http://schemas.microsoft.com/office/drawing/2014/main" id="{9AF628AA-527E-44C0-80BC-6D87320A9D00}"/>
              </a:ext>
            </a:extLst>
          </p:cNvPr>
          <p:cNvCxnSpPr>
            <a:cxnSpLocks/>
          </p:cNvCxnSpPr>
          <p:nvPr/>
        </p:nvCxnSpPr>
        <p:spPr>
          <a:xfrm flipH="1" flipV="1">
            <a:off x="3359709" y="2077135"/>
            <a:ext cx="1028773" cy="786182"/>
          </a:xfrm>
          <a:prstGeom prst="line">
            <a:avLst/>
          </a:prstGeom>
          <a:ln w="127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F65858F2-7814-4FCF-97ED-293146F14768}"/>
              </a:ext>
            </a:extLst>
          </p:cNvPr>
          <p:cNvCxnSpPr>
            <a:cxnSpLocks/>
          </p:cNvCxnSpPr>
          <p:nvPr/>
        </p:nvCxnSpPr>
        <p:spPr>
          <a:xfrm flipH="1">
            <a:off x="3504199" y="2863316"/>
            <a:ext cx="884284" cy="497941"/>
          </a:xfrm>
          <a:prstGeom prst="line">
            <a:avLst/>
          </a:prstGeom>
          <a:ln w="127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テキスト ボックス 124">
                <a:extLst>
                  <a:ext uri="{FF2B5EF4-FFF2-40B4-BE49-F238E27FC236}">
                    <a16:creationId xmlns:a16="http://schemas.microsoft.com/office/drawing/2014/main" id="{5D4CE720-D1AF-4D20-ACD9-8C88F7B167DF}"/>
                  </a:ext>
                </a:extLst>
              </p:cNvPr>
              <p:cNvSpPr txBox="1"/>
              <p:nvPr/>
            </p:nvSpPr>
            <p:spPr>
              <a:xfrm>
                <a:off x="3972125" y="2666088"/>
                <a:ext cx="3008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kumimoji="1" lang="ja-JP" altLang="en-US" sz="2400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25" name="テキスト ボックス 124">
                <a:extLst>
                  <a:ext uri="{FF2B5EF4-FFF2-40B4-BE49-F238E27FC236}">
                    <a16:creationId xmlns:a16="http://schemas.microsoft.com/office/drawing/2014/main" id="{5D4CE720-D1AF-4D20-ACD9-8C88F7B167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125" y="2666088"/>
                <a:ext cx="300852" cy="369332"/>
              </a:xfrm>
              <a:prstGeom prst="rect">
                <a:avLst/>
              </a:prstGeom>
              <a:blipFill>
                <a:blip r:embed="rId32"/>
                <a:stretch>
                  <a:fillRect l="-28571" r="-24490" b="-114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楕円 125">
            <a:extLst>
              <a:ext uri="{FF2B5EF4-FFF2-40B4-BE49-F238E27FC236}">
                <a16:creationId xmlns:a16="http://schemas.microsoft.com/office/drawing/2014/main" id="{E574F315-B8D7-43A6-936E-C71F2CEA50EA}"/>
              </a:ext>
            </a:extLst>
          </p:cNvPr>
          <p:cNvSpPr/>
          <p:nvPr/>
        </p:nvSpPr>
        <p:spPr>
          <a:xfrm>
            <a:off x="4379162" y="2422644"/>
            <a:ext cx="36000" cy="3600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楕円 126">
            <a:extLst>
              <a:ext uri="{FF2B5EF4-FFF2-40B4-BE49-F238E27FC236}">
                <a16:creationId xmlns:a16="http://schemas.microsoft.com/office/drawing/2014/main" id="{F5EA0CF1-DE59-43C6-9984-09F722C9D7EC}"/>
              </a:ext>
            </a:extLst>
          </p:cNvPr>
          <p:cNvSpPr/>
          <p:nvPr/>
        </p:nvSpPr>
        <p:spPr>
          <a:xfrm>
            <a:off x="3843190" y="1959705"/>
            <a:ext cx="108000" cy="10800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楕円 127">
            <a:extLst>
              <a:ext uri="{FF2B5EF4-FFF2-40B4-BE49-F238E27FC236}">
                <a16:creationId xmlns:a16="http://schemas.microsoft.com/office/drawing/2014/main" id="{3EC67B09-5A14-4AF1-974F-54DF35960FDE}"/>
              </a:ext>
            </a:extLst>
          </p:cNvPr>
          <p:cNvSpPr/>
          <p:nvPr/>
        </p:nvSpPr>
        <p:spPr>
          <a:xfrm>
            <a:off x="4937496" y="2244065"/>
            <a:ext cx="108000" cy="10800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9" name="直線コネクタ 128">
            <a:extLst>
              <a:ext uri="{FF2B5EF4-FFF2-40B4-BE49-F238E27FC236}">
                <a16:creationId xmlns:a16="http://schemas.microsoft.com/office/drawing/2014/main" id="{1A08BC5C-A58F-407B-9665-4F7067644AAF}"/>
              </a:ext>
            </a:extLst>
          </p:cNvPr>
          <p:cNvCxnSpPr>
            <a:cxnSpLocks/>
            <a:stCxn id="126" idx="6"/>
            <a:endCxn id="128" idx="2"/>
          </p:cNvCxnSpPr>
          <p:nvPr/>
        </p:nvCxnSpPr>
        <p:spPr>
          <a:xfrm flipV="1">
            <a:off x="4415162" y="2298065"/>
            <a:ext cx="522334" cy="142579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>
            <a:extLst>
              <a:ext uri="{FF2B5EF4-FFF2-40B4-BE49-F238E27FC236}">
                <a16:creationId xmlns:a16="http://schemas.microsoft.com/office/drawing/2014/main" id="{ACCA22F4-F146-461E-AB38-A8A9FE459F73}"/>
              </a:ext>
            </a:extLst>
          </p:cNvPr>
          <p:cNvCxnSpPr>
            <a:cxnSpLocks/>
            <a:stCxn id="127" idx="5"/>
            <a:endCxn id="126" idx="2"/>
          </p:cNvCxnSpPr>
          <p:nvPr/>
        </p:nvCxnSpPr>
        <p:spPr>
          <a:xfrm>
            <a:off x="3935374" y="2051889"/>
            <a:ext cx="443788" cy="38875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テキスト ボックス 131"/>
              <p:cNvSpPr txBox="1"/>
              <p:nvPr/>
            </p:nvSpPr>
            <p:spPr>
              <a:xfrm>
                <a:off x="433400" y="4926835"/>
                <a:ext cx="8840882" cy="1882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系統樹空間</a:t>
                </a:r>
                <a:r>
                  <a:rPr kumimoji="1" lang="ja-JP" altLang="en-US" sz="24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は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，ラミナー族に対応する非負象限の貼り合せ．</a:t>
                </a:r>
                <a:endParaRPr kumimoji="1" lang="en-US" altLang="ja-JP" sz="2400" dirty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24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系統樹</a:t>
                </a: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空間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pPr>
                      <m:e>
                        <m:r>
                          <a:rPr kumimoji="1" lang="ja-JP" altLang="en-US" sz="240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𝒯</m:t>
                        </m:r>
                        <m:r>
                          <a:rPr kumimoji="1" lang="ja-JP" altLang="en-US" sz="240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⊂</m:t>
                        </m:r>
                        <m:sSub>
                          <m:sSubPr>
                            <m:ctrlPr>
                              <a:rPr kumimoji="1" lang="en-US" altLang="ja-JP" sz="240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</m:ctrlPr>
                          </m:sSubPr>
                          <m:e>
                            <m:r>
                              <a:rPr kumimoji="1" lang="en-US" altLang="ja-JP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+</m:t>
                            </m:r>
                          </m:sub>
                        </m:sSub>
                      </m:e>
                      <m:sup>
                        <m:sSup>
                          <m:sSup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</m:ctrlPr>
                          </m:sSup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2</m:t>
                            </m:r>
                          </m:e>
                          <m:sup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𝑋</m:t>
                            </m:r>
                          </m:sup>
                        </m:sSup>
                      </m:sup>
                    </m:sSup>
                    <m:r>
                      <a:rPr kumimoji="1" lang="ja-JP" altLang="en-US" sz="2400" i="1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は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凸集合ではない．</a:t>
                </a:r>
                <a:endParaRPr kumimoji="1" lang="en-US" altLang="ja-JP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パスの長さを各象限でユークリッド距離ではかる．</a:t>
                </a:r>
                <a:endParaRPr kumimoji="1" lang="en-US" altLang="ja-JP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132" name="テキスト ボックス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00" y="4926835"/>
                <a:ext cx="8840882" cy="1882438"/>
              </a:xfrm>
              <a:prstGeom prst="rect">
                <a:avLst/>
              </a:prstGeom>
              <a:blipFill>
                <a:blip r:embed="rId33"/>
                <a:stretch>
                  <a:fillRect l="-897" r="-138" b="-291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893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7E9445BF-C1D7-4AA8-98A9-19EFD000F0C9}"/>
              </a:ext>
            </a:extLst>
          </p:cNvPr>
          <p:cNvSpPr/>
          <p:nvPr/>
        </p:nvSpPr>
        <p:spPr>
          <a:xfrm>
            <a:off x="3903044" y="1988849"/>
            <a:ext cx="1891363" cy="18649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31AE2F1D-6D14-434B-B0D0-A1C995DA24E1}"/>
              </a:ext>
            </a:extLst>
          </p:cNvPr>
          <p:cNvCxnSpPr>
            <a:cxnSpLocks/>
            <a:stCxn id="175" idx="1"/>
            <a:endCxn id="162" idx="5"/>
          </p:cNvCxnSpPr>
          <p:nvPr/>
        </p:nvCxnSpPr>
        <p:spPr>
          <a:xfrm flipH="1" flipV="1">
            <a:off x="4691530" y="2483209"/>
            <a:ext cx="466558" cy="36285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楕円 137">
            <a:extLst>
              <a:ext uri="{FF2B5EF4-FFF2-40B4-BE49-F238E27FC236}">
                <a16:creationId xmlns:a16="http://schemas.microsoft.com/office/drawing/2014/main" id="{CD40E509-2487-44EF-BB59-E3A73FAA0D6B}"/>
              </a:ext>
            </a:extLst>
          </p:cNvPr>
          <p:cNvSpPr/>
          <p:nvPr/>
        </p:nvSpPr>
        <p:spPr>
          <a:xfrm>
            <a:off x="2950429" y="4165855"/>
            <a:ext cx="108000" cy="10800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テキスト ボックス 138">
                <a:extLst>
                  <a:ext uri="{FF2B5EF4-FFF2-40B4-BE49-F238E27FC236}">
                    <a16:creationId xmlns:a16="http://schemas.microsoft.com/office/drawing/2014/main" id="{90D0A153-18D7-44FB-87A5-AF0A037310E1}"/>
                  </a:ext>
                </a:extLst>
              </p:cNvPr>
              <p:cNvSpPr txBox="1"/>
              <p:nvPr/>
            </p:nvSpPr>
            <p:spPr>
              <a:xfrm>
                <a:off x="2212898" y="3018190"/>
                <a:ext cx="3028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139" name="テキスト ボックス 138">
                <a:extLst>
                  <a:ext uri="{FF2B5EF4-FFF2-40B4-BE49-F238E27FC236}">
                    <a16:creationId xmlns:a16="http://schemas.microsoft.com/office/drawing/2014/main" id="{90D0A153-18D7-44FB-87A5-AF0A03731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898" y="3018190"/>
                <a:ext cx="302839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5" name="楕円 154">
            <a:extLst>
              <a:ext uri="{FF2B5EF4-FFF2-40B4-BE49-F238E27FC236}">
                <a16:creationId xmlns:a16="http://schemas.microsoft.com/office/drawing/2014/main" id="{25924ADC-8AC2-4628-9998-6A71316D2A34}"/>
              </a:ext>
            </a:extLst>
          </p:cNvPr>
          <p:cNvSpPr/>
          <p:nvPr/>
        </p:nvSpPr>
        <p:spPr>
          <a:xfrm>
            <a:off x="5994889" y="4814799"/>
            <a:ext cx="108000" cy="10800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8" name="直線コネクタ 157">
            <a:extLst>
              <a:ext uri="{FF2B5EF4-FFF2-40B4-BE49-F238E27FC236}">
                <a16:creationId xmlns:a16="http://schemas.microsoft.com/office/drawing/2014/main" id="{97838B67-CC27-45A6-978F-E34DB0F6AF6E}"/>
              </a:ext>
            </a:extLst>
          </p:cNvPr>
          <p:cNvCxnSpPr>
            <a:cxnSpLocks/>
            <a:stCxn id="138" idx="6"/>
            <a:endCxn id="155" idx="2"/>
          </p:cNvCxnSpPr>
          <p:nvPr/>
        </p:nvCxnSpPr>
        <p:spPr>
          <a:xfrm>
            <a:off x="3058429" y="4219855"/>
            <a:ext cx="2936460" cy="648944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楕円 158">
            <a:extLst>
              <a:ext uri="{FF2B5EF4-FFF2-40B4-BE49-F238E27FC236}">
                <a16:creationId xmlns:a16="http://schemas.microsoft.com/office/drawing/2014/main" id="{45D0E626-3301-47C4-B514-458B401210C3}"/>
              </a:ext>
            </a:extLst>
          </p:cNvPr>
          <p:cNvSpPr/>
          <p:nvPr/>
        </p:nvSpPr>
        <p:spPr>
          <a:xfrm>
            <a:off x="2946555" y="4165854"/>
            <a:ext cx="108000" cy="10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FF33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テキスト ボックス 159">
                <a:extLst>
                  <a:ext uri="{FF2B5EF4-FFF2-40B4-BE49-F238E27FC236}">
                    <a16:creationId xmlns:a16="http://schemas.microsoft.com/office/drawing/2014/main" id="{DC2873E0-239B-42FE-BF45-D39352213463}"/>
                  </a:ext>
                </a:extLst>
              </p:cNvPr>
              <p:cNvSpPr txBox="1"/>
              <p:nvPr/>
            </p:nvSpPr>
            <p:spPr>
              <a:xfrm>
                <a:off x="6448209" y="3678847"/>
                <a:ext cx="3318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60" name="テキスト ボックス 159">
                <a:extLst>
                  <a:ext uri="{FF2B5EF4-FFF2-40B4-BE49-F238E27FC236}">
                    <a16:creationId xmlns:a16="http://schemas.microsoft.com/office/drawing/2014/main" id="{DC2873E0-239B-42FE-BF45-D39352213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209" y="3678847"/>
                <a:ext cx="331822" cy="369332"/>
              </a:xfrm>
              <a:prstGeom prst="rect">
                <a:avLst/>
              </a:prstGeom>
              <a:blipFill>
                <a:blip r:embed="rId3"/>
                <a:stretch>
                  <a:fillRect l="-25926" t="-1639" r="-25926" b="-98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1" name="楕円 160">
            <a:extLst>
              <a:ext uri="{FF2B5EF4-FFF2-40B4-BE49-F238E27FC236}">
                <a16:creationId xmlns:a16="http://schemas.microsoft.com/office/drawing/2014/main" id="{67F8F665-2FB4-4158-97C9-595A651C5A6F}"/>
              </a:ext>
            </a:extLst>
          </p:cNvPr>
          <p:cNvSpPr/>
          <p:nvPr/>
        </p:nvSpPr>
        <p:spPr>
          <a:xfrm>
            <a:off x="4642802" y="2108631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楕円 161">
            <a:extLst>
              <a:ext uri="{FF2B5EF4-FFF2-40B4-BE49-F238E27FC236}">
                <a16:creationId xmlns:a16="http://schemas.microsoft.com/office/drawing/2014/main" id="{24E3745B-A18A-470E-A865-9C6925AE66F4}"/>
              </a:ext>
            </a:extLst>
          </p:cNvPr>
          <p:cNvSpPr/>
          <p:nvPr/>
        </p:nvSpPr>
        <p:spPr>
          <a:xfrm>
            <a:off x="4660802" y="2452481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3" name="直線コネクタ 162">
            <a:extLst>
              <a:ext uri="{FF2B5EF4-FFF2-40B4-BE49-F238E27FC236}">
                <a16:creationId xmlns:a16="http://schemas.microsoft.com/office/drawing/2014/main" id="{D0835752-1A26-45E4-A10F-D3677B2F0C35}"/>
              </a:ext>
            </a:extLst>
          </p:cNvPr>
          <p:cNvCxnSpPr>
            <a:cxnSpLocks/>
            <a:stCxn id="161" idx="4"/>
            <a:endCxn id="162" idx="0"/>
          </p:cNvCxnSpPr>
          <p:nvPr/>
        </p:nvCxnSpPr>
        <p:spPr>
          <a:xfrm>
            <a:off x="4678802" y="2180631"/>
            <a:ext cx="0" cy="271850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テキスト ボックス 163">
                <a:extLst>
                  <a:ext uri="{FF2B5EF4-FFF2-40B4-BE49-F238E27FC236}">
                    <a16:creationId xmlns:a16="http://schemas.microsoft.com/office/drawing/2014/main" id="{B8930BB6-8B34-4A64-9744-7BC259DEDCED}"/>
                  </a:ext>
                </a:extLst>
              </p:cNvPr>
              <p:cNvSpPr txBox="1"/>
              <p:nvPr/>
            </p:nvSpPr>
            <p:spPr>
              <a:xfrm>
                <a:off x="4750802" y="1983577"/>
                <a:ext cx="19075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64" name="テキスト ボックス 163">
                <a:extLst>
                  <a:ext uri="{FF2B5EF4-FFF2-40B4-BE49-F238E27FC236}">
                    <a16:creationId xmlns:a16="http://schemas.microsoft.com/office/drawing/2014/main" id="{B8930BB6-8B34-4A64-9744-7BC259DED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802" y="1983577"/>
                <a:ext cx="190757" cy="276999"/>
              </a:xfrm>
              <a:prstGeom prst="rect">
                <a:avLst/>
              </a:prstGeom>
              <a:blipFill>
                <a:blip r:embed="rId4"/>
                <a:stretch>
                  <a:fillRect l="-34375" t="-2174" r="-34375" b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5" name="直線コネクタ 164">
            <a:extLst>
              <a:ext uri="{FF2B5EF4-FFF2-40B4-BE49-F238E27FC236}">
                <a16:creationId xmlns:a16="http://schemas.microsoft.com/office/drawing/2014/main" id="{8A5ECD54-9E13-4888-90F1-FB2B21E5F3BD}"/>
              </a:ext>
            </a:extLst>
          </p:cNvPr>
          <p:cNvCxnSpPr>
            <a:cxnSpLocks/>
            <a:stCxn id="162" idx="3"/>
            <a:endCxn id="167" idx="0"/>
          </p:cNvCxnSpPr>
          <p:nvPr/>
        </p:nvCxnSpPr>
        <p:spPr>
          <a:xfrm flipH="1">
            <a:off x="4270655" y="2483209"/>
            <a:ext cx="395419" cy="78587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6" name="グループ化 165">
            <a:extLst>
              <a:ext uri="{FF2B5EF4-FFF2-40B4-BE49-F238E27FC236}">
                <a16:creationId xmlns:a16="http://schemas.microsoft.com/office/drawing/2014/main" id="{C3E889E9-42C4-4360-A2A5-0B1B7732F2B5}"/>
              </a:ext>
            </a:extLst>
          </p:cNvPr>
          <p:cNvGrpSpPr/>
          <p:nvPr/>
        </p:nvGrpSpPr>
        <p:grpSpPr>
          <a:xfrm>
            <a:off x="4085134" y="3269086"/>
            <a:ext cx="389006" cy="511784"/>
            <a:chOff x="5157973" y="4856647"/>
            <a:chExt cx="389006" cy="511784"/>
          </a:xfrm>
        </p:grpSpPr>
        <p:sp>
          <p:nvSpPr>
            <p:cNvPr id="167" name="楕円 166">
              <a:extLst>
                <a:ext uri="{FF2B5EF4-FFF2-40B4-BE49-F238E27FC236}">
                  <a16:creationId xmlns:a16="http://schemas.microsoft.com/office/drawing/2014/main" id="{3AE33654-6C1D-42FE-9936-B580F8E548D3}"/>
                </a:ext>
              </a:extLst>
            </p:cNvPr>
            <p:cNvSpPr/>
            <p:nvPr/>
          </p:nvSpPr>
          <p:spPr>
            <a:xfrm>
              <a:off x="5325494" y="4856647"/>
              <a:ext cx="36000" cy="36000"/>
            </a:xfrm>
            <a:prstGeom prst="ellipse">
              <a:avLst/>
            </a:prstGeom>
            <a:noFill/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8" name="直線コネクタ 167">
              <a:extLst>
                <a:ext uri="{FF2B5EF4-FFF2-40B4-BE49-F238E27FC236}">
                  <a16:creationId xmlns:a16="http://schemas.microsoft.com/office/drawing/2014/main" id="{F9E5C7F3-CC6D-44EC-97E5-3FB7B6A91837}"/>
                </a:ext>
              </a:extLst>
            </p:cNvPr>
            <p:cNvCxnSpPr>
              <a:cxnSpLocks/>
              <a:stCxn id="170" idx="0"/>
              <a:endCxn id="167" idx="3"/>
            </p:cNvCxnSpPr>
            <p:nvPr/>
          </p:nvCxnSpPr>
          <p:spPr>
            <a:xfrm flipV="1">
              <a:off x="5253352" y="4887375"/>
              <a:ext cx="77414" cy="140362"/>
            </a:xfrm>
            <a:prstGeom prst="line">
              <a:avLst/>
            </a:prstGeom>
            <a:ln w="12700">
              <a:solidFill>
                <a:srgbClr val="3838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コネクタ 168">
              <a:extLst>
                <a:ext uri="{FF2B5EF4-FFF2-40B4-BE49-F238E27FC236}">
                  <a16:creationId xmlns:a16="http://schemas.microsoft.com/office/drawing/2014/main" id="{FBC4EFEB-D261-485D-9C2C-B82F56C0D864}"/>
                </a:ext>
              </a:extLst>
            </p:cNvPr>
            <p:cNvCxnSpPr>
              <a:cxnSpLocks/>
              <a:stCxn id="171" idx="0"/>
              <a:endCxn id="167" idx="5"/>
            </p:cNvCxnSpPr>
            <p:nvPr/>
          </p:nvCxnSpPr>
          <p:spPr>
            <a:xfrm flipH="1" flipV="1">
              <a:off x="5356222" y="4887375"/>
              <a:ext cx="62365" cy="140362"/>
            </a:xfrm>
            <a:prstGeom prst="line">
              <a:avLst/>
            </a:prstGeom>
            <a:ln w="12700">
              <a:solidFill>
                <a:srgbClr val="3838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楕円 169">
              <a:extLst>
                <a:ext uri="{FF2B5EF4-FFF2-40B4-BE49-F238E27FC236}">
                  <a16:creationId xmlns:a16="http://schemas.microsoft.com/office/drawing/2014/main" id="{F4B8EE10-AAD6-43AA-A6EB-8B39A1388AD1}"/>
                </a:ext>
              </a:extLst>
            </p:cNvPr>
            <p:cNvSpPr/>
            <p:nvPr/>
          </p:nvSpPr>
          <p:spPr>
            <a:xfrm>
              <a:off x="5217352" y="5027737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楕円 170">
              <a:extLst>
                <a:ext uri="{FF2B5EF4-FFF2-40B4-BE49-F238E27FC236}">
                  <a16:creationId xmlns:a16="http://schemas.microsoft.com/office/drawing/2014/main" id="{2E68D23D-B37E-4CEA-831D-4837EEB0652B}"/>
                </a:ext>
              </a:extLst>
            </p:cNvPr>
            <p:cNvSpPr/>
            <p:nvPr/>
          </p:nvSpPr>
          <p:spPr>
            <a:xfrm>
              <a:off x="5382587" y="5027737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2" name="テキスト ボックス 171">
                  <a:extLst>
                    <a:ext uri="{FF2B5EF4-FFF2-40B4-BE49-F238E27FC236}">
                      <a16:creationId xmlns:a16="http://schemas.microsoft.com/office/drawing/2014/main" id="{E4D528F5-6B41-460E-A708-ECF4E4930668}"/>
                    </a:ext>
                  </a:extLst>
                </p:cNvPr>
                <p:cNvSpPr txBox="1"/>
                <p:nvPr/>
              </p:nvSpPr>
              <p:spPr>
                <a:xfrm>
                  <a:off x="5157973" y="5091432"/>
                  <a:ext cx="190757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effectLst>
                              <a:glow rad="38100">
                                <a:schemeClr val="bg1"/>
                              </a:glo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kumimoji="1" lang="ja-JP" altLang="en-US" dirty="0">
                    <a:effectLst>
                      <a:glow rad="38100">
                        <a:schemeClr val="bg1"/>
                      </a:glow>
                    </a:effectLst>
                  </a:endParaRPr>
                </a:p>
              </p:txBody>
            </p:sp>
          </mc:Choice>
          <mc:Fallback xmlns="">
            <p:sp>
              <p:nvSpPr>
                <p:cNvPr id="172" name="テキスト ボックス 171">
                  <a:extLst>
                    <a:ext uri="{FF2B5EF4-FFF2-40B4-BE49-F238E27FC236}">
                      <a16:creationId xmlns:a16="http://schemas.microsoft.com/office/drawing/2014/main" id="{E4D528F5-6B41-460E-A708-ECF4E49306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57973" y="5091432"/>
                  <a:ext cx="190757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25806" r="-25806" b="-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3" name="テキスト ボックス 172">
                  <a:extLst>
                    <a:ext uri="{FF2B5EF4-FFF2-40B4-BE49-F238E27FC236}">
                      <a16:creationId xmlns:a16="http://schemas.microsoft.com/office/drawing/2014/main" id="{EDB2B78A-FFBD-492B-A6D1-F19409DC1A09}"/>
                    </a:ext>
                  </a:extLst>
                </p:cNvPr>
                <p:cNvSpPr txBox="1"/>
                <p:nvPr/>
              </p:nvSpPr>
              <p:spPr>
                <a:xfrm>
                  <a:off x="5356222" y="5091431"/>
                  <a:ext cx="190757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effectLst>
                              <a:glow rad="38100">
                                <a:schemeClr val="bg1"/>
                              </a:glo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kumimoji="1" lang="ja-JP" altLang="en-US" dirty="0">
                    <a:effectLst>
                      <a:glow rad="38100">
                        <a:schemeClr val="bg1"/>
                      </a:glow>
                    </a:effectLst>
                  </a:endParaRPr>
                </a:p>
              </p:txBody>
            </p:sp>
          </mc:Choice>
          <mc:Fallback xmlns="">
            <p:sp>
              <p:nvSpPr>
                <p:cNvPr id="173" name="テキスト ボックス 172">
                  <a:extLst>
                    <a:ext uri="{FF2B5EF4-FFF2-40B4-BE49-F238E27FC236}">
                      <a16:creationId xmlns:a16="http://schemas.microsoft.com/office/drawing/2014/main" id="{EDB2B78A-FFBD-492B-A6D1-F19409DC1A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56222" y="5091431"/>
                  <a:ext cx="190757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38710" t="-4444" r="-35484" b="-1555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4" name="グループ化 173">
            <a:extLst>
              <a:ext uri="{FF2B5EF4-FFF2-40B4-BE49-F238E27FC236}">
                <a16:creationId xmlns:a16="http://schemas.microsoft.com/office/drawing/2014/main" id="{04665B2D-45CF-4DF6-BB7C-3B844FD986D9}"/>
              </a:ext>
            </a:extLst>
          </p:cNvPr>
          <p:cNvGrpSpPr/>
          <p:nvPr/>
        </p:nvGrpSpPr>
        <p:grpSpPr>
          <a:xfrm>
            <a:off x="4977826" y="2840794"/>
            <a:ext cx="388908" cy="524247"/>
            <a:chOff x="5816044" y="4540389"/>
            <a:chExt cx="388908" cy="524247"/>
          </a:xfrm>
        </p:grpSpPr>
        <p:sp>
          <p:nvSpPr>
            <p:cNvPr id="175" name="楕円 174">
              <a:extLst>
                <a:ext uri="{FF2B5EF4-FFF2-40B4-BE49-F238E27FC236}">
                  <a16:creationId xmlns:a16="http://schemas.microsoft.com/office/drawing/2014/main" id="{0E1CF67F-E9E3-4CDE-8480-760386B5D276}"/>
                </a:ext>
              </a:extLst>
            </p:cNvPr>
            <p:cNvSpPr/>
            <p:nvPr/>
          </p:nvSpPr>
          <p:spPr>
            <a:xfrm>
              <a:off x="5991034" y="4540389"/>
              <a:ext cx="36000" cy="36000"/>
            </a:xfrm>
            <a:prstGeom prst="ellipse">
              <a:avLst/>
            </a:prstGeom>
            <a:noFill/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6" name="直線コネクタ 175">
              <a:extLst>
                <a:ext uri="{FF2B5EF4-FFF2-40B4-BE49-F238E27FC236}">
                  <a16:creationId xmlns:a16="http://schemas.microsoft.com/office/drawing/2014/main" id="{85852C5C-80A7-4E96-9985-BB1E434E2F4C}"/>
                </a:ext>
              </a:extLst>
            </p:cNvPr>
            <p:cNvCxnSpPr>
              <a:cxnSpLocks/>
              <a:stCxn id="178" idx="0"/>
              <a:endCxn id="175" idx="3"/>
            </p:cNvCxnSpPr>
            <p:nvPr/>
          </p:nvCxnSpPr>
          <p:spPr>
            <a:xfrm flipV="1">
              <a:off x="5930341" y="4571117"/>
              <a:ext cx="65965" cy="152305"/>
            </a:xfrm>
            <a:prstGeom prst="line">
              <a:avLst/>
            </a:prstGeom>
            <a:ln w="12700">
              <a:solidFill>
                <a:srgbClr val="3838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コネクタ 176">
              <a:extLst>
                <a:ext uri="{FF2B5EF4-FFF2-40B4-BE49-F238E27FC236}">
                  <a16:creationId xmlns:a16="http://schemas.microsoft.com/office/drawing/2014/main" id="{F00D2F9F-9B73-4688-9F85-2553C411BE0C}"/>
                </a:ext>
              </a:extLst>
            </p:cNvPr>
            <p:cNvCxnSpPr>
              <a:cxnSpLocks/>
              <a:stCxn id="179" idx="0"/>
              <a:endCxn id="175" idx="5"/>
            </p:cNvCxnSpPr>
            <p:nvPr/>
          </p:nvCxnSpPr>
          <p:spPr>
            <a:xfrm flipH="1" flipV="1">
              <a:off x="6021762" y="4571117"/>
              <a:ext cx="77272" cy="156979"/>
            </a:xfrm>
            <a:prstGeom prst="line">
              <a:avLst/>
            </a:prstGeom>
            <a:ln w="12700">
              <a:solidFill>
                <a:srgbClr val="3838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楕円 177">
              <a:extLst>
                <a:ext uri="{FF2B5EF4-FFF2-40B4-BE49-F238E27FC236}">
                  <a16:creationId xmlns:a16="http://schemas.microsoft.com/office/drawing/2014/main" id="{0A34A0B2-7F44-40E8-BFDD-221AAC432284}"/>
                </a:ext>
              </a:extLst>
            </p:cNvPr>
            <p:cNvSpPr/>
            <p:nvPr/>
          </p:nvSpPr>
          <p:spPr>
            <a:xfrm>
              <a:off x="5894341" y="4723422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楕円 178">
              <a:extLst>
                <a:ext uri="{FF2B5EF4-FFF2-40B4-BE49-F238E27FC236}">
                  <a16:creationId xmlns:a16="http://schemas.microsoft.com/office/drawing/2014/main" id="{41BFDA45-80B3-40F5-B0FE-EAB3096B94C4}"/>
                </a:ext>
              </a:extLst>
            </p:cNvPr>
            <p:cNvSpPr/>
            <p:nvPr/>
          </p:nvSpPr>
          <p:spPr>
            <a:xfrm>
              <a:off x="6063034" y="4728096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0" name="テキスト ボックス 179">
                  <a:extLst>
                    <a:ext uri="{FF2B5EF4-FFF2-40B4-BE49-F238E27FC236}">
                      <a16:creationId xmlns:a16="http://schemas.microsoft.com/office/drawing/2014/main" id="{435299AD-4BBD-4BB7-B52B-07D61771017A}"/>
                    </a:ext>
                  </a:extLst>
                </p:cNvPr>
                <p:cNvSpPr txBox="1"/>
                <p:nvPr/>
              </p:nvSpPr>
              <p:spPr>
                <a:xfrm>
                  <a:off x="5816044" y="4787637"/>
                  <a:ext cx="190757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effectLst>
                              <a:glow rad="38100">
                                <a:schemeClr val="bg1"/>
                              </a:glo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kumimoji="1" lang="ja-JP" altLang="en-US" dirty="0">
                    <a:effectLst>
                      <a:glow rad="38100">
                        <a:schemeClr val="bg1"/>
                      </a:glow>
                    </a:effectLst>
                  </a:endParaRPr>
                </a:p>
              </p:txBody>
            </p:sp>
          </mc:Choice>
          <mc:Fallback xmlns="">
            <p:sp>
              <p:nvSpPr>
                <p:cNvPr id="180" name="テキスト ボックス 179">
                  <a:extLst>
                    <a:ext uri="{FF2B5EF4-FFF2-40B4-BE49-F238E27FC236}">
                      <a16:creationId xmlns:a16="http://schemas.microsoft.com/office/drawing/2014/main" id="{435299AD-4BBD-4BB7-B52B-07D6177101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16044" y="4787637"/>
                  <a:ext cx="190757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2581" r="-12903" b="-4444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1" name="テキスト ボックス 180">
                  <a:extLst>
                    <a:ext uri="{FF2B5EF4-FFF2-40B4-BE49-F238E27FC236}">
                      <a16:creationId xmlns:a16="http://schemas.microsoft.com/office/drawing/2014/main" id="{836E24CD-5B48-473D-B4FC-FD4A816300C2}"/>
                    </a:ext>
                  </a:extLst>
                </p:cNvPr>
                <p:cNvSpPr txBox="1"/>
                <p:nvPr/>
              </p:nvSpPr>
              <p:spPr>
                <a:xfrm>
                  <a:off x="6014195" y="4777904"/>
                  <a:ext cx="190757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effectLst>
                              <a:glow rad="38100">
                                <a:schemeClr val="bg1"/>
                              </a:glow>
                            </a:effectLst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kumimoji="1" lang="ja-JP" altLang="en-US" dirty="0">
                    <a:effectLst>
                      <a:glow rad="38100">
                        <a:schemeClr val="bg1"/>
                      </a:glow>
                    </a:effectLst>
                  </a:endParaRPr>
                </a:p>
              </p:txBody>
            </p:sp>
          </mc:Choice>
          <mc:Fallback xmlns="">
            <p:sp>
              <p:nvSpPr>
                <p:cNvPr id="181" name="テキスト ボックス 180">
                  <a:extLst>
                    <a:ext uri="{FF2B5EF4-FFF2-40B4-BE49-F238E27FC236}">
                      <a16:creationId xmlns:a16="http://schemas.microsoft.com/office/drawing/2014/main" id="{836E24CD-5B48-473D-B4FC-FD4A816300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4195" y="4777904"/>
                  <a:ext cx="190757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41935" t="-4444" r="-38710" b="-1555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82" name="直線コネクタ 181">
            <a:extLst>
              <a:ext uri="{FF2B5EF4-FFF2-40B4-BE49-F238E27FC236}">
                <a16:creationId xmlns:a16="http://schemas.microsoft.com/office/drawing/2014/main" id="{F2394C4A-BACF-4025-AF70-FA3273B22C2A}"/>
              </a:ext>
            </a:extLst>
          </p:cNvPr>
          <p:cNvCxnSpPr>
            <a:cxnSpLocks/>
            <a:endCxn id="162" idx="5"/>
          </p:cNvCxnSpPr>
          <p:nvPr/>
        </p:nvCxnSpPr>
        <p:spPr>
          <a:xfrm flipH="1" flipV="1">
            <a:off x="4691530" y="2483209"/>
            <a:ext cx="282466" cy="220199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2" name="グループ化 221">
            <a:extLst>
              <a:ext uri="{FF2B5EF4-FFF2-40B4-BE49-F238E27FC236}">
                <a16:creationId xmlns:a16="http://schemas.microsoft.com/office/drawing/2014/main" id="{1A103C9B-D6BA-4E69-971E-1E62A9D9228E}"/>
              </a:ext>
            </a:extLst>
          </p:cNvPr>
          <p:cNvGrpSpPr/>
          <p:nvPr/>
        </p:nvGrpSpPr>
        <p:grpSpPr>
          <a:xfrm>
            <a:off x="4689268" y="2495327"/>
            <a:ext cx="109373" cy="212040"/>
            <a:chOff x="5679633" y="4101595"/>
            <a:chExt cx="109373" cy="212040"/>
          </a:xfrm>
        </p:grpSpPr>
        <p:cxnSp>
          <p:nvCxnSpPr>
            <p:cNvPr id="223" name="2line">
              <a:extLst>
                <a:ext uri="{FF2B5EF4-FFF2-40B4-BE49-F238E27FC236}">
                  <a16:creationId xmlns:a16="http://schemas.microsoft.com/office/drawing/2014/main" id="{FBC4EFEB-D261-485D-9C2C-B82F56C0D86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679633" y="4101595"/>
              <a:ext cx="62365" cy="140362"/>
            </a:xfrm>
            <a:prstGeom prst="line">
              <a:avLst/>
            </a:prstGeom>
            <a:ln w="12700">
              <a:solidFill>
                <a:srgbClr val="3838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2en">
              <a:extLst>
                <a:ext uri="{FF2B5EF4-FFF2-40B4-BE49-F238E27FC236}">
                  <a16:creationId xmlns:a16="http://schemas.microsoft.com/office/drawing/2014/main" id="{2E68D23D-B37E-4CEA-831D-4837EEB0652B}"/>
                </a:ext>
              </a:extLst>
            </p:cNvPr>
            <p:cNvSpPr/>
            <p:nvPr/>
          </p:nvSpPr>
          <p:spPr>
            <a:xfrm>
              <a:off x="5717006" y="4241635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5" name="kakusu">
            <a:extLst>
              <a:ext uri="{FF2B5EF4-FFF2-40B4-BE49-F238E27FC236}">
                <a16:creationId xmlns:a16="http://schemas.microsoft.com/office/drawing/2014/main" id="{22B2A1CA-F69A-4C5C-A786-14BB7C78A060}"/>
              </a:ext>
            </a:extLst>
          </p:cNvPr>
          <p:cNvSpPr/>
          <p:nvPr/>
        </p:nvSpPr>
        <p:spPr>
          <a:xfrm rot="18492825">
            <a:off x="4672850" y="2520316"/>
            <a:ext cx="219294" cy="328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6" name="直線コネクタ 225">
            <a:extLst>
              <a:ext uri="{FF2B5EF4-FFF2-40B4-BE49-F238E27FC236}">
                <a16:creationId xmlns:a16="http://schemas.microsoft.com/office/drawing/2014/main" id="{F2394C4A-BACF-4025-AF70-FA3273B22C2A}"/>
              </a:ext>
            </a:extLst>
          </p:cNvPr>
          <p:cNvCxnSpPr>
            <a:cxnSpLocks/>
            <a:endCxn id="241" idx="5"/>
          </p:cNvCxnSpPr>
          <p:nvPr/>
        </p:nvCxnSpPr>
        <p:spPr>
          <a:xfrm flipH="1" flipV="1">
            <a:off x="4689505" y="2483209"/>
            <a:ext cx="866129" cy="687389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正方形/長方形 226">
            <a:extLst>
              <a:ext uri="{FF2B5EF4-FFF2-40B4-BE49-F238E27FC236}">
                <a16:creationId xmlns:a16="http://schemas.microsoft.com/office/drawing/2014/main" id="{5A74B425-35AA-4B09-98EF-A1E360A81384}"/>
              </a:ext>
            </a:extLst>
          </p:cNvPr>
          <p:cNvSpPr/>
          <p:nvPr/>
        </p:nvSpPr>
        <p:spPr>
          <a:xfrm rot="18492825">
            <a:off x="4964549" y="2649039"/>
            <a:ext cx="493347" cy="8502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8" name="グループ化 227">
            <a:extLst>
              <a:ext uri="{FF2B5EF4-FFF2-40B4-BE49-F238E27FC236}">
                <a16:creationId xmlns:a16="http://schemas.microsoft.com/office/drawing/2014/main" id="{CAC8471C-8376-482A-9B67-B2DD8AA9889E}"/>
              </a:ext>
            </a:extLst>
          </p:cNvPr>
          <p:cNvGrpSpPr/>
          <p:nvPr/>
        </p:nvGrpSpPr>
        <p:grpSpPr>
          <a:xfrm>
            <a:off x="4518971" y="2474397"/>
            <a:ext cx="152992" cy="223639"/>
            <a:chOff x="4900290" y="4250125"/>
            <a:chExt cx="152992" cy="223639"/>
          </a:xfrm>
        </p:grpSpPr>
        <p:cxnSp>
          <p:nvCxnSpPr>
            <p:cNvPr id="229" name="直線コネクタ 228">
              <a:extLst>
                <a:ext uri="{FF2B5EF4-FFF2-40B4-BE49-F238E27FC236}">
                  <a16:creationId xmlns:a16="http://schemas.microsoft.com/office/drawing/2014/main" id="{3D136FE2-1E24-4B69-837A-1F395C84F1A4}"/>
                </a:ext>
              </a:extLst>
            </p:cNvPr>
            <p:cNvCxnSpPr>
              <a:cxnSpLocks/>
              <a:endCxn id="230" idx="7"/>
            </p:cNvCxnSpPr>
            <p:nvPr/>
          </p:nvCxnSpPr>
          <p:spPr>
            <a:xfrm flipH="1">
              <a:off x="4961746" y="4250125"/>
              <a:ext cx="91536" cy="162183"/>
            </a:xfrm>
            <a:prstGeom prst="line">
              <a:avLst/>
            </a:prstGeom>
            <a:ln w="12700">
              <a:solidFill>
                <a:srgbClr val="3838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楕円 229">
              <a:extLst>
                <a:ext uri="{FF2B5EF4-FFF2-40B4-BE49-F238E27FC236}">
                  <a16:creationId xmlns:a16="http://schemas.microsoft.com/office/drawing/2014/main" id="{B1F98873-F4A4-4B3A-ADAC-5D29147B0480}"/>
                </a:ext>
              </a:extLst>
            </p:cNvPr>
            <p:cNvSpPr/>
            <p:nvPr/>
          </p:nvSpPr>
          <p:spPr>
            <a:xfrm>
              <a:off x="4900290" y="440176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8" name="楕円 237">
            <a:extLst>
              <a:ext uri="{FF2B5EF4-FFF2-40B4-BE49-F238E27FC236}">
                <a16:creationId xmlns:a16="http://schemas.microsoft.com/office/drawing/2014/main" id="{45D0E626-3301-47C4-B514-458B401210C3}"/>
              </a:ext>
            </a:extLst>
          </p:cNvPr>
          <p:cNvSpPr/>
          <p:nvPr/>
        </p:nvSpPr>
        <p:spPr>
          <a:xfrm>
            <a:off x="4414364" y="4451572"/>
            <a:ext cx="108000" cy="10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FF33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楕円 240">
            <a:extLst>
              <a:ext uri="{FF2B5EF4-FFF2-40B4-BE49-F238E27FC236}">
                <a16:creationId xmlns:a16="http://schemas.microsoft.com/office/drawing/2014/main" id="{24E3745B-A18A-470E-A865-9C6925AE66F4}"/>
              </a:ext>
            </a:extLst>
          </p:cNvPr>
          <p:cNvSpPr/>
          <p:nvPr/>
        </p:nvSpPr>
        <p:spPr>
          <a:xfrm>
            <a:off x="4658777" y="2452481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楕円 243">
            <a:extLst>
              <a:ext uri="{FF2B5EF4-FFF2-40B4-BE49-F238E27FC236}">
                <a16:creationId xmlns:a16="http://schemas.microsoft.com/office/drawing/2014/main" id="{3AE33654-6C1D-42FE-9936-B580F8E548D3}"/>
              </a:ext>
            </a:extLst>
          </p:cNvPr>
          <p:cNvSpPr/>
          <p:nvPr/>
        </p:nvSpPr>
        <p:spPr>
          <a:xfrm>
            <a:off x="4660880" y="2454946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5" name="直線コネクタ 244">
            <a:extLst>
              <a:ext uri="{FF2B5EF4-FFF2-40B4-BE49-F238E27FC236}">
                <a16:creationId xmlns:a16="http://schemas.microsoft.com/office/drawing/2014/main" id="{F9E5C7F3-CC6D-44EC-97E5-3FB7B6A91837}"/>
              </a:ext>
            </a:extLst>
          </p:cNvPr>
          <p:cNvCxnSpPr>
            <a:cxnSpLocks/>
            <a:stCxn id="246" idx="0"/>
            <a:endCxn id="244" idx="3"/>
          </p:cNvCxnSpPr>
          <p:nvPr/>
        </p:nvCxnSpPr>
        <p:spPr>
          <a:xfrm flipV="1">
            <a:off x="4588738" y="2485674"/>
            <a:ext cx="77414" cy="140362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楕円 245">
            <a:extLst>
              <a:ext uri="{FF2B5EF4-FFF2-40B4-BE49-F238E27FC236}">
                <a16:creationId xmlns:a16="http://schemas.microsoft.com/office/drawing/2014/main" id="{F4B8EE10-AAD6-43AA-A6EB-8B39A1388AD1}"/>
              </a:ext>
            </a:extLst>
          </p:cNvPr>
          <p:cNvSpPr/>
          <p:nvPr/>
        </p:nvSpPr>
        <p:spPr>
          <a:xfrm>
            <a:off x="4552738" y="2626036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7" name="テキスト ボックス 246">
                <a:extLst>
                  <a:ext uri="{FF2B5EF4-FFF2-40B4-BE49-F238E27FC236}">
                    <a16:creationId xmlns:a16="http://schemas.microsoft.com/office/drawing/2014/main" id="{E4D528F5-6B41-460E-A708-ECF4E4930668}"/>
                  </a:ext>
                </a:extLst>
              </p:cNvPr>
              <p:cNvSpPr txBox="1"/>
              <p:nvPr/>
            </p:nvSpPr>
            <p:spPr>
              <a:xfrm>
                <a:off x="4468816" y="2698036"/>
                <a:ext cx="19075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247" name="テキスト ボックス 246">
                <a:extLst>
                  <a:ext uri="{FF2B5EF4-FFF2-40B4-BE49-F238E27FC236}">
                    <a16:creationId xmlns:a16="http://schemas.microsoft.com/office/drawing/2014/main" id="{E4D528F5-6B41-460E-A708-ECF4E4930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816" y="2698036"/>
                <a:ext cx="190757" cy="276999"/>
              </a:xfrm>
              <a:prstGeom prst="rect">
                <a:avLst/>
              </a:prstGeom>
              <a:blipFill>
                <a:blip r:embed="rId9"/>
                <a:stretch>
                  <a:fillRect l="-25806" r="-25806" b="-44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8" name="テキスト ボックス 247">
                <a:extLst>
                  <a:ext uri="{FF2B5EF4-FFF2-40B4-BE49-F238E27FC236}">
                    <a16:creationId xmlns:a16="http://schemas.microsoft.com/office/drawing/2014/main" id="{EDB2B78A-FFBD-492B-A6D1-F19409DC1A09}"/>
                  </a:ext>
                </a:extLst>
              </p:cNvPr>
              <p:cNvSpPr txBox="1"/>
              <p:nvPr/>
            </p:nvSpPr>
            <p:spPr>
              <a:xfrm>
                <a:off x="4691608" y="2689730"/>
                <a:ext cx="19075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248" name="テキスト ボックス 247">
                <a:extLst>
                  <a:ext uri="{FF2B5EF4-FFF2-40B4-BE49-F238E27FC236}">
                    <a16:creationId xmlns:a16="http://schemas.microsoft.com/office/drawing/2014/main" id="{EDB2B78A-FFBD-492B-A6D1-F19409DC1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608" y="2689730"/>
                <a:ext cx="190757" cy="276999"/>
              </a:xfrm>
              <a:prstGeom prst="rect">
                <a:avLst/>
              </a:prstGeom>
              <a:blipFill>
                <a:blip r:embed="rId10"/>
                <a:stretch>
                  <a:fillRect l="-38710" t="-4348" r="-35484" b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9" name="グループ化 248">
            <a:extLst>
              <a:ext uri="{FF2B5EF4-FFF2-40B4-BE49-F238E27FC236}">
                <a16:creationId xmlns:a16="http://schemas.microsoft.com/office/drawing/2014/main" id="{04665B2D-45CF-4DF6-BB7C-3B844FD986D9}"/>
              </a:ext>
            </a:extLst>
          </p:cNvPr>
          <p:cNvGrpSpPr/>
          <p:nvPr/>
        </p:nvGrpSpPr>
        <p:grpSpPr>
          <a:xfrm>
            <a:off x="4788529" y="2698374"/>
            <a:ext cx="388908" cy="524247"/>
            <a:chOff x="5816044" y="4540389"/>
            <a:chExt cx="388908" cy="524247"/>
          </a:xfrm>
        </p:grpSpPr>
        <p:sp>
          <p:nvSpPr>
            <p:cNvPr id="250" name="楕円 249">
              <a:extLst>
                <a:ext uri="{FF2B5EF4-FFF2-40B4-BE49-F238E27FC236}">
                  <a16:creationId xmlns:a16="http://schemas.microsoft.com/office/drawing/2014/main" id="{0E1CF67F-E9E3-4CDE-8480-760386B5D276}"/>
                </a:ext>
              </a:extLst>
            </p:cNvPr>
            <p:cNvSpPr/>
            <p:nvPr/>
          </p:nvSpPr>
          <p:spPr>
            <a:xfrm>
              <a:off x="5991034" y="4540389"/>
              <a:ext cx="36000" cy="36000"/>
            </a:xfrm>
            <a:prstGeom prst="ellipse">
              <a:avLst/>
            </a:prstGeom>
            <a:noFill/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1" name="直線コネクタ 250">
              <a:extLst>
                <a:ext uri="{FF2B5EF4-FFF2-40B4-BE49-F238E27FC236}">
                  <a16:creationId xmlns:a16="http://schemas.microsoft.com/office/drawing/2014/main" id="{85852C5C-80A7-4E96-9985-BB1E434E2F4C}"/>
                </a:ext>
              </a:extLst>
            </p:cNvPr>
            <p:cNvCxnSpPr>
              <a:cxnSpLocks/>
              <a:stCxn id="253" idx="0"/>
              <a:endCxn id="250" idx="3"/>
            </p:cNvCxnSpPr>
            <p:nvPr/>
          </p:nvCxnSpPr>
          <p:spPr>
            <a:xfrm flipV="1">
              <a:off x="5930341" y="4571117"/>
              <a:ext cx="65965" cy="152305"/>
            </a:xfrm>
            <a:prstGeom prst="line">
              <a:avLst/>
            </a:prstGeom>
            <a:ln w="12700">
              <a:solidFill>
                <a:srgbClr val="3838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線コネクタ 251">
              <a:extLst>
                <a:ext uri="{FF2B5EF4-FFF2-40B4-BE49-F238E27FC236}">
                  <a16:creationId xmlns:a16="http://schemas.microsoft.com/office/drawing/2014/main" id="{F00D2F9F-9B73-4688-9F85-2553C411BE0C}"/>
                </a:ext>
              </a:extLst>
            </p:cNvPr>
            <p:cNvCxnSpPr>
              <a:cxnSpLocks/>
              <a:stCxn id="254" idx="0"/>
              <a:endCxn id="250" idx="5"/>
            </p:cNvCxnSpPr>
            <p:nvPr/>
          </p:nvCxnSpPr>
          <p:spPr>
            <a:xfrm flipH="1" flipV="1">
              <a:off x="6021762" y="4571117"/>
              <a:ext cx="77272" cy="156979"/>
            </a:xfrm>
            <a:prstGeom prst="line">
              <a:avLst/>
            </a:prstGeom>
            <a:ln w="12700">
              <a:solidFill>
                <a:srgbClr val="3838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楕円 252">
              <a:extLst>
                <a:ext uri="{FF2B5EF4-FFF2-40B4-BE49-F238E27FC236}">
                  <a16:creationId xmlns:a16="http://schemas.microsoft.com/office/drawing/2014/main" id="{0A34A0B2-7F44-40E8-BFDD-221AAC432284}"/>
                </a:ext>
              </a:extLst>
            </p:cNvPr>
            <p:cNvSpPr/>
            <p:nvPr/>
          </p:nvSpPr>
          <p:spPr>
            <a:xfrm>
              <a:off x="5894341" y="4723422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楕円 253">
              <a:extLst>
                <a:ext uri="{FF2B5EF4-FFF2-40B4-BE49-F238E27FC236}">
                  <a16:creationId xmlns:a16="http://schemas.microsoft.com/office/drawing/2014/main" id="{41BFDA45-80B3-40F5-B0FE-EAB3096B94C4}"/>
                </a:ext>
              </a:extLst>
            </p:cNvPr>
            <p:cNvSpPr/>
            <p:nvPr/>
          </p:nvSpPr>
          <p:spPr>
            <a:xfrm>
              <a:off x="6063034" y="4728096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5" name="テキスト ボックス 254">
                  <a:extLst>
                    <a:ext uri="{FF2B5EF4-FFF2-40B4-BE49-F238E27FC236}">
                      <a16:creationId xmlns:a16="http://schemas.microsoft.com/office/drawing/2014/main" id="{435299AD-4BBD-4BB7-B52B-07D61771017A}"/>
                    </a:ext>
                  </a:extLst>
                </p:cNvPr>
                <p:cNvSpPr txBox="1"/>
                <p:nvPr/>
              </p:nvSpPr>
              <p:spPr>
                <a:xfrm>
                  <a:off x="5816044" y="4787637"/>
                  <a:ext cx="190757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effectLst>
                              <a:glow rad="38100">
                                <a:schemeClr val="bg1"/>
                              </a:glo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kumimoji="1" lang="ja-JP" altLang="en-US" dirty="0">
                    <a:effectLst>
                      <a:glow rad="38100">
                        <a:schemeClr val="bg1"/>
                      </a:glow>
                    </a:effectLst>
                  </a:endParaRPr>
                </a:p>
              </p:txBody>
            </p:sp>
          </mc:Choice>
          <mc:Fallback xmlns="">
            <p:sp>
              <p:nvSpPr>
                <p:cNvPr id="255" name="テキスト ボックス 254">
                  <a:extLst>
                    <a:ext uri="{FF2B5EF4-FFF2-40B4-BE49-F238E27FC236}">
                      <a16:creationId xmlns:a16="http://schemas.microsoft.com/office/drawing/2014/main" id="{435299AD-4BBD-4BB7-B52B-07D6177101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16044" y="4787637"/>
                  <a:ext cx="190757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22581" r="-12903" b="-434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6" name="テキスト ボックス 255">
                  <a:extLst>
                    <a:ext uri="{FF2B5EF4-FFF2-40B4-BE49-F238E27FC236}">
                      <a16:creationId xmlns:a16="http://schemas.microsoft.com/office/drawing/2014/main" id="{836E24CD-5B48-473D-B4FC-FD4A816300C2}"/>
                    </a:ext>
                  </a:extLst>
                </p:cNvPr>
                <p:cNvSpPr txBox="1"/>
                <p:nvPr/>
              </p:nvSpPr>
              <p:spPr>
                <a:xfrm>
                  <a:off x="6014195" y="4777904"/>
                  <a:ext cx="190757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effectLst>
                              <a:glow rad="38100">
                                <a:schemeClr val="bg1"/>
                              </a:glow>
                            </a:effectLst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kumimoji="1" lang="ja-JP" altLang="en-US" dirty="0">
                    <a:effectLst>
                      <a:glow rad="38100">
                        <a:schemeClr val="bg1"/>
                      </a:glow>
                    </a:effectLst>
                  </a:endParaRPr>
                </a:p>
              </p:txBody>
            </p:sp>
          </mc:Choice>
          <mc:Fallback xmlns="">
            <p:sp>
              <p:nvSpPr>
                <p:cNvPr id="256" name="テキスト ボックス 255">
                  <a:extLst>
                    <a:ext uri="{FF2B5EF4-FFF2-40B4-BE49-F238E27FC236}">
                      <a16:creationId xmlns:a16="http://schemas.microsoft.com/office/drawing/2014/main" id="{836E24CD-5B48-473D-B4FC-FD4A816300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4195" y="4777904"/>
                  <a:ext cx="190757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41935" t="-6667" r="-38710" b="-1555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2" name="テキスト ボックス 261"/>
          <p:cNvSpPr txBox="1"/>
          <p:nvPr/>
        </p:nvSpPr>
        <p:spPr>
          <a:xfrm>
            <a:off x="4114800" y="2971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kumimoji="1" lang="ja-JP" altLang="en-US" sz="2400" dirty="0" smtClean="0">
              <a:latin typeface="小塚明朝 Pr6N R" panose="02020400000000000000" pitchFamily="18" charset="-128"/>
              <a:ea typeface="小塚明朝 Pr6N R" panose="02020400000000000000" pitchFamily="18" charset="-128"/>
            </a:endParaRPr>
          </a:p>
        </p:txBody>
      </p:sp>
      <p:sp>
        <p:nvSpPr>
          <p:cNvPr id="291" name="楕円 290">
            <a:extLst>
              <a:ext uri="{FF2B5EF4-FFF2-40B4-BE49-F238E27FC236}">
                <a16:creationId xmlns:a16="http://schemas.microsoft.com/office/drawing/2014/main" id="{A08F61D1-7738-4340-96FA-61A73E2B0268}"/>
              </a:ext>
            </a:extLst>
          </p:cNvPr>
          <p:cNvSpPr/>
          <p:nvPr/>
        </p:nvSpPr>
        <p:spPr>
          <a:xfrm>
            <a:off x="2223816" y="3647601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楕円 291">
            <a:extLst>
              <a:ext uri="{FF2B5EF4-FFF2-40B4-BE49-F238E27FC236}">
                <a16:creationId xmlns:a16="http://schemas.microsoft.com/office/drawing/2014/main" id="{2A0F651E-00C8-4A82-9950-584AF0932971}"/>
              </a:ext>
            </a:extLst>
          </p:cNvPr>
          <p:cNvSpPr/>
          <p:nvPr/>
        </p:nvSpPr>
        <p:spPr>
          <a:xfrm>
            <a:off x="1814886" y="4665486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楕円 292">
            <a:extLst>
              <a:ext uri="{FF2B5EF4-FFF2-40B4-BE49-F238E27FC236}">
                <a16:creationId xmlns:a16="http://schemas.microsoft.com/office/drawing/2014/main" id="{AE9F2EC6-8BCE-4B5E-9474-6C8161AE56AA}"/>
              </a:ext>
            </a:extLst>
          </p:cNvPr>
          <p:cNvSpPr/>
          <p:nvPr/>
        </p:nvSpPr>
        <p:spPr>
          <a:xfrm>
            <a:off x="1866915" y="4817305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楕円 293">
            <a:extLst>
              <a:ext uri="{FF2B5EF4-FFF2-40B4-BE49-F238E27FC236}">
                <a16:creationId xmlns:a16="http://schemas.microsoft.com/office/drawing/2014/main" id="{F9350292-12CB-4C26-9D6C-5FEA32A1813F}"/>
              </a:ext>
            </a:extLst>
          </p:cNvPr>
          <p:cNvSpPr/>
          <p:nvPr/>
        </p:nvSpPr>
        <p:spPr>
          <a:xfrm>
            <a:off x="2243131" y="3889037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楕円 294">
            <a:extLst>
              <a:ext uri="{FF2B5EF4-FFF2-40B4-BE49-F238E27FC236}">
                <a16:creationId xmlns:a16="http://schemas.microsoft.com/office/drawing/2014/main" id="{4E14C89C-7365-4F7A-83BF-F4C8D7693874}"/>
              </a:ext>
            </a:extLst>
          </p:cNvPr>
          <p:cNvSpPr/>
          <p:nvPr/>
        </p:nvSpPr>
        <p:spPr>
          <a:xfrm>
            <a:off x="2651168" y="4371723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楕円 295">
            <a:extLst>
              <a:ext uri="{FF2B5EF4-FFF2-40B4-BE49-F238E27FC236}">
                <a16:creationId xmlns:a16="http://schemas.microsoft.com/office/drawing/2014/main" id="{3AE52408-7649-4566-AD4F-3AF110AAE231}"/>
              </a:ext>
            </a:extLst>
          </p:cNvPr>
          <p:cNvSpPr/>
          <p:nvPr/>
        </p:nvSpPr>
        <p:spPr>
          <a:xfrm>
            <a:off x="2582103" y="4201267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楕円 296">
            <a:extLst>
              <a:ext uri="{FF2B5EF4-FFF2-40B4-BE49-F238E27FC236}">
                <a16:creationId xmlns:a16="http://schemas.microsoft.com/office/drawing/2014/main" id="{CCD4170D-4A3E-4F9A-8F84-F6D1C532B00F}"/>
              </a:ext>
            </a:extLst>
          </p:cNvPr>
          <p:cNvSpPr/>
          <p:nvPr/>
        </p:nvSpPr>
        <p:spPr>
          <a:xfrm>
            <a:off x="1711513" y="4821159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楕円 297">
            <a:extLst>
              <a:ext uri="{FF2B5EF4-FFF2-40B4-BE49-F238E27FC236}">
                <a16:creationId xmlns:a16="http://schemas.microsoft.com/office/drawing/2014/main" id="{C3C778AF-E926-4F53-AAC4-A42AC918DFE3}"/>
              </a:ext>
            </a:extLst>
          </p:cNvPr>
          <p:cNvSpPr/>
          <p:nvPr/>
        </p:nvSpPr>
        <p:spPr>
          <a:xfrm>
            <a:off x="2487913" y="4371723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9" name="直線コネクタ 298">
            <a:extLst>
              <a:ext uri="{FF2B5EF4-FFF2-40B4-BE49-F238E27FC236}">
                <a16:creationId xmlns:a16="http://schemas.microsoft.com/office/drawing/2014/main" id="{117DE343-DBCC-4BE0-A6DE-A144067E811F}"/>
              </a:ext>
            </a:extLst>
          </p:cNvPr>
          <p:cNvCxnSpPr>
            <a:cxnSpLocks/>
            <a:stCxn id="291" idx="4"/>
            <a:endCxn id="294" idx="0"/>
          </p:cNvCxnSpPr>
          <p:nvPr/>
        </p:nvCxnSpPr>
        <p:spPr>
          <a:xfrm>
            <a:off x="2259816" y="3719601"/>
            <a:ext cx="1315" cy="16943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直線コネクタ 299">
            <a:extLst>
              <a:ext uri="{FF2B5EF4-FFF2-40B4-BE49-F238E27FC236}">
                <a16:creationId xmlns:a16="http://schemas.microsoft.com/office/drawing/2014/main" id="{E1E34126-04AD-4D79-9B3B-F095A899C962}"/>
              </a:ext>
            </a:extLst>
          </p:cNvPr>
          <p:cNvCxnSpPr>
            <a:cxnSpLocks/>
            <a:stCxn id="294" idx="3"/>
            <a:endCxn id="292" idx="7"/>
          </p:cNvCxnSpPr>
          <p:nvPr/>
        </p:nvCxnSpPr>
        <p:spPr>
          <a:xfrm flipH="1">
            <a:off x="1845614" y="3919765"/>
            <a:ext cx="402789" cy="750993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直線コネクタ 300">
            <a:extLst>
              <a:ext uri="{FF2B5EF4-FFF2-40B4-BE49-F238E27FC236}">
                <a16:creationId xmlns:a16="http://schemas.microsoft.com/office/drawing/2014/main" id="{33FBBC13-0695-4090-A145-FE62BF931200}"/>
              </a:ext>
            </a:extLst>
          </p:cNvPr>
          <p:cNvCxnSpPr>
            <a:cxnSpLocks/>
            <a:stCxn id="297" idx="0"/>
            <a:endCxn id="292" idx="3"/>
          </p:cNvCxnSpPr>
          <p:nvPr/>
        </p:nvCxnSpPr>
        <p:spPr>
          <a:xfrm flipV="1">
            <a:off x="1747513" y="4696214"/>
            <a:ext cx="72645" cy="124945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直線コネクタ 301">
            <a:extLst>
              <a:ext uri="{FF2B5EF4-FFF2-40B4-BE49-F238E27FC236}">
                <a16:creationId xmlns:a16="http://schemas.microsoft.com/office/drawing/2014/main" id="{FA7E65CD-3F3F-4E38-9FEC-6A0949E85B41}"/>
              </a:ext>
            </a:extLst>
          </p:cNvPr>
          <p:cNvCxnSpPr>
            <a:cxnSpLocks/>
            <a:stCxn id="293" idx="0"/>
            <a:endCxn id="292" idx="5"/>
          </p:cNvCxnSpPr>
          <p:nvPr/>
        </p:nvCxnSpPr>
        <p:spPr>
          <a:xfrm flipH="1" flipV="1">
            <a:off x="1845614" y="4696214"/>
            <a:ext cx="57301" cy="121091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直線コネクタ 302">
            <a:extLst>
              <a:ext uri="{FF2B5EF4-FFF2-40B4-BE49-F238E27FC236}">
                <a16:creationId xmlns:a16="http://schemas.microsoft.com/office/drawing/2014/main" id="{D4846129-CB81-4580-86A0-9BBCD7ABA91A}"/>
              </a:ext>
            </a:extLst>
          </p:cNvPr>
          <p:cNvCxnSpPr>
            <a:cxnSpLocks/>
            <a:stCxn id="296" idx="1"/>
            <a:endCxn id="294" idx="5"/>
          </p:cNvCxnSpPr>
          <p:nvPr/>
        </p:nvCxnSpPr>
        <p:spPr>
          <a:xfrm flipH="1" flipV="1">
            <a:off x="2273859" y="3919765"/>
            <a:ext cx="313516" cy="286774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5C846A49-99A8-4F8B-9A7D-40E444468169}"/>
              </a:ext>
            </a:extLst>
          </p:cNvPr>
          <p:cNvCxnSpPr>
            <a:cxnSpLocks/>
            <a:stCxn id="298" idx="0"/>
            <a:endCxn id="296" idx="3"/>
          </p:cNvCxnSpPr>
          <p:nvPr/>
        </p:nvCxnSpPr>
        <p:spPr>
          <a:xfrm flipV="1">
            <a:off x="2523913" y="4231995"/>
            <a:ext cx="63462" cy="139728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直線コネクタ 304">
            <a:extLst>
              <a:ext uri="{FF2B5EF4-FFF2-40B4-BE49-F238E27FC236}">
                <a16:creationId xmlns:a16="http://schemas.microsoft.com/office/drawing/2014/main" id="{C745A529-0277-4CF5-8656-704AD0987667}"/>
              </a:ext>
            </a:extLst>
          </p:cNvPr>
          <p:cNvCxnSpPr>
            <a:cxnSpLocks/>
            <a:stCxn id="295" idx="0"/>
            <a:endCxn id="296" idx="5"/>
          </p:cNvCxnSpPr>
          <p:nvPr/>
        </p:nvCxnSpPr>
        <p:spPr>
          <a:xfrm flipH="1" flipV="1">
            <a:off x="2612831" y="4231995"/>
            <a:ext cx="74337" cy="139728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6" name="テキスト ボックス 305">
                <a:extLst>
                  <a:ext uri="{FF2B5EF4-FFF2-40B4-BE49-F238E27FC236}">
                    <a16:creationId xmlns:a16="http://schemas.microsoft.com/office/drawing/2014/main" id="{4321DEE0-1487-4944-8401-0BC25AFD892A}"/>
                  </a:ext>
                </a:extLst>
              </p:cNvPr>
              <p:cNvSpPr txBox="1"/>
              <p:nvPr/>
            </p:nvSpPr>
            <p:spPr>
              <a:xfrm>
                <a:off x="2305118" y="3516372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06" name="テキスト ボックス 305">
                <a:extLst>
                  <a:ext uri="{FF2B5EF4-FFF2-40B4-BE49-F238E27FC236}">
                    <a16:creationId xmlns:a16="http://schemas.microsoft.com/office/drawing/2014/main" id="{4321DEE0-1487-4944-8401-0BC25AFD89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118" y="3516372"/>
                <a:ext cx="213199" cy="276999"/>
              </a:xfrm>
              <a:prstGeom prst="rect">
                <a:avLst/>
              </a:prstGeom>
              <a:blipFill>
                <a:blip r:embed="rId13"/>
                <a:stretch>
                  <a:fillRect l="-25714" t="-2222" r="-28571" b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" name="テキスト ボックス 306">
                <a:extLst>
                  <a:ext uri="{FF2B5EF4-FFF2-40B4-BE49-F238E27FC236}">
                    <a16:creationId xmlns:a16="http://schemas.microsoft.com/office/drawing/2014/main" id="{6D2DB463-55CB-45B3-A9B8-07ED4FB1E319}"/>
                  </a:ext>
                </a:extLst>
              </p:cNvPr>
              <p:cNvSpPr txBox="1"/>
              <p:nvPr/>
            </p:nvSpPr>
            <p:spPr>
              <a:xfrm>
                <a:off x="1609460" y="4871741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07" name="テキスト ボックス 306">
                <a:extLst>
                  <a:ext uri="{FF2B5EF4-FFF2-40B4-BE49-F238E27FC236}">
                    <a16:creationId xmlns:a16="http://schemas.microsoft.com/office/drawing/2014/main" id="{6D2DB463-55CB-45B3-A9B8-07ED4FB1E3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460" y="4871741"/>
                <a:ext cx="213199" cy="276999"/>
              </a:xfrm>
              <a:prstGeom prst="rect">
                <a:avLst/>
              </a:prstGeom>
              <a:blipFill>
                <a:blip r:embed="rId14"/>
                <a:stretch>
                  <a:fillRect l="-17143" r="-17143" b="-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8" name="テキスト ボックス 307">
                <a:extLst>
                  <a:ext uri="{FF2B5EF4-FFF2-40B4-BE49-F238E27FC236}">
                    <a16:creationId xmlns:a16="http://schemas.microsoft.com/office/drawing/2014/main" id="{13AC3FF7-F376-4EA9-A12C-47A6F634505C}"/>
                  </a:ext>
                </a:extLst>
              </p:cNvPr>
              <p:cNvSpPr txBox="1"/>
              <p:nvPr/>
            </p:nvSpPr>
            <p:spPr>
              <a:xfrm>
                <a:off x="1800116" y="4871740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08" name="テキスト ボックス 307">
                <a:extLst>
                  <a:ext uri="{FF2B5EF4-FFF2-40B4-BE49-F238E27FC236}">
                    <a16:creationId xmlns:a16="http://schemas.microsoft.com/office/drawing/2014/main" id="{13AC3FF7-F376-4EA9-A12C-47A6F6345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116" y="4871740"/>
                <a:ext cx="213199" cy="276999"/>
              </a:xfrm>
              <a:prstGeom prst="rect">
                <a:avLst/>
              </a:prstGeom>
              <a:blipFill>
                <a:blip r:embed="rId15"/>
                <a:stretch>
                  <a:fillRect l="-28571" t="-4348" r="-25714" b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9" name="テキスト ボックス 308">
                <a:extLst>
                  <a:ext uri="{FF2B5EF4-FFF2-40B4-BE49-F238E27FC236}">
                    <a16:creationId xmlns:a16="http://schemas.microsoft.com/office/drawing/2014/main" id="{6DBDE572-DD4C-4C92-B119-5C99BF249EB4}"/>
                  </a:ext>
                </a:extLst>
              </p:cNvPr>
              <p:cNvSpPr txBox="1"/>
              <p:nvPr/>
            </p:nvSpPr>
            <p:spPr>
              <a:xfrm>
                <a:off x="2419969" y="4422303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09" name="テキスト ボックス 308">
                <a:extLst>
                  <a:ext uri="{FF2B5EF4-FFF2-40B4-BE49-F238E27FC236}">
                    <a16:creationId xmlns:a16="http://schemas.microsoft.com/office/drawing/2014/main" id="{6DBDE572-DD4C-4C92-B119-5C99BF249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969" y="4422303"/>
                <a:ext cx="213199" cy="276999"/>
              </a:xfrm>
              <a:prstGeom prst="rect">
                <a:avLst/>
              </a:prstGeom>
              <a:blipFill>
                <a:blip r:embed="rId16"/>
                <a:stretch>
                  <a:fillRect l="-14286" r="-8571" b="-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0" name="テキスト ボックス 309">
                <a:extLst>
                  <a:ext uri="{FF2B5EF4-FFF2-40B4-BE49-F238E27FC236}">
                    <a16:creationId xmlns:a16="http://schemas.microsoft.com/office/drawing/2014/main" id="{B39D1D76-7647-4C44-ACFC-F649330BE4CC}"/>
                  </a:ext>
                </a:extLst>
              </p:cNvPr>
              <p:cNvSpPr txBox="1"/>
              <p:nvPr/>
            </p:nvSpPr>
            <p:spPr>
              <a:xfrm>
                <a:off x="2583368" y="4422302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10" name="テキスト ボックス 309">
                <a:extLst>
                  <a:ext uri="{FF2B5EF4-FFF2-40B4-BE49-F238E27FC236}">
                    <a16:creationId xmlns:a16="http://schemas.microsoft.com/office/drawing/2014/main" id="{B39D1D76-7647-4C44-ACFC-F649330BE4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3368" y="4422302"/>
                <a:ext cx="213199" cy="276999"/>
              </a:xfrm>
              <a:prstGeom prst="rect">
                <a:avLst/>
              </a:prstGeom>
              <a:blipFill>
                <a:blip r:embed="rId17"/>
                <a:stretch>
                  <a:fillRect l="-31429" t="-4348" r="-28571" b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2" name="楕円 311">
            <a:extLst>
              <a:ext uri="{FF2B5EF4-FFF2-40B4-BE49-F238E27FC236}">
                <a16:creationId xmlns:a16="http://schemas.microsoft.com/office/drawing/2014/main" id="{3A282D21-3BC7-44D8-87C1-C0163E0454C5}"/>
              </a:ext>
            </a:extLst>
          </p:cNvPr>
          <p:cNvSpPr/>
          <p:nvPr/>
        </p:nvSpPr>
        <p:spPr>
          <a:xfrm>
            <a:off x="6483268" y="4179408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楕円 312">
            <a:extLst>
              <a:ext uri="{FF2B5EF4-FFF2-40B4-BE49-F238E27FC236}">
                <a16:creationId xmlns:a16="http://schemas.microsoft.com/office/drawing/2014/main" id="{4914DE27-C78B-4EB3-96E9-27B0ECAC96B0}"/>
              </a:ext>
            </a:extLst>
          </p:cNvPr>
          <p:cNvSpPr/>
          <p:nvPr/>
        </p:nvSpPr>
        <p:spPr>
          <a:xfrm>
            <a:off x="7221269" y="4980012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楕円 313">
            <a:extLst>
              <a:ext uri="{FF2B5EF4-FFF2-40B4-BE49-F238E27FC236}">
                <a16:creationId xmlns:a16="http://schemas.microsoft.com/office/drawing/2014/main" id="{E94A7831-72D4-4E2E-92D2-E5583C3108FF}"/>
              </a:ext>
            </a:extLst>
          </p:cNvPr>
          <p:cNvSpPr/>
          <p:nvPr/>
        </p:nvSpPr>
        <p:spPr>
          <a:xfrm>
            <a:off x="7084389" y="5142616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楕円 314">
            <a:extLst>
              <a:ext uri="{FF2B5EF4-FFF2-40B4-BE49-F238E27FC236}">
                <a16:creationId xmlns:a16="http://schemas.microsoft.com/office/drawing/2014/main" id="{124D1571-E6E1-4C17-8C8E-0DB8946B0C17}"/>
              </a:ext>
            </a:extLst>
          </p:cNvPr>
          <p:cNvSpPr/>
          <p:nvPr/>
        </p:nvSpPr>
        <p:spPr>
          <a:xfrm>
            <a:off x="6502583" y="4420844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楕円 315">
            <a:extLst>
              <a:ext uri="{FF2B5EF4-FFF2-40B4-BE49-F238E27FC236}">
                <a16:creationId xmlns:a16="http://schemas.microsoft.com/office/drawing/2014/main" id="{59EEB995-A8D2-4459-BD93-E797BA14FCD9}"/>
              </a:ext>
            </a:extLst>
          </p:cNvPr>
          <p:cNvSpPr/>
          <p:nvPr/>
        </p:nvSpPr>
        <p:spPr>
          <a:xfrm>
            <a:off x="7460697" y="5250309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楕円 316">
            <a:extLst>
              <a:ext uri="{FF2B5EF4-FFF2-40B4-BE49-F238E27FC236}">
                <a16:creationId xmlns:a16="http://schemas.microsoft.com/office/drawing/2014/main" id="{98E3FA22-BADF-41A3-9014-6A3EC96E0C34}"/>
              </a:ext>
            </a:extLst>
          </p:cNvPr>
          <p:cNvSpPr/>
          <p:nvPr/>
        </p:nvSpPr>
        <p:spPr>
          <a:xfrm>
            <a:off x="7395281" y="5111678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楕円 317">
            <a:extLst>
              <a:ext uri="{FF2B5EF4-FFF2-40B4-BE49-F238E27FC236}">
                <a16:creationId xmlns:a16="http://schemas.microsoft.com/office/drawing/2014/main" id="{FC06F8B8-167C-444B-9B32-329A1CFEE410}"/>
              </a:ext>
            </a:extLst>
          </p:cNvPr>
          <p:cNvSpPr/>
          <p:nvPr/>
        </p:nvSpPr>
        <p:spPr>
          <a:xfrm>
            <a:off x="6349104" y="4587806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楕円 318">
            <a:extLst>
              <a:ext uri="{FF2B5EF4-FFF2-40B4-BE49-F238E27FC236}">
                <a16:creationId xmlns:a16="http://schemas.microsoft.com/office/drawing/2014/main" id="{36539F02-33B4-497F-91EA-D687D929A107}"/>
              </a:ext>
            </a:extLst>
          </p:cNvPr>
          <p:cNvSpPr/>
          <p:nvPr/>
        </p:nvSpPr>
        <p:spPr>
          <a:xfrm>
            <a:off x="7299142" y="5250309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0" name="直線コネクタ 319">
            <a:extLst>
              <a:ext uri="{FF2B5EF4-FFF2-40B4-BE49-F238E27FC236}">
                <a16:creationId xmlns:a16="http://schemas.microsoft.com/office/drawing/2014/main" id="{3B1CCFF5-BCEB-44BC-A3B6-4EA98DD1B68A}"/>
              </a:ext>
            </a:extLst>
          </p:cNvPr>
          <p:cNvCxnSpPr>
            <a:cxnSpLocks/>
            <a:stCxn id="312" idx="4"/>
            <a:endCxn id="315" idx="0"/>
          </p:cNvCxnSpPr>
          <p:nvPr/>
        </p:nvCxnSpPr>
        <p:spPr>
          <a:xfrm>
            <a:off x="6519268" y="4251408"/>
            <a:ext cx="1315" cy="16943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直線コネクタ 320">
            <a:extLst>
              <a:ext uri="{FF2B5EF4-FFF2-40B4-BE49-F238E27FC236}">
                <a16:creationId xmlns:a16="http://schemas.microsoft.com/office/drawing/2014/main" id="{963800EC-0A8A-47E7-82A5-52BD01DC6CF0}"/>
              </a:ext>
            </a:extLst>
          </p:cNvPr>
          <p:cNvCxnSpPr>
            <a:cxnSpLocks/>
            <a:stCxn id="315" idx="3"/>
            <a:endCxn id="318" idx="0"/>
          </p:cNvCxnSpPr>
          <p:nvPr/>
        </p:nvCxnSpPr>
        <p:spPr>
          <a:xfrm flipH="1">
            <a:off x="6385104" y="4451572"/>
            <a:ext cx="122751" cy="136234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直線コネクタ 321">
            <a:extLst>
              <a:ext uri="{FF2B5EF4-FFF2-40B4-BE49-F238E27FC236}">
                <a16:creationId xmlns:a16="http://schemas.microsoft.com/office/drawing/2014/main" id="{7ACC2972-8504-4935-BE11-FE852FD384B2}"/>
              </a:ext>
            </a:extLst>
          </p:cNvPr>
          <p:cNvCxnSpPr>
            <a:cxnSpLocks/>
            <a:stCxn id="313" idx="1"/>
            <a:endCxn id="315" idx="5"/>
          </p:cNvCxnSpPr>
          <p:nvPr/>
        </p:nvCxnSpPr>
        <p:spPr>
          <a:xfrm flipH="1" flipV="1">
            <a:off x="6533311" y="4451572"/>
            <a:ext cx="693230" cy="533712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直線コネクタ 322">
            <a:extLst>
              <a:ext uri="{FF2B5EF4-FFF2-40B4-BE49-F238E27FC236}">
                <a16:creationId xmlns:a16="http://schemas.microsoft.com/office/drawing/2014/main" id="{F2548FC9-1B93-489E-8411-EA3EE93065D4}"/>
              </a:ext>
            </a:extLst>
          </p:cNvPr>
          <p:cNvCxnSpPr>
            <a:cxnSpLocks/>
            <a:stCxn id="314" idx="0"/>
            <a:endCxn id="313" idx="3"/>
          </p:cNvCxnSpPr>
          <p:nvPr/>
        </p:nvCxnSpPr>
        <p:spPr>
          <a:xfrm flipV="1">
            <a:off x="7120389" y="5010740"/>
            <a:ext cx="106152" cy="13187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直線コネクタ 323">
            <a:extLst>
              <a:ext uri="{FF2B5EF4-FFF2-40B4-BE49-F238E27FC236}">
                <a16:creationId xmlns:a16="http://schemas.microsoft.com/office/drawing/2014/main" id="{4FBCD537-29C4-48C0-B592-59F08A60BD64}"/>
              </a:ext>
            </a:extLst>
          </p:cNvPr>
          <p:cNvCxnSpPr>
            <a:cxnSpLocks/>
            <a:stCxn id="317" idx="1"/>
            <a:endCxn id="313" idx="5"/>
          </p:cNvCxnSpPr>
          <p:nvPr/>
        </p:nvCxnSpPr>
        <p:spPr>
          <a:xfrm flipH="1" flipV="1">
            <a:off x="7251997" y="5010740"/>
            <a:ext cx="148556" cy="106210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直線コネクタ 324">
            <a:extLst>
              <a:ext uri="{FF2B5EF4-FFF2-40B4-BE49-F238E27FC236}">
                <a16:creationId xmlns:a16="http://schemas.microsoft.com/office/drawing/2014/main" id="{D11A115B-DAD3-4959-B34F-3F5AD33B326C}"/>
              </a:ext>
            </a:extLst>
          </p:cNvPr>
          <p:cNvCxnSpPr>
            <a:cxnSpLocks/>
            <a:stCxn id="319" idx="0"/>
            <a:endCxn id="317" idx="3"/>
          </p:cNvCxnSpPr>
          <p:nvPr/>
        </p:nvCxnSpPr>
        <p:spPr>
          <a:xfrm flipV="1">
            <a:off x="7335142" y="5142406"/>
            <a:ext cx="65411" cy="107903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直線コネクタ 325">
            <a:extLst>
              <a:ext uri="{FF2B5EF4-FFF2-40B4-BE49-F238E27FC236}">
                <a16:creationId xmlns:a16="http://schemas.microsoft.com/office/drawing/2014/main" id="{7496F9E8-68A5-453A-8240-498493408083}"/>
              </a:ext>
            </a:extLst>
          </p:cNvPr>
          <p:cNvCxnSpPr>
            <a:cxnSpLocks/>
            <a:stCxn id="316" idx="0"/>
            <a:endCxn id="317" idx="5"/>
          </p:cNvCxnSpPr>
          <p:nvPr/>
        </p:nvCxnSpPr>
        <p:spPr>
          <a:xfrm flipH="1" flipV="1">
            <a:off x="7426009" y="5142406"/>
            <a:ext cx="70688" cy="107903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7" name="テキスト ボックス 326">
                <a:extLst>
                  <a:ext uri="{FF2B5EF4-FFF2-40B4-BE49-F238E27FC236}">
                    <a16:creationId xmlns:a16="http://schemas.microsoft.com/office/drawing/2014/main" id="{51703FE1-1E38-437F-BEB7-348FC2E8CA09}"/>
                  </a:ext>
                </a:extLst>
              </p:cNvPr>
              <p:cNvSpPr txBox="1"/>
              <p:nvPr/>
            </p:nvSpPr>
            <p:spPr>
              <a:xfrm>
                <a:off x="6564570" y="4048179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27" name="テキスト ボックス 326">
                <a:extLst>
                  <a:ext uri="{FF2B5EF4-FFF2-40B4-BE49-F238E27FC236}">
                    <a16:creationId xmlns:a16="http://schemas.microsoft.com/office/drawing/2014/main" id="{51703FE1-1E38-437F-BEB7-348FC2E8C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570" y="4048179"/>
                <a:ext cx="213199" cy="276999"/>
              </a:xfrm>
              <a:prstGeom prst="rect">
                <a:avLst/>
              </a:prstGeom>
              <a:blipFill>
                <a:blip r:embed="rId18"/>
                <a:stretch>
                  <a:fillRect l="-28571" t="-2174" r="-25714" b="-108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8" name="テキスト ボックス 327">
                <a:extLst>
                  <a:ext uri="{FF2B5EF4-FFF2-40B4-BE49-F238E27FC236}">
                    <a16:creationId xmlns:a16="http://schemas.microsoft.com/office/drawing/2014/main" id="{4A012EAA-B7D2-45D0-8004-A87346E9EF24}"/>
                  </a:ext>
                </a:extLst>
              </p:cNvPr>
              <p:cNvSpPr txBox="1"/>
              <p:nvPr/>
            </p:nvSpPr>
            <p:spPr>
              <a:xfrm>
                <a:off x="6171905" y="4587488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28" name="テキスト ボックス 327">
                <a:extLst>
                  <a:ext uri="{FF2B5EF4-FFF2-40B4-BE49-F238E27FC236}">
                    <a16:creationId xmlns:a16="http://schemas.microsoft.com/office/drawing/2014/main" id="{4A012EAA-B7D2-45D0-8004-A87346E9E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1905" y="4587488"/>
                <a:ext cx="213199" cy="276999"/>
              </a:xfrm>
              <a:prstGeom prst="rect">
                <a:avLst/>
              </a:prstGeom>
              <a:blipFill>
                <a:blip r:embed="rId19"/>
                <a:stretch>
                  <a:fillRect l="-14286" r="-17143" b="-44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9" name="テキスト ボックス 328">
                <a:extLst>
                  <a:ext uri="{FF2B5EF4-FFF2-40B4-BE49-F238E27FC236}">
                    <a16:creationId xmlns:a16="http://schemas.microsoft.com/office/drawing/2014/main" id="{9BB27617-9B85-4A58-87DD-D7D842F5EC7F}"/>
                  </a:ext>
                </a:extLst>
              </p:cNvPr>
              <p:cNvSpPr txBox="1"/>
              <p:nvPr/>
            </p:nvSpPr>
            <p:spPr>
              <a:xfrm>
                <a:off x="6878534" y="5071883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29" name="テキスト ボックス 328">
                <a:extLst>
                  <a:ext uri="{FF2B5EF4-FFF2-40B4-BE49-F238E27FC236}">
                    <a16:creationId xmlns:a16="http://schemas.microsoft.com/office/drawing/2014/main" id="{9BB27617-9B85-4A58-87DD-D7D842F5E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534" y="5071883"/>
                <a:ext cx="213199" cy="276999"/>
              </a:xfrm>
              <a:prstGeom prst="rect">
                <a:avLst/>
              </a:prstGeom>
              <a:blipFill>
                <a:blip r:embed="rId20"/>
                <a:stretch>
                  <a:fillRect l="-28571" t="-4444" r="-25714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0" name="テキスト ボックス 329">
                <a:extLst>
                  <a:ext uri="{FF2B5EF4-FFF2-40B4-BE49-F238E27FC236}">
                    <a16:creationId xmlns:a16="http://schemas.microsoft.com/office/drawing/2014/main" id="{38C94B94-6F67-4020-B60A-08EFA6FE1CFF}"/>
                  </a:ext>
                </a:extLst>
              </p:cNvPr>
              <p:cNvSpPr txBox="1"/>
              <p:nvPr/>
            </p:nvSpPr>
            <p:spPr>
              <a:xfrm>
                <a:off x="7221269" y="5301171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30" name="テキスト ボックス 329">
                <a:extLst>
                  <a:ext uri="{FF2B5EF4-FFF2-40B4-BE49-F238E27FC236}">
                    <a16:creationId xmlns:a16="http://schemas.microsoft.com/office/drawing/2014/main" id="{38C94B94-6F67-4020-B60A-08EFA6FE1C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269" y="5301171"/>
                <a:ext cx="213199" cy="276999"/>
              </a:xfrm>
              <a:prstGeom prst="rect">
                <a:avLst/>
              </a:prstGeom>
              <a:blipFill>
                <a:blip r:embed="rId21"/>
                <a:stretch>
                  <a:fillRect l="-14286" r="-5714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1" name="テキスト ボックス 330">
                <a:extLst>
                  <a:ext uri="{FF2B5EF4-FFF2-40B4-BE49-F238E27FC236}">
                    <a16:creationId xmlns:a16="http://schemas.microsoft.com/office/drawing/2014/main" id="{C8431BBF-AAF1-4164-9500-9B3C9FC11074}"/>
                  </a:ext>
                </a:extLst>
              </p:cNvPr>
              <p:cNvSpPr txBox="1"/>
              <p:nvPr/>
            </p:nvSpPr>
            <p:spPr>
              <a:xfrm>
                <a:off x="7420489" y="5299086"/>
                <a:ext cx="2131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effectLst>
                            <a:glow rad="38100">
                              <a:schemeClr val="bg1"/>
                            </a:glo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kumimoji="1" lang="ja-JP" altLang="en-US" dirty="0">
                  <a:effectLst>
                    <a:glow rad="38100">
                      <a:schemeClr val="bg1"/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31" name="テキスト ボックス 330">
                <a:extLst>
                  <a:ext uri="{FF2B5EF4-FFF2-40B4-BE49-F238E27FC236}">
                    <a16:creationId xmlns:a16="http://schemas.microsoft.com/office/drawing/2014/main" id="{C8431BBF-AAF1-4164-9500-9B3C9FC11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0489" y="5299086"/>
                <a:ext cx="213199" cy="276999"/>
              </a:xfrm>
              <a:prstGeom prst="rect">
                <a:avLst/>
              </a:prstGeom>
              <a:blipFill>
                <a:blip r:embed="rId22"/>
                <a:stretch>
                  <a:fillRect l="-31429" t="-4348" r="-28571" b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61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16372 0.0409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77" y="203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0.04497 -0.1169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" y="-585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-0.02119 -0.02175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9" y="-108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9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8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0.17413 0.04954 " pathEditMode="relative" rAng="0" ptsTypes="AA">
                                      <p:cBhvr>
                                        <p:cTn id="46" dur="5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98" y="247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05972 0.06621 " pathEditMode="relative" rAng="0" ptsTypes="AA">
                                      <p:cBhvr>
                                        <p:cTn id="48" dur="5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6" y="331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22" presetClass="exit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0" dur="7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00139 L -0.004 0.02477 L 0.03975 0.07639 " pathEditMode="relative" rAng="0" ptsTypes="AAA">
                                      <p:cBhvr>
                                        <p:cTn id="53" dur="5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6" y="375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46 L 0.07778 0.08287 " pathEditMode="relative" rAng="0" ptsTypes="AA">
                                      <p:cBhvr>
                                        <p:cTn id="55" dur="5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4167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1163 0.0097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486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5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159" grpId="1" animBg="1"/>
      <p:bldP spid="225" grpId="0" animBg="1"/>
      <p:bldP spid="225" grpId="1" animBg="1"/>
      <p:bldP spid="227" grpId="0" animBg="1"/>
      <p:bldP spid="227" grpId="1" animBg="1"/>
      <p:bldP spid="238" grpId="0" animBg="1"/>
      <p:bldP spid="238" grpId="1" animBg="1"/>
      <p:bldP spid="246" grpId="0" animBg="1"/>
      <p:bldP spid="247" grpId="0"/>
      <p:bldP spid="248" grpId="0"/>
      <p:bldP spid="24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4128519" y="574917"/>
            <a:ext cx="3198999" cy="986253"/>
            <a:chOff x="2047472" y="4234162"/>
            <a:chExt cx="3198999" cy="9862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テキスト ボックス 1"/>
                <p:cNvSpPr txBox="1"/>
                <p:nvPr/>
              </p:nvSpPr>
              <p:spPr>
                <a:xfrm>
                  <a:off x="2047472" y="4234162"/>
                  <a:ext cx="311348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𝑑</m:t>
                        </m:r>
                        <m:d>
                          <m:d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</m:ctrlPr>
                          </m:d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𝑇</m:t>
                            </m:r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  <a:ea typeface="小塚明朝 Pr6N R" panose="02020400000000000000" pitchFamily="18" charset="-128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  <a:ea typeface="小塚明朝 Pr6N R" panose="02020400000000000000" pitchFamily="18" charset="-128"/>
                                  </a:rPr>
                                  <m:t>𝑇</m:t>
                                </m:r>
                              </m:e>
                              <m:sup>
                                <m: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  <a:ea typeface="小塚明朝 Pr6N R" panose="02020400000000000000" pitchFamily="18" charset="-128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 ≔</m:t>
                        </m:r>
                        <m:r>
                          <m:rPr>
                            <m:nor/>
                          </m:rPr>
                          <a:rPr kumimoji="1" lang="en-US" altLang="ja-JP" sz="2400" b="0" i="0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kumimoji="1" lang="en-US" altLang="ja-JP" sz="2400" b="0" i="0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inf</m:t>
                        </m:r>
                        <m:r>
                          <m:rPr>
                            <m:nor/>
                          </m:rPr>
                          <a:rPr kumimoji="1" lang="en-US" altLang="ja-JP" sz="2400" b="0" i="0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    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 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𝑑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(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𝑃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)</m:t>
                        </m:r>
                      </m:oMath>
                    </m:oMathPara>
                  </a14:m>
                  <a:endPara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endParaRPr>
                </a:p>
              </p:txBody>
            </p:sp>
          </mc:Choice>
          <mc:Fallback xmlns="">
            <p:sp>
              <p:nvSpPr>
                <p:cNvPr id="2" name="テキスト ボックス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7472" y="4234162"/>
                  <a:ext cx="3113481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1761" r="-2935" b="-3606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テキスト ボックス 2"/>
                <p:cNvSpPr txBox="1"/>
                <p:nvPr/>
              </p:nvSpPr>
              <p:spPr>
                <a:xfrm>
                  <a:off x="3163785" y="4666417"/>
                  <a:ext cx="2082686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𝑃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:</m:t>
                        </m:r>
                        <m:d>
                          <m:dPr>
                            <m:begChr m:val="["/>
                            <m:endChr m:val="]"/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0,1</m:t>
                            </m:r>
                          </m:e>
                        </m:d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kumimoji="1" lang="ja-JP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𝒯</m:t>
                        </m:r>
                      </m:oMath>
                    </m:oMathPara>
                  </a14:m>
                  <a:endParaRPr kumimoji="1" lang="en-US" altLang="ja-JP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r>
                    <a:rPr kumimoji="1" lang="en-US" altLang="ja-JP" b="0" dirty="0" smtClean="0">
                      <a:ea typeface="Cambria Math" panose="020405030504060302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a14:m>
                  <a:r>
                    <a:rPr kumimoji="1" lang="ja-JP" altLang="en-US" dirty="0" smtClean="0">
                      <a:latin typeface="小塚明朝 Pr6N R" panose="02020400000000000000" pitchFamily="18" charset="-128"/>
                      <a:ea typeface="小塚明朝 Pr6N R" panose="02020400000000000000" pitchFamily="18" charset="-128"/>
                    </a:rPr>
                    <a:t> </a:t>
                  </a:r>
                  <a:endParaRPr kumimoji="1" lang="en-US" altLang="ja-JP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endParaRPr>
                </a:p>
              </p:txBody>
            </p:sp>
          </mc:Choice>
          <mc:Fallback xmlns="">
            <p:sp>
              <p:nvSpPr>
                <p:cNvPr id="3" name="テキスト ボックス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63785" y="4666417"/>
                  <a:ext cx="2082686" cy="553998"/>
                </a:xfrm>
                <a:prstGeom prst="rect">
                  <a:avLst/>
                </a:prstGeom>
                <a:blipFill>
                  <a:blip r:embed="rId3"/>
                  <a:stretch>
                    <a:fillRect l="-1170" r="-585" b="-439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790901" y="526121"/>
                <a:ext cx="26940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系統樹</a:t>
                </a:r>
                <a14:m>
                  <m:oMath xmlns:m="http://schemas.openxmlformats.org/officeDocument/2006/math">
                    <m:r>
                      <a:rPr kumimoji="1" lang="en-US" altLang="ja-JP" sz="2400" b="0" i="0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 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𝑇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,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𝑇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′</m:t>
                        </m:r>
                      </m:sup>
                    </m:sSup>
                    <m:r>
                      <a:rPr kumimoji="1" lang="ja-JP" altLang="en-US" sz="2400" i="1" dirty="0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の</m:t>
                    </m:r>
                  </m:oMath>
                </a14:m>
                <a:r>
                  <a: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距離</a:t>
                </a: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01" y="526121"/>
                <a:ext cx="2694071" cy="461665"/>
              </a:xfrm>
              <a:prstGeom prst="rect">
                <a:avLst/>
              </a:prstGeom>
              <a:blipFill>
                <a:blip r:embed="rId4"/>
                <a:stretch>
                  <a:fillRect l="-3620" t="-10526" r="-2489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グループ化 26"/>
          <p:cNvGrpSpPr/>
          <p:nvPr/>
        </p:nvGrpSpPr>
        <p:grpSpPr>
          <a:xfrm>
            <a:off x="727840" y="3278110"/>
            <a:ext cx="7024038" cy="1078458"/>
            <a:chOff x="727840" y="3278110"/>
            <a:chExt cx="7024038" cy="1078458"/>
          </a:xfrm>
        </p:grpSpPr>
        <p:sp>
          <p:nvSpPr>
            <p:cNvPr id="26" name="正方形/長方形 25"/>
            <p:cNvSpPr/>
            <p:nvPr/>
          </p:nvSpPr>
          <p:spPr>
            <a:xfrm>
              <a:off x="745154" y="3278110"/>
              <a:ext cx="7006724" cy="107845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27840" y="3793606"/>
              <a:ext cx="63401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２つの系統樹を結ぶ一意な測地線は求めよ</a:t>
              </a:r>
              <a:r>
                <a:rPr kumimoji="1" lang="ja-JP" altLang="en-US" sz="2400" dirty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．</a:t>
              </a:r>
              <a:endParaRPr kumimoji="1" lang="ja-JP" altLang="en-US" sz="24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790901" y="3345393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測地線問題：</a:t>
              </a: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775136" y="1671862"/>
            <a:ext cx="7006724" cy="1078458"/>
            <a:chOff x="775136" y="1671862"/>
            <a:chExt cx="7006724" cy="1078458"/>
          </a:xfrm>
        </p:grpSpPr>
        <p:sp>
          <p:nvSpPr>
            <p:cNvPr id="17" name="正方形/長方形 16"/>
            <p:cNvSpPr/>
            <p:nvPr/>
          </p:nvSpPr>
          <p:spPr>
            <a:xfrm>
              <a:off x="775136" y="1671862"/>
              <a:ext cx="7006724" cy="107845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775136" y="1672889"/>
              <a:ext cx="44361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定理</a:t>
              </a:r>
              <a:r>
                <a:rPr kumimoji="1" lang="en-US" altLang="ja-JP" sz="2400" dirty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 </a:t>
              </a:r>
              <a:r>
                <a:rPr kumimoji="1" lang="en-US" altLang="ja-JP" sz="2000" dirty="0" err="1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Billera</a:t>
              </a:r>
              <a:r>
                <a:rPr kumimoji="1" lang="en-US" altLang="ja-JP" sz="20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-Holmes-</a:t>
              </a:r>
              <a:r>
                <a:rPr kumimoji="1" lang="en-US" altLang="ja-JP" sz="2000" dirty="0" err="1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Vogtman</a:t>
              </a:r>
              <a:r>
                <a:rPr kumimoji="1" lang="en-US" altLang="ja-JP" sz="20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 2001 </a:t>
              </a:r>
              <a:endParaRPr kumimoji="1" lang="en-US" altLang="ja-JP" sz="28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正方形/長方形 8"/>
                <p:cNvSpPr/>
                <p:nvPr/>
              </p:nvSpPr>
              <p:spPr>
                <a:xfrm>
                  <a:off x="790901" y="2199652"/>
                  <a:ext cx="498713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kumimoji="1" lang="ja-JP" altLang="en-US" sz="2400" dirty="0">
                      <a:latin typeface="小塚明朝 Pr6N R" panose="02020400000000000000" pitchFamily="18" charset="-128"/>
                      <a:ea typeface="小塚明朝 Pr6N R" panose="02020400000000000000" pitchFamily="18" charset="-128"/>
                    </a:rPr>
                    <a:t>系統樹空間</a:t>
                  </a:r>
                  <a14:m>
                    <m:oMath xmlns:m="http://schemas.openxmlformats.org/officeDocument/2006/math"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(</m:t>
                      </m:r>
                      <m:r>
                        <a:rPr kumimoji="1" lang="ja-JP" altLang="en-US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𝒯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,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𝑑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)</m:t>
                      </m:r>
                    </m:oMath>
                  </a14:m>
                  <a:r>
                    <a:rPr kumimoji="1" lang="ja-JP" altLang="en-US" sz="2400" dirty="0">
                      <a:latin typeface="小塚明朝 Pr6N R" panose="02020400000000000000" pitchFamily="18" charset="-128"/>
                      <a:ea typeface="小塚明朝 Pr6N R" panose="02020400000000000000" pitchFamily="18" charset="-128"/>
                    </a:rPr>
                    <a:t>は</a:t>
                  </a:r>
                  <a:r>
                    <a:rPr kumimoji="1" lang="en-US" altLang="ja-JP" sz="2400" dirty="0">
                      <a:latin typeface="小塚明朝 Pr6N R" panose="02020400000000000000" pitchFamily="18" charset="-128"/>
                      <a:ea typeface="小塚明朝 Pr6N R" panose="02020400000000000000" pitchFamily="18" charset="-128"/>
                    </a:rPr>
                    <a:t>CAT(0)</a:t>
                  </a:r>
                  <a:r>
                    <a:rPr kumimoji="1" lang="ja-JP" altLang="en-US" sz="2400" dirty="0">
                      <a:latin typeface="小塚明朝 Pr6N R" panose="02020400000000000000" pitchFamily="18" charset="-128"/>
                      <a:ea typeface="小塚明朝 Pr6N R" panose="02020400000000000000" pitchFamily="18" charset="-128"/>
                    </a:rPr>
                    <a:t>である．</a:t>
                  </a:r>
                </a:p>
              </p:txBody>
            </p:sp>
          </mc:Choice>
          <mc:Fallback xmlns="">
            <p:sp>
              <p:nvSpPr>
                <p:cNvPr id="9" name="正方形/長方形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0901" y="2199652"/>
                  <a:ext cx="4987134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1956" t="-10526" r="-856" b="-2894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グループ化 23"/>
          <p:cNvGrpSpPr/>
          <p:nvPr/>
        </p:nvGrpSpPr>
        <p:grpSpPr>
          <a:xfrm>
            <a:off x="775136" y="4974503"/>
            <a:ext cx="7113929" cy="1078458"/>
            <a:chOff x="775136" y="4974503"/>
            <a:chExt cx="7113929" cy="1078458"/>
          </a:xfrm>
        </p:grpSpPr>
        <p:sp>
          <p:nvSpPr>
            <p:cNvPr id="23" name="正方形/長方形 22"/>
            <p:cNvSpPr/>
            <p:nvPr/>
          </p:nvSpPr>
          <p:spPr>
            <a:xfrm>
              <a:off x="775136" y="4974503"/>
              <a:ext cx="7006724" cy="107845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790901" y="5017776"/>
              <a:ext cx="42338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定理 </a:t>
              </a:r>
              <a:r>
                <a:rPr kumimoji="1" lang="en-US" altLang="ja-JP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Owen 2011, Owen-</a:t>
              </a:r>
              <a:r>
                <a:rPr kumimoji="1" lang="en-US" altLang="ja-JP" dirty="0" err="1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Provan</a:t>
              </a:r>
              <a:r>
                <a:rPr kumimoji="1" lang="en-US" altLang="ja-JP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rPr>
                <a:t> 2011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正方形/長方形 15"/>
                <p:cNvSpPr/>
                <p:nvPr/>
              </p:nvSpPr>
              <p:spPr>
                <a:xfrm>
                  <a:off x="778547" y="5542364"/>
                  <a:ext cx="7110518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kumimoji="1" lang="ja-JP" altLang="en-US" sz="2400" dirty="0">
                      <a:latin typeface="小塚明朝 Pr6N R" panose="02020400000000000000" pitchFamily="18" charset="-128"/>
                      <a:ea typeface="小塚明朝 Pr6N R" panose="02020400000000000000" pitchFamily="18" charset="-128"/>
                    </a:rPr>
                    <a:t>系統樹空間上の測地線問題は</a:t>
                  </a:r>
                  <a14:m>
                    <m:oMath xmlns:m="http://schemas.openxmlformats.org/officeDocument/2006/math"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𝑂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(</m:t>
                      </m:r>
                      <m:sSup>
                        <m:sSup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p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𝑛</m:t>
                          </m:r>
                        </m:e>
                        <m:sup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4</m:t>
                          </m:r>
                        </m:sup>
                      </m:sSup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)</m:t>
                      </m:r>
                    </m:oMath>
                  </a14:m>
                  <a:r>
                    <a:rPr kumimoji="1" lang="ja-JP" altLang="en-US" sz="2400" dirty="0">
                      <a:latin typeface="小塚明朝 Pr6N R" panose="02020400000000000000" pitchFamily="18" charset="-128"/>
                      <a:ea typeface="小塚明朝 Pr6N R" panose="02020400000000000000" pitchFamily="18" charset="-128"/>
                    </a:rPr>
                    <a:t>時間で解ける．</a:t>
                  </a:r>
                </a:p>
              </p:txBody>
            </p:sp>
          </mc:Choice>
          <mc:Fallback xmlns="">
            <p:sp>
              <p:nvSpPr>
                <p:cNvPr id="16" name="正方形/長方形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8547" y="5542364"/>
                  <a:ext cx="7110518" cy="461665"/>
                </a:xfrm>
                <a:prstGeom prst="rect">
                  <a:avLst/>
                </a:prstGeom>
                <a:blipFill>
                  <a:blip r:embed="rId6"/>
                  <a:stretch>
                    <a:fillRect l="-1372" t="-10526" r="-686" b="-2894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38681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765284" y="1746795"/>
                <a:ext cx="7886700" cy="401287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ja-JP" altLang="en-US" sz="20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系統樹空間は，非負象限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b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  <m:sup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ja-JP" altLang="en-US" sz="2000" i="1">
                        <a:latin typeface="Cambria Math" panose="02040503050406030204" pitchFamily="18" charset="0"/>
                        <a:ea typeface="小塚明朝 Pr6N R" panose="02020400000000000000" pitchFamily="18" charset="-128"/>
                      </a:rPr>
                      <m:t>を</m:t>
                    </m:r>
                  </m:oMath>
                </a14:m>
                <a:r>
                  <a:rPr lang="ja-JP" altLang="en-US" sz="20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貼り合わせた複体である．</a:t>
                </a:r>
                <a:endParaRPr lang="en-US" altLang="ja-JP" sz="20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ja-JP" altLang="en-US" sz="20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「良い部分複体」が定義でき，その中の測地線は陽に書ける．</a:t>
                </a:r>
                <a:endParaRPr lang="en-US" altLang="ja-JP" sz="20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ja-JP" altLang="en-US" sz="20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測地線は，ある「</a:t>
                </a:r>
                <a:r>
                  <a:rPr lang="ja-JP" altLang="en-US" sz="20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良い部分複体</a:t>
                </a:r>
                <a:r>
                  <a:rPr lang="ja-JP" altLang="en-US" sz="20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」に含まれる．</a:t>
                </a:r>
                <a:endParaRPr lang="en-US" altLang="ja-JP" sz="20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ja-JP" altLang="en-US" sz="20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最も長さの短い</a:t>
                </a:r>
                <a:r>
                  <a:rPr lang="ja-JP" altLang="en-US" sz="20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測地</a:t>
                </a:r>
                <a:r>
                  <a:rPr lang="ja-JP" altLang="en-US" sz="20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線を持つ「</a:t>
                </a:r>
                <a:r>
                  <a:rPr lang="ja-JP" altLang="en-US" sz="2000" dirty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良い部分複体</a:t>
                </a:r>
                <a:r>
                  <a:rPr lang="ja-JP" altLang="en-US" sz="20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」を求める問題</a:t>
                </a:r>
                <a:endParaRPr lang="en-US" altLang="ja-JP" sz="2000" dirty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ja-JP" altLang="en-US" sz="20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　</a:t>
                </a:r>
                <a:r>
                  <a:rPr lang="en-US" altLang="ja-JP" sz="20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  <a:sym typeface="Wingdings" panose="05000000000000000000" pitchFamily="2" charset="2"/>
                  </a:rPr>
                  <a:t></a:t>
                </a:r>
                <a:r>
                  <a:rPr lang="ja-JP" altLang="en-US" sz="20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２部グラフ上のパラメトリック重み付き最大安定集合問題</a:t>
                </a:r>
                <a:endParaRPr lang="en-US" altLang="ja-JP" sz="20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ja-JP" sz="2000" dirty="0">
                    <a:solidFill>
                      <a:srgbClr val="383838"/>
                    </a:solidFill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Miller-Owen-</a:t>
                </a:r>
                <a:r>
                  <a:rPr lang="en-US" altLang="ja-JP" sz="2000" dirty="0" err="1">
                    <a:solidFill>
                      <a:srgbClr val="383838"/>
                    </a:solidFill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Provan</a:t>
                </a:r>
                <a:r>
                  <a:rPr lang="en-US" altLang="ja-JP" sz="2000" dirty="0">
                    <a:solidFill>
                      <a:srgbClr val="383838"/>
                    </a:solidFill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 </a:t>
                </a:r>
                <a:r>
                  <a:rPr lang="en-US" altLang="ja-JP" sz="2000" dirty="0" smtClean="0">
                    <a:solidFill>
                      <a:srgbClr val="383838"/>
                    </a:solidFill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2015: CAT(0)</a:t>
                </a:r>
                <a:r>
                  <a:rPr lang="ja-JP" altLang="en-US" sz="2000" dirty="0" smtClean="0">
                    <a:solidFill>
                      <a:srgbClr val="383838"/>
                    </a:solidFill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象限空間</a:t>
                </a:r>
                <a:r>
                  <a:rPr lang="ja-JP" altLang="en-US" sz="2000" dirty="0">
                    <a:solidFill>
                      <a:srgbClr val="383838"/>
                    </a:solidFill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への</a:t>
                </a:r>
                <a:r>
                  <a:rPr lang="ja-JP" altLang="en-US" sz="2000" dirty="0" smtClean="0">
                    <a:solidFill>
                      <a:srgbClr val="383838"/>
                    </a:solidFill>
                    <a:latin typeface="小塚明朝 Pr6N R" panose="02020400000000000000" pitchFamily="18" charset="-128"/>
                    <a:ea typeface="小塚明朝 Pr6N R" panose="02020400000000000000" pitchFamily="18" charset="-128"/>
                  </a:rPr>
                  <a:t>拡張</a:t>
                </a:r>
                <a:endParaRPr lang="en-US" altLang="ja-JP" sz="2000" dirty="0" smtClean="0"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5284" y="1746795"/>
                <a:ext cx="7886700" cy="4012874"/>
              </a:xfrm>
              <a:blipFill>
                <a:blip r:embed="rId2"/>
                <a:stretch>
                  <a:fillRect l="-6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1136300" y="703142"/>
            <a:ext cx="6660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Owen-</a:t>
            </a:r>
            <a:r>
              <a:rPr kumimoji="1" lang="en-US" altLang="ja-JP" sz="2800" dirty="0" err="1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Provan</a:t>
            </a:r>
            <a:r>
              <a:rPr kumimoji="1" lang="ja-JP" altLang="en-US" sz="2800" dirty="0" smtClean="0">
                <a:latin typeface="小塚明朝 Pr6N R" panose="02020400000000000000" pitchFamily="18" charset="-128"/>
                <a:ea typeface="小塚明朝 Pr6N R" panose="02020400000000000000" pitchFamily="18" charset="-128"/>
              </a:rPr>
              <a:t>のアルゴリズムのあらすじ</a:t>
            </a:r>
          </a:p>
        </p:txBody>
      </p:sp>
    </p:spTree>
    <p:extLst>
      <p:ext uri="{BB962C8B-B14F-4D97-AF65-F5344CB8AC3E}">
        <p14:creationId xmlns:p14="http://schemas.microsoft.com/office/powerpoint/2010/main" val="30422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z="2400" dirty="0" smtClean="0">
            <a:latin typeface="小塚明朝 Pr6N R" panose="02020400000000000000" pitchFamily="18" charset="-128"/>
            <a:ea typeface="小塚明朝 Pr6N R" panose="02020400000000000000" pitchFamily="18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5956</TotalTime>
  <Words>948</Words>
  <Application>Microsoft Office PowerPoint</Application>
  <PresentationFormat>画面に合わせる (4:3)</PresentationFormat>
  <Paragraphs>310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2" baseType="lpstr">
      <vt:lpstr>小塚明朝 Pr6N R</vt:lpstr>
      <vt:lpstr>游ゴシック</vt:lpstr>
      <vt:lpstr>游ゴシック Light</vt:lpstr>
      <vt:lpstr>Arial</vt:lpstr>
      <vt:lpstr>Calibri</vt:lpstr>
      <vt:lpstr>Calibri Light</vt:lpstr>
      <vt:lpstr>Cambria Math</vt:lpstr>
      <vt:lpstr>Wingdings</vt:lpstr>
      <vt:lpstr>Office テーマ</vt:lpstr>
      <vt:lpstr>CAT(0)空間上のアルゴリズムと最適化について</vt:lpstr>
      <vt:lpstr>PowerPoint プレゼンテーション</vt:lpstr>
      <vt:lpstr>PowerPoint プレゼンテーション</vt:lpstr>
      <vt:lpstr>系統樹</vt:lpstr>
      <vt:lpstr>系統樹空間 Billera-Holmes-Vogtman 2001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CAT(0)立方複体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CAT(0)空間上のアルゴリズムと最適化について</dc:title>
  <dc:creator>平井広志</dc:creator>
  <cp:lastModifiedBy>平井広志</cp:lastModifiedBy>
  <cp:revision>106</cp:revision>
  <dcterms:created xsi:type="dcterms:W3CDTF">2018-01-21T04:44:16Z</dcterms:created>
  <dcterms:modified xsi:type="dcterms:W3CDTF">2018-01-25T14:13:05Z</dcterms:modified>
</cp:coreProperties>
</file>