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714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E919-AF91-4EA6-ACE8-3A2911995851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F04F-0A8C-40F7-8551-6C112E7DE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40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83BE-2655-49C7-9767-5F499B7426AB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4C47-DEED-46F1-BC37-589249F697F2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45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0413-E357-4AB7-AD0B-C21F5E389858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4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D49A-D8DC-4926-AD34-7717932C731E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DEE4-C49D-49A3-BB46-0FB5021C5C3F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0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FC73-5A5F-447A-880A-5C29DAE0F485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4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1AD0-CA4E-4596-BFB9-66CADA771934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9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E4D-71B6-428F-8E64-8746DEEC335C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7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7A74-C8C8-45D6-BFD0-B8D57DF6BB7C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0B66-47EF-48F0-8DA0-1C978D1A511B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16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E109-FB66-488F-9C3B-AAE325FEC2EA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5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2499-4F45-478C-820E-4888D5D9A6D8}" type="datetime1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BA0DF-4ECC-4D2F-925C-BFE91B2BD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irai@mist.i.u-tokyo.ac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png"/><Relationship Id="rId18" Type="http://schemas.openxmlformats.org/officeDocument/2006/relationships/image" Target="../media/image87.png"/><Relationship Id="rId26" Type="http://schemas.openxmlformats.org/officeDocument/2006/relationships/image" Target="../media/image95.png"/><Relationship Id="rId3" Type="http://schemas.openxmlformats.org/officeDocument/2006/relationships/image" Target="../media/image72.png"/><Relationship Id="rId21" Type="http://schemas.openxmlformats.org/officeDocument/2006/relationships/image" Target="../media/image90.png"/><Relationship Id="rId34" Type="http://schemas.openxmlformats.org/officeDocument/2006/relationships/image" Target="../media/image103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17" Type="http://schemas.openxmlformats.org/officeDocument/2006/relationships/image" Target="../media/image86.png"/><Relationship Id="rId25" Type="http://schemas.openxmlformats.org/officeDocument/2006/relationships/image" Target="../media/image94.png"/><Relationship Id="rId33" Type="http://schemas.openxmlformats.org/officeDocument/2006/relationships/image" Target="../media/image102.png"/><Relationship Id="rId2" Type="http://schemas.openxmlformats.org/officeDocument/2006/relationships/image" Target="../media/image71.png"/><Relationship Id="rId16" Type="http://schemas.openxmlformats.org/officeDocument/2006/relationships/image" Target="../media/image85.png"/><Relationship Id="rId20" Type="http://schemas.openxmlformats.org/officeDocument/2006/relationships/image" Target="../media/image89.png"/><Relationship Id="rId29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24" Type="http://schemas.openxmlformats.org/officeDocument/2006/relationships/image" Target="../media/image93.png"/><Relationship Id="rId32" Type="http://schemas.openxmlformats.org/officeDocument/2006/relationships/image" Target="../media/image101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23" Type="http://schemas.openxmlformats.org/officeDocument/2006/relationships/image" Target="../media/image92.png"/><Relationship Id="rId28" Type="http://schemas.openxmlformats.org/officeDocument/2006/relationships/image" Target="../media/image97.png"/><Relationship Id="rId36" Type="http://schemas.openxmlformats.org/officeDocument/2006/relationships/image" Target="../media/image105.png"/><Relationship Id="rId10" Type="http://schemas.openxmlformats.org/officeDocument/2006/relationships/image" Target="../media/image79.png"/><Relationship Id="rId19" Type="http://schemas.openxmlformats.org/officeDocument/2006/relationships/image" Target="../media/image88.png"/><Relationship Id="rId31" Type="http://schemas.openxmlformats.org/officeDocument/2006/relationships/image" Target="../media/image100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Relationship Id="rId22" Type="http://schemas.openxmlformats.org/officeDocument/2006/relationships/image" Target="../media/image91.png"/><Relationship Id="rId27" Type="http://schemas.openxmlformats.org/officeDocument/2006/relationships/image" Target="../media/image96.png"/><Relationship Id="rId30" Type="http://schemas.openxmlformats.org/officeDocument/2006/relationships/image" Target="../media/image99.png"/><Relationship Id="rId35" Type="http://schemas.openxmlformats.org/officeDocument/2006/relationships/image" Target="../media/image104.png"/><Relationship Id="rId8" Type="http://schemas.openxmlformats.org/officeDocument/2006/relationships/image" Target="../media/image7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17.png"/><Relationship Id="rId18" Type="http://schemas.openxmlformats.org/officeDocument/2006/relationships/image" Target="../media/image122.png"/><Relationship Id="rId3" Type="http://schemas.openxmlformats.org/officeDocument/2006/relationships/image" Target="../media/image107.png"/><Relationship Id="rId21" Type="http://schemas.openxmlformats.org/officeDocument/2006/relationships/image" Target="../media/image125.png"/><Relationship Id="rId7" Type="http://schemas.openxmlformats.org/officeDocument/2006/relationships/image" Target="../media/image111.png"/><Relationship Id="rId12" Type="http://schemas.openxmlformats.org/officeDocument/2006/relationships/image" Target="../media/image116.png"/><Relationship Id="rId17" Type="http://schemas.openxmlformats.org/officeDocument/2006/relationships/image" Target="../media/image121.png"/><Relationship Id="rId2" Type="http://schemas.openxmlformats.org/officeDocument/2006/relationships/image" Target="../media/image106.png"/><Relationship Id="rId16" Type="http://schemas.openxmlformats.org/officeDocument/2006/relationships/image" Target="../media/image120.png"/><Relationship Id="rId20" Type="http://schemas.openxmlformats.org/officeDocument/2006/relationships/image" Target="../media/image1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5" Type="http://schemas.openxmlformats.org/officeDocument/2006/relationships/image" Target="../media/image119.png"/><Relationship Id="rId23" Type="http://schemas.openxmlformats.org/officeDocument/2006/relationships/image" Target="../media/image127.png"/><Relationship Id="rId10" Type="http://schemas.openxmlformats.org/officeDocument/2006/relationships/image" Target="../media/image114.png"/><Relationship Id="rId19" Type="http://schemas.openxmlformats.org/officeDocument/2006/relationships/image" Target="../media/image123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Relationship Id="rId14" Type="http://schemas.openxmlformats.org/officeDocument/2006/relationships/image" Target="../media/image118.png"/><Relationship Id="rId22" Type="http://schemas.openxmlformats.org/officeDocument/2006/relationships/image" Target="../media/image1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7" Type="http://schemas.openxmlformats.org/officeDocument/2006/relationships/image" Target="../media/image133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17.png"/><Relationship Id="rId18" Type="http://schemas.openxmlformats.org/officeDocument/2006/relationships/image" Target="../media/image138.png"/><Relationship Id="rId3" Type="http://schemas.openxmlformats.org/officeDocument/2006/relationships/image" Target="../media/image107.png"/><Relationship Id="rId21" Type="http://schemas.openxmlformats.org/officeDocument/2006/relationships/image" Target="../media/image141.png"/><Relationship Id="rId7" Type="http://schemas.openxmlformats.org/officeDocument/2006/relationships/image" Target="../media/image111.png"/><Relationship Id="rId12" Type="http://schemas.openxmlformats.org/officeDocument/2006/relationships/image" Target="../media/image116.png"/><Relationship Id="rId17" Type="http://schemas.openxmlformats.org/officeDocument/2006/relationships/image" Target="../media/image137.png"/><Relationship Id="rId2" Type="http://schemas.openxmlformats.org/officeDocument/2006/relationships/image" Target="../media/image106.png"/><Relationship Id="rId16" Type="http://schemas.openxmlformats.org/officeDocument/2006/relationships/image" Target="../media/image136.png"/><Relationship Id="rId20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24" Type="http://schemas.openxmlformats.org/officeDocument/2006/relationships/image" Target="../media/image144.png"/><Relationship Id="rId5" Type="http://schemas.openxmlformats.org/officeDocument/2006/relationships/image" Target="../media/image109.png"/><Relationship Id="rId15" Type="http://schemas.openxmlformats.org/officeDocument/2006/relationships/image" Target="../media/image135.png"/><Relationship Id="rId23" Type="http://schemas.openxmlformats.org/officeDocument/2006/relationships/image" Target="../media/image143.png"/><Relationship Id="rId10" Type="http://schemas.openxmlformats.org/officeDocument/2006/relationships/image" Target="../media/image114.png"/><Relationship Id="rId19" Type="http://schemas.openxmlformats.org/officeDocument/2006/relationships/image" Target="../media/image139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Relationship Id="rId14" Type="http://schemas.openxmlformats.org/officeDocument/2006/relationships/image" Target="../media/image134.png"/><Relationship Id="rId22" Type="http://schemas.openxmlformats.org/officeDocument/2006/relationships/image" Target="../media/image14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35018"/>
            <a:ext cx="7772400" cy="2387600"/>
          </a:xfrm>
        </p:spPr>
        <p:txBody>
          <a:bodyPr/>
          <a:lstStyle/>
          <a:p>
            <a:r>
              <a:rPr kumimoji="1" lang="ja-JP" altLang="en-US" dirty="0" smtClean="0"/>
              <a:t>ブロック行列の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DM</a:t>
            </a:r>
            <a:r>
              <a:rPr kumimoji="1" lang="ja-JP" altLang="en-US" dirty="0" smtClean="0"/>
              <a:t>分解について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553982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平井広志</a:t>
            </a:r>
            <a:endParaRPr kumimoji="1" lang="en-US" altLang="ja-JP" dirty="0" smtClean="0"/>
          </a:p>
          <a:p>
            <a:r>
              <a:rPr kumimoji="1" lang="ja-JP" altLang="en-US" dirty="0" smtClean="0"/>
              <a:t>東京大学大学院情報理工学系研究科</a:t>
            </a:r>
            <a:endParaRPr kumimoji="1" lang="en-US" altLang="ja-JP" dirty="0" smtClean="0"/>
          </a:p>
          <a:p>
            <a:r>
              <a:rPr lang="ja-JP" altLang="en-US" dirty="0"/>
              <a:t>数理情報学専攻</a:t>
            </a:r>
            <a:endParaRPr kumimoji="1" lang="en-US" altLang="ja-JP" dirty="0" smtClean="0"/>
          </a:p>
          <a:p>
            <a:r>
              <a:rPr lang="en-US" altLang="ja-JP" dirty="0" smtClean="0">
                <a:hlinkClick r:id="rId2"/>
              </a:rPr>
              <a:t>hirai@mist.i.u-tokyo.ac.jp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21165" y="5600433"/>
            <a:ext cx="4297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応用数理学会研究部会連合発表会</a:t>
            </a:r>
            <a:endParaRPr kumimoji="1" lang="en-US" altLang="ja-JP" sz="2000" dirty="0"/>
          </a:p>
          <a:p>
            <a:r>
              <a:rPr kumimoji="1" lang="ja-JP" altLang="en-US" sz="2000" dirty="0" smtClean="0"/>
              <a:t>電気通信大学，調布，</a:t>
            </a:r>
            <a:r>
              <a:rPr kumimoji="1" lang="en-US" altLang="ja-JP" sz="2000" dirty="0" smtClean="0"/>
              <a:t>2017</a:t>
            </a:r>
            <a:r>
              <a:rPr kumimoji="1" lang="ja-JP" altLang="en-US" sz="2000" dirty="0" smtClean="0"/>
              <a:t>年</a:t>
            </a:r>
            <a:r>
              <a:rPr kumimoji="1" lang="en-US" altLang="ja-JP" sz="2000" dirty="0" smtClean="0"/>
              <a:t>3</a:t>
            </a:r>
            <a:r>
              <a:rPr kumimoji="1" lang="ja-JP" altLang="en-US" sz="2000" dirty="0" smtClean="0"/>
              <a:t>月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日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846307" y="3328000"/>
            <a:ext cx="6762831" cy="222850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953429" y="514350"/>
            <a:ext cx="6709179" cy="1657350"/>
            <a:chOff x="1156629" y="4400550"/>
            <a:chExt cx="6709179" cy="1657350"/>
          </a:xfrm>
        </p:grpSpPr>
        <p:sp>
          <p:nvSpPr>
            <p:cNvPr id="4" name="正方形/長方形 3"/>
            <p:cNvSpPr/>
            <p:nvPr/>
          </p:nvSpPr>
          <p:spPr>
            <a:xfrm>
              <a:off x="1156629" y="4400550"/>
              <a:ext cx="6623050" cy="1657350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317220" y="4400550"/>
              <a:ext cx="65485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/>
                <a:t>再掲：今回の結果</a:t>
              </a:r>
              <a:r>
                <a:rPr kumimoji="1" lang="en-US" altLang="ja-JP" sz="3200" dirty="0" smtClean="0"/>
                <a:t>[H.2016]</a:t>
              </a:r>
            </a:p>
            <a:p>
              <a:r>
                <a:rPr kumimoji="1" lang="ja-JP" altLang="en-US" sz="3200" dirty="0" smtClean="0"/>
                <a:t>各ブロックのランクが</a:t>
              </a:r>
              <a:r>
                <a:rPr kumimoji="1" lang="en-US" altLang="ja-JP" sz="3200" dirty="0" smtClean="0"/>
                <a:t>1</a:t>
              </a:r>
              <a:r>
                <a:rPr kumimoji="1" lang="ja-JP" altLang="en-US" sz="3200" dirty="0" smtClean="0"/>
                <a:t>以下なら，</a:t>
              </a:r>
              <a:endParaRPr kumimoji="1" lang="en-US" altLang="ja-JP" sz="3200" dirty="0" smtClean="0"/>
            </a:p>
            <a:p>
              <a:r>
                <a:rPr kumimoji="1" lang="en-US" altLang="ja-JP" sz="3200" dirty="0" smtClean="0"/>
                <a:t>DM</a:t>
              </a:r>
              <a:r>
                <a:rPr kumimoji="1" lang="ja-JP" altLang="en-US" sz="3200" dirty="0" smtClean="0"/>
                <a:t>分解は多項式時間で求まる．</a:t>
              </a:r>
              <a:endParaRPr kumimoji="1" lang="ja-JP" altLang="en-US" sz="3200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953429" y="3411204"/>
            <a:ext cx="65485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示した</a:t>
            </a:r>
            <a:r>
              <a:rPr kumimoji="1" lang="ja-JP" altLang="en-US" sz="3200" dirty="0" smtClean="0"/>
              <a:t>こと</a:t>
            </a:r>
            <a:r>
              <a:rPr kumimoji="1" lang="en-US" altLang="ja-JP" sz="3200" dirty="0" smtClean="0"/>
              <a:t>:</a:t>
            </a:r>
          </a:p>
          <a:p>
            <a:r>
              <a:rPr kumimoji="1" lang="ja-JP" altLang="en-US" sz="3200" dirty="0" smtClean="0"/>
              <a:t>各ブロックのランクが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以下なら，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最大安定</a:t>
            </a:r>
            <a:r>
              <a:rPr kumimoji="1" lang="ja-JP" altLang="en-US" sz="3200" dirty="0"/>
              <a:t>部分</a:t>
            </a:r>
            <a:r>
              <a:rPr kumimoji="1" lang="ja-JP" altLang="en-US" sz="3200" dirty="0" smtClean="0"/>
              <a:t>空間問題</a:t>
            </a:r>
            <a:r>
              <a:rPr kumimoji="1" lang="ja-JP" altLang="en-US" sz="3200" dirty="0"/>
              <a:t>は</a:t>
            </a:r>
            <a:r>
              <a:rPr kumimoji="1" lang="ja-JP" altLang="en-US" sz="3200" dirty="0" smtClean="0"/>
              <a:t>，</a:t>
            </a:r>
            <a:endParaRPr kumimoji="1" lang="en-US" altLang="ja-JP" sz="3200" dirty="0" smtClean="0"/>
          </a:p>
          <a:p>
            <a:r>
              <a:rPr kumimoji="1" lang="ja-JP" altLang="en-US" sz="3200" b="1" dirty="0" smtClean="0"/>
              <a:t>独立マッチング問題</a:t>
            </a:r>
            <a:r>
              <a:rPr kumimoji="1" lang="ja-JP" altLang="en-US" sz="3200" dirty="0" smtClean="0"/>
              <a:t>に帰着する</a:t>
            </a:r>
            <a:r>
              <a:rPr kumimoji="1" lang="en-US" altLang="ja-JP" sz="3200" dirty="0" smtClean="0"/>
              <a:t>.</a:t>
            </a:r>
            <a:endParaRPr kumimoji="1" lang="ja-JP" altLang="en-US" sz="32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3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5839" y="20135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帰着の仕方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2491882" y="253992"/>
            <a:ext cx="6371424" cy="2492977"/>
            <a:chOff x="2491882" y="549660"/>
            <a:chExt cx="6371424" cy="2492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正方形/長方形 2"/>
                <p:cNvSpPr/>
                <p:nvPr/>
              </p:nvSpPr>
              <p:spPr>
                <a:xfrm>
                  <a:off x="2772409" y="996821"/>
                  <a:ext cx="3278783" cy="20458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kumimoji="1"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</m:m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kumimoji="1"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</m:m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kumimoji="1"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2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mr>
                                  </m:m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kumimoji="1"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3" name="正方形/長方形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2409" y="996821"/>
                  <a:ext cx="3278783" cy="204581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6298501" y="1613324"/>
                  <a:ext cx="2564805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GF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kumimoji="1" lang="ja-JP" altLang="en-US" sz="2000" i="1">
                            <a:latin typeface="Cambria Math" panose="02040503050406030204" pitchFamily="18" charset="0"/>
                          </a:rPr>
                          <m:t>上</m:t>
                        </m:r>
                      </m:oMath>
                    </m:oMathPara>
                  </a14:m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各ブロックはランク１</a:t>
                  </a:r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8501" y="1613324"/>
                  <a:ext cx="2564805" cy="615553"/>
                </a:xfrm>
                <a:prstGeom prst="rect">
                  <a:avLst/>
                </a:prstGeom>
                <a:blipFill>
                  <a:blip r:embed="rId3"/>
                  <a:stretch>
                    <a:fillRect l="-5938" t="-3960" r="-5938" b="-2475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直線コネクタ 4"/>
            <p:cNvCxnSpPr/>
            <p:nvPr/>
          </p:nvCxnSpPr>
          <p:spPr>
            <a:xfrm flipH="1">
              <a:off x="4897861" y="1027748"/>
              <a:ext cx="10689" cy="201488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3954909" y="1027748"/>
              <a:ext cx="7761" cy="201488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019718" y="1700820"/>
              <a:ext cx="2790532" cy="9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3019718" y="2370748"/>
              <a:ext cx="2790532" cy="9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2491884" y="1169257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884" y="1169257"/>
                  <a:ext cx="23884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2491883" y="1859545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883" y="1859545"/>
                  <a:ext cx="23884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2491882" y="2526007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1882" y="2526007"/>
                  <a:ext cx="238847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3328897" y="557797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5" name="テキスト ボックス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8897" y="557797"/>
                  <a:ext cx="318997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5000" t="-1639" r="-28846" b="-819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4271537" y="549660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1537" y="549660"/>
                  <a:ext cx="318997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6923" t="-1667" r="-26923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5201459" y="562803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7" name="テキスト ボックス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1459" y="562803"/>
                  <a:ext cx="31899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4528" t="-1667" r="-26415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グループ化 35"/>
          <p:cNvGrpSpPr/>
          <p:nvPr/>
        </p:nvGrpSpPr>
        <p:grpSpPr>
          <a:xfrm>
            <a:off x="1875904" y="293889"/>
            <a:ext cx="5110261" cy="2448375"/>
            <a:chOff x="1921523" y="3452737"/>
            <a:chExt cx="5110261" cy="2448375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2313376" y="3826569"/>
              <a:ext cx="4718408" cy="2074543"/>
              <a:chOff x="2165539" y="3262598"/>
              <a:chExt cx="4718408" cy="20745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テキスト ボックス 15"/>
                  <p:cNvSpPr txBox="1"/>
                  <p:nvPr/>
                </p:nvSpPr>
                <p:spPr>
                  <a:xfrm>
                    <a:off x="2165539" y="3262598"/>
                    <a:ext cx="4718408" cy="206543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1 0)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1 1)</m:t>
                                    </m:r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1 1)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1 1)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1 1)</m:t>
                                    </m:r>
                                  </m:e>
                                  <m:e>
                                    <m:d>
                                      <m:dPr>
                                        <m:ctrlPr>
                                          <a:rPr kumimoji="1"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kumimoji="1"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kumimoji="1"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kumimoji="1" lang="en-US" altLang="ja-JP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kumimoji="1" lang="ja-JP" altLang="en-US" sz="2400" dirty="0" smtClean="0"/>
                  </a:p>
                </p:txBody>
              </p:sp>
            </mc:Choice>
            <mc:Fallback xmlns="">
              <p:sp>
                <p:nvSpPr>
                  <p:cNvPr id="16" name="テキスト ボックス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5539" y="3262598"/>
                    <a:ext cx="4718408" cy="206543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直線コネクタ 16"/>
              <p:cNvCxnSpPr/>
              <p:nvPr/>
            </p:nvCxnSpPr>
            <p:spPr>
              <a:xfrm>
                <a:off x="3751405" y="3312664"/>
                <a:ext cx="7761" cy="2014889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5236426" y="3322252"/>
                <a:ext cx="10689" cy="2014889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2356139" y="3952886"/>
                <a:ext cx="4329384" cy="98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2356139" y="4656644"/>
                <a:ext cx="4329384" cy="98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3192704" y="3460874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2704" y="3460874"/>
                  <a:ext cx="318997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4528" t="-1667" r="-26415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4452918" y="3452737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0" name="テキスト ボックス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2918" y="3452737"/>
                  <a:ext cx="318997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26923" t="-1639" r="-26923" b="-983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5930387" y="3467622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1" name="テキスト ボックス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0387" y="3467622"/>
                  <a:ext cx="318997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4528" t="-1667" r="-26415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1921525" y="3971774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2" name="テキスト ボックス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525" y="3971774"/>
                  <a:ext cx="238847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1921524" y="4662062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3" name="テキスト ボックス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524" y="4662062"/>
                  <a:ext cx="238847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1921523" y="5328524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1523" y="5328524"/>
                  <a:ext cx="238847" cy="369332"/>
                </a:xfrm>
                <a:prstGeom prst="rect">
                  <a:avLst/>
                </a:prstGeom>
                <a:blipFill>
                  <a:blip r:embed="rId16"/>
                  <a:stretch>
                    <a:fillRect l="-30769" r="-30769"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グループ化 95"/>
          <p:cNvGrpSpPr/>
          <p:nvPr/>
        </p:nvGrpSpPr>
        <p:grpSpPr>
          <a:xfrm>
            <a:off x="2464859" y="3030288"/>
            <a:ext cx="4141694" cy="3581841"/>
            <a:chOff x="2464859" y="3030288"/>
            <a:chExt cx="4141694" cy="3581841"/>
          </a:xfrm>
        </p:grpSpPr>
        <p:sp>
          <p:nvSpPr>
            <p:cNvPr id="37" name="楕円 36"/>
            <p:cNvSpPr>
              <a:spLocks noChangeAspect="1"/>
            </p:cNvSpPr>
            <p:nvPr/>
          </p:nvSpPr>
          <p:spPr>
            <a:xfrm>
              <a:off x="3346048" y="3224921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/>
            <p:cNvSpPr>
              <a:spLocks noChangeAspect="1"/>
            </p:cNvSpPr>
            <p:nvPr/>
          </p:nvSpPr>
          <p:spPr>
            <a:xfrm>
              <a:off x="3360734" y="3691470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/>
            <p:cNvSpPr>
              <a:spLocks noChangeAspect="1"/>
            </p:cNvSpPr>
            <p:nvPr/>
          </p:nvSpPr>
          <p:spPr>
            <a:xfrm>
              <a:off x="3349111" y="409904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39"/>
            <p:cNvSpPr>
              <a:spLocks noChangeAspect="1"/>
            </p:cNvSpPr>
            <p:nvPr/>
          </p:nvSpPr>
          <p:spPr>
            <a:xfrm>
              <a:off x="3339898" y="5252960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/>
            <p:cNvSpPr>
              <a:spLocks noChangeAspect="1"/>
            </p:cNvSpPr>
            <p:nvPr/>
          </p:nvSpPr>
          <p:spPr>
            <a:xfrm>
              <a:off x="3339898" y="5882672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>
              <a:spLocks noChangeAspect="1"/>
            </p:cNvSpPr>
            <p:nvPr/>
          </p:nvSpPr>
          <p:spPr>
            <a:xfrm>
              <a:off x="3339898" y="6314089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/>
            <p:cNvSpPr>
              <a:spLocks noChangeAspect="1"/>
            </p:cNvSpPr>
            <p:nvPr/>
          </p:nvSpPr>
          <p:spPr>
            <a:xfrm>
              <a:off x="3349111" y="4787731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2889460" y="3030288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45" name="テキスト ボックス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460" y="3030288"/>
                  <a:ext cx="363048" cy="435440"/>
                </a:xfrm>
                <a:prstGeom prst="rect">
                  <a:avLst/>
                </a:prstGeom>
                <a:blipFill>
                  <a:blip r:embed="rId17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2894935" y="3940310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46" name="テキスト ボックス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4935" y="3940310"/>
                  <a:ext cx="363048" cy="435440"/>
                </a:xfrm>
                <a:prstGeom prst="rect">
                  <a:avLst/>
                </a:prstGeom>
                <a:blipFill>
                  <a:blip r:embed="rId18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2893391" y="3487974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47" name="テキスト ボックス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391" y="3487974"/>
                  <a:ext cx="363048" cy="435440"/>
                </a:xfrm>
                <a:prstGeom prst="rect">
                  <a:avLst/>
                </a:prstGeom>
                <a:blipFill>
                  <a:blip r:embed="rId19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2909718" y="4627175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48" name="テキスト ボックス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9718" y="4627175"/>
                  <a:ext cx="363048" cy="435440"/>
                </a:xfrm>
                <a:prstGeom prst="rect">
                  <a:avLst/>
                </a:prstGeom>
                <a:blipFill>
                  <a:blip r:embed="rId20"/>
                  <a:stretch>
                    <a:fillRect b="-1267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2905885" y="5094216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49" name="テキスト ボックス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5094216"/>
                  <a:ext cx="363048" cy="435440"/>
                </a:xfrm>
                <a:prstGeom prst="rect">
                  <a:avLst/>
                </a:prstGeom>
                <a:blipFill>
                  <a:blip r:embed="rId21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2905885" y="5709648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50" name="テキスト ボックス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5709648"/>
                  <a:ext cx="363048" cy="435440"/>
                </a:xfrm>
                <a:prstGeom prst="rect">
                  <a:avLst/>
                </a:prstGeom>
                <a:blipFill>
                  <a:blip r:embed="rId22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テキスト ボックス 50"/>
                <p:cNvSpPr txBox="1"/>
                <p:nvPr/>
              </p:nvSpPr>
              <p:spPr>
                <a:xfrm>
                  <a:off x="2905885" y="6176689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51" name="テキスト ボックス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6176689"/>
                  <a:ext cx="363048" cy="435440"/>
                </a:xfrm>
                <a:prstGeom prst="rect">
                  <a:avLst/>
                </a:prstGeom>
                <a:blipFill>
                  <a:blip r:embed="rId23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楕円 51"/>
            <p:cNvSpPr>
              <a:spLocks noChangeAspect="1"/>
            </p:cNvSpPr>
            <p:nvPr/>
          </p:nvSpPr>
          <p:spPr>
            <a:xfrm>
              <a:off x="5544864" y="3891467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>
              <a:spLocks noChangeAspect="1"/>
            </p:cNvSpPr>
            <p:nvPr/>
          </p:nvSpPr>
          <p:spPr>
            <a:xfrm>
              <a:off x="5554077" y="3426238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楕円 53"/>
            <p:cNvSpPr>
              <a:spLocks noChangeAspect="1"/>
            </p:cNvSpPr>
            <p:nvPr/>
          </p:nvSpPr>
          <p:spPr>
            <a:xfrm>
              <a:off x="5544864" y="490568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楕円 54"/>
            <p:cNvSpPr>
              <a:spLocks noChangeAspect="1"/>
            </p:cNvSpPr>
            <p:nvPr/>
          </p:nvSpPr>
          <p:spPr>
            <a:xfrm>
              <a:off x="5540375" y="611771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/>
            <p:cNvSpPr>
              <a:spLocks noChangeAspect="1"/>
            </p:cNvSpPr>
            <p:nvPr/>
          </p:nvSpPr>
          <p:spPr>
            <a:xfrm>
              <a:off x="5549588" y="5652484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テキスト ボックス 56"/>
                <p:cNvSpPr txBox="1"/>
                <p:nvPr/>
              </p:nvSpPr>
              <p:spPr>
                <a:xfrm>
                  <a:off x="5695303" y="3312825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(1 0)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57" name="テキスト ボックス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303" y="3312825"/>
                  <a:ext cx="488916" cy="246221"/>
                </a:xfrm>
                <a:prstGeom prst="rect">
                  <a:avLst/>
                </a:prstGeom>
                <a:blipFill>
                  <a:blip r:embed="rId24"/>
                  <a:stretch>
                    <a:fillRect l="-13750" r="-15000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5708152" y="3830395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58" name="テキスト ボックス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8152" y="3830395"/>
                  <a:ext cx="488916" cy="246221"/>
                </a:xfrm>
                <a:prstGeom prst="rect">
                  <a:avLst/>
                </a:prstGeom>
                <a:blipFill>
                  <a:blip r:embed="rId25"/>
                  <a:stretch>
                    <a:fillRect l="-13580" r="-13580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テキスト ボックス 58"/>
                <p:cNvSpPr txBox="1"/>
                <p:nvPr/>
              </p:nvSpPr>
              <p:spPr>
                <a:xfrm>
                  <a:off x="5708152" y="4816394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59" name="テキスト ボックス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8152" y="4816394"/>
                  <a:ext cx="488916" cy="246221"/>
                </a:xfrm>
                <a:prstGeom prst="rect">
                  <a:avLst/>
                </a:prstGeom>
                <a:blipFill>
                  <a:blip r:embed="rId26"/>
                  <a:stretch>
                    <a:fillRect l="-13580" r="-13580" b="-35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5674150" y="5586537"/>
                  <a:ext cx="580309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60" name="テキスト ボックス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4150" y="5586537"/>
                  <a:ext cx="580309" cy="246221"/>
                </a:xfrm>
                <a:prstGeom prst="rect">
                  <a:avLst/>
                </a:prstGeom>
                <a:blipFill>
                  <a:blip r:embed="rId27"/>
                  <a:stretch>
                    <a:fillRect l="-4211" r="-4211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5695303" y="6053578"/>
                  <a:ext cx="580309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(1 0)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61" name="テキスト ボックス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303" y="6053578"/>
                  <a:ext cx="580309" cy="246221"/>
                </a:xfrm>
                <a:prstGeom prst="rect">
                  <a:avLst/>
                </a:prstGeom>
                <a:blipFill>
                  <a:blip r:embed="rId28"/>
                  <a:stretch>
                    <a:fillRect l="-3158" r="-5263" b="-35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テキスト ボックス 61"/>
                <p:cNvSpPr txBox="1"/>
                <p:nvPr/>
              </p:nvSpPr>
              <p:spPr>
                <a:xfrm>
                  <a:off x="2464860" y="3506804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2" name="テキスト ボックス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60" y="3506804"/>
                  <a:ext cx="238847" cy="369332"/>
                </a:xfrm>
                <a:prstGeom prst="rect">
                  <a:avLst/>
                </a:prstGeom>
                <a:blipFill>
                  <a:blip r:embed="rId29"/>
                  <a:stretch>
                    <a:fillRect l="-27500" r="-30000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464859" y="4905683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3" name="テキスト ボックス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59" y="4905683"/>
                  <a:ext cx="238847" cy="369332"/>
                </a:xfrm>
                <a:prstGeom prst="rect">
                  <a:avLst/>
                </a:prstGeom>
                <a:blipFill>
                  <a:blip r:embed="rId30"/>
                  <a:stretch>
                    <a:fillRect l="-27500" r="-30000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464859" y="5944757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4" name="テキスト ボックス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59" y="5944757"/>
                  <a:ext cx="238847" cy="369332"/>
                </a:xfrm>
                <a:prstGeom prst="rect">
                  <a:avLst/>
                </a:prstGeom>
                <a:blipFill>
                  <a:blip r:embed="rId31"/>
                  <a:stretch>
                    <a:fillRect l="-27500" r="-30000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テキスト ボックス 64"/>
                <p:cNvSpPr txBox="1"/>
                <p:nvPr/>
              </p:nvSpPr>
              <p:spPr>
                <a:xfrm>
                  <a:off x="6229555" y="3517855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5" name="テキスト ボックス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555" y="3517855"/>
                  <a:ext cx="318997" cy="369332"/>
                </a:xfrm>
                <a:prstGeom prst="rect">
                  <a:avLst/>
                </a:prstGeom>
                <a:blipFill>
                  <a:blip r:embed="rId32"/>
                  <a:stretch>
                    <a:fillRect l="-26923" t="-1639" r="-26923" b="-983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6250040" y="4729222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6" name="テキスト ボックス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0040" y="4729222"/>
                  <a:ext cx="318997" cy="369332"/>
                </a:xfrm>
                <a:prstGeom prst="rect">
                  <a:avLst/>
                </a:prstGeom>
                <a:blipFill>
                  <a:blip r:embed="rId33"/>
                  <a:stretch>
                    <a:fillRect l="-24528" t="-1667" r="-26415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6287556" y="5760091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67" name="テキスト ボックス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556" y="5760091"/>
                  <a:ext cx="318997" cy="369332"/>
                </a:xfrm>
                <a:prstGeom prst="rect">
                  <a:avLst/>
                </a:prstGeom>
                <a:blipFill>
                  <a:blip r:embed="rId34"/>
                  <a:stretch>
                    <a:fillRect l="-24528" t="-1667" r="-26415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直線コネクタ 67"/>
            <p:cNvCxnSpPr>
              <a:endCxn id="53" idx="2"/>
            </p:cNvCxnSpPr>
            <p:nvPr/>
          </p:nvCxnSpPr>
          <p:spPr>
            <a:xfrm>
              <a:off x="3388932" y="3274878"/>
              <a:ext cx="2165145" cy="210336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endCxn id="54" idx="1"/>
            </p:cNvCxnSpPr>
            <p:nvPr/>
          </p:nvCxnSpPr>
          <p:spPr>
            <a:xfrm>
              <a:off x="3419710" y="3751031"/>
              <a:ext cx="2142428" cy="1171926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endCxn id="56" idx="1"/>
            </p:cNvCxnSpPr>
            <p:nvPr/>
          </p:nvCxnSpPr>
          <p:spPr>
            <a:xfrm>
              <a:off x="3386120" y="4158019"/>
              <a:ext cx="2180742" cy="1511739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endCxn id="52" idx="2"/>
            </p:cNvCxnSpPr>
            <p:nvPr/>
          </p:nvCxnSpPr>
          <p:spPr>
            <a:xfrm flipV="1">
              <a:off x="3418171" y="3950443"/>
              <a:ext cx="2126693" cy="897924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endCxn id="53" idx="3"/>
            </p:cNvCxnSpPr>
            <p:nvPr/>
          </p:nvCxnSpPr>
          <p:spPr>
            <a:xfrm flipV="1">
              <a:off x="3424013" y="3526916"/>
              <a:ext cx="2147338" cy="236428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43" idx="6"/>
              <a:endCxn id="54" idx="2"/>
            </p:cNvCxnSpPr>
            <p:nvPr/>
          </p:nvCxnSpPr>
          <p:spPr>
            <a:xfrm>
              <a:off x="3467063" y="4846707"/>
              <a:ext cx="2077801" cy="117952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41" idx="6"/>
            </p:cNvCxnSpPr>
            <p:nvPr/>
          </p:nvCxnSpPr>
          <p:spPr>
            <a:xfrm flipV="1">
              <a:off x="3457850" y="4984433"/>
              <a:ext cx="2147529" cy="95721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>
              <a:endCxn id="55" idx="3"/>
            </p:cNvCxnSpPr>
            <p:nvPr/>
          </p:nvCxnSpPr>
          <p:spPr>
            <a:xfrm flipV="1">
              <a:off x="3376083" y="6218391"/>
              <a:ext cx="2181566" cy="144443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>
              <a:endCxn id="55" idx="5"/>
            </p:cNvCxnSpPr>
            <p:nvPr/>
          </p:nvCxnSpPr>
          <p:spPr>
            <a:xfrm>
              <a:off x="3417379" y="5296276"/>
              <a:ext cx="2223674" cy="92211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グループ化 93"/>
          <p:cNvGrpSpPr/>
          <p:nvPr/>
        </p:nvGrpSpPr>
        <p:grpSpPr>
          <a:xfrm>
            <a:off x="4400322" y="2738137"/>
            <a:ext cx="4523798" cy="653128"/>
            <a:chOff x="4717243" y="2742264"/>
            <a:chExt cx="4523798" cy="653128"/>
          </a:xfrm>
        </p:grpSpPr>
        <p:sp>
          <p:nvSpPr>
            <p:cNvPr id="91" name="フリーフォーム 90"/>
            <p:cNvSpPr/>
            <p:nvPr/>
          </p:nvSpPr>
          <p:spPr>
            <a:xfrm>
              <a:off x="4717243" y="3004507"/>
              <a:ext cx="2313387" cy="302775"/>
            </a:xfrm>
            <a:custGeom>
              <a:avLst/>
              <a:gdLst>
                <a:gd name="connsiteX0" fmla="*/ 2025917 w 2025917"/>
                <a:gd name="connsiteY0" fmla="*/ 34478 h 302775"/>
                <a:gd name="connsiteX1" fmla="*/ 1138894 w 2025917"/>
                <a:gd name="connsiteY1" fmla="*/ 23528 h 302775"/>
                <a:gd name="connsiteX2" fmla="*/ 0 w 2025917"/>
                <a:gd name="connsiteY2" fmla="*/ 302775 h 30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5917" h="302775">
                  <a:moveTo>
                    <a:pt x="2025917" y="34478"/>
                  </a:moveTo>
                  <a:cubicBezTo>
                    <a:pt x="1751232" y="6645"/>
                    <a:pt x="1476547" y="-21188"/>
                    <a:pt x="1138894" y="23528"/>
                  </a:cubicBezTo>
                  <a:cubicBezTo>
                    <a:pt x="801241" y="68244"/>
                    <a:pt x="400620" y="185509"/>
                    <a:pt x="0" y="302775"/>
                  </a:cubicBezTo>
                </a:path>
              </a:pathLst>
            </a:custGeom>
            <a:noFill/>
            <a:ln w="19050"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テキスト ボックス 91"/>
                <p:cNvSpPr txBox="1"/>
                <p:nvPr/>
              </p:nvSpPr>
              <p:spPr>
                <a:xfrm>
                  <a:off x="7053904" y="2742264"/>
                  <a:ext cx="2187137" cy="6531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(1 0)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92" name="テキスト ボックス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3904" y="2742264"/>
                  <a:ext cx="2187137" cy="653128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グループ化 94"/>
          <p:cNvGrpSpPr/>
          <p:nvPr/>
        </p:nvGrpSpPr>
        <p:grpSpPr>
          <a:xfrm>
            <a:off x="4497682" y="4844895"/>
            <a:ext cx="4397206" cy="753269"/>
            <a:chOff x="4552322" y="4827935"/>
            <a:chExt cx="4397206" cy="7532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6735525" y="4827935"/>
                  <a:ext cx="2214003" cy="6531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90" name="テキスト ボックス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5525" y="4827935"/>
                  <a:ext cx="2214003" cy="653128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フリーフォーム 92"/>
            <p:cNvSpPr/>
            <p:nvPr/>
          </p:nvSpPr>
          <p:spPr>
            <a:xfrm>
              <a:off x="4552322" y="5150955"/>
              <a:ext cx="2118999" cy="430249"/>
            </a:xfrm>
            <a:custGeom>
              <a:avLst/>
              <a:gdLst>
                <a:gd name="connsiteX0" fmla="*/ 2118999 w 2118999"/>
                <a:gd name="connsiteY0" fmla="*/ 210 h 430249"/>
                <a:gd name="connsiteX1" fmla="*/ 1434567 w 2118999"/>
                <a:gd name="connsiteY1" fmla="*/ 65916 h 430249"/>
                <a:gd name="connsiteX2" fmla="*/ 355904 w 2118999"/>
                <a:gd name="connsiteY2" fmla="*/ 405393 h 430249"/>
                <a:gd name="connsiteX3" fmla="*/ 0 w 2118999"/>
                <a:gd name="connsiteY3" fmla="*/ 378016 h 43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8999" h="430249">
                  <a:moveTo>
                    <a:pt x="2118999" y="210"/>
                  </a:moveTo>
                  <a:cubicBezTo>
                    <a:pt x="1923707" y="-702"/>
                    <a:pt x="1728416" y="-1614"/>
                    <a:pt x="1434567" y="65916"/>
                  </a:cubicBezTo>
                  <a:cubicBezTo>
                    <a:pt x="1140718" y="133446"/>
                    <a:pt x="594998" y="353376"/>
                    <a:pt x="355904" y="405393"/>
                  </a:cubicBezTo>
                  <a:cubicBezTo>
                    <a:pt x="116809" y="457410"/>
                    <a:pt x="58404" y="417713"/>
                    <a:pt x="0" y="378016"/>
                  </a:cubicBezTo>
                </a:path>
              </a:pathLst>
            </a:custGeom>
            <a:noFill/>
            <a:ln w="19050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スライド番号プレースホルダー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5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393678" y="128300"/>
            <a:ext cx="4141694" cy="3581841"/>
            <a:chOff x="2464859" y="3030288"/>
            <a:chExt cx="4141694" cy="3581841"/>
          </a:xfrm>
        </p:grpSpPr>
        <p:sp>
          <p:nvSpPr>
            <p:cNvPr id="3" name="楕円 2"/>
            <p:cNvSpPr>
              <a:spLocks noChangeAspect="1"/>
            </p:cNvSpPr>
            <p:nvPr/>
          </p:nvSpPr>
          <p:spPr>
            <a:xfrm>
              <a:off x="3346048" y="3224921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/>
            <p:cNvSpPr>
              <a:spLocks noChangeAspect="1"/>
            </p:cNvSpPr>
            <p:nvPr/>
          </p:nvSpPr>
          <p:spPr>
            <a:xfrm>
              <a:off x="3360734" y="3691470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>
              <a:spLocks noChangeAspect="1"/>
            </p:cNvSpPr>
            <p:nvPr/>
          </p:nvSpPr>
          <p:spPr>
            <a:xfrm>
              <a:off x="3349111" y="409904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/>
            <p:cNvSpPr>
              <a:spLocks noChangeAspect="1"/>
            </p:cNvSpPr>
            <p:nvPr/>
          </p:nvSpPr>
          <p:spPr>
            <a:xfrm>
              <a:off x="3339898" y="5252960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>
              <a:spLocks noChangeAspect="1"/>
            </p:cNvSpPr>
            <p:nvPr/>
          </p:nvSpPr>
          <p:spPr>
            <a:xfrm>
              <a:off x="3339898" y="5882672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>
              <a:spLocks noChangeAspect="1"/>
            </p:cNvSpPr>
            <p:nvPr/>
          </p:nvSpPr>
          <p:spPr>
            <a:xfrm>
              <a:off x="3339898" y="6314089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/>
            <p:cNvSpPr>
              <a:spLocks noChangeAspect="1"/>
            </p:cNvSpPr>
            <p:nvPr/>
          </p:nvSpPr>
          <p:spPr>
            <a:xfrm>
              <a:off x="3349111" y="4787731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2889460" y="3030288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460" y="3030288"/>
                  <a:ext cx="363048" cy="435440"/>
                </a:xfrm>
                <a:prstGeom prst="rect">
                  <a:avLst/>
                </a:prstGeom>
                <a:blipFill>
                  <a:blip r:embed="rId2"/>
                  <a:stretch>
                    <a:fillRect b="-1267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894935" y="3940310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4935" y="3940310"/>
                  <a:ext cx="363048" cy="435440"/>
                </a:xfrm>
                <a:prstGeom prst="rect">
                  <a:avLst/>
                </a:prstGeom>
                <a:blipFill>
                  <a:blip r:embed="rId3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2893391" y="3487974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391" y="3487974"/>
                  <a:ext cx="363048" cy="435440"/>
                </a:xfrm>
                <a:prstGeom prst="rect">
                  <a:avLst/>
                </a:prstGeom>
                <a:blipFill>
                  <a:blip r:embed="rId4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2909718" y="4627175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9718" y="4627175"/>
                  <a:ext cx="363048" cy="435440"/>
                </a:xfrm>
                <a:prstGeom prst="rect">
                  <a:avLst/>
                </a:prstGeom>
                <a:blipFill>
                  <a:blip r:embed="rId5"/>
                  <a:stretch>
                    <a:fillRect b="-1267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/>
                <p:cNvSpPr txBox="1"/>
                <p:nvPr/>
              </p:nvSpPr>
              <p:spPr>
                <a:xfrm>
                  <a:off x="2905885" y="5094216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4" name="テキスト ボックス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5094216"/>
                  <a:ext cx="363048" cy="435440"/>
                </a:xfrm>
                <a:prstGeom prst="rect">
                  <a:avLst/>
                </a:prstGeom>
                <a:blipFill>
                  <a:blip r:embed="rId6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2905885" y="5709648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5709648"/>
                  <a:ext cx="363048" cy="435440"/>
                </a:xfrm>
                <a:prstGeom prst="rect">
                  <a:avLst/>
                </a:prstGeom>
                <a:blipFill>
                  <a:blip r:embed="rId7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2905885" y="6176689"/>
                  <a:ext cx="363048" cy="4354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16" name="テキスト ボックス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5885" y="6176689"/>
                  <a:ext cx="363048" cy="435440"/>
                </a:xfrm>
                <a:prstGeom prst="rect">
                  <a:avLst/>
                </a:prstGeom>
                <a:blipFill>
                  <a:blip r:embed="rId8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楕円 16"/>
            <p:cNvSpPr>
              <a:spLocks noChangeAspect="1"/>
            </p:cNvSpPr>
            <p:nvPr/>
          </p:nvSpPr>
          <p:spPr>
            <a:xfrm>
              <a:off x="5544864" y="3891467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>
              <a:spLocks noChangeAspect="1"/>
            </p:cNvSpPr>
            <p:nvPr/>
          </p:nvSpPr>
          <p:spPr>
            <a:xfrm>
              <a:off x="5554077" y="3426238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/>
            <p:cNvSpPr>
              <a:spLocks noChangeAspect="1"/>
            </p:cNvSpPr>
            <p:nvPr/>
          </p:nvSpPr>
          <p:spPr>
            <a:xfrm>
              <a:off x="5544864" y="490568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/>
            <p:cNvSpPr>
              <a:spLocks noChangeAspect="1"/>
            </p:cNvSpPr>
            <p:nvPr/>
          </p:nvSpPr>
          <p:spPr>
            <a:xfrm>
              <a:off x="5540375" y="6117713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/>
            <p:cNvSpPr>
              <a:spLocks noChangeAspect="1"/>
            </p:cNvSpPr>
            <p:nvPr/>
          </p:nvSpPr>
          <p:spPr>
            <a:xfrm>
              <a:off x="5549588" y="5652484"/>
              <a:ext cx="117952" cy="1179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5695303" y="3312825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(1 0)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303" y="3312825"/>
                  <a:ext cx="488916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15000" r="-13750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5708152" y="3830395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8152" y="3830395"/>
                  <a:ext cx="488916" cy="246221"/>
                </a:xfrm>
                <a:prstGeom prst="rect">
                  <a:avLst/>
                </a:prstGeom>
                <a:blipFill>
                  <a:blip r:embed="rId10"/>
                  <a:stretch>
                    <a:fillRect l="-15000" r="-13750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5708152" y="4816394"/>
                  <a:ext cx="48891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8152" y="4816394"/>
                  <a:ext cx="488916" cy="246221"/>
                </a:xfrm>
                <a:prstGeom prst="rect">
                  <a:avLst/>
                </a:prstGeom>
                <a:blipFill>
                  <a:blip r:embed="rId11"/>
                  <a:stretch>
                    <a:fillRect l="-15000" r="-13750" b="-35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5674150" y="5586537"/>
                  <a:ext cx="580309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(1 1)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25" name="テキスト ボックス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4150" y="5586537"/>
                  <a:ext cx="580309" cy="246221"/>
                </a:xfrm>
                <a:prstGeom prst="rect">
                  <a:avLst/>
                </a:prstGeom>
                <a:blipFill>
                  <a:blip r:embed="rId12"/>
                  <a:stretch>
                    <a:fillRect l="-3158" r="-5263" b="-3170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5695303" y="6053578"/>
                  <a:ext cx="580309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600" b="0" i="1" smtClean="0">
                            <a:latin typeface="Cambria Math" panose="02040503050406030204" pitchFamily="18" charset="0"/>
                          </a:rPr>
                          <m:t>(1 0)</m:t>
                        </m:r>
                      </m:oMath>
                    </m:oMathPara>
                  </a14:m>
                  <a:endParaRPr kumimoji="1" lang="ja-JP" altLang="en-US" sz="1600" dirty="0" smtClean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5303" y="6053578"/>
                  <a:ext cx="580309" cy="246221"/>
                </a:xfrm>
                <a:prstGeom prst="rect">
                  <a:avLst/>
                </a:prstGeom>
                <a:blipFill>
                  <a:blip r:embed="rId13"/>
                  <a:stretch>
                    <a:fillRect l="-4211" r="-4211" b="-325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2464860" y="3506804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7" name="テキスト ボックス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60" y="3506804"/>
                  <a:ext cx="238847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/>
                <p:cNvSpPr txBox="1"/>
                <p:nvPr/>
              </p:nvSpPr>
              <p:spPr>
                <a:xfrm>
                  <a:off x="2464859" y="4905683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8" name="テキスト ボックス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59" y="4905683"/>
                  <a:ext cx="238847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2464859" y="5944757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4859" y="5944757"/>
                  <a:ext cx="238847" cy="369332"/>
                </a:xfrm>
                <a:prstGeom prst="rect">
                  <a:avLst/>
                </a:prstGeom>
                <a:blipFill>
                  <a:blip r:embed="rId16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6229555" y="3517855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0" name="テキスト ボックス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9555" y="3517855"/>
                  <a:ext cx="318997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24528" t="-1639" r="-26415" b="-983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6250040" y="4729222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1" name="テキスト ボックス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0040" y="4729222"/>
                  <a:ext cx="318997" cy="369332"/>
                </a:xfrm>
                <a:prstGeom prst="rect">
                  <a:avLst/>
                </a:prstGeom>
                <a:blipFill>
                  <a:blip r:embed="rId18"/>
                  <a:stretch>
                    <a:fillRect l="-26923" t="-1667" r="-26923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6287556" y="5760091"/>
                  <a:ext cx="3189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3′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2" name="テキスト ボックス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556" y="5760091"/>
                  <a:ext cx="318997" cy="369332"/>
                </a:xfrm>
                <a:prstGeom prst="rect">
                  <a:avLst/>
                </a:prstGeom>
                <a:blipFill>
                  <a:blip r:embed="rId19"/>
                  <a:stretch>
                    <a:fillRect l="-26923" t="-1667" r="-26923" b="-1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コネクタ 32"/>
            <p:cNvCxnSpPr>
              <a:endCxn id="18" idx="2"/>
            </p:cNvCxnSpPr>
            <p:nvPr/>
          </p:nvCxnSpPr>
          <p:spPr>
            <a:xfrm>
              <a:off x="3388932" y="3274878"/>
              <a:ext cx="2165145" cy="210336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endCxn id="19" idx="1"/>
            </p:cNvCxnSpPr>
            <p:nvPr/>
          </p:nvCxnSpPr>
          <p:spPr>
            <a:xfrm>
              <a:off x="3419710" y="3751031"/>
              <a:ext cx="2142428" cy="1171926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endCxn id="21" idx="1"/>
            </p:cNvCxnSpPr>
            <p:nvPr/>
          </p:nvCxnSpPr>
          <p:spPr>
            <a:xfrm>
              <a:off x="3386120" y="4158019"/>
              <a:ext cx="2180742" cy="1511739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endCxn id="17" idx="2"/>
            </p:cNvCxnSpPr>
            <p:nvPr/>
          </p:nvCxnSpPr>
          <p:spPr>
            <a:xfrm flipV="1">
              <a:off x="3418171" y="3950443"/>
              <a:ext cx="2126693" cy="897924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endCxn id="18" idx="3"/>
            </p:cNvCxnSpPr>
            <p:nvPr/>
          </p:nvCxnSpPr>
          <p:spPr>
            <a:xfrm flipV="1">
              <a:off x="3424013" y="3526916"/>
              <a:ext cx="2147338" cy="236428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9" idx="6"/>
              <a:endCxn id="19" idx="2"/>
            </p:cNvCxnSpPr>
            <p:nvPr/>
          </p:nvCxnSpPr>
          <p:spPr>
            <a:xfrm>
              <a:off x="3467063" y="4846707"/>
              <a:ext cx="2077801" cy="117952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stCxn id="7" idx="6"/>
            </p:cNvCxnSpPr>
            <p:nvPr/>
          </p:nvCxnSpPr>
          <p:spPr>
            <a:xfrm flipV="1">
              <a:off x="3457850" y="4984433"/>
              <a:ext cx="2147529" cy="95721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endCxn id="20" idx="3"/>
            </p:cNvCxnSpPr>
            <p:nvPr/>
          </p:nvCxnSpPr>
          <p:spPr>
            <a:xfrm flipV="1">
              <a:off x="3376083" y="6218391"/>
              <a:ext cx="2181566" cy="144443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endCxn id="20" idx="5"/>
            </p:cNvCxnSpPr>
            <p:nvPr/>
          </p:nvCxnSpPr>
          <p:spPr>
            <a:xfrm>
              <a:off x="3417379" y="5296276"/>
              <a:ext cx="2223674" cy="922115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368862" y="3818381"/>
                <a:ext cx="6876434" cy="902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/>
                  <a:t>各頂点</a:t>
                </a:r>
                <a:r>
                  <a:rPr kumimoji="1" lang="en-US" altLang="ja-JP" sz="24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ja-JP" altLang="en-US" sz="240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kumimoji="1" lang="ja-JP" altLang="en-US" sz="2400" i="1" dirty="0">
                        <a:latin typeface="Cambria Math" panose="02040503050406030204" pitchFamily="18" charset="0"/>
                      </a:rPr>
                      <m:t>次元</m:t>
                    </m:r>
                  </m:oMath>
                </a14:m>
                <a:r>
                  <a:rPr kumimoji="1" lang="en-US" altLang="ja-JP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kumimoji="1" lang="ja-JP" altLang="en-US" sz="240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kumimoji="1" lang="ja-JP" altLang="en-US" sz="2400" i="1" dirty="0">
                        <a:latin typeface="Cambria Math" panose="02040503050406030204" pitchFamily="18" charset="0"/>
                      </a:rPr>
                      <m:t>次元</m:t>
                    </m:r>
                  </m:oMath>
                </a14:m>
                <a:r>
                  <a:rPr kumimoji="1" lang="en-US" altLang="ja-JP" sz="2400" dirty="0" smtClean="0"/>
                  <a:t>)</a:t>
                </a:r>
                <a:r>
                  <a:rPr kumimoji="1" lang="ja-JP" altLang="en-US" sz="2400" dirty="0" smtClean="0"/>
                  <a:t>ベクトル</a:t>
                </a:r>
                <a:endParaRPr kumimoji="1" lang="en-US" altLang="ja-JP" sz="2400" dirty="0" smtClean="0"/>
              </a:p>
              <a:p>
                <a:r>
                  <a:rPr kumimoji="1" lang="ja-JP" altLang="en-US" sz="2400" dirty="0"/>
                  <a:t>　</a:t>
                </a:r>
                <a:r>
                  <a:rPr kumimoji="1" lang="ja-JP" altLang="en-US" sz="2400" dirty="0" smtClean="0"/>
                  <a:t>　　</a:t>
                </a:r>
                <a:r>
                  <a:rPr kumimoji="1" lang="en-US" altLang="ja-JP" sz="24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kumimoji="1" lang="ja-JP" altLang="en-US" sz="2400" dirty="0" smtClean="0"/>
                  <a:t> それを法線とする超平面 </a:t>
                </a:r>
                <a:r>
                  <a:rPr kumimoji="1" lang="en-US" altLang="ja-JP" sz="2400" dirty="0" smtClean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kumimoji="1" lang="ja-JP" altLang="en-US" sz="24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sup>
                    </m:sSup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(in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kumimoji="1" lang="ja-JP" altLang="en-US" sz="240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sup>
                    </m:sSup>
                  </m:oMath>
                </a14:m>
                <a:r>
                  <a:rPr kumimoji="1" lang="en-US" altLang="ja-JP" sz="2400" dirty="0" smtClean="0"/>
                  <a:t>)</a:t>
                </a:r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62" y="3818381"/>
                <a:ext cx="6876434" cy="902555"/>
              </a:xfrm>
              <a:prstGeom prst="rect">
                <a:avLst/>
              </a:prstGeom>
              <a:blipFill>
                <a:blip r:embed="rId20"/>
                <a:stretch>
                  <a:fillRect l="-1418" t="-4054" b="-114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グループ化 44"/>
          <p:cNvGrpSpPr/>
          <p:nvPr/>
        </p:nvGrpSpPr>
        <p:grpSpPr>
          <a:xfrm>
            <a:off x="1308632" y="4869858"/>
            <a:ext cx="6778074" cy="1905449"/>
            <a:chOff x="1308632" y="4869858"/>
            <a:chExt cx="6778074" cy="19054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1308632" y="4971758"/>
                  <a:ext cx="6778074" cy="17380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Lem: 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が</m:t>
                      </m:r>
                    </m:oMath>
                  </a14:m>
                  <a:r>
                    <a:rPr kumimoji="1" lang="ja-JP" altLang="en-US" sz="2800" dirty="0" smtClean="0"/>
                    <a:t>安定</a:t>
                  </a:r>
                  <a:endParaRPr kumimoji="1" lang="en-US" altLang="ja-JP" sz="1050" dirty="0" smtClean="0"/>
                </a:p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a14:m>
                  <a:r>
                    <a:rPr kumimoji="1" lang="en-US" altLang="ja-JP" sz="2800" dirty="0" smtClean="0"/>
                    <a:t>   </a:t>
                  </a:r>
                  <a14:m>
                    <m:oMath xmlns:m="http://schemas.openxmlformats.org/officeDocument/2006/math">
                      <m:r>
                        <a:rPr kumimoji="1" lang="en-US" altLang="ja-JP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kumimoji="1" lang="en-US" altLang="ja-JP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⨆</m:t>
                          </m:r>
                        </m:e>
                        <m:sub>
                          <m:r>
                            <a:rPr kumimoji="1" lang="ja-JP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1" lang="ja-JP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⨆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1" lang="en-US" altLang="ja-JP" sz="2800" dirty="0" smtClean="0"/>
                    <a:t> : </a:t>
                  </a:r>
                  <a:r>
                    <a:rPr kumimoji="1" lang="ja-JP" altLang="en-US" sz="2800" dirty="0" smtClean="0"/>
                    <a:t>頂点カバー</a:t>
                  </a:r>
                  <a:endParaRPr kumimoji="1" lang="en-US" altLang="ja-JP" sz="1050" dirty="0" smtClean="0"/>
                </a:p>
                <a:p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       </a:t>
                  </a:r>
                  <a:r>
                    <a:rPr kumimoji="1" lang="en-US" altLang="ja-JP" sz="2800" dirty="0" err="1" smtClean="0"/>
                    <a:t>s.t.</a:t>
                  </a:r>
                  <a:r>
                    <a:rPr kumimoji="1" lang="en-US" altLang="ja-JP" sz="2800" dirty="0" smtClean="0"/>
                    <a:t>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1" lang="ja-JP" alt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 ∩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(∀</m:t>
                      </m:r>
                      <m:r>
                        <a:rPr kumimoji="1" lang="ja-JP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ja-JP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1" lang="ja-JP" altLang="en-US" sz="2800" dirty="0" smtClean="0"/>
                    <a:t> </a:t>
                  </a:r>
                </a:p>
              </p:txBody>
            </p:sp>
          </mc:Choice>
          <mc:Fallback xmlns="">
            <p:sp>
              <p:nvSpPr>
                <p:cNvPr id="43" name="テキスト ボックス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8632" y="4971758"/>
                  <a:ext cx="6778074" cy="1738040"/>
                </a:xfrm>
                <a:prstGeom prst="rect">
                  <a:avLst/>
                </a:prstGeom>
                <a:blipFill>
                  <a:blip r:embed="rId21"/>
                  <a:stretch>
                    <a:fillRect l="-1888" t="-3158" r="-629" b="-73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正方形/長方形 43"/>
            <p:cNvSpPr/>
            <p:nvPr/>
          </p:nvSpPr>
          <p:spPr>
            <a:xfrm>
              <a:off x="1308633" y="4869858"/>
              <a:ext cx="6723852" cy="1905449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3199082" y="440266"/>
            <a:ext cx="2477271" cy="2984377"/>
            <a:chOff x="3199082" y="440266"/>
            <a:chExt cx="2477271" cy="2984377"/>
          </a:xfrm>
        </p:grpSpPr>
        <p:sp>
          <p:nvSpPr>
            <p:cNvPr id="46" name="楕円 45"/>
            <p:cNvSpPr>
              <a:spLocks noChangeAspect="1"/>
            </p:cNvSpPr>
            <p:nvPr/>
          </p:nvSpPr>
          <p:spPr>
            <a:xfrm>
              <a:off x="5382363" y="1945004"/>
              <a:ext cx="271289" cy="2712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楕円 47"/>
            <p:cNvSpPr>
              <a:spLocks noChangeAspect="1"/>
            </p:cNvSpPr>
            <p:nvPr/>
          </p:nvSpPr>
          <p:spPr>
            <a:xfrm>
              <a:off x="5382082" y="3153354"/>
              <a:ext cx="271289" cy="2712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/>
            <p:cNvSpPr>
              <a:spLocks noChangeAspect="1"/>
            </p:cNvSpPr>
            <p:nvPr/>
          </p:nvSpPr>
          <p:spPr>
            <a:xfrm>
              <a:off x="3206621" y="1797038"/>
              <a:ext cx="271289" cy="2712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5405064" y="440266"/>
              <a:ext cx="271289" cy="2712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>
              <a:spLocks noChangeAspect="1"/>
            </p:cNvSpPr>
            <p:nvPr/>
          </p:nvSpPr>
          <p:spPr>
            <a:xfrm>
              <a:off x="3199082" y="1122288"/>
              <a:ext cx="271289" cy="2712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スライド番号プレースホルダー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6535372" y="3440280"/>
            <a:ext cx="2481716" cy="429677"/>
            <a:chOff x="6158374" y="3433794"/>
            <a:chExt cx="2539717" cy="4296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テキスト ボックス 55"/>
                <p:cNvSpPr txBox="1"/>
                <p:nvPr/>
              </p:nvSpPr>
              <p:spPr>
                <a:xfrm>
                  <a:off x="6216375" y="3478257"/>
                  <a:ext cx="2383922" cy="3396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ja-JP" altLang="en-US" sz="200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r>
                        <a:rPr kumimoji="1" lang="ja-JP" altLang="en-US" sz="2000" i="1"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kumimoji="1" lang="ja-JP" altLang="en-US" sz="2000" i="1" dirty="0" smtClean="0">
                          <a:latin typeface="Cambria Math" panose="02040503050406030204" pitchFamily="18" charset="0"/>
                        </a:rPr>
                        <m:t>左</m:t>
                      </m:r>
                    </m:oMath>
                  </a14:m>
                  <a:r>
                    <a:rPr kumimoji="1" lang="en-US" altLang="ja-JP" sz="2000" dirty="0" smtClean="0"/>
                    <a:t>(</a:t>
                  </a:r>
                  <a:r>
                    <a:rPr kumimoji="1" lang="ja-JP" altLang="en-US" sz="2000" dirty="0"/>
                    <a:t>右</a:t>
                  </a:r>
                  <a:r>
                    <a:rPr kumimoji="1" lang="en-US" altLang="ja-JP" sz="2000" dirty="0" smtClean="0"/>
                    <a:t>)</a:t>
                  </a:r>
                  <a:r>
                    <a:rPr kumimoji="1" lang="ja-JP" altLang="en-US" sz="2000" dirty="0" smtClean="0"/>
                    <a:t>カーネル</a:t>
                  </a:r>
                </a:p>
              </p:txBody>
            </p:sp>
          </mc:Choice>
          <mc:Fallback xmlns="">
            <p:sp>
              <p:nvSpPr>
                <p:cNvPr id="56" name="テキスト ボックス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6375" y="3478257"/>
                  <a:ext cx="2383922" cy="339645"/>
                </a:xfrm>
                <a:prstGeom prst="rect">
                  <a:avLst/>
                </a:prstGeom>
                <a:blipFill>
                  <a:blip r:embed="rId22"/>
                  <a:stretch>
                    <a:fillRect l="-3655" t="-21818" r="-8355" b="-40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四角形吹き出し 56"/>
            <p:cNvSpPr/>
            <p:nvPr/>
          </p:nvSpPr>
          <p:spPr>
            <a:xfrm>
              <a:off x="6158374" y="3433794"/>
              <a:ext cx="2539717" cy="429677"/>
            </a:xfrm>
            <a:prstGeom prst="wedgeRectCallout">
              <a:avLst>
                <a:gd name="adj1" fmla="val -43985"/>
                <a:gd name="adj2" fmla="val 11063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-25909" y="2227665"/>
            <a:ext cx="2271071" cy="1458627"/>
            <a:chOff x="-25909" y="2227665"/>
            <a:chExt cx="2271071" cy="1458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-25909" y="2258839"/>
                  <a:ext cx="2271071" cy="13962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rank</m:t>
                        </m:r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ja-JP" altLang="en-US" sz="2000" b="0" i="1" smtClean="0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  <m:r>
                          <a:rPr kumimoji="1" lang="ja-JP" altLang="en-US" sz="2000" i="1">
                            <a:latin typeface="Cambria Math" panose="02040503050406030204" pitchFamily="18" charset="0"/>
                          </a:rPr>
                          <m:t>なら</m:t>
                        </m:r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ja-JP" altLang="en-US" sz="2000" i="1" smtClean="0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kumimoji="1" lang="ja-JP" altLang="en-US" sz="20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kumimoji="1" lang="ja-JP" altLang="en-US" sz="2000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sub>
                            </m:sSub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={0}</m:t>
                        </m:r>
                      </m:oMath>
                    </m:oMathPara>
                  </a14:m>
                  <a:endParaRPr kumimoji="1" lang="en-US" altLang="ja-JP" sz="20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000" i="1" smtClean="0">
                            <a:latin typeface="Cambria Math" panose="02040503050406030204" pitchFamily="18" charset="0"/>
                          </a:rPr>
                          <m:t>⇔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ja-JP" altLang="en-US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ker</m:t>
                        </m:r>
                        <m:sSubSup>
                          <m:sSubSup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ja-JP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sub>
                          <m:sup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kumimoji="1" lang="en-US" altLang="ja-JP" sz="2000" dirty="0" smtClean="0"/>
                </a:p>
                <a:p>
                  <a:r>
                    <a:rPr kumimoji="1" lang="en-US" altLang="ja-JP" sz="2000" dirty="0"/>
                    <a:t> </a:t>
                  </a:r>
                  <a:r>
                    <a:rPr kumimoji="1" lang="en-US" altLang="ja-JP" sz="2000" dirty="0" smtClean="0"/>
                    <a:t>    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0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ker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ja-JP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a14:m>
                  <a:endParaRPr kumimoji="1" lang="en-US" altLang="ja-JP" sz="2000" dirty="0"/>
                </a:p>
              </p:txBody>
            </p:sp>
          </mc:Choice>
          <mc:Fallback xmlns="">
            <p:sp>
              <p:nvSpPr>
                <p:cNvPr id="58" name="テキスト ボックス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909" y="2258839"/>
                  <a:ext cx="2271071" cy="1396280"/>
                </a:xfrm>
                <a:prstGeom prst="rect">
                  <a:avLst/>
                </a:prstGeom>
                <a:blipFill>
                  <a:blip r:embed="rId23"/>
                  <a:stretch>
                    <a:fillRect t="-873" b="-829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四角形吹き出し 58"/>
            <p:cNvSpPr/>
            <p:nvPr/>
          </p:nvSpPr>
          <p:spPr>
            <a:xfrm>
              <a:off x="49975" y="2227665"/>
              <a:ext cx="2119301" cy="1458627"/>
            </a:xfrm>
            <a:prstGeom prst="wedgeRectCallout">
              <a:avLst>
                <a:gd name="adj1" fmla="val -1960"/>
                <a:gd name="adj2" fmla="val 14797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8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060561" y="262539"/>
            <a:ext cx="6778074" cy="1905449"/>
            <a:chOff x="1308632" y="4869858"/>
            <a:chExt cx="6778074" cy="19054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1308632" y="4971758"/>
                  <a:ext cx="6778074" cy="17380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Lem: 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が</m:t>
                      </m:r>
                    </m:oMath>
                  </a14:m>
                  <a:r>
                    <a:rPr kumimoji="1" lang="ja-JP" altLang="en-US" sz="2800" dirty="0" smtClean="0"/>
                    <a:t>安定</a:t>
                  </a:r>
                  <a:endParaRPr kumimoji="1" lang="en-US" altLang="ja-JP" sz="1050" dirty="0" smtClean="0"/>
                </a:p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</m:oMath>
                  </a14:m>
                  <a:r>
                    <a:rPr kumimoji="1" lang="en-US" altLang="ja-JP" sz="2800" dirty="0" smtClean="0"/>
                    <a:t>   </a:t>
                  </a:r>
                  <a14:m>
                    <m:oMath xmlns:m="http://schemas.openxmlformats.org/officeDocument/2006/math">
                      <m:r>
                        <a:rPr kumimoji="1" lang="en-US" altLang="ja-JP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kumimoji="1" lang="en-US" altLang="ja-JP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⨆</m:t>
                          </m:r>
                        </m:e>
                        <m:sub>
                          <m:r>
                            <a:rPr kumimoji="1" lang="ja-JP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1" lang="ja-JP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⨆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1" lang="en-US" altLang="ja-JP" sz="2800" dirty="0" smtClean="0"/>
                    <a:t> : </a:t>
                  </a:r>
                  <a:r>
                    <a:rPr kumimoji="1" lang="ja-JP" altLang="en-US" sz="2800" dirty="0" smtClean="0"/>
                    <a:t>頂点カバー</a:t>
                  </a:r>
                  <a:endParaRPr kumimoji="1" lang="en-US" altLang="ja-JP" sz="1050" dirty="0" smtClean="0"/>
                </a:p>
                <a:p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       </a:t>
                  </a:r>
                  <a:r>
                    <a:rPr kumimoji="1" lang="en-US" altLang="ja-JP" sz="2800" dirty="0" err="1" smtClean="0"/>
                    <a:t>s.t.</a:t>
                  </a:r>
                  <a:r>
                    <a:rPr kumimoji="1" lang="en-US" altLang="ja-JP" sz="2800" dirty="0" smtClean="0"/>
                    <a:t>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1" lang="ja-JP" alt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 ∩</m:t>
                      </m:r>
                      <m:sSub>
                        <m:sSubPr>
                          <m:ctrlPr>
                            <a:rPr kumimoji="1" lang="en-US" altLang="ja-JP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kumimoji="1" lang="ja-JP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(∀</m:t>
                      </m:r>
                      <m:r>
                        <a:rPr kumimoji="1" lang="ja-JP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ja-JP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1" lang="ja-JP" altLang="en-US" sz="2800" dirty="0" smtClean="0"/>
                    <a:t> </a:t>
                  </a:r>
                </a:p>
              </p:txBody>
            </p:sp>
          </mc:Choice>
          <mc:Fallback xmlns="">
            <p:sp>
              <p:nvSpPr>
                <p:cNvPr id="3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8632" y="4971758"/>
                  <a:ext cx="6778074" cy="1738040"/>
                </a:xfrm>
                <a:prstGeom prst="rect">
                  <a:avLst/>
                </a:prstGeom>
                <a:blipFill>
                  <a:blip r:embed="rId2"/>
                  <a:stretch>
                    <a:fillRect l="-1888" t="-3158" r="-629" b="-736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正方形/長方形 3"/>
            <p:cNvSpPr/>
            <p:nvPr/>
          </p:nvSpPr>
          <p:spPr>
            <a:xfrm>
              <a:off x="1308633" y="4869858"/>
              <a:ext cx="6723852" cy="1905449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111516" y="2515755"/>
            <a:ext cx="6531596" cy="2328118"/>
            <a:chOff x="1111516" y="2515755"/>
            <a:chExt cx="6531596" cy="23281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1111516" y="2515755"/>
                  <a:ext cx="6531596" cy="21713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800" dirty="0" smtClean="0"/>
                    <a:t>最大安定次元 </a:t>
                  </a:r>
                  <a:endParaRPr kumimoji="1" lang="en-US" altLang="ja-JP" sz="28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   </a:t>
                  </a:r>
                  <a14:m>
                    <m:oMath xmlns:m="http://schemas.openxmlformats.org/officeDocument/2006/math"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dim</m:t>
                          </m:r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  <m:sup/>
                            <m:e>
                              <m:r>
                                <m:rPr>
                                  <m:nor/>
                                </m:rPr>
                                <a:rPr kumimoji="1" lang="en-US" altLang="ja-JP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dim</m:t>
                              </m:r>
                              <m:r>
                                <m:rPr>
                                  <m:nor/>
                                </m:rPr>
                                <a:rPr kumimoji="1" lang="en-US" altLang="ja-JP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kumimoji="1" lang="en-US" altLang="ja-JP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kumimoji="1" lang="ja-JP" alt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kumimoji="1" lang="en-US" altLang="ja-JP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a14:m>
                  <a:endParaRPr kumimoji="1" lang="en-US" altLang="ja-JP" sz="28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endParaRPr kumimoji="1" lang="en-US" altLang="ja-JP" sz="28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kumimoji="1" lang="en-US" altLang="ja-JP" sz="28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ja-JP" altLang="en-US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kumimoji="1" lang="en-US" altLang="ja-JP" sz="28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ρ</m:t>
                          </m:r>
                          <m:r>
                            <m:rPr>
                              <m:nor/>
                            </m:rPr>
                            <a:rPr kumimoji="1" lang="en-US" altLang="ja-JP" sz="280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kumimoji="1" lang="ja-JP" alt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kumimoji="1" lang="en-US" altLang="ja-JP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kumimoji="1" lang="ja-JP" alt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  <m:sup/>
                            <m:e>
                              <m:r>
                                <m:rPr>
                                  <m:nor/>
                                </m:rPr>
                                <a:rPr kumimoji="1" lang="en-US" altLang="ja-JP" sz="28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ρ</m:t>
                              </m:r>
                              <m:r>
                                <m:rPr>
                                  <m:nor/>
                                </m:rPr>
                                <a:rPr kumimoji="1" lang="en-US" altLang="ja-JP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kumimoji="1" lang="en-US" altLang="ja-JP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kumimoji="1" lang="ja-JP" alt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kumimoji="1" lang="en-US" altLang="ja-JP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a14:m>
                  <a:endParaRPr kumimoji="1" lang="en-US" altLang="ja-JP" sz="28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1516" y="2515755"/>
                  <a:ext cx="6531596" cy="2171300"/>
                </a:xfrm>
                <a:prstGeom prst="rect">
                  <a:avLst/>
                </a:prstGeom>
                <a:blipFill>
                  <a:blip r:embed="rId3"/>
                  <a:stretch>
                    <a:fillRect l="-1866" t="-280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2982722" y="4566874"/>
                  <a:ext cx="14668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kumimoji="1" lang="ja-JP" altLang="en-US" i="1">
                            <a:latin typeface="Cambria Math" panose="02040503050406030204" pitchFamily="18" charset="0"/>
                          </a:rPr>
                          <m:t>カバー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2722" y="4566874"/>
                  <a:ext cx="1466876" cy="276999"/>
                </a:xfrm>
                <a:prstGeom prst="rect">
                  <a:avLst/>
                </a:prstGeom>
                <a:blipFill>
                  <a:blip r:embed="rId4"/>
                  <a:stretch>
                    <a:fillRect t="-4348" r="-4149" b="-869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1710164" y="3594342"/>
                  <a:ext cx="14668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kumimoji="1" lang="ja-JP" altLang="en-US" i="1">
                            <a:latin typeface="Cambria Math" panose="02040503050406030204" pitchFamily="18" charset="0"/>
                          </a:rPr>
                          <m:t>カバー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0164" y="3594342"/>
                  <a:ext cx="1466876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4444" r="-4583" b="-111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グループ化 9"/>
          <p:cNvGrpSpPr/>
          <p:nvPr/>
        </p:nvGrpSpPr>
        <p:grpSpPr>
          <a:xfrm>
            <a:off x="5037416" y="4843873"/>
            <a:ext cx="3601042" cy="723208"/>
            <a:chOff x="4878627" y="4843872"/>
            <a:chExt cx="3601042" cy="72320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4960757" y="4859194"/>
              <a:ext cx="351891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法線ベクトルたちの成す</a:t>
              </a:r>
              <a:endParaRPr kumimoji="1" lang="en-US" altLang="ja-JP" sz="2000" dirty="0" smtClean="0"/>
            </a:p>
            <a:p>
              <a:r>
                <a:rPr kumimoji="1" lang="ja-JP" altLang="en-US" sz="2000" dirty="0" smtClean="0"/>
                <a:t>線形マトロイドのランク関数</a:t>
              </a:r>
              <a:endParaRPr kumimoji="1" lang="en-US" altLang="ja-JP" sz="2000" dirty="0" smtClean="0"/>
            </a:p>
          </p:txBody>
        </p:sp>
        <p:sp>
          <p:nvSpPr>
            <p:cNvPr id="9" name="四角形吹き出し 8"/>
            <p:cNvSpPr/>
            <p:nvPr/>
          </p:nvSpPr>
          <p:spPr>
            <a:xfrm>
              <a:off x="4878627" y="4843872"/>
              <a:ext cx="3601042" cy="723207"/>
            </a:xfrm>
            <a:prstGeom prst="wedgeRectCallout">
              <a:avLst>
                <a:gd name="adj1" fmla="val -37306"/>
                <a:gd name="adj2" fmla="val -7842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611784" y="5142638"/>
            <a:ext cx="4743060" cy="1134926"/>
            <a:chOff x="611784" y="5142638"/>
            <a:chExt cx="4743060" cy="11349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1337303" y="5142638"/>
                  <a:ext cx="329083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7303" y="5142638"/>
                  <a:ext cx="3290837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/>
                <p:cNvSpPr txBox="1"/>
                <p:nvPr/>
              </p:nvSpPr>
              <p:spPr>
                <a:xfrm>
                  <a:off x="2982721" y="5615843"/>
                  <a:ext cx="237212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kumimoji="1" lang="ja-JP" altLang="en-US" sz="2000" i="1">
                            <a:latin typeface="Cambria Math" panose="02040503050406030204" pitchFamily="18" charset="0"/>
                          </a:rPr>
                          <m:t>独立マッチング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14" name="テキスト ボックス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2721" y="5615843"/>
                  <a:ext cx="2372123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グループ化 16"/>
            <p:cNvGrpSpPr/>
            <p:nvPr/>
          </p:nvGrpSpPr>
          <p:grpSpPr>
            <a:xfrm>
              <a:off x="611784" y="5815898"/>
              <a:ext cx="1451038" cy="461666"/>
              <a:chOff x="708974" y="5815898"/>
              <a:chExt cx="1451038" cy="461666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708974" y="5815898"/>
                <a:ext cx="14510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err="1" smtClean="0"/>
                  <a:t>Brualdi</a:t>
                </a:r>
                <a:r>
                  <a:rPr kumimoji="1" lang="en-US" altLang="ja-JP" sz="2400" dirty="0" smtClean="0"/>
                  <a:t> 70</a:t>
                </a:r>
                <a:endParaRPr kumimoji="1" lang="ja-JP" altLang="en-US" sz="2400" dirty="0" smtClean="0"/>
              </a:p>
            </p:txBody>
          </p:sp>
          <p:sp>
            <p:nvSpPr>
              <p:cNvPr id="16" name="四角形吹き出し 15"/>
              <p:cNvSpPr/>
              <p:nvPr/>
            </p:nvSpPr>
            <p:spPr>
              <a:xfrm>
                <a:off x="708974" y="5815898"/>
                <a:ext cx="1451038" cy="461666"/>
              </a:xfrm>
              <a:prstGeom prst="wedgeRectCallout">
                <a:avLst>
                  <a:gd name="adj1" fmla="val 21183"/>
                  <a:gd name="adj2" fmla="val -9973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/>
          <p:cNvSpPr>
            <a:spLocks noChangeAspect="1"/>
          </p:cNvSpPr>
          <p:nvPr/>
        </p:nvSpPr>
        <p:spPr>
          <a:xfrm>
            <a:off x="3274867" y="322933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/>
          <p:cNvSpPr>
            <a:spLocks noChangeAspect="1"/>
          </p:cNvSpPr>
          <p:nvPr/>
        </p:nvSpPr>
        <p:spPr>
          <a:xfrm>
            <a:off x="3289553" y="789482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>
            <a:spLocks noChangeAspect="1"/>
          </p:cNvSpPr>
          <p:nvPr/>
        </p:nvSpPr>
        <p:spPr>
          <a:xfrm>
            <a:off x="3277930" y="1197055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>
            <a:spLocks noChangeAspect="1"/>
          </p:cNvSpPr>
          <p:nvPr/>
        </p:nvSpPr>
        <p:spPr>
          <a:xfrm>
            <a:off x="3268717" y="2350972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3268717" y="2980684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3268717" y="3412101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3277930" y="1885743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818279" y="128300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279" y="128300"/>
                <a:ext cx="363048" cy="435440"/>
              </a:xfrm>
              <a:prstGeom prst="rect">
                <a:avLst/>
              </a:prstGeom>
              <a:blipFill>
                <a:blip r:embed="rId2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823754" y="1038322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754" y="1038322"/>
                <a:ext cx="363048" cy="435440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822210" y="585986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210" y="585986"/>
                <a:ext cx="363048" cy="435440"/>
              </a:xfrm>
              <a:prstGeom prst="rect">
                <a:avLst/>
              </a:prstGeom>
              <a:blipFill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838537" y="1725187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537" y="1725187"/>
                <a:ext cx="363048" cy="435440"/>
              </a:xfrm>
              <a:prstGeom prst="rect">
                <a:avLst/>
              </a:prstGeom>
              <a:blipFill>
                <a:blip r:embed="rId5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834704" y="2192228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704" y="2192228"/>
                <a:ext cx="363048" cy="435440"/>
              </a:xfrm>
              <a:prstGeom prst="rect">
                <a:avLst/>
              </a:prstGeom>
              <a:blipFill>
                <a:blip r:embed="rId6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834704" y="2807660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704" y="2807660"/>
                <a:ext cx="363048" cy="435440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2834704" y="3274701"/>
                <a:ext cx="363048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704" y="3274701"/>
                <a:ext cx="363048" cy="435440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楕円 16"/>
          <p:cNvSpPr>
            <a:spLocks noChangeAspect="1"/>
          </p:cNvSpPr>
          <p:nvPr/>
        </p:nvSpPr>
        <p:spPr>
          <a:xfrm>
            <a:off x="5473683" y="989479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>
            <a:spLocks noChangeAspect="1"/>
          </p:cNvSpPr>
          <p:nvPr/>
        </p:nvSpPr>
        <p:spPr>
          <a:xfrm>
            <a:off x="5482896" y="524250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>
            <a:spLocks noChangeAspect="1"/>
          </p:cNvSpPr>
          <p:nvPr/>
        </p:nvSpPr>
        <p:spPr>
          <a:xfrm>
            <a:off x="5473683" y="2003695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>
            <a:spLocks noChangeAspect="1"/>
          </p:cNvSpPr>
          <p:nvPr/>
        </p:nvSpPr>
        <p:spPr>
          <a:xfrm>
            <a:off x="5469194" y="3215725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>
            <a:spLocks noChangeAspect="1"/>
          </p:cNvSpPr>
          <p:nvPr/>
        </p:nvSpPr>
        <p:spPr>
          <a:xfrm>
            <a:off x="5478407" y="2750496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624122" y="410837"/>
                <a:ext cx="4889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(1 0)</m:t>
                      </m:r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122" y="410837"/>
                <a:ext cx="488916" cy="246221"/>
              </a:xfrm>
              <a:prstGeom prst="rect">
                <a:avLst/>
              </a:prstGeom>
              <a:blipFill>
                <a:blip r:embed="rId9"/>
                <a:stretch>
                  <a:fillRect l="-15000" r="-13750" b="-317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636971" y="928407"/>
                <a:ext cx="4889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(1 1)</m:t>
                      </m:r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971" y="928407"/>
                <a:ext cx="488916" cy="246221"/>
              </a:xfrm>
              <a:prstGeom prst="rect">
                <a:avLst/>
              </a:prstGeom>
              <a:blipFill>
                <a:blip r:embed="rId10"/>
                <a:stretch>
                  <a:fillRect l="-15000" r="-13750" b="-317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636971" y="1914406"/>
                <a:ext cx="4889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(1 1)</m:t>
                      </m:r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971" y="1914406"/>
                <a:ext cx="488916" cy="246221"/>
              </a:xfrm>
              <a:prstGeom prst="rect">
                <a:avLst/>
              </a:prstGeom>
              <a:blipFill>
                <a:blip r:embed="rId11"/>
                <a:stretch>
                  <a:fillRect l="-15000" r="-13750" b="-3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602969" y="2684549"/>
                <a:ext cx="58030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(1 1)</m:t>
                      </m:r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969" y="2684549"/>
                <a:ext cx="580309" cy="246221"/>
              </a:xfrm>
              <a:prstGeom prst="rect">
                <a:avLst/>
              </a:prstGeom>
              <a:blipFill>
                <a:blip r:embed="rId12"/>
                <a:stretch>
                  <a:fillRect l="-3158" r="-5263" b="-317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624122" y="3151590"/>
                <a:ext cx="58030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(1 0)</m:t>
                      </m:r>
                    </m:oMath>
                  </m:oMathPara>
                </a14:m>
                <a:endParaRPr kumimoji="1" lang="ja-JP" altLang="en-US" sz="1600" dirty="0" smtClean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122" y="3151590"/>
                <a:ext cx="580309" cy="246221"/>
              </a:xfrm>
              <a:prstGeom prst="rect">
                <a:avLst/>
              </a:prstGeom>
              <a:blipFill>
                <a:blip r:embed="rId13"/>
                <a:stretch>
                  <a:fillRect l="-4211" r="-4211" b="-3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393679" y="604816"/>
                <a:ext cx="4560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79" y="604816"/>
                <a:ext cx="456086" cy="369332"/>
              </a:xfrm>
              <a:prstGeom prst="rect">
                <a:avLst/>
              </a:prstGeom>
              <a:blipFill>
                <a:blip r:embed="rId14"/>
                <a:stretch>
                  <a:fillRect l="-16216" r="-6757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コネクタ 32"/>
          <p:cNvCxnSpPr>
            <a:endCxn id="18" idx="2"/>
          </p:cNvCxnSpPr>
          <p:nvPr/>
        </p:nvCxnSpPr>
        <p:spPr>
          <a:xfrm>
            <a:off x="3317751" y="372890"/>
            <a:ext cx="2165145" cy="210336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endCxn id="19" idx="1"/>
          </p:cNvCxnSpPr>
          <p:nvPr/>
        </p:nvCxnSpPr>
        <p:spPr>
          <a:xfrm>
            <a:off x="3348529" y="849043"/>
            <a:ext cx="2142428" cy="1171926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331364" y="1261506"/>
            <a:ext cx="2180742" cy="1511739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3357940" y="1048455"/>
            <a:ext cx="2126693" cy="897924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endCxn id="18" idx="3"/>
          </p:cNvCxnSpPr>
          <p:nvPr/>
        </p:nvCxnSpPr>
        <p:spPr>
          <a:xfrm flipV="1">
            <a:off x="3352832" y="624928"/>
            <a:ext cx="2147338" cy="236428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9" idx="6"/>
            <a:endCxn id="19" idx="2"/>
          </p:cNvCxnSpPr>
          <p:nvPr/>
        </p:nvCxnSpPr>
        <p:spPr>
          <a:xfrm>
            <a:off x="3395882" y="1944719"/>
            <a:ext cx="2077801" cy="11795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3375719" y="2071495"/>
            <a:ext cx="2147529" cy="95721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20" idx="3"/>
          </p:cNvCxnSpPr>
          <p:nvPr/>
        </p:nvCxnSpPr>
        <p:spPr>
          <a:xfrm flipV="1">
            <a:off x="3304902" y="3316403"/>
            <a:ext cx="2181566" cy="144443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3324298" y="2383338"/>
            <a:ext cx="2223674" cy="92211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2393679" y="1914406"/>
                <a:ext cx="4632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79" y="1914406"/>
                <a:ext cx="463204" cy="369332"/>
              </a:xfrm>
              <a:prstGeom prst="rect">
                <a:avLst/>
              </a:prstGeom>
              <a:blipFill>
                <a:blip r:embed="rId15"/>
                <a:stretch>
                  <a:fillRect l="-15789" r="-5263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393679" y="3014465"/>
                <a:ext cx="4632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79" y="3014465"/>
                <a:ext cx="463204" cy="369332"/>
              </a:xfrm>
              <a:prstGeom prst="rect">
                <a:avLst/>
              </a:prstGeom>
              <a:blipFill>
                <a:blip r:embed="rId16"/>
                <a:stretch>
                  <a:fillRect l="-15789" r="-5263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6158374" y="642202"/>
                <a:ext cx="524181" cy="371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sSup>
                            <m:sSup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374" y="642202"/>
                <a:ext cx="524181" cy="371833"/>
              </a:xfrm>
              <a:prstGeom prst="rect">
                <a:avLst/>
              </a:prstGeom>
              <a:blipFill>
                <a:blip r:embed="rId17"/>
                <a:stretch>
                  <a:fillRect l="-12791" r="-1163" b="-163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6183278" y="1864839"/>
                <a:ext cx="551048" cy="3718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sSup>
                            <m:sSup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278" y="1864839"/>
                <a:ext cx="551048" cy="371833"/>
              </a:xfrm>
              <a:prstGeom prst="rect">
                <a:avLst/>
              </a:prstGeom>
              <a:blipFill>
                <a:blip r:embed="rId18"/>
                <a:stretch>
                  <a:fillRect l="-12088" b="-163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220254" y="2868448"/>
                <a:ext cx="551048" cy="373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sSup>
                            <m:sSup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54" y="2868448"/>
                <a:ext cx="551048" cy="373692"/>
              </a:xfrm>
              <a:prstGeom prst="rect">
                <a:avLst/>
              </a:prstGeom>
              <a:blipFill>
                <a:blip r:embed="rId19"/>
                <a:stretch>
                  <a:fillRect l="-12088"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2338967" y="1219562"/>
                <a:ext cx="3751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967" y="1219562"/>
                <a:ext cx="375103" cy="369332"/>
              </a:xfrm>
              <a:prstGeom prst="rect">
                <a:avLst/>
              </a:prstGeom>
              <a:blipFill>
                <a:blip r:embed="rId20"/>
                <a:stretch>
                  <a:fillRect l="-26230" r="-26230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2368136" y="2451735"/>
                <a:ext cx="3751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136" y="2451735"/>
                <a:ext cx="375103" cy="369332"/>
              </a:xfrm>
              <a:prstGeom prst="rect">
                <a:avLst/>
              </a:prstGeom>
              <a:blipFill>
                <a:blip r:embed="rId21"/>
                <a:stretch>
                  <a:fillRect l="-24194" r="-25806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56818" y="1286828"/>
                <a:ext cx="3751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818" y="1286828"/>
                <a:ext cx="375103" cy="369332"/>
              </a:xfrm>
              <a:prstGeom prst="rect">
                <a:avLst/>
              </a:prstGeom>
              <a:blipFill>
                <a:blip r:embed="rId22"/>
                <a:stretch>
                  <a:fillRect l="-25806" r="-24194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6170123" y="2381164"/>
                <a:ext cx="3751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123" y="2381164"/>
                <a:ext cx="375103" cy="369332"/>
              </a:xfrm>
              <a:prstGeom prst="rect">
                <a:avLst/>
              </a:prstGeom>
              <a:blipFill>
                <a:blip r:embed="rId23"/>
                <a:stretch>
                  <a:fillRect l="-24194" r="-25806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930826" y="3775005"/>
                <a:ext cx="7476727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独立マッチングアルゴリズム </a:t>
                </a:r>
                <a:r>
                  <a:rPr kumimoji="1" lang="en-US" altLang="ja-JP" sz="2400" dirty="0" smtClean="0"/>
                  <a:t>(</a:t>
                </a:r>
                <a:r>
                  <a:rPr kumimoji="1" lang="en-US" altLang="ja-JP" sz="2400" dirty="0" err="1" smtClean="0"/>
                  <a:t>Tomizawa-Iri</a:t>
                </a:r>
                <a:r>
                  <a:rPr kumimoji="1" lang="en-US" altLang="ja-JP" sz="2400" dirty="0" smtClean="0"/>
                  <a:t> 74)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最大独立マッチング </a:t>
                </a:r>
                <a:r>
                  <a:rPr kumimoji="1" lang="en-US" altLang="ja-JP" sz="2400" dirty="0" smtClean="0">
                    <a:sym typeface="Wingdings" panose="05000000000000000000" pitchFamily="2" charset="2"/>
                  </a:rPr>
                  <a:t> </a:t>
                </a:r>
                <a:r>
                  <a:rPr kumimoji="1" lang="ja-JP" altLang="en-US" sz="2400" dirty="0" smtClean="0">
                    <a:sym typeface="Wingdings" panose="05000000000000000000" pitchFamily="2" charset="2"/>
                  </a:rPr>
                  <a:t>残余グラフ </a:t>
                </a:r>
                <a:r>
                  <a:rPr kumimoji="1" lang="en-US" altLang="ja-JP" sz="2400" dirty="0" smtClean="0">
                    <a:sym typeface="Wingdings" panose="05000000000000000000" pitchFamily="2" charset="2"/>
                  </a:rPr>
                  <a:t> </a:t>
                </a:r>
                <a:r>
                  <a:rPr kumimoji="1" lang="ja-JP" altLang="en-US" sz="2400" dirty="0" smtClean="0">
                    <a:sym typeface="Wingdings" panose="05000000000000000000" pitchFamily="2" charset="2"/>
                  </a:rPr>
                  <a:t>強連結分解</a:t>
                </a:r>
                <a:endParaRPr kumimoji="1" lang="en-US" altLang="ja-JP" sz="2400" dirty="0" smtClean="0">
                  <a:sym typeface="Wingdings" panose="05000000000000000000" pitchFamily="2" charset="2"/>
                </a:endParaRPr>
              </a:p>
              <a:p>
                <a:r>
                  <a:rPr kumimoji="1" lang="en-US" altLang="ja-JP" sz="2400" dirty="0" smtClean="0">
                    <a:sym typeface="Wingdings" panose="05000000000000000000" pitchFamily="2" charset="2"/>
                  </a:rPr>
                  <a:t>      </a:t>
                </a:r>
                <a:r>
                  <a:rPr kumimoji="1" lang="ja-JP" altLang="en-US" sz="2400" dirty="0" smtClean="0">
                    <a:sym typeface="Wingdings" panose="05000000000000000000" pitchFamily="2" charset="2"/>
                  </a:rPr>
                  <a:t>半順序集合 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∼</m:t>
                    </m:r>
                  </m:oMath>
                </a14:m>
                <a:r>
                  <a:rPr kumimoji="1" lang="en-US" altLang="ja-JP" sz="2400" dirty="0" smtClean="0"/>
                  <a:t> </a:t>
                </a:r>
                <a:r>
                  <a:rPr kumimoji="1" lang="ja-JP" altLang="en-US" sz="2400" dirty="0" smtClean="0"/>
                  <a:t>最小カバー族の表現 </a:t>
                </a:r>
                <a:r>
                  <a:rPr kumimoji="1" lang="en-US" altLang="ja-JP" sz="2400" dirty="0" smtClean="0"/>
                  <a:t>(</a:t>
                </a:r>
                <a:r>
                  <a:rPr kumimoji="1" lang="en-US" altLang="ja-JP" sz="2400" dirty="0" err="1" smtClean="0"/>
                  <a:t>Birkhoff</a:t>
                </a:r>
                <a:r>
                  <a:rPr kumimoji="1" lang="en-US" altLang="ja-JP" sz="2400" dirty="0" smtClean="0"/>
                  <a:t>)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最小カバーの極大鎖 </a:t>
                </a:r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en-US" altLang="ja-JP" sz="2400" dirty="0" smtClean="0"/>
                  <a:t> </a:t>
                </a:r>
                <a:r>
                  <a:rPr kumimoji="1" lang="ja-JP" altLang="en-US" sz="2400" dirty="0" smtClean="0"/>
                  <a:t>最大安定部分空間の極大鎖</a:t>
                </a:r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26" y="3775005"/>
                <a:ext cx="7476727" cy="1938992"/>
              </a:xfrm>
              <a:prstGeom prst="rect">
                <a:avLst/>
              </a:prstGeom>
              <a:blipFill>
                <a:blip r:embed="rId24"/>
                <a:stretch>
                  <a:fillRect l="-1142" t="-2830" r="-245" b="-37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/>
          <p:cNvSpPr txBox="1"/>
          <p:nvPr/>
        </p:nvSpPr>
        <p:spPr>
          <a:xfrm>
            <a:off x="348002" y="5971091"/>
            <a:ext cx="879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各ブロックのランクが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以下なら最大安定</a:t>
            </a:r>
            <a:r>
              <a:rPr kumimoji="1" lang="ja-JP" altLang="en-US" sz="2400" dirty="0"/>
              <a:t>部分</a:t>
            </a:r>
            <a:r>
              <a:rPr kumimoji="1" lang="ja-JP" altLang="en-US" sz="2400" dirty="0" smtClean="0"/>
              <a:t>空間族は分配束</a:t>
            </a:r>
            <a:endParaRPr kumimoji="1" lang="en-US" altLang="ja-JP" sz="2400" dirty="0" smtClean="0"/>
          </a:p>
        </p:txBody>
      </p:sp>
      <p:sp>
        <p:nvSpPr>
          <p:cNvPr id="53" name="スライド番号プレースホルダー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14027" y="219345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まとめと今後の課題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8005" y="1375261"/>
            <a:ext cx="7407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各ブロックのランクが１以下のブロック行列の</a:t>
            </a:r>
            <a:endParaRPr kumimoji="1" lang="en-US" altLang="ja-JP" sz="2400" dirty="0" smtClean="0"/>
          </a:p>
          <a:p>
            <a:r>
              <a:rPr kumimoji="1" lang="en-US" altLang="ja-JP" sz="2400" dirty="0"/>
              <a:t>DM</a:t>
            </a:r>
            <a:r>
              <a:rPr kumimoji="1" lang="ja-JP" altLang="en-US" sz="2400" dirty="0" smtClean="0"/>
              <a:t>分解を求める多項式時間アルゴリズムを与えた．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7091" y="2624236"/>
            <a:ext cx="7468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Q1: </a:t>
            </a:r>
            <a:r>
              <a:rPr kumimoji="1" lang="ja-JP" altLang="en-US" sz="2400" dirty="0" smtClean="0"/>
              <a:t>最大安定部分空間問題は多項式時間で解けるか？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7091" y="3746856"/>
            <a:ext cx="5458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Q2: DM</a:t>
            </a:r>
            <a:r>
              <a:rPr kumimoji="1" lang="ja-JP" altLang="en-US" sz="2400" dirty="0" smtClean="0"/>
              <a:t>分解は多項式時間で求まるか？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8005" y="4931392"/>
            <a:ext cx="7879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課題</a:t>
            </a:r>
            <a:r>
              <a:rPr kumimoji="1" lang="en-US" altLang="ja-JP" sz="2400" dirty="0" smtClean="0"/>
              <a:t>: </a:t>
            </a:r>
          </a:p>
          <a:p>
            <a:r>
              <a:rPr kumimoji="1" lang="ja-JP" altLang="en-US" sz="2400" dirty="0" smtClean="0"/>
              <a:t>・最大</a:t>
            </a:r>
            <a:r>
              <a:rPr kumimoji="1" lang="ja-JP" altLang="en-US" sz="2400" dirty="0"/>
              <a:t>安定部分空間</a:t>
            </a:r>
            <a:r>
              <a:rPr kumimoji="1" lang="ja-JP" altLang="en-US" sz="2400" dirty="0" smtClean="0"/>
              <a:t>問題の双対理論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・他の組合せ最適化問題の「ベクトル空間バージョン」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97360" y="3107160"/>
            <a:ext cx="3560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解ける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! (Hamada-H. 2017)</a:t>
            </a:r>
            <a:endParaRPr kumimoji="1" lang="ja-JP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2255" y="4208521"/>
            <a:ext cx="5306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2400" dirty="0">
                <a:solidFill>
                  <a:srgbClr val="FF0000"/>
                </a:solidFill>
              </a:rPr>
              <a:t>ある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程度」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求まる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(Hamada-H. 2017)</a:t>
            </a:r>
            <a:endParaRPr kumimoji="1" lang="ja-JP" alt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4661" y="1401945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ご静聴</a:t>
            </a:r>
            <a:r>
              <a:rPr kumimoji="1" lang="ja-JP" altLang="en-US" sz="2800" dirty="0"/>
              <a:t>ありがとう</a:t>
            </a:r>
            <a:r>
              <a:rPr kumimoji="1" lang="ja-JP" altLang="en-US" sz="2800" dirty="0" smtClean="0"/>
              <a:t>ございました．</a:t>
            </a:r>
            <a:endParaRPr kumimoji="1" lang="en-US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4892" y="2617264"/>
            <a:ext cx="7495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H. Hirai: </a:t>
            </a:r>
          </a:p>
          <a:p>
            <a:r>
              <a:rPr kumimoji="1" lang="en-US" altLang="ja-JP" sz="2400" dirty="0" smtClean="0"/>
              <a:t>Computing DM-decomposition of a partitioned matrix with rank-1 blocks, 2016, </a:t>
            </a:r>
            <a:r>
              <a:rPr kumimoji="1" lang="en-US" altLang="ja-JP" sz="2400" dirty="0" err="1" smtClean="0"/>
              <a:t>arXiv</a:t>
            </a:r>
            <a:r>
              <a:rPr kumimoji="1" lang="en-US" altLang="ja-JP" sz="2400" dirty="0" smtClean="0"/>
              <a:t>.</a:t>
            </a:r>
          </a:p>
          <a:p>
            <a:endParaRPr kumimoji="1" lang="en-US" altLang="ja-JP" sz="2400" dirty="0"/>
          </a:p>
          <a:p>
            <a:r>
              <a:rPr kumimoji="1" lang="en-US" altLang="ja-JP" sz="2400" dirty="0" smtClean="0"/>
              <a:t>M. Hamada and H. Hirai: </a:t>
            </a:r>
          </a:p>
          <a:p>
            <a:r>
              <a:rPr kumimoji="1" lang="en-US" altLang="ja-JP" sz="2400" dirty="0" smtClean="0"/>
              <a:t>in preparation. 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2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行列の</a:t>
            </a:r>
            <a:r>
              <a:rPr kumimoji="1" lang="en-US" altLang="ja-JP" dirty="0" smtClean="0"/>
              <a:t>DM</a:t>
            </a:r>
            <a:r>
              <a:rPr kumimoji="1" lang="ja-JP" altLang="en-US" dirty="0" smtClean="0"/>
              <a:t>分解とは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67868"/>
          </a:xfrm>
        </p:spPr>
        <p:txBody>
          <a:bodyPr/>
          <a:lstStyle/>
          <a:p>
            <a:r>
              <a:rPr kumimoji="1" lang="ja-JP" altLang="en-US" dirty="0" smtClean="0"/>
              <a:t>行列の行と列の並べ替えの標準形</a:t>
            </a:r>
            <a:endParaRPr kumimoji="1" lang="en-US" altLang="ja-JP" dirty="0" smtClean="0"/>
          </a:p>
          <a:p>
            <a:r>
              <a:rPr lang="en-US" altLang="ja-JP" dirty="0"/>
              <a:t>2</a:t>
            </a:r>
            <a:r>
              <a:rPr lang="ja-JP" altLang="en-US" dirty="0" smtClean="0"/>
              <a:t>部グラフのマッチング・安定集合問題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286730" y="4145063"/>
                <a:ext cx="285389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↦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730" y="4145063"/>
                <a:ext cx="285389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627300" y="5006641"/>
                <a:ext cx="1842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400" dirty="0" smtClean="0"/>
                  <a:t>置換行列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300" y="5006641"/>
                <a:ext cx="1842364" cy="369332"/>
              </a:xfrm>
              <a:prstGeom prst="rect">
                <a:avLst/>
              </a:prstGeom>
              <a:blipFill>
                <a:blip r:embed="rId3"/>
                <a:stretch>
                  <a:fillRect l="-5960" t="-24590" r="-8940" b="-49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4263591" y="3451303"/>
            <a:ext cx="2899491" cy="2388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263591" y="3451303"/>
            <a:ext cx="1366596" cy="579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810657" y="5211120"/>
            <a:ext cx="352425" cy="628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5630187" y="4030650"/>
            <a:ext cx="468000" cy="4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>
            <a:spLocks noChangeAspect="1"/>
          </p:cNvSpPr>
          <p:nvPr/>
        </p:nvSpPr>
        <p:spPr>
          <a:xfrm>
            <a:off x="6098187" y="4498650"/>
            <a:ext cx="356235" cy="356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>
            <a:spLocks noChangeAspect="1"/>
          </p:cNvSpPr>
          <p:nvPr/>
        </p:nvSpPr>
        <p:spPr>
          <a:xfrm>
            <a:off x="6454422" y="4854885"/>
            <a:ext cx="356235" cy="356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946889" y="4854885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89" y="4854885"/>
                <a:ext cx="35907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084883" y="4422062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883" y="4422062"/>
                <a:ext cx="218008" cy="369332"/>
              </a:xfrm>
              <a:prstGeom prst="rect">
                <a:avLst/>
              </a:prstGeom>
              <a:blipFill>
                <a:blip r:embed="rId5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331802" y="3371644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802" y="3371644"/>
                <a:ext cx="218008" cy="369332"/>
              </a:xfrm>
              <a:prstGeom prst="rect">
                <a:avLst/>
              </a:prstGeom>
              <a:blipFill>
                <a:blip r:embed="rId6"/>
                <a:stretch>
                  <a:fillRect l="-17143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4864249" y="3678936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249" y="3678936"/>
                <a:ext cx="218008" cy="369332"/>
              </a:xfrm>
              <a:prstGeom prst="rect">
                <a:avLst/>
              </a:prstGeom>
              <a:blipFill>
                <a:blip r:embed="rId7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565397" y="3742171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397" y="3742171"/>
                <a:ext cx="218008" cy="369332"/>
              </a:xfrm>
              <a:prstGeom prst="rect">
                <a:avLst/>
              </a:prstGeom>
              <a:blipFill>
                <a:blip r:embed="rId8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6799582" y="5132762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582" y="5132762"/>
                <a:ext cx="218008" cy="369332"/>
              </a:xfrm>
              <a:prstGeom prst="rect">
                <a:avLst/>
              </a:prstGeom>
              <a:blipFill>
                <a:blip r:embed="rId9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602869" y="4175297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869" y="4175297"/>
                <a:ext cx="218008" cy="369332"/>
              </a:xfrm>
              <a:prstGeom prst="rect">
                <a:avLst/>
              </a:prstGeom>
              <a:blipFill>
                <a:blip r:embed="rId10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788627" y="5562287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627" y="5562287"/>
                <a:ext cx="218008" cy="369332"/>
              </a:xfrm>
              <a:prstGeom prst="rect">
                <a:avLst/>
              </a:prstGeom>
              <a:blipFill>
                <a:blip r:embed="rId11"/>
                <a:stretch>
                  <a:fillRect l="-17143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481740" y="4784469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740" y="4784469"/>
                <a:ext cx="218008" cy="369332"/>
              </a:xfrm>
              <a:prstGeom prst="rect">
                <a:avLst/>
              </a:prstGeom>
              <a:blipFill>
                <a:blip r:embed="rId12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897631" y="4506795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631" y="4506795"/>
                <a:ext cx="218008" cy="369332"/>
              </a:xfrm>
              <a:prstGeom prst="rect">
                <a:avLst/>
              </a:prstGeom>
              <a:blipFill>
                <a:blip r:embed="rId13"/>
                <a:stretch>
                  <a:fillRect l="-17143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5559659" y="843241"/>
            <a:ext cx="269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Dulmage</a:t>
            </a:r>
            <a:r>
              <a:rPr kumimoji="1" lang="en-US" altLang="ja-JP" dirty="0" smtClean="0"/>
              <a:t>-Mendelsohn 58)</a:t>
            </a:r>
            <a:endParaRPr kumimoji="1" lang="ja-JP" altLang="en-US" dirty="0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61896" y="816609"/>
            <a:ext cx="2651902" cy="2067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33484" y="3243762"/>
                <a:ext cx="2420086" cy="5579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/>
                  <a:t>行列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484" y="3243762"/>
                <a:ext cx="2420086" cy="557910"/>
              </a:xfrm>
              <a:prstGeom prst="rect">
                <a:avLst/>
              </a:prstGeom>
              <a:blipFill>
                <a:blip r:embed="rId2"/>
                <a:stretch>
                  <a:fillRect l="-5038" t="-8696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5391509" y="3241322"/>
            <a:ext cx="1803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2</a:t>
            </a:r>
            <a:r>
              <a:rPr lang="ja-JP" altLang="en-US" sz="2800" dirty="0" smtClean="0"/>
              <a:t>部グラフ</a:t>
            </a:r>
            <a:endParaRPr lang="ja-JP" altLang="en-US" sz="2800" dirty="0"/>
          </a:p>
        </p:txBody>
      </p:sp>
      <p:sp>
        <p:nvSpPr>
          <p:cNvPr id="5" name="楕円 4"/>
          <p:cNvSpPr>
            <a:spLocks noChangeAspect="1"/>
          </p:cNvSpPr>
          <p:nvPr/>
        </p:nvSpPr>
        <p:spPr>
          <a:xfrm>
            <a:off x="5269890" y="705225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>
            <a:spLocks noChangeAspect="1"/>
          </p:cNvSpPr>
          <p:nvPr/>
        </p:nvSpPr>
        <p:spPr>
          <a:xfrm>
            <a:off x="5269890" y="1147824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5276579" y="1531447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5269890" y="1915070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5269890" y="2298693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5269890" y="2725569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7185188" y="380578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>
            <a:spLocks noChangeAspect="1"/>
          </p:cNvSpPr>
          <p:nvPr/>
        </p:nvSpPr>
        <p:spPr>
          <a:xfrm>
            <a:off x="7185188" y="823177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>
            <a:spLocks noChangeAspect="1"/>
          </p:cNvSpPr>
          <p:nvPr/>
        </p:nvSpPr>
        <p:spPr>
          <a:xfrm>
            <a:off x="7191877" y="1206800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>
            <a:spLocks noChangeAspect="1"/>
          </p:cNvSpPr>
          <p:nvPr/>
        </p:nvSpPr>
        <p:spPr>
          <a:xfrm>
            <a:off x="7185188" y="1590423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>
            <a:spLocks noChangeAspect="1"/>
          </p:cNvSpPr>
          <p:nvPr/>
        </p:nvSpPr>
        <p:spPr>
          <a:xfrm>
            <a:off x="7185188" y="1974046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>
            <a:spLocks noChangeAspect="1"/>
          </p:cNvSpPr>
          <p:nvPr/>
        </p:nvSpPr>
        <p:spPr>
          <a:xfrm>
            <a:off x="7185188" y="2400922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>
            <a:spLocks noChangeAspect="1"/>
          </p:cNvSpPr>
          <p:nvPr/>
        </p:nvSpPr>
        <p:spPr>
          <a:xfrm>
            <a:off x="7191877" y="2784545"/>
            <a:ext cx="117952" cy="1179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92645" y="81493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5" y="814937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92645" y="1119036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5" y="1119036"/>
                <a:ext cx="181140" cy="276999"/>
              </a:xfrm>
              <a:prstGeom prst="rect">
                <a:avLst/>
              </a:prstGeom>
              <a:blipFill>
                <a:blip r:embed="rId4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92644" y="142600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4" y="1426007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047621" y="477153"/>
                <a:ext cx="798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21" y="477153"/>
                <a:ext cx="798104" cy="276999"/>
              </a:xfrm>
              <a:prstGeom prst="rect">
                <a:avLst/>
              </a:prstGeom>
              <a:blipFill>
                <a:blip r:embed="rId6"/>
                <a:stretch>
                  <a:fillRect l="-6870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019365" y="6257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365" y="625701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5026520" y="1098478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520" y="1098478"/>
                <a:ext cx="181140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040579" y="1473571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579" y="1473571"/>
                <a:ext cx="181140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7309829" y="248162"/>
                <a:ext cx="240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1′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829" y="248162"/>
                <a:ext cx="240450" cy="276999"/>
              </a:xfrm>
              <a:prstGeom prst="rect">
                <a:avLst/>
              </a:prstGeom>
              <a:blipFill>
                <a:blip r:embed="rId10"/>
                <a:stretch>
                  <a:fillRect l="-27500" t="-4444" r="-25000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7322253" y="720313"/>
                <a:ext cx="240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2′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253" y="720313"/>
                <a:ext cx="240450" cy="276999"/>
              </a:xfrm>
              <a:prstGeom prst="rect">
                <a:avLst/>
              </a:prstGeom>
              <a:blipFill>
                <a:blip r:embed="rId11"/>
                <a:stretch>
                  <a:fillRect l="-27500" t="-4348" r="-25000" b="-8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7324818" y="1146578"/>
                <a:ext cx="240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3′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818" y="1146578"/>
                <a:ext cx="240450" cy="276999"/>
              </a:xfrm>
              <a:prstGeom prst="rect">
                <a:avLst/>
              </a:prstGeom>
              <a:blipFill>
                <a:blip r:embed="rId12"/>
                <a:stretch>
                  <a:fillRect l="-28205" t="-4348" r="-28205" b="-8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/>
          <p:cNvCxnSpPr>
            <a:stCxn id="5" idx="6"/>
            <a:endCxn id="13" idx="1"/>
          </p:cNvCxnSpPr>
          <p:nvPr/>
        </p:nvCxnSpPr>
        <p:spPr>
          <a:xfrm>
            <a:off x="5387842" y="764201"/>
            <a:ext cx="1821309" cy="459873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6" idx="6"/>
            <a:endCxn id="11" idx="3"/>
          </p:cNvCxnSpPr>
          <p:nvPr/>
        </p:nvCxnSpPr>
        <p:spPr>
          <a:xfrm flipV="1">
            <a:off x="5387842" y="481256"/>
            <a:ext cx="1814620" cy="72554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endCxn id="14" idx="1"/>
          </p:cNvCxnSpPr>
          <p:nvPr/>
        </p:nvCxnSpPr>
        <p:spPr>
          <a:xfrm>
            <a:off x="5343202" y="789107"/>
            <a:ext cx="1859260" cy="81859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5" idx="6"/>
            <a:endCxn id="12" idx="2"/>
          </p:cNvCxnSpPr>
          <p:nvPr/>
        </p:nvCxnSpPr>
        <p:spPr>
          <a:xfrm>
            <a:off x="5387842" y="764201"/>
            <a:ext cx="1797346" cy="11795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16" idx="5"/>
          </p:cNvCxnSpPr>
          <p:nvPr/>
        </p:nvCxnSpPr>
        <p:spPr>
          <a:xfrm>
            <a:off x="5303432" y="1223308"/>
            <a:ext cx="1982434" cy="12782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17" idx="6"/>
          </p:cNvCxnSpPr>
          <p:nvPr/>
        </p:nvCxnSpPr>
        <p:spPr>
          <a:xfrm>
            <a:off x="5342555" y="2767628"/>
            <a:ext cx="1967274" cy="75893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7" idx="6"/>
            <a:endCxn id="13" idx="3"/>
          </p:cNvCxnSpPr>
          <p:nvPr/>
        </p:nvCxnSpPr>
        <p:spPr>
          <a:xfrm flipV="1">
            <a:off x="5394531" y="1307478"/>
            <a:ext cx="1814620" cy="28294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endCxn id="15" idx="2"/>
          </p:cNvCxnSpPr>
          <p:nvPr/>
        </p:nvCxnSpPr>
        <p:spPr>
          <a:xfrm flipV="1">
            <a:off x="5349244" y="2033022"/>
            <a:ext cx="1835944" cy="32464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5363729" y="1215845"/>
            <a:ext cx="1859260" cy="81859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17" idx="1"/>
          </p:cNvCxnSpPr>
          <p:nvPr/>
        </p:nvCxnSpPr>
        <p:spPr>
          <a:xfrm>
            <a:off x="5327395" y="1598337"/>
            <a:ext cx="1881756" cy="120348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5191941" y="95747"/>
                <a:ext cx="197060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000" smtClean="0">
                          <a:latin typeface="Cambria Math" panose="02040503050406030204" pitchFamily="18" charset="0"/>
                        </a:rPr>
                        <m:t>枝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𝑖𝑗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 ⟺</m:t>
                      </m:r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941" y="95747"/>
                <a:ext cx="1970604" cy="430887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テキスト ボックス 61"/>
          <p:cNvSpPr txBox="1"/>
          <p:nvPr/>
        </p:nvSpPr>
        <p:spPr>
          <a:xfrm>
            <a:off x="1365700" y="386299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ゼロブロック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69357" y="38016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安定集合</a:t>
            </a:r>
            <a:endParaRPr kumimoji="1" lang="ja-JP" altLang="en-US" sz="2400" dirty="0"/>
          </a:p>
        </p:txBody>
      </p:sp>
      <p:cxnSp>
        <p:nvCxnSpPr>
          <p:cNvPr id="72" name="直線コネクタ 71"/>
          <p:cNvCxnSpPr>
            <a:endCxn id="16" idx="2"/>
          </p:cNvCxnSpPr>
          <p:nvPr/>
        </p:nvCxnSpPr>
        <p:spPr>
          <a:xfrm>
            <a:off x="5327395" y="1998489"/>
            <a:ext cx="1857793" cy="46140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15" idx="7"/>
          </p:cNvCxnSpPr>
          <p:nvPr/>
        </p:nvCxnSpPr>
        <p:spPr>
          <a:xfrm flipV="1">
            <a:off x="5334084" y="1991320"/>
            <a:ext cx="1951782" cy="78390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グループ化 98"/>
          <p:cNvGrpSpPr/>
          <p:nvPr/>
        </p:nvGrpSpPr>
        <p:grpSpPr>
          <a:xfrm>
            <a:off x="538990" y="1708481"/>
            <a:ext cx="2058075" cy="1576729"/>
            <a:chOff x="544465" y="1703006"/>
            <a:chExt cx="2058075" cy="1576729"/>
          </a:xfrm>
        </p:grpSpPr>
        <p:sp>
          <p:nvSpPr>
            <p:cNvPr id="64" name="正方形/長方形 63"/>
            <p:cNvSpPr>
              <a:spLocks noChangeAspect="1"/>
            </p:cNvSpPr>
            <p:nvPr/>
          </p:nvSpPr>
          <p:spPr>
            <a:xfrm>
              <a:off x="973909" y="1703006"/>
              <a:ext cx="1628631" cy="11781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テキスト ボックス 64"/>
                <p:cNvSpPr txBox="1"/>
                <p:nvPr/>
              </p:nvSpPr>
              <p:spPr>
                <a:xfrm>
                  <a:off x="1608687" y="2051845"/>
                  <a:ext cx="359073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65" name="テキスト ボックス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687" y="2051845"/>
                  <a:ext cx="359073" cy="55399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608687" y="2848848"/>
                  <a:ext cx="30694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83" name="テキスト ボックス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687" y="2848848"/>
                  <a:ext cx="306944" cy="43088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544465" y="2029011"/>
                  <a:ext cx="336541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84" name="テキスト ボックス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465" y="2029011"/>
                  <a:ext cx="336541" cy="43088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グループ化 92"/>
          <p:cNvGrpSpPr/>
          <p:nvPr/>
        </p:nvGrpSpPr>
        <p:grpSpPr>
          <a:xfrm>
            <a:off x="4688276" y="183941"/>
            <a:ext cx="3491267" cy="2809086"/>
            <a:chOff x="7352580" y="978731"/>
            <a:chExt cx="3491267" cy="2809086"/>
          </a:xfrm>
        </p:grpSpPr>
        <p:sp>
          <p:nvSpPr>
            <p:cNvPr id="81" name="フリーフォーム 80"/>
            <p:cNvSpPr/>
            <p:nvPr/>
          </p:nvSpPr>
          <p:spPr>
            <a:xfrm>
              <a:off x="7703700" y="978731"/>
              <a:ext cx="2686103" cy="2809086"/>
            </a:xfrm>
            <a:custGeom>
              <a:avLst/>
              <a:gdLst>
                <a:gd name="connsiteX0" fmla="*/ 73240 w 2686103"/>
                <a:gd name="connsiteY0" fmla="*/ 2748067 h 2809086"/>
                <a:gd name="connsiteX1" fmla="*/ 11327 w 2686103"/>
                <a:gd name="connsiteY1" fmla="*/ 2152755 h 2809086"/>
                <a:gd name="connsiteX2" fmla="*/ 139915 w 2686103"/>
                <a:gd name="connsiteY2" fmla="*/ 1671742 h 2809086"/>
                <a:gd name="connsiteX3" fmla="*/ 1278152 w 2686103"/>
                <a:gd name="connsiteY3" fmla="*/ 904980 h 2809086"/>
                <a:gd name="connsiteX4" fmla="*/ 1944902 w 2686103"/>
                <a:gd name="connsiteY4" fmla="*/ 228705 h 2809086"/>
                <a:gd name="connsiteX5" fmla="*/ 2454490 w 2686103"/>
                <a:gd name="connsiteY5" fmla="*/ 105 h 2809086"/>
                <a:gd name="connsiteX6" fmla="*/ 2640227 w 2686103"/>
                <a:gd name="connsiteY6" fmla="*/ 209655 h 2809086"/>
                <a:gd name="connsiteX7" fmla="*/ 2664040 w 2686103"/>
                <a:gd name="connsiteY7" fmla="*/ 866880 h 2809086"/>
                <a:gd name="connsiteX8" fmla="*/ 2364002 w 2686103"/>
                <a:gd name="connsiteY8" fmla="*/ 1257405 h 2809086"/>
                <a:gd name="connsiteX9" fmla="*/ 1554377 w 2686103"/>
                <a:gd name="connsiteY9" fmla="*/ 1609830 h 2809086"/>
                <a:gd name="connsiteX10" fmla="*/ 1130515 w 2686103"/>
                <a:gd name="connsiteY10" fmla="*/ 1895580 h 2809086"/>
                <a:gd name="connsiteX11" fmla="*/ 768565 w 2686103"/>
                <a:gd name="connsiteY11" fmla="*/ 2586142 h 2809086"/>
                <a:gd name="connsiteX12" fmla="*/ 463765 w 2686103"/>
                <a:gd name="connsiteY12" fmla="*/ 2771880 h 2809086"/>
                <a:gd name="connsiteX13" fmla="*/ 73240 w 2686103"/>
                <a:gd name="connsiteY13" fmla="*/ 2748067 h 280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6103" h="2809086">
                  <a:moveTo>
                    <a:pt x="73240" y="2748067"/>
                  </a:moveTo>
                  <a:cubicBezTo>
                    <a:pt x="-2166" y="2644880"/>
                    <a:pt x="215" y="2332142"/>
                    <a:pt x="11327" y="2152755"/>
                  </a:cubicBezTo>
                  <a:cubicBezTo>
                    <a:pt x="22439" y="1973368"/>
                    <a:pt x="-71223" y="1879704"/>
                    <a:pt x="139915" y="1671742"/>
                  </a:cubicBezTo>
                  <a:cubicBezTo>
                    <a:pt x="351053" y="1463779"/>
                    <a:pt x="977321" y="1145486"/>
                    <a:pt x="1278152" y="904980"/>
                  </a:cubicBezTo>
                  <a:cubicBezTo>
                    <a:pt x="1578983" y="664474"/>
                    <a:pt x="1748846" y="379517"/>
                    <a:pt x="1944902" y="228705"/>
                  </a:cubicBezTo>
                  <a:cubicBezTo>
                    <a:pt x="2140958" y="77892"/>
                    <a:pt x="2338603" y="3280"/>
                    <a:pt x="2454490" y="105"/>
                  </a:cubicBezTo>
                  <a:cubicBezTo>
                    <a:pt x="2570377" y="-3070"/>
                    <a:pt x="2605302" y="65193"/>
                    <a:pt x="2640227" y="209655"/>
                  </a:cubicBezTo>
                  <a:cubicBezTo>
                    <a:pt x="2675152" y="354117"/>
                    <a:pt x="2710077" y="692255"/>
                    <a:pt x="2664040" y="866880"/>
                  </a:cubicBezTo>
                  <a:cubicBezTo>
                    <a:pt x="2618003" y="1041505"/>
                    <a:pt x="2548946" y="1133580"/>
                    <a:pt x="2364002" y="1257405"/>
                  </a:cubicBezTo>
                  <a:cubicBezTo>
                    <a:pt x="2179058" y="1381230"/>
                    <a:pt x="1759958" y="1503467"/>
                    <a:pt x="1554377" y="1609830"/>
                  </a:cubicBezTo>
                  <a:cubicBezTo>
                    <a:pt x="1348796" y="1716193"/>
                    <a:pt x="1261484" y="1732861"/>
                    <a:pt x="1130515" y="1895580"/>
                  </a:cubicBezTo>
                  <a:cubicBezTo>
                    <a:pt x="999546" y="2058299"/>
                    <a:pt x="879690" y="2440092"/>
                    <a:pt x="768565" y="2586142"/>
                  </a:cubicBezTo>
                  <a:cubicBezTo>
                    <a:pt x="657440" y="2732192"/>
                    <a:pt x="579652" y="2745686"/>
                    <a:pt x="463765" y="2771880"/>
                  </a:cubicBezTo>
                  <a:cubicBezTo>
                    <a:pt x="347878" y="2798074"/>
                    <a:pt x="148646" y="2851254"/>
                    <a:pt x="73240" y="2748067"/>
                  </a:cubicBez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7352580" y="3041232"/>
                  <a:ext cx="336541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82" name="テキスト ボックス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2580" y="3041232"/>
                  <a:ext cx="336541" cy="43088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テキスト ボックス 84"/>
                <p:cNvSpPr txBox="1"/>
                <p:nvPr/>
              </p:nvSpPr>
              <p:spPr>
                <a:xfrm>
                  <a:off x="10536903" y="1289555"/>
                  <a:ext cx="30694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85" name="テキスト ボックス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36903" y="1289555"/>
                  <a:ext cx="306944" cy="4308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正方形/長方形 86"/>
          <p:cNvSpPr>
            <a:spLocks noChangeAspect="1"/>
          </p:cNvSpPr>
          <p:nvPr/>
        </p:nvSpPr>
        <p:spPr>
          <a:xfrm>
            <a:off x="968434" y="2069220"/>
            <a:ext cx="2040754" cy="815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>
            <a:spLocks noChangeAspect="1"/>
          </p:cNvSpPr>
          <p:nvPr/>
        </p:nvSpPr>
        <p:spPr>
          <a:xfrm>
            <a:off x="967220" y="1265776"/>
            <a:ext cx="1190193" cy="16187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スライド番号プレースホルダー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92" name="グループ化 91"/>
          <p:cNvGrpSpPr/>
          <p:nvPr/>
        </p:nvGrpSpPr>
        <p:grpSpPr>
          <a:xfrm>
            <a:off x="302621" y="4663285"/>
            <a:ext cx="8511369" cy="1819097"/>
            <a:chOff x="470891" y="4442158"/>
            <a:chExt cx="8511369" cy="1819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470891" y="4691595"/>
                  <a:ext cx="8511369" cy="1569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安定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400" i="1" dirty="0">
                          <a:latin typeface="Cambria Math" panose="02040503050406030204" pitchFamily="18" charset="0"/>
                        </a:rPr>
                        <m:t>安定</m:t>
                      </m:r>
                    </m:oMath>
                  </a14:m>
                  <a:endParaRPr kumimoji="1" lang="en-US" altLang="ja-JP" sz="2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kumimoji="1" lang="ja-JP" altLang="en-US" sz="2400" dirty="0" smtClean="0"/>
                    <a:t>最大安定集合族</a:t>
                  </a:r>
                  <a14:m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kumimoji="1" lang="ja-JP" altLang="en-US" sz="2400" dirty="0" smtClean="0"/>
                    <a:t> 分配束</a:t>
                  </a:r>
                  <a:endParaRPr kumimoji="1" lang="en-US" altLang="ja-JP" sz="2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kumimoji="1" lang="ja-JP" altLang="en-US" sz="2400" dirty="0" smtClean="0"/>
                    <a:t>極大鎖 </a:t>
                  </a:r>
                  <a14:m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kumimoji="1" lang="ja-JP" altLang="en-US" sz="2400" dirty="0" smtClean="0"/>
                    <a:t> </a:t>
                  </a:r>
                  <a:r>
                    <a:rPr kumimoji="1" lang="en-US" altLang="ja-JP" sz="2400" b="1" dirty="0" smtClean="0"/>
                    <a:t>DM</a:t>
                  </a:r>
                  <a:r>
                    <a:rPr kumimoji="1" lang="ja-JP" altLang="en-US" sz="2400" b="1" dirty="0" smtClean="0"/>
                    <a:t>分解</a:t>
                  </a:r>
                  <a:endParaRPr kumimoji="1" lang="en-US" altLang="ja-JP" sz="2400" b="1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kumimoji="1" lang="ja-JP" altLang="en-US" sz="2400" dirty="0" smtClean="0"/>
                    <a:t>マッチングアルゴリズムによって高速に求まる</a:t>
                  </a:r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86" name="テキスト ボックス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891" y="4691595"/>
                  <a:ext cx="8511369" cy="1569660"/>
                </a:xfrm>
                <a:prstGeom prst="rect">
                  <a:avLst/>
                </a:prstGeom>
                <a:blipFill>
                  <a:blip r:embed="rId19"/>
                  <a:stretch>
                    <a:fillRect l="-1003" t="-1946" b="-817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テキスト ボックス 89"/>
            <p:cNvSpPr txBox="1"/>
            <p:nvPr/>
          </p:nvSpPr>
          <p:spPr>
            <a:xfrm>
              <a:off x="2449652" y="4442158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(</a:t>
              </a:r>
              <a:r>
                <a:rPr kumimoji="1" lang="ja-JP" altLang="en-US" sz="2000" dirty="0" smtClean="0"/>
                <a:t>最大</a:t>
              </a:r>
              <a:r>
                <a:rPr kumimoji="1" lang="en-US" altLang="ja-JP" sz="2000" dirty="0" smtClean="0"/>
                <a:t>)</a:t>
              </a:r>
              <a:endParaRPr kumimoji="1" lang="ja-JP" altLang="en-US" sz="2000" dirty="0" smtClean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815497" y="4442158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(</a:t>
              </a:r>
              <a:r>
                <a:rPr kumimoji="1" lang="ja-JP" altLang="en-US" sz="2000" dirty="0" smtClean="0"/>
                <a:t>最大</a:t>
              </a:r>
              <a:r>
                <a:rPr kumimoji="1" lang="en-US" altLang="ja-JP" sz="2000" dirty="0" smtClean="0"/>
                <a:t>)</a:t>
              </a:r>
              <a:endParaRPr kumimoji="1" lang="ja-JP" altLang="en-US" sz="2000" dirty="0" smtClean="0"/>
            </a:p>
          </p:txBody>
        </p:sp>
      </p:grpSp>
      <p:sp>
        <p:nvSpPr>
          <p:cNvPr id="98" name="左右矢印 97"/>
          <p:cNvSpPr/>
          <p:nvPr/>
        </p:nvSpPr>
        <p:spPr>
          <a:xfrm>
            <a:off x="4021743" y="3429453"/>
            <a:ext cx="834803" cy="1865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967220" y="9451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40234" y="7288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159737" y="135954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799476" y="9534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981726" y="25136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72005" y="177547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283138" y="20960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090171" y="14321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*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918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ブロック行列の</a:t>
            </a:r>
            <a:r>
              <a:rPr kumimoji="1" lang="en-US" altLang="ja-JP" dirty="0" smtClean="0"/>
              <a:t>DM</a:t>
            </a:r>
            <a:r>
              <a:rPr kumimoji="1" lang="ja-JP" altLang="en-US" dirty="0" smtClean="0"/>
              <a:t>分解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18275" y="896879"/>
            <a:ext cx="24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(Ito-Iwata-</a:t>
            </a:r>
            <a:r>
              <a:rPr kumimoji="1" lang="en-US" altLang="ja-JP" sz="2000" dirty="0" err="1" smtClean="0"/>
              <a:t>Murota</a:t>
            </a:r>
            <a:r>
              <a:rPr kumimoji="1" lang="en-US" altLang="ja-JP" sz="2000" dirty="0" smtClean="0"/>
              <a:t> 94)</a:t>
            </a:r>
            <a:endParaRPr kumimoji="1" lang="ja-JP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764764" y="1698623"/>
                <a:ext cx="3118803" cy="120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1" lang="ja-JP" altLang="en-US" sz="2000" i="1" smtClean="0">
                                        <a:latin typeface="Cambria Math" panose="02040503050406030204" pitchFamily="18" charset="0"/>
                                      </a:rPr>
                                      <m:t>𝜇𝜈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64" y="1698623"/>
                <a:ext cx="3118803" cy="1207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167540" y="2097473"/>
                <a:ext cx="2044278" cy="340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ja-JP" altLang="en-US" sz="200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ja-JP" altLang="en-US" sz="20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kumimoji="1" lang="ja-JP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kumimoji="1" lang="ja-JP" altLang="en-US" sz="2000" i="1">
                          <a:latin typeface="Cambria Math" panose="02040503050406030204" pitchFamily="18" charset="0"/>
                        </a:rPr>
                        <m:t>行列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540" y="2097473"/>
                <a:ext cx="2044278" cy="340414"/>
              </a:xfrm>
              <a:prstGeom prst="rect">
                <a:avLst/>
              </a:prstGeom>
              <a:blipFill>
                <a:blip r:embed="rId3"/>
                <a:stretch>
                  <a:fillRect l="-2687" t="-8929" r="-4179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46856" y="3077476"/>
                <a:ext cx="7697556" cy="120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↦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1" lang="ja-JP" altLang="en-US" sz="2000" i="1" smtClean="0">
                                        <a:latin typeface="Cambria Math" panose="02040503050406030204" pitchFamily="18" charset="0"/>
                                      </a:rPr>
                                      <m:t>𝜇𝜈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1" lang="en-US" altLang="ja-JP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ja-JP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kumimoji="1" lang="ja-JP" altLang="en-US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𝜈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56" y="3077476"/>
                <a:ext cx="7697556" cy="1207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89799" y="4503786"/>
                <a:ext cx="2966453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2000" i="1">
                        <a:latin typeface="Cambria Math" panose="02040503050406030204" pitchFamily="18" charset="0"/>
                      </a:rPr>
                      <m:t>置換行列</m:t>
                    </m:r>
                  </m:oMath>
                </a14:m>
                <a:r>
                  <a:rPr kumimoji="1" lang="en-US" altLang="ja-JP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kumimoji="1" lang="ja-JP" altLang="en-US" sz="200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kumimoji="1" lang="en-US" altLang="ja-JP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kumimoji="1" lang="ja-JP" altLang="en-US" sz="2000" b="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kumimoji="1" lang="en-US" altLang="ja-JP" sz="2000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2000" i="1" dirty="0">
                        <a:latin typeface="Cambria Math" panose="02040503050406030204" pitchFamily="18" charset="0"/>
                      </a:rPr>
                      <m:t>正則</m:t>
                    </m:r>
                  </m:oMath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799" y="4503786"/>
                <a:ext cx="2966453" cy="335092"/>
              </a:xfrm>
              <a:prstGeom prst="rect">
                <a:avLst/>
              </a:prstGeom>
              <a:blipFill>
                <a:blip r:embed="rId5"/>
                <a:stretch>
                  <a:fillRect l="-3080" t="-21818" r="-3080" b="-381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グループ化 24"/>
          <p:cNvGrpSpPr/>
          <p:nvPr/>
        </p:nvGrpSpPr>
        <p:grpSpPr>
          <a:xfrm>
            <a:off x="5381191" y="4432094"/>
            <a:ext cx="2791259" cy="2038792"/>
            <a:chOff x="4263591" y="3371644"/>
            <a:chExt cx="2899491" cy="2468018"/>
          </a:xfrm>
        </p:grpSpPr>
        <p:sp>
          <p:nvSpPr>
            <p:cNvPr id="9" name="正方形/長方形 8"/>
            <p:cNvSpPr/>
            <p:nvPr/>
          </p:nvSpPr>
          <p:spPr>
            <a:xfrm>
              <a:off x="4263591" y="3451303"/>
              <a:ext cx="2899491" cy="23883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263591" y="3451303"/>
              <a:ext cx="1366596" cy="57934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810657" y="5211120"/>
              <a:ext cx="352425" cy="628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>
              <a:spLocks noChangeAspect="1"/>
            </p:cNvSpPr>
            <p:nvPr/>
          </p:nvSpPr>
          <p:spPr>
            <a:xfrm>
              <a:off x="5630187" y="4030650"/>
              <a:ext cx="468000" cy="4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>
              <a:spLocks noChangeAspect="1"/>
            </p:cNvSpPr>
            <p:nvPr/>
          </p:nvSpPr>
          <p:spPr>
            <a:xfrm>
              <a:off x="6098187" y="4498650"/>
              <a:ext cx="356235" cy="3562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>
              <a:spLocks noChangeAspect="1"/>
            </p:cNvSpPr>
            <p:nvPr/>
          </p:nvSpPr>
          <p:spPr>
            <a:xfrm>
              <a:off x="6454422" y="4854885"/>
              <a:ext cx="356235" cy="3562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4946889" y="4854885"/>
                  <a:ext cx="359073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6889" y="4854885"/>
                  <a:ext cx="359073" cy="5539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6084883" y="4422062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6" name="テキスト ボックス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4883" y="4422062"/>
                  <a:ext cx="21800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0000" r="-17143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4331802" y="3371644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7" name="テキスト ボックス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1802" y="3371644"/>
                  <a:ext cx="21800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0588" r="-20588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4864249" y="3678936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4249" y="3678936"/>
                  <a:ext cx="21800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588" r="-20588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6565397" y="3742171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5397" y="3742171"/>
                  <a:ext cx="218008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0000" r="-17143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6799582" y="5132762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582" y="5132762"/>
                  <a:ext cx="218008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000" r="-17143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5602869" y="4175297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2869" y="4175297"/>
                  <a:ext cx="218008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20000" r="-17143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6783404" y="5470330"/>
                  <a:ext cx="218008" cy="36933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3404" y="5470330"/>
                  <a:ext cx="218008" cy="369331"/>
                </a:xfrm>
                <a:prstGeom prst="rect">
                  <a:avLst/>
                </a:prstGeom>
                <a:blipFill>
                  <a:blip r:embed="rId13"/>
                  <a:stretch>
                    <a:fillRect l="-20588" r="-20588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6481740" y="4784469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1740" y="4784469"/>
                  <a:ext cx="218008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20588" r="-20588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6897631" y="4506795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7631" y="4506795"/>
                  <a:ext cx="218008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20588" r="-20588" b="-18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4748824" y="5195711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24" y="5195711"/>
                <a:ext cx="482824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52600" y="203200"/>
            <a:ext cx="6005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例</a:t>
            </a:r>
            <a:r>
              <a:rPr kumimoji="1" lang="en-US" altLang="ja-JP" sz="3600" dirty="0" smtClean="0"/>
              <a:t>: GF(2)</a:t>
            </a:r>
            <a:r>
              <a:rPr kumimoji="1" lang="ja-JP" altLang="en-US" sz="3600" dirty="0" smtClean="0"/>
              <a:t>上の</a:t>
            </a:r>
            <a:r>
              <a:rPr kumimoji="1" lang="en-US" altLang="ja-JP" sz="3600" dirty="0" smtClean="0"/>
              <a:t>(2,2,2;2,2,2)</a:t>
            </a:r>
            <a:r>
              <a:rPr kumimoji="1" lang="ja-JP" altLang="en-US" sz="3600" dirty="0" smtClean="0"/>
              <a:t>行列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31420" y="1365250"/>
                <a:ext cx="8930030" cy="2009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kumimoji="1" lang="en-US" altLang="ja-JP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kumimoji="1" lang="en-US" altLang="ja-JP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kumimoji="1"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kumimoji="1" lang="en-US" altLang="ja-JP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kumimoji="1"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kumimoji="1" lang="en-US" altLang="ja-JP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kumimoji="1" lang="en-US" altLang="ja-JP" sz="20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kumimoji="1" lang="ja-JP" altLang="en-US" sz="2000" dirty="0"/>
              </a:p>
              <a:p>
                <a:endParaRPr kumimoji="1" lang="ja-JP" altLang="en-US" sz="20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0" y="1365250"/>
                <a:ext cx="8930030" cy="20092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004967" y="3786835"/>
                <a:ext cx="2831865" cy="1581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1" lang="en-US" altLang="ja-JP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1" lang="en-US" altLang="ja-JP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967" y="3786835"/>
                <a:ext cx="2831865" cy="1581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5037217" y="3710583"/>
                <a:ext cx="3011402" cy="1623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/>
                                          <m:e/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</m:mr>
                                        <m:mr>
                                          <m:e/>
                                          <m:e/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/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 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kumimoji="1"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1" lang="en-US" altLang="ja-JP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</m:mr>
                                        <m:mr>
                                          <m:e/>
                                          <m:e/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1"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/>
                                          <m:e/>
                                        </m:mr>
                                        <m:mr>
                                          <m:e/>
                                          <m:e/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/>
                                    <m:e>
                                      <m:r>
                                        <a:rPr kumimoji="1" lang="en-US" altLang="ja-JP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217" y="3710583"/>
                <a:ext cx="3011402" cy="1623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>
            <a:off x="4095750" y="4522536"/>
            <a:ext cx="73660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011143" y="468815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列置換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行置換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409950" y="1949450"/>
            <a:ext cx="22987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390900" y="2489200"/>
            <a:ext cx="22987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140200" y="1422400"/>
            <a:ext cx="0" cy="1706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908550" y="1416050"/>
            <a:ext cx="0" cy="1706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4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80398" y="791848"/>
            <a:ext cx="8302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ブロック行列の</a:t>
            </a:r>
            <a:r>
              <a:rPr kumimoji="1" lang="en-US" altLang="ja-JP" sz="2800" dirty="0" smtClean="0"/>
              <a:t>DM</a:t>
            </a:r>
            <a:r>
              <a:rPr kumimoji="1" lang="ja-JP" altLang="en-US" sz="2800" dirty="0" smtClean="0"/>
              <a:t>分解を求める</a:t>
            </a:r>
            <a:endParaRPr kumimoji="1" lang="en-US" altLang="ja-JP" sz="2800" dirty="0" smtClean="0"/>
          </a:p>
          <a:p>
            <a:r>
              <a:rPr kumimoji="1" lang="en-US" altLang="ja-JP" sz="2800" dirty="0"/>
              <a:t>(</a:t>
            </a:r>
            <a:r>
              <a:rPr kumimoji="1" lang="ja-JP" altLang="en-US" sz="2800" dirty="0" smtClean="0"/>
              <a:t>多項式時間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アルゴリズムは一般に知られていない</a:t>
            </a:r>
            <a:endParaRPr kumimoji="1" lang="ja-JP" altLang="en-US" sz="28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6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580398" y="2121780"/>
                <a:ext cx="7669215" cy="246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この問題を考える私の動機</a:t>
                </a:r>
                <a:endParaRPr kumimoji="1" lang="en-US" altLang="ja-JP" sz="2800" dirty="0" smtClean="0"/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800" dirty="0" smtClean="0"/>
                  <a:t>モジュラ束上の劣モジュラ最適化</a:t>
                </a:r>
                <a:endParaRPr kumimoji="1" lang="en-US" altLang="ja-JP" sz="2800" dirty="0" smtClean="0"/>
              </a:p>
              <a:p>
                <a:r>
                  <a:rPr kumimoji="1" lang="ja-JP" altLang="en-US" sz="2800" dirty="0"/>
                  <a:t>　</a:t>
                </a:r>
                <a:r>
                  <a:rPr kumimoji="1" lang="ja-JP" altLang="en-US" sz="2800" dirty="0" smtClean="0"/>
                  <a:t>　　　　　</a:t>
                </a:r>
                <a:r>
                  <a:rPr kumimoji="1" lang="en-US" altLang="ja-JP" sz="2800" dirty="0" smtClean="0"/>
                  <a:t>c.f. </a:t>
                </a:r>
                <a:r>
                  <a:rPr kumimoji="1" lang="en-US" altLang="ja-JP" sz="2800" dirty="0" err="1" smtClean="0"/>
                  <a:t>Fujishige</a:t>
                </a:r>
                <a:r>
                  <a:rPr kumimoji="1" lang="en-US" altLang="ja-JP" sz="2800" dirty="0" smtClean="0"/>
                  <a:t> et al. 2015,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en-US" altLang="ja-JP" sz="2800" dirty="0" smtClean="0"/>
              </a:p>
              <a:p>
                <a:endParaRPr kumimoji="1" lang="en-US" altLang="ja-JP" sz="28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kumimoji="1" lang="en-US" altLang="ja-JP" sz="2800" dirty="0" smtClean="0"/>
                  <a:t>q-analogue in combinatorial optimization (</a:t>
                </a:r>
                <a:r>
                  <a:rPr kumimoji="1" lang="ja-JP" altLang="en-US" sz="2800" dirty="0" smtClean="0"/>
                  <a:t>妄想</a:t>
                </a:r>
                <a:r>
                  <a:rPr kumimoji="1" lang="en-US" altLang="ja-JP" sz="2800" dirty="0" smtClean="0"/>
                  <a:t>)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8" y="2121780"/>
                <a:ext cx="7669215" cy="2462213"/>
              </a:xfrm>
              <a:prstGeom prst="rect">
                <a:avLst/>
              </a:prstGeom>
              <a:blipFill>
                <a:blip r:embed="rId2"/>
                <a:stretch>
                  <a:fillRect l="-1590" t="-2228" r="-715" b="-61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3330455" y="4605286"/>
                <a:ext cx="21726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 ⊆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sz="3200" dirty="0" smtClean="0"/>
                  <a:t>,  </a:t>
                </a:r>
                <a:r>
                  <a:rPr kumimoji="1" lang="ja-JP" altLang="en-US" sz="3200" dirty="0"/>
                  <a:t> </a:t>
                </a:r>
                <a:r>
                  <a:rPr kumimoji="1" lang="ja-JP" altLang="en-US" sz="3200" dirty="0" smtClean="0"/>
                  <a:t> </a:t>
                </a:r>
                <a:r>
                  <a:rPr kumimoji="1" lang="en-US" altLang="ja-JP" sz="32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455" y="4605286"/>
                <a:ext cx="2172646" cy="492443"/>
              </a:xfrm>
              <a:prstGeom prst="rect">
                <a:avLst/>
              </a:prstGeom>
              <a:blipFill>
                <a:blip r:embed="rId3"/>
                <a:stretch>
                  <a:fillRect t="-23457" b="-506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3764392" y="50692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有限</a:t>
            </a:r>
            <a:r>
              <a:rPr kumimoji="1" lang="ja-JP" altLang="en-US" dirty="0"/>
              <a:t>集合</a:t>
            </a:r>
            <a:endParaRPr kumimoji="1" lang="ja-JP" altLang="en-US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38504" y="5080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部分集合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41294" y="510255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要素数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2656552" y="5592757"/>
            <a:ext cx="3516905" cy="977580"/>
            <a:chOff x="2656552" y="5770557"/>
            <a:chExt cx="3516905" cy="977580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2656552" y="5964565"/>
              <a:ext cx="3516905" cy="783572"/>
              <a:chOff x="2656396" y="5929513"/>
              <a:chExt cx="3516905" cy="783572"/>
            </a:xfrm>
          </p:grpSpPr>
          <p:sp>
            <p:nvSpPr>
              <p:cNvPr id="25" name="テキスト ボックス 24"/>
              <p:cNvSpPr txBox="1"/>
              <p:nvPr/>
            </p:nvSpPr>
            <p:spPr>
              <a:xfrm>
                <a:off x="3796142" y="6066754"/>
                <a:ext cx="15696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有限次元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ベクトル空間</a:t>
                </a: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2656396" y="606675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部分空間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5238750" y="5929513"/>
                    <a:ext cx="934551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dim</m:t>
                          </m:r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kumimoji="1" lang="ja-JP" altLang="en-US" sz="2800" dirty="0" smtClean="0"/>
                  </a:p>
                </p:txBody>
              </p:sp>
            </mc:Choice>
            <mc:Fallback xmlns="">
              <p:sp>
                <p:nvSpPr>
                  <p:cNvPr id="29" name="テキスト ボックス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38750" y="5929513"/>
                    <a:ext cx="934551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テキスト ボックス 29"/>
              <p:cNvSpPr txBox="1"/>
              <p:nvPr/>
            </p:nvSpPr>
            <p:spPr>
              <a:xfrm>
                <a:off x="5495291" y="6321889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/>
                  <a:t>次元</a:t>
                </a:r>
                <a:endParaRPr kumimoji="1" lang="ja-JP" altLang="en-US" dirty="0" smtClean="0"/>
              </a:p>
            </p:txBody>
          </p:sp>
        </p:grpSp>
        <p:sp>
          <p:nvSpPr>
            <p:cNvPr id="32" name="下矢印 31"/>
            <p:cNvSpPr/>
            <p:nvPr/>
          </p:nvSpPr>
          <p:spPr>
            <a:xfrm>
              <a:off x="4172689" y="5770557"/>
              <a:ext cx="484632" cy="2532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6511298" y="3109913"/>
            <a:ext cx="713415" cy="766762"/>
            <a:chOff x="501023" y="4869237"/>
            <a:chExt cx="1041151" cy="1056181"/>
          </a:xfrm>
        </p:grpSpPr>
        <p:sp>
          <p:nvSpPr>
            <p:cNvPr id="34" name="楕円 33"/>
            <p:cNvSpPr>
              <a:spLocks noChangeAspect="1"/>
            </p:cNvSpPr>
            <p:nvPr/>
          </p:nvSpPr>
          <p:spPr>
            <a:xfrm>
              <a:off x="930278" y="4869237"/>
              <a:ext cx="158750" cy="15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/>
            <p:cNvSpPr>
              <a:spLocks noChangeAspect="1"/>
            </p:cNvSpPr>
            <p:nvPr/>
          </p:nvSpPr>
          <p:spPr>
            <a:xfrm>
              <a:off x="501023" y="5307393"/>
              <a:ext cx="158750" cy="15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/>
            <p:cNvSpPr>
              <a:spLocks noChangeAspect="1"/>
            </p:cNvSpPr>
            <p:nvPr/>
          </p:nvSpPr>
          <p:spPr>
            <a:xfrm>
              <a:off x="780982" y="5307393"/>
              <a:ext cx="158750" cy="15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/>
            <p:cNvSpPr>
              <a:spLocks noChangeAspect="1"/>
            </p:cNvSpPr>
            <p:nvPr/>
          </p:nvSpPr>
          <p:spPr>
            <a:xfrm>
              <a:off x="1383424" y="5307393"/>
              <a:ext cx="158750" cy="15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/>
            <p:cNvSpPr>
              <a:spLocks noChangeAspect="1"/>
            </p:cNvSpPr>
            <p:nvPr/>
          </p:nvSpPr>
          <p:spPr>
            <a:xfrm>
              <a:off x="923925" y="5766668"/>
              <a:ext cx="158750" cy="1587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957624" y="5156522"/>
                  <a:ext cx="484258" cy="4718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0" name="テキスト ボックス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624" y="5156522"/>
                  <a:ext cx="484258" cy="471846"/>
                </a:xfrm>
                <a:prstGeom prst="rect">
                  <a:avLst/>
                </a:prstGeom>
                <a:blipFill>
                  <a:blip r:embed="rId5"/>
                  <a:stretch>
                    <a:fillRect l="-5455" r="-545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直線コネクタ 41"/>
            <p:cNvCxnSpPr>
              <a:stCxn id="35" idx="5"/>
              <a:endCxn id="39" idx="1"/>
            </p:cNvCxnSpPr>
            <p:nvPr/>
          </p:nvCxnSpPr>
          <p:spPr>
            <a:xfrm>
              <a:off x="636525" y="5442895"/>
              <a:ext cx="310648" cy="3470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36" idx="4"/>
              <a:endCxn id="39" idx="0"/>
            </p:cNvCxnSpPr>
            <p:nvPr/>
          </p:nvCxnSpPr>
          <p:spPr>
            <a:xfrm>
              <a:off x="860357" y="5466143"/>
              <a:ext cx="142943" cy="3005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endCxn id="39" idx="7"/>
            </p:cNvCxnSpPr>
            <p:nvPr/>
          </p:nvCxnSpPr>
          <p:spPr>
            <a:xfrm flipH="1">
              <a:off x="1059427" y="5457737"/>
              <a:ext cx="401653" cy="3321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38" idx="1"/>
              <a:endCxn id="34" idx="5"/>
            </p:cNvCxnSpPr>
            <p:nvPr/>
          </p:nvCxnSpPr>
          <p:spPr>
            <a:xfrm flipH="1" flipV="1">
              <a:off x="1065780" y="5004739"/>
              <a:ext cx="340892" cy="325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36" idx="0"/>
              <a:endCxn id="34" idx="4"/>
            </p:cNvCxnSpPr>
            <p:nvPr/>
          </p:nvCxnSpPr>
          <p:spPr>
            <a:xfrm flipV="1">
              <a:off x="860357" y="5027987"/>
              <a:ext cx="149296" cy="2794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35" idx="0"/>
              <a:endCxn id="34" idx="3"/>
            </p:cNvCxnSpPr>
            <p:nvPr/>
          </p:nvCxnSpPr>
          <p:spPr>
            <a:xfrm flipV="1">
              <a:off x="580398" y="5004739"/>
              <a:ext cx="373128" cy="30265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86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9708" y="673540"/>
            <a:ext cx="85988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DM</a:t>
            </a:r>
            <a:r>
              <a:rPr kumimoji="1" lang="ja-JP" altLang="en-US" sz="2800" dirty="0" smtClean="0"/>
              <a:t>分解アルゴリズムが得られている特殊ケース</a:t>
            </a:r>
            <a:r>
              <a:rPr kumimoji="1" lang="en-US" altLang="ja-JP" sz="2800" dirty="0" smtClean="0"/>
              <a:t>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ブロックが１つ                  　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 </a:t>
            </a:r>
            <a:r>
              <a:rPr kumimoji="1" lang="ja-JP" altLang="en-US" sz="2800" dirty="0" smtClean="0"/>
              <a:t>ガウスの消去法</a:t>
            </a:r>
            <a:endParaRPr kumimoji="1"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各ブロックが</a:t>
            </a:r>
            <a:r>
              <a:rPr kumimoji="1" lang="en-US" altLang="ja-JP" sz="2800" dirty="0" smtClean="0"/>
              <a:t>1x1</a:t>
            </a:r>
            <a:r>
              <a:rPr kumimoji="1" lang="ja-JP" altLang="en-US" sz="2800" dirty="0" smtClean="0"/>
              <a:t>行列        　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  </a:t>
            </a:r>
            <a:r>
              <a:rPr kumimoji="1" lang="ja-JP" altLang="en-US" sz="2800" dirty="0" smtClean="0">
                <a:sym typeface="Wingdings" panose="05000000000000000000" pitchFamily="2" charset="2"/>
              </a:rPr>
              <a:t>通常の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DM</a:t>
            </a:r>
            <a:r>
              <a:rPr kumimoji="1" lang="ja-JP" altLang="en-US" sz="2800" dirty="0" smtClean="0">
                <a:sym typeface="Wingdings" panose="05000000000000000000" pitchFamily="2" charset="2"/>
              </a:rPr>
              <a:t>分解</a:t>
            </a:r>
            <a:endParaRPr kumimoji="1" lang="en-US" altLang="ja-JP" sz="28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各ブロックの列サイズが</a:t>
            </a:r>
            <a:r>
              <a:rPr kumimoji="1" lang="en-US" altLang="ja-JP" sz="2800" dirty="0" smtClean="0"/>
              <a:t>1   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  </a:t>
            </a:r>
            <a:r>
              <a:rPr kumimoji="1" lang="ja-JP" altLang="en-US" sz="2800" dirty="0" smtClean="0">
                <a:sym typeface="Wingdings" panose="05000000000000000000" pitchFamily="2" charset="2"/>
              </a:rPr>
              <a:t>多層混合行列の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CCF</a:t>
            </a:r>
            <a:endParaRPr kumimoji="1" lang="en-US" altLang="ja-JP" sz="2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33603" y="2562025"/>
            <a:ext cx="2695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Murota</a:t>
            </a:r>
            <a:r>
              <a:rPr kumimoji="1" lang="en-US" altLang="ja-JP" sz="2000" dirty="0" smtClean="0"/>
              <a:t>-</a:t>
            </a:r>
            <a:r>
              <a:rPr kumimoji="1" lang="en-US" altLang="ja-JP" sz="2000" dirty="0" err="1" smtClean="0"/>
              <a:t>Iri</a:t>
            </a:r>
            <a:r>
              <a:rPr kumimoji="1" lang="en-US" altLang="ja-JP" sz="2000" dirty="0" smtClean="0"/>
              <a:t>-Nakamura</a:t>
            </a:r>
            <a:r>
              <a:rPr kumimoji="1" lang="en-US" altLang="ja-JP" dirty="0" smtClean="0"/>
              <a:t> 87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008791" y="3272147"/>
            <a:ext cx="6709179" cy="1657350"/>
            <a:chOff x="1156629" y="4400550"/>
            <a:chExt cx="6709179" cy="165735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317220" y="4400550"/>
              <a:ext cx="65485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/>
                <a:t>今回の結果</a:t>
              </a:r>
              <a:r>
                <a:rPr kumimoji="1" lang="en-US" altLang="ja-JP" sz="3200" dirty="0" smtClean="0"/>
                <a:t>[H.2016]</a:t>
              </a:r>
            </a:p>
            <a:p>
              <a:r>
                <a:rPr kumimoji="1" lang="ja-JP" altLang="en-US" sz="3200" dirty="0" smtClean="0"/>
                <a:t>各ブロックのランクが</a:t>
              </a:r>
              <a:r>
                <a:rPr kumimoji="1" lang="en-US" altLang="ja-JP" sz="3200" dirty="0" smtClean="0"/>
                <a:t>1</a:t>
              </a:r>
              <a:r>
                <a:rPr kumimoji="1" lang="ja-JP" altLang="en-US" sz="3200" dirty="0" smtClean="0"/>
                <a:t>以下なら，</a:t>
              </a:r>
              <a:endParaRPr kumimoji="1" lang="en-US" altLang="ja-JP" sz="3200" dirty="0" smtClean="0"/>
            </a:p>
            <a:p>
              <a:r>
                <a:rPr kumimoji="1" lang="en-US" altLang="ja-JP" sz="3200" dirty="0" smtClean="0"/>
                <a:t>DM</a:t>
              </a:r>
              <a:r>
                <a:rPr kumimoji="1" lang="ja-JP" altLang="en-US" sz="3200" dirty="0" smtClean="0"/>
                <a:t>分解は多項式時間で求まる．</a:t>
              </a:r>
              <a:endParaRPr kumimoji="1" lang="ja-JP" altLang="en-US" sz="32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156629" y="4400550"/>
              <a:ext cx="6623050" cy="1657350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79708" y="5356702"/>
            <a:ext cx="6836007" cy="1233487"/>
            <a:chOff x="452934" y="5318602"/>
            <a:chExt cx="6836007" cy="123348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テキスト ボックス 1"/>
                <p:cNvSpPr txBox="1"/>
                <p:nvPr/>
              </p:nvSpPr>
              <p:spPr>
                <a:xfrm>
                  <a:off x="452934" y="5619788"/>
                  <a:ext cx="592251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457200" indent="-45720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kumimoji="1" lang="ja-JP" altLang="en-US" sz="2800" dirty="0"/>
                    <a:t>　</a:t>
                  </a:r>
                  <a:r>
                    <a:rPr kumimoji="1" lang="ja-JP" altLang="en-US" sz="2800" dirty="0" smtClean="0"/>
                    <a:t>　　　　        </a:t>
                  </a:r>
                  <a:r>
                    <a:rPr kumimoji="1" lang="en-US" altLang="ja-JP" sz="2800" dirty="0" smtClean="0">
                      <a:sym typeface="Wingdings" panose="05000000000000000000" pitchFamily="2" charset="2"/>
                    </a:rPr>
                    <a:t> </a:t>
                  </a:r>
                  <a:r>
                    <a:rPr kumimoji="1" lang="ja-JP" altLang="en-US" sz="2800" dirty="0" smtClean="0">
                      <a:sym typeface="Wingdings" panose="05000000000000000000" pitchFamily="2" charset="2"/>
                    </a:rPr>
                    <a:t>固有値計算</a:t>
                  </a:r>
                  <a:endParaRPr kumimoji="1" lang="ja-JP" altLang="en-US" sz="2800" dirty="0" smtClean="0"/>
                </a:p>
              </p:txBody>
            </p:sp>
          </mc:Choice>
          <mc:Fallback>
            <p:sp>
              <p:nvSpPr>
                <p:cNvPr id="2" name="テキスト ボックス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934" y="5619788"/>
                  <a:ext cx="5922519" cy="523220"/>
                </a:xfrm>
                <a:prstGeom prst="rect">
                  <a:avLst/>
                </a:prstGeom>
                <a:blipFill>
                  <a:blip r:embed="rId2"/>
                  <a:stretch>
                    <a:fillRect t="-15116" r="-926" b="-325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グループ化 24"/>
            <p:cNvGrpSpPr/>
            <p:nvPr/>
          </p:nvGrpSpPr>
          <p:grpSpPr>
            <a:xfrm>
              <a:off x="1790700" y="5318602"/>
              <a:ext cx="1233488" cy="1233487"/>
              <a:chOff x="1609725" y="5409089"/>
              <a:chExt cx="1233488" cy="1233487"/>
            </a:xfrm>
          </p:grpSpPr>
          <p:grpSp>
            <p:nvGrpSpPr>
              <p:cNvPr id="19" name="グループ化 18"/>
              <p:cNvGrpSpPr/>
              <p:nvPr/>
            </p:nvGrpSpPr>
            <p:grpSpPr>
              <a:xfrm>
                <a:off x="1609725" y="5409089"/>
                <a:ext cx="1233488" cy="1233487"/>
                <a:chOff x="1681162" y="5441950"/>
                <a:chExt cx="1233488" cy="1233487"/>
              </a:xfrm>
            </p:grpSpPr>
            <p:sp>
              <p:nvSpPr>
                <p:cNvPr id="3" name="正方形/長方形 2"/>
                <p:cNvSpPr>
                  <a:spLocks noChangeAspect="1"/>
                </p:cNvSpPr>
                <p:nvPr/>
              </p:nvSpPr>
              <p:spPr>
                <a:xfrm>
                  <a:off x="1681162" y="5441950"/>
                  <a:ext cx="1233487" cy="123348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" name="直線コネクタ 6"/>
                <p:cNvCxnSpPr>
                  <a:stCxn id="3" idx="0"/>
                  <a:endCxn id="3" idx="2"/>
                </p:cNvCxnSpPr>
                <p:nvPr/>
              </p:nvCxnSpPr>
              <p:spPr>
                <a:xfrm>
                  <a:off x="2297906" y="5441950"/>
                  <a:ext cx="0" cy="123348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 flipH="1">
                  <a:off x="1681162" y="6058693"/>
                  <a:ext cx="123348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テキスト ボックス 19"/>
              <p:cNvSpPr txBox="1"/>
              <p:nvPr/>
            </p:nvSpPr>
            <p:spPr>
              <a:xfrm>
                <a:off x="1631435" y="5558233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正則</a:t>
                </a:r>
                <a:endParaRPr kumimoji="1" lang="ja-JP" altLang="en-US" sz="1600" dirty="0" smtClean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221985" y="5558233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正則</a:t>
                </a:r>
                <a:endParaRPr kumimoji="1" lang="ja-JP" altLang="en-US" sz="1600" dirty="0" smtClean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1632762" y="6187074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正則</a:t>
                </a:r>
                <a:endParaRPr kumimoji="1" lang="ja-JP" altLang="en-US" sz="1600" dirty="0" smtClean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2221985" y="6187074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 smtClean="0"/>
                  <a:t>正則</a:t>
                </a:r>
                <a:endParaRPr kumimoji="1" lang="ja-JP" altLang="en-US" sz="1600" dirty="0" smtClean="0"/>
              </a:p>
            </p:txBody>
          </p:sp>
        </p:grpSp>
        <p:sp>
          <p:nvSpPr>
            <p:cNvPr id="24" name="テキスト ボックス 23"/>
            <p:cNvSpPr txBox="1"/>
            <p:nvPr/>
          </p:nvSpPr>
          <p:spPr>
            <a:xfrm>
              <a:off x="5347384" y="6110384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(</a:t>
              </a:r>
              <a:r>
                <a:rPr kumimoji="1" lang="ja-JP" altLang="en-US" dirty="0" smtClean="0"/>
                <a:t>昨日気がついた</a:t>
              </a:r>
              <a:r>
                <a:rPr kumimoji="1" lang="en-US" altLang="ja-JP" dirty="0" smtClean="0"/>
                <a:t>)</a:t>
              </a:r>
              <a:endParaRPr kumimoji="1" lang="ja-JP" alt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293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2145" y="-34314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最大安定部分空間問題による定式化</a:t>
            </a:r>
            <a:endParaRPr kumimoji="1" lang="ja-JP" altLang="en-US" sz="36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534616" y="5033016"/>
            <a:ext cx="5443887" cy="1021524"/>
            <a:chOff x="2210120" y="5295215"/>
            <a:chExt cx="5443887" cy="10215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210120" y="5295215"/>
                  <a:ext cx="4457759" cy="5616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where</a:t>
                  </a:r>
                  <a:r>
                    <a:rPr kumimoji="1" lang="ja-JP" altLang="en-US" sz="2800" dirty="0" smtClean="0"/>
                    <a:t>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ja-JP" altLang="en-US" sz="2800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1" lang="en-US" altLang="ja-JP" sz="28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kumimoji="1" lang="en-US" altLang="ja-JP" sz="28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kumimoji="1" lang="en-US" altLang="ja-JP" sz="28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𝔽</m:t>
                      </m:r>
                    </m:oMath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0120" y="5295215"/>
                  <a:ext cx="4457759" cy="561629"/>
                </a:xfrm>
                <a:prstGeom prst="rect">
                  <a:avLst/>
                </a:prstGeom>
                <a:blipFill>
                  <a:blip r:embed="rId2"/>
                  <a:stretch>
                    <a:fillRect l="-2873" t="-10870" b="-239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525458" y="5838531"/>
                  <a:ext cx="3128549" cy="4782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↦ 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ja-JP" alt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𝛼𝛽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458" y="5838531"/>
                  <a:ext cx="3128549" cy="4782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334607" y="1152206"/>
                <a:ext cx="3118803" cy="120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kumimoji="1"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kumimoji="1" lang="ja-JP" altLang="en-US" sz="2000" i="1" smtClean="0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kumimoji="1" lang="en-US" altLang="ja-JP" sz="20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en-US" altLang="ja-JP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kumimoji="1" lang="ja-JP" altLang="en-US" sz="2000" i="1" smtClean="0">
                                        <a:latin typeface="Cambria Math" panose="02040503050406030204" pitchFamily="18" charset="0"/>
                                      </a:rPr>
                                      <m:t>𝜇𝜈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607" y="1152206"/>
                <a:ext cx="3118803" cy="1207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4797018" y="1407266"/>
                <a:ext cx="2765629" cy="340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ja-JP" altLang="en-US" sz="200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ja-JP" alt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kumimoji="1" lang="ja-JP" alt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kumimoji="1" lang="ja-JP" altLang="en-US" sz="2000" i="1">
                        <a:latin typeface="Cambria Math" panose="02040503050406030204" pitchFamily="18" charset="0"/>
                      </a:rPr>
                      <m:t>行列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kumimoji="1" lang="ja-JP" altLang="en-US" sz="2000" dirty="0" smtClean="0"/>
                  <a:t>体</a:t>
                </a:r>
                <a14:m>
                  <m:oMath xmlns:m="http://schemas.openxmlformats.org/officeDocument/2006/math">
                    <m:r>
                      <a:rPr kumimoji="1" lang="ja-JP" altLang="en-US" sz="2000" i="1" dirty="0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kumimoji="1" lang="ja-JP" altLang="en-US" sz="2000" dirty="0" smtClean="0"/>
                  <a:t>上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018" y="1407266"/>
                <a:ext cx="2765629" cy="340414"/>
              </a:xfrm>
              <a:prstGeom prst="rect">
                <a:avLst/>
              </a:prstGeom>
              <a:blipFill>
                <a:blip r:embed="rId5"/>
                <a:stretch>
                  <a:fillRect l="-3304" t="-19643" r="-4626" b="-37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7226961" y="756660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(H.2016)</a:t>
            </a:r>
            <a:endParaRPr kumimoji="1" lang="ja-JP" altLang="en-US" sz="2400" dirty="0" smtClean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319685" y="2575711"/>
            <a:ext cx="6267450" cy="2302914"/>
            <a:chOff x="1319685" y="2575711"/>
            <a:chExt cx="6267450" cy="2302914"/>
          </a:xfrm>
        </p:grpSpPr>
        <p:sp>
          <p:nvSpPr>
            <p:cNvPr id="21" name="正方形/長方形 20"/>
            <p:cNvSpPr/>
            <p:nvPr/>
          </p:nvSpPr>
          <p:spPr>
            <a:xfrm>
              <a:off x="1319685" y="2575711"/>
              <a:ext cx="6267450" cy="230291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748146" y="2654810"/>
              <a:ext cx="5654778" cy="2093491"/>
              <a:chOff x="1748146" y="2654810"/>
              <a:chExt cx="5654778" cy="209349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テキスト ボックス 3"/>
                  <p:cNvSpPr txBox="1"/>
                  <p:nvPr/>
                </p:nvSpPr>
                <p:spPr>
                  <a:xfrm>
                    <a:off x="1748146" y="2654810"/>
                    <a:ext cx="4682949" cy="5791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2800" dirty="0" smtClean="0"/>
                      <a:t>Max.  </a:t>
                    </a:r>
                    <a14:m>
                      <m:oMath xmlns:m="http://schemas.openxmlformats.org/officeDocument/2006/math">
                        <m:nary>
                          <m:naryPr>
                            <m:chr m:val="∑"/>
                            <m:supHide m:val="on"/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kumimoji="1" lang="en-US" altLang="ja-JP" sz="2800" b="0" i="0" smtClean="0">
                                <a:latin typeface="Cambria Math" panose="02040503050406030204" pitchFamily="18" charset="0"/>
                              </a:rPr>
                              <m:t>dim</m:t>
                            </m:r>
                          </m:e>
                        </m:nary>
                      </m:oMath>
                    </a14:m>
                    <a:r>
                      <a:rPr kumimoji="1" lang="ja-JP" altLang="en-US" sz="2800" dirty="0" smtClean="0"/>
                      <a:t>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kumimoji="1" lang="ja-JP" altLang="en-US" sz="2800" i="1" dirty="0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kumimoji="1" lang="en-US" altLang="ja-JP" sz="2800" b="0" i="1" dirty="0" smtClean="0">
                            <a:latin typeface="Cambria Math" panose="02040503050406030204" pitchFamily="18" charset="0"/>
                          </a:rPr>
                          <m:t>+ 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kumimoji="1" lang="en-US" altLang="ja-JP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kumimoji="1" lang="ja-JP" altLang="en-US" sz="2800" b="0" i="1" dirty="0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kumimoji="1" lang="en-US" altLang="ja-JP" sz="2800" b="0" i="0" dirty="0" smtClean="0">
                                <a:latin typeface="Cambria Math" panose="02040503050406030204" pitchFamily="18" charset="0"/>
                              </a:rPr>
                              <m:t>dim</m:t>
                            </m:r>
                            <m:r>
                              <m:rPr>
                                <m:nor/>
                              </m:rPr>
                              <a:rPr kumimoji="1" lang="en-US" altLang="ja-JP" sz="2800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kumimoji="1" lang="en-US" altLang="ja-JP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800" b="0" i="1" dirty="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kumimoji="1" lang="ja-JP" altLang="en-US" sz="2800" b="0" i="1" dirty="0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sub>
                            </m:sSub>
                          </m:e>
                        </m:nary>
                      </m:oMath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4" name="テキスト ボックス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8146" y="2654810"/>
                    <a:ext cx="4682949" cy="5791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734" t="-10526" b="-1894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" name="テキスト ボックス 4"/>
              <p:cNvSpPr txBox="1"/>
              <p:nvPr/>
            </p:nvSpPr>
            <p:spPr>
              <a:xfrm>
                <a:off x="1822450" y="3384119"/>
                <a:ext cx="702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</a:t>
                </a:r>
                <a:endParaRPr kumimoji="1" lang="ja-JP" altLang="en-US" sz="2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テキスト ボックス 5"/>
                  <p:cNvSpPr txBox="1"/>
                  <p:nvPr/>
                </p:nvSpPr>
                <p:spPr>
                  <a:xfrm>
                    <a:off x="2807340" y="3384119"/>
                    <a:ext cx="3829638" cy="56162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ja-JP" altLang="en-US" sz="280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⊆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sSup>
                            <m:sSup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𝔽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ja-JP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kumimoji="1" lang="ja-JP" altLang="en-US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kumimoji="1" lang="ja-JP" altLang="en-US" sz="2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⊆</m:t>
                          </m:r>
                          <m:sSup>
                            <m:sSupPr>
                              <m:ctrlPr>
                                <a:rPr kumimoji="1" lang="en-US" altLang="ja-JP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kumimoji="1" lang="en-US" altLang="ja-JP" sz="28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𝔽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ja-JP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kumimoji="1" lang="ja-JP" alt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</m:oMath>
                      </m:oMathPara>
                    </a14:m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6" name="テキスト ボックス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07340" y="3384119"/>
                    <a:ext cx="3829638" cy="56162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正方形/長方形 8"/>
                  <p:cNvSpPr/>
                  <p:nvPr/>
                </p:nvSpPr>
                <p:spPr>
                  <a:xfrm>
                    <a:off x="2876813" y="4155831"/>
                    <a:ext cx="4526111" cy="59247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ja-JP" altLang="en-US" sz="2800" i="1" smtClean="0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ja-JP" altLang="en-US" sz="28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kumimoji="1" lang="ja-JP" altLang="en-US" sz="28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</m:d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kumimoji="1" lang="ja-JP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</m:oMath>
                      </m:oMathPara>
                    </a14:m>
                    <a:endParaRPr lang="ja-JP" altLang="en-US" sz="2800" dirty="0"/>
                  </a:p>
                </p:txBody>
              </p:sp>
            </mc:Choice>
            <mc:Fallback xmlns="">
              <p:sp>
                <p:nvSpPr>
                  <p:cNvPr id="9" name="正方形/長方形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76813" y="4155831"/>
                    <a:ext cx="4526111" cy="59247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テキスト ボックス 14"/>
              <p:cNvSpPr txBox="1"/>
              <p:nvPr/>
            </p:nvSpPr>
            <p:spPr>
              <a:xfrm>
                <a:off x="3295633" y="3689279"/>
                <a:ext cx="7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subsp.</a:t>
                </a:r>
                <a:endParaRPr kumimoji="1" lang="ja-JP" altLang="en-US" dirty="0" smtClean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230501" y="3698027"/>
                <a:ext cx="7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subsp.</a:t>
                </a:r>
                <a:endParaRPr kumimoji="1" lang="ja-JP" altLang="en-US" dirty="0" smtClean="0"/>
              </a:p>
            </p:txBody>
          </p:sp>
        </p:grpSp>
      </p:grp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25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3284042" y="2891322"/>
                <a:ext cx="15124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⟵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⟶</m:t>
                      </m:r>
                    </m:oMath>
                  </m:oMathPara>
                </a14:m>
                <a:endParaRPr kumimoji="1" lang="ja-JP" altLang="en-US" dirty="0" smtClean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042" y="2891322"/>
                <a:ext cx="1512465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52933" y="617581"/>
                <a:ext cx="37072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安定</a:t>
                </a:r>
                <a:r>
                  <a:rPr kumimoji="1" lang="ja-JP" altLang="en-US" sz="2800" dirty="0"/>
                  <a:t>部分</a:t>
                </a:r>
                <a:r>
                  <a:rPr kumimoji="1" lang="ja-JP" altLang="en-US" sz="2800" dirty="0" smtClean="0"/>
                  <a:t>空間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)⇔</m:t>
                    </m:r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33" y="617581"/>
                <a:ext cx="3707297" cy="523220"/>
              </a:xfrm>
              <a:prstGeom prst="rect">
                <a:avLst/>
              </a:prstGeom>
              <a:blipFill>
                <a:blip r:embed="rId3"/>
                <a:stretch>
                  <a:fillRect l="-3454"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4512517" y="264366"/>
                <a:ext cx="3421258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⊕⋯⊕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517" y="264366"/>
                <a:ext cx="3421258" cy="491417"/>
              </a:xfrm>
              <a:prstGeom prst="rect">
                <a:avLst/>
              </a:prstGeom>
              <a:blipFill>
                <a:blip r:embed="rId4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512517" y="755783"/>
                <a:ext cx="32557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⊕⋯⊕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kumimoji="1"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517" y="755783"/>
                <a:ext cx="3255763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512517" y="1217448"/>
                <a:ext cx="3839384" cy="520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ja-JP" altLang="en-US" sz="2400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ja-JP" altLang="en-US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kumimoji="1" lang="ja-JP" altLang="en-US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kumimoji="1"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517" y="1217448"/>
                <a:ext cx="3839384" cy="5209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3268548" y="2191155"/>
            <a:ext cx="2651902" cy="2067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3275086" y="2918414"/>
            <a:ext cx="1628631" cy="1337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3915339" y="3426391"/>
                <a:ext cx="3590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339" y="3426391"/>
                <a:ext cx="35907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851117" y="3403557"/>
                <a:ext cx="33654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117" y="3403557"/>
                <a:ext cx="33654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>
            <a:spLocks noChangeAspect="1"/>
          </p:cNvSpPr>
          <p:nvPr/>
        </p:nvSpPr>
        <p:spPr>
          <a:xfrm>
            <a:off x="3275797" y="3284557"/>
            <a:ext cx="1975871" cy="968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>
            <a:spLocks noChangeAspect="1"/>
          </p:cNvSpPr>
          <p:nvPr/>
        </p:nvSpPr>
        <p:spPr>
          <a:xfrm>
            <a:off x="3273872" y="2576172"/>
            <a:ext cx="1238645" cy="1682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3941403" y="4361992"/>
                <a:ext cx="3069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403" y="4361992"/>
                <a:ext cx="30694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839859" y="3009685"/>
                <a:ext cx="7382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 ~</m:t>
                      </m:r>
                    </m:oMath>
                  </m:oMathPara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859" y="3009685"/>
                <a:ext cx="738215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 rot="5400000">
                <a:off x="4097725" y="3448544"/>
                <a:ext cx="141617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kumimoji="1" lang="en-US" altLang="ja-JP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dim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kumimoji="1" lang="ja-JP" altLang="en-US" dirty="0" smtClean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097725" y="3448544"/>
                <a:ext cx="1416174" cy="276999"/>
              </a:xfrm>
              <a:prstGeom prst="rect">
                <a:avLst/>
              </a:prstGeom>
              <a:blipFill>
                <a:blip r:embed="rId11"/>
                <a:stretch>
                  <a:fillRect l="-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グループ化 23"/>
          <p:cNvGrpSpPr/>
          <p:nvPr/>
        </p:nvGrpSpPr>
        <p:grpSpPr>
          <a:xfrm>
            <a:off x="111935" y="4766572"/>
            <a:ext cx="8549841" cy="1503697"/>
            <a:chOff x="111935" y="4766572"/>
            <a:chExt cx="8549841" cy="15036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111935" y="5069940"/>
                  <a:ext cx="8549841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安定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400" i="1" dirty="0">
                          <a:latin typeface="Cambria Math" panose="02040503050406030204" pitchFamily="18" charset="0"/>
                        </a:rPr>
                        <m:t>安定</m:t>
                      </m:r>
                    </m:oMath>
                  </a14:m>
                  <a:endParaRPr kumimoji="1" lang="en-US" altLang="ja-JP" sz="2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kumimoji="1" lang="ja-JP" altLang="en-US" sz="2400" dirty="0" smtClean="0"/>
                    <a:t>最大安定部分空間族</a:t>
                  </a:r>
                  <a14:m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kumimoji="1" lang="ja-JP" altLang="en-US" sz="2400" dirty="0" smtClean="0"/>
                    <a:t> モジュラ束</a:t>
                  </a:r>
                  <a:endParaRPr kumimoji="1" lang="en-US" altLang="ja-JP" sz="2400" dirty="0" smtClean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kumimoji="1" lang="ja-JP" altLang="en-US" sz="2400" dirty="0" smtClean="0"/>
                    <a:t>極大鎖 </a:t>
                  </a:r>
                  <a14:m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kumimoji="1" lang="ja-JP" altLang="en-US" sz="2400" dirty="0" smtClean="0"/>
                    <a:t> </a:t>
                  </a:r>
                  <a:r>
                    <a:rPr kumimoji="1" lang="en-US" altLang="ja-JP" sz="2400" b="1" dirty="0" smtClean="0"/>
                    <a:t>DM</a:t>
                  </a:r>
                  <a:r>
                    <a:rPr kumimoji="1" lang="ja-JP" altLang="en-US" sz="2400" b="1" dirty="0" smtClean="0"/>
                    <a:t>分解</a:t>
                  </a:r>
                  <a:endParaRPr kumimoji="1" lang="en-US" altLang="ja-JP" sz="2400" b="1" dirty="0" smtClean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935" y="5069940"/>
                  <a:ext cx="8549841" cy="1200329"/>
                </a:xfrm>
                <a:prstGeom prst="rect">
                  <a:avLst/>
                </a:prstGeom>
                <a:blipFill>
                  <a:blip r:embed="rId12"/>
                  <a:stretch>
                    <a:fillRect l="-927" t="-2538" b="-1066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テキスト ボックス 20"/>
            <p:cNvSpPr txBox="1"/>
            <p:nvPr/>
          </p:nvSpPr>
          <p:spPr>
            <a:xfrm>
              <a:off x="7490203" y="4766572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(</a:t>
              </a:r>
              <a:r>
                <a:rPr kumimoji="1" lang="ja-JP" altLang="en-US" sz="2000" dirty="0" smtClean="0"/>
                <a:t>最大</a:t>
              </a:r>
              <a:r>
                <a:rPr kumimoji="1" lang="en-US" altLang="ja-JP" sz="2000" dirty="0" smtClean="0"/>
                <a:t>)</a:t>
              </a:r>
              <a:endParaRPr kumimoji="1" lang="ja-JP" altLang="en-US" sz="2000" dirty="0" smtClean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168807" y="4774466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(</a:t>
              </a:r>
              <a:r>
                <a:rPr kumimoji="1" lang="ja-JP" altLang="en-US" sz="2000" dirty="0" smtClean="0"/>
                <a:t>最大</a:t>
              </a:r>
              <a:r>
                <a:rPr kumimoji="1" lang="en-US" altLang="ja-JP" sz="2000" dirty="0" smtClean="0"/>
                <a:t>)</a:t>
              </a:r>
              <a:endParaRPr kumimoji="1" lang="ja-JP" altLang="en-US" sz="2000" dirty="0" smtClean="0"/>
            </a:p>
          </p:txBody>
        </p:sp>
      </p:grp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BA0DF-4ECC-4D2F-925C-BFE91B2BD05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5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3879</TotalTime>
  <Words>717</Words>
  <Application>Microsoft Office PowerPoint</Application>
  <PresentationFormat>画面に合わせる (4:3)</PresentationFormat>
  <Paragraphs>283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ブロック行列の DM分解について</vt:lpstr>
      <vt:lpstr>行列のDM分解とは</vt:lpstr>
      <vt:lpstr>PowerPoint プレゼンテーション</vt:lpstr>
      <vt:lpstr>ブロック行列のDM分解</vt:lpstr>
      <vt:lpstr>PowerPoint プレゼンテーション</vt:lpstr>
      <vt:lpstr>PowerPoint プレゼンテーション</vt:lpstr>
      <vt:lpstr>PowerPoint プレゼンテーション</vt:lpstr>
      <vt:lpstr>最大安定部分空間問題による定式化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ブロック行列の DM分解について</dc:title>
  <dc:creator>平井広志</dc:creator>
  <cp:lastModifiedBy>平井広志</cp:lastModifiedBy>
  <cp:revision>78</cp:revision>
  <dcterms:created xsi:type="dcterms:W3CDTF">2017-02-28T03:38:36Z</dcterms:created>
  <dcterms:modified xsi:type="dcterms:W3CDTF">2017-03-06T02:15:35Z</dcterms:modified>
</cp:coreProperties>
</file>