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9" r:id="rId9"/>
    <p:sldId id="270" r:id="rId10"/>
    <p:sldId id="271" r:id="rId11"/>
    <p:sldId id="272" r:id="rId12"/>
    <p:sldId id="273" r:id="rId13"/>
    <p:sldId id="268" r:id="rId14"/>
    <p:sldId id="267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2" r:id="rId31"/>
    <p:sldId id="293" r:id="rId32"/>
    <p:sldId id="294" r:id="rId33"/>
    <p:sldId id="296" r:id="rId34"/>
    <p:sldId id="301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1T03:11:38.05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2 130 148 0,'0'0'55'0,"0"4"-43"0,0-4 10 0,0 0 3 16,0 0-10-16,0 0-1 15,0 8-6-15,0 3-3 16,0 9-2-16,0 3-5 0,0 5 1 15,0-1 1-15,0 0 2 16,0 1-1-16,0-5-1 16,0-4 1-16,5 1-1 0,-5-1-3 15,4 1 2-15,1-4 1 16,-1-1 0-16,0 1 0 16,5-1 0-16,0 1 0 15,0 0 2-15,4-1-3 16,4 5 0-16,1-5 1 15,4-3 0-15,4 0-3 16,-8-1 0-16,8-3 2 16,0 0 2-16,5-4 4 15,0 0 4-15,0 0-6 16,-1 0-4-16,-3-4 2 0,-1 0 1 16,0 3-3-16,-4-3 1 15,4 0 0-15,-4 0 2 16,0 0 1-16,0 0 3 15,5 0-3-15,3 0 0 16,5 0-1-16,5-3-2 16,8-1-2-16,5 0 1 15,-1-4 1-15,-3 0 2 16,-1 0-1-16,-4 1 2 16,-5 3-4-16,-4 0 0 15,-4 0-1-15,9-4 0 16,-5 4 2-16,0 0 2 15,0 0-1-15,0 4-1 16,4 0 1-16,1-4-1 0,4 1 2 16,0-5 1-16,0-4-1 15,-1 8-2-15,-3 0-2 16,-1 4 1-16,1 0 1 16,-5 4 0-16,-4-4 0 15,-1 0 0-15,-3-4 0 16,-5 0 0-16,-5-3-3 15,1-1 2-15,-1 0 1 16,1-4 0-16,-5 4 2 16,0 1 1-16,0 3-1 15,1 4-2-15,-1 0-2 16,0 0-1-16,4 0 2 16,1-4 0-16,0 4 1 0,3 0 2 15,1 0-6-15,0 0 1 16,5 0-4-16,-1 0 2 15,0 0 3-15,-4 4 3 16,0-4 0-16,0 4-1 16,0 0 1-16,0-4-1 15,0 0-3-15,0 0 2 16,0 0 1-16,0 0 2 16,4 0-1-16,-4 0 2 15,0 0-4-15,0 0-2 16,-5 0-3-16,1 0 1 15,0-4 1-15,-5 0 2 16,0 0 1-16,0-4 1 0,0 4 0 16,0 0 0-16,0 4-3 15,1 0 2-15,-1 4 1 16,0 0 2-16,0 0-1 16,0-4-1-16,0 0 1 15,1 0-1-15,-1-4-3 16,0 0 2-16,0 0 1 15,0 0 2-15,0 0-1 16,5 4-1-16,0 0-2 16,-1-3 1-16,1-1 1 15,8 0 0-15,-9 4 0 16,1 0 2-16,0 0-1 16,-1 0 2-16,1 4-4 0,-1 3 0 15,1 5 1-15,-5-4 0 16,0 4 0-16,0-1 2 15,0 1-1-15,1 0-1 16,-1-1 1-16,-4 1-1 16,-1 4-3-16,1-5 2 15,0 5 1-15,0 0 2 16,-1-1-1-16,1 1-1 16,0-1 1-16,0 1-1 15,-1 0 0-15,1-1 2 16,-4-3-3-16,-1 4 0 15,0-5 1-15,1 1 2 16,-5-4-3-16,4 0 0 0,-4-8 1 16,5 3 0-1,-5-3 0-15,0 0 2 0,8 4-3 16,-8-4 0-16,5-4 1 16,4 1 0-16,-5-5 0 15,0 0 0-15,1 0-3 16,3 0 2-16,-3-3 1 15,-1 3 2-15,5-4-3 16,-5 0 0-16,1 1 1 16,-1-1 2-16,1 0-3 15,-1 1 0-15,0-1 1 16,5 4 2-16,-4 0-3 0,3 1 0 16,-3-1 3-16,3 0 1 15,-3 4-1-15,-1-4 1 16,5 4 2-16,-5 0 4 15,1 1-4-15,-1 3-3 16,5 0-1-16,0 0-1 16,-1 0 0-16,1 0 0 15,0 0 0-15,0 0 0 16,0 0 0-16,-9 0 2 16,8 3-3-16,1 5 0 15,0 0 3-15,4 0 1 16,0-4-1-16,5 0 1 15,-1-4-4-15,1 0-2 0,-1 4 2 16,1-4 0-16,4 0 1 16,0 3 0-16,0 1-3 15,0 0 2-15,4-4 1 16,0 0 2-16,1-4-1 16,-1 0-1-16,0-3 1 15,1 3-1-15,-1 0 0 16,-4 0 0-16,0 0-3 15,-5 0 2-15,1 0 1 16,-1 0 2-16,1 0-1 16,-5-3-1-16,0-5 1 15,1 0 1-15,3 1-1 16,1 3-1-16,8 0 1 0,-4 0-1 16,0 4 0-16,4 0 0 15,0 0 0-15,1 4 2 16,-1-3-3-16,0-1 0 15,1 0 1-15,-1 4 2 16,-4-4-1-16,4 4-1 16,-4 0 1-16,0 0 1 15,0 0-1-15,0 0-1 16,0 4 1-16,0 0-1 0,-4-4 0 16,-1 4 0-16,1-4 0 15,-5 0 2-15,0 3-3 16,0-3-2-16,0 4 4 15,0-4 1-15,-4 4 0 16,0 0-2-16,0 0-2 16,0 0-1-16,-1 0 2 15,1 0 2-15,4 0-2 16,-4 0 0-16,0-1 1 16,4 1 0-16,0 0 0 15,0 0 2-15,0 0-1 16,1 0 2-16,-1-4-4 15,4 0 0-15,1 0 1 16,-1 0 2-16,1 0-3 0,-1-4-2 16,5 0 2-16,0 4 2 15,-4 0 0-15,-1 0-1 16,1 0 1-16,0 0-1 16,-1 0 0-16,1-4 0 15,-1 0 0-15,1-3 0 16,-5-5 0-16,0 0 2 15,0 0-1-15,0-3-1 16,1-1 1-16,-1 1-1 16,0-1-3-16,-4 0 2 15,-1 1 1-15,1-5 2 16,0 1-1-16,0-1 2 16,0 1 0-16,-1-5 1 15,1 5-5-15,-5-1 1 16,-4 1 2-16,5-1 1 15,4 1-1-15,-5 3-2 16,0 1 1-16,1 3-1 0,-1 0-3 16,1 1 2-16,-1-1 1 15,0 0 0-15,1 1 0 16,-1 3 2-16,-4 0-1 16,5 0 2-16,-1 0-2 15,-4 1-1-15,0-1 1 16,4 0-1-16,-4 4 0 15,5 0 2-15,-5 0-3 16,0 4 0-16,0 0 1 16,0 0 2-16,0 0-1 15,0 0-1-15,0 0-50 16,8-4-24-16,-8 0-15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11T03:11:41.949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 contextRef="#ctx0" brushRef="#br0">-1 2 28 0,'-4'-4'13'0,"4"4"-10"0,0 0 0 0,0 0-2 16,0 0-1-16,0 0 0 15,0 0-3-15,0 0 0 16,0 0 6-1,0 0 3-15,4 0-3 0,5 0 0 16,-5 0 10-16,-4 0 3 16,4 4 19-16,-4-4 7 15,0 0-4-15,5 4 0 16,-5-4-13-16,0 0-3 16,0 0-11-16,0 0-4 15,0 0-4-15,4 4 2 0,-4-4 4 16,5 7-3-16,-5 1 2 15,4 0-5-15,0 4 0 0,1 3 1 16,-1 5 0-16,1-1 0 16,-1 5 0-16,5 3 0 15,0 4 0-15,-1 0-2 16,1-3-2-16,0-1 1 16,0-4-1-16,-1 1 0 15,1-5 2-15,0 1-1 16,0-5-1-16,4 1 1 15,-4 0 1-15,-1-5 1 16,1 1 3-16,0 0-5 16,4-5-1-16,5 1 0 15,-1 0 2-15,1 0-3 16,-1-4-2-16,5 0 4 0,0 0 1 16,0-1-3-16,-4 1 1 15,-1 4 0-15,1-4 2 16,-1 0-1-16,5 0-1 15,0 0 1-15,0 0-1 16,0 0-3-16,4-1 2 16,5 1 1-16,4 0 0 15,5 0 0-15,4 0 0 16,4-4 0-16,0 0 2 16,0 0-1-16,-4 4-1 15,0-4 1-15,-4 4 1 16,-5 0 10-16,-5-4 4 15,1 0-5-15,-5 0-4 16,5 0-4-16,0 0 0 0,0 0-4 16,-1 0 0-16,1-4 1 15,0 0 2-15,-1 0-1 16,6 0-1-16,-6 4 5 16,5-4 4-1,0 0-5-15,1 0-2 16,-1 1-1-16,0-1-1 0,0 0 2 15,-4 0 1-15,-5-4-4 16,0 0 1-16,-4 0-2 16,0 1 0-16,0 3 2 15,-4 0 2-15,-1 0-1 16,1 0-1-16,-1 0 1 0,1 0-1 16,-1 0 0-16,1 4 2 15,-1-4-3-15,1 4 0 16,-1-3 1-16,1-1 2 15,0 0-1-15,-1 0-1 16,1 0-2-16,-1 0 1 16,1 4 1-16,4 0 0 15,-5-4 2-15,1 4 1 16,-1 0-4-16,-3 0 1 16,-1-4 6-16,0 0 6 15,0 0-2-15,0 1 0 16,0-1-6-16,0 0-1 15,1 4-1-15,-1 0-2 16,0 0 1-16,0 0-1 0,-4 0 0 16,0 0 0-16,-1 0 0 15,1 4 0-15,-9-4 2 16,5 0 1-16,-1 4-4 16,5-1 1-16,-5 1 0 15,1 4 0-15,-1 0 0 16,0 0 2-16,1 3-3 15,-1-3 0-15,0 4 1 16,1 0 2-16,-1-1-3 16,1 5 0-16,-1 0-1 15,0 3 0-15,1 1-7 16,-1-1-2-16,1-3 1 16,-1-1 4-16,-4-3 3 15,0 0 4-15,0-5 0 16,4 1-1-16,-4-8 1 0,0 0-1 15,0 0 0-15,5-4 0 16,4 0 0-16,-1 1 0 16,1-5 0-16,0 0 0 15,0 0-3-15,-1 0 2 16,1-3 1-16,0-1 2 16,0-4 3-1,-1 1-2-15,1 3 0 16,0 0-3-16,0 1-1 15,0 3 1-15,4 0 0 16,-4 0 2-16,-1 4 1 0,1 0-1 16,4 1-2-16,-4-1-2 15,4 4 1-15,0 0 1 16,5 0 2-16,-1 0-3 16,1 0 0-16,4 0 1 15,0 4 2-15,4-4-3 16,1 3 0-16,3 1 1 15,5 0 2-15,0-4-1 16,1 0-1-16,-1 0-2 16,0 0 1-16,-5-4 1 15,1 0 2-15,-5 1-3 16,1 3 0-16,-5 0 1 16,0 0 0-16,-5 0 2 0,1 0 1 15,-1 0-4-15,5 0 1 16,0 3 0-16,0-3 0 15,0 0-3-15,0 0 2 16,4 0 1-16,1 0 2 16,-1 4-1-16,5 0-1 15,-1 0-2-15,1 0 1 16,4 4 1-16,0-4 0 16,-4 0 0-16,0 0 2 15,-5-4-3-15,0 0 0 16,1 0 1-16,3 0 0 15,-8 0 0-15,0 0 2 0,0 3-3 16,-4 1 0-16,-1 0 1 16,1 0 2-16,-1 0-3 15,1-4-2-15,-1 4 4 16,1-4 1-16,4 0 0 16,0 0-2-16,0 0 1 15,0 0 1-15,4 4-3 16,0-4 0-16,5 0 7 15,0 0 4-15,0 0-1 16,4 0 2-16,0 0-6 16,-5 0-1-16,1 0-2 0,0 0-2 15,0 4 1-15,-5 0 1 16,0 0-1-16,1-1 2 16,-5 1 0-16,-1 0 3 15,1-4-1-15,-4 0 0 16,-1 0-3-16,5 4-2 15,-4 0 1-15,4 0-1 16,0 0 0-16,4 0 2 16,5 0-3-16,4 0 0 15,4-4 10-15,5 3 3 16,0-3 1-16,0 0 0 16,4 4-10-16,-8 0-1 15,4-4-2-15,0 4 0 0,-9-4 0 16,0 0 2-16,-5 4-1 15,-3 0-1-15,-1 0 1 16,5 0-1-16,0 4 0 16,4-1 2-16,0 1-1 15,4 0-1-15,5 0 1 16,4-4 1-16,-4 0-1 16,0-1-1-16,-4 1 1 15,-5 0-1-15,0 0 2 16,-5 0 1-1,1 0-4-15,0 0-1 16,-5 4 1-16,1-1 2 0,-6 1-2 16,1 0 0-16,-4-4 1 15,0 0 0-15,-1-4 0 16,1 0 0-16,4 0 0 0,-1 4 2 16,6 0-3-16,4 3-2 15,4-3 2-15,-5 4 2 16,1-4 0-16,0 0 2 15,-1-4-2-15,1 0-1 16,0-4-2-16,0 0-1 16,-1 0 2-16,1 0 0 15,0 0 1-15,-5 1 2 16,0 3-3-16,-4 0 0 16,0 0 1-16,0-4 2 15,-4 0-3-15,-1-4 0 16,1-4 1-16,-1-3 0 15,1-1 0-15,-5 4 0 0,5 1 0 16,-1-1 2-16,1 4-6 16,-1 0 1-16,1-3 5 15,-1 3 4-15,5 0-6 16,0-4 1-16,0 1-3 16,0-1 0-16,0-4 2 15,0 5 2-15,-4-5-1 16,-1 0 2-16,1 1 0 15,-1 3 1-15,1 0-2 16,-1-3-2-16,1 3-2 16,-5-3 1-16,0-1 3 15,-4-4 1-15,0-7-1 16,0 0-2-16,-1-4 1 16,5-4-1-16,1-1 0 0,-6-3 2 15,6 4 5-15,-1 4 6 16,0 4-7-16,-4 3-1 15,-1 5-5 1,1 3-1-16,0 5 1 16,-5 3 2-16,1 4-1 0,-1 0-1 15,-4 4-13-15,0 0-4 16,5 8-46-16,-5 4-21 16,-9 7-81-1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EE5C-B337-4421-BF6C-95E1866AB043}" type="datetimeFigureOut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E29D-6BB4-4C72-A94D-7EAE3339A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63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FF9A-6A71-4AA9-B945-7642D70C7C01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5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88ED-1C15-4A20-895B-B48CEF49F78F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C62-BE87-4F09-B459-CCBA9558BB4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0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91F-CD1E-42BE-9B99-CFF7C39D1B3A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7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9B0-917F-4869-A159-00AD0B970A4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220DA-A525-4466-BF7D-29E9E9E7C1BA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1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8C7D-56A5-4D2B-AD83-B9843FCE9903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22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2B02A-73AC-4870-A18A-B8D072284D6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18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8B5C-FE9D-486B-AB5E-0ECE5E8B5C34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98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BFD9-C1C8-48CA-BED6-8D628059882B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30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D203-A4DE-4F1F-BD51-BFF7EEEF096C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37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1C46-BCC1-4CA3-9EF1-F5FCD40236D9}" type="datetime1">
              <a:rPr kumimoji="1" lang="ja-JP" altLang="en-US" smtClean="0"/>
              <a:t>2019/8/10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73FDF-B402-4AB6-AA37-9551AB7DFF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46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71.png"/><Relationship Id="rId7" Type="http://schemas.openxmlformats.org/officeDocument/2006/relationships/image" Target="../media/image24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6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9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8.png"/><Relationship Id="rId7" Type="http://schemas.openxmlformats.org/officeDocument/2006/relationships/image" Target="../media/image1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3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7" Type="http://schemas.openxmlformats.org/officeDocument/2006/relationships/image" Target="../media/image119.png"/><Relationship Id="rId17" Type="http://schemas.openxmlformats.org/officeDocument/2006/relationships/image" Target="../media/image91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30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811.png"/><Relationship Id="rId4" Type="http://schemas.openxmlformats.org/officeDocument/2006/relationships/image" Target="../media/image8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9.png"/><Relationship Id="rId3" Type="http://schemas.openxmlformats.org/officeDocument/2006/relationships/image" Target="../media/image96.png"/><Relationship Id="rId7" Type="http://schemas.openxmlformats.org/officeDocument/2006/relationships/image" Target="../media/image118.png"/><Relationship Id="rId12" Type="http://schemas.openxmlformats.org/officeDocument/2006/relationships/image" Target="../media/image12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6.png"/><Relationship Id="rId5" Type="http://schemas.openxmlformats.org/officeDocument/2006/relationships/image" Target="../media/image116.png"/><Relationship Id="rId10" Type="http://schemas.openxmlformats.org/officeDocument/2006/relationships/image" Target="../media/image124.png"/><Relationship Id="rId4" Type="http://schemas.openxmlformats.org/officeDocument/2006/relationships/image" Target="../media/image111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7" Type="http://schemas.openxmlformats.org/officeDocument/2006/relationships/image" Target="../media/image55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600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800.png"/><Relationship Id="rId7" Type="http://schemas.openxmlformats.org/officeDocument/2006/relationships/image" Target="../media/image84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13" Type="http://schemas.openxmlformats.org/officeDocument/2006/relationships/image" Target="../media/image981.png"/><Relationship Id="rId3" Type="http://schemas.openxmlformats.org/officeDocument/2006/relationships/image" Target="../media/image154.png"/><Relationship Id="rId7" Type="http://schemas.openxmlformats.org/officeDocument/2006/relationships/image" Target="../media/image930.png"/><Relationship Id="rId12" Type="http://schemas.openxmlformats.org/officeDocument/2006/relationships/image" Target="../media/image13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37.png"/><Relationship Id="rId10" Type="http://schemas.openxmlformats.org/officeDocument/2006/relationships/image" Target="../media/image1360.png"/><Relationship Id="rId4" Type="http://schemas.openxmlformats.org/officeDocument/2006/relationships/image" Target="../media/image900.png"/><Relationship Id="rId9" Type="http://schemas.openxmlformats.org/officeDocument/2006/relationships/image" Target="../media/image9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8" Type="http://schemas.openxmlformats.org/officeDocument/2006/relationships/image" Target="../media/image1050.png"/><Relationship Id="rId26" Type="http://schemas.openxmlformats.org/officeDocument/2006/relationships/image" Target="../media/image1140.png"/><Relationship Id="rId3" Type="http://schemas.openxmlformats.org/officeDocument/2006/relationships/image" Target="../media/image159.png"/><Relationship Id="rId21" Type="http://schemas.openxmlformats.org/officeDocument/2006/relationships/image" Target="../media/image1080.png"/><Relationship Id="rId7" Type="http://schemas.openxmlformats.org/officeDocument/2006/relationships/image" Target="../media/image990.png"/><Relationship Id="rId12" Type="http://schemas.openxmlformats.org/officeDocument/2006/relationships/image" Target="../media/image160.png"/><Relationship Id="rId17" Type="http://schemas.openxmlformats.org/officeDocument/2006/relationships/image" Target="../media/image1100.png"/><Relationship Id="rId25" Type="http://schemas.openxmlformats.org/officeDocument/2006/relationships/image" Target="../media/image1130.png"/><Relationship Id="rId2" Type="http://schemas.openxmlformats.org/officeDocument/2006/relationships/image" Target="../media/image142.png"/><Relationship Id="rId20" Type="http://schemas.openxmlformats.org/officeDocument/2006/relationships/image" Target="../media/image1070.png"/><Relationship Id="rId29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0.png"/><Relationship Id="rId11" Type="http://schemas.openxmlformats.org/officeDocument/2006/relationships/image" Target="../media/image1040.png"/><Relationship Id="rId24" Type="http://schemas.openxmlformats.org/officeDocument/2006/relationships/image" Target="../media/image1120.png"/><Relationship Id="rId32" Type="http://schemas.openxmlformats.org/officeDocument/2006/relationships/image" Target="../media/image1180.png"/><Relationship Id="rId5" Type="http://schemas.openxmlformats.org/officeDocument/2006/relationships/image" Target="../media/image970.png"/><Relationship Id="rId23" Type="http://schemas.openxmlformats.org/officeDocument/2006/relationships/image" Target="../media/image1110.png"/><Relationship Id="rId28" Type="http://schemas.openxmlformats.org/officeDocument/2006/relationships/customXml" Target="../ink/ink1.xml"/><Relationship Id="rId10" Type="http://schemas.openxmlformats.org/officeDocument/2006/relationships/image" Target="../media/image1030.png"/><Relationship Id="rId19" Type="http://schemas.openxmlformats.org/officeDocument/2006/relationships/image" Target="../media/image1060.png"/><Relationship Id="rId31" Type="http://schemas.openxmlformats.org/officeDocument/2006/relationships/image" Target="../media/image117.emf"/><Relationship Id="rId4" Type="http://schemas.openxmlformats.org/officeDocument/2006/relationships/image" Target="../media/image960.png"/><Relationship Id="rId9" Type="http://schemas.openxmlformats.org/officeDocument/2006/relationships/image" Target="../media/image1020.png"/><Relationship Id="rId22" Type="http://schemas.openxmlformats.org/officeDocument/2006/relationships/image" Target="../media/image1090.png"/><Relationship Id="rId27" Type="http://schemas.openxmlformats.org/officeDocument/2006/relationships/image" Target="../media/image1150.png"/><Relationship Id="rId30" Type="http://schemas.openxmlformats.org/officeDocument/2006/relationships/customXml" Target="../ink/ink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0.png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8" Type="http://schemas.openxmlformats.org/officeDocument/2006/relationships/image" Target="../media/image86.png"/><Relationship Id="rId3" Type="http://schemas.openxmlformats.org/officeDocument/2006/relationships/image" Target="../media/image54.png"/><Relationship Id="rId21" Type="http://schemas.openxmlformats.org/officeDocument/2006/relationships/image" Target="../media/image60.png"/><Relationship Id="rId7" Type="http://schemas.openxmlformats.org/officeDocument/2006/relationships/image" Target="../media/image58.png"/><Relationship Id="rId17" Type="http://schemas.openxmlformats.org/officeDocument/2006/relationships/image" Target="../media/image85.png"/><Relationship Id="rId2" Type="http://schemas.openxmlformats.org/officeDocument/2006/relationships/image" Target="../media/image53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5" Type="http://schemas.openxmlformats.org/officeDocument/2006/relationships/image" Target="../media/image83.png"/><Relationship Id="rId19" Type="http://schemas.openxmlformats.org/officeDocument/2006/relationships/image" Target="../media/image350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62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11" Type="http://schemas.openxmlformats.org/officeDocument/2006/relationships/image" Target="../media/image105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10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101.png"/><Relationship Id="rId5" Type="http://schemas.openxmlformats.org/officeDocument/2006/relationships/image" Target="../media/image66.png"/><Relationship Id="rId15" Type="http://schemas.openxmlformats.org/officeDocument/2006/relationships/image" Target="../media/image69.png"/><Relationship Id="rId10" Type="http://schemas.openxmlformats.org/officeDocument/2006/relationships/image" Target="../media/image100.png"/><Relationship Id="rId4" Type="http://schemas.openxmlformats.org/officeDocument/2006/relationships/image" Target="../media/image65.png"/><Relationship Id="rId1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8447" y="807864"/>
            <a:ext cx="567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代数的組合せ最適化 </a:t>
            </a:r>
            <a:r>
              <a:rPr kumimoji="1" lang="en-US" altLang="ja-JP" sz="3600" dirty="0" smtClean="0"/>
              <a:t>part III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0895" y="1989341"/>
            <a:ext cx="7803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劣モジュラ性</a:t>
            </a:r>
            <a:r>
              <a:rPr kumimoji="1" lang="ja-JP" altLang="en-US" sz="2400" dirty="0"/>
              <a:t>と</a:t>
            </a:r>
            <a:r>
              <a:rPr kumimoji="1" lang="en-US" altLang="ja-JP" sz="2400" dirty="0" smtClean="0"/>
              <a:t>CAT(0)</a:t>
            </a:r>
            <a:r>
              <a:rPr kumimoji="1" lang="ja-JP" altLang="en-US" sz="2400" dirty="0" smtClean="0"/>
              <a:t>空間緩和に基づくアルゴリズム</a:t>
            </a: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400" dirty="0" smtClean="0"/>
              <a:t>重み付き</a:t>
            </a:r>
            <a:r>
              <a:rPr kumimoji="1" lang="en-US" altLang="ja-JP" sz="2400" dirty="0"/>
              <a:t>(</a:t>
            </a:r>
            <a:r>
              <a:rPr kumimoji="1" lang="ja-JP" altLang="en-US" sz="2400" dirty="0" smtClean="0"/>
              <a:t>非可換</a:t>
            </a:r>
            <a:r>
              <a:rPr kumimoji="1" lang="en-US" altLang="ja-JP" sz="2400" dirty="0" smtClean="0"/>
              <a:t>) Edmonds</a:t>
            </a:r>
            <a:r>
              <a:rPr kumimoji="1" lang="ja-JP" altLang="en-US" sz="2400" dirty="0" smtClean="0"/>
              <a:t>問題（時間があれば）</a:t>
            </a:r>
            <a:endParaRPr kumimoji="1" lang="en-US" altLang="ja-JP" sz="24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4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2279735" y="138196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2812691" y="232585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>
            <a:spLocks noChangeAspect="1"/>
          </p:cNvSpPr>
          <p:nvPr/>
        </p:nvSpPr>
        <p:spPr>
          <a:xfrm>
            <a:off x="1449510" y="210342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>
            <a:spLocks noChangeAspect="1"/>
          </p:cNvSpPr>
          <p:nvPr/>
        </p:nvSpPr>
        <p:spPr>
          <a:xfrm>
            <a:off x="1963728" y="30462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33" idx="3"/>
            <a:endCxn id="38" idx="7"/>
          </p:cNvCxnSpPr>
          <p:nvPr/>
        </p:nvCxnSpPr>
        <p:spPr>
          <a:xfrm flipH="1">
            <a:off x="1541694" y="1474149"/>
            <a:ext cx="753857" cy="6450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95" idx="6"/>
            <a:endCxn id="38" idx="2"/>
          </p:cNvCxnSpPr>
          <p:nvPr/>
        </p:nvCxnSpPr>
        <p:spPr>
          <a:xfrm>
            <a:off x="650442" y="1721691"/>
            <a:ext cx="799068" cy="4357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33" idx="5"/>
            <a:endCxn id="37" idx="1"/>
          </p:cNvCxnSpPr>
          <p:nvPr/>
        </p:nvCxnSpPr>
        <p:spPr>
          <a:xfrm>
            <a:off x="2371919" y="1474149"/>
            <a:ext cx="456588" cy="867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8" idx="4"/>
            <a:endCxn id="39" idx="1"/>
          </p:cNvCxnSpPr>
          <p:nvPr/>
        </p:nvCxnSpPr>
        <p:spPr>
          <a:xfrm>
            <a:off x="1503510" y="2211424"/>
            <a:ext cx="476034" cy="850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7" idx="3"/>
            <a:endCxn id="39" idx="7"/>
          </p:cNvCxnSpPr>
          <p:nvPr/>
        </p:nvCxnSpPr>
        <p:spPr>
          <a:xfrm flipH="1">
            <a:off x="2055912" y="2418040"/>
            <a:ext cx="772595" cy="643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59" idx="3"/>
            <a:endCxn id="33" idx="7"/>
          </p:cNvCxnSpPr>
          <p:nvPr/>
        </p:nvCxnSpPr>
        <p:spPr>
          <a:xfrm flipH="1">
            <a:off x="2371919" y="761934"/>
            <a:ext cx="785769" cy="6358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楕円 58"/>
          <p:cNvSpPr>
            <a:spLocks noChangeAspect="1"/>
          </p:cNvSpPr>
          <p:nvPr/>
        </p:nvSpPr>
        <p:spPr>
          <a:xfrm>
            <a:off x="3141872" y="6697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4" idx="3"/>
            <a:endCxn id="37" idx="7"/>
          </p:cNvCxnSpPr>
          <p:nvPr/>
        </p:nvCxnSpPr>
        <p:spPr>
          <a:xfrm flipH="1">
            <a:off x="2904875" y="1723586"/>
            <a:ext cx="719709" cy="618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/>
          <p:cNvSpPr>
            <a:spLocks noChangeAspect="1"/>
          </p:cNvSpPr>
          <p:nvPr/>
        </p:nvSpPr>
        <p:spPr>
          <a:xfrm>
            <a:off x="3608768" y="163140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>
            <a:stCxn id="59" idx="5"/>
            <a:endCxn id="64" idx="0"/>
          </p:cNvCxnSpPr>
          <p:nvPr/>
        </p:nvCxnSpPr>
        <p:spPr>
          <a:xfrm>
            <a:off x="3234056" y="761934"/>
            <a:ext cx="428712" cy="869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楕円 94"/>
          <p:cNvSpPr>
            <a:spLocks noChangeAspect="1"/>
          </p:cNvSpPr>
          <p:nvPr/>
        </p:nvSpPr>
        <p:spPr>
          <a:xfrm>
            <a:off x="542442" y="1667691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" name="グループ化 101"/>
          <p:cNvGrpSpPr/>
          <p:nvPr/>
        </p:nvGrpSpPr>
        <p:grpSpPr>
          <a:xfrm rot="16200000">
            <a:off x="4650003" y="1782388"/>
            <a:ext cx="1470547" cy="1449993"/>
            <a:chOff x="5168553" y="2806397"/>
            <a:chExt cx="1470547" cy="1449993"/>
          </a:xfrm>
        </p:grpSpPr>
        <p:cxnSp>
          <p:nvCxnSpPr>
            <p:cNvPr id="99" name="直線コネクタ 98"/>
            <p:cNvCxnSpPr/>
            <p:nvPr/>
          </p:nvCxnSpPr>
          <p:spPr>
            <a:xfrm flipV="1">
              <a:off x="5173191" y="4247791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6617678" y="2806397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 flipV="1">
              <a:off x="5168553" y="2806399"/>
              <a:ext cx="1444487" cy="14499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グループ化 140"/>
          <p:cNvGrpSpPr/>
          <p:nvPr/>
        </p:nvGrpSpPr>
        <p:grpSpPr>
          <a:xfrm>
            <a:off x="6099880" y="1029668"/>
            <a:ext cx="2367935" cy="2232441"/>
            <a:chOff x="6126289" y="2034226"/>
            <a:chExt cx="2367935" cy="2232441"/>
          </a:xfrm>
        </p:grpSpPr>
        <p:cxnSp>
          <p:nvCxnSpPr>
            <p:cNvPr id="105" name="直線コネクタ 104"/>
            <p:cNvCxnSpPr/>
            <p:nvPr/>
          </p:nvCxnSpPr>
          <p:spPr>
            <a:xfrm flipV="1">
              <a:off x="7587025" y="3497608"/>
              <a:ext cx="906143" cy="737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6126289" y="2034226"/>
              <a:ext cx="2350822" cy="22324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flipV="1">
              <a:off x="6136682" y="3497610"/>
              <a:ext cx="2356486" cy="759017"/>
            </a:xfrm>
            <a:prstGeom prst="line">
              <a:avLst/>
            </a:prstGeom>
            <a:ln w="63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7582810" y="2034226"/>
              <a:ext cx="897544" cy="221299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rot="16200000" flipH="1" flipV="1">
              <a:off x="6850308" y="3524328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rot="16200000" flipV="1">
              <a:off x="7756971" y="2762880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グループ化 155"/>
          <p:cNvGrpSpPr/>
          <p:nvPr/>
        </p:nvGrpSpPr>
        <p:grpSpPr>
          <a:xfrm>
            <a:off x="6084357" y="1026084"/>
            <a:ext cx="2349681" cy="757613"/>
            <a:chOff x="5386478" y="1949833"/>
            <a:chExt cx="2349681" cy="757613"/>
          </a:xfrm>
        </p:grpSpPr>
        <p:cxnSp>
          <p:nvCxnSpPr>
            <p:cNvPr id="133" name="直線コネクタ 132"/>
            <p:cNvCxnSpPr/>
            <p:nvPr/>
          </p:nvCxnSpPr>
          <p:spPr>
            <a:xfrm rot="16200000" flipH="1" flipV="1">
              <a:off x="6098656" y="1973846"/>
              <a:ext cx="21422" cy="1445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V="1">
              <a:off x="5386478" y="1949833"/>
              <a:ext cx="2349681" cy="749607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正方形/長方形 138"/>
              <p:cNvSpPr/>
              <p:nvPr/>
            </p:nvSpPr>
            <p:spPr>
              <a:xfrm>
                <a:off x="1130458" y="448503"/>
                <a:ext cx="5760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39" name="正方形/長方形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8" y="448503"/>
                <a:ext cx="57605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正方形/長方形 139"/>
              <p:cNvSpPr/>
              <p:nvPr/>
            </p:nvSpPr>
            <p:spPr>
              <a:xfrm>
                <a:off x="5809471" y="438768"/>
                <a:ext cx="1296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40" name="正方形/長方形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71" y="438768"/>
                <a:ext cx="12969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5" name="グループ化 154"/>
          <p:cNvGrpSpPr/>
          <p:nvPr/>
        </p:nvGrpSpPr>
        <p:grpSpPr>
          <a:xfrm>
            <a:off x="6112725" y="1022226"/>
            <a:ext cx="2345675" cy="2201644"/>
            <a:chOff x="1430654" y="4619614"/>
            <a:chExt cx="2345675" cy="2201644"/>
          </a:xfrm>
        </p:grpSpPr>
        <p:cxnSp>
          <p:nvCxnSpPr>
            <p:cNvPr id="123" name="直線コネクタ 122"/>
            <p:cNvCxnSpPr/>
            <p:nvPr/>
          </p:nvCxnSpPr>
          <p:spPr>
            <a:xfrm rot="16200000" flipV="1">
              <a:off x="2140850" y="6077344"/>
              <a:ext cx="1465907" cy="8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V="1">
              <a:off x="1430654" y="5364196"/>
              <a:ext cx="1426502" cy="14570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V="1">
              <a:off x="2870186" y="4619614"/>
              <a:ext cx="906143" cy="737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フリーフォーム 157"/>
          <p:cNvSpPr/>
          <p:nvPr/>
        </p:nvSpPr>
        <p:spPr>
          <a:xfrm>
            <a:off x="2197315" y="688974"/>
            <a:ext cx="1572463" cy="2454813"/>
          </a:xfrm>
          <a:custGeom>
            <a:avLst/>
            <a:gdLst>
              <a:gd name="connsiteX0" fmla="*/ 0 w 1572463"/>
              <a:gd name="connsiteY0" fmla="*/ 2454813 h 2454813"/>
              <a:gd name="connsiteX1" fmla="*/ 717452 w 1572463"/>
              <a:gd name="connsiteY1" fmla="*/ 1821766 h 2454813"/>
              <a:gd name="connsiteX2" fmla="*/ 1554480 w 1572463"/>
              <a:gd name="connsiteY2" fmla="*/ 1125416 h 2454813"/>
              <a:gd name="connsiteX3" fmla="*/ 1209821 w 1572463"/>
              <a:gd name="connsiteY3" fmla="*/ 0 h 24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463" h="2454813">
                <a:moveTo>
                  <a:pt x="0" y="2454813"/>
                </a:moveTo>
                <a:cubicBezTo>
                  <a:pt x="229186" y="2249072"/>
                  <a:pt x="458372" y="2043332"/>
                  <a:pt x="717452" y="1821766"/>
                </a:cubicBezTo>
                <a:cubicBezTo>
                  <a:pt x="976532" y="1600200"/>
                  <a:pt x="1472418" y="1429044"/>
                  <a:pt x="1554480" y="1125416"/>
                </a:cubicBezTo>
                <a:cubicBezTo>
                  <a:pt x="1636542" y="821788"/>
                  <a:pt x="1423181" y="410894"/>
                  <a:pt x="1209821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/>
          <p:cNvSpPr/>
          <p:nvPr/>
        </p:nvSpPr>
        <p:spPr>
          <a:xfrm>
            <a:off x="2042570" y="738211"/>
            <a:ext cx="1280160" cy="2152357"/>
          </a:xfrm>
          <a:custGeom>
            <a:avLst/>
            <a:gdLst>
              <a:gd name="connsiteX0" fmla="*/ 0 w 1280160"/>
              <a:gd name="connsiteY0" fmla="*/ 2152357 h 2152357"/>
              <a:gd name="connsiteX1" fmla="*/ 668215 w 1280160"/>
              <a:gd name="connsiteY1" fmla="*/ 1645920 h 2152357"/>
              <a:gd name="connsiteX2" fmla="*/ 478301 w 1280160"/>
              <a:gd name="connsiteY2" fmla="*/ 837028 h 2152357"/>
              <a:gd name="connsiteX3" fmla="*/ 773723 w 1280160"/>
              <a:gd name="connsiteY3" fmla="*/ 499403 h 2152357"/>
              <a:gd name="connsiteX4" fmla="*/ 1280160 w 1280160"/>
              <a:gd name="connsiteY4" fmla="*/ 0 h 215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60" h="2152357">
                <a:moveTo>
                  <a:pt x="0" y="2152357"/>
                </a:moveTo>
                <a:cubicBezTo>
                  <a:pt x="294249" y="2008749"/>
                  <a:pt x="588498" y="1865141"/>
                  <a:pt x="668215" y="1645920"/>
                </a:cubicBezTo>
                <a:cubicBezTo>
                  <a:pt x="747932" y="1426699"/>
                  <a:pt x="460716" y="1028114"/>
                  <a:pt x="478301" y="837028"/>
                </a:cubicBezTo>
                <a:cubicBezTo>
                  <a:pt x="495886" y="645942"/>
                  <a:pt x="640080" y="638908"/>
                  <a:pt x="773723" y="499403"/>
                </a:cubicBezTo>
                <a:cubicBezTo>
                  <a:pt x="907366" y="359898"/>
                  <a:pt x="1093763" y="179949"/>
                  <a:pt x="128016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/>
          <p:cNvSpPr/>
          <p:nvPr/>
        </p:nvSpPr>
        <p:spPr>
          <a:xfrm>
            <a:off x="1608353" y="548297"/>
            <a:ext cx="1679208" cy="2405576"/>
          </a:xfrm>
          <a:custGeom>
            <a:avLst/>
            <a:gdLst>
              <a:gd name="connsiteX0" fmla="*/ 413115 w 1679208"/>
              <a:gd name="connsiteY0" fmla="*/ 2405576 h 2405576"/>
              <a:gd name="connsiteX1" fmla="*/ 75491 w 1679208"/>
              <a:gd name="connsiteY1" fmla="*/ 1737360 h 2405576"/>
              <a:gd name="connsiteX2" fmla="*/ 47355 w 1679208"/>
              <a:gd name="connsiteY2" fmla="*/ 1329397 h 2405576"/>
              <a:gd name="connsiteX3" fmla="*/ 624131 w 1679208"/>
              <a:gd name="connsiteY3" fmla="*/ 886265 h 2405576"/>
              <a:gd name="connsiteX4" fmla="*/ 1207940 w 1679208"/>
              <a:gd name="connsiteY4" fmla="*/ 232117 h 2405576"/>
              <a:gd name="connsiteX5" fmla="*/ 1679208 w 1679208"/>
              <a:gd name="connsiteY5" fmla="*/ 0 h 240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9208" h="2405576">
                <a:moveTo>
                  <a:pt x="413115" y="2405576"/>
                </a:moveTo>
                <a:cubicBezTo>
                  <a:pt x="274783" y="2161149"/>
                  <a:pt x="136451" y="1916723"/>
                  <a:pt x="75491" y="1737360"/>
                </a:cubicBezTo>
                <a:cubicBezTo>
                  <a:pt x="14531" y="1557997"/>
                  <a:pt x="-44085" y="1471246"/>
                  <a:pt x="47355" y="1329397"/>
                </a:cubicBezTo>
                <a:cubicBezTo>
                  <a:pt x="138795" y="1187548"/>
                  <a:pt x="430700" y="1069145"/>
                  <a:pt x="624131" y="886265"/>
                </a:cubicBezTo>
                <a:cubicBezTo>
                  <a:pt x="817562" y="703385"/>
                  <a:pt x="1032094" y="379828"/>
                  <a:pt x="1207940" y="232117"/>
                </a:cubicBezTo>
                <a:cubicBezTo>
                  <a:pt x="1383786" y="84406"/>
                  <a:pt x="1531497" y="42203"/>
                  <a:pt x="1679208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160"/>
              <p:cNvSpPr txBox="1"/>
              <p:nvPr/>
            </p:nvSpPr>
            <p:spPr>
              <a:xfrm>
                <a:off x="650442" y="3879725"/>
                <a:ext cx="63606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パス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:[0,1]→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 smtClean="0"/>
                  <a:t>の長さ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 smtClean="0"/>
                  <a:t> が定義される</a:t>
                </a:r>
                <a:r>
                  <a:rPr lang="en-US" altLang="ja-JP" sz="2400" dirty="0" smtClean="0"/>
                  <a:t>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161" name="テキスト ボックス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42" y="3879725"/>
                <a:ext cx="6360652" cy="369332"/>
              </a:xfrm>
              <a:prstGeom prst="rect">
                <a:avLst/>
              </a:prstGeom>
              <a:blipFill>
                <a:blip r:embed="rId4"/>
                <a:stretch>
                  <a:fillRect l="-2972" t="-26230" r="-2013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1802835" y="5276734"/>
                <a:ext cx="55805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inf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path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35" y="5276734"/>
                <a:ext cx="558050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/>
              <p:cNvSpPr txBox="1"/>
              <p:nvPr/>
            </p:nvSpPr>
            <p:spPr>
              <a:xfrm>
                <a:off x="638737" y="6038419"/>
                <a:ext cx="4014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/>
                  <a:t>: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測地的距離空間</a:t>
                </a:r>
              </a:p>
            </p:txBody>
          </p:sp>
        </mc:Choice>
        <mc:Fallback xmlns="">
          <p:sp>
            <p:nvSpPr>
              <p:cNvPr id="163" name="テキスト ボックス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7" y="6038419"/>
                <a:ext cx="4014945" cy="369332"/>
              </a:xfrm>
              <a:prstGeom prst="rect">
                <a:avLst/>
              </a:prstGeom>
              <a:blipFill>
                <a:blip r:embed="rId6"/>
                <a:stretch>
                  <a:fillRect l="-304" t="-28333" r="-3647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グループ化 168"/>
          <p:cNvGrpSpPr/>
          <p:nvPr/>
        </p:nvGrpSpPr>
        <p:grpSpPr>
          <a:xfrm>
            <a:off x="5385329" y="1916380"/>
            <a:ext cx="3065373" cy="664048"/>
            <a:chOff x="5403676" y="2395023"/>
            <a:chExt cx="3065373" cy="664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テキスト ボックス 163"/>
                <p:cNvSpPr txBox="1"/>
                <p:nvPr/>
              </p:nvSpPr>
              <p:spPr>
                <a:xfrm>
                  <a:off x="5403676" y="2395023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64" name="テキスト ボックス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676" y="2395023"/>
                  <a:ext cx="283411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テキスト ボックス 164"/>
                <p:cNvSpPr txBox="1"/>
                <p:nvPr/>
              </p:nvSpPr>
              <p:spPr>
                <a:xfrm>
                  <a:off x="8180765" y="2409093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65" name="テキスト ボックス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0765" y="2409093"/>
                  <a:ext cx="288284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フリーフォーム 165"/>
            <p:cNvSpPr/>
            <p:nvPr/>
          </p:nvSpPr>
          <p:spPr>
            <a:xfrm>
              <a:off x="5669280" y="2551800"/>
              <a:ext cx="2518117" cy="338351"/>
            </a:xfrm>
            <a:custGeom>
              <a:avLst/>
              <a:gdLst>
                <a:gd name="connsiteX0" fmla="*/ 0 w 2518117"/>
                <a:gd name="connsiteY0" fmla="*/ 92926 h 338351"/>
                <a:gd name="connsiteX1" fmla="*/ 654148 w 2518117"/>
                <a:gd name="connsiteY1" fmla="*/ 15554 h 338351"/>
                <a:gd name="connsiteX2" fmla="*/ 970671 w 2518117"/>
                <a:gd name="connsiteY2" fmla="*/ 29622 h 338351"/>
                <a:gd name="connsiteX3" fmla="*/ 1554480 w 2518117"/>
                <a:gd name="connsiteY3" fmla="*/ 310975 h 338351"/>
                <a:gd name="connsiteX4" fmla="*/ 1786597 w 2518117"/>
                <a:gd name="connsiteY4" fmla="*/ 318009 h 338351"/>
                <a:gd name="connsiteX5" fmla="*/ 2124222 w 2518117"/>
                <a:gd name="connsiteY5" fmla="*/ 226569 h 338351"/>
                <a:gd name="connsiteX6" fmla="*/ 2349305 w 2518117"/>
                <a:gd name="connsiteY6" fmla="*/ 106994 h 338351"/>
                <a:gd name="connsiteX7" fmla="*/ 2518117 w 2518117"/>
                <a:gd name="connsiteY7" fmla="*/ 99960 h 3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117" h="338351">
                  <a:moveTo>
                    <a:pt x="0" y="92926"/>
                  </a:moveTo>
                  <a:cubicBezTo>
                    <a:pt x="246184" y="59515"/>
                    <a:pt x="492369" y="26105"/>
                    <a:pt x="654148" y="15554"/>
                  </a:cubicBezTo>
                  <a:cubicBezTo>
                    <a:pt x="815927" y="5003"/>
                    <a:pt x="820616" y="-19615"/>
                    <a:pt x="970671" y="29622"/>
                  </a:cubicBezTo>
                  <a:cubicBezTo>
                    <a:pt x="1120726" y="78859"/>
                    <a:pt x="1418492" y="262911"/>
                    <a:pt x="1554480" y="310975"/>
                  </a:cubicBezTo>
                  <a:cubicBezTo>
                    <a:pt x="1690468" y="359039"/>
                    <a:pt x="1691640" y="332077"/>
                    <a:pt x="1786597" y="318009"/>
                  </a:cubicBezTo>
                  <a:cubicBezTo>
                    <a:pt x="1881554" y="303941"/>
                    <a:pt x="2030437" y="261738"/>
                    <a:pt x="2124222" y="226569"/>
                  </a:cubicBezTo>
                  <a:cubicBezTo>
                    <a:pt x="2218007" y="191400"/>
                    <a:pt x="2283656" y="128095"/>
                    <a:pt x="2349305" y="106994"/>
                  </a:cubicBezTo>
                  <a:cubicBezTo>
                    <a:pt x="2414954" y="85893"/>
                    <a:pt x="2466535" y="92926"/>
                    <a:pt x="2518117" y="9996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テキスト ボックス 166"/>
                <p:cNvSpPr txBox="1"/>
                <p:nvPr/>
              </p:nvSpPr>
              <p:spPr>
                <a:xfrm>
                  <a:off x="6366851" y="2628184"/>
                  <a:ext cx="31335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67" name="テキスト ボックス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851" y="2628184"/>
                  <a:ext cx="31335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フリーフォーム 6"/>
          <p:cNvSpPr/>
          <p:nvPr/>
        </p:nvSpPr>
        <p:spPr>
          <a:xfrm>
            <a:off x="522936" y="1901950"/>
            <a:ext cx="1298027" cy="1098331"/>
          </a:xfrm>
          <a:custGeom>
            <a:avLst/>
            <a:gdLst>
              <a:gd name="connsiteX0" fmla="*/ 1298027 w 1298027"/>
              <a:gd name="connsiteY0" fmla="*/ 1098331 h 1098331"/>
              <a:gd name="connsiteX1" fmla="*/ 861848 w 1298027"/>
              <a:gd name="connsiteY1" fmla="*/ 388883 h 1098331"/>
              <a:gd name="connsiteX2" fmla="*/ 0 w 1298027"/>
              <a:gd name="connsiteY2" fmla="*/ 0 h 109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027" h="1098331">
                <a:moveTo>
                  <a:pt x="1298027" y="1098331"/>
                </a:moveTo>
                <a:cubicBezTo>
                  <a:pt x="1188106" y="835134"/>
                  <a:pt x="1078186" y="571938"/>
                  <a:pt x="861848" y="388883"/>
                </a:cubicBezTo>
                <a:cubicBezTo>
                  <a:pt x="645510" y="205828"/>
                  <a:pt x="322755" y="102914"/>
                  <a:pt x="0" y="0"/>
                </a:cubicBez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80068" y="4522540"/>
                <a:ext cx="3007362" cy="498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 smtClean="0">
                    <a:latin typeface="Cambria Math" panose="02040503050406030204" pitchFamily="18" charset="0"/>
                  </a:rPr>
                  <a:t>２点の距離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b="0" dirty="0" smtClean="0">
                    <a:latin typeface="Cambria Math" panose="02040503050406030204" pitchFamily="18" charset="0"/>
                  </a:rPr>
                  <a:t>の距離</a:t>
                </a:r>
                <a:r>
                  <a:rPr kumimoji="1" lang="en-US" altLang="ja-JP" sz="2400" b="0" dirty="0" smtClean="0">
                    <a:latin typeface="Cambria Math" panose="020405030504060302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" y="4522540"/>
                <a:ext cx="3007362" cy="498470"/>
              </a:xfrm>
              <a:prstGeom prst="rect">
                <a:avLst/>
              </a:prstGeom>
              <a:blipFill>
                <a:blip r:embed="rId10"/>
                <a:stretch>
                  <a:fillRect l="-6288" r="-5071" b="-36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8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/>
      <p:bldP spid="162" grpId="0"/>
      <p:bldP spid="163" grpId="0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843" y="105102"/>
            <a:ext cx="7886700" cy="698939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2595664" y="13503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2168546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254166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89719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454241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1795428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635883" y="29794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3"/>
            <a:endCxn id="9" idx="7"/>
          </p:cNvCxnSpPr>
          <p:nvPr/>
        </p:nvCxnSpPr>
        <p:spPr>
          <a:xfrm flipH="1">
            <a:off x="1887612" y="1442513"/>
            <a:ext cx="723868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3"/>
            <a:endCxn id="5" idx="7"/>
          </p:cNvCxnSpPr>
          <p:nvPr/>
        </p:nvCxnSpPr>
        <p:spPr>
          <a:xfrm flipH="1">
            <a:off x="2260730" y="1442513"/>
            <a:ext cx="350750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0"/>
            <a:endCxn id="4" idx="4"/>
          </p:cNvCxnSpPr>
          <p:nvPr/>
        </p:nvCxnSpPr>
        <p:spPr>
          <a:xfrm flipV="1">
            <a:off x="2595664" y="1458329"/>
            <a:ext cx="54000" cy="697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4" idx="5"/>
            <a:endCxn id="7" idx="5"/>
          </p:cNvCxnSpPr>
          <p:nvPr/>
        </p:nvCxnSpPr>
        <p:spPr>
          <a:xfrm>
            <a:off x="2687848" y="1442513"/>
            <a:ext cx="301530" cy="805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5"/>
            <a:endCxn id="8" idx="1"/>
          </p:cNvCxnSpPr>
          <p:nvPr/>
        </p:nvCxnSpPr>
        <p:spPr>
          <a:xfrm>
            <a:off x="2687848" y="1442513"/>
            <a:ext cx="782209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9" idx="4"/>
            <a:endCxn id="10" idx="1"/>
          </p:cNvCxnSpPr>
          <p:nvPr/>
        </p:nvCxnSpPr>
        <p:spPr>
          <a:xfrm>
            <a:off x="1849428" y="2263820"/>
            <a:ext cx="802271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0" idx="1"/>
            <a:endCxn id="5" idx="5"/>
          </p:cNvCxnSpPr>
          <p:nvPr/>
        </p:nvCxnSpPr>
        <p:spPr>
          <a:xfrm flipH="1" flipV="1">
            <a:off x="2260730" y="2248004"/>
            <a:ext cx="390969" cy="74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0"/>
            <a:endCxn id="6" idx="4"/>
          </p:cNvCxnSpPr>
          <p:nvPr/>
        </p:nvCxnSpPr>
        <p:spPr>
          <a:xfrm flipH="1" flipV="1">
            <a:off x="2595664" y="2263820"/>
            <a:ext cx="94219" cy="71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7" idx="4"/>
            <a:endCxn id="10" idx="7"/>
          </p:cNvCxnSpPr>
          <p:nvPr/>
        </p:nvCxnSpPr>
        <p:spPr>
          <a:xfrm flipH="1">
            <a:off x="2728067" y="2263820"/>
            <a:ext cx="223127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4"/>
            <a:endCxn id="10" idx="7"/>
          </p:cNvCxnSpPr>
          <p:nvPr/>
        </p:nvCxnSpPr>
        <p:spPr>
          <a:xfrm flipH="1">
            <a:off x="2728067" y="2263820"/>
            <a:ext cx="780174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092660" y="1894935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/>
          <p:cNvCxnSpPr/>
          <p:nvPr/>
        </p:nvCxnSpPr>
        <p:spPr>
          <a:xfrm flipH="1">
            <a:off x="5455833" y="1381467"/>
            <a:ext cx="410850" cy="6969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5589060" y="1381468"/>
            <a:ext cx="280269" cy="219917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437235" y="1370037"/>
            <a:ext cx="432092" cy="1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5869327" y="1150124"/>
            <a:ext cx="413495" cy="231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859987" y="1381469"/>
            <a:ext cx="476671" cy="20848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203915" y="2503556"/>
            <a:ext cx="1291930" cy="685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 flipV="1">
            <a:off x="5230531" y="1869909"/>
            <a:ext cx="1256997" cy="1316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5430475" y="1358610"/>
            <a:ext cx="1066489" cy="1823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282822" y="1150124"/>
            <a:ext cx="214046" cy="2009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6496066" y="1915368"/>
            <a:ext cx="579689" cy="1266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直線コネクタ 187"/>
          <p:cNvCxnSpPr/>
          <p:nvPr/>
        </p:nvCxnSpPr>
        <p:spPr>
          <a:xfrm>
            <a:off x="5866682" y="1401715"/>
            <a:ext cx="620846" cy="17574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 flipV="1">
            <a:off x="5203915" y="2113524"/>
            <a:ext cx="233320" cy="390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5230531" y="1625083"/>
            <a:ext cx="334413" cy="244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 flipV="1">
            <a:off x="6336263" y="1585915"/>
            <a:ext cx="739492" cy="32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 rot="2325597">
            <a:off x="6572852" y="1166024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....</a:t>
            </a:r>
            <a:endParaRPr kumimoji="1" lang="ja-JP" altLang="en-US" sz="2800" dirty="0" smtClean="0"/>
          </a:p>
        </p:txBody>
      </p:sp>
      <p:sp>
        <p:nvSpPr>
          <p:cNvPr id="216" name="楕円 215"/>
          <p:cNvSpPr>
            <a:spLocks noChangeAspect="1"/>
          </p:cNvSpPr>
          <p:nvPr/>
        </p:nvSpPr>
        <p:spPr>
          <a:xfrm>
            <a:off x="2677355" y="377405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楕円 216"/>
          <p:cNvSpPr>
            <a:spLocks noChangeAspect="1"/>
          </p:cNvSpPr>
          <p:nvPr/>
        </p:nvSpPr>
        <p:spPr>
          <a:xfrm>
            <a:off x="2649664" y="434618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218"/>
          <p:cNvSpPr>
            <a:spLocks noChangeAspect="1"/>
          </p:cNvSpPr>
          <p:nvPr/>
        </p:nvSpPr>
        <p:spPr>
          <a:xfrm>
            <a:off x="3373077" y="43479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/>
          <p:cNvSpPr>
            <a:spLocks noChangeAspect="1"/>
          </p:cNvSpPr>
          <p:nvPr/>
        </p:nvSpPr>
        <p:spPr>
          <a:xfrm>
            <a:off x="1889411" y="432956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楕円 221"/>
          <p:cNvSpPr>
            <a:spLocks noChangeAspect="1"/>
          </p:cNvSpPr>
          <p:nvPr/>
        </p:nvSpPr>
        <p:spPr>
          <a:xfrm>
            <a:off x="1889411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3" name="直線コネクタ 222"/>
          <p:cNvCxnSpPr>
            <a:stCxn id="216" idx="3"/>
            <a:endCxn id="221" idx="7"/>
          </p:cNvCxnSpPr>
          <p:nvPr/>
        </p:nvCxnSpPr>
        <p:spPr>
          <a:xfrm flipH="1">
            <a:off x="1981595" y="3866238"/>
            <a:ext cx="711576" cy="479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>
            <a:stCxn id="216" idx="4"/>
            <a:endCxn id="217" idx="0"/>
          </p:cNvCxnSpPr>
          <p:nvPr/>
        </p:nvCxnSpPr>
        <p:spPr>
          <a:xfrm flipH="1">
            <a:off x="2703664" y="3882054"/>
            <a:ext cx="27691" cy="464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216" idx="5"/>
            <a:endCxn id="219" idx="0"/>
          </p:cNvCxnSpPr>
          <p:nvPr/>
        </p:nvCxnSpPr>
        <p:spPr>
          <a:xfrm>
            <a:off x="2769539" y="3866238"/>
            <a:ext cx="657538" cy="481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stCxn id="221" idx="4"/>
            <a:endCxn id="222" idx="0"/>
          </p:cNvCxnSpPr>
          <p:nvPr/>
        </p:nvCxnSpPr>
        <p:spPr>
          <a:xfrm>
            <a:off x="1943411" y="4437566"/>
            <a:ext cx="0" cy="659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楕円 252"/>
          <p:cNvSpPr>
            <a:spLocks noChangeAspect="1"/>
          </p:cNvSpPr>
          <p:nvPr/>
        </p:nvSpPr>
        <p:spPr>
          <a:xfrm>
            <a:off x="2642773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楕円 253"/>
          <p:cNvSpPr>
            <a:spLocks noChangeAspect="1"/>
          </p:cNvSpPr>
          <p:nvPr/>
        </p:nvSpPr>
        <p:spPr>
          <a:xfrm>
            <a:off x="3418679" y="50538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5" name="直線コネクタ 254"/>
          <p:cNvCxnSpPr>
            <a:stCxn id="221" idx="5"/>
            <a:endCxn id="253" idx="1"/>
          </p:cNvCxnSpPr>
          <p:nvPr/>
        </p:nvCxnSpPr>
        <p:spPr>
          <a:xfrm>
            <a:off x="1981595" y="4421750"/>
            <a:ext cx="676994" cy="690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stCxn id="217" idx="5"/>
            <a:endCxn id="254" idx="0"/>
          </p:cNvCxnSpPr>
          <p:nvPr/>
        </p:nvCxnSpPr>
        <p:spPr>
          <a:xfrm>
            <a:off x="2741848" y="4438373"/>
            <a:ext cx="730831" cy="615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stCxn id="219" idx="3"/>
            <a:endCxn id="253" idx="7"/>
          </p:cNvCxnSpPr>
          <p:nvPr/>
        </p:nvCxnSpPr>
        <p:spPr>
          <a:xfrm flipH="1">
            <a:off x="2734957" y="4440134"/>
            <a:ext cx="653936" cy="67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stCxn id="217" idx="3"/>
            <a:endCxn id="222" idx="7"/>
          </p:cNvCxnSpPr>
          <p:nvPr/>
        </p:nvCxnSpPr>
        <p:spPr>
          <a:xfrm flipH="1">
            <a:off x="1981595" y="4438373"/>
            <a:ext cx="683885" cy="674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stCxn id="219" idx="5"/>
            <a:endCxn id="254" idx="0"/>
          </p:cNvCxnSpPr>
          <p:nvPr/>
        </p:nvCxnSpPr>
        <p:spPr>
          <a:xfrm>
            <a:off x="3465261" y="4440134"/>
            <a:ext cx="7418" cy="613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楕円 278"/>
          <p:cNvSpPr>
            <a:spLocks noChangeAspect="1"/>
          </p:cNvSpPr>
          <p:nvPr/>
        </p:nvSpPr>
        <p:spPr>
          <a:xfrm>
            <a:off x="2690670" y="56312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0" name="直線コネクタ 279"/>
          <p:cNvCxnSpPr>
            <a:stCxn id="254" idx="3"/>
            <a:endCxn id="279" idx="7"/>
          </p:cNvCxnSpPr>
          <p:nvPr/>
        </p:nvCxnSpPr>
        <p:spPr>
          <a:xfrm flipH="1">
            <a:off x="2782854" y="5145996"/>
            <a:ext cx="651641" cy="501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>
            <a:stCxn id="253" idx="4"/>
            <a:endCxn id="279" idx="0"/>
          </p:cNvCxnSpPr>
          <p:nvPr/>
        </p:nvCxnSpPr>
        <p:spPr>
          <a:xfrm>
            <a:off x="2696773" y="5204776"/>
            <a:ext cx="47897" cy="42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stCxn id="222" idx="5"/>
            <a:endCxn id="279" idx="1"/>
          </p:cNvCxnSpPr>
          <p:nvPr/>
        </p:nvCxnSpPr>
        <p:spPr>
          <a:xfrm>
            <a:off x="1981595" y="5188960"/>
            <a:ext cx="724891" cy="45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テキスト ボックス 292"/>
              <p:cNvSpPr txBox="1"/>
              <p:nvPr/>
            </p:nvSpPr>
            <p:spPr>
              <a:xfrm>
                <a:off x="2249546" y="5764454"/>
                <a:ext cx="2027286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{1,2,…,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93" name="テキスト ボックス 2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46" y="5764454"/>
                <a:ext cx="2027286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直方体 331"/>
          <p:cNvSpPr>
            <a:spLocks/>
          </p:cNvSpPr>
          <p:nvPr/>
        </p:nvSpPr>
        <p:spPr>
          <a:xfrm>
            <a:off x="5577015" y="3876646"/>
            <a:ext cx="1549301" cy="1557699"/>
          </a:xfrm>
          <a:prstGeom prst="cube">
            <a:avLst>
              <a:gd name="adj" fmla="val 24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テキスト ボックス 332"/>
              <p:cNvSpPr txBox="1"/>
              <p:nvPr/>
            </p:nvSpPr>
            <p:spPr>
              <a:xfrm>
                <a:off x="5346356" y="5764454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33" name="テキスト ボックス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56" y="5764454"/>
                <a:ext cx="22430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35741" y="170217"/>
            <a:ext cx="171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分配束</a:t>
            </a:r>
            <a:endParaRPr kumimoji="1" lang="ja-JP" altLang="en-US" sz="32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1457922" y="4129116"/>
            <a:ext cx="6776710" cy="2037449"/>
            <a:chOff x="431476" y="3809962"/>
            <a:chExt cx="6776710" cy="2037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5505476" y="5262636"/>
                  <a:ext cx="17027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</m:oMath>
                  </a14:m>
                  <a:r>
                    <a:rPr kumimoji="1" lang="en-US" altLang="ja-JP" sz="3200" dirty="0" smtClean="0"/>
                    <a:t>CAT(0)</a:t>
                  </a:r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5476" y="5262636"/>
                  <a:ext cx="170271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632" r="-8961" b="-3578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31476" y="4145238"/>
                  <a:ext cx="566738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kumimoji="1" lang="en-US" altLang="ja-JP" sz="2400" dirty="0" err="1" smtClean="0"/>
                    <a:t>Lem</a:t>
                  </a:r>
                  <a:r>
                    <a:rPr kumimoji="1" lang="en-US" altLang="ja-JP" sz="2400" dirty="0" smtClean="0">
                      <a:ea typeface="Cambria Math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ja-JP" altLang="en-US" sz="2400" dirty="0" smtClean="0"/>
                    <a:t> 半順序集合</a:t>
                  </a:r>
                  <a:r>
                    <a:rPr kumimoji="1" lang="en-US" altLang="ja-JP" sz="2400" dirty="0" smtClean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,≼)</m:t>
                      </m:r>
                    </m:oMath>
                  </a14:m>
                  <a:r>
                    <a:rPr kumimoji="1" lang="ja-JP" altLang="en-US" sz="2400" dirty="0" smtClean="0"/>
                    <a:t>のイデアル族 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476" y="4145238"/>
                  <a:ext cx="566738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3226" t="-26230" b="-491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/>
            <p:cNvSpPr txBox="1"/>
            <p:nvPr/>
          </p:nvSpPr>
          <p:spPr>
            <a:xfrm>
              <a:off x="1211679" y="3809962"/>
              <a:ext cx="929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Birkhoff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90404" y="4792635"/>
                  <a:ext cx="6524928" cy="416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r>
                          <a:rPr kumimoji="1"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≃</m:t>
                        </m:r>
                        <m:d>
                          <m:dPr>
                            <m:begChr m:val="{"/>
                            <m:endChr m:val="|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04" y="4792635"/>
                  <a:ext cx="6524928" cy="4168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直方体 7"/>
          <p:cNvSpPr>
            <a:spLocks/>
          </p:cNvSpPr>
          <p:nvPr/>
        </p:nvSpPr>
        <p:spPr>
          <a:xfrm>
            <a:off x="5112320" y="1329244"/>
            <a:ext cx="2469624" cy="2255590"/>
          </a:xfrm>
          <a:prstGeom prst="cube">
            <a:avLst>
              <a:gd name="adj" fmla="val 33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2215355" y="197777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3009728" y="290410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1349922" y="269992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2147074" y="363840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stCxn id="14" idx="3"/>
            <a:endCxn id="16" idx="7"/>
          </p:cNvCxnSpPr>
          <p:nvPr/>
        </p:nvCxnSpPr>
        <p:spPr>
          <a:xfrm flipH="1">
            <a:off x="1442106" y="2069963"/>
            <a:ext cx="789065" cy="645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4" idx="5"/>
            <a:endCxn id="15" idx="1"/>
          </p:cNvCxnSpPr>
          <p:nvPr/>
        </p:nvCxnSpPr>
        <p:spPr>
          <a:xfrm>
            <a:off x="2307539" y="2069963"/>
            <a:ext cx="718005" cy="849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6" idx="4"/>
            <a:endCxn id="17" idx="1"/>
          </p:cNvCxnSpPr>
          <p:nvPr/>
        </p:nvCxnSpPr>
        <p:spPr>
          <a:xfrm>
            <a:off x="1403922" y="2807925"/>
            <a:ext cx="758968" cy="846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5" idx="3"/>
            <a:endCxn id="17" idx="7"/>
          </p:cNvCxnSpPr>
          <p:nvPr/>
        </p:nvCxnSpPr>
        <p:spPr>
          <a:xfrm flipH="1">
            <a:off x="2239258" y="2996287"/>
            <a:ext cx="786286" cy="6579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24" idx="3"/>
            <a:endCxn id="14" idx="7"/>
          </p:cNvCxnSpPr>
          <p:nvPr/>
        </p:nvCxnSpPr>
        <p:spPr>
          <a:xfrm flipH="1">
            <a:off x="2307539" y="1240577"/>
            <a:ext cx="868496" cy="753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/>
          <p:cNvSpPr>
            <a:spLocks noChangeAspect="1"/>
          </p:cNvSpPr>
          <p:nvPr/>
        </p:nvSpPr>
        <p:spPr>
          <a:xfrm>
            <a:off x="3160219" y="114839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6" idx="3"/>
            <a:endCxn id="15" idx="7"/>
          </p:cNvCxnSpPr>
          <p:nvPr/>
        </p:nvCxnSpPr>
        <p:spPr>
          <a:xfrm flipH="1">
            <a:off x="3101912" y="2180818"/>
            <a:ext cx="800662" cy="739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楕円 25"/>
          <p:cNvSpPr>
            <a:spLocks noChangeAspect="1"/>
          </p:cNvSpPr>
          <p:nvPr/>
        </p:nvSpPr>
        <p:spPr>
          <a:xfrm>
            <a:off x="3886758" y="208863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4" idx="5"/>
            <a:endCxn id="26" idx="0"/>
          </p:cNvCxnSpPr>
          <p:nvPr/>
        </p:nvCxnSpPr>
        <p:spPr>
          <a:xfrm>
            <a:off x="3252403" y="1240577"/>
            <a:ext cx="688355" cy="8480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3248257" y="315850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257" y="3158503"/>
                <a:ext cx="53271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コネクタ 45"/>
          <p:cNvCxnSpPr/>
          <p:nvPr/>
        </p:nvCxnSpPr>
        <p:spPr>
          <a:xfrm flipH="1">
            <a:off x="6829385" y="1320256"/>
            <a:ext cx="754625" cy="22645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5127764" y="1334465"/>
            <a:ext cx="754625" cy="22645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5110254" y="3584834"/>
            <a:ext cx="17170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5864878" y="1329244"/>
            <a:ext cx="17170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67533" y="1320256"/>
            <a:ext cx="15444" cy="15181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6835042" y="2838360"/>
            <a:ext cx="754624" cy="74125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5879688" y="1344743"/>
            <a:ext cx="15444" cy="1518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5879688" y="2840327"/>
            <a:ext cx="171706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5134137" y="2838360"/>
            <a:ext cx="754624" cy="74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7318208" y="3109311"/>
                <a:ext cx="11719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208" y="3109311"/>
                <a:ext cx="11719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テキスト ボックス 67"/>
          <p:cNvSpPr txBox="1"/>
          <p:nvPr/>
        </p:nvSpPr>
        <p:spPr>
          <a:xfrm>
            <a:off x="2432601" y="6396874"/>
            <a:ext cx="51349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400" dirty="0" smtClean="0"/>
              <a:t>c.f. </a:t>
            </a:r>
            <a:r>
              <a:rPr kumimoji="1" lang="ja-JP" altLang="en-US" sz="2400" dirty="0" smtClean="0"/>
              <a:t>順序多面体</a:t>
            </a:r>
            <a:r>
              <a:rPr kumimoji="1" lang="en-US" altLang="ja-JP" sz="2400" dirty="0" smtClean="0"/>
              <a:t> [Stanley 86; </a:t>
            </a:r>
            <a:r>
              <a:rPr kumimoji="1" lang="en-US" altLang="ja-JP" sz="2400" dirty="0" err="1" smtClean="0"/>
              <a:t>Fujishige</a:t>
            </a:r>
            <a:r>
              <a:rPr kumimoji="1" lang="en-US" altLang="ja-JP" sz="2400" dirty="0" smtClean="0"/>
              <a:t> 84]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59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799997" y="2434776"/>
            <a:ext cx="6587248" cy="1244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99996" y="1250961"/>
                <a:ext cx="5562485" cy="5539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Thm</a:t>
                </a:r>
                <a:r>
                  <a:rPr kumimoji="1" lang="en-US" altLang="ja-JP" sz="2400" dirty="0" smtClean="0"/>
                  <a:t> (</a:t>
                </a:r>
                <a:r>
                  <a:rPr kumimoji="1" lang="en-US" altLang="ja-JP" sz="2000" dirty="0" err="1" smtClean="0"/>
                  <a:t>Chalopin</a:t>
                </a:r>
                <a:r>
                  <a:rPr kumimoji="1" lang="en-US" altLang="ja-JP" sz="2000" dirty="0" smtClean="0"/>
                  <a:t> et al. 2014</a:t>
                </a:r>
                <a:r>
                  <a:rPr kumimoji="1" lang="en-US" altLang="ja-JP" sz="2400" dirty="0" smtClean="0"/>
                  <a:t>)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は</a:t>
                </a:r>
                <a:r>
                  <a:rPr kumimoji="1" lang="en-US" altLang="ja-JP" sz="2400" dirty="0" smtClean="0"/>
                  <a:t>CAT(0)</a:t>
                </a:r>
                <a:r>
                  <a:rPr kumimoji="1" lang="ja-JP" altLang="en-US" sz="2400" dirty="0" smtClean="0"/>
                  <a:t>空間</a:t>
                </a:r>
                <a:endParaRPr kumimoji="1" lang="ja-JP" altLang="en-US" sz="2400" b="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96" y="1250961"/>
                <a:ext cx="5562485" cy="553998"/>
              </a:xfrm>
              <a:prstGeom prst="rect">
                <a:avLst/>
              </a:prstGeom>
              <a:blipFill>
                <a:blip r:embed="rId2"/>
                <a:stretch>
                  <a:fillRect l="-2081" r="-2300" b="-24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38789" y="2434776"/>
                <a:ext cx="5421292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Def.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の</a:t>
                </a:r>
                <a:r>
                  <a:rPr kumimoji="1" lang="en-US" altLang="ja-JP" sz="2400" dirty="0" err="1"/>
                  <a:t>Lovasz</a:t>
                </a:r>
                <a:r>
                  <a:rPr kumimoji="1" lang="en-US" altLang="ja-JP" sz="2400" dirty="0"/>
                  <a:t> </a:t>
                </a:r>
                <a:r>
                  <a:rPr kumimoji="1" lang="ja-JP" altLang="en-US" sz="2400" dirty="0" smtClean="0"/>
                  <a:t>拡張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endParaRPr kumimoji="1" lang="ja-JP" altLang="en-US" sz="2400" dirty="0" err="1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89" y="2434776"/>
                <a:ext cx="5421292" cy="470706"/>
              </a:xfrm>
              <a:prstGeom prst="rect">
                <a:avLst/>
              </a:prstGeom>
              <a:blipFill>
                <a:blip r:embed="rId3"/>
                <a:stretch>
                  <a:fillRect l="-1800" t="-8974" r="-7199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619487" y="3065705"/>
                <a:ext cx="5595443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87" y="3065705"/>
                <a:ext cx="5595443" cy="387222"/>
              </a:xfrm>
              <a:prstGeom prst="rect">
                <a:avLst/>
              </a:prstGeom>
              <a:blipFill>
                <a:blip r:embed="rId7"/>
                <a:stretch>
                  <a:fillRect l="-1416" t="-165079" r="-1525" b="-24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38789" y="4228758"/>
                <a:ext cx="7482561" cy="11215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Thm</a:t>
                </a:r>
                <a:r>
                  <a:rPr kumimoji="1" lang="en-US" altLang="ja-JP" sz="2400" dirty="0" smtClean="0"/>
                  <a:t> (Hirai 2018)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ja-JP" altLang="en-US" sz="2400" b="0" dirty="0" smtClean="0"/>
                  <a:t> は劣モジュラ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 は（測地的）凸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89" y="4228758"/>
                <a:ext cx="7482561" cy="1121589"/>
              </a:xfrm>
              <a:prstGeom prst="rect">
                <a:avLst/>
              </a:prstGeom>
              <a:blipFill>
                <a:blip r:embed="rId8"/>
                <a:stretch>
                  <a:fillRect l="-1956" r="-1548" b="-10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38107" y="474823"/>
                <a:ext cx="3604000" cy="59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 ランク有限モジュラ束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07" y="474823"/>
                <a:ext cx="3604000" cy="592342"/>
              </a:xfrm>
              <a:prstGeom prst="rect">
                <a:avLst/>
              </a:prstGeom>
              <a:blipFill>
                <a:blip r:embed="rId9"/>
                <a:stretch>
                  <a:fillRect l="-338" r="-1692" b="-23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4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7179" y="286581"/>
            <a:ext cx="2513509" cy="584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証明のポイント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40828" y="1115913"/>
                <a:ext cx="7445884" cy="11079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Lem</a:t>
                </a:r>
                <a:r>
                  <a:rPr kumimoji="1" lang="en-US" altLang="ja-JP" sz="2400" dirty="0" smtClean="0"/>
                  <a:t> (</a:t>
                </a:r>
                <a:r>
                  <a:rPr kumimoji="1" lang="en-US" altLang="ja-JP" sz="2000" dirty="0" err="1" smtClean="0"/>
                  <a:t>Birkhoff</a:t>
                </a:r>
                <a:r>
                  <a:rPr kumimoji="1" lang="en-US" altLang="ja-JP" sz="2000" dirty="0" smtClean="0"/>
                  <a:t>-Dedekind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チェイン，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部分分配束 </a:t>
                </a:r>
                <a:r>
                  <a:rPr kumimoji="1" lang="en-US" altLang="ja-JP" sz="2400" dirty="0" err="1" smtClean="0"/>
                  <a:t>s.t.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8" y="1115913"/>
                <a:ext cx="7445884" cy="1107996"/>
              </a:xfrm>
              <a:prstGeom prst="rect">
                <a:avLst/>
              </a:prstGeom>
              <a:blipFill>
                <a:blip r:embed="rId2"/>
                <a:stretch>
                  <a:fillRect l="-1638" r="-410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40828" y="2529675"/>
                <a:ext cx="3467231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Lem</a:t>
                </a:r>
                <a:r>
                  <a:rPr kumimoji="1" lang="en-US" altLang="ja-JP" sz="2400" dirty="0" smtClean="0"/>
                  <a:t> (</a:t>
                </a:r>
                <a:r>
                  <a:rPr kumimoji="1" lang="en-US" altLang="ja-JP" sz="2000" dirty="0" err="1" smtClean="0"/>
                  <a:t>Chalopin</a:t>
                </a:r>
                <a:r>
                  <a:rPr kumimoji="1" lang="en-US" altLang="ja-JP" sz="2000" dirty="0" smtClean="0"/>
                  <a:t> et al. 2014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は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) </a:t>
                </a:r>
                <a:r>
                  <a:rPr kumimoji="1" lang="ja-JP" altLang="en-US" sz="2400" dirty="0" smtClean="0"/>
                  <a:t>内の凸集合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8" y="2529675"/>
                <a:ext cx="3467231" cy="1107996"/>
              </a:xfrm>
              <a:prstGeom prst="rect">
                <a:avLst/>
              </a:prstGeom>
              <a:blipFill>
                <a:blip r:embed="rId3"/>
                <a:stretch>
                  <a:fillRect l="-3515" r="-4218" b="-109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74400" y="4127424"/>
                <a:ext cx="8463599" cy="2256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が</m:t>
                    </m:r>
                  </m:oMath>
                </a14:m>
                <a:r>
                  <a:rPr kumimoji="1" lang="ja-JP" altLang="en-US" sz="2400" dirty="0" smtClean="0"/>
                  <a:t>凸 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dirty="0" smtClean="0"/>
                  <a:t>上凸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     </a:t>
                </a: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400" dirty="0" smtClean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上凸，ここで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∋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   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𝒟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/>
                  <a:t>部分分配束</a:t>
                </a:r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kumimoji="1" lang="ja-JP" altLang="en-US" sz="2400" dirty="0"/>
                  <a:t>上</a:t>
                </a:r>
                <a:r>
                  <a:rPr kumimoji="1" lang="ja-JP" altLang="en-US" sz="2400" dirty="0" smtClean="0"/>
                  <a:t>凸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       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𝒟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/>
                  <a:t>部分</a:t>
                </a:r>
                <a:r>
                  <a:rPr kumimoji="1" lang="ja-JP" altLang="en-US" sz="2400" dirty="0" smtClean="0"/>
                  <a:t>分配束</a:t>
                </a:r>
                <a:r>
                  <a:rPr kumimoji="1" lang="en-US" altLang="ja-JP" sz="24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sz="2400" dirty="0" err="1" smtClean="0"/>
                  <a:t>が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kumimoji="1" lang="ja-JP" altLang="en-US" sz="2400" dirty="0" smtClean="0"/>
                  <a:t>上</a:t>
                </a:r>
                <a:r>
                  <a:rPr kumimoji="1" lang="ja-JP" altLang="en-US" sz="2400" dirty="0" err="1" smtClean="0"/>
                  <a:t>劣</a:t>
                </a:r>
                <a:r>
                  <a:rPr kumimoji="1" lang="ja-JP" altLang="en-US" sz="2400" dirty="0" smtClean="0"/>
                  <a:t>モジュラ</a:t>
                </a:r>
                <a14:m>
                  <m:oMath xmlns:m="http://schemas.openxmlformats.org/officeDocument/2006/math"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sz="2400" dirty="0" err="1"/>
                  <a:t>が</a:t>
                </a:r>
                <a:r>
                  <a:rPr kumimoji="1" lang="ja-JP" altLang="en-US" sz="2400" dirty="0" err="1" smtClean="0"/>
                  <a:t>劣</a:t>
                </a:r>
                <a:r>
                  <a:rPr kumimoji="1" lang="ja-JP" altLang="en-US" sz="2400" dirty="0" smtClean="0"/>
                  <a:t>モ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0" y="4127424"/>
                <a:ext cx="8463599" cy="2256772"/>
              </a:xfrm>
              <a:prstGeom prst="rect">
                <a:avLst/>
              </a:prstGeom>
              <a:blipFill>
                <a:blip r:embed="rId10"/>
                <a:stretch>
                  <a:fillRect l="-1729" b="-5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6027698" y="3674206"/>
                <a:ext cx="311630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dirty="0" smtClean="0"/>
                  <a:t>の</a:t>
                </a:r>
                <a:r>
                  <a:rPr kumimoji="1" lang="en-US" altLang="ja-JP" dirty="0" smtClean="0"/>
                  <a:t>support</a:t>
                </a:r>
                <a:r>
                  <a:rPr kumimoji="1" lang="ja-JP" altLang="en-US" dirty="0" smtClean="0"/>
                  <a:t>チェインを含む</a:t>
                </a:r>
                <a:endParaRPr kumimoji="1" lang="en-US" altLang="ja-JP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dirty="0"/>
                  <a:t>部分分配束</a:t>
                </a:r>
                <a14:m>
                  <m:oMath xmlns:m="http://schemas.openxmlformats.org/officeDocument/2006/math">
                    <m:r>
                      <a:rPr kumimoji="1" lang="ja-JP" altLang="en-US" i="1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kumimoji="1" lang="ja-JP" altLang="en-US" dirty="0" smtClean="0"/>
                  <a:t>をとる．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698" y="3674206"/>
                <a:ext cx="3116302" cy="923330"/>
              </a:xfrm>
              <a:prstGeom prst="rect">
                <a:avLst/>
              </a:prstGeom>
              <a:blipFill>
                <a:blip r:embed="rId9"/>
                <a:stretch>
                  <a:fillRect l="-1761" r="-1174" b="-59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14857" y="6284546"/>
            <a:ext cx="1568443" cy="334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/>
              <a:t>通常の</a:t>
            </a:r>
            <a:r>
              <a:rPr kumimoji="1" lang="en-US" altLang="ja-JP" sz="1600" dirty="0" err="1" smtClean="0"/>
              <a:t>Lovasz</a:t>
            </a:r>
            <a:r>
              <a:rPr kumimoji="1" lang="ja-JP" altLang="en-US" sz="1600" dirty="0" smtClean="0"/>
              <a:t>拡張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5906813" y="3657314"/>
            <a:ext cx="3168869" cy="940221"/>
          </a:xfrm>
          <a:prstGeom prst="wedgeRoundRectCallout">
            <a:avLst>
              <a:gd name="adj1" fmla="val -15062"/>
              <a:gd name="adj2" fmla="val 745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30588" y="552707"/>
                <a:ext cx="45014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/>
                  <a:t>MVSP: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func>
                      </m:e>
                    </m:func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8" y="552707"/>
                <a:ext cx="4501425" cy="430887"/>
              </a:xfrm>
              <a:prstGeom prst="rect">
                <a:avLst/>
              </a:prstGeom>
              <a:blipFill>
                <a:blip r:embed="rId7"/>
                <a:stretch>
                  <a:fillRect l="-4878" t="-2428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96701" y="1047891"/>
                <a:ext cx="6321282" cy="122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    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ja-JP" sz="2800" b="0" dirty="0" smtClean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: </a:t>
                </a:r>
                <a:r>
                  <a:rPr kumimoji="1" lang="ja-JP" altLang="en-US" sz="2800" dirty="0" smtClean="0"/>
                  <a:t>ベクトル部分空間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01" y="1047891"/>
                <a:ext cx="6321282" cy="1229632"/>
              </a:xfrm>
              <a:prstGeom prst="rect">
                <a:avLst/>
              </a:prstGeom>
              <a:blipFill>
                <a:blip r:embed="rId8"/>
                <a:stretch>
                  <a:fillRect r="-2220" b="-168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22835" y="2743173"/>
                <a:ext cx="7441011" cy="431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800" dirty="0" smtClean="0"/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kumimoji="1" lang="ja-JP" altLang="en-US" sz="2800" dirty="0" smtClean="0"/>
                  <a:t>　 </a:t>
                </a:r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800" b="0" i="0" smtClean="0">
                                    <a:latin typeface="Cambria Math" panose="02040503050406030204" pitchFamily="18" charset="0"/>
                                  </a:rPr>
                                  <m:t>rank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kumimoji="1" lang="en-US" altLang="ja-JP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ja-JP" altLang="en-US">
                                            <a:latin typeface="Cambria Math" panose="02040503050406030204" pitchFamily="18" charset="0"/>
                                          </a:rPr>
                                          <m:t>​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35" y="2743173"/>
                <a:ext cx="7441011" cy="4312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875934" y="3431554"/>
                <a:ext cx="3527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8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ja-JP" alt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934" y="3431554"/>
                <a:ext cx="352769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59640" y="4168027"/>
                <a:ext cx="6812571" cy="1054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のベクトル</a:t>
                </a:r>
                <a:r>
                  <a:rPr kumimoji="1" lang="ja-JP" altLang="en-US" sz="2400" dirty="0"/>
                  <a:t>部分</a:t>
                </a:r>
                <a:r>
                  <a:rPr kumimoji="1" lang="ja-JP" altLang="en-US" sz="2400" dirty="0" smtClean="0"/>
                  <a:t>空間のなす束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altLang="ja-JP" sz="2400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ja-JP" altLang="en-US" sz="2400" dirty="0"/>
                  <a:t>のベクトル部分空間のなす</a:t>
                </a:r>
                <a:r>
                  <a:rPr kumimoji="1" lang="ja-JP" altLang="en-US" sz="2400" dirty="0" smtClean="0"/>
                  <a:t>束，逆包含順序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40" y="4168027"/>
                <a:ext cx="6812571" cy="1054006"/>
              </a:xfrm>
              <a:prstGeom prst="rect">
                <a:avLst/>
              </a:prstGeom>
              <a:blipFill>
                <a:blip r:embed="rId15"/>
                <a:stretch>
                  <a:fillRect l="-1521" r="-1699" b="-16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30588" y="5559557"/>
                <a:ext cx="7657353" cy="55399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err="1" smtClean="0"/>
                  <a:t>Lem</a:t>
                </a:r>
                <a:r>
                  <a:rPr kumimoji="1" lang="en-US" altLang="ja-JP" sz="2400" dirty="0" smtClean="0"/>
                  <a:t> (</a:t>
                </a:r>
                <a:r>
                  <a:rPr kumimoji="1" lang="en-US" altLang="ja-JP" sz="2000" dirty="0" err="1" smtClean="0"/>
                  <a:t>Iwata,Murota</a:t>
                </a:r>
                <a:r>
                  <a:rPr kumimoji="1" lang="en-US" altLang="ja-JP" sz="2000" dirty="0" smtClean="0"/>
                  <a:t> 1995</a:t>
                </a:r>
                <a:r>
                  <a:rPr kumimoji="1" lang="en-US" altLang="ja-JP" sz="2400" dirty="0" smtClean="0"/>
                  <a:t>)   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)↦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は劣モジュラ</a:t>
                </a:r>
                <a:endParaRPr kumimoji="1" lang="ja-JP" altLang="en-US" sz="2400" dirty="0" err="1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88" y="5559557"/>
                <a:ext cx="7657353" cy="553998"/>
              </a:xfrm>
              <a:prstGeom prst="rect">
                <a:avLst/>
              </a:prstGeom>
              <a:blipFill>
                <a:blip r:embed="rId16"/>
                <a:stretch>
                  <a:fillRect l="-2468" t="-93407" r="-1433" b="-160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790460" y="3372208"/>
                <a:ext cx="2165529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kumimoji="1" lang="ja-JP" altLang="en-US" sz="1600" i="1">
                          <a:latin typeface="Cambria Math" panose="02040503050406030204" pitchFamily="18" charset="0"/>
                        </a:rPr>
                        <m:t>にとれる</m:t>
                      </m:r>
                    </m:oMath>
                  </m:oMathPara>
                </a14:m>
                <a:endParaRPr kumimoji="1" lang="ja-JP" altLang="en-US" sz="1600" dirty="0" err="1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460" y="3372208"/>
                <a:ext cx="21655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7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6487" y="454301"/>
                <a:ext cx="8636788" cy="676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MVSP</m:t>
                        </m:r>
                      </m:e>
                    </m:acc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:      </m:t>
                    </m:r>
                    <m:r>
                      <m:rPr>
                        <m:sty m:val="p"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80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</m:acc>
                      </m:fName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func>
                          <m:func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acc>
                              <m:accPr>
                                <m:chr m:val="̅"/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80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e>
                            </m:acc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800">
                                        <a:latin typeface="Cambria Math" panose="02040503050406030204" pitchFamily="18" charset="0"/>
                                      </a:rPr>
                                      <m:t>rank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7" y="454301"/>
                <a:ext cx="8636788" cy="676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047730" y="1438292"/>
                <a:ext cx="66641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8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ja-JP" altLang="en-US" sz="2800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30" y="1438292"/>
                <a:ext cx="66641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3222" y="2576944"/>
                <a:ext cx="89307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非可換ランク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この問題</a:t>
                </a:r>
                <a:r>
                  <a:rPr kumimoji="1" lang="en-US" altLang="ja-JP" sz="2400" dirty="0"/>
                  <a:t> </a:t>
                </a:r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-- CAT(0)</a:t>
                </a:r>
                <a:r>
                  <a:rPr kumimoji="1" lang="ja-JP" altLang="en-US" sz="2400" dirty="0" smtClean="0"/>
                  <a:t>空間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kumimoji="1" lang="ja-JP" altLang="en-US" sz="2400" dirty="0" smtClean="0"/>
                  <a:t>上の凸最適化 </a:t>
                </a:r>
                <a:r>
                  <a:rPr kumimoji="1" lang="en-US" altLang="ja-JP" sz="2400" dirty="0" smtClean="0"/>
                  <a:t>--</a:t>
                </a:r>
                <a:r>
                  <a:rPr kumimoji="1" lang="ja-JP" altLang="en-US" sz="2400" dirty="0" smtClean="0"/>
                  <a:t> を解けばよい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2576944"/>
                <a:ext cx="8930778" cy="1107996"/>
              </a:xfrm>
              <a:prstGeom prst="rect">
                <a:avLst/>
              </a:prstGeom>
              <a:blipFill>
                <a:blip r:embed="rId5"/>
                <a:stretch>
                  <a:fillRect l="-2116" r="-1092" b="-1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6487" y="4369666"/>
                <a:ext cx="7123425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特殊性</a:t>
                </a:r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目的関数が凸関数の和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kumimoji="1" lang="ja-JP" altLang="en-US" sz="2400" dirty="0" smtClean="0"/>
                  <a:t>なっている． 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7" y="4369666"/>
                <a:ext cx="7123425" cy="633058"/>
              </a:xfrm>
              <a:prstGeom prst="rect">
                <a:avLst/>
              </a:prstGeom>
              <a:blipFill>
                <a:blip r:embed="rId7"/>
                <a:stretch>
                  <a:fillRect l="-2654" r="-1712" b="-163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073236" y="5314604"/>
            <a:ext cx="314028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ja-JP" altLang="en-US" sz="2400" dirty="0" smtClean="0"/>
              <a:t>分割近接点法を適用</a:t>
            </a:r>
          </a:p>
        </p:txBody>
      </p:sp>
    </p:spTree>
    <p:extLst>
      <p:ext uri="{BB962C8B-B14F-4D97-AF65-F5344CB8AC3E}">
        <p14:creationId xmlns:p14="http://schemas.microsoft.com/office/powerpoint/2010/main" val="9230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812570" y="2667963"/>
            <a:ext cx="7517930" cy="1479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69021" y="31531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n-ea"/>
              </a:rPr>
              <a:t>分割近接点法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545724" y="1207508"/>
                <a:ext cx="26300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>
                    <a:latin typeface="+mn-ea"/>
                  </a:rPr>
                  <a:t> </a:t>
                </a:r>
                <a:r>
                  <a:rPr kumimoji="1" lang="ja-JP" altLang="en-US" sz="2400" dirty="0" smtClean="0">
                    <a:latin typeface="+mn-ea"/>
                  </a:rPr>
                  <a:t>凸関数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24" y="1207508"/>
                <a:ext cx="2630079" cy="369332"/>
              </a:xfrm>
              <a:prstGeom prst="rect">
                <a:avLst/>
              </a:prstGeom>
              <a:blipFill>
                <a:blip r:embed="rId2"/>
                <a:stretch>
                  <a:fillRect l="-5568" t="-24590" r="-2784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31219" y="1225220"/>
                <a:ext cx="3282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 完備な</a:t>
                </a:r>
                <a:r>
                  <a:rPr kumimoji="1" lang="en-US" altLang="ja-JP" sz="2400" dirty="0" smtClean="0"/>
                  <a:t>CAT(0)</a:t>
                </a:r>
                <a:r>
                  <a:rPr kumimoji="1" lang="ja-JP" altLang="en-US" sz="2400" dirty="0" smtClean="0">
                    <a:latin typeface="+mn-ea"/>
                  </a:rPr>
                  <a:t>空間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19" y="1225220"/>
                <a:ext cx="3282565" cy="369332"/>
              </a:xfrm>
              <a:prstGeom prst="rect">
                <a:avLst/>
              </a:prstGeom>
              <a:blipFill>
                <a:blip r:embed="rId3"/>
                <a:stretch>
                  <a:fillRect l="-4461" t="-27869" r="-4461" b="-475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12569" y="3085772"/>
                <a:ext cx="7559377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+mn-ea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+mn-ea"/>
                            </a:rPr>
                            <m:t> 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69" y="3085772"/>
                <a:ext cx="7559377" cy="972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620806" y="1860552"/>
                <a:ext cx="4540795" cy="54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+mn-ea"/>
                  </a:rPr>
                  <a:t>目標  </a:t>
                </a:r>
                <a:r>
                  <a:rPr kumimoji="1" lang="en-US" altLang="ja-JP" sz="280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800" dirty="0" smtClean="0">
                    <a:latin typeface="+mn-ea"/>
                  </a:rPr>
                  <a:t>  の最小化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06" y="1860552"/>
                <a:ext cx="4540795" cy="546753"/>
              </a:xfrm>
              <a:prstGeom prst="rect">
                <a:avLst/>
              </a:prstGeom>
              <a:blipFill>
                <a:blip r:embed="rId5"/>
                <a:stretch>
                  <a:fillRect l="-2819" t="-5556" r="-1477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857614" y="273246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分割近接点法の更新式</a:t>
            </a:r>
            <a:r>
              <a:rPr kumimoji="1" lang="ja-JP" altLang="en-US" sz="2400" dirty="0">
                <a:latin typeface="+mn-ea"/>
              </a:rPr>
              <a:t>：</a:t>
            </a:r>
            <a:endParaRPr kumimoji="1" lang="ja-JP" altLang="en-US" sz="2400" dirty="0" smtClean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663991" y="413915"/>
            <a:ext cx="125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Bačák</a:t>
            </a:r>
            <a:r>
              <a:rPr lang="en-US" altLang="ja-JP" dirty="0"/>
              <a:t> 2014</a:t>
            </a: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812568" y="4397161"/>
                <a:ext cx="7517931" cy="210730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err="1" smtClean="0"/>
                  <a:t>Thm</a:t>
                </a:r>
                <a:r>
                  <a:rPr kumimoji="1" lang="en-US" altLang="ja-JP" sz="2800" dirty="0" smtClean="0"/>
                  <a:t> (</a:t>
                </a:r>
                <a:r>
                  <a:rPr kumimoji="1" lang="en-US" altLang="ja-JP" sz="2400" dirty="0" err="1" smtClean="0"/>
                  <a:t>Ohta-Pálfia</a:t>
                </a:r>
                <a:r>
                  <a:rPr kumimoji="1" lang="en-US" altLang="ja-JP" sz="2400" dirty="0" smtClean="0"/>
                  <a:t> 2015</a:t>
                </a:r>
                <a:r>
                  <a:rPr kumimoji="1" lang="en-US" altLang="ja-JP" sz="2800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:r>
                  <a:rPr kumimoji="1" lang="ja-JP" altLang="en-US" sz="2800" dirty="0"/>
                  <a:t>リプシッツ</a:t>
                </a:r>
                <a:r>
                  <a:rPr kumimoji="1" lang="en-US" altLang="ja-JP" sz="28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:r>
                  <a:rPr kumimoji="1" lang="ja-JP" altLang="en-US" sz="2800" dirty="0" smtClean="0"/>
                  <a:t>強凸</a:t>
                </a:r>
                <a:r>
                  <a:rPr kumimoji="1" lang="en-US" altLang="ja-JP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ja-JP" sz="2800" b="0" dirty="0" smtClean="0"/>
              </a:p>
              <a:p>
                <a:endParaRPr kumimoji="1" lang="en-US" altLang="ja-JP" sz="1400" dirty="0" smtClean="0"/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800" dirty="0" smtClean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diam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kumimoji="1" lang="en-US" altLang="ja-JP" sz="2800" dirty="0" smtClean="0"/>
                  <a:t> </a:t>
                </a:r>
                <a:endParaRPr kumimoji="1" lang="en-US" altLang="ja-JP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68" y="4397161"/>
                <a:ext cx="7517931" cy="2107308"/>
              </a:xfrm>
              <a:prstGeom prst="rect">
                <a:avLst/>
              </a:prstGeom>
              <a:blipFill>
                <a:blip r:embed="rId6"/>
                <a:stretch>
                  <a:fillRect l="-1621" t="-26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7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62152" y="559406"/>
                <a:ext cx="7408951" cy="515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MVSP</m:t>
                        </m:r>
                      </m:e>
                    </m:acc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:      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</m:acc>
                      </m:fName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func>
                          <m:func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acc>
                              <m:accPr>
                                <m:chr m:val="̅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e>
                            </m:acc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ja-JP" sz="2400">
                                        <a:latin typeface="Cambria Math" panose="02040503050406030204" pitchFamily="18" charset="0"/>
                                      </a:rPr>
                                      <m:t>rank</m:t>
                                    </m:r>
                                    <m:r>
                                      <a:rPr kumimoji="1" lang="en-US" altLang="ja-JP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2" y="559406"/>
                <a:ext cx="7408951" cy="515206"/>
              </a:xfrm>
              <a:prstGeom prst="rect">
                <a:avLst/>
              </a:prstGeom>
              <a:blipFill>
                <a:blip r:embed="rId2"/>
                <a:stretch>
                  <a:fillRect l="-576" t="-98810" r="-988" b="-185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117003" y="1276584"/>
                <a:ext cx="39523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ja-JP" altLang="en-US" sz="2400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03" y="1276584"/>
                <a:ext cx="3952300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62152" y="2229911"/>
                <a:ext cx="6755054" cy="1686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̅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2400"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</m:acc>
                      </m:fName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acc>
                              <m:accPr>
                                <m:chr m:val="̅"/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e>
                            </m:acc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d>
                              <m:d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kumimoji="1" lang="en-US" altLang="ja-JP" sz="24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rank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  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　　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　　　　として分割近接点法 </a:t>
                </a:r>
                <a:r>
                  <a:rPr kumimoji="1" lang="en-US" altLang="ja-JP" sz="2400" dirty="0" smtClean="0"/>
                  <a:t>+ </a:t>
                </a:r>
                <a:r>
                  <a:rPr kumimoji="1" lang="ja-JP" altLang="en-US" sz="2400" dirty="0" smtClean="0"/>
                  <a:t>収束評価を適用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52" y="2229911"/>
                <a:ext cx="6755054" cy="1686872"/>
              </a:xfrm>
              <a:prstGeom prst="rect">
                <a:avLst/>
              </a:prstGeom>
              <a:blipFill>
                <a:blip r:embed="rId4"/>
                <a:stretch>
                  <a:fillRect l="-1173" r="-1715" b="-68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941494" y="6209934"/>
            <a:ext cx="512960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注：本当は強凸性を</a:t>
            </a:r>
            <a:r>
              <a:rPr kumimoji="1" lang="ja-JP" altLang="en-US" sz="2000" dirty="0"/>
              <a:t>もたせる</a:t>
            </a:r>
            <a:r>
              <a:rPr kumimoji="1" lang="ja-JP" altLang="en-US" sz="2000" dirty="0" smtClean="0"/>
              <a:t>ため摂動も行う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75607" y="4118755"/>
                <a:ext cx="52506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400" dirty="0" smtClean="0"/>
                  <a:t>poly </a:t>
                </a:r>
                <a:r>
                  <a:rPr kumimoji="1" lang="ja-JP" altLang="en-US" sz="2400" dirty="0" smtClean="0"/>
                  <a:t>反復後に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obj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07" y="4118755"/>
                <a:ext cx="5250668" cy="553998"/>
              </a:xfrm>
              <a:prstGeom prst="rect">
                <a:avLst/>
              </a:prstGeom>
              <a:blipFill>
                <a:blip r:embed="rId5"/>
                <a:stretch>
                  <a:fillRect l="-1510" r="-1045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92481" y="5026430"/>
                <a:ext cx="746499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dirty="0" smtClean="0"/>
                  <a:t>整数性より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の</a:t>
                </a:r>
                <a:r>
                  <a:rPr kumimoji="1" lang="en-US" altLang="ja-JP" sz="2400" dirty="0" smtClean="0"/>
                  <a:t>support</a:t>
                </a:r>
                <a:r>
                  <a:rPr kumimoji="1" lang="ja-JP" altLang="en-US" sz="2400" dirty="0" smtClean="0"/>
                  <a:t>のなかに最適解存在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1" y="5026430"/>
                <a:ext cx="7464992" cy="553998"/>
              </a:xfrm>
              <a:prstGeom prst="rect">
                <a:avLst/>
              </a:prstGeom>
              <a:blipFill>
                <a:blip r:embed="rId6"/>
                <a:stretch>
                  <a:fillRect l="-980" r="-1388" b="-2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1079507" y="654825"/>
            <a:ext cx="7233220" cy="1533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35441" y="3767"/>
            <a:ext cx="6155531" cy="5009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重要なポイント（分割近接点が実装できる）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097880" y="642193"/>
                <a:ext cx="672679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</a:rPr>
                            <m:t>rank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80" y="642193"/>
                <a:ext cx="6726799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369879" y="1573786"/>
                <a:ext cx="39466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40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ja-JP" altLang="en-US" sz="2400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79" y="1573786"/>
                <a:ext cx="3946632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6"/>
          <p:cNvSpPr>
            <a:spLocks noChangeAspect="1"/>
          </p:cNvSpPr>
          <p:nvPr/>
        </p:nvSpPr>
        <p:spPr>
          <a:xfrm>
            <a:off x="2545349" y="426776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142698" y="3261632"/>
                <a:ext cx="42691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98" y="3261632"/>
                <a:ext cx="426912" cy="375872"/>
              </a:xfrm>
              <a:prstGeom prst="rect">
                <a:avLst/>
              </a:prstGeom>
              <a:blipFill>
                <a:blip r:embed="rId4"/>
                <a:stretch>
                  <a:fillRect l="-17143" t="-1613" r="-7143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/>
          <p:cNvSpPr/>
          <p:nvPr/>
        </p:nvSpPr>
        <p:spPr>
          <a:xfrm>
            <a:off x="1962446" y="2379127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852104" y="452294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2852104" y="234142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334124" y="374910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>
            <a:off x="2512464" y="270654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0" idx="1"/>
            <a:endCxn id="7" idx="5"/>
          </p:cNvCxnSpPr>
          <p:nvPr/>
        </p:nvCxnSpPr>
        <p:spPr>
          <a:xfrm flipH="1" flipV="1">
            <a:off x="2606805" y="4329220"/>
            <a:ext cx="255843" cy="204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8" idx="0"/>
            <a:endCxn id="13" idx="4"/>
          </p:cNvCxnSpPr>
          <p:nvPr/>
        </p:nvCxnSpPr>
        <p:spPr>
          <a:xfrm flipV="1">
            <a:off x="2370124" y="2778542"/>
            <a:ext cx="178340" cy="388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3" idx="7"/>
            <a:endCxn id="11" idx="3"/>
          </p:cNvCxnSpPr>
          <p:nvPr/>
        </p:nvCxnSpPr>
        <p:spPr>
          <a:xfrm flipV="1">
            <a:off x="2573920" y="2402879"/>
            <a:ext cx="288728" cy="31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409644" y="2685857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44" y="2685857"/>
                <a:ext cx="5327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7"/>
          <p:cNvSpPr>
            <a:spLocks noChangeAspect="1"/>
          </p:cNvSpPr>
          <p:nvPr/>
        </p:nvSpPr>
        <p:spPr>
          <a:xfrm>
            <a:off x="2334124" y="31669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12" idx="0"/>
            <a:endCxn id="18" idx="4"/>
          </p:cNvCxnSpPr>
          <p:nvPr/>
        </p:nvCxnSpPr>
        <p:spPr>
          <a:xfrm flipV="1">
            <a:off x="2370124" y="3238965"/>
            <a:ext cx="0" cy="51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7" idx="0"/>
            <a:endCxn id="12" idx="4"/>
          </p:cNvCxnSpPr>
          <p:nvPr/>
        </p:nvCxnSpPr>
        <p:spPr>
          <a:xfrm flipH="1" flipV="1">
            <a:off x="2370124" y="3821103"/>
            <a:ext cx="211225" cy="446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497846" y="2698596"/>
                <a:ext cx="747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846" y="2698596"/>
                <a:ext cx="74732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楕円 21"/>
          <p:cNvSpPr/>
          <p:nvPr/>
        </p:nvSpPr>
        <p:spPr>
          <a:xfrm rot="10800000">
            <a:off x="6114334" y="2332152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>
            <a:spLocks noChangeAspect="1"/>
          </p:cNvSpPr>
          <p:nvPr/>
        </p:nvSpPr>
        <p:spPr>
          <a:xfrm rot="10800000">
            <a:off x="7067740" y="230935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>
            <a:spLocks noChangeAspect="1"/>
          </p:cNvSpPr>
          <p:nvPr/>
        </p:nvSpPr>
        <p:spPr>
          <a:xfrm rot="10800000">
            <a:off x="7067740" y="447937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 rot="10800000">
            <a:off x="7585720" y="30716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 rot="10800000">
            <a:off x="7407380" y="411425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>
            <a:stCxn id="23" idx="1"/>
            <a:endCxn id="47" idx="1"/>
          </p:cNvCxnSpPr>
          <p:nvPr/>
        </p:nvCxnSpPr>
        <p:spPr>
          <a:xfrm>
            <a:off x="7129196" y="2370814"/>
            <a:ext cx="225301" cy="175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0" idx="0"/>
            <a:endCxn id="26" idx="4"/>
          </p:cNvCxnSpPr>
          <p:nvPr/>
        </p:nvCxnSpPr>
        <p:spPr>
          <a:xfrm flipH="1">
            <a:off x="7443380" y="3725836"/>
            <a:ext cx="178340" cy="388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6" idx="7"/>
            <a:endCxn id="24" idx="3"/>
          </p:cNvCxnSpPr>
          <p:nvPr/>
        </p:nvCxnSpPr>
        <p:spPr>
          <a:xfrm flipH="1">
            <a:off x="7129196" y="4175715"/>
            <a:ext cx="288728" cy="31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楕円 29"/>
          <p:cNvSpPr>
            <a:spLocks noChangeAspect="1"/>
          </p:cNvSpPr>
          <p:nvPr/>
        </p:nvSpPr>
        <p:spPr>
          <a:xfrm rot="10800000">
            <a:off x="7585720" y="365383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5" idx="0"/>
            <a:endCxn id="30" idx="4"/>
          </p:cNvCxnSpPr>
          <p:nvPr/>
        </p:nvCxnSpPr>
        <p:spPr>
          <a:xfrm>
            <a:off x="7621720" y="3143698"/>
            <a:ext cx="0" cy="51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47" idx="5"/>
            <a:endCxn id="25" idx="4"/>
          </p:cNvCxnSpPr>
          <p:nvPr/>
        </p:nvCxnSpPr>
        <p:spPr>
          <a:xfrm>
            <a:off x="7405409" y="2597450"/>
            <a:ext cx="216311" cy="474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1915727" y="3259425"/>
                <a:ext cx="556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27" y="3259425"/>
                <a:ext cx="556691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楕円 33"/>
          <p:cNvSpPr>
            <a:spLocks noChangeAspect="1"/>
          </p:cNvSpPr>
          <p:nvPr/>
        </p:nvSpPr>
        <p:spPr>
          <a:xfrm>
            <a:off x="3277274" y="264985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3550117" y="309188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>
            <a:off x="3625494" y="358965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>
            <a:spLocks noChangeAspect="1"/>
          </p:cNvSpPr>
          <p:nvPr/>
        </p:nvSpPr>
        <p:spPr>
          <a:xfrm>
            <a:off x="6720756" y="417100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>
            <a:spLocks noChangeAspect="1"/>
          </p:cNvSpPr>
          <p:nvPr/>
        </p:nvSpPr>
        <p:spPr>
          <a:xfrm>
            <a:off x="6427294" y="381919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>
            <a:stCxn id="11" idx="5"/>
            <a:endCxn id="34" idx="1"/>
          </p:cNvCxnSpPr>
          <p:nvPr/>
        </p:nvCxnSpPr>
        <p:spPr>
          <a:xfrm>
            <a:off x="2913560" y="2402879"/>
            <a:ext cx="374258" cy="257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5" idx="1"/>
            <a:endCxn id="34" idx="5"/>
          </p:cNvCxnSpPr>
          <p:nvPr/>
        </p:nvCxnSpPr>
        <p:spPr>
          <a:xfrm flipH="1" flipV="1">
            <a:off x="3338730" y="2711313"/>
            <a:ext cx="221931" cy="391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6" idx="0"/>
            <a:endCxn id="35" idx="4"/>
          </p:cNvCxnSpPr>
          <p:nvPr/>
        </p:nvCxnSpPr>
        <p:spPr>
          <a:xfrm flipH="1" flipV="1">
            <a:off x="3586117" y="3163880"/>
            <a:ext cx="75377" cy="42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7" idx="1"/>
            <a:endCxn id="38" idx="4"/>
          </p:cNvCxnSpPr>
          <p:nvPr/>
        </p:nvCxnSpPr>
        <p:spPr>
          <a:xfrm flipH="1" flipV="1">
            <a:off x="6463294" y="3891198"/>
            <a:ext cx="268006" cy="290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46" idx="4"/>
            <a:endCxn id="38" idx="0"/>
          </p:cNvCxnSpPr>
          <p:nvPr/>
        </p:nvCxnSpPr>
        <p:spPr>
          <a:xfrm>
            <a:off x="6375992" y="3342666"/>
            <a:ext cx="87302" cy="476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37" idx="5"/>
          </p:cNvCxnSpPr>
          <p:nvPr/>
        </p:nvCxnSpPr>
        <p:spPr>
          <a:xfrm flipH="1" flipV="1">
            <a:off x="6782212" y="4232460"/>
            <a:ext cx="295792" cy="2719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4036131" y="3587135"/>
                <a:ext cx="19224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-</a:t>
                </a:r>
                <a:r>
                  <a:rPr lang="ja-JP" altLang="en-US" sz="2400" dirty="0" smtClean="0"/>
                  <a:t>直交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131" y="3587135"/>
                <a:ext cx="1922450" cy="461665"/>
              </a:xfrm>
              <a:prstGeom prst="rect">
                <a:avLst/>
              </a:prstGeom>
              <a:blipFill>
                <a:blip r:embed="rId8"/>
                <a:stretch>
                  <a:fillRect t="-10526" r="-2540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楕円 45"/>
          <p:cNvSpPr>
            <a:spLocks noChangeAspect="1"/>
          </p:cNvSpPr>
          <p:nvPr/>
        </p:nvSpPr>
        <p:spPr>
          <a:xfrm>
            <a:off x="6339992" y="327066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>
            <a:spLocks noChangeAspect="1"/>
          </p:cNvSpPr>
          <p:nvPr/>
        </p:nvSpPr>
        <p:spPr>
          <a:xfrm>
            <a:off x="7343953" y="253599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7532550" y="3203521"/>
                <a:ext cx="5584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550" y="3203521"/>
                <a:ext cx="558422" cy="461665"/>
              </a:xfrm>
              <a:prstGeom prst="rect">
                <a:avLst/>
              </a:prstGeom>
              <a:blipFill>
                <a:blip r:embed="rId9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6520954" y="3484598"/>
                <a:ext cx="42069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954" y="3484598"/>
                <a:ext cx="420692" cy="375872"/>
              </a:xfrm>
              <a:prstGeom prst="rect">
                <a:avLst/>
              </a:prstGeom>
              <a:blipFill>
                <a:blip r:embed="rId10"/>
                <a:stretch>
                  <a:fillRect l="-10145" t="-3279" r="-7246"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1305268" y="5471772"/>
                <a:ext cx="6539790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Lem</a:t>
                </a:r>
                <a:r>
                  <a:rPr kumimoji="1" lang="en-US" altLang="ja-JP" sz="2400" dirty="0" smtClean="0"/>
                  <a:t> (Hamada-Hirai 2017)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400" dirty="0" smtClean="0"/>
                  <a:t>最適解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268" y="5471772"/>
                <a:ext cx="6539790" cy="1107996"/>
              </a:xfrm>
              <a:prstGeom prst="rect">
                <a:avLst/>
              </a:prstGeom>
              <a:blipFill>
                <a:blip r:embed="rId11"/>
                <a:stretch>
                  <a:fillRect l="-1771" b="-11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1631665" y="4585495"/>
                <a:ext cx="2943498" cy="713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000" dirty="0" smtClean="0"/>
                  <a:t>ブール束</a:t>
                </a:r>
                <a:endParaRPr lang="en-US" altLang="ja-JP" sz="2000" dirty="0" smtClean="0"/>
              </a:p>
              <a:p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nonzero supp.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65" y="4585495"/>
                <a:ext cx="2943498" cy="713272"/>
              </a:xfrm>
              <a:prstGeom prst="rect">
                <a:avLst/>
              </a:prstGeom>
              <a:blipFill>
                <a:blip r:embed="rId12"/>
                <a:stretch>
                  <a:fillRect t="-3419" b="-14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/>
              <p:cNvSpPr/>
              <p:nvPr/>
            </p:nvSpPr>
            <p:spPr>
              <a:xfrm>
                <a:off x="5788190" y="4624517"/>
                <a:ext cx="2882071" cy="713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′:</m:t>
                    </m:r>
                  </m:oMath>
                </a14:m>
                <a:r>
                  <a:rPr lang="ja-JP" altLang="en-US" sz="2000" dirty="0" smtClean="0"/>
                  <a:t>ブール束</a:t>
                </a:r>
                <a:endParaRPr lang="en-US" altLang="ja-JP" sz="2000" dirty="0" smtClean="0"/>
              </a:p>
              <a:p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 smtClean="0"/>
                  <a:t> </a:t>
                </a:r>
                <a:r>
                  <a:rPr lang="en-US" altLang="ja-JP" sz="2000" dirty="0" smtClean="0"/>
                  <a:t>nonzero supp.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8" name="正方形/長方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90" y="4624517"/>
                <a:ext cx="2882071" cy="713272"/>
              </a:xfrm>
              <a:prstGeom prst="rect">
                <a:avLst/>
              </a:prstGeom>
              <a:blipFill>
                <a:blip r:embed="rId13"/>
                <a:stretch>
                  <a:fillRect t="-4274" b="-14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6675185" y="1499106"/>
            <a:ext cx="21641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 凸２次計画に帰着 </a:t>
            </a:r>
          </a:p>
        </p:txBody>
      </p:sp>
    </p:spTree>
    <p:extLst>
      <p:ext uri="{BB962C8B-B14F-4D97-AF65-F5344CB8AC3E}">
        <p14:creationId xmlns:p14="http://schemas.microsoft.com/office/powerpoint/2010/main" val="27646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4011911" y="1791202"/>
            <a:ext cx="3591098" cy="1778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5171" y="301638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２部マッチングにおける劣モジュラ性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27599" y="1185967"/>
                <a:ext cx="340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２部</m:t>
                    </m:r>
                  </m:oMath>
                </a14:m>
                <a:r>
                  <a:rPr kumimoji="1" lang="ja-JP" altLang="en-US" sz="2400" dirty="0" smtClean="0"/>
                  <a:t>グラフ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99" y="1185967"/>
                <a:ext cx="3406061" cy="369332"/>
              </a:xfrm>
              <a:prstGeom prst="rect">
                <a:avLst/>
              </a:prstGeom>
              <a:blipFill>
                <a:blip r:embed="rId2"/>
                <a:stretch>
                  <a:fillRect l="-3226" t="-25000" r="-4480" b="-5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27599" y="1809395"/>
                <a:ext cx="5797676" cy="66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99" y="1809395"/>
                <a:ext cx="5797676" cy="663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31728" y="2317587"/>
                <a:ext cx="1509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マッチング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28" y="2317587"/>
                <a:ext cx="1509259" cy="276999"/>
              </a:xfrm>
              <a:prstGeom prst="rect">
                <a:avLst/>
              </a:prstGeom>
              <a:blipFill>
                <a:blip r:embed="rId4"/>
                <a:stretch>
                  <a:fillRect l="-3644" t="-13043" r="-5263" b="-1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83270" y="2334856"/>
                <a:ext cx="3647566" cy="1296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kumimoji="1" lang="ja-JP" altLang="en-US" sz="2800" i="1">
                          <a:latin typeface="Cambria Math" panose="02040503050406030204" pitchFamily="18" charset="0"/>
                        </a:rPr>
                        <m:t>安定集合</m:t>
                      </m:r>
                    </m:oMath>
                  </m:oMathPara>
                </a14:m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270" y="2334856"/>
                <a:ext cx="3647566" cy="1296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76745" y="3914480"/>
                <a:ext cx="8558140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err="1" smtClean="0"/>
                  <a:t>Obs</a:t>
                </a:r>
                <a:r>
                  <a:rPr kumimoji="1" lang="en-US" altLang="ja-JP" sz="2400" dirty="0" smtClean="0"/>
                  <a:t> (</a:t>
                </a:r>
                <a:r>
                  <a:rPr kumimoji="1" lang="ja-JP" altLang="en-US" sz="2400" dirty="0" smtClean="0"/>
                  <a:t>劣モジュラ性</a:t>
                </a:r>
                <a:r>
                  <a:rPr kumimoji="1" lang="en-US" altLang="ja-JP" sz="2400" dirty="0" smtClean="0"/>
                  <a:t>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安定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400" dirty="0" smtClean="0"/>
                  <a:t>安定</a:t>
                </a: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5" y="3914480"/>
                <a:ext cx="8558140" cy="1754326"/>
              </a:xfrm>
              <a:prstGeom prst="rect">
                <a:avLst/>
              </a:prstGeom>
              <a:blipFill>
                <a:blip r:embed="rId6"/>
                <a:stretch>
                  <a:fillRect l="-1140" r="-285" b="-2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76745" y="5894686"/>
            <a:ext cx="9172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ja-JP" altLang="en-US" sz="2400" dirty="0"/>
              <a:t>２部</a:t>
            </a:r>
            <a:r>
              <a:rPr kumimoji="1" lang="ja-JP" altLang="en-US" sz="2400" dirty="0" smtClean="0"/>
              <a:t>マッチングの双対は，劣モジュラ関数最小化とみなせる．</a:t>
            </a:r>
            <a:endParaRPr kumimoji="1" lang="ja-JP" altLang="en-US" sz="2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0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3529" y="384313"/>
            <a:ext cx="2513509" cy="584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良い点・問題点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45842" y="1497495"/>
                <a:ext cx="8656216" cy="3877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コンセプチュアルにシンプル</a:t>
                </a:r>
                <a:r>
                  <a:rPr kumimoji="1" lang="ja-JP" altLang="en-US" sz="2400" dirty="0"/>
                  <a:t>，</a:t>
                </a:r>
                <a:r>
                  <a:rPr kumimoji="1" lang="ja-JP" altLang="en-US" sz="2400" dirty="0" smtClean="0"/>
                  <a:t>他の問題にも応用できるかも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体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400" dirty="0" smtClean="0"/>
                  <a:t>がなんで</a:t>
                </a:r>
                <a:r>
                  <a:rPr kumimoji="1" lang="ja-JP" altLang="en-US" sz="2400" dirty="0"/>
                  <a:t>あって</a:t>
                </a:r>
                <a:r>
                  <a:rPr kumimoji="1" lang="ja-JP" altLang="en-US" sz="2400" dirty="0" smtClean="0"/>
                  <a:t>も動くが，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kumimoji="1" lang="ja-JP" altLang="en-US" sz="2400" dirty="0" smtClean="0"/>
                  <a:t>ときは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 </a:t>
                </a:r>
                <a:r>
                  <a:rPr kumimoji="1" lang="ja-JP" altLang="en-US" sz="2400" dirty="0" smtClean="0"/>
                  <a:t>変数</a:t>
                </a:r>
                <a:r>
                  <a:rPr kumimoji="1" lang="en-US" altLang="ja-JP" sz="2400" dirty="0" smtClean="0"/>
                  <a:t>(</a:t>
                </a:r>
                <a:r>
                  <a:rPr kumimoji="1" lang="ja-JP" altLang="en-US" sz="2400" dirty="0" smtClean="0"/>
                  <a:t>＝ベクトル空間のチェイン</a:t>
                </a:r>
                <a:r>
                  <a:rPr kumimoji="1" lang="en-US" altLang="ja-JP" sz="2400" dirty="0" smtClean="0"/>
                  <a:t>)</a:t>
                </a:r>
                <a:r>
                  <a:rPr kumimoji="1" lang="ja-JP" altLang="en-US" sz="2400" dirty="0" smtClean="0"/>
                  <a:t>を表現するための基底の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/>
                  <a:t>　</a:t>
                </a:r>
                <a:r>
                  <a:rPr kumimoji="1" lang="ja-JP" altLang="en-US" sz="2400" dirty="0" smtClean="0"/>
                  <a:t>ビットサイズがバウンドできてない </a:t>
                </a:r>
                <a:r>
                  <a:rPr kumimoji="1" lang="en-US" altLang="ja-JP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-</a:t>
                </a:r>
                <a:r>
                  <a:rPr kumimoji="1" lang="ja-JP" altLang="en-US" sz="2400" dirty="0" smtClean="0"/>
                  <a:t>直交操作に起因</a:t>
                </a:r>
                <a:r>
                  <a:rPr kumimoji="1" lang="en-US" altLang="ja-JP" sz="24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改良の余地が大いにあり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2" y="1497495"/>
                <a:ext cx="8656216" cy="3877985"/>
              </a:xfrm>
              <a:prstGeom prst="rect">
                <a:avLst/>
              </a:prstGeom>
              <a:blipFill>
                <a:blip r:embed="rId2"/>
                <a:stretch>
                  <a:fillRect l="-1972" r="-1197" b="-2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716737" y="2435591"/>
            <a:ext cx="5769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/>
              <a:t>重み付き</a:t>
            </a:r>
            <a:r>
              <a:rPr kumimoji="1" lang="en-US" altLang="ja-JP" sz="3200" dirty="0"/>
              <a:t>(</a:t>
            </a:r>
            <a:r>
              <a:rPr kumimoji="1" lang="ja-JP" altLang="en-US" sz="3200" dirty="0"/>
              <a:t>非可換</a:t>
            </a:r>
            <a:r>
              <a:rPr kumimoji="1" lang="en-US" altLang="ja-JP" sz="3200" dirty="0"/>
              <a:t>) Edmonds</a:t>
            </a:r>
            <a:r>
              <a:rPr kumimoji="1" lang="ja-JP" altLang="en-US" sz="3200" dirty="0"/>
              <a:t>問題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51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1237" y="3076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問題</a:t>
            </a:r>
            <a:r>
              <a:rPr kumimoji="1" lang="ja-JP" altLang="en-US" sz="3200" dirty="0"/>
              <a:t>意識</a:t>
            </a:r>
            <a:endParaRPr kumimoji="1" lang="en-US" altLang="ja-JP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076" y="1077130"/>
            <a:ext cx="88024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/>
              <a:t>重み付き２部マッチングなどの「重み付き」の問題を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このように「非可換」線形代数的にとらえることできるか？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78076" y="2410573"/>
            <a:ext cx="7722850" cy="4261937"/>
            <a:chOff x="578076" y="2410573"/>
            <a:chExt cx="7722850" cy="4261937"/>
          </a:xfrm>
        </p:grpSpPr>
        <p:sp>
          <p:nvSpPr>
            <p:cNvPr id="6" name="楕円 5"/>
            <p:cNvSpPr>
              <a:spLocks noChangeAspect="1"/>
            </p:cNvSpPr>
            <p:nvPr/>
          </p:nvSpPr>
          <p:spPr>
            <a:xfrm>
              <a:off x="39477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楕円 6"/>
            <p:cNvSpPr>
              <a:spLocks noChangeAspect="1"/>
            </p:cNvSpPr>
            <p:nvPr/>
          </p:nvSpPr>
          <p:spPr>
            <a:xfrm>
              <a:off x="39477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楕円 7"/>
            <p:cNvSpPr>
              <a:spLocks noChangeAspect="1"/>
            </p:cNvSpPr>
            <p:nvPr/>
          </p:nvSpPr>
          <p:spPr>
            <a:xfrm>
              <a:off x="39477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楕円 8"/>
            <p:cNvSpPr>
              <a:spLocks noChangeAspect="1"/>
            </p:cNvSpPr>
            <p:nvPr/>
          </p:nvSpPr>
          <p:spPr>
            <a:xfrm>
              <a:off x="39477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楕円 9"/>
            <p:cNvSpPr>
              <a:spLocks noChangeAspect="1"/>
            </p:cNvSpPr>
            <p:nvPr/>
          </p:nvSpPr>
          <p:spPr>
            <a:xfrm>
              <a:off x="5395561" y="316175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楕円 10"/>
            <p:cNvSpPr>
              <a:spLocks noChangeAspect="1"/>
            </p:cNvSpPr>
            <p:nvPr/>
          </p:nvSpPr>
          <p:spPr>
            <a:xfrm>
              <a:off x="5395561" y="3771212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楕円 11"/>
            <p:cNvSpPr>
              <a:spLocks noChangeAspect="1"/>
            </p:cNvSpPr>
            <p:nvPr/>
          </p:nvSpPr>
          <p:spPr>
            <a:xfrm>
              <a:off x="5395561" y="4351205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楕円 12"/>
            <p:cNvSpPr>
              <a:spLocks noChangeAspect="1"/>
            </p:cNvSpPr>
            <p:nvPr/>
          </p:nvSpPr>
          <p:spPr>
            <a:xfrm>
              <a:off x="5395561" y="4983093"/>
              <a:ext cx="156154" cy="1561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4" name="直線コネクタ 13"/>
            <p:cNvCxnSpPr>
              <a:stCxn id="6" idx="6"/>
              <a:endCxn id="11" idx="1"/>
            </p:cNvCxnSpPr>
            <p:nvPr/>
          </p:nvCxnSpPr>
          <p:spPr>
            <a:xfrm>
              <a:off x="4103915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stCxn id="7" idx="7"/>
              <a:endCxn id="10" idx="2"/>
            </p:cNvCxnSpPr>
            <p:nvPr/>
          </p:nvCxnSpPr>
          <p:spPr>
            <a:xfrm flipV="1">
              <a:off x="4081047" y="3239832"/>
              <a:ext cx="1314514" cy="5542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stCxn id="7" idx="6"/>
            </p:cNvCxnSpPr>
            <p:nvPr/>
          </p:nvCxnSpPr>
          <p:spPr>
            <a:xfrm>
              <a:off x="4103915" y="3849289"/>
              <a:ext cx="1314514" cy="530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8" idx="7"/>
              <a:endCxn id="11" idx="2"/>
            </p:cNvCxnSpPr>
            <p:nvPr/>
          </p:nvCxnSpPr>
          <p:spPr>
            <a:xfrm flipV="1">
              <a:off x="4081047" y="3849289"/>
              <a:ext cx="1314514" cy="5247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9" idx="7"/>
              <a:endCxn id="10" idx="3"/>
            </p:cNvCxnSpPr>
            <p:nvPr/>
          </p:nvCxnSpPr>
          <p:spPr>
            <a:xfrm flipV="1"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6" idx="5"/>
              <a:endCxn id="13" idx="1"/>
            </p:cNvCxnSpPr>
            <p:nvPr/>
          </p:nvCxnSpPr>
          <p:spPr>
            <a:xfrm>
              <a:off x="4081047" y="3295041"/>
              <a:ext cx="1337382" cy="1710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3561875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561875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561875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540394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576227" y="30161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576227" y="3622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2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76227" y="42280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3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554746" y="4876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4</a:t>
              </a:r>
              <a:endParaRPr kumimoji="1" lang="ja-JP" altLang="en-US" dirty="0"/>
            </a:p>
          </p:txBody>
        </p:sp>
        <p:cxnSp>
          <p:nvCxnSpPr>
            <p:cNvPr id="29" name="直線コネクタ 28"/>
            <p:cNvCxnSpPr>
              <a:stCxn id="9" idx="6"/>
              <a:endCxn id="12" idx="2"/>
            </p:cNvCxnSpPr>
            <p:nvPr/>
          </p:nvCxnSpPr>
          <p:spPr>
            <a:xfrm flipV="1">
              <a:off x="4103915" y="4429282"/>
              <a:ext cx="1291646" cy="6318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825" y="3018110"/>
                  <a:ext cx="392736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7813" r="-781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126" y="4758745"/>
                  <a:ext cx="398699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9231" r="-6154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テキスト ボックス 36"/>
            <p:cNvSpPr txBox="1"/>
            <p:nvPr/>
          </p:nvSpPr>
          <p:spPr>
            <a:xfrm>
              <a:off x="578076" y="2410573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例：最大重み完全マッチング問題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2729611" y="5276872"/>
                  <a:ext cx="3871060" cy="13956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Max.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kumimoji="1" lang="ja-JP" altLang="en-US" sz="2800" dirty="0"/>
                    <a:t> </a:t>
                  </a:r>
                  <a:endParaRPr kumimoji="1" lang="en-US" altLang="ja-JP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/>
                    <a:t>   </a:t>
                  </a:r>
                  <a:r>
                    <a:rPr kumimoji="1" lang="en-US" altLang="ja-JP" sz="2800" dirty="0" err="1"/>
                    <a:t>s.t.</a:t>
                  </a:r>
                  <a:r>
                    <a:rPr kumimoji="1"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kumimoji="1" lang="ja-JP" altLang="en-US" sz="2800" dirty="0"/>
                    <a:t>完全マッチング</a:t>
                  </a:r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9611" y="5276872"/>
                  <a:ext cx="3871060" cy="1395638"/>
                </a:xfrm>
                <a:prstGeom prst="rect">
                  <a:avLst/>
                </a:prstGeom>
                <a:blipFill>
                  <a:blip r:embed="rId4"/>
                  <a:stretch>
                    <a:fillRect l="-3307" r="-1890" b="-117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111737" y="3908548"/>
                  <a:ext cx="2189189" cy="406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枝重み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737" y="3908548"/>
                  <a:ext cx="2189189" cy="406265"/>
                </a:xfrm>
                <a:prstGeom prst="rect">
                  <a:avLst/>
                </a:prstGeom>
                <a:blipFill>
                  <a:blip r:embed="rId5"/>
                  <a:stretch>
                    <a:fillRect l="-1671" t="-4478" r="-4178" b="-2388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84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6936" y="429583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重み付き２部マッチングの代数的解釈</a:t>
            </a:r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14406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14406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14406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14406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>
            <a:off x="2888434" y="167908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2888434" y="2288542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2888434" y="2868535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>
            <a:spLocks noChangeAspect="1"/>
          </p:cNvSpPr>
          <p:nvPr/>
        </p:nvSpPr>
        <p:spPr>
          <a:xfrm>
            <a:off x="2888434" y="3500423"/>
            <a:ext cx="156154" cy="15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14" idx="6"/>
            <a:endCxn id="19" idx="1"/>
          </p:cNvCxnSpPr>
          <p:nvPr/>
        </p:nvCxnSpPr>
        <p:spPr>
          <a:xfrm>
            <a:off x="1596788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5" idx="7"/>
            <a:endCxn id="18" idx="2"/>
          </p:cNvCxnSpPr>
          <p:nvPr/>
        </p:nvCxnSpPr>
        <p:spPr>
          <a:xfrm flipV="1">
            <a:off x="1573920" y="1757162"/>
            <a:ext cx="1314514" cy="554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5" idx="6"/>
          </p:cNvCxnSpPr>
          <p:nvPr/>
        </p:nvCxnSpPr>
        <p:spPr>
          <a:xfrm>
            <a:off x="1596788" y="2366619"/>
            <a:ext cx="1314514" cy="530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6" idx="7"/>
            <a:endCxn id="19" idx="2"/>
          </p:cNvCxnSpPr>
          <p:nvPr/>
        </p:nvCxnSpPr>
        <p:spPr>
          <a:xfrm flipV="1">
            <a:off x="1573920" y="2366619"/>
            <a:ext cx="1314514" cy="5247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4" idx="5"/>
            <a:endCxn id="21" idx="1"/>
          </p:cNvCxnSpPr>
          <p:nvPr/>
        </p:nvCxnSpPr>
        <p:spPr>
          <a:xfrm>
            <a:off x="1573920" y="1812371"/>
            <a:ext cx="1337382" cy="1710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54748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4748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54748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33267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69100" y="15334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69100" y="21393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69100" y="27453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047619" y="3393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17" idx="7"/>
            <a:endCxn id="20" idx="2"/>
          </p:cNvCxnSpPr>
          <p:nvPr/>
        </p:nvCxnSpPr>
        <p:spPr>
          <a:xfrm flipV="1">
            <a:off x="1573920" y="2946612"/>
            <a:ext cx="1314514" cy="576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86" y="1532410"/>
                <a:ext cx="392736" cy="307777"/>
              </a:xfrm>
              <a:prstGeom prst="rect">
                <a:avLst/>
              </a:prstGeom>
              <a:blipFill>
                <a:blip r:embed="rId2"/>
                <a:stretch>
                  <a:fillRect l="-7692" r="-615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77" y="3155873"/>
                <a:ext cx="398699" cy="307777"/>
              </a:xfrm>
              <a:prstGeom prst="rect">
                <a:avLst/>
              </a:prstGeom>
              <a:blipFill>
                <a:blip r:embed="rId3"/>
                <a:stretch>
                  <a:fillRect l="-7692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8057654" y="14877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   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21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sSub>
                                                <m:sSubPr>
                                                  <m:ctrlP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1" lang="en-US" altLang="ja-JP" sz="20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32</m:t>
                                                  </m:r>
                                                </m:sub>
                                              </m:sSub>
                                            </m:sup>
                                          </m:sSup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32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41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41</m:t>
                                          </m:r>
                                        </m:sub>
                                      </m:sSub>
                                    </m:e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43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44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09" y="1829793"/>
                <a:ext cx="5278496" cy="146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4432973" y="182979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17505" y="25679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25822" y="29022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4</a:t>
            </a:r>
            <a:endParaRPr kumimoji="1" lang="ja-JP" altLang="en-US" sz="16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417505" y="221208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70458" y="15031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1</a:t>
            </a:r>
            <a:endParaRPr kumimoji="1" lang="ja-JP" altLang="en-US" sz="16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46659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89" y="3515525"/>
                <a:ext cx="2092560" cy="60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/>
          <p:cNvSpPr txBox="1"/>
          <p:nvPr/>
        </p:nvSpPr>
        <p:spPr>
          <a:xfrm>
            <a:off x="7137887" y="15191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</a:t>
            </a:r>
            <a:endParaRPr kumimoji="1" lang="ja-JP" altLang="en-US" sz="1600" dirty="0"/>
          </a:p>
        </p:txBody>
      </p:sp>
      <p:cxnSp>
        <p:nvCxnSpPr>
          <p:cNvPr id="50" name="直線コネクタ 49"/>
          <p:cNvCxnSpPr>
            <a:stCxn id="17" idx="0"/>
            <a:endCxn id="18" idx="3"/>
          </p:cNvCxnSpPr>
          <p:nvPr/>
        </p:nvCxnSpPr>
        <p:spPr>
          <a:xfrm flipV="1">
            <a:off x="1518711" y="1812371"/>
            <a:ext cx="1392591" cy="16880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7" idx="6"/>
            <a:endCxn id="21" idx="2"/>
          </p:cNvCxnSpPr>
          <p:nvPr/>
        </p:nvCxnSpPr>
        <p:spPr>
          <a:xfrm>
            <a:off x="1596788" y="3578500"/>
            <a:ext cx="12916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/>
          <p:cNvGrpSpPr/>
          <p:nvPr/>
        </p:nvGrpSpPr>
        <p:grpSpPr>
          <a:xfrm>
            <a:off x="582324" y="4289199"/>
            <a:ext cx="7878598" cy="1821185"/>
            <a:chOff x="582324" y="4289199"/>
            <a:chExt cx="7878598" cy="18211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582324" y="4289199"/>
                  <a:ext cx="69043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800" dirty="0"/>
                    <a:t>完全マッチングの最大重み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24" y="4289199"/>
                  <a:ext cx="6904326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855" t="-11765" b="-341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801407" y="4965048"/>
                  <a:ext cx="6659515" cy="938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∵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/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nary>
                              <m:naryPr>
                                <m:chr m:val="∏"/>
                                <m:supHide m:val="on"/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∈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lim>
                        </m:limLow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407" y="4965048"/>
                  <a:ext cx="6659515" cy="9380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テキスト ボックス 64"/>
            <p:cNvSpPr txBox="1"/>
            <p:nvPr/>
          </p:nvSpPr>
          <p:spPr>
            <a:xfrm>
              <a:off x="6380469" y="5771830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/>
                <a:t>トロピカル化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4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81807" y="551793"/>
            <a:ext cx="5129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重み付き（可換）</a:t>
            </a:r>
            <a:r>
              <a:rPr kumimoji="1" lang="en-US" altLang="ja-JP" sz="2800" dirty="0"/>
              <a:t>Edmonds</a:t>
            </a:r>
            <a:r>
              <a:rPr kumimoji="1" lang="ja-JP" altLang="en-US" sz="2800" dirty="0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95547" y="1485346"/>
                <a:ext cx="6018827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800" b="0" dirty="0">
                    <a:latin typeface="Cambria Math" panose="02040503050406030204" pitchFamily="18" charset="0"/>
                  </a:rPr>
                  <a:t>変数付き多項式行列</a:t>
                </a:r>
                <a:endParaRPr kumimoji="1" lang="en-US" altLang="ja-JP" sz="2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800" dirty="0"/>
                  <a:t>の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ja-JP" altLang="en-US" sz="2800" dirty="0"/>
                  <a:t> は効率的に計算できるか？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547" y="1485346"/>
                <a:ext cx="6018827" cy="1938992"/>
              </a:xfrm>
              <a:prstGeom prst="rect">
                <a:avLst/>
              </a:prstGeom>
              <a:blipFill>
                <a:blip r:embed="rId2"/>
                <a:stretch>
                  <a:fillRect l="-3647" r="-1216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43736" y="3548878"/>
                <a:ext cx="5114477" cy="1607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変数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736" y="3548878"/>
                <a:ext cx="5114477" cy="1607941"/>
              </a:xfrm>
              <a:prstGeom prst="rect">
                <a:avLst/>
              </a:prstGeom>
              <a:blipFill>
                <a:blip r:embed="rId3"/>
                <a:stretch>
                  <a:fillRect b="-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2323485" y="5833131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これ</a:t>
            </a:r>
            <a:r>
              <a:rPr kumimoji="1" lang="ja-JP" altLang="en-US" sz="2800" dirty="0"/>
              <a:t>の非可換版を考える</a:t>
            </a:r>
          </a:p>
        </p:txBody>
      </p:sp>
    </p:spTree>
    <p:extLst>
      <p:ext uri="{BB962C8B-B14F-4D97-AF65-F5344CB8AC3E}">
        <p14:creationId xmlns:p14="http://schemas.microsoft.com/office/powerpoint/2010/main" val="22188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304625" y="345758"/>
                <a:ext cx="6546985" cy="167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36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ja-JP" sz="3600" dirty="0"/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3600" dirty="0"/>
                  <a:t>をどうみるか</a:t>
                </a:r>
                <a:r>
                  <a:rPr lang="en-US" altLang="ja-JP" sz="3600" dirty="0"/>
                  <a:t>?</a:t>
                </a:r>
                <a:endParaRPr lang="ja-JP" altLang="en-US" sz="36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25" y="345758"/>
                <a:ext cx="6546985" cy="1674754"/>
              </a:xfrm>
              <a:prstGeom prst="rect">
                <a:avLst/>
              </a:prstGeom>
              <a:blipFill>
                <a:blip r:embed="rId2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02336" y="2488532"/>
                <a:ext cx="5752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(</a:t>
                </a:r>
                <a:r>
                  <a:rPr kumimoji="1" lang="ja-JP" altLang="en-US" sz="2400" dirty="0"/>
                  <a:t>歪</a:t>
                </a:r>
                <a:r>
                  <a:rPr kumimoji="1" lang="en-US" altLang="ja-JP" sz="2400" dirty="0"/>
                  <a:t>)</a:t>
                </a:r>
                <a:r>
                  <a:rPr kumimoji="1" lang="ja-JP" altLang="en-US" sz="2400" dirty="0"/>
                  <a:t>多項式環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ja-JP" altLang="en-US" sz="2400" dirty="0"/>
                  <a:t> 上の行列とみる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6" y="2488532"/>
                <a:ext cx="5752152" cy="461665"/>
              </a:xfrm>
              <a:prstGeom prst="rect">
                <a:avLst/>
              </a:prstGeom>
              <a:blipFill>
                <a:blip r:embed="rId3"/>
                <a:stretch>
                  <a:fillRect l="-1322" t="-8108" r="-441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102336" y="4088053"/>
                <a:ext cx="72363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有理関数斜体</a:t>
                </a:r>
                <a:r>
                  <a:rPr kumimoji="1" lang="en-US" altLang="ja-JP" sz="2400" dirty="0"/>
                  <a:t>(Ore </a:t>
                </a:r>
                <a:r>
                  <a:rPr kumimoji="1" lang="ja-JP" altLang="en-US" sz="2400" dirty="0" smtClean="0"/>
                  <a:t>商環</a:t>
                </a:r>
                <a:r>
                  <a:rPr kumimoji="1" lang="en-US" altLang="ja-JP" sz="2400" dirty="0" smtClean="0"/>
                  <a:t>)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上の行列とみる 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6" y="4088053"/>
                <a:ext cx="7236372" cy="461665"/>
              </a:xfrm>
              <a:prstGeom prst="rect">
                <a:avLst/>
              </a:prstGeom>
              <a:blipFill>
                <a:blip r:embed="rId4"/>
                <a:stretch>
                  <a:fillRect l="-1179" t="-12000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02336" y="5186800"/>
                <a:ext cx="47306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次数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36" y="5186800"/>
                <a:ext cx="4730654" cy="461665"/>
              </a:xfrm>
              <a:prstGeom prst="rect">
                <a:avLst/>
              </a:prstGeom>
              <a:blipFill>
                <a:blip r:embed="rId5"/>
                <a:stretch>
                  <a:fillRect l="-1804" t="-126316" b="-18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589665" y="2950197"/>
            <a:ext cx="352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Ore </a:t>
            </a:r>
            <a:r>
              <a:rPr kumimoji="1" lang="ja-JP" altLang="en-US" sz="2000" dirty="0"/>
              <a:t>環 </a:t>
            </a:r>
            <a:r>
              <a:rPr kumimoji="1" lang="en-US" altLang="ja-JP" sz="2000" dirty="0"/>
              <a:t>---- </a:t>
            </a:r>
            <a:r>
              <a:rPr kumimoji="1" lang="ja-JP" altLang="en-US" sz="2000" dirty="0"/>
              <a:t>右</a:t>
            </a:r>
            <a:r>
              <a:rPr kumimoji="1" lang="en-US" altLang="ja-JP" sz="2000" dirty="0"/>
              <a:t>/</a:t>
            </a:r>
            <a:r>
              <a:rPr kumimoji="1" lang="ja-JP" altLang="en-US" sz="2000" dirty="0"/>
              <a:t>左 公倍数が</a:t>
            </a:r>
            <a:r>
              <a:rPr kumimoji="1" lang="ja-JP" altLang="en-US" sz="2000" dirty="0" smtClean="0"/>
              <a:t>存在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586894" y="4589875"/>
                <a:ext cx="4837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⇔∃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ja-JP" alt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94" y="4589875"/>
                <a:ext cx="4837286" cy="400110"/>
              </a:xfrm>
              <a:prstGeom prst="rect">
                <a:avLst/>
              </a:prstGeom>
              <a:blipFill>
                <a:blip r:embed="rId6"/>
                <a:stretch>
                  <a:fillRect l="-4408" t="-116667" b="-17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714895" y="3352694"/>
                <a:ext cx="24608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00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𝑝𝑢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𝑞𝑣</m:t>
                    </m:r>
                  </m:oMath>
                </a14:m>
                <a:r>
                  <a:rPr kumimoji="1" lang="en-US" altLang="ja-JP" sz="2000" dirty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95" y="3352694"/>
                <a:ext cx="2460802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184351" y="3651157"/>
                <a:ext cx="648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1" y="3651157"/>
                <a:ext cx="64863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805574" y="4190993"/>
            <a:ext cx="7709775" cy="1666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30760" y="2135657"/>
            <a:ext cx="7784589" cy="19639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6594" y="477525"/>
            <a:ext cx="7019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Dieudonne</a:t>
            </a:r>
            <a:r>
              <a:rPr kumimoji="1" lang="en-US" altLang="ja-JP" sz="3200" dirty="0" smtClean="0"/>
              <a:t> </a:t>
            </a:r>
            <a:r>
              <a:rPr kumimoji="1" lang="ja-JP" altLang="en-US" sz="3200" dirty="0" smtClean="0"/>
              <a:t>行列式 </a:t>
            </a:r>
            <a:r>
              <a:rPr kumimoji="1" lang="ja-JP" altLang="en-US" sz="3200" dirty="0"/>
              <a:t>～ </a:t>
            </a:r>
            <a:r>
              <a:rPr kumimoji="1" lang="ja-JP" altLang="en-US" sz="2400" dirty="0"/>
              <a:t>斜体上の行列の行列式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56594" y="1376862"/>
                <a:ext cx="3662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斜体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kumimoji="1" lang="ja-JP" altLang="en-US" sz="2800" dirty="0"/>
                  <a:t>上の正則行列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4" y="1376862"/>
                <a:ext cx="3662413" cy="523220"/>
              </a:xfrm>
              <a:prstGeom prst="rect">
                <a:avLst/>
              </a:prstGeom>
              <a:blipFill>
                <a:blip r:embed="rId2"/>
                <a:stretch>
                  <a:fillRect t="-11628" r="-2167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330726" y="1428478"/>
                <a:ext cx="4001095" cy="471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今の場合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𝔽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kumimoji="1" lang="en-US" altLang="ja-JP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）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26" y="1428478"/>
                <a:ext cx="4001095" cy="471604"/>
              </a:xfrm>
              <a:prstGeom prst="rect">
                <a:avLst/>
              </a:prstGeom>
              <a:blipFill>
                <a:blip r:embed="rId3"/>
                <a:stretch>
                  <a:fillRect r="-304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856594" y="2129630"/>
            <a:ext cx="498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Bruhat</a:t>
            </a:r>
            <a:r>
              <a:rPr kumimoji="1" lang="ja-JP" altLang="en-US" sz="2800" dirty="0"/>
              <a:t>分解 ～ </a:t>
            </a:r>
            <a:r>
              <a:rPr kumimoji="1" lang="ja-JP" altLang="en-US" sz="2000" dirty="0"/>
              <a:t>斜体上の行列の</a:t>
            </a:r>
            <a:r>
              <a:rPr kumimoji="1" lang="en-US" altLang="ja-JP" sz="2000" dirty="0"/>
              <a:t>LU</a:t>
            </a:r>
            <a:r>
              <a:rPr kumimoji="1" lang="ja-JP" altLang="en-US" sz="2000" dirty="0"/>
              <a:t>分解</a:t>
            </a:r>
            <a:endParaRPr kumimoji="1" lang="en-US" altLang="ja-JP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77745" y="2628550"/>
                <a:ext cx="37671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45" y="2628550"/>
                <a:ext cx="376712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3057479" y="3337193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下三角</a:t>
            </a:r>
            <a:endParaRPr kumimoji="1" lang="en-US" altLang="ja-JP" dirty="0"/>
          </a:p>
          <a:p>
            <a:r>
              <a:rPr kumimoji="1" lang="ja-JP" altLang="en-US" dirty="0"/>
              <a:t>対角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65687" y="33140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対角行列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5091" y="33113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置換行列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7438" y="326115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上三角</a:t>
            </a:r>
            <a:endParaRPr kumimoji="1" lang="en-US" altLang="ja-JP" dirty="0"/>
          </a:p>
          <a:p>
            <a:r>
              <a:rPr kumimoji="1" lang="ja-JP" altLang="en-US" dirty="0"/>
              <a:t>対角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2565" y="36497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ユニーク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856594" y="4296792"/>
            <a:ext cx="7433580" cy="2125552"/>
            <a:chOff x="856594" y="4130582"/>
            <a:chExt cx="7433580" cy="212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56594" y="4130582"/>
                  <a:ext cx="59500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err="1"/>
                    <a:t>Dieudonne</a:t>
                  </a:r>
                  <a:r>
                    <a:rPr kumimoji="1" lang="ja-JP" altLang="en-US" sz="2800" dirty="0"/>
                    <a:t>行列式   </a:t>
                  </a:r>
                  <a14:m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kumimoji="1" lang="ja-JP" altLang="en-US" sz="2000" dirty="0">
                      <a:sym typeface="Wingdings" panose="05000000000000000000" pitchFamily="2" charset="2"/>
                    </a:rPr>
                    <a:t> 乗法群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1" lang="ja-JP" altLang="en-US" sz="2000" dirty="0">
                      <a:sym typeface="Wingdings" panose="05000000000000000000" pitchFamily="2" charset="2"/>
                    </a:rPr>
                    <a:t>の可換化の元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94" y="4130582"/>
                  <a:ext cx="5950090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152" t="-12941" r="-410" b="-341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336476" y="4850979"/>
                  <a:ext cx="6953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≔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sgn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𝑛𝑛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[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476" y="4850979"/>
                  <a:ext cx="695369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7136524" y="536358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交換子群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856594" y="5732914"/>
                  <a:ext cx="42887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/>
                    <a:t>Lem: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kumimoji="1"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594" y="5732914"/>
                  <a:ext cx="428873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2987" t="-10465" b="-325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844626" y="5822549"/>
                <a:ext cx="2969403" cy="2916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1400" dirty="0" smtClean="0"/>
                  <a:t>:</a:t>
                </a:r>
                <a:r>
                  <a:rPr kumimoji="1" lang="ja-JP" altLang="en-US" sz="1400" dirty="0" smtClean="0"/>
                  <a:t>非正則のときは，</a:t>
                </a:r>
                <a:r>
                  <a:rPr kumimoji="1" lang="en-US" altLang="ja-JP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140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1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1400" b="0" i="0" smtClean="0">
                        <a:latin typeface="Cambria Math" panose="02040503050406030204" pitchFamily="18" charset="0"/>
                      </a:rPr>
                      <m:t>≔0</m:t>
                    </m:r>
                    <m:r>
                      <a:rPr kumimoji="1" lang="ja-JP" altLang="en-US" sz="1400" i="1" dirty="0">
                        <a:latin typeface="Cambria Math" panose="02040503050406030204" pitchFamily="18" charset="0"/>
                      </a:rPr>
                      <m:t>とする</m:t>
                    </m:r>
                  </m:oMath>
                </a14:m>
                <a:endParaRPr kumimoji="1" lang="ja-JP" altLang="en-US" sz="14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26" y="5822549"/>
                <a:ext cx="2969403" cy="291618"/>
              </a:xfrm>
              <a:prstGeom prst="rect">
                <a:avLst/>
              </a:prstGeom>
              <a:blipFill>
                <a:blip r:embed="rId8"/>
                <a:stretch>
                  <a:fillRect l="-2053" r="-1643" b="-354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0909" y="329375"/>
            <a:ext cx="624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重み付き「非可換」</a:t>
            </a:r>
            <a:r>
              <a:rPr kumimoji="1" lang="en-US" altLang="ja-JP" sz="3200" dirty="0"/>
              <a:t>Edmonds</a:t>
            </a:r>
            <a:r>
              <a:rPr kumimoji="1" lang="ja-JP" altLang="en-US" sz="3200" dirty="0"/>
              <a:t>問題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21975" y="1242423"/>
                <a:ext cx="6018827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800" b="0" dirty="0">
                    <a:latin typeface="Cambria Math" panose="02040503050406030204" pitchFamily="18" charset="0"/>
                  </a:rPr>
                  <a:t>変数付き多項式行列</a:t>
                </a:r>
                <a:endParaRPr kumimoji="1" lang="en-US" altLang="ja-JP" sz="2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800" dirty="0"/>
                  <a:t>の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ja-JP" altLang="en-US" sz="2800" dirty="0"/>
                  <a:t>は効率的に計算できるか？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975" y="1242423"/>
                <a:ext cx="6018827" cy="1938992"/>
              </a:xfrm>
              <a:prstGeom prst="rect">
                <a:avLst/>
              </a:prstGeom>
              <a:blipFill>
                <a:blip r:embed="rId2"/>
                <a:stretch>
                  <a:fillRect l="-3543" b="-7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71575" y="3331897"/>
                <a:ext cx="5114477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/>
                  <a:t>変数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行列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kumimoji="1" lang="ja-JP" altLang="en-US" sz="2400" i="1" dirty="0">
                    <a:latin typeface="Cambria Math" panose="02040503050406030204" pitchFamily="18" charset="0"/>
                  </a:rPr>
                  <a:t>　</a:t>
                </a:r>
                <a:endParaRPr kumimoji="1" lang="en-US" altLang="ja-JP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0" dirty="0"/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75" y="3331897"/>
                <a:ext cx="5114477" cy="1661993"/>
              </a:xfrm>
              <a:prstGeom prst="rect">
                <a:avLst/>
              </a:prstGeom>
              <a:blipFill>
                <a:blip r:embed="rId3"/>
                <a:stretch>
                  <a:fillRect b="-3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462069" y="3441162"/>
                <a:ext cx="1506823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69" y="3441162"/>
                <a:ext cx="1506823" cy="399084"/>
              </a:xfrm>
              <a:prstGeom prst="rect">
                <a:avLst/>
              </a:prstGeom>
              <a:blipFill>
                <a:blip r:embed="rId4"/>
                <a:stretch>
                  <a:fillRect l="-2024" r="-1619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16940" y="5579031"/>
                <a:ext cx="66755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※ </a:t>
                </a:r>
                <a:r>
                  <a:rPr kumimoji="1" lang="ja-JP" altLang="en-US" sz="2000" dirty="0"/>
                  <a:t>交換子上では，</a:t>
                </a:r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deg</m:t>
                    </m:r>
                  </m:oMath>
                </a14:m>
                <a:r>
                  <a:rPr kumimoji="1" lang="ja-JP" altLang="en-US" sz="2000" dirty="0"/>
                  <a:t>はゼロなので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000">
                        <a:latin typeface="Cambria Math" panose="02040503050406030204" pitchFamily="18" charset="0"/>
                      </a:rPr>
                      <m:t>Det</m:t>
                    </m:r>
                  </m:oMath>
                </a14:m>
                <a:r>
                  <a:rPr kumimoji="1" lang="ja-JP" altLang="en-US" sz="2000" dirty="0"/>
                  <a:t>は</a:t>
                </a:r>
                <a:r>
                  <a:rPr kumimoji="1" lang="en-US" altLang="ja-JP" sz="2000" dirty="0"/>
                  <a:t>well-defined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40" y="5579031"/>
                <a:ext cx="6675545" cy="400110"/>
              </a:xfrm>
              <a:prstGeom prst="rect">
                <a:avLst/>
              </a:prstGeom>
              <a:blipFill>
                <a:blip r:embed="rId5"/>
                <a:stretch>
                  <a:fillRect l="-1005" t="-13636" r="-183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144312" y="6002041"/>
                <a:ext cx="2475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𝑝𝑞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12" y="6002041"/>
                <a:ext cx="2475934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619572" y="745684"/>
            <a:ext cx="1272913" cy="496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dirty="0" smtClean="0"/>
              <a:t>Hirai 2018</a:t>
            </a:r>
            <a:endParaRPr kumimoji="1" lang="ja-JP" altLang="en-US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6406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53422" y="1840282"/>
            <a:ext cx="7908934" cy="2781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2574" y="702043"/>
            <a:ext cx="789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最大最小</a:t>
            </a:r>
            <a:r>
              <a:rPr kumimoji="1" lang="ja-JP" altLang="en-US" sz="2800" dirty="0" smtClean="0"/>
              <a:t>定理（</a:t>
            </a:r>
            <a:r>
              <a:rPr kumimoji="1" lang="en-US" altLang="ja-JP" sz="2800" dirty="0" smtClean="0"/>
              <a:t>Fortin-</a:t>
            </a:r>
            <a:r>
              <a:rPr kumimoji="1" lang="en-US" altLang="ja-JP" sz="2800" dirty="0" err="1" smtClean="0"/>
              <a:t>Reutenauer</a:t>
            </a:r>
            <a:r>
              <a:rPr kumimoji="1" lang="ja-JP" altLang="en-US" sz="2800" dirty="0" smtClean="0"/>
              <a:t>の定理の拡張）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15618" y="2470864"/>
                <a:ext cx="21859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8" y="2470864"/>
                <a:ext cx="218591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938784" y="2470864"/>
                <a:ext cx="4728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 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784" y="2470864"/>
                <a:ext cx="472841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156030" y="3219464"/>
                <a:ext cx="501175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s.t.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 (∀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030" y="3219464"/>
                <a:ext cx="5011757" cy="557910"/>
              </a:xfrm>
              <a:prstGeom prst="rect">
                <a:avLst/>
              </a:prstGeom>
              <a:blipFill>
                <a:blip r:embed="rId4"/>
                <a:stretch>
                  <a:fillRect l="-2555" t="-9783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895907" y="4002755"/>
                <a:ext cx="2927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正則</m:t>
                    </m:r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907" y="4002755"/>
                <a:ext cx="2927661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715618" y="1792664"/>
            <a:ext cx="244041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err="1" smtClean="0"/>
              <a:t>Thm</a:t>
            </a:r>
            <a:r>
              <a:rPr kumimoji="1" lang="en-US" altLang="ja-JP" sz="2800" dirty="0" smtClean="0"/>
              <a:t> (Hirai 2018)</a:t>
            </a:r>
            <a:endParaRPr kumimoji="1" lang="ja-JP" altLang="en-US" sz="2800" dirty="0" err="1" smtClean="0"/>
          </a:p>
        </p:txBody>
      </p:sp>
    </p:spTree>
    <p:extLst>
      <p:ext uri="{BB962C8B-B14F-4D97-AF65-F5344CB8AC3E}">
        <p14:creationId xmlns:p14="http://schemas.microsoft.com/office/powerpoint/2010/main" val="1874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90345" y="243509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弱双対性の証明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352308" y="1057766"/>
                <a:ext cx="3879715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 (∀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08" y="1057766"/>
                <a:ext cx="3879715" cy="49141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111537" y="1708843"/>
                <a:ext cx="3581430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 (∀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1708843"/>
                <a:ext cx="3581430" cy="49141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111537" y="2452105"/>
                <a:ext cx="29155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𝑃𝐴𝑄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2452105"/>
                <a:ext cx="291554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111537" y="3220332"/>
                <a:ext cx="4361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)≤0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3220332"/>
                <a:ext cx="4361259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111537" y="4024036"/>
                <a:ext cx="579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≤0 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537" y="4024036"/>
                <a:ext cx="579120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148618" y="4737546"/>
                <a:ext cx="54096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≤−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deg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Det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618" y="4737546"/>
                <a:ext cx="5409622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388211" y="5399360"/>
                <a:ext cx="14873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11" y="5399360"/>
                <a:ext cx="1487395" cy="461665"/>
              </a:xfrm>
              <a:prstGeom prst="rect">
                <a:avLst/>
              </a:prstGeom>
              <a:blipFill>
                <a:blip r:embed="rId8"/>
                <a:stretch>
                  <a:fillRect l="-82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6010937" y="5384937"/>
                <a:ext cx="15065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et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37" y="5384937"/>
                <a:ext cx="1506566" cy="461665"/>
              </a:xfrm>
              <a:prstGeom prst="rect">
                <a:avLst/>
              </a:prstGeom>
              <a:blipFill>
                <a:blip r:embed="rId9"/>
                <a:stretch>
                  <a:fillRect l="-40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5400000">
                <a:off x="4927384" y="516362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927384" y="5163625"/>
                <a:ext cx="298159" cy="369332"/>
              </a:xfrm>
              <a:prstGeom prst="rect">
                <a:avLst/>
              </a:prstGeom>
              <a:blipFill>
                <a:blip r:embed="rId10"/>
                <a:stretch>
                  <a:fillRect t="-10204" b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 rot="5400000">
                <a:off x="6430474" y="514690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30474" y="5146907"/>
                <a:ext cx="298159" cy="369332"/>
              </a:xfrm>
              <a:prstGeom prst="rect">
                <a:avLst/>
              </a:prstGeom>
              <a:blipFill>
                <a:blip r:embed="rId11"/>
                <a:stretch>
                  <a:fillRect t="-10204" b="-102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692967" y="285439"/>
            <a:ext cx="198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c.f. </a:t>
            </a:r>
            <a:r>
              <a:rPr kumimoji="1" lang="en-US" altLang="ja-JP" sz="2400" dirty="0" err="1"/>
              <a:t>Murota</a:t>
            </a:r>
            <a:r>
              <a:rPr kumimoji="1" lang="en-US" altLang="ja-JP" sz="2400" dirty="0"/>
              <a:t> 95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44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4155538" y="2376442"/>
            <a:ext cx="4450905" cy="268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9941" y="194346"/>
            <a:ext cx="553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/>
              <a:t>nc</a:t>
            </a:r>
            <a:r>
              <a:rPr kumimoji="1" lang="en-US" altLang="ja-JP" sz="3200" dirty="0" smtClean="0"/>
              <a:t>-rank</a:t>
            </a:r>
            <a:r>
              <a:rPr kumimoji="1" lang="ja-JP" altLang="en-US" sz="3200" dirty="0" smtClean="0"/>
              <a:t>における劣モジュラ性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15686" y="2291953"/>
                <a:ext cx="547367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nc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86" y="2291953"/>
                <a:ext cx="5473678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346431" y="3253395"/>
            <a:ext cx="702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/>
              <a:t>s.t.</a:t>
            </a:r>
            <a:r>
              <a:rPr kumimoji="1" lang="en-US" altLang="ja-JP" sz="2800" dirty="0"/>
              <a:t> </a:t>
            </a:r>
            <a:endParaRPr kumimoji="1" lang="en-US" altLang="ja-JP" sz="2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888447" y="3330339"/>
                <a:ext cx="626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47" y="3330339"/>
                <a:ext cx="626903" cy="369332"/>
              </a:xfrm>
              <a:prstGeom prst="rect">
                <a:avLst/>
              </a:prstGeom>
              <a:blipFill>
                <a:blip r:embed="rId3"/>
                <a:stretch>
                  <a:fillRect l="-16505" r="-1747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278219" y="4548094"/>
                <a:ext cx="22949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正則</m:t>
                    </m:r>
                  </m:oMath>
                </a14:m>
                <a:r>
                  <a:rPr kumimoji="1" lang="en-US" altLang="ja-JP" sz="2800" dirty="0"/>
                  <a:t>,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219" y="4548094"/>
                <a:ext cx="2294987" cy="430887"/>
              </a:xfrm>
              <a:prstGeom prst="rect">
                <a:avLst/>
              </a:prstGeom>
              <a:blipFill>
                <a:blip r:embed="rId4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6595097" y="3197653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595097" y="3715412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855925" y="3752129"/>
                <a:ext cx="2805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925" y="3752129"/>
                <a:ext cx="2805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615822" y="3187269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22" y="3187269"/>
                <a:ext cx="218008" cy="369332"/>
              </a:xfrm>
              <a:prstGeom prst="rect">
                <a:avLst/>
              </a:prstGeom>
              <a:blipFill>
                <a:blip r:embed="rId6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367160" y="3115122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160" y="3115122"/>
                <a:ext cx="218008" cy="369332"/>
              </a:xfrm>
              <a:prstGeom prst="rect">
                <a:avLst/>
              </a:prstGeom>
              <a:blipFill>
                <a:blip r:embed="rId7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975640" y="3345955"/>
                <a:ext cx="21561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640" y="3345955"/>
                <a:ext cx="215617" cy="369332"/>
              </a:xfrm>
              <a:prstGeom prst="rect">
                <a:avLst/>
              </a:prstGeom>
              <a:blipFill>
                <a:blip r:embed="rId8"/>
                <a:stretch>
                  <a:fillRect l="-19444" r="-13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427789" y="3896599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89" y="3896599"/>
                <a:ext cx="218008" cy="369332"/>
              </a:xfrm>
              <a:prstGeom prst="rect">
                <a:avLst/>
              </a:prstGeom>
              <a:blipFill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337051" y="3666350"/>
                <a:ext cx="22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051" y="3666350"/>
                <a:ext cx="221536" cy="369332"/>
              </a:xfrm>
              <a:prstGeom prst="rect">
                <a:avLst/>
              </a:prstGeom>
              <a:blipFill>
                <a:blip r:embed="rId10"/>
                <a:stretch>
                  <a:fillRect l="-19444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873215" y="4196557"/>
                <a:ext cx="217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215" y="4196557"/>
                <a:ext cx="217880" cy="369332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4888308" y="3277085"/>
                <a:ext cx="14608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08" y="3277085"/>
                <a:ext cx="14608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621719" y="1792061"/>
            <a:ext cx="398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Thm</a:t>
            </a:r>
            <a:r>
              <a:rPr kumimoji="1" lang="ja-JP" altLang="en-US" sz="2400" dirty="0"/>
              <a:t> </a:t>
            </a:r>
            <a:r>
              <a:rPr kumimoji="1" lang="en-US" altLang="ja-JP" sz="2400" dirty="0" smtClean="0"/>
              <a:t>(Fortin-</a:t>
            </a:r>
            <a:r>
              <a:rPr kumimoji="1" lang="en-US" altLang="ja-JP" sz="2400" dirty="0" err="1" smtClean="0"/>
              <a:t>Reutenauer</a:t>
            </a:r>
            <a:r>
              <a:rPr kumimoji="1" lang="en-US" altLang="ja-JP" sz="2400" dirty="0" smtClean="0"/>
              <a:t> 2004)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615686" y="1071571"/>
                <a:ext cx="4705775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𝕂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上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行列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86" y="1071571"/>
                <a:ext cx="4705775" cy="4912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3804744" y="5383395"/>
            <a:ext cx="4413333" cy="850602"/>
            <a:chOff x="3804744" y="5383395"/>
            <a:chExt cx="4413333" cy="850602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872753" y="5468413"/>
              <a:ext cx="4031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実</a:t>
              </a:r>
              <a:r>
                <a:rPr kumimoji="1" lang="ja-JP" altLang="en-US" sz="2000" dirty="0"/>
                <a:t>は</a:t>
              </a:r>
              <a:r>
                <a:rPr kumimoji="1" lang="ja-JP" altLang="en-US" sz="2000" dirty="0" smtClean="0"/>
                <a:t>，この問題が</a:t>
              </a:r>
              <a:endParaRPr kumimoji="1" lang="en-US" altLang="ja-JP" sz="2000" dirty="0" smtClean="0"/>
            </a:p>
            <a:p>
              <a:r>
                <a:rPr kumimoji="1" lang="ja-JP" altLang="en-US" sz="2000" dirty="0" smtClean="0"/>
                <a:t>劣モジュラ関数最小化とみなせる</a:t>
              </a:r>
              <a:endParaRPr kumimoji="1" lang="ja-JP" altLang="en-US" sz="2000" dirty="0"/>
            </a:p>
          </p:txBody>
        </p:sp>
        <p:sp>
          <p:nvSpPr>
            <p:cNvPr id="23" name="角丸四角形吹き出し 22"/>
            <p:cNvSpPr/>
            <p:nvPr/>
          </p:nvSpPr>
          <p:spPr>
            <a:xfrm>
              <a:off x="3804744" y="5383395"/>
              <a:ext cx="4413333" cy="850602"/>
            </a:xfrm>
            <a:prstGeom prst="wedgeRoundRectCallout">
              <a:avLst>
                <a:gd name="adj1" fmla="val 6812"/>
                <a:gd name="adj2" fmla="val -794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スライド番号プレースホルダー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0730" y="185063"/>
            <a:ext cx="569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強</a:t>
            </a:r>
            <a:r>
              <a:rPr kumimoji="1" lang="ja-JP" altLang="en-US" sz="3200" dirty="0"/>
              <a:t>双対性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/>
              <a:t>+ </a:t>
            </a:r>
            <a:r>
              <a:rPr kumimoji="1" lang="ja-JP" altLang="en-US" sz="3200" dirty="0" smtClean="0"/>
              <a:t>アルゴリズム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/>
              <a:t>(SDA)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981177" y="1116903"/>
                <a:ext cx="37664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77" y="1116903"/>
                <a:ext cx="376648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09442" y="2139892"/>
                <a:ext cx="5705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442" y="2139892"/>
                <a:ext cx="5705536" cy="369332"/>
              </a:xfrm>
              <a:prstGeom prst="rect">
                <a:avLst/>
              </a:prstGeom>
              <a:blipFill>
                <a:blip r:embed="rId3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90604" y="2781127"/>
                <a:ext cx="8628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/>
                  <a:t>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604" y="2781127"/>
                <a:ext cx="862865" cy="369332"/>
              </a:xfrm>
              <a:prstGeom prst="rect">
                <a:avLst/>
              </a:prstGeom>
              <a:blipFill>
                <a:blip r:embed="rId4"/>
                <a:stretch>
                  <a:fillRect l="-21986" t="-24590" r="-11348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31898" y="4797989"/>
                <a:ext cx="40972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dirty="0" smtClean="0"/>
                  <a:t>上で非正則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8" y="4797989"/>
                <a:ext cx="4097212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702449" y="5449877"/>
                <a:ext cx="4461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We can </a:t>
                </a:r>
                <a:r>
                  <a:rPr kumimoji="1" lang="en-US" altLang="ja-JP" sz="2400" i="1" dirty="0"/>
                  <a:t>augment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ja-JP" altLang="en-US" sz="24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ja-JP" altLang="en-US" sz="2400" i="1" dirty="0"/>
                  <a:t> </a:t>
                </a:r>
                <a:r>
                  <a:rPr kumimoji="1" lang="en-US" altLang="ja-JP" sz="2400" dirty="0"/>
                  <a:t>s.t.</a:t>
                </a:r>
                <a:endParaRPr kumimoji="1" lang="ja-JP" altLang="en-US" sz="2400" i="1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449" y="5449877"/>
                <a:ext cx="4461414" cy="461665"/>
              </a:xfrm>
              <a:prstGeom prst="rect">
                <a:avLst/>
              </a:prstGeom>
              <a:blipFill>
                <a:blip r:embed="rId7"/>
                <a:stretch>
                  <a:fillRect l="-2049" t="-10526" r="-136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750730" y="5987019"/>
                <a:ext cx="63621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30" y="5987019"/>
                <a:ext cx="6362191" cy="369332"/>
              </a:xfrm>
              <a:prstGeom prst="rect">
                <a:avLst/>
              </a:prstGeom>
              <a:blipFill>
                <a:blip r:embed="rId8"/>
                <a:stretch>
                  <a:fillRect l="-1149" r="-862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 rot="5400000">
                <a:off x="3599410" y="168060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599410" y="1680606"/>
                <a:ext cx="298159" cy="369332"/>
              </a:xfrm>
              <a:prstGeom prst="rect">
                <a:avLst/>
              </a:prstGeom>
              <a:blipFill>
                <a:blip r:embed="rId9"/>
                <a:stretch>
                  <a:fillRect t="-10417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 flipH="1" flipV="1">
            <a:off x="2499360" y="2538413"/>
            <a:ext cx="1197033" cy="351531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3734794" y="2570423"/>
            <a:ext cx="316815" cy="240198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4653469" y="2523819"/>
            <a:ext cx="1021353" cy="257309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784578" y="3305493"/>
            <a:ext cx="7916078" cy="1302273"/>
            <a:chOff x="784578" y="3305493"/>
            <a:chExt cx="7916078" cy="13022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784578" y="3305493"/>
                  <a:ext cx="3805978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上で正則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endParaRPr lang="en-US" altLang="ja-JP" sz="2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78" y="3305493"/>
                  <a:ext cx="3805978" cy="646331"/>
                </a:xfrm>
                <a:prstGeom prst="rect">
                  <a:avLst/>
                </a:prstGeom>
                <a:blipFill>
                  <a:blip r:embed="rId10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1554458" y="3961435"/>
                  <a:ext cx="7146198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altLang="ja-JP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400" dirty="0" smtClean="0">
                      <a:ea typeface="Cambria Math" panose="02040503050406030204" pitchFamily="18" charset="0"/>
                    </a:rPr>
                    <a:t>最適</a:t>
                  </a:r>
                  <a:endParaRPr lang="en-US" altLang="ja-JP" sz="24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458" y="3961435"/>
                  <a:ext cx="7146198" cy="646331"/>
                </a:xfrm>
                <a:prstGeom prst="rect">
                  <a:avLst/>
                </a:prstGeom>
                <a:blipFill>
                  <a:blip r:embed="rId11"/>
                  <a:stretch>
                    <a:fillRect r="-1024"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/>
                <p:cNvSpPr/>
                <p:nvPr/>
              </p:nvSpPr>
              <p:spPr>
                <a:xfrm>
                  <a:off x="4701538" y="3433799"/>
                  <a:ext cx="25623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𝑃𝐴𝑄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lang="en-US" altLang="ja-JP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8" name="正方形/長方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1538" y="3433799"/>
                  <a:ext cx="2562368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7263906" y="2108758"/>
                <a:ext cx="16980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/>
                  <a:t>over </a:t>
                </a:r>
                <a14:m>
                  <m:oMath xmlns:m="http://schemas.openxmlformats.org/officeDocument/2006/math"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906" y="2108758"/>
                <a:ext cx="1698029" cy="461665"/>
              </a:xfrm>
              <a:prstGeom prst="rect">
                <a:avLst/>
              </a:prstGeom>
              <a:blipFill>
                <a:blip r:embed="rId13"/>
                <a:stretch>
                  <a:fillRect l="-5755" t="-10526" r="-251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291068" y="1454382"/>
            <a:ext cx="70763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/>
              <a:t>proper</a:t>
            </a:r>
            <a:endParaRPr kumimoji="1" lang="ja-JP" alt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29775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537688" y="1684082"/>
                <a:ext cx="48045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𝑆𝑃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𝑄𝑇</m:t>
                    </m:r>
                    <m:r>
                      <a:rPr kumimoji="1" lang="en-US" altLang="ja-JP" sz="280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dirty="0"/>
                  <a:t>                   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88" y="1684082"/>
                <a:ext cx="48045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98382" y="643105"/>
                <a:ext cx="4749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</a:rPr>
                      <m:t>上で</m:t>
                    </m:r>
                    <m:r>
                      <a:rPr kumimoji="1" lang="ja-JP" altLang="en-US" sz="2800" i="1" dirty="0">
                        <a:latin typeface="Cambria Math" panose="02040503050406030204" pitchFamily="18" charset="0"/>
                      </a:rPr>
                      <m:t>非正則</m:t>
                    </m:r>
                  </m:oMath>
                </a14:m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2" y="643105"/>
                <a:ext cx="47493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3501144" y="1445898"/>
            <a:ext cx="1151540" cy="1458119"/>
            <a:chOff x="5793105" y="1939992"/>
            <a:chExt cx="1151540" cy="1458119"/>
          </a:xfrm>
        </p:grpSpPr>
        <p:sp>
          <p:nvSpPr>
            <p:cNvPr id="7" name="正方形/長方形 6"/>
            <p:cNvSpPr/>
            <p:nvPr/>
          </p:nvSpPr>
          <p:spPr>
            <a:xfrm>
              <a:off x="5793105" y="2022523"/>
              <a:ext cx="1151540" cy="10352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793904" y="2538150"/>
              <a:ext cx="731852" cy="521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33" y="2576999"/>
                  <a:ext cx="280525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830" y="2012139"/>
                  <a:ext cx="21800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143"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168" y="1939992"/>
                  <a:ext cx="21800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3648" y="2170825"/>
                  <a:ext cx="21561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71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702934" y="2233261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934" y="2233261"/>
                  <a:ext cx="2180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143" r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568006" y="2577942"/>
                  <a:ext cx="2215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006" y="2577942"/>
                  <a:ext cx="22153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216" r="-162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5980934" y="3028779"/>
                  <a:ext cx="2178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kumimoji="1" lang="ja-JP" altLang="en-US" sz="2400" i="1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0934" y="3028779"/>
                  <a:ext cx="217880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567114" y="2527333"/>
                <a:ext cx="13199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14" y="2527333"/>
                <a:ext cx="1319913" cy="369332"/>
              </a:xfrm>
              <a:prstGeom prst="rect">
                <a:avLst/>
              </a:prstGeom>
              <a:blipFill>
                <a:blip r:embed="rId11"/>
                <a:stretch>
                  <a:fillRect l="-2304" r="-2304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041961" y="653720"/>
                <a:ext cx="330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nc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rank</m:t>
                      </m:r>
                      <m:sSup>
                        <m:sSup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𝑃𝐴𝑄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61" y="653720"/>
                <a:ext cx="330584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668024" y="1630564"/>
                <a:ext cx="23435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/>
                  <a:t> nonsingular </a:t>
                </a:r>
              </a:p>
              <a:p>
                <a:r>
                  <a:rPr kumimoji="1" lang="en-US" altLang="ja-JP" sz="2400" dirty="0"/>
                  <a:t>          over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4" y="1630564"/>
                <a:ext cx="2343527" cy="738664"/>
              </a:xfrm>
              <a:prstGeom prst="rect">
                <a:avLst/>
              </a:prstGeom>
              <a:blipFill>
                <a:blip r:embed="rId17"/>
                <a:stretch>
                  <a:fillRect l="-4167" t="-12295" r="-7031" b="-237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/>
          <p:cNvGrpSpPr/>
          <p:nvPr/>
        </p:nvGrpSpPr>
        <p:grpSpPr>
          <a:xfrm>
            <a:off x="352846" y="4879222"/>
            <a:ext cx="8198398" cy="703078"/>
            <a:chOff x="398382" y="5106113"/>
            <a:chExt cx="8198398" cy="703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98382" y="5106113"/>
                  <a:ext cx="81983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382" y="5106113"/>
                  <a:ext cx="8198398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892" r="-595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4335127" y="5501414"/>
                  <a:ext cx="46397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5127" y="5501414"/>
                  <a:ext cx="463973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10526" r="-11842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グループ化 27"/>
          <p:cNvGrpSpPr/>
          <p:nvPr/>
        </p:nvGrpSpPr>
        <p:grpSpPr>
          <a:xfrm>
            <a:off x="3180381" y="1959463"/>
            <a:ext cx="339072" cy="759888"/>
            <a:chOff x="3180381" y="1959463"/>
            <a:chExt cx="339072" cy="75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180381" y="1959463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0381" y="1959463"/>
                  <a:ext cx="33457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3184874" y="2156173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74" y="2156173"/>
                  <a:ext cx="33457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正方形/長方形 26"/>
                <p:cNvSpPr/>
                <p:nvPr/>
              </p:nvSpPr>
              <p:spPr>
                <a:xfrm>
                  <a:off x="3184873" y="2350019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7" name="正方形/長方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73" y="2350019"/>
                  <a:ext cx="33457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グループ化 28"/>
          <p:cNvGrpSpPr/>
          <p:nvPr/>
        </p:nvGrpSpPr>
        <p:grpSpPr>
          <a:xfrm>
            <a:off x="4087683" y="1166449"/>
            <a:ext cx="935416" cy="374916"/>
            <a:chOff x="4087683" y="1166449"/>
            <a:chExt cx="935416" cy="374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4087683" y="1172033"/>
                  <a:ext cx="571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7683" y="1172033"/>
                  <a:ext cx="57105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4452045" y="1166449"/>
                  <a:ext cx="571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045" y="1166449"/>
                  <a:ext cx="57105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グループ化 52"/>
          <p:cNvGrpSpPr/>
          <p:nvPr/>
        </p:nvGrpSpPr>
        <p:grpSpPr>
          <a:xfrm>
            <a:off x="541206" y="3046734"/>
            <a:ext cx="8392731" cy="1517665"/>
            <a:chOff x="601443" y="3214920"/>
            <a:chExt cx="8392731" cy="1517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正方形/長方形 18"/>
                <p:cNvSpPr/>
                <p:nvPr/>
              </p:nvSpPr>
              <p:spPr>
                <a:xfrm>
                  <a:off x="601443" y="3214920"/>
                  <a:ext cx="8392731" cy="8835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𝑆𝑃</m:t>
                      </m:r>
                      <m:r>
                        <a:rPr kumimoji="1" lang="en-US" altLang="ja-JP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𝑄𝑇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ja-JP" altLang="en-US" sz="2800" dirty="0"/>
                    <a:t> </a:t>
                  </a:r>
                  <a:r>
                    <a:rPr lang="en-US" altLang="ja-JP" sz="2800" dirty="0"/>
                    <a:t>  </a:t>
                  </a:r>
                  <a14:m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altLang="ja-JP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19" name="正方形/長方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43" y="3214920"/>
                  <a:ext cx="8392731" cy="88357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36702" y="4292910"/>
                  <a:ext cx="189872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02" y="4292910"/>
                  <a:ext cx="1898725" cy="430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2844251" y="4301698"/>
                  <a:ext cx="1689443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251" y="4301698"/>
                  <a:ext cx="1689443" cy="43088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インク 48"/>
                <p14:cNvContentPartPr/>
                <p14:nvPr/>
              </p14:nvContentPartPr>
              <p14:xfrm>
                <a:off x="601443" y="4023253"/>
                <a:ext cx="1856520" cy="266400"/>
              </p14:xfrm>
            </p:contentPart>
          </mc:Choice>
          <mc:Fallback xmlns="">
            <p:pic>
              <p:nvPicPr>
                <p:cNvPr id="49" name="インク 48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9563" y="4012813"/>
                  <a:ext cx="1878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インク 51"/>
                <p14:cNvContentPartPr/>
                <p14:nvPr/>
              </p14:nvContentPartPr>
              <p14:xfrm>
                <a:off x="2830104" y="4025207"/>
                <a:ext cx="2534400" cy="275040"/>
              </p14:xfrm>
            </p:contentPart>
          </mc:Choice>
          <mc:Fallback xmlns="">
            <p:pic>
              <p:nvPicPr>
                <p:cNvPr id="52" name="インク 51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24704" y="4015127"/>
                  <a:ext cx="255924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324657" y="5883195"/>
                <a:ext cx="6608156" cy="770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Long-step:  use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ja-JP" alt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sz="2400" dirty="0"/>
                  <a:t>,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400" dirty="0"/>
                  <a:t> </a:t>
                </a: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57" y="5883195"/>
                <a:ext cx="6608156" cy="770596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7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1367" y="231913"/>
            <a:ext cx="1608197" cy="745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600" dirty="0" smtClean="0"/>
              <a:t>Remarks</a:t>
            </a:r>
            <a:endParaRPr kumimoji="1" lang="ja-JP" altLang="en-US" sz="3600" dirty="0" err="1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2851" y="1212574"/>
            <a:ext cx="7865230" cy="4431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このアルゴリズムは，</a:t>
            </a:r>
            <a:r>
              <a:rPr kumimoji="1" lang="en-US" altLang="ja-JP" sz="2400" dirty="0" err="1" smtClean="0"/>
              <a:t>deg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det</a:t>
            </a:r>
            <a:r>
              <a:rPr kumimoji="1" lang="ja-JP" altLang="en-US" sz="2400" dirty="0" smtClean="0"/>
              <a:t>を計算する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　組合せ緩和法（</a:t>
            </a:r>
            <a:r>
              <a:rPr kumimoji="1" lang="en-US" altLang="ja-JP" sz="2400" dirty="0" err="1" smtClean="0"/>
              <a:t>Murota</a:t>
            </a:r>
            <a:r>
              <a:rPr kumimoji="1" lang="en-US" altLang="ja-JP" sz="2400" dirty="0" smtClean="0"/>
              <a:t> 1990,1995</a:t>
            </a:r>
            <a:r>
              <a:rPr kumimoji="1" lang="ja-JP" altLang="en-US" sz="2400" dirty="0" smtClean="0"/>
              <a:t>）の変種とみなせる．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双対問題</a:t>
            </a:r>
            <a:r>
              <a:rPr kumimoji="1" lang="en-US" altLang="ja-JP" sz="2400" dirty="0" smtClean="0"/>
              <a:t>MVMP</a:t>
            </a:r>
            <a:r>
              <a:rPr kumimoji="1" lang="ja-JP" altLang="en-US" sz="2400" dirty="0" smtClean="0"/>
              <a:t>は，一様モジュラ束</a:t>
            </a:r>
            <a:r>
              <a:rPr kumimoji="1" lang="en-US" altLang="ja-JP" sz="2400" dirty="0" smtClean="0"/>
              <a:t>(Hirai 2017)</a:t>
            </a:r>
            <a:r>
              <a:rPr kumimoji="1" lang="ja-JP" altLang="en-US" sz="2400" dirty="0" smtClean="0"/>
              <a:t>という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モジュラ束上の</a:t>
            </a:r>
            <a:r>
              <a:rPr kumimoji="1" lang="en-US" altLang="ja-JP" sz="2400" dirty="0" smtClean="0"/>
              <a:t>L</a:t>
            </a:r>
            <a:r>
              <a:rPr kumimoji="1" lang="ja-JP" altLang="en-US" sz="2400" dirty="0" smtClean="0"/>
              <a:t>凸関数最小化とみなせる．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en-US" altLang="ja-JP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さらにアルゴリズムは，</a:t>
            </a: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L</a:t>
            </a:r>
            <a:r>
              <a:rPr kumimoji="1" lang="ja-JP" altLang="en-US" sz="2400" dirty="0"/>
              <a:t>凸</a:t>
            </a:r>
            <a:r>
              <a:rPr kumimoji="1" lang="ja-JP" altLang="en-US" sz="2400" dirty="0" smtClean="0"/>
              <a:t>関数に対する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最急降下法</a:t>
            </a:r>
            <a:r>
              <a:rPr kumimoji="1" lang="en-US" altLang="ja-JP" sz="2400" dirty="0" smtClean="0"/>
              <a:t>(SDA)</a:t>
            </a:r>
            <a:r>
              <a:rPr kumimoji="1" lang="ja-JP" altLang="en-US" sz="2400" dirty="0" err="1" smtClean="0"/>
              <a:t>とみなせる</a:t>
            </a:r>
            <a:r>
              <a:rPr kumimoji="1" lang="ja-JP" altLang="en-US" sz="2400" dirty="0" smtClean="0"/>
              <a:t>        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反復回数の解析</a:t>
            </a:r>
            <a:endParaRPr kumimoji="1" lang="ja-JP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6015964" y="4032610"/>
                <a:ext cx="3128036" cy="46166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kumimoji="1" lang="ja-JP" altLang="en-US" sz="2400" dirty="0"/>
                  <a:t>離散凸解析 </a:t>
                </a:r>
                <a:r>
                  <a:rPr kumimoji="1" lang="en-US" altLang="ja-JP" sz="2400" i="1" dirty="0"/>
                  <a:t>beyond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64" y="4032610"/>
                <a:ext cx="3128036" cy="461665"/>
              </a:xfrm>
              <a:prstGeom prst="rect">
                <a:avLst/>
              </a:prstGeom>
              <a:blipFill>
                <a:blip r:embed="rId2"/>
                <a:stretch>
                  <a:fillRect l="-2913" t="-10390" b="-285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1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33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88076" y="1396297"/>
                <a:ext cx="4825616" cy="503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２部マッチング</a:t>
                </a:r>
                <a:r>
                  <a:rPr kumimoji="1" lang="en-US" altLang="ja-JP" sz="2400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76" y="1396297"/>
                <a:ext cx="4825616" cy="503792"/>
              </a:xfrm>
              <a:prstGeom prst="rect">
                <a:avLst/>
              </a:prstGeom>
              <a:blipFill>
                <a:blip r:embed="rId2"/>
                <a:stretch>
                  <a:fillRect l="-1641" t="-118072" b="-1710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88076" y="2820544"/>
                <a:ext cx="4677627" cy="476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線形マトロイド</a:t>
                </a:r>
                <a:r>
                  <a:rPr kumimoji="1" lang="en-US" altLang="ja-JP" sz="24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US" altLang="ja-JP" sz="2400" dirty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76" y="2820544"/>
                <a:ext cx="4677627" cy="476541"/>
              </a:xfrm>
              <a:prstGeom prst="rect">
                <a:avLst/>
              </a:prstGeom>
              <a:blipFill>
                <a:blip r:embed="rId3"/>
                <a:stretch>
                  <a:fillRect l="-1693" t="-124359" b="-189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879516" y="4217540"/>
                <a:ext cx="5037020" cy="384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線形マトロイド</a:t>
                </a:r>
                <a:r>
                  <a:rPr kumimoji="1" lang="ja-JP" altLang="en-US" sz="2400" dirty="0"/>
                  <a:t>交差</a:t>
                </a:r>
                <a:r>
                  <a:rPr kumimoji="1" lang="en-US" altLang="ja-JP" sz="24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  <m:sSub>
                              <m:sSub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16" y="4217540"/>
                <a:ext cx="5037020" cy="384208"/>
              </a:xfrm>
              <a:prstGeom prst="rect">
                <a:avLst/>
              </a:prstGeom>
              <a:blipFill>
                <a:blip r:embed="rId4"/>
                <a:stretch>
                  <a:fillRect l="-3386" t="-166667" r="-121" b="-246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453650" y="2110504"/>
                <a:ext cx="4355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ja-JP" altLang="en-US" sz="2400" dirty="0" smtClean="0"/>
                  <a:t>ハンガリー</a:t>
                </a:r>
                <a:r>
                  <a:rPr kumimoji="1" lang="ja-JP" altLang="en-US" sz="2400" dirty="0"/>
                  <a:t>法</a:t>
                </a: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50" y="2110504"/>
                <a:ext cx="4355616" cy="461665"/>
              </a:xfrm>
              <a:prstGeom prst="rect">
                <a:avLst/>
              </a:prstGeom>
              <a:blipFill>
                <a:blip r:embed="rId5"/>
                <a:stretch>
                  <a:fillRect l="-2098" t="-11842" r="-1259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453650" y="3507500"/>
                <a:ext cx="49711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ja-JP" altLang="en-US" sz="2400" dirty="0" smtClean="0"/>
                  <a:t>貪欲</a:t>
                </a:r>
                <a:r>
                  <a:rPr kumimoji="1" lang="ja-JP" altLang="en-US" sz="2400" dirty="0"/>
                  <a:t>アルゴリズム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50" y="3507500"/>
                <a:ext cx="4971169" cy="461665"/>
              </a:xfrm>
              <a:prstGeom prst="rect">
                <a:avLst/>
              </a:prstGeom>
              <a:blipFill>
                <a:blip r:embed="rId6"/>
                <a:stretch>
                  <a:fillRect l="-1838" t="-11842" r="-980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352125" y="4894787"/>
                <a:ext cx="7503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SDA + long-step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 smtClean="0"/>
                  <a:t>weight splitting algorithm (Frank 1981)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25" y="4894787"/>
                <a:ext cx="7503208" cy="461665"/>
              </a:xfrm>
              <a:prstGeom prst="rect">
                <a:avLst/>
              </a:prstGeom>
              <a:blipFill>
                <a:blip r:embed="rId7"/>
                <a:stretch>
                  <a:fillRect l="-130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2849218" y="5314454"/>
            <a:ext cx="393056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古江弘樹，卒業論文</a:t>
            </a:r>
            <a:r>
              <a:rPr kumimoji="1" lang="en-US" altLang="ja-JP" dirty="0" smtClean="0"/>
              <a:t>2019</a:t>
            </a:r>
            <a:r>
              <a:rPr kumimoji="1" lang="ja-JP" altLang="en-US" dirty="0" err="1" smtClean="0"/>
              <a:t>，</a:t>
            </a:r>
            <a:r>
              <a:rPr kumimoji="1" lang="ja-JP" altLang="en-US" dirty="0" smtClean="0"/>
              <a:t>論文準備中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18521" y="280281"/>
            <a:ext cx="4667945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既存のアルゴリズムとの関係</a:t>
            </a:r>
          </a:p>
        </p:txBody>
      </p:sp>
    </p:spTree>
    <p:extLst>
      <p:ext uri="{BB962C8B-B14F-4D97-AF65-F5344CB8AC3E}">
        <p14:creationId xmlns:p14="http://schemas.microsoft.com/office/powerpoint/2010/main" val="10993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74719" y="437804"/>
            <a:ext cx="2154436" cy="584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さらなる展開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29789" y="1269077"/>
                <a:ext cx="5458161" cy="44319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Oki 2019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err="1" smtClean="0"/>
                  <a:t>deg</a:t>
                </a: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Det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を </a:t>
                </a:r>
                <a:r>
                  <a:rPr kumimoji="1" lang="en-US" altLang="ja-JP" sz="2400" dirty="0" err="1" smtClean="0"/>
                  <a:t>nc</a:t>
                </a:r>
                <a:r>
                  <a:rPr kumimoji="1" lang="en-US" altLang="ja-JP" sz="2400" dirty="0" smtClean="0"/>
                  <a:t>-rank </a:t>
                </a:r>
                <a:r>
                  <a:rPr kumimoji="1" lang="ja-JP" altLang="en-US" sz="2400" dirty="0" smtClean="0"/>
                  <a:t>に帰着させる方法</a:t>
                </a:r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一般の歪多項式行列の </a:t>
                </a:r>
                <a:r>
                  <a:rPr kumimoji="1" lang="en-US" altLang="ja-JP" sz="2400" dirty="0" err="1" smtClean="0"/>
                  <a:t>deg</a:t>
                </a: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err="1" smtClean="0"/>
                  <a:t>Det</a:t>
                </a:r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の計算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/>
                  <a:t>       歪多項式環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 </a:t>
                </a:r>
                <a:r>
                  <a:rPr kumimoji="1" lang="ja-JP" altLang="en-US" sz="2400" dirty="0" smtClean="0"/>
                  <a:t>例</a:t>
                </a:r>
                <a:r>
                  <a:rPr kumimoji="1" lang="en-US" altLang="ja-JP" sz="2400" dirty="0" smtClean="0"/>
                  <a:t>: Weyl</a:t>
                </a:r>
                <a:r>
                  <a:rPr kumimoji="1" lang="ja-JP" altLang="en-US" sz="2400" dirty="0" smtClean="0"/>
                  <a:t>代数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/>
                  <a:t>微分方程式，制御論への応用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89" y="1269077"/>
                <a:ext cx="5458161" cy="4431983"/>
              </a:xfrm>
              <a:prstGeom prst="rect">
                <a:avLst/>
              </a:prstGeom>
              <a:blipFill>
                <a:blip r:embed="rId2"/>
                <a:stretch>
                  <a:fillRect l="-3464" r="-2346" b="-22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26055" y="427082"/>
            <a:ext cx="2410083" cy="667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/>
              <a:t>Part III </a:t>
            </a:r>
            <a:r>
              <a:rPr kumimoji="1" lang="ja-JP" altLang="en-US" sz="3200" dirty="0" smtClean="0"/>
              <a:t>まとめ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112" y="1673056"/>
            <a:ext cx="7037952" cy="18771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err="1" smtClean="0"/>
              <a:t>nc</a:t>
            </a:r>
            <a:r>
              <a:rPr kumimoji="1" lang="en-US" altLang="ja-JP" sz="2800" dirty="0" smtClean="0"/>
              <a:t>-rank</a:t>
            </a:r>
            <a:r>
              <a:rPr kumimoji="1" lang="ja-JP" altLang="en-US" sz="2800" dirty="0" smtClean="0"/>
              <a:t>における劣モジュラ性</a:t>
            </a:r>
            <a:endParaRPr kumimoji="1" lang="en-US" altLang="ja-JP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CAT(0)</a:t>
            </a:r>
            <a:r>
              <a:rPr kumimoji="1" lang="ja-JP" altLang="en-US" sz="2800" dirty="0" smtClean="0"/>
              <a:t>空間の凸最適化をつかうアプローチ</a:t>
            </a:r>
            <a:endParaRPr kumimoji="1" lang="en-US" altLang="ja-JP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重み付き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非可換</a:t>
            </a:r>
            <a:r>
              <a:rPr kumimoji="1" lang="en-US" altLang="ja-JP" sz="2800" dirty="0" smtClean="0"/>
              <a:t>)Edmonds</a:t>
            </a:r>
            <a:r>
              <a:rPr kumimoji="1" lang="ja-JP" altLang="en-US" sz="2800" dirty="0" smtClean="0"/>
              <a:t>問題，</a:t>
            </a:r>
            <a:r>
              <a:rPr kumimoji="1" lang="en-US" altLang="ja-JP" sz="2800" dirty="0" err="1" smtClean="0"/>
              <a:t>deg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Det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8619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94604" y="114564"/>
            <a:ext cx="1025922" cy="8349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dirty="0" smtClean="0"/>
              <a:t>総括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9074" y="1411169"/>
            <a:ext cx="7078861" cy="33239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２部マッチングのランク解釈からはじまる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 </a:t>
            </a:r>
            <a:r>
              <a:rPr kumimoji="1" lang="ja-JP" altLang="en-US" sz="2400" dirty="0" smtClean="0"/>
              <a:t>組合せ最適化の一つの</a:t>
            </a:r>
            <a:r>
              <a:rPr kumimoji="1" lang="ja-JP" altLang="en-US" sz="2400" dirty="0"/>
              <a:t>展開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endParaRPr kumimoji="1" lang="en-US" altLang="ja-JP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非可換ランクの概念，アルゴリズムは，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　従来の多面体的手法とは異なる視点を提供し，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新しい発展の方向性を示しているように感じる．</a:t>
            </a:r>
          </a:p>
        </p:txBody>
      </p:sp>
    </p:spTree>
    <p:extLst>
      <p:ext uri="{BB962C8B-B14F-4D97-AF65-F5344CB8AC3E}">
        <p14:creationId xmlns:p14="http://schemas.microsoft.com/office/powerpoint/2010/main" val="19415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44065" y="204951"/>
            <a:ext cx="4308872" cy="584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今後の課題・研究の方向性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8089" y="1264554"/>
                <a:ext cx="8945911" cy="4616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IQS</a:t>
                </a:r>
                <a:r>
                  <a:rPr kumimoji="1" lang="ja-JP" altLang="en-US" sz="2000" dirty="0" smtClean="0"/>
                  <a:t>アルゴリズムの簡略化</a:t>
                </a:r>
                <a:endParaRPr kumimoji="1" lang="en-US" altLang="ja-JP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歪対称行列に対する理論</a:t>
                </a:r>
                <a:r>
                  <a:rPr kumimoji="1" lang="en-US" altLang="ja-JP" sz="2000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/>
                  <a:t>　</a:t>
                </a:r>
                <a:r>
                  <a:rPr kumimoji="1" lang="ja-JP" altLang="en-US" sz="2000" dirty="0" smtClean="0"/>
                  <a:t> 非２部マッチング，線形マトロイドマッチング </a:t>
                </a:r>
                <a:r>
                  <a:rPr kumimoji="1" lang="en-US" altLang="ja-JP" sz="2000" dirty="0" err="1" smtClean="0"/>
                  <a:t>etc</a:t>
                </a:r>
                <a:r>
                  <a:rPr kumimoji="1" lang="ja-JP" altLang="en-US" sz="2000" dirty="0" smtClean="0"/>
                  <a:t>に対する枠組み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dirty="0"/>
                  <a:t>　</a:t>
                </a:r>
                <a:r>
                  <a:rPr kumimoji="1" lang="ja-JP" altLang="en-US" sz="2000" dirty="0" smtClean="0"/>
                  <a:t>　　　　　　　　　　　　                               </a:t>
                </a:r>
                <a:r>
                  <a:rPr kumimoji="1" lang="en-US" altLang="ja-JP" sz="2000" dirty="0" smtClean="0"/>
                  <a:t>cf</a:t>
                </a:r>
                <a:r>
                  <a:rPr kumimoji="1" lang="en-US" altLang="ja-JP" sz="2000" dirty="0" smtClean="0"/>
                  <a:t>. Iwata, Kobayashi 2017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モジュラ束上の劣モジュラ最適化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                        </a:t>
                </a:r>
                <a:r>
                  <a:rPr kumimoji="1" lang="en-US" altLang="ja-JP" sz="2000" dirty="0" smtClean="0"/>
                  <a:t>cf</a:t>
                </a:r>
                <a:r>
                  <a:rPr kumimoji="1" lang="en-US" altLang="ja-JP" sz="2000" dirty="0" smtClean="0"/>
                  <a:t>. </a:t>
                </a:r>
                <a:r>
                  <a:rPr kumimoji="1" lang="en-US" altLang="ja-JP" sz="2000" dirty="0" err="1" smtClean="0"/>
                  <a:t>Kuivinen</a:t>
                </a:r>
                <a:r>
                  <a:rPr kumimoji="1" lang="en-US" altLang="ja-JP" sz="2000" dirty="0" smtClean="0"/>
                  <a:t> 2011, </a:t>
                </a:r>
                <a:r>
                  <a:rPr kumimoji="1" lang="en-US" altLang="ja-JP" sz="2000" dirty="0" err="1" smtClean="0"/>
                  <a:t>Fujishige</a:t>
                </a:r>
                <a:r>
                  <a:rPr kumimoji="1" lang="en-US" altLang="ja-JP" sz="2000" dirty="0"/>
                  <a:t>, </a:t>
                </a:r>
                <a:r>
                  <a:rPr kumimoji="1" lang="en-US" altLang="ja-JP" sz="2000" dirty="0" err="1" smtClean="0"/>
                  <a:t>Kiraly</a:t>
                </a:r>
                <a:r>
                  <a:rPr kumimoji="1" lang="en-US" altLang="ja-JP" sz="2000" dirty="0" smtClean="0"/>
                  <a:t>,  Makino, </a:t>
                </a:r>
                <a:r>
                  <a:rPr kumimoji="1" lang="en-US" altLang="ja-JP" sz="2000" dirty="0" err="1" smtClean="0"/>
                  <a:t>Takazawa</a:t>
                </a:r>
                <a:r>
                  <a:rPr kumimoji="1" lang="en-US" altLang="ja-JP" sz="2000" dirty="0"/>
                  <a:t>, </a:t>
                </a:r>
                <a:r>
                  <a:rPr kumimoji="1" lang="en-US" altLang="ja-JP" sz="2000" dirty="0" err="1" smtClean="0"/>
                  <a:t>Tanigawa</a:t>
                </a:r>
                <a:r>
                  <a:rPr kumimoji="1" lang="en-US" altLang="ja-JP" sz="2000" dirty="0" smtClean="0"/>
                  <a:t> 2014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離散凸解析 </a:t>
                </a:r>
                <a:r>
                  <a:rPr kumimoji="1" lang="en-US" altLang="ja-JP" sz="2000" i="1" dirty="0" smtClean="0"/>
                  <a:t>beyond</a:t>
                </a:r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CAT(0)</a:t>
                </a:r>
                <a:r>
                  <a:rPr kumimoji="1" lang="ja-JP" altLang="en-US" sz="2000" dirty="0" smtClean="0"/>
                  <a:t>空間上のアルゴリズムと最適化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                                                      e.g., Hamada, Hirai 2017</a:t>
                </a:r>
                <a:r>
                  <a:rPr kumimoji="1" lang="ja-JP" altLang="en-US" sz="2000" dirty="0" smtClean="0"/>
                  <a:t>の洗練・改良</a:t>
                </a:r>
                <a:endParaRPr kumimoji="1" lang="en-US" altLang="ja-JP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剛性理論との関連    </a:t>
                </a:r>
                <a:r>
                  <a:rPr kumimoji="1" lang="en-US" altLang="ja-JP" sz="2000" dirty="0" smtClean="0"/>
                  <a:t>c.f. </a:t>
                </a:r>
                <a:r>
                  <a:rPr kumimoji="1" lang="en-US" altLang="ja-JP" sz="2000" dirty="0" err="1" smtClean="0"/>
                  <a:t>Lovasz</a:t>
                </a:r>
                <a:r>
                  <a:rPr kumimoji="1" lang="en-US" altLang="ja-JP" sz="2000" dirty="0" smtClean="0"/>
                  <a:t> 1989,   </a:t>
                </a:r>
                <a:r>
                  <a:rPr lang="en-US" altLang="ja-JP" sz="2000" dirty="0" err="1" smtClean="0"/>
                  <a:t>Raz</a:t>
                </a:r>
                <a:r>
                  <a:rPr lang="en-US" altLang="ja-JP" sz="2000" dirty="0" smtClean="0"/>
                  <a:t>, </a:t>
                </a:r>
                <a:r>
                  <a:rPr lang="en-US" altLang="ja-JP" sz="2000" dirty="0" err="1" smtClean="0"/>
                  <a:t>Wigderson</a:t>
                </a:r>
                <a:r>
                  <a:rPr lang="en-US" altLang="ja-JP" sz="2000" dirty="0" smtClean="0"/>
                  <a:t> 2019</a:t>
                </a: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9" y="1264554"/>
                <a:ext cx="8945911" cy="4616648"/>
              </a:xfrm>
              <a:prstGeom prst="rect">
                <a:avLst/>
              </a:prstGeom>
              <a:blipFill>
                <a:blip r:embed="rId2"/>
                <a:stretch>
                  <a:fillRect l="-1635" b="-1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04573" y="5802353"/>
                <a:ext cx="16511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 err="1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573" y="5802353"/>
                <a:ext cx="16511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5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15922" y="155266"/>
            <a:ext cx="2872581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関連するセミナー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9259" y="950209"/>
            <a:ext cx="8705909" cy="54014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9/4(</a:t>
            </a:r>
            <a:r>
              <a:rPr kumimoji="1" lang="ja-JP" altLang="en-US" dirty="0" smtClean="0"/>
              <a:t>木</a:t>
            </a:r>
            <a:r>
              <a:rPr kumimoji="1" lang="en-US" altLang="ja-JP" dirty="0" smtClean="0"/>
              <a:t>): </a:t>
            </a:r>
            <a:r>
              <a:rPr kumimoji="1" lang="en-US" altLang="ja-JP" dirty="0"/>
              <a:t>FIT 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林</a:t>
            </a:r>
            <a:r>
              <a:rPr kumimoji="1" lang="ja-JP" altLang="en-US" dirty="0"/>
              <a:t>興養「</a:t>
            </a:r>
            <a:r>
              <a:rPr kumimoji="1" lang="en-US" altLang="ja-JP" dirty="0" smtClean="0"/>
              <a:t>CAT(0</a:t>
            </a:r>
            <a:r>
              <a:rPr kumimoji="1" lang="en-US" altLang="ja-JP" dirty="0"/>
              <a:t>)</a:t>
            </a:r>
            <a:r>
              <a:rPr kumimoji="1" lang="ja-JP" altLang="en-US" dirty="0"/>
              <a:t>立方複体上の測地線を求める多項式時間</a:t>
            </a:r>
            <a:r>
              <a:rPr kumimoji="1" lang="ja-JP" altLang="en-US" dirty="0" smtClean="0"/>
              <a:t>アルゴリズム」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9/5(</a:t>
            </a:r>
            <a:r>
              <a:rPr kumimoji="1" lang="ja-JP" altLang="en-US" dirty="0"/>
              <a:t>金</a:t>
            </a:r>
            <a:r>
              <a:rPr kumimoji="1" lang="en-US" altLang="ja-JP" dirty="0" smtClean="0"/>
              <a:t>): </a:t>
            </a:r>
            <a:r>
              <a:rPr kumimoji="1" lang="ja-JP" altLang="en-US" dirty="0" smtClean="0"/>
              <a:t>応用数理学会年会 離散システム研究部会オーガナイズドセッション</a:t>
            </a:r>
            <a:r>
              <a:rPr kumimoji="1" lang="en-US" altLang="ja-JP" dirty="0" smtClean="0"/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 場所：駒場東大   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古江＋平井が発表</a:t>
            </a:r>
            <a:r>
              <a:rPr kumimoji="1" lang="en-US" altLang="ja-JP" dirty="0" smtClean="0"/>
              <a:t>)</a:t>
            </a:r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9/9(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): OR</a:t>
            </a:r>
            <a:r>
              <a:rPr kumimoji="1" lang="ja-JP" altLang="en-US" dirty="0" smtClean="0"/>
              <a:t>学会「超スマート社会のシステムデザインのための理論と応用」研究部会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</a:t>
            </a:r>
            <a:r>
              <a:rPr kumimoji="1" lang="ja-JP" altLang="en-US" dirty="0" smtClean="0"/>
              <a:t>平井広志「</a:t>
            </a:r>
            <a:r>
              <a:rPr kumimoji="1" lang="en-US" altLang="ja-JP" dirty="0" smtClean="0"/>
              <a:t>Algorithmic and combinatorial aspects on CAT(0) spaces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               場所：</a:t>
            </a:r>
            <a:r>
              <a:rPr kumimoji="1" lang="en-US" altLang="ja-JP" dirty="0" smtClean="0"/>
              <a:t>RIMS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9/9(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)-9/11(</a:t>
            </a:r>
            <a:r>
              <a:rPr kumimoji="1" lang="ja-JP" altLang="en-US" dirty="0" smtClean="0"/>
              <a:t>水</a:t>
            </a:r>
            <a:r>
              <a:rPr kumimoji="1" lang="en-US" altLang="ja-JP" dirty="0" smtClean="0"/>
              <a:t>):</a:t>
            </a:r>
            <a:r>
              <a:rPr kumimoji="1" lang="ja-JP" altLang="en-US" dirty="0" smtClean="0"/>
              <a:t>  平井広志「離散凸解析と最適化」集中講義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場所：</a:t>
            </a:r>
            <a:r>
              <a:rPr kumimoji="1" lang="en-US" altLang="ja-JP" dirty="0" smtClean="0"/>
              <a:t>RIMS</a:t>
            </a:r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11/2(</a:t>
            </a:r>
            <a:r>
              <a:rPr kumimoji="1" lang="ja-JP" altLang="en-US" dirty="0"/>
              <a:t>土</a:t>
            </a:r>
            <a:r>
              <a:rPr kumimoji="1" lang="en-US" altLang="ja-JP" dirty="0" smtClean="0"/>
              <a:t>):</a:t>
            </a:r>
            <a:r>
              <a:rPr kumimoji="1" lang="ja-JP" altLang="en-US" dirty="0" smtClean="0"/>
              <a:t>「離散</a:t>
            </a:r>
            <a:r>
              <a:rPr kumimoji="1" lang="ja-JP" altLang="en-US" dirty="0"/>
              <a:t>凸解析と</a:t>
            </a:r>
            <a:r>
              <a:rPr kumimoji="1" lang="ja-JP" altLang="en-US" dirty="0" smtClean="0"/>
              <a:t>最適化」ワークショップ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場所</a:t>
            </a:r>
            <a:r>
              <a:rPr kumimoji="1" lang="en-US" altLang="ja-JP" dirty="0"/>
              <a:t>: RIMS 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  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岩政＋平井が発表</a:t>
            </a:r>
            <a:r>
              <a:rPr kumimoji="1" lang="en-US" altLang="ja-JP" dirty="0" smtClean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11/11-13: Workshop “Buildings, Varieties, Applications”  MPI Leipzig, Germany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                 (</a:t>
            </a:r>
            <a:r>
              <a:rPr kumimoji="1" lang="ja-JP" altLang="en-US" dirty="0" smtClean="0"/>
              <a:t>大城＋平井が発表，スケーリング関連の発表２件</a:t>
            </a:r>
            <a:r>
              <a:rPr kumimoji="1" lang="en-US" altLang="ja-JP" dirty="0" smtClean="0"/>
              <a:t>)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84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77752" y="2209324"/>
            <a:ext cx="8698249" cy="18879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3530" y="310328"/>
            <a:ext cx="856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最大消滅部分空間問題 </a:t>
            </a:r>
            <a:r>
              <a:rPr kumimoji="1" lang="en-US" altLang="ja-JP" sz="2800" dirty="0"/>
              <a:t>MVSP </a:t>
            </a:r>
            <a:r>
              <a:rPr kumimoji="1" lang="en-US" altLang="ja-JP" dirty="0"/>
              <a:t>Maximum Vanishing Subspace </a:t>
            </a:r>
            <a:r>
              <a:rPr kumimoji="1" lang="en-US" altLang="ja-JP" dirty="0" smtClean="0"/>
              <a:t>Problem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14028" y="2308141"/>
                <a:ext cx="45014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/>
                  <a:t>MVSP: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8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func>
                      </m:e>
                    </m:func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28" y="2308141"/>
                <a:ext cx="4501425" cy="430887"/>
              </a:xfrm>
              <a:prstGeom prst="rect">
                <a:avLst/>
              </a:prstGeom>
              <a:blipFill>
                <a:blip r:embed="rId2"/>
                <a:stretch>
                  <a:fillRect l="-4878" t="-24286" b="-5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380141" y="2803325"/>
                <a:ext cx="6321282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.     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kumimoji="1" lang="en-US" altLang="ja-JP" sz="2800" b="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: </a:t>
                </a:r>
                <a:r>
                  <a:rPr kumimoji="1" lang="ja-JP" altLang="en-US" sz="2800" dirty="0" smtClean="0"/>
                  <a:t>ベクトル部分空間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141" y="2803325"/>
                <a:ext cx="6321282" cy="1292662"/>
              </a:xfrm>
              <a:prstGeom prst="rect">
                <a:avLst/>
              </a:prstGeom>
              <a:blipFill>
                <a:blip r:embed="rId3"/>
                <a:stretch>
                  <a:fillRect r="-2218" b="-11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77753" y="4266080"/>
                <a:ext cx="8698249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Obs (</a:t>
                </a:r>
                <a:r>
                  <a:rPr kumimoji="1" lang="ja-JP" altLang="en-US" sz="2400" dirty="0" smtClean="0"/>
                  <a:t>劣モジュラ性</a:t>
                </a:r>
                <a:r>
                  <a:rPr kumimoji="1" lang="en-US" altLang="ja-JP" sz="2400" dirty="0" smtClean="0"/>
                  <a:t>)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sp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sp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1" lang="en-US" altLang="ja-JP" sz="24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e>
                    </m:fun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fun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func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53" y="4266080"/>
                <a:ext cx="8698249" cy="1754326"/>
              </a:xfrm>
              <a:prstGeom prst="rect">
                <a:avLst/>
              </a:prstGeom>
              <a:blipFill>
                <a:blip r:embed="rId4"/>
                <a:stretch>
                  <a:fillRect l="-1122" b="-24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69593" y="1000205"/>
            <a:ext cx="4984506" cy="1038689"/>
            <a:chOff x="1327266" y="4887953"/>
            <a:chExt cx="4984506" cy="10386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327266" y="4887953"/>
                  <a:ext cx="498450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を</m:t>
                      </m:r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２次形式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𝕂</m:t>
                          </m:r>
                        </m:e>
                        <m:sup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𝕂</m:t>
                      </m:r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とみる</a:t>
                  </a: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266" y="4887953"/>
                  <a:ext cx="4984506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3545" r="-2689" b="-24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650023" y="5372644"/>
                  <a:ext cx="203491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)↦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23" y="5372644"/>
                  <a:ext cx="2034916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テキスト ボックス 10"/>
          <p:cNvSpPr txBox="1"/>
          <p:nvPr/>
        </p:nvSpPr>
        <p:spPr>
          <a:xfrm>
            <a:off x="1889759" y="6107116"/>
            <a:ext cx="5232202" cy="4984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0" dirty="0" smtClean="0">
                <a:latin typeface="Cambria Math" panose="02040503050406030204" pitchFamily="18" charset="0"/>
              </a:rPr>
              <a:t>この劣モジュラ性を利用できないか？</a:t>
            </a:r>
          </a:p>
        </p:txBody>
      </p:sp>
    </p:spTree>
    <p:extLst>
      <p:ext uri="{BB962C8B-B14F-4D97-AF65-F5344CB8AC3E}">
        <p14:creationId xmlns:p14="http://schemas.microsoft.com/office/powerpoint/2010/main" val="13756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5167" y="2047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古典的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3754" y="20965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劣モジュラ関数最小化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65000" y="6355009"/>
            <a:ext cx="2057400" cy="365125"/>
          </a:xfrm>
        </p:spPr>
        <p:txBody>
          <a:bodyPr/>
          <a:lstStyle/>
          <a:p>
            <a:fld id="{37573FDF-B402-4AB6-AA37-9551AB7DFFE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22951" y="899082"/>
                <a:ext cx="7359900" cy="481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b="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kumimoji="1" lang="en-US" altLang="ja-JP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en-US" altLang="ja-JP" sz="20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kumimoji="1" lang="ja-JP" altLang="en-US" sz="2000" b="0" dirty="0" smtClean="0">
                    <a:latin typeface="+mn-ea"/>
                  </a:rPr>
                  <a:t>劣モジュラ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1" y="899082"/>
                <a:ext cx="7359900" cy="481478"/>
              </a:xfrm>
              <a:prstGeom prst="rect">
                <a:avLst/>
              </a:prstGeom>
              <a:blipFill>
                <a:blip r:embed="rId2"/>
                <a:stretch>
                  <a:fillRect r="-579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直方体 5"/>
          <p:cNvSpPr>
            <a:spLocks noChangeAspect="1"/>
          </p:cNvSpPr>
          <p:nvPr/>
        </p:nvSpPr>
        <p:spPr>
          <a:xfrm>
            <a:off x="1112478" y="2743199"/>
            <a:ext cx="2072640" cy="207264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586084" y="1876510"/>
                <a:ext cx="32033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acc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4" y="1876510"/>
                <a:ext cx="3203356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1636088" y="2743198"/>
            <a:ext cx="1549030" cy="15572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1112478" y="4300449"/>
            <a:ext cx="523610" cy="5153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/>
          <p:cNvSpPr>
            <a:spLocks noChangeAspect="1"/>
          </p:cNvSpPr>
          <p:nvPr/>
        </p:nvSpPr>
        <p:spPr>
          <a:xfrm>
            <a:off x="3132470" y="271028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2636894" y="322108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2636894" y="477101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3132470" y="42644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>
            <a:spLocks noChangeAspect="1"/>
          </p:cNvSpPr>
          <p:nvPr/>
        </p:nvSpPr>
        <p:spPr>
          <a:xfrm>
            <a:off x="1076478" y="477101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1609764" y="426444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1600088" y="270719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/>
          <p:cNvSpPr>
            <a:spLocks noChangeAspect="1"/>
          </p:cNvSpPr>
          <p:nvPr/>
        </p:nvSpPr>
        <p:spPr>
          <a:xfrm>
            <a:off x="1087864" y="322108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86084" y="4622017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4" y="4622017"/>
                <a:ext cx="436017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2737111" y="4633275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111" y="4633275"/>
                <a:ext cx="436017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256445" y="4056700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445" y="4056700"/>
                <a:ext cx="436017" cy="415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256445" y="2499448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445" y="2499448"/>
                <a:ext cx="436017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696453" y="3100628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453" y="3100628"/>
                <a:ext cx="436017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38685" y="3100628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001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5" y="3100628"/>
                <a:ext cx="436017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657271" y="3931574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010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71" y="3931574"/>
                <a:ext cx="436017" cy="4154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1107820" y="2462719"/>
                <a:ext cx="436017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011</m:t>
                      </m:r>
                    </m:oMath>
                  </m:oMathPara>
                </a14:m>
                <a:endParaRPr kumimoji="1" lang="ja-JP" alt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820" y="2462719"/>
                <a:ext cx="436017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4565844" y="1448131"/>
            <a:ext cx="4578156" cy="3545272"/>
            <a:chOff x="4565844" y="1448131"/>
            <a:chExt cx="4578156" cy="3545272"/>
          </a:xfrm>
        </p:grpSpPr>
        <p:sp>
          <p:nvSpPr>
            <p:cNvPr id="58" name="直方体 57"/>
            <p:cNvSpPr>
              <a:spLocks/>
            </p:cNvSpPr>
            <p:nvPr/>
          </p:nvSpPr>
          <p:spPr>
            <a:xfrm>
              <a:off x="4773753" y="2781944"/>
              <a:ext cx="2016141" cy="2072640"/>
            </a:xfrm>
            <a:prstGeom prst="cube">
              <a:avLst>
                <a:gd name="adj" fmla="val 228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 flipV="1">
              <a:off x="4773752" y="4400085"/>
              <a:ext cx="2016142" cy="454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6336441" y="2781944"/>
              <a:ext cx="453453" cy="2050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H="1">
              <a:off x="4773751" y="2781944"/>
              <a:ext cx="2016144" cy="2072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正方形/長方形 83"/>
                <p:cNvSpPr/>
                <p:nvPr/>
              </p:nvSpPr>
              <p:spPr>
                <a:xfrm>
                  <a:off x="4565844" y="1926027"/>
                  <a:ext cx="3541194" cy="4081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[0,1]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acc>
                    </m:oMath>
                  </a14:m>
                  <a:r>
                    <a:rPr lang="ja-JP" altLang="en-US" sz="2000" dirty="0" smtClean="0"/>
                    <a:t>   凸関数　　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84" name="正方形/長方形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844" y="1926027"/>
                  <a:ext cx="3541194" cy="408125"/>
                </a:xfrm>
                <a:prstGeom prst="rect">
                  <a:avLst/>
                </a:prstGeom>
                <a:blipFill>
                  <a:blip r:embed="rId12"/>
                  <a:stretch>
                    <a:fillRect t="-5970" b="-2686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6970648" y="4347072"/>
                  <a:ext cx="1992597" cy="646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</m:oMath>
                  </a14:m>
                  <a:endParaRPr kumimoji="1" lang="en-US" altLang="ja-JP" sz="1400" b="0" i="1" dirty="0" smtClean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1400" b="0" dirty="0" smtClean="0"/>
                    <a:t>         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(110)+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(111)</m:t>
                      </m:r>
                    </m:oMath>
                  </a14:m>
                  <a:endParaRPr kumimoji="1" lang="ja-JP" altLang="en-US" sz="1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0648" y="4347072"/>
                  <a:ext cx="1992597" cy="646331"/>
                </a:xfrm>
                <a:prstGeom prst="rect">
                  <a:avLst/>
                </a:prstGeom>
                <a:blipFill>
                  <a:blip r:embed="rId13"/>
                  <a:stretch>
                    <a:fillRect r="-3364" b="-566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6789894" y="3430977"/>
                  <a:ext cx="2354106" cy="6401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1400" b="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</m:oMath>
                  </a14:m>
                  <a:endParaRPr kumimoji="1" lang="en-US" altLang="ja-JP" sz="1400" b="0" i="1" dirty="0" smtClean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1400" b="0" dirty="0" smtClean="0"/>
                    <a:t>         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(110)+</m:t>
                      </m:r>
                      <m:sSub>
                        <m:sSubPr>
                          <m:ctrlPr>
                            <a:rPr kumimoji="1"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(111)</m:t>
                      </m:r>
                    </m:oMath>
                  </a14:m>
                  <a:endParaRPr kumimoji="1" lang="ja-JP" altLang="en-US" sz="1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894" y="3430977"/>
                  <a:ext cx="2354106" cy="640112"/>
                </a:xfrm>
                <a:prstGeom prst="rect">
                  <a:avLst/>
                </a:prstGeom>
                <a:blipFill>
                  <a:blip r:embed="rId14"/>
                  <a:stretch>
                    <a:fillRect l="-1813"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フリーフォーム 87"/>
            <p:cNvSpPr/>
            <p:nvPr/>
          </p:nvSpPr>
          <p:spPr>
            <a:xfrm>
              <a:off x="6682016" y="4165714"/>
              <a:ext cx="396510" cy="285918"/>
            </a:xfrm>
            <a:custGeom>
              <a:avLst/>
              <a:gdLst>
                <a:gd name="connsiteX0" fmla="*/ 396510 w 396510"/>
                <a:gd name="connsiteY0" fmla="*/ 285918 h 285918"/>
                <a:gd name="connsiteX1" fmla="*/ 261643 w 396510"/>
                <a:gd name="connsiteY1" fmla="*/ 118683 h 285918"/>
                <a:gd name="connsiteX2" fmla="*/ 0 w 396510"/>
                <a:gd name="connsiteY2" fmla="*/ 0 h 285918"/>
                <a:gd name="connsiteX3" fmla="*/ 0 w 396510"/>
                <a:gd name="connsiteY3" fmla="*/ 0 h 28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510" h="285918">
                  <a:moveTo>
                    <a:pt x="396510" y="285918"/>
                  </a:moveTo>
                  <a:cubicBezTo>
                    <a:pt x="362119" y="226127"/>
                    <a:pt x="327728" y="166336"/>
                    <a:pt x="261643" y="118683"/>
                  </a:cubicBezTo>
                  <a:cubicBezTo>
                    <a:pt x="195558" y="7103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/>
            <p:cNvSpPr>
              <a:spLocks noChangeAspect="1"/>
            </p:cNvSpPr>
            <p:nvPr/>
          </p:nvSpPr>
          <p:spPr>
            <a:xfrm>
              <a:off x="6565960" y="4086323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421735" y="1448131"/>
              <a:ext cx="1260281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2000" b="0" dirty="0" err="1" smtClean="0">
                  <a:latin typeface="Cambria Math" panose="02040503050406030204" pitchFamily="18" charset="0"/>
                </a:rPr>
                <a:t>Lovasz</a:t>
              </a:r>
              <a:r>
                <a:rPr kumimoji="1" lang="ja-JP" altLang="en-US" sz="2000" b="0" dirty="0" smtClean="0">
                  <a:latin typeface="Cambria Math" panose="02040503050406030204" pitchFamily="18" charset="0"/>
                </a:rPr>
                <a:t>拡張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470691" y="5096239"/>
            <a:ext cx="5016165" cy="603876"/>
            <a:chOff x="1470691" y="5096239"/>
            <a:chExt cx="5016165" cy="60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1470691" y="5146117"/>
                  <a:ext cx="141006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の最小化</a:t>
                  </a:r>
                </a:p>
              </p:txBody>
            </p:sp>
          </mc:Choice>
          <mc:Fallback xmlns="">
            <p:sp>
              <p:nvSpPr>
                <p:cNvPr id="95" name="テキスト ボックス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0691" y="5146117"/>
                  <a:ext cx="1410066" cy="553998"/>
                </a:xfrm>
                <a:prstGeom prst="rect">
                  <a:avLst/>
                </a:prstGeom>
                <a:blipFill>
                  <a:blip r:embed="rId15"/>
                  <a:stretch>
                    <a:fillRect l="-9914" r="-12069" b="-241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5076790" y="5096387"/>
                  <a:ext cx="1410066" cy="5084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の最小化</a:t>
                  </a:r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790" y="5096387"/>
                  <a:ext cx="1410066" cy="508409"/>
                </a:xfrm>
                <a:prstGeom prst="rect">
                  <a:avLst/>
                </a:prstGeom>
                <a:blipFill>
                  <a:blip r:embed="rId16"/>
                  <a:stretch>
                    <a:fillRect l="-10390" r="-12121" b="-373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4005617" y="5096239"/>
                  <a:ext cx="29655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7" name="テキスト ボックス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17" y="5096239"/>
                  <a:ext cx="296556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/>
          <p:cNvGrpSpPr/>
          <p:nvPr/>
        </p:nvGrpSpPr>
        <p:grpSpPr>
          <a:xfrm>
            <a:off x="377262" y="5863533"/>
            <a:ext cx="6020114" cy="609192"/>
            <a:chOff x="377262" y="5863533"/>
            <a:chExt cx="6020114" cy="609192"/>
          </a:xfrm>
        </p:grpSpPr>
        <p:sp>
          <p:nvSpPr>
            <p:cNvPr id="98" name="テキスト ボックス 97"/>
            <p:cNvSpPr txBox="1"/>
            <p:nvPr/>
          </p:nvSpPr>
          <p:spPr>
            <a:xfrm>
              <a:off x="5166270" y="5918727"/>
              <a:ext cx="1231106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0" dirty="0" smtClean="0">
                  <a:latin typeface="Cambria Math" panose="02040503050406030204" pitchFamily="18" charset="0"/>
                </a:rPr>
                <a:t>楕円体法</a:t>
              </a: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77262" y="5919061"/>
              <a:ext cx="3385542" cy="4984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0" dirty="0" smtClean="0">
                  <a:latin typeface="Cambria Math" panose="02040503050406030204" pitchFamily="18" charset="0"/>
                </a:rPr>
                <a:t>多項式時間アルゴリズム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4005617" y="5863533"/>
                  <a:ext cx="33342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oMath>
                    </m:oMathPara>
                  </a14:m>
                  <a:endParaRPr kumimoji="1" lang="ja-JP" altLang="en-US" sz="2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0" name="テキスト ボックス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17" y="5863533"/>
                  <a:ext cx="333425" cy="5539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6789894" y="5432695"/>
                <a:ext cx="2199641" cy="653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dirty="0" err="1" smtClean="0">
                    <a:latin typeface="Cambria Math" panose="02040503050406030204" pitchFamily="18" charset="0"/>
                  </a:rPr>
                  <a:t>の劣</a:t>
                </a:r>
                <a:r>
                  <a:rPr kumimoji="1" lang="ja-JP" altLang="en-US" dirty="0" smtClean="0">
                    <a:latin typeface="Cambria Math" panose="02040503050406030204" pitchFamily="18" charset="0"/>
                  </a:rPr>
                  <a:t>勾配</a:t>
                </a:r>
                <a:endParaRPr kumimoji="1" lang="en-US" altLang="ja-JP" dirty="0" smtClean="0">
                  <a:latin typeface="Cambria Math" panose="02040503050406030204" pitchFamily="18" charset="0"/>
                </a:endParaRPr>
              </a:p>
              <a:p>
                <a:r>
                  <a:rPr kumimoji="1" lang="en-US" altLang="ja-JP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←</m:t>
                    </m:r>
                  </m:oMath>
                </a14:m>
                <a:r>
                  <a:rPr kumimoji="1" lang="en-US" altLang="ja-JP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> Greedy algorithm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94" y="5432695"/>
                <a:ext cx="2199641" cy="653064"/>
              </a:xfrm>
              <a:prstGeom prst="rect">
                <a:avLst/>
              </a:prstGeom>
              <a:blipFill>
                <a:blip r:embed="rId19"/>
                <a:stretch>
                  <a:fillRect l="-831" t="-2804" r="-2216" b="-121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テキスト ボックス 102"/>
          <p:cNvSpPr txBox="1"/>
          <p:nvPr/>
        </p:nvSpPr>
        <p:spPr>
          <a:xfrm>
            <a:off x="5619147" y="253091"/>
            <a:ext cx="302364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err="1" smtClean="0"/>
              <a:t>Grotschel-Lovasz-Schrijver</a:t>
            </a:r>
            <a:r>
              <a:rPr kumimoji="1" lang="ja-JP" altLang="en-US" dirty="0">
                <a:latin typeface="Cambria Math" panose="02040503050406030204" pitchFamily="18" charset="0"/>
              </a:rPr>
              <a:t> </a:t>
            </a:r>
            <a:r>
              <a:rPr kumimoji="1" lang="en-US" altLang="ja-JP" dirty="0" smtClean="0">
                <a:latin typeface="Cambria Math" panose="02040503050406030204" pitchFamily="18" charset="0"/>
              </a:rPr>
              <a:t>1981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-45301" y="1434315"/>
                <a:ext cx="1515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acc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301" y="1434315"/>
                <a:ext cx="15159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7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87715" y="251850"/>
            <a:ext cx="5154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Hamada-Hirai 2017</a:t>
            </a:r>
            <a:r>
              <a:rPr kumimoji="1" lang="ja-JP" altLang="en-US" sz="2800" dirty="0" smtClean="0"/>
              <a:t>のアプローチ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78863" y="1416692"/>
                <a:ext cx="419076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b="0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acc>
                    <m:r>
                      <a:rPr kumimoji="1" lang="en-US" altLang="ja-JP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ja-JP" altLang="en-US" sz="2400" b="0" dirty="0" smtClean="0">
                    <a:latin typeface="+mn-ea"/>
                  </a:rPr>
                  <a:t>劣モジュラ  </a:t>
                </a:r>
                <a:endParaRPr kumimoji="1" lang="en-US" altLang="ja-JP" sz="2400" i="1" dirty="0" smtClean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63" y="1416692"/>
                <a:ext cx="4190763" cy="1015663"/>
              </a:xfrm>
              <a:prstGeom prst="rect">
                <a:avLst/>
              </a:prstGeom>
              <a:blipFill>
                <a:blip r:embed="rId2"/>
                <a:stretch>
                  <a:fillRect l="-437" r="-2038" b="-4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51986" y="1007516"/>
                <a:ext cx="2065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altLang="ja-JP" sz="2400" dirty="0" smtClean="0"/>
                  <a:t>: </a:t>
                </a:r>
                <a:r>
                  <a:rPr lang="ja-JP" altLang="en-US" sz="2400" dirty="0" smtClean="0"/>
                  <a:t>モジュラ束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6" y="1007516"/>
                <a:ext cx="2065117" cy="461665"/>
              </a:xfrm>
              <a:prstGeom prst="rect">
                <a:avLst/>
              </a:prstGeom>
              <a:blipFill>
                <a:blip r:embed="rId3"/>
                <a:stretch>
                  <a:fillRect l="-885" t="-11842" r="-324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lattice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8" t="23290" r="18847" b="3451"/>
          <a:stretch/>
        </p:blipFill>
        <p:spPr>
          <a:xfrm>
            <a:off x="1384545" y="2640398"/>
            <a:ext cx="1807541" cy="1694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087715" y="4433991"/>
                <a:ext cx="4011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15" y="4433991"/>
                <a:ext cx="40119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/>
          <p:cNvGrpSpPr/>
          <p:nvPr/>
        </p:nvGrpSpPr>
        <p:grpSpPr>
          <a:xfrm>
            <a:off x="5298218" y="1431171"/>
            <a:ext cx="3715122" cy="3393191"/>
            <a:chOff x="5298218" y="1431171"/>
            <a:chExt cx="3715122" cy="3393191"/>
          </a:xfrm>
        </p:grpSpPr>
        <p:pic>
          <p:nvPicPr>
            <p:cNvPr id="7" name="図 6" descr="folder.pdf - Adobe Acrobat Reader DC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1" t="24904" r="27300" b="7051"/>
            <a:stretch/>
          </p:blipFill>
          <p:spPr>
            <a:xfrm>
              <a:off x="5590233" y="2468838"/>
              <a:ext cx="1735434" cy="19433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357947" y="4362697"/>
                  <a:ext cx="297825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オーソスキーム複体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en-US" altLang="ja-JP" sz="20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947" y="4362697"/>
                  <a:ext cx="297825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正方形/長方形 9"/>
                <p:cNvSpPr/>
                <p:nvPr/>
              </p:nvSpPr>
              <p:spPr>
                <a:xfrm>
                  <a:off x="5298218" y="1431171"/>
                  <a:ext cx="2471126" cy="840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ja-JP" sz="2400" dirty="0" smtClean="0">
                      <a:latin typeface="Cambria Math" panose="02040503050406030204" pitchFamily="18" charset="0"/>
                    </a:rPr>
                    <a:t>Lovasz</a:t>
                  </a:r>
                  <a:r>
                    <a:rPr kumimoji="1" lang="ja-JP" altLang="en-US" sz="2400" dirty="0" smtClean="0">
                      <a:latin typeface="Cambria Math" panose="02040503050406030204" pitchFamily="18" charset="0"/>
                    </a:rPr>
                    <a:t>拡張</a:t>
                  </a:r>
                  <a:endParaRPr kumimoji="1" lang="en-US" altLang="ja-JP" sz="2400" dirty="0" smtClean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</m:acc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kumimoji="1" lang="ja-JP" altLang="en-US" sz="2400" dirty="0" smtClean="0">
                      <a:latin typeface="+mn-ea"/>
                    </a:rPr>
                    <a:t>凸</a:t>
                  </a:r>
                  <a:r>
                    <a:rPr kumimoji="1" lang="ja-JP" altLang="en-US" sz="2400" dirty="0">
                      <a:latin typeface="+mn-ea"/>
                    </a:rPr>
                    <a:t>関数</a:t>
                  </a:r>
                  <a:r>
                    <a:rPr kumimoji="1" lang="ja-JP" altLang="en-US" sz="2400" dirty="0" smtClean="0">
                      <a:latin typeface="+mn-ea"/>
                    </a:rPr>
                    <a:t> </a:t>
                  </a:r>
                  <a:endParaRPr lang="ja-JP" altLang="en-US" sz="2400" dirty="0"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10" name="正方形/長方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218" y="1431171"/>
                  <a:ext cx="2471126" cy="840038"/>
                </a:xfrm>
                <a:prstGeom prst="rect">
                  <a:avLst/>
                </a:prstGeom>
                <a:blipFill>
                  <a:blip r:embed="rId9"/>
                  <a:stretch>
                    <a:fillRect l="-3704" t="-7246" r="-494" b="-1594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7171169" y="3595182"/>
                  <a:ext cx="184217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>
                            <a:latin typeface="Cambria Math" panose="02040503050406030204" pitchFamily="18" charset="0"/>
                          </a:rPr>
                          <m:t>CAT</m:t>
                        </m:r>
                        <m:r>
                          <a:rPr kumimoji="1" lang="en-US" altLang="ja-JP" sz="2400">
                            <a:latin typeface="Cambria Math" panose="02040503050406030204" pitchFamily="18" charset="0"/>
                          </a:rPr>
                          <m:t>(0)</m:t>
                        </m:r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空間</m:t>
                        </m:r>
                      </m:oMath>
                    </m:oMathPara>
                  </a14:m>
                  <a:endParaRPr kumimoji="1" lang="ja-JP" altLang="en-US" sz="240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1169" y="3595182"/>
                  <a:ext cx="1842171" cy="646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グループ化 20"/>
          <p:cNvGrpSpPr/>
          <p:nvPr/>
        </p:nvGrpSpPr>
        <p:grpSpPr>
          <a:xfrm>
            <a:off x="1712070" y="4784223"/>
            <a:ext cx="5526744" cy="603876"/>
            <a:chOff x="1712070" y="4784223"/>
            <a:chExt cx="5526744" cy="603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712070" y="4834101"/>
                  <a:ext cx="141006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の最小化</a:t>
                  </a: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070" y="4834101"/>
                  <a:ext cx="1410066" cy="553998"/>
                </a:xfrm>
                <a:prstGeom prst="rect">
                  <a:avLst/>
                </a:prstGeom>
                <a:blipFill>
                  <a:blip r:embed="rId11"/>
                  <a:stretch>
                    <a:fillRect l="-10390" r="-12121" b="-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828748" y="4796933"/>
                  <a:ext cx="1410066" cy="5084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a14:m>
                  <a:r>
                    <a:rPr kumimoji="1" lang="ja-JP" altLang="en-US" sz="2400" b="0" dirty="0" smtClean="0">
                      <a:latin typeface="Cambria Math" panose="02040503050406030204" pitchFamily="18" charset="0"/>
                    </a:rPr>
                    <a:t>の最小化</a:t>
                  </a:r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8748" y="4796933"/>
                  <a:ext cx="1410066" cy="508409"/>
                </a:xfrm>
                <a:prstGeom prst="rect">
                  <a:avLst/>
                </a:prstGeom>
                <a:blipFill>
                  <a:blip r:embed="rId12"/>
                  <a:stretch>
                    <a:fillRect l="-9957" r="-12554" b="-361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4365834" y="4784223"/>
                  <a:ext cx="29655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34" y="4784223"/>
                  <a:ext cx="296556" cy="5539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グループ化 18"/>
          <p:cNvGrpSpPr/>
          <p:nvPr/>
        </p:nvGrpSpPr>
        <p:grpSpPr>
          <a:xfrm>
            <a:off x="675229" y="5407249"/>
            <a:ext cx="6672846" cy="1107842"/>
            <a:chOff x="675229" y="5407249"/>
            <a:chExt cx="6672846" cy="110784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327614" y="5407249"/>
              <a:ext cx="25011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2400" b="0" dirty="0" smtClean="0">
                  <a:latin typeface="Cambria Math" panose="02040503050406030204" pitchFamily="18" charset="0"/>
                </a:rPr>
                <a:t>--- MVSP</a:t>
              </a:r>
              <a:r>
                <a:rPr kumimoji="1" lang="ja-JP" altLang="en-US" sz="2400" dirty="0">
                  <a:latin typeface="Cambria Math" panose="02040503050406030204" pitchFamily="18" charset="0"/>
                </a:rPr>
                <a:t>に</a:t>
              </a:r>
              <a:r>
                <a:rPr kumimoji="1" lang="ja-JP" altLang="en-US" sz="2400" b="0" dirty="0" smtClean="0">
                  <a:latin typeface="Cambria Math" panose="02040503050406030204" pitchFamily="18" charset="0"/>
                </a:rPr>
                <a:t>特化  </a:t>
              </a:r>
              <a:r>
                <a:rPr kumimoji="1" lang="en-US" altLang="ja-JP" sz="2400" b="0" dirty="0" smtClean="0">
                  <a:latin typeface="Cambria Math" panose="02040503050406030204" pitchFamily="18" charset="0"/>
                </a:rPr>
                <a:t>---</a:t>
              </a:r>
              <a:endParaRPr kumimoji="1" lang="ja-JP" altLang="en-US" sz="2400" b="0" dirty="0" smtClean="0">
                <a:latin typeface="Cambria Math" panose="020405030504060302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01416" y="5961093"/>
              <a:ext cx="1846659" cy="4984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0" dirty="0" smtClean="0">
                  <a:latin typeface="Cambria Math" panose="02040503050406030204" pitchFamily="18" charset="0"/>
                </a:rPr>
                <a:t>分割近接点法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75229" y="5961093"/>
              <a:ext cx="3385542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0" dirty="0" smtClean="0">
                  <a:latin typeface="Cambria Math" panose="02040503050406030204" pitchFamily="18" charset="0"/>
                </a:rPr>
                <a:t>多項式時間アルゴリズム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429844" y="5933329"/>
                  <a:ext cx="33342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oMath>
                    </m:oMathPara>
                  </a14:m>
                  <a:endParaRPr kumimoji="1" lang="ja-JP" altLang="en-US" sz="2400" b="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9844" y="5933329"/>
                  <a:ext cx="333425" cy="5539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76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96444" y="265505"/>
            <a:ext cx="2323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CAT(0)</a:t>
            </a:r>
            <a:r>
              <a:rPr kumimoji="1" lang="ja-JP" altLang="en-US" sz="3600" dirty="0" smtClean="0"/>
              <a:t>空間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84184" y="1171052"/>
                <a:ext cx="6723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測地的距離空間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ja-JP" altLang="en-US" sz="2400" dirty="0" smtClean="0"/>
                  <a:t>３角形が痩せている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4" y="1171052"/>
                <a:ext cx="6723635" cy="461665"/>
              </a:xfrm>
              <a:prstGeom prst="rect">
                <a:avLst/>
              </a:prstGeom>
              <a:blipFill>
                <a:blip r:embed="rId2"/>
                <a:stretch>
                  <a:fillRect t="-10526" r="-45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97610" y="250302"/>
                <a:ext cx="29988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dirty="0" smtClean="0"/>
                  <a:t>Cartan, </a:t>
                </a:r>
                <a:r>
                  <a:rPr kumimoji="1" lang="en-US" altLang="ja-JP" dirty="0" err="1" smtClean="0"/>
                  <a:t>Alexandrov</a:t>
                </a:r>
                <a:r>
                  <a:rPr kumimoji="1" lang="en-US" altLang="ja-JP" dirty="0" smtClean="0"/>
                  <a:t>, </a:t>
                </a:r>
                <a:r>
                  <a:rPr kumimoji="1" lang="en-US" altLang="ja-JP" dirty="0" err="1" smtClean="0"/>
                  <a:t>Topogonov</a:t>
                </a:r>
                <a:r>
                  <a:rPr kumimoji="1" lang="en-US" altLang="ja-JP" dirty="0" smtClean="0"/>
                  <a:t>, 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         curvature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0" y="250302"/>
                <a:ext cx="2998834" cy="553998"/>
              </a:xfrm>
              <a:prstGeom prst="rect">
                <a:avLst/>
              </a:prstGeom>
              <a:blipFill>
                <a:blip r:embed="rId3"/>
                <a:stretch>
                  <a:fillRect l="-4675" t="-14286" r="-3862" b="-252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 6"/>
          <p:cNvSpPr/>
          <p:nvPr/>
        </p:nvSpPr>
        <p:spPr>
          <a:xfrm>
            <a:off x="1582407" y="2131777"/>
            <a:ext cx="1063925" cy="1466490"/>
          </a:xfrm>
          <a:custGeom>
            <a:avLst/>
            <a:gdLst>
              <a:gd name="connsiteX0" fmla="*/ 1063925 w 1063925"/>
              <a:gd name="connsiteY0" fmla="*/ 0 h 1466490"/>
              <a:gd name="connsiteX1" fmla="*/ 632604 w 1063925"/>
              <a:gd name="connsiteY1" fmla="*/ 845388 h 1466490"/>
              <a:gd name="connsiteX2" fmla="*/ 0 w 1063925"/>
              <a:gd name="connsiteY2" fmla="*/ 1466490 h 14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925" h="1466490">
                <a:moveTo>
                  <a:pt x="1063925" y="0"/>
                </a:moveTo>
                <a:cubicBezTo>
                  <a:pt x="936925" y="300486"/>
                  <a:pt x="809925" y="600973"/>
                  <a:pt x="632604" y="845388"/>
                </a:cubicBezTo>
                <a:cubicBezTo>
                  <a:pt x="455283" y="1089803"/>
                  <a:pt x="227641" y="1278146"/>
                  <a:pt x="0" y="1466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582407" y="3496292"/>
            <a:ext cx="1794295" cy="188239"/>
          </a:xfrm>
          <a:custGeom>
            <a:avLst/>
            <a:gdLst>
              <a:gd name="connsiteX0" fmla="*/ 0 w 1794295"/>
              <a:gd name="connsiteY0" fmla="*/ 130730 h 188239"/>
              <a:gd name="connsiteX1" fmla="*/ 672861 w 1794295"/>
              <a:gd name="connsiteY1" fmla="*/ 9960 h 188239"/>
              <a:gd name="connsiteX2" fmla="*/ 1380227 w 1794295"/>
              <a:gd name="connsiteY2" fmla="*/ 27213 h 188239"/>
              <a:gd name="connsiteX3" fmla="*/ 1794295 w 1794295"/>
              <a:gd name="connsiteY3" fmla="*/ 188239 h 1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295" h="188239">
                <a:moveTo>
                  <a:pt x="0" y="130730"/>
                </a:moveTo>
                <a:cubicBezTo>
                  <a:pt x="221411" y="78971"/>
                  <a:pt x="442823" y="27213"/>
                  <a:pt x="672861" y="9960"/>
                </a:cubicBezTo>
                <a:cubicBezTo>
                  <a:pt x="902899" y="-7293"/>
                  <a:pt x="1193321" y="-2500"/>
                  <a:pt x="1380227" y="27213"/>
                </a:cubicBezTo>
                <a:cubicBezTo>
                  <a:pt x="1567133" y="56926"/>
                  <a:pt x="1680714" y="122582"/>
                  <a:pt x="1794295" y="18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1489293" y="356881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680837" y="2114527"/>
            <a:ext cx="672860" cy="1518249"/>
          </a:xfrm>
          <a:custGeom>
            <a:avLst/>
            <a:gdLst>
              <a:gd name="connsiteX0" fmla="*/ 0 w 672860"/>
              <a:gd name="connsiteY0" fmla="*/ 0 h 1518249"/>
              <a:gd name="connsiteX1" fmla="*/ 126520 w 672860"/>
              <a:gd name="connsiteY1" fmla="*/ 684362 h 1518249"/>
              <a:gd name="connsiteX2" fmla="*/ 465826 w 672860"/>
              <a:gd name="connsiteY2" fmla="*/ 1253705 h 1518249"/>
              <a:gd name="connsiteX3" fmla="*/ 672860 w 672860"/>
              <a:gd name="connsiteY3" fmla="*/ 1518249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60" h="1518249">
                <a:moveTo>
                  <a:pt x="0" y="0"/>
                </a:moveTo>
                <a:cubicBezTo>
                  <a:pt x="24441" y="237705"/>
                  <a:pt x="48882" y="475411"/>
                  <a:pt x="126520" y="684362"/>
                </a:cubicBezTo>
                <a:cubicBezTo>
                  <a:pt x="204158" y="893313"/>
                  <a:pt x="374769" y="1114724"/>
                  <a:pt x="465826" y="1253705"/>
                </a:cubicBezTo>
                <a:cubicBezTo>
                  <a:pt x="556883" y="1392686"/>
                  <a:pt x="614871" y="1455467"/>
                  <a:pt x="672860" y="1518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2608709" y="2027088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3279128" y="357357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308672" y="1811644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672" y="1811644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>
                <a:spLocks noChangeAspect="1"/>
              </p:cNvSpPr>
              <p:nvPr/>
            </p:nvSpPr>
            <p:spPr>
              <a:xfrm>
                <a:off x="1384683" y="3625472"/>
                <a:ext cx="4320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83" y="3625472"/>
                <a:ext cx="43200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223180" y="3684531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80" y="3684531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楕円 15"/>
          <p:cNvSpPr>
            <a:spLocks noChangeAspect="1"/>
          </p:cNvSpPr>
          <p:nvPr/>
        </p:nvSpPr>
        <p:spPr>
          <a:xfrm>
            <a:off x="2436099" y="342530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336309" y="3469087"/>
                <a:ext cx="286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09" y="3469087"/>
                <a:ext cx="28648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2758978" y="4205240"/>
                <a:ext cx="274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78" y="4205240"/>
                <a:ext cx="2742674" cy="461665"/>
              </a:xfrm>
              <a:prstGeom prst="rect">
                <a:avLst/>
              </a:prstGeom>
              <a:blipFill>
                <a:blip r:embed="rId8"/>
                <a:stretch>
                  <a:fillRect r="-8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4597675" y="1892472"/>
            <a:ext cx="4269234" cy="2366415"/>
            <a:chOff x="6615229" y="1944480"/>
            <a:chExt cx="4269234" cy="2366415"/>
          </a:xfrm>
        </p:grpSpPr>
        <p:sp>
          <p:nvSpPr>
            <p:cNvPr id="20" name="楕円 19"/>
            <p:cNvSpPr>
              <a:spLocks noChangeAspect="1"/>
            </p:cNvSpPr>
            <p:nvPr/>
          </p:nvSpPr>
          <p:spPr>
            <a:xfrm>
              <a:off x="6809385" y="36230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>
              <a:spLocks noChangeAspect="1"/>
            </p:cNvSpPr>
            <p:nvPr/>
          </p:nvSpPr>
          <p:spPr>
            <a:xfrm>
              <a:off x="7889798" y="215992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>
              <a:spLocks noChangeAspect="1"/>
            </p:cNvSpPr>
            <p:nvPr/>
          </p:nvSpPr>
          <p:spPr>
            <a:xfrm>
              <a:off x="8576843" y="370640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コネクタ 25"/>
            <p:cNvCxnSpPr>
              <a:stCxn id="21" idx="3"/>
              <a:endCxn id="20" idx="7"/>
            </p:cNvCxnSpPr>
            <p:nvPr/>
          </p:nvCxnSpPr>
          <p:spPr>
            <a:xfrm flipH="1">
              <a:off x="6901569" y="2252108"/>
              <a:ext cx="1004045" cy="1386728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1" idx="5"/>
              <a:endCxn id="22" idx="0"/>
            </p:cNvCxnSpPr>
            <p:nvPr/>
          </p:nvCxnSpPr>
          <p:spPr>
            <a:xfrm>
              <a:off x="7981982" y="2252108"/>
              <a:ext cx="648861" cy="145430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stCxn id="20" idx="6"/>
              <a:endCxn id="22" idx="2"/>
            </p:cNvCxnSpPr>
            <p:nvPr/>
          </p:nvCxnSpPr>
          <p:spPr>
            <a:xfrm>
              <a:off x="6917385" y="3677020"/>
              <a:ext cx="1659458" cy="833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8743621" y="2571734"/>
                  <a:ext cx="214084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621" y="2571734"/>
                  <a:ext cx="214084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2564" r="-3704" b="-4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7718257" y="3680443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3160184" y="1924448"/>
                <a:ext cx="931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84" y="1924448"/>
                <a:ext cx="931024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/>
          <p:cNvCxnSpPr/>
          <p:nvPr/>
        </p:nvCxnSpPr>
        <p:spPr>
          <a:xfrm flipH="1">
            <a:off x="2490638" y="2143988"/>
            <a:ext cx="166778" cy="12752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1" idx="4"/>
            <a:endCxn id="31" idx="0"/>
          </p:cNvCxnSpPr>
          <p:nvPr/>
        </p:nvCxnSpPr>
        <p:spPr>
          <a:xfrm flipH="1">
            <a:off x="5754703" y="2215916"/>
            <a:ext cx="171541" cy="141251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5775101" y="429635"/>
            <a:ext cx="1598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 err="1"/>
              <a:t>Gromov</a:t>
            </a:r>
            <a:r>
              <a:rPr kumimoji="1" lang="en-US" altLang="ja-JP" sz="2000" dirty="0"/>
              <a:t> 1987</a:t>
            </a:r>
            <a:endParaRPr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4262" y="4970690"/>
            <a:ext cx="8935138" cy="4984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0" dirty="0" smtClean="0">
                <a:latin typeface="Cambria Math" panose="02040503050406030204" pitchFamily="18" charset="0"/>
              </a:rPr>
              <a:t>例：ユークリッド空間，ツリー，ユークリッド型ビルディング</a:t>
            </a:r>
            <a:r>
              <a:rPr kumimoji="1" lang="en-US" altLang="ja-JP" sz="2400" b="0" dirty="0" smtClean="0">
                <a:latin typeface="Cambria Math" panose="02040503050406030204" pitchFamily="18" charset="0"/>
              </a:rPr>
              <a:t>, ...</a:t>
            </a:r>
            <a:endParaRPr kumimoji="1" lang="ja-JP" altLang="en-US" sz="2400" b="0" dirty="0" smtClean="0">
              <a:latin typeface="Cambria Math" panose="02040503050406030204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7618" y="5714733"/>
            <a:ext cx="5665012" cy="49853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CAT(0)</a:t>
            </a:r>
            <a:r>
              <a:rPr kumimoji="1" lang="ja-JP" altLang="en-US" sz="2400" dirty="0" smtClean="0"/>
              <a:t>空間は一意測地的 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測地的凸性</a:t>
            </a:r>
            <a:endParaRPr kumimoji="1" lang="ja-JP" alt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037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36384" y="305683"/>
            <a:ext cx="5522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オーソスキーム</a:t>
            </a:r>
            <a:r>
              <a:rPr kumimoji="1" lang="en-US" altLang="ja-JP" sz="3200" dirty="0" smtClean="0"/>
              <a:t>(</a:t>
            </a:r>
            <a:r>
              <a:rPr kumimoji="1" lang="en-US" altLang="ja-JP" sz="3200" dirty="0" err="1" smtClean="0"/>
              <a:t>orthoscheme</a:t>
            </a:r>
            <a:r>
              <a:rPr kumimoji="1" lang="en-US" altLang="ja-JP" sz="32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2664" y="804087"/>
            <a:ext cx="2650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named by </a:t>
            </a:r>
            <a:r>
              <a:rPr kumimoji="1" lang="en-US" altLang="ja-JP" sz="2000" dirty="0" err="1" smtClean="0"/>
              <a:t>Coxeter</a:t>
            </a:r>
            <a:r>
              <a:rPr kumimoji="1" lang="en-US" altLang="ja-JP" sz="2000" dirty="0" smtClean="0"/>
              <a:t> 1991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52097" y="1410837"/>
                <a:ext cx="42094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/>
                  <a:t>Def.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:r>
                  <a:rPr kumimoji="1" lang="ja-JP" altLang="en-US" sz="2800" dirty="0" smtClean="0"/>
                  <a:t>次元</a:t>
                </a:r>
                <a:r>
                  <a:rPr kumimoji="1" lang="ja-JP" altLang="en-US" sz="2800" dirty="0"/>
                  <a:t>オーソスキーム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7" y="1410837"/>
                <a:ext cx="4209486" cy="430887"/>
              </a:xfrm>
              <a:prstGeom prst="rect">
                <a:avLst/>
              </a:prstGeom>
              <a:blipFill>
                <a:blip r:embed="rId2"/>
                <a:stretch>
                  <a:fillRect l="-5217" t="-25352" r="-3768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98796" y="2038618"/>
                <a:ext cx="8016554" cy="1172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:r>
                  <a:rPr kumimoji="1" lang="ja-JP" altLang="en-US" sz="2800" dirty="0" smtClean="0"/>
                  <a:t>次元単体，頂点が</a:t>
                </a:r>
                <a:endParaRPr kumimoji="1" lang="en-US" altLang="ja-JP" sz="2800" dirty="0" smtClean="0"/>
              </a:p>
              <a:p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0,0,…,0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1,0,…,0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  (1,1,0,…,0),…, </m:t>
                    </m:r>
                    <m:limUpp>
                      <m:limUp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kumimoji="1" lang="ja-JP" alt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1,1,1,…,1)</m:t>
                            </m:r>
                          </m:e>
                        </m:groupChr>
                      </m:e>
                      <m:lim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lim>
                    </m:limUpp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6" y="2038618"/>
                <a:ext cx="8016554" cy="1172116"/>
              </a:xfrm>
              <a:prstGeom prst="rect">
                <a:avLst/>
              </a:prstGeom>
              <a:blipFill>
                <a:blip r:embed="rId3"/>
                <a:stretch>
                  <a:fillRect t="-9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909543" y="5769870"/>
            <a:ext cx="1178944" cy="11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6092898" y="4958293"/>
            <a:ext cx="779809" cy="821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6866330" y="3812723"/>
            <a:ext cx="4638" cy="11688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6088487" y="3794956"/>
            <a:ext cx="789085" cy="1979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4916262" y="3797831"/>
            <a:ext cx="1955286" cy="197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4942320" y="4964737"/>
            <a:ext cx="1916793" cy="795404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549606" y="5776381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06" y="5776381"/>
                <a:ext cx="485710" cy="307777"/>
              </a:xfrm>
              <a:prstGeom prst="rect">
                <a:avLst/>
              </a:prstGeom>
              <a:blipFill>
                <a:blip r:embed="rId4"/>
                <a:stretch>
                  <a:fillRect l="-11250" r="-1125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904456" y="5820217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6" y="5820217"/>
                <a:ext cx="485710" cy="307777"/>
              </a:xfrm>
              <a:prstGeom prst="rect">
                <a:avLst/>
              </a:prstGeom>
              <a:blipFill>
                <a:blip r:embed="rId5"/>
                <a:stretch>
                  <a:fillRect l="-12658" r="-11392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863751" y="4856739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751" y="4856739"/>
                <a:ext cx="485710" cy="307777"/>
              </a:xfrm>
              <a:prstGeom prst="rect">
                <a:avLst/>
              </a:prstGeom>
              <a:blipFill>
                <a:blip r:embed="rId6"/>
                <a:stretch>
                  <a:fillRect l="-12500" r="-1000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866330" y="3636297"/>
                <a:ext cx="4857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30" y="3636297"/>
                <a:ext cx="485710" cy="307777"/>
              </a:xfrm>
              <a:prstGeom prst="rect">
                <a:avLst/>
              </a:prstGeom>
              <a:blipFill>
                <a:blip r:embed="rId7"/>
                <a:stretch>
                  <a:fillRect l="-11250" r="-1125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1681846" y="5586153"/>
            <a:ext cx="1465907" cy="8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 flipV="1">
            <a:off x="3126333" y="4144759"/>
            <a:ext cx="21422" cy="1445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1677208" y="4144761"/>
            <a:ext cx="1444487" cy="14499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434353" y="5648050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3" y="5648050"/>
                <a:ext cx="343043" cy="307777"/>
              </a:xfrm>
              <a:prstGeom prst="rect">
                <a:avLst/>
              </a:prstGeom>
              <a:blipFill>
                <a:blip r:embed="rId8"/>
                <a:stretch>
                  <a:fillRect l="-15789" r="-15789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022855" y="5638425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855" y="5638425"/>
                <a:ext cx="343043" cy="307777"/>
              </a:xfrm>
              <a:prstGeom prst="rect">
                <a:avLst/>
              </a:prstGeom>
              <a:blipFill>
                <a:blip r:embed="rId9"/>
                <a:stretch>
                  <a:fillRect l="-17857" r="-16071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3051271" y="3783684"/>
                <a:ext cx="3430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71" y="3783684"/>
                <a:ext cx="343043" cy="307777"/>
              </a:xfrm>
              <a:prstGeom prst="rect">
                <a:avLst/>
              </a:prstGeom>
              <a:blipFill>
                <a:blip r:embed="rId10"/>
                <a:stretch>
                  <a:fillRect l="-17857" r="-16071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1617764" y="3783684"/>
                <a:ext cx="5166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4" y="3783684"/>
                <a:ext cx="51661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31694" y="3749445"/>
                <a:ext cx="5166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94" y="3749445"/>
                <a:ext cx="5166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スライド番号プレースホルダー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A16C-BCEC-448F-A82B-03CAEE0B17E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 27"/>
          <p:cNvSpPr/>
          <p:nvPr/>
        </p:nvSpPr>
        <p:spPr>
          <a:xfrm>
            <a:off x="2508767" y="4081006"/>
            <a:ext cx="405933" cy="2229685"/>
          </a:xfrm>
          <a:custGeom>
            <a:avLst/>
            <a:gdLst>
              <a:gd name="connsiteX0" fmla="*/ 14632 w 371191"/>
              <a:gd name="connsiteY0" fmla="*/ 0 h 1949570"/>
              <a:gd name="connsiteX1" fmla="*/ 348187 w 371191"/>
              <a:gd name="connsiteY1" fmla="*/ 580846 h 1949570"/>
              <a:gd name="connsiteX2" fmla="*/ 371191 w 371191"/>
              <a:gd name="connsiteY2" fmla="*/ 1265208 h 1949570"/>
              <a:gd name="connsiteX3" fmla="*/ 3130 w 371191"/>
              <a:gd name="connsiteY3" fmla="*/ 1949570 h 1949570"/>
              <a:gd name="connsiteX4" fmla="*/ 14632 w 371191"/>
              <a:gd name="connsiteY4" fmla="*/ 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91" h="1949570">
                <a:moveTo>
                  <a:pt x="14632" y="0"/>
                </a:moveTo>
                <a:lnTo>
                  <a:pt x="348187" y="580846"/>
                </a:lnTo>
                <a:lnTo>
                  <a:pt x="371191" y="1265208"/>
                </a:lnTo>
                <a:lnTo>
                  <a:pt x="3130" y="1949570"/>
                </a:lnTo>
                <a:cubicBezTo>
                  <a:pt x="-704" y="1303547"/>
                  <a:pt x="-4537" y="657525"/>
                  <a:pt x="1463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88156" y="1200269"/>
                <a:ext cx="40348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 smtClean="0"/>
                  <a:t>: </a:t>
                </a:r>
                <a:r>
                  <a:rPr kumimoji="1" lang="ja-JP" altLang="en-US" sz="2400" dirty="0" smtClean="0"/>
                  <a:t>高さ関数をもつ半順序集合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56" y="1200269"/>
                <a:ext cx="4034887" cy="369332"/>
              </a:xfrm>
              <a:prstGeom prst="rect">
                <a:avLst/>
              </a:prstGeom>
              <a:blipFill>
                <a:blip r:embed="rId2"/>
                <a:stretch>
                  <a:fillRect l="-2568" t="-28333" r="-3625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/>
          <p:nvPr/>
        </p:nvSpPr>
        <p:spPr>
          <a:xfrm>
            <a:off x="1577417" y="4084617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467075" y="622843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467075" y="404691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2861014" y="553353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2861014" y="470922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9" idx="7"/>
            <a:endCxn id="11" idx="3"/>
          </p:cNvCxnSpPr>
          <p:nvPr/>
        </p:nvCxnSpPr>
        <p:spPr>
          <a:xfrm flipV="1">
            <a:off x="2528531" y="5594988"/>
            <a:ext cx="343027" cy="643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0"/>
            <a:endCxn id="12" idx="4"/>
          </p:cNvCxnSpPr>
          <p:nvPr/>
        </p:nvCxnSpPr>
        <p:spPr>
          <a:xfrm flipV="1">
            <a:off x="2897014" y="4781223"/>
            <a:ext cx="0" cy="7523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  <a:endCxn id="10" idx="5"/>
          </p:cNvCxnSpPr>
          <p:nvPr/>
        </p:nvCxnSpPr>
        <p:spPr>
          <a:xfrm flipH="1" flipV="1">
            <a:off x="2528531" y="4108369"/>
            <a:ext cx="343027" cy="611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706569" y="476322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69" y="4763223"/>
                <a:ext cx="53271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509879" y="6183194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79" y="6183194"/>
                <a:ext cx="311880" cy="307777"/>
              </a:xfrm>
              <a:prstGeom prst="rect">
                <a:avLst/>
              </a:prstGeom>
              <a:blipFill>
                <a:blip r:embed="rId4"/>
                <a:stretch>
                  <a:fillRect l="-19608" r="-7843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949209" y="5395658"/>
                <a:ext cx="305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09" y="5395658"/>
                <a:ext cx="305917" cy="307777"/>
              </a:xfrm>
              <a:prstGeom prst="rect">
                <a:avLst/>
              </a:prstGeom>
              <a:blipFill>
                <a:blip r:embed="rId5"/>
                <a:stretch>
                  <a:fillRect l="-20000" r="-8000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2969641" y="4573871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641" y="4573871"/>
                <a:ext cx="311880" cy="307777"/>
              </a:xfrm>
              <a:prstGeom prst="rect">
                <a:avLst/>
              </a:prstGeom>
              <a:blipFill>
                <a:blip r:embed="rId6"/>
                <a:stretch>
                  <a:fillRect l="-19608" r="-9804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572115" y="3771423"/>
                <a:ext cx="3118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15" y="3771423"/>
                <a:ext cx="311880" cy="307777"/>
              </a:xfrm>
              <a:prstGeom prst="rect">
                <a:avLst/>
              </a:prstGeom>
              <a:blipFill>
                <a:blip r:embed="rId7"/>
                <a:stretch>
                  <a:fillRect l="-19608" r="-7843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4535421" y="3993392"/>
            <a:ext cx="3845058" cy="2467547"/>
            <a:chOff x="4942428" y="3157225"/>
            <a:chExt cx="3845058" cy="2467547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5306406" y="5279553"/>
              <a:ext cx="1178944" cy="11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481309" y="4479981"/>
              <a:ext cx="770626" cy="8051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251935" y="3304874"/>
              <a:ext cx="0" cy="1175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6468060" y="3320168"/>
              <a:ext cx="785495" cy="19624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55" idx="1"/>
            </p:cNvCxnSpPr>
            <p:nvPr/>
          </p:nvCxnSpPr>
          <p:spPr>
            <a:xfrm flipV="1">
              <a:off x="5301287" y="3311114"/>
              <a:ext cx="1955286" cy="197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352418" y="4479981"/>
              <a:ext cx="1899517" cy="793061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フリーフォーム 57"/>
          <p:cNvSpPr/>
          <p:nvPr/>
        </p:nvSpPr>
        <p:spPr>
          <a:xfrm>
            <a:off x="3311829" y="5550805"/>
            <a:ext cx="2622431" cy="507348"/>
          </a:xfrm>
          <a:custGeom>
            <a:avLst/>
            <a:gdLst>
              <a:gd name="connsiteX0" fmla="*/ 0 w 2622431"/>
              <a:gd name="connsiteY0" fmla="*/ 18518 h 507348"/>
              <a:gd name="connsiteX1" fmla="*/ 1259457 w 2622431"/>
              <a:gd name="connsiteY1" fmla="*/ 58774 h 507348"/>
              <a:gd name="connsiteX2" fmla="*/ 2622431 w 2622431"/>
              <a:gd name="connsiteY2" fmla="*/ 507348 h 5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431" h="507348">
                <a:moveTo>
                  <a:pt x="0" y="18518"/>
                </a:moveTo>
                <a:cubicBezTo>
                  <a:pt x="411192" y="-2090"/>
                  <a:pt x="822385" y="-22698"/>
                  <a:pt x="1259457" y="58774"/>
                </a:cubicBezTo>
                <a:cubicBezTo>
                  <a:pt x="1696529" y="140246"/>
                  <a:pt x="2159480" y="323797"/>
                  <a:pt x="2622431" y="507348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3012780" y="6057395"/>
            <a:ext cx="1834551" cy="196290"/>
          </a:xfrm>
          <a:custGeom>
            <a:avLst/>
            <a:gdLst>
              <a:gd name="connsiteX0" fmla="*/ 0 w 1834551"/>
              <a:gd name="connsiteY0" fmla="*/ 196290 h 196290"/>
              <a:gd name="connsiteX1" fmla="*/ 592348 w 1834551"/>
              <a:gd name="connsiteY1" fmla="*/ 46765 h 196290"/>
              <a:gd name="connsiteX2" fmla="*/ 1357223 w 1834551"/>
              <a:gd name="connsiteY2" fmla="*/ 758 h 196290"/>
              <a:gd name="connsiteX3" fmla="*/ 1834551 w 1834551"/>
              <a:gd name="connsiteY3" fmla="*/ 75520 h 1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551" h="196290">
                <a:moveTo>
                  <a:pt x="0" y="196290"/>
                </a:moveTo>
                <a:cubicBezTo>
                  <a:pt x="183072" y="137822"/>
                  <a:pt x="366144" y="79354"/>
                  <a:pt x="592348" y="46765"/>
                </a:cubicBezTo>
                <a:cubicBezTo>
                  <a:pt x="818552" y="14176"/>
                  <a:pt x="1150189" y="-4034"/>
                  <a:pt x="1357223" y="758"/>
                </a:cubicBezTo>
                <a:cubicBezTo>
                  <a:pt x="1564257" y="5550"/>
                  <a:pt x="1699404" y="40535"/>
                  <a:pt x="1834551" y="7552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352086" y="4828850"/>
            <a:ext cx="3358551" cy="504684"/>
          </a:xfrm>
          <a:custGeom>
            <a:avLst/>
            <a:gdLst>
              <a:gd name="connsiteX0" fmla="*/ 0 w 3358551"/>
              <a:gd name="connsiteY0" fmla="*/ 10103 h 504684"/>
              <a:gd name="connsiteX1" fmla="*/ 937404 w 3358551"/>
              <a:gd name="connsiteY1" fmla="*/ 15854 h 504684"/>
              <a:gd name="connsiteX2" fmla="*/ 1840302 w 3358551"/>
              <a:gd name="connsiteY2" fmla="*/ 159627 h 504684"/>
              <a:gd name="connsiteX3" fmla="*/ 2852468 w 3358551"/>
              <a:gd name="connsiteY3" fmla="*/ 389665 h 504684"/>
              <a:gd name="connsiteX4" fmla="*/ 3358551 w 3358551"/>
              <a:gd name="connsiteY4" fmla="*/ 504684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551" h="504684">
                <a:moveTo>
                  <a:pt x="0" y="10103"/>
                </a:moveTo>
                <a:cubicBezTo>
                  <a:pt x="315343" y="518"/>
                  <a:pt x="630687" y="-9067"/>
                  <a:pt x="937404" y="15854"/>
                </a:cubicBezTo>
                <a:cubicBezTo>
                  <a:pt x="1244121" y="40775"/>
                  <a:pt x="1521125" y="97325"/>
                  <a:pt x="1840302" y="159627"/>
                </a:cubicBezTo>
                <a:cubicBezTo>
                  <a:pt x="2159479" y="221929"/>
                  <a:pt x="2852468" y="389665"/>
                  <a:pt x="2852468" y="389665"/>
                </a:cubicBezTo>
                <a:lnTo>
                  <a:pt x="3358551" y="504684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037761" y="3993392"/>
            <a:ext cx="3724635" cy="184202"/>
          </a:xfrm>
          <a:custGeom>
            <a:avLst/>
            <a:gdLst>
              <a:gd name="connsiteX0" fmla="*/ 26778 w 3724635"/>
              <a:gd name="connsiteY0" fmla="*/ 40429 h 184202"/>
              <a:gd name="connsiteX1" fmla="*/ 78536 w 3724635"/>
              <a:gd name="connsiteY1" fmla="*/ 40429 h 184202"/>
              <a:gd name="connsiteX2" fmla="*/ 1326491 w 3724635"/>
              <a:gd name="connsiteY2" fmla="*/ 172 h 184202"/>
              <a:gd name="connsiteX3" fmla="*/ 2189133 w 3724635"/>
              <a:gd name="connsiteY3" fmla="*/ 28927 h 184202"/>
              <a:gd name="connsiteX4" fmla="*/ 2919502 w 3724635"/>
              <a:gd name="connsiteY4" fmla="*/ 97938 h 184202"/>
              <a:gd name="connsiteX5" fmla="*/ 3724635 w 3724635"/>
              <a:gd name="connsiteY5" fmla="*/ 184202 h 1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35" h="184202">
                <a:moveTo>
                  <a:pt x="26778" y="40429"/>
                </a:moveTo>
                <a:cubicBezTo>
                  <a:pt x="-55653" y="43783"/>
                  <a:pt x="78536" y="40429"/>
                  <a:pt x="78536" y="40429"/>
                </a:cubicBezTo>
                <a:cubicBezTo>
                  <a:pt x="295155" y="33720"/>
                  <a:pt x="974725" y="2089"/>
                  <a:pt x="1326491" y="172"/>
                </a:cubicBezTo>
                <a:cubicBezTo>
                  <a:pt x="1678257" y="-1745"/>
                  <a:pt x="1923631" y="12633"/>
                  <a:pt x="2189133" y="28927"/>
                </a:cubicBezTo>
                <a:cubicBezTo>
                  <a:pt x="2454635" y="45221"/>
                  <a:pt x="2919502" y="97938"/>
                  <a:pt x="2919502" y="97938"/>
                </a:cubicBezTo>
                <a:lnTo>
                  <a:pt x="3724635" y="184202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>
            <a:stCxn id="28" idx="1"/>
            <a:endCxn id="9" idx="0"/>
          </p:cNvCxnSpPr>
          <p:nvPr/>
        </p:nvCxnSpPr>
        <p:spPr>
          <a:xfrm flipH="1">
            <a:off x="2503075" y="4745308"/>
            <a:ext cx="386468" cy="14831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  <a:endCxn id="11" idx="1"/>
          </p:cNvCxnSpPr>
          <p:nvPr/>
        </p:nvCxnSpPr>
        <p:spPr>
          <a:xfrm>
            <a:off x="2503075" y="4046913"/>
            <a:ext cx="368483" cy="1497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0"/>
            <a:endCxn id="28" idx="3"/>
          </p:cNvCxnSpPr>
          <p:nvPr/>
        </p:nvCxnSpPr>
        <p:spPr>
          <a:xfrm>
            <a:off x="2503075" y="4046913"/>
            <a:ext cx="9115" cy="2263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047325" y="626246"/>
            <a:ext cx="2840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000" dirty="0" smtClean="0">
                <a:ea typeface="Cambria Math" panose="02040503050406030204" pitchFamily="18" charset="0"/>
              </a:rPr>
              <a:t>Brady-</a:t>
            </a:r>
            <a:r>
              <a:rPr kumimoji="1" lang="en-US" altLang="ja-JP" sz="2000" dirty="0" err="1" smtClean="0">
                <a:ea typeface="Cambria Math" panose="02040503050406030204" pitchFamily="18" charset="0"/>
              </a:rPr>
              <a:t>McCammond</a:t>
            </a:r>
            <a:r>
              <a:rPr kumimoji="1" lang="en-US" altLang="ja-JP" sz="2000" dirty="0" smtClean="0">
                <a:ea typeface="Cambria Math" panose="02040503050406030204" pitchFamily="18" charset="0"/>
              </a:rPr>
              <a:t> 2012</a:t>
            </a:r>
            <a:endParaRPr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2684051" y="159301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dirty="0"/>
              <a:t>オーソスキーム複体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77044" y="1673020"/>
                <a:ext cx="6868868" cy="116666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ja-JP" altLang="en-US" sz="2400" b="0" dirty="0" smtClean="0">
                    <a:latin typeface="+mn-ea"/>
                  </a:rPr>
                  <a:t>の</a:t>
                </a:r>
                <a:r>
                  <a:rPr kumimoji="1" lang="ja-JP" altLang="en-US" sz="2400" dirty="0" smtClean="0">
                    <a:latin typeface="+mn-ea"/>
                  </a:rPr>
                  <a:t>元</a:t>
                </a:r>
                <a:r>
                  <a:rPr kumimoji="1" lang="ja-JP" altLang="en-US" sz="2400" dirty="0">
                    <a:latin typeface="+mn-ea"/>
                  </a:rPr>
                  <a:t>の</a:t>
                </a:r>
                <a:r>
                  <a:rPr kumimoji="1" lang="ja-JP" altLang="en-US" sz="2400" b="0" dirty="0" smtClean="0">
                    <a:latin typeface="+mn-ea"/>
                  </a:rPr>
                  <a:t>凸結合</a:t>
                </a:r>
                <a:r>
                  <a:rPr kumimoji="1" lang="en-US" altLang="ja-JP" sz="2400" b="0" dirty="0" smtClean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r>
                  <a:rPr kumimoji="1" lang="ja-JP" altLang="en-US" sz="2400" dirty="0" smtClean="0">
                    <a:latin typeface="+mn-ea"/>
                  </a:rPr>
                  <a:t>で</a:t>
                </a:r>
                <a:r>
                  <a:rPr kumimoji="1" lang="en-US" altLang="ja-JP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kumimoji="1" lang="ja-JP" alt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　</a:t>
                </a:r>
                <a:endParaRPr kumimoji="1" lang="en-US" altLang="ja-JP" sz="2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dirty="0" smtClean="0">
                    <a:ea typeface="Cambria Math" panose="020405030504060302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l-GR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kumimoji="1" lang="ja-JP" altLang="en-US" sz="2400" dirty="0" smtClean="0">
                    <a:latin typeface="+mn-ea"/>
                  </a:rPr>
                  <a:t>がチェイン</a:t>
                </a:r>
                <a:r>
                  <a:rPr kumimoji="1" lang="en-US" altLang="ja-JP" sz="2400" dirty="0" smtClean="0">
                    <a:latin typeface="+mn-ea"/>
                  </a:rPr>
                  <a:t> </a:t>
                </a:r>
                <a:r>
                  <a:rPr kumimoji="1" lang="ja-JP" altLang="en-US" sz="2400" dirty="0" smtClean="0">
                    <a:latin typeface="+mn-ea"/>
                  </a:rPr>
                  <a:t>となるもの全体       </a:t>
                </a:r>
                <a:endParaRPr kumimoji="1" lang="en-US" altLang="ja-JP" sz="24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4" y="1673020"/>
                <a:ext cx="6868868" cy="1166666"/>
              </a:xfrm>
              <a:prstGeom prst="rect">
                <a:avLst/>
              </a:prstGeom>
              <a:blipFill>
                <a:blip r:embed="rId15"/>
                <a:stretch>
                  <a:fillRect l="-89" t="-41667" b="-265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448046" y="2946619"/>
            <a:ext cx="6530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Cambria Math" panose="02040503050406030204" pitchFamily="18" charset="0"/>
              </a:rPr>
              <a:t>～</a:t>
            </a:r>
            <a:r>
              <a:rPr kumimoji="1" lang="en-US" altLang="ja-JP" sz="2400" b="0" dirty="0" smtClean="0">
                <a:latin typeface="Cambria Math" panose="02040503050406030204" pitchFamily="18" charset="0"/>
              </a:rPr>
              <a:t> </a:t>
            </a:r>
            <a:r>
              <a:rPr kumimoji="1" lang="ja-JP" altLang="en-US" sz="2400" b="0" dirty="0" smtClean="0">
                <a:latin typeface="Cambria Math" panose="02040503050406030204" pitchFamily="18" charset="0"/>
              </a:rPr>
              <a:t>各単体をオーソスキームとして距離を入れる</a:t>
            </a:r>
          </a:p>
        </p:txBody>
      </p:sp>
    </p:spTree>
    <p:extLst>
      <p:ext uri="{BB962C8B-B14F-4D97-AF65-F5344CB8AC3E}">
        <p14:creationId xmlns:p14="http://schemas.microsoft.com/office/powerpoint/2010/main" val="27644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lnSpc>
            <a:spcPct val="150000"/>
          </a:lnSpc>
          <a:defRPr kumimoji="1"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11818</TotalTime>
  <Words>1606</Words>
  <Application>Microsoft Office PowerPoint</Application>
  <PresentationFormat>画面に合わせる (4:3)</PresentationFormat>
  <Paragraphs>479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Example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代数的組合せ最適化 Edmonds問題の最近の進展について</dc:title>
  <dc:creator>平井 広志</dc:creator>
  <cp:lastModifiedBy>平井 広志</cp:lastModifiedBy>
  <cp:revision>104</cp:revision>
  <dcterms:created xsi:type="dcterms:W3CDTF">2019-07-03T07:28:35Z</dcterms:created>
  <dcterms:modified xsi:type="dcterms:W3CDTF">2019-08-10T01:04:49Z</dcterms:modified>
</cp:coreProperties>
</file>