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9" r:id="rId2"/>
    <p:sldId id="260" r:id="rId3"/>
    <p:sldId id="261" r:id="rId4"/>
    <p:sldId id="263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91" d="100"/>
          <a:sy n="91" d="100"/>
        </p:scale>
        <p:origin x="738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E849A-18D6-46BB-B925-B9CC84A6A711}" type="datetimeFigureOut">
              <a:rPr kumimoji="1" lang="ja-JP" altLang="en-US" smtClean="0"/>
              <a:t>2019/8/10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2E116-6255-42B4-B34C-1F435865DC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061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7404-343A-4444-87FF-22E7E4E4B3F5}" type="datetime1">
              <a:rPr kumimoji="1" lang="ja-JP" altLang="en-US" smtClean="0"/>
              <a:t>2019/8/10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57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63E3-3C7E-4277-A3C0-E60BE8B0D4D3}" type="datetime1">
              <a:rPr kumimoji="1" lang="ja-JP" altLang="en-US" smtClean="0"/>
              <a:t>2019/8/10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45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E1CC-8AA7-4B37-837F-DAC800931F15}" type="datetime1">
              <a:rPr kumimoji="1" lang="ja-JP" altLang="en-US" smtClean="0"/>
              <a:t>2019/8/10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70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C8BF-FBDF-4FDB-BE3B-AA99F4BFBDA9}" type="datetime1">
              <a:rPr kumimoji="1" lang="ja-JP" altLang="en-US" smtClean="0"/>
              <a:t>2019/8/10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761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7C43-60F7-440F-A049-0BC3A5BCB8DF}" type="datetime1">
              <a:rPr kumimoji="1" lang="ja-JP" altLang="en-US" smtClean="0"/>
              <a:t>2019/8/10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35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B814A-FB74-45CE-9121-4883965D1779}" type="datetime1">
              <a:rPr kumimoji="1" lang="ja-JP" altLang="en-US" smtClean="0"/>
              <a:t>2019/8/10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71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8320-2C34-4C51-BC7A-50050BE97B88}" type="datetime1">
              <a:rPr kumimoji="1" lang="ja-JP" altLang="en-US" smtClean="0"/>
              <a:t>2019/8/10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522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D410-33A7-47F2-AE3A-7883B4FE6773}" type="datetime1">
              <a:rPr kumimoji="1" lang="ja-JP" altLang="en-US" smtClean="0"/>
              <a:t>2019/8/10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718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000C-33BD-4FEE-9C26-B55E983571FD}" type="datetime1">
              <a:rPr kumimoji="1" lang="ja-JP" altLang="en-US" smtClean="0"/>
              <a:t>2019/8/10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798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C4CD-6414-47AE-A088-D81FB1E1E7DB}" type="datetime1">
              <a:rPr kumimoji="1" lang="ja-JP" altLang="en-US" smtClean="0"/>
              <a:t>2019/8/10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30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2F8E-8510-41F5-9A5F-4E53A2958C7D}" type="datetime1">
              <a:rPr kumimoji="1" lang="ja-JP" altLang="en-US" smtClean="0"/>
              <a:t>2019/8/10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37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60DE1-4537-4D1A-B56E-09184C9141BA}" type="datetime1">
              <a:rPr kumimoji="1" lang="ja-JP" altLang="en-US" smtClean="0"/>
              <a:t>2019/8/10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73FDF-B402-4AB6-AA37-9551AB7D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46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3.png"/><Relationship Id="rId9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png"/><Relationship Id="rId18" Type="http://schemas.openxmlformats.org/officeDocument/2006/relationships/image" Target="../media/image80.png"/><Relationship Id="rId26" Type="http://schemas.openxmlformats.org/officeDocument/2006/relationships/image" Target="../media/image88.png"/><Relationship Id="rId39" Type="http://schemas.openxmlformats.org/officeDocument/2006/relationships/image" Target="../media/image101.png"/><Relationship Id="rId21" Type="http://schemas.openxmlformats.org/officeDocument/2006/relationships/image" Target="../media/image83.png"/><Relationship Id="rId34" Type="http://schemas.openxmlformats.org/officeDocument/2006/relationships/image" Target="../media/image96.png"/><Relationship Id="rId7" Type="http://schemas.openxmlformats.org/officeDocument/2006/relationships/image" Target="../media/image73.png"/><Relationship Id="rId17" Type="http://schemas.openxmlformats.org/officeDocument/2006/relationships/image" Target="../media/image78.png"/><Relationship Id="rId25" Type="http://schemas.openxmlformats.org/officeDocument/2006/relationships/image" Target="../media/image87.png"/><Relationship Id="rId33" Type="http://schemas.openxmlformats.org/officeDocument/2006/relationships/image" Target="../media/image95.png"/><Relationship Id="rId38" Type="http://schemas.openxmlformats.org/officeDocument/2006/relationships/image" Target="../media/image100.png"/><Relationship Id="rId2" Type="http://schemas.openxmlformats.org/officeDocument/2006/relationships/image" Target="../media/image68.png"/><Relationship Id="rId16" Type="http://schemas.openxmlformats.org/officeDocument/2006/relationships/image" Target="../media/image77.png"/><Relationship Id="rId20" Type="http://schemas.openxmlformats.org/officeDocument/2006/relationships/image" Target="../media/image82.png"/><Relationship Id="rId29" Type="http://schemas.openxmlformats.org/officeDocument/2006/relationships/image" Target="../media/image91.png"/><Relationship Id="rId41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24" Type="http://schemas.openxmlformats.org/officeDocument/2006/relationships/image" Target="../media/image86.png"/><Relationship Id="rId32" Type="http://schemas.openxmlformats.org/officeDocument/2006/relationships/image" Target="../media/image94.png"/><Relationship Id="rId37" Type="http://schemas.openxmlformats.org/officeDocument/2006/relationships/image" Target="../media/image99.png"/><Relationship Id="rId40" Type="http://schemas.openxmlformats.org/officeDocument/2006/relationships/image" Target="../media/image102.png"/><Relationship Id="rId5" Type="http://schemas.openxmlformats.org/officeDocument/2006/relationships/image" Target="../media/image71.png"/><Relationship Id="rId15" Type="http://schemas.openxmlformats.org/officeDocument/2006/relationships/image" Target="../media/image75.png"/><Relationship Id="rId23" Type="http://schemas.openxmlformats.org/officeDocument/2006/relationships/image" Target="../media/image85.png"/><Relationship Id="rId28" Type="http://schemas.openxmlformats.org/officeDocument/2006/relationships/image" Target="../media/image90.png"/><Relationship Id="rId36" Type="http://schemas.openxmlformats.org/officeDocument/2006/relationships/image" Target="../media/image98.png"/><Relationship Id="rId10" Type="http://schemas.openxmlformats.org/officeDocument/2006/relationships/image" Target="../media/image76.png"/><Relationship Id="rId19" Type="http://schemas.openxmlformats.org/officeDocument/2006/relationships/image" Target="../media/image81.png"/><Relationship Id="rId31" Type="http://schemas.openxmlformats.org/officeDocument/2006/relationships/image" Target="../media/image93.png"/><Relationship Id="rId4" Type="http://schemas.openxmlformats.org/officeDocument/2006/relationships/image" Target="../media/image70.png"/><Relationship Id="rId9" Type="http://schemas.openxmlformats.org/officeDocument/2006/relationships/image" Target="../media/image66.png"/><Relationship Id="rId14" Type="http://schemas.openxmlformats.org/officeDocument/2006/relationships/image" Target="../media/image67.png"/><Relationship Id="rId22" Type="http://schemas.openxmlformats.org/officeDocument/2006/relationships/image" Target="../media/image84.png"/><Relationship Id="rId27" Type="http://schemas.openxmlformats.org/officeDocument/2006/relationships/image" Target="../media/image89.png"/><Relationship Id="rId30" Type="http://schemas.openxmlformats.org/officeDocument/2006/relationships/image" Target="../media/image92.png"/><Relationship Id="rId35" Type="http://schemas.openxmlformats.org/officeDocument/2006/relationships/image" Target="../media/image97.png"/><Relationship Id="rId8" Type="http://schemas.openxmlformats.org/officeDocument/2006/relationships/image" Target="../media/image74.png"/><Relationship Id="rId3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109.png"/><Relationship Id="rId7" Type="http://schemas.openxmlformats.org/officeDocument/2006/relationships/image" Target="../media/image116.png"/><Relationship Id="rId12" Type="http://schemas.openxmlformats.org/officeDocument/2006/relationships/image" Target="../media/image114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11" Type="http://schemas.openxmlformats.org/officeDocument/2006/relationships/image" Target="../media/image120.png"/><Relationship Id="rId5" Type="http://schemas.openxmlformats.org/officeDocument/2006/relationships/image" Target="../media/image110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1.png"/><Relationship Id="rId7" Type="http://schemas.openxmlformats.org/officeDocument/2006/relationships/image" Target="../media/image127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30.png"/><Relationship Id="rId4" Type="http://schemas.openxmlformats.org/officeDocument/2006/relationships/image" Target="../media/image13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29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96648" y="573107"/>
            <a:ext cx="55595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dirty="0" smtClean="0"/>
              <a:t>代数的組合せ最適化 </a:t>
            </a:r>
            <a:r>
              <a:rPr kumimoji="1" lang="en-US" altLang="ja-JP" sz="3600" dirty="0" smtClean="0"/>
              <a:t>part II</a:t>
            </a:r>
          </a:p>
          <a:p>
            <a:pPr algn="ctr"/>
            <a:r>
              <a:rPr kumimoji="1" lang="en-US" altLang="ja-JP" sz="2800" dirty="0" smtClean="0"/>
              <a:t> </a:t>
            </a:r>
            <a:r>
              <a:rPr kumimoji="1" lang="ja-JP" altLang="en-US" sz="2400" dirty="0" smtClean="0"/>
              <a:t>作用素スケーリングと</a:t>
            </a:r>
            <a:r>
              <a:rPr kumimoji="1" lang="en-US" altLang="ja-JP" sz="2400" dirty="0" smtClean="0"/>
              <a:t>Capacity </a:t>
            </a:r>
            <a:endParaRPr kumimoji="1" lang="en-US" altLang="ja-JP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0895" y="1989341"/>
            <a:ext cx="82253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z="2400" dirty="0"/>
              <a:t>導入</a:t>
            </a:r>
            <a:r>
              <a:rPr kumimoji="1" lang="ja-JP" altLang="en-US" sz="2400" dirty="0" smtClean="0"/>
              <a:t>：行列スケーリングによるパーマネントの近似計算</a:t>
            </a:r>
            <a:endParaRPr kumimoji="1" lang="en-US" altLang="ja-JP" sz="24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z="2400" dirty="0" smtClean="0"/>
              <a:t>作用素スケーリングと</a:t>
            </a:r>
            <a:r>
              <a:rPr kumimoji="1" lang="en-US" altLang="ja-JP" sz="2400" dirty="0" smtClean="0"/>
              <a:t>Capacity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z="2400" dirty="0" smtClean="0"/>
              <a:t>さらなる発展</a:t>
            </a:r>
            <a:r>
              <a:rPr kumimoji="1" lang="en-US" altLang="ja-JP" sz="2400" dirty="0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4" name="テキスト ボックス 3"/>
              <p:cNvSpPr txBox="1"/>
              <p:nvPr/>
            </p:nvSpPr>
            <p:spPr>
              <a:xfrm>
                <a:off x="568854" y="4082683"/>
                <a:ext cx="8415124" cy="1180067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Part II</a:t>
                </a:r>
                <a:r>
                  <a:rPr kumimoji="1" lang="ja-JP" altLang="en-US" sz="2400" dirty="0"/>
                  <a:t>では</a:t>
                </a:r>
                <a:r>
                  <a:rPr kumimoji="1" lang="ja-JP" altLang="en-US" sz="2400" dirty="0" smtClean="0"/>
                  <a:t>，</a:t>
                </a:r>
                <a:endParaRPr kumimoji="1" lang="en-US" altLang="ja-JP" sz="24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上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ja-JP" altLang="en-US" sz="2400" i="1" dirty="0">
                        <a:latin typeface="Cambria Math" panose="02040503050406030204" pitchFamily="18" charset="0"/>
                      </a:rPr>
                      <m:t>行列，</m:t>
                    </m:r>
                  </m:oMath>
                </a14:m>
                <a:r>
                  <a:rPr kumimoji="1" lang="ja-JP" altLang="en-US" sz="2400" dirty="0" smtClean="0"/>
                  <a:t>の </a:t>
                </a:r>
                <a:r>
                  <a:rPr kumimoji="1" lang="en-US" altLang="ja-JP" sz="2400" dirty="0" err="1" smtClean="0"/>
                  <a:t>nc</a:t>
                </a:r>
                <a:r>
                  <a:rPr kumimoji="1" lang="en-US" altLang="ja-JP" sz="2400" dirty="0" smtClean="0"/>
                  <a:t>-</a:t>
                </a:r>
                <a:r>
                  <a:rPr kumimoji="1" lang="ja-JP" altLang="en-US" sz="2400" dirty="0" smtClean="0"/>
                  <a:t>正則性判定 を扱う．</a:t>
                </a:r>
                <a:endParaRPr kumimoji="1" lang="ja-JP" altLang="en-US" sz="2400" dirty="0"/>
              </a:p>
            </p:txBody>
          </p:sp>
        </mc:Choice>
        <mc:Fallback xmlns="">
          <p:sp useBgFill="1"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54" y="4082683"/>
                <a:ext cx="8415124" cy="1180067"/>
              </a:xfrm>
              <a:prstGeom prst="rect">
                <a:avLst/>
              </a:prstGeom>
              <a:blipFill>
                <a:blip r:embed="rId2"/>
                <a:stretch>
                  <a:fillRect l="-1086" r="-145" b="-113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302469" y="5396584"/>
                <a:ext cx="254762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000" b="0" i="0" smtClean="0">
                        <a:latin typeface="Cambria Math" panose="02040503050406030204" pitchFamily="18" charset="0"/>
                      </a:rPr>
                      <m:t>nc</m:t>
                    </m:r>
                    <m:r>
                      <m:rPr>
                        <m:nor/>
                      </m:rPr>
                      <a:rPr kumimoji="1" lang="en-US" altLang="ja-JP" sz="2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kumimoji="1" lang="en-US" altLang="ja-JP" sz="2000" b="0" i="0" smtClean="0">
                        <a:latin typeface="Cambria Math" panose="02040503050406030204" pitchFamily="18" charset="0"/>
                      </a:rPr>
                      <m:t>rank</m:t>
                    </m:r>
                    <m:r>
                      <m:rPr>
                        <m:nor/>
                      </m:rPr>
                      <a:rPr kumimoji="1" lang="en-US" altLang="ja-JP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000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ja-JP" altLang="en-US" sz="2000" dirty="0" smtClean="0"/>
                  <a:t>かどうか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469" y="5396584"/>
                <a:ext cx="2547620" cy="307777"/>
              </a:xfrm>
              <a:prstGeom prst="rect">
                <a:avLst/>
              </a:prstGeom>
              <a:blipFill>
                <a:blip r:embed="rId3"/>
                <a:stretch>
                  <a:fillRect l="-2632" t="-23529" r="-5263" b="-509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47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48888" y="304739"/>
            <a:ext cx="844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行列スケーリングによる完全マッチングの存在判定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806334" y="1169306"/>
                <a:ext cx="4615944" cy="489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ds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34" y="1169306"/>
                <a:ext cx="4615944" cy="4898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5560374" y="1264561"/>
            <a:ext cx="2916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--- 2</a:t>
            </a:r>
            <a:r>
              <a:rPr kumimoji="1" lang="ja-JP" altLang="en-US" sz="2000" dirty="0" smtClean="0"/>
              <a:t>重確率行列への近さ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737062" y="1845266"/>
                <a:ext cx="7518853" cy="313329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 smtClean="0">
                        <a:latin typeface="Cambria Math" panose="02040503050406030204" pitchFamily="18" charset="0"/>
                      </a:rPr>
                      <m:t>ds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⇒</m:t>
                    </m:r>
                  </m:oMath>
                </a14:m>
                <a:r>
                  <a:rPr kumimoji="1" lang="en-US" altLang="ja-JP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 b="0" i="0" dirty="0" smtClean="0">
                        <a:latin typeface="Cambria Math" panose="02040503050406030204" pitchFamily="18" charset="0"/>
                      </a:rPr>
                      <m:t>Cap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&gt;0 </m:t>
                    </m:r>
                    <m:d>
                      <m:d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ja-JP" altLang="en-US" sz="2400" i="1" dirty="0">
                            <a:latin typeface="Cambria Math" panose="02040503050406030204" pitchFamily="18" charset="0"/>
                          </a:rPr>
                          <m:t>完全マッチング</m:t>
                        </m:r>
                        <m:r>
                          <a:rPr kumimoji="1" lang="ja-JP" altLang="en-US" sz="2400" i="1" dirty="0" smtClean="0">
                            <a:latin typeface="Cambria Math" panose="02040503050406030204" pitchFamily="18" charset="0"/>
                          </a:rPr>
                          <m:t>存在</m:t>
                        </m:r>
                      </m:e>
                    </m:d>
                  </m:oMath>
                </a14:m>
                <a:endParaRPr kumimoji="1" lang="en-US" altLang="ja-JP" sz="2400" b="0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ja-JP" altLang="en-US" sz="2400" dirty="0" smtClean="0"/>
                  <a:t>行（列）スケーリング</a:t>
                </a:r>
                <a:r>
                  <a:rPr kumimoji="1" lang="ja-JP" altLang="en-US" sz="2400" dirty="0"/>
                  <a:t>すると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 dirty="0">
                        <a:latin typeface="Cambria Math" panose="02040503050406030204" pitchFamily="18" charset="0"/>
                      </a:rPr>
                      <m:t>Cap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endParaRPr kumimoji="1" lang="en-US" altLang="ja-JP" sz="2400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ja-JP" altLang="en-US" sz="2400" dirty="0" smtClean="0"/>
                  <a:t>初回以降のスケーリング</a:t>
                </a:r>
                <a14:m>
                  <m:oMath xmlns:m="http://schemas.openxmlformats.org/officeDocument/2006/math">
                    <m:r>
                      <a:rPr kumimoji="1" lang="ja-JP" altLang="en-US" sz="2400" i="1" dirty="0">
                        <a:latin typeface="Cambria Math" panose="02040503050406030204" pitchFamily="18" charset="0"/>
                      </a:rPr>
                      <m:t>で，</m:t>
                    </m:r>
                    <m:r>
                      <m:rPr>
                        <m:nor/>
                      </m:rPr>
                      <a:rPr kumimoji="1" lang="en-US" altLang="ja-JP" sz="2400" dirty="0">
                        <a:latin typeface="Cambria Math" panose="02040503050406030204" pitchFamily="18" charset="0"/>
                      </a:rPr>
                      <m:t>Cap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kumimoji="1" lang="ja-JP" altLang="en-US" sz="2400" dirty="0"/>
                  <a:t> 非減少</a:t>
                </a:r>
                <a:endParaRPr kumimoji="1" lang="en-US" altLang="ja-JP" sz="2400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/>
                  <a:t> </a:t>
                </a:r>
                <a:r>
                  <a:rPr kumimoji="1" lang="en-US" altLang="ja-JP" sz="2400" dirty="0" smtClean="0"/>
                  <a:t>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ds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 dirty="0">
                        <a:latin typeface="Cambria Math" panose="02040503050406030204" pitchFamily="18" charset="0"/>
                      </a:rPr>
                      <m:t>Cap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kumimoji="1" lang="ja-JP" altLang="en-US" sz="2400" dirty="0"/>
                  <a:t> は</a:t>
                </a:r>
                <a14:m>
                  <m:oMath xmlns:m="http://schemas.openxmlformats.org/officeDocument/2006/math"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(1+</m:t>
                    </m:r>
                    <m:r>
                      <m:rPr>
                        <m:sty m:val="p"/>
                      </m:rPr>
                      <a:rPr kumimoji="1" lang="el-GR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kumimoji="1"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ja-JP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kumimoji="1" lang="en-US" altLang="ja-JP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 smtClean="0"/>
                  <a:t>倍される．</a:t>
                </a:r>
                <a:endParaRPr kumimoji="1" lang="en-US" altLang="ja-JP" sz="2400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ja-JP" altLang="en-US" sz="2400" dirty="0" smtClean="0"/>
                  <a:t>整数，</a:t>
                </a:r>
                <a14:m>
                  <m:oMath xmlns:m="http://schemas.openxmlformats.org/officeDocument/2006/math">
                    <m:r>
                      <a:rPr kumimoji="1" lang="ja-JP" altLang="en-US" sz="2400" i="1" dirty="0">
                        <a:latin typeface="Cambria Math" panose="02040503050406030204" pitchFamily="18" charset="0"/>
                      </a:rPr>
                      <m:t>完マ存在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 dirty="0">
                        <a:latin typeface="Cambria Math" panose="02040503050406030204" pitchFamily="18" charset="0"/>
                      </a:rPr>
                      <m:t>Cap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 smtClean="0"/>
                  <a:t>(exp. lower bound)</a:t>
                </a:r>
                <a:r>
                  <a:rPr kumimoji="1" lang="ja-JP" alt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62" y="1845266"/>
                <a:ext cx="7518853" cy="3133294"/>
              </a:xfrm>
              <a:prstGeom prst="rect">
                <a:avLst/>
              </a:prstGeom>
              <a:blipFill>
                <a:blip r:embed="rId3"/>
                <a:stretch>
                  <a:fillRect l="-1135" b="-5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/>
          <p:cNvSpPr/>
          <p:nvPr/>
        </p:nvSpPr>
        <p:spPr>
          <a:xfrm>
            <a:off x="5007584" y="676928"/>
            <a:ext cx="3750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 err="1"/>
              <a:t>Linial,Samorodnitsky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Wigderson</a:t>
            </a:r>
            <a:r>
              <a:rPr kumimoji="1" lang="en-US" altLang="ja-JP" dirty="0"/>
              <a:t> 2000</a:t>
            </a:r>
            <a:endParaRPr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613323" y="5161654"/>
            <a:ext cx="8332025" cy="1559822"/>
            <a:chOff x="613323" y="5161654"/>
            <a:chExt cx="8332025" cy="15598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613323" y="6352144"/>
                  <a:ext cx="36744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/>
                    <a:t>※</a:t>
                  </a:r>
                  <a:r>
                    <a:rPr kumimoji="1" lang="en-US" altLang="ja-JP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dirty="0">
                          <a:latin typeface="Cambria Math" panose="02040503050406030204" pitchFamily="18" charset="0"/>
                        </a:rPr>
                        <m:t>Cap</m:t>
                      </m:r>
                    </m:oMath>
                  </a14:m>
                  <a:r>
                    <a:rPr kumimoji="1" lang="ja-JP" altLang="en-US" dirty="0" smtClean="0"/>
                    <a:t>は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b="0" i="0" dirty="0" smtClean="0">
                          <a:latin typeface="Cambria Math" panose="02040503050406030204" pitchFamily="18" charset="0"/>
                        </a:rPr>
                        <m:t>Perm</m:t>
                      </m:r>
                    </m:oMath>
                  </a14:m>
                  <a:r>
                    <a:rPr kumimoji="1" lang="ja-JP" altLang="en-US" dirty="0" smtClean="0"/>
                    <a:t>に置き換えてもよい</a:t>
                  </a:r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323" y="6352144"/>
                  <a:ext cx="3674404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495" t="-14754" r="-997" b="-2623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613323" y="5161654"/>
                  <a:ext cx="8332025" cy="6158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 smtClean="0">
                      <a:sym typeface="Wingdings" panose="05000000000000000000" pitchFamily="2" charset="2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1" lang="ja-JP" altLang="en-US" sz="2400" i="1" dirty="0">
                          <a:latin typeface="Cambria Math" panose="02040503050406030204" pitchFamily="18" charset="0"/>
                        </a:rPr>
                        <m:t>完マッチン</m:t>
                      </m:r>
                      <m:r>
                        <a:rPr kumimoji="1" lang="ja-JP" altLang="en-US" sz="2400" i="1" dirty="0" smtClean="0">
                          <a:latin typeface="Cambria Math" panose="02040503050406030204" pitchFamily="18" charset="0"/>
                        </a:rPr>
                        <m:t>グ存在</m:t>
                      </m:r>
                    </m:oMath>
                  </a14:m>
                  <a:r>
                    <a:rPr kumimoji="1" lang="ja-JP" altLang="en-US" sz="2400" dirty="0" smtClean="0"/>
                    <a:t>なら，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poly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size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ja-JP" altLang="en-US" sz="2400" i="1">
                          <a:latin typeface="Cambria Math" panose="02040503050406030204" pitchFamily="18" charset="0"/>
                        </a:rPr>
                        <m:t>反復後に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ds</m:t>
                      </m:r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2" name="テキスト ボックス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323" y="5161654"/>
                  <a:ext cx="8332025" cy="615874"/>
                </a:xfrm>
                <a:prstGeom prst="rect">
                  <a:avLst/>
                </a:prstGeom>
                <a:blipFill>
                  <a:blip r:embed="rId5"/>
                  <a:stretch>
                    <a:fillRect b="-1089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/>
                <p:cNvSpPr txBox="1"/>
                <p:nvPr/>
              </p:nvSpPr>
              <p:spPr>
                <a:xfrm>
                  <a:off x="2291541" y="5710264"/>
                  <a:ext cx="3385414" cy="5007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sSup>
                        <m:sSupPr>
                          <m:ctrlPr>
                            <a:rPr kumimoji="1" lang="en-US" altLang="ja-JP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i="1" dirty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m:rPr>
                                  <m:sty m:val="p"/>
                                </m:rPr>
                                <a:rPr kumimoji="1" lang="el-GR" altLang="ja-JP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kumimoji="1" lang="en-US" altLang="ja-JP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ja-JP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m:rPr>
                          <m:nor/>
                        </m:rPr>
                        <a:rPr kumimoji="1" lang="en-US" altLang="ja-JP" sz="2000" dirty="0">
                          <a:latin typeface="Cambria Math" panose="02040503050406030204" pitchFamily="18" charset="0"/>
                        </a:rPr>
                        <m:t>Cap</m:t>
                      </m:r>
                      <m:r>
                        <a:rPr kumimoji="1" lang="en-US" altLang="ja-JP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000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a14:m>
                  <a:r>
                    <a:rPr kumimoji="1" lang="ja-JP" altLang="en-US" sz="2000" dirty="0" smtClean="0"/>
                    <a:t>より</a:t>
                  </a:r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13" name="テキスト ボックス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1541" y="5710264"/>
                  <a:ext cx="3385414" cy="500715"/>
                </a:xfrm>
                <a:prstGeom prst="rect">
                  <a:avLst/>
                </a:prstGeom>
                <a:blipFill>
                  <a:blip r:embed="rId6"/>
                  <a:stretch>
                    <a:fillRect r="-1081" b="-1951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3552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08858" y="299425"/>
            <a:ext cx="7366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行列スケーリングから作用素スケーリングへ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723728" y="986444"/>
                <a:ext cx="5192575" cy="59234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Obs.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kumimoji="1" lang="ja-JP" altLang="en-US" sz="2400" dirty="0" err="1" smtClean="0"/>
                  <a:t>が非負</a:t>
                </a:r>
                <a:r>
                  <a:rPr kumimoji="1" lang="ja-JP" altLang="en-US" sz="2400" dirty="0" smtClean="0"/>
                  <a:t>行列</a:t>
                </a:r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𝐵𝑧</m:t>
                    </m:r>
                  </m:oMath>
                </a14:m>
                <a:r>
                  <a:rPr kumimoji="1" lang="en-US" altLang="ja-JP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∀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28" y="986444"/>
                <a:ext cx="5192575" cy="592342"/>
              </a:xfrm>
              <a:prstGeom prst="rect">
                <a:avLst/>
              </a:prstGeom>
              <a:blipFill>
                <a:blip r:embed="rId2"/>
                <a:stretch>
                  <a:fillRect l="-1878" b="-237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723728" y="1776975"/>
                <a:ext cx="4690628" cy="120032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Def. </a:t>
                </a:r>
                <a:r>
                  <a:rPr kumimoji="1" lang="ja-JP" altLang="en-US" sz="2400" dirty="0" smtClean="0"/>
                  <a:t>正</a:t>
                </a:r>
                <a:r>
                  <a:rPr kumimoji="1" lang="ja-JP" altLang="en-US" sz="2400" dirty="0"/>
                  <a:t>値</a:t>
                </a:r>
                <a:r>
                  <a:rPr kumimoji="1" lang="ja-JP" altLang="en-US" sz="2400" dirty="0" smtClean="0"/>
                  <a:t>作用素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kumimoji="1" lang="en-US" altLang="ja-JP" sz="2400" b="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/>
                  <a:t> </a:t>
                </a:r>
                <a:r>
                  <a:rPr kumimoji="1" lang="en-US" altLang="ja-JP" sz="2400" dirty="0" smtClean="0"/>
                  <a:t>          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≽0  (∀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≽0)</m:t>
                    </m:r>
                  </m:oMath>
                </a14:m>
                <a:endParaRPr kumimoji="1" lang="en-US" altLang="ja-JP" sz="2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28" y="1776975"/>
                <a:ext cx="4690628" cy="1200329"/>
              </a:xfrm>
              <a:prstGeom prst="rect">
                <a:avLst/>
              </a:prstGeom>
              <a:blipFill>
                <a:blip r:embed="rId3"/>
                <a:stretch>
                  <a:fillRect l="-2081" b="-15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723728" y="3173040"/>
                <a:ext cx="4995470" cy="123456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Def. </a:t>
                </a:r>
                <a:r>
                  <a:rPr kumimoji="1" lang="ja-JP" altLang="en-US" sz="2400" dirty="0" smtClean="0"/>
                  <a:t>完全正値作用素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kumimoji="1" lang="en-US" altLang="ja-JP" sz="2400" dirty="0" smtClean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sSubSup>
                          <m:sSub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</m:e>
                    </m:nary>
                  </m:oMath>
                </a14:m>
                <a:endParaRPr kumimoji="1" lang="en-US" altLang="ja-JP" sz="2400" b="0" dirty="0" smtClean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28" y="3173040"/>
                <a:ext cx="4995470" cy="1234569"/>
              </a:xfrm>
              <a:prstGeom prst="rect">
                <a:avLst/>
              </a:prstGeom>
              <a:blipFill>
                <a:blip r:embed="rId4"/>
                <a:stretch>
                  <a:fillRect l="-19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768480" y="4496675"/>
                <a:ext cx="7818166" cy="1859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Gurvits 2004: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en-US" altLang="ja-JP" sz="2400" dirty="0" smtClean="0">
                    <a:sym typeface="Wingdings" panose="05000000000000000000" pitchFamily="2" charset="2"/>
                  </a:rPr>
                  <a:t>  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⟷</m:t>
                    </m:r>
                  </m:oMath>
                </a14:m>
                <a:r>
                  <a:rPr kumimoji="1" lang="en-US" altLang="ja-JP" sz="2400" dirty="0" smtClean="0">
                    <a:sym typeface="Wingdings" panose="05000000000000000000" pitchFamily="2" charset="2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sSubSup>
                          <m:sSubSup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</m:e>
                    </m:nary>
                  </m:oMath>
                </a14:m>
                <a:r>
                  <a:rPr kumimoji="1" lang="en-US" altLang="ja-JP" sz="2400" dirty="0" smtClean="0">
                    <a:sym typeface="Wingdings" panose="05000000000000000000" pitchFamily="2" charset="2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 smtClean="0">
                    <a:sym typeface="Wingdings" panose="05000000000000000000" pitchFamily="2" charset="2"/>
                  </a:rPr>
                  <a:t> </a:t>
                </a:r>
                <a:r>
                  <a:rPr kumimoji="1" lang="ja-JP" altLang="en-US" sz="2400" dirty="0" smtClean="0">
                    <a:sym typeface="Wingdings" panose="05000000000000000000" pitchFamily="2" charset="2"/>
                  </a:rPr>
                  <a:t>行列スケーリングと</a:t>
                </a:r>
                <a:r>
                  <a:rPr kumimoji="1" lang="en-US" altLang="ja-JP" sz="2400" dirty="0" smtClean="0">
                    <a:sym typeface="Wingdings" panose="05000000000000000000" pitchFamily="2" charset="2"/>
                  </a:rPr>
                  <a:t>Capacity</a:t>
                </a:r>
                <a:r>
                  <a:rPr kumimoji="1" lang="ja-JP" altLang="en-US" sz="2400" dirty="0" smtClean="0">
                    <a:sym typeface="Wingdings" panose="05000000000000000000" pitchFamily="2" charset="2"/>
                  </a:rPr>
                  <a:t>を</a:t>
                </a:r>
                <a:r>
                  <a:rPr kumimoji="1" lang="ja-JP" altLang="en-US" sz="2400" dirty="0"/>
                  <a:t>完全</a:t>
                </a:r>
                <a:r>
                  <a:rPr kumimoji="1" lang="ja-JP" altLang="en-US" sz="2400" dirty="0" smtClean="0"/>
                  <a:t>正値作用素へ拡張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80" y="4496675"/>
                <a:ext cx="7818166" cy="1859676"/>
              </a:xfrm>
              <a:prstGeom prst="rect">
                <a:avLst/>
              </a:prstGeom>
              <a:blipFill>
                <a:blip r:embed="rId5"/>
                <a:stretch>
                  <a:fillRect l="-1169" r="-234" b="-39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3915816" y="2883153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半正定値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56022" y="388932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複素共役</a:t>
            </a:r>
            <a:endParaRPr kumimoji="1" lang="ja-JP" altLang="en-US" sz="1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56194" y="1912946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--- </a:t>
            </a:r>
            <a:r>
              <a:rPr kumimoji="1" lang="ja-JP" altLang="en-US" dirty="0" smtClean="0"/>
              <a:t>非負行列の一般化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14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0826" y="354675"/>
            <a:ext cx="878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Edmonds</a:t>
            </a:r>
            <a:r>
              <a:rPr kumimoji="1" lang="ja-JP" altLang="en-US" sz="2400" dirty="0" smtClean="0"/>
              <a:t>問題（正則性判定）に対する</a:t>
            </a:r>
            <a:r>
              <a:rPr kumimoji="1" lang="en-US" altLang="ja-JP" sz="2400" dirty="0" err="1" smtClean="0"/>
              <a:t>Gurvitz</a:t>
            </a:r>
            <a:r>
              <a:rPr kumimoji="1" lang="en-US" altLang="ja-JP" sz="2400" dirty="0" smtClean="0"/>
              <a:t> 2004</a:t>
            </a:r>
            <a:r>
              <a:rPr kumimoji="1" lang="ja-JP" altLang="en-US" sz="2400" dirty="0" smtClean="0"/>
              <a:t>のアプローチ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437321" y="942108"/>
                <a:ext cx="8319200" cy="2425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en-US" altLang="ja-JP" sz="2400" dirty="0">
                    <a:sym typeface="Wingdings" panose="05000000000000000000" pitchFamily="2" charset="2"/>
                  </a:rPr>
                  <a:t>  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⟶</m:t>
                    </m:r>
                  </m:oMath>
                </a14:m>
                <a:r>
                  <a:rPr kumimoji="1" lang="en-US" altLang="ja-JP" sz="2400" dirty="0" smtClean="0">
                    <a:sym typeface="Wingdings" panose="05000000000000000000" pitchFamily="2" charset="2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sSubSup>
                          <m:sSubSup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</m:e>
                    </m:nary>
                  </m:oMath>
                </a14:m>
                <a:endParaRPr kumimoji="1" lang="en-US" altLang="ja-JP" sz="2400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ja-JP" altLang="en-US" sz="2400" dirty="0" smtClean="0"/>
                  <a:t>量子パーマネント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QPerm</m:t>
                    </m:r>
                  </m:oMath>
                </a14:m>
                <a:r>
                  <a:rPr kumimoji="1" lang="ja-JP" altLang="en-US" sz="2400" dirty="0" smtClean="0"/>
                  <a:t>を定義</a:t>
                </a:r>
                <a:endParaRPr kumimoji="1" lang="en-US" altLang="ja-JP" sz="240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/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Q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erm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多項式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det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kumimoji="1" lang="ja-JP" altLang="en-US" sz="2400" i="1" dirty="0">
                        <a:latin typeface="Cambria Math" panose="02040503050406030204" pitchFamily="18" charset="0"/>
                      </a:rPr>
                      <m:t>の</m:t>
                    </m:r>
                  </m:oMath>
                </a14:m>
                <a:r>
                  <a:rPr kumimoji="1" lang="ja-JP" altLang="en-US" sz="2400" dirty="0" smtClean="0"/>
                  <a:t>係数ベクトルのノルム</a:t>
                </a:r>
                <a:endParaRPr kumimoji="1" lang="en-US" altLang="ja-JP" sz="240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 smtClean="0"/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Q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erm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&gt;0⇔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ja-JP" sz="2400" dirty="0"/>
                  <a:t>:</a:t>
                </a:r>
                <a:r>
                  <a:rPr lang="ja-JP" altLang="en-US" sz="2400" dirty="0" smtClean="0"/>
                  <a:t>正則</a:t>
                </a:r>
                <a:endParaRPr lang="en-US" altLang="ja-JP" sz="2400" dirty="0" smtClean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21" y="942108"/>
                <a:ext cx="8319200" cy="2425408"/>
              </a:xfrm>
              <a:prstGeom prst="rect">
                <a:avLst/>
              </a:prstGeom>
              <a:blipFill>
                <a:blip r:embed="rId2"/>
                <a:stretch>
                  <a:fillRect l="-1026" r="-220" b="-1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37321" y="3203170"/>
                <a:ext cx="6573403" cy="1882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Capacity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400">
                        <a:latin typeface="Cambria Math" panose="02040503050406030204" pitchFamily="18" charset="0"/>
                      </a:rPr>
                      <m:t>Cap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 panose="02040503050406030204" pitchFamily="18" charset="0"/>
                          </a:rPr>
                          <m:t>inf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ja-JP" sz="2400">
                                        <a:latin typeface="Cambria Math" panose="02040503050406030204" pitchFamily="18" charset="0"/>
                                      </a:rPr>
                                      <m:t>det</m:t>
                                    </m:r>
                                  </m:fName>
                                  <m:e>
                                    <m:nary>
                                      <m:naryPr>
                                        <m:chr m:val="∑"/>
                                        <m:limLoc m:val="subSup"/>
                                        <m:supHide m:val="on"/>
                                        <m:ctrlP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sSubSup>
                                          <m:sSubSupPr>
                                            <m:ctrlPr>
                                              <a:rPr kumimoji="1" lang="en-US" altLang="ja-JP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kumimoji="1" lang="en-US" altLang="ja-JP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kumimoji="1" lang="en-US" altLang="ja-JP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†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e>
                                </m:func>
                              </m:num>
                              <m:den>
                                <m:func>
                                  <m:func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ja-JP" sz="2400">
                                        <a:latin typeface="Cambria Math" panose="02040503050406030204" pitchFamily="18" charset="0"/>
                                      </a:rPr>
                                      <m:t>det</m:t>
                                    </m:r>
                                  </m:fName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func>
                              </m:den>
                            </m:f>
                          </m:e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≻0</m:t>
                            </m:r>
                          </m:e>
                        </m:d>
                      </m:e>
                    </m:func>
                  </m:oMath>
                </a14:m>
                <a:endParaRPr lang="en-US" altLang="ja-JP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ja-JP" altLang="en-US" sz="2400" dirty="0"/>
                  <a:t>作用素スケーリング（～</a:t>
                </a:r>
                <a:r>
                  <a:rPr lang="ja-JP" altLang="en-US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400">
                        <a:latin typeface="Cambria Math" panose="02040503050406030204" pitchFamily="18" charset="0"/>
                      </a:rPr>
                      <m:t>Cap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en-US" sz="2400" dirty="0"/>
                  <a:t>の最小化</a:t>
                </a:r>
                <a:r>
                  <a:rPr lang="ja-JP" altLang="en-US" sz="2400" dirty="0" smtClean="0"/>
                  <a:t>）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21" y="3203170"/>
                <a:ext cx="6573403" cy="1882054"/>
              </a:xfrm>
              <a:prstGeom prst="rect">
                <a:avLst/>
              </a:prstGeom>
              <a:blipFill>
                <a:blip r:embed="rId3"/>
                <a:stretch>
                  <a:fillRect l="-1299" r="-371" b="-35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4304416" y="5476174"/>
                <a:ext cx="17581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Cap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416" y="5476174"/>
                <a:ext cx="1758110" cy="369332"/>
              </a:xfrm>
              <a:prstGeom prst="rect">
                <a:avLst/>
              </a:prstGeom>
              <a:blipFill>
                <a:blip r:embed="rId4"/>
                <a:stretch>
                  <a:fillRect l="-5536" r="-3806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グループ化 11"/>
          <p:cNvGrpSpPr/>
          <p:nvPr/>
        </p:nvGrpSpPr>
        <p:grpSpPr>
          <a:xfrm>
            <a:off x="3688543" y="5268917"/>
            <a:ext cx="615873" cy="622756"/>
            <a:chOff x="3356863" y="5190363"/>
            <a:chExt cx="615873" cy="622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正方形/長方形 9"/>
                <p:cNvSpPr/>
                <p:nvPr/>
              </p:nvSpPr>
              <p:spPr>
                <a:xfrm>
                  <a:off x="3356863" y="5351454"/>
                  <a:ext cx="61587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400" i="1" smtClean="0">
                            <a:latin typeface="Cambria Math" panose="02040503050406030204" pitchFamily="18" charset="0"/>
                          </a:rPr>
                          <m:t>⟷</m:t>
                        </m:r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10" name="正方形/長方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6863" y="5351454"/>
                  <a:ext cx="615873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3565413" y="5190363"/>
                  <a:ext cx="19877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5413" y="5190363"/>
                  <a:ext cx="198772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37500" r="-37500" b="-655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グループ化 13"/>
          <p:cNvGrpSpPr/>
          <p:nvPr/>
        </p:nvGrpSpPr>
        <p:grpSpPr>
          <a:xfrm>
            <a:off x="360826" y="5332407"/>
            <a:ext cx="3427599" cy="592342"/>
            <a:chOff x="29146" y="5253853"/>
            <a:chExt cx="3427599" cy="5923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1363287" y="5351454"/>
                  <a:ext cx="20934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1" lang="en-US" altLang="ja-JP" sz="2400">
                            <a:latin typeface="Cambria Math" panose="02040503050406030204" pitchFamily="18" charset="0"/>
                          </a:rPr>
                          <m:t>QPerm</m:t>
                        </m:r>
                        <m:r>
                          <m:rPr>
                            <m:nor/>
                          </m:rPr>
                          <a:rPr kumimoji="1" lang="en-US" altLang="ja-JP" sz="24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3287" y="5351454"/>
                  <a:ext cx="2093458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184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正方形/長方形 12"/>
                <p:cNvSpPr/>
                <p:nvPr/>
              </p:nvSpPr>
              <p:spPr>
                <a:xfrm>
                  <a:off x="29146" y="5253853"/>
                  <a:ext cx="1433213" cy="5923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altLang="ja-JP" sz="2400" dirty="0"/>
                    <a:t>:</a:t>
                  </a:r>
                  <a:r>
                    <a:rPr lang="ja-JP" altLang="en-US" sz="2400" dirty="0" smtClean="0"/>
                    <a:t>正則 </a:t>
                  </a:r>
                  <a14:m>
                    <m:oMath xmlns:m="http://schemas.openxmlformats.org/officeDocument/2006/math">
                      <m:r>
                        <a:rPr lang="ja-JP" altLang="en-US" sz="2400" i="1" smtClean="0">
                          <a:latin typeface="Cambria Math" panose="02040503050406030204" pitchFamily="18" charset="0"/>
                        </a:rPr>
                        <m:t>↔</m:t>
                      </m:r>
                    </m:oMath>
                  </a14:m>
                  <a:endParaRPr lang="en-US" altLang="ja-JP" sz="2400" dirty="0"/>
                </a:p>
              </p:txBody>
            </p:sp>
          </mc:Choice>
          <mc:Fallback xmlns="">
            <p:sp>
              <p:nvSpPr>
                <p:cNvPr id="13" name="正方形/長方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46" y="5253853"/>
                  <a:ext cx="1433213" cy="592342"/>
                </a:xfrm>
                <a:prstGeom prst="rect">
                  <a:avLst/>
                </a:prstGeom>
                <a:blipFill>
                  <a:blip r:embed="rId8"/>
                  <a:stretch>
                    <a:fillRect l="-851" b="-2371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グループ化 17"/>
          <p:cNvGrpSpPr/>
          <p:nvPr/>
        </p:nvGrpSpPr>
        <p:grpSpPr>
          <a:xfrm>
            <a:off x="3740639" y="5473786"/>
            <a:ext cx="511679" cy="539204"/>
            <a:chOff x="3461461" y="6276708"/>
            <a:chExt cx="511679" cy="539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テキスト ボックス 14"/>
                <p:cNvSpPr txBox="1"/>
                <p:nvPr/>
              </p:nvSpPr>
              <p:spPr>
                <a:xfrm>
                  <a:off x="3508418" y="6276708"/>
                  <a:ext cx="4312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400" i="1" smtClean="0">
                            <a:latin typeface="Cambria Math" panose="02040503050406030204" pitchFamily="18" charset="0"/>
                          </a:rPr>
                          <m:t>⟶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5" name="テキスト ボックス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8418" y="6276708"/>
                  <a:ext cx="431208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9859" r="-845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正方形/長方形 16"/>
                <p:cNvSpPr/>
                <p:nvPr/>
              </p:nvSpPr>
              <p:spPr>
                <a:xfrm>
                  <a:off x="3461461" y="6354247"/>
                  <a:ext cx="51167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400" i="1" smtClean="0">
                            <a:latin typeface="Cambria Math" panose="02040503050406030204" pitchFamily="18" charset="0"/>
                          </a:rPr>
                          <m:t>↚</m:t>
                        </m:r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17" name="正方形/長方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1461" y="6354247"/>
                  <a:ext cx="511679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グループ化 20"/>
          <p:cNvGrpSpPr/>
          <p:nvPr/>
        </p:nvGrpSpPr>
        <p:grpSpPr>
          <a:xfrm>
            <a:off x="6062526" y="5456187"/>
            <a:ext cx="2002446" cy="787292"/>
            <a:chOff x="5815142" y="5428235"/>
            <a:chExt cx="2002446" cy="7872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5966312" y="5428235"/>
                  <a:ext cx="185127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⟷</m:t>
                      </m:r>
                    </m:oMath>
                  </a14:m>
                  <a:r>
                    <a:rPr kumimoji="1" lang="ja-JP" altLang="en-US" sz="2400" dirty="0" smtClean="0"/>
                    <a:t>   </a:t>
                  </a:r>
                  <a14:m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kumimoji="1" lang="en-US" altLang="ja-JP" sz="2400" dirty="0" smtClean="0"/>
                    <a:t>nc-</a:t>
                  </a:r>
                  <a:r>
                    <a:rPr kumimoji="1" lang="ja-JP" altLang="en-US" sz="2400" dirty="0" smtClean="0"/>
                    <a:t>正則</a:t>
                  </a:r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9" name="テキスト ボックス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6312" y="5428235"/>
                  <a:ext cx="1851276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4290" t="-26230" r="-9241" b="-4918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テキスト ボックス 19"/>
            <p:cNvSpPr txBox="1"/>
            <p:nvPr/>
          </p:nvSpPr>
          <p:spPr>
            <a:xfrm>
              <a:off x="5815142" y="5846195"/>
              <a:ext cx="1666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Garg et al. 2015</a:t>
              </a:r>
              <a:endParaRPr kumimoji="1" lang="ja-JP" altLang="en-US" dirty="0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4120342" y="2973185"/>
            <a:ext cx="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7757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48743" y="321426"/>
            <a:ext cx="3563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Rank </a:t>
            </a:r>
            <a:r>
              <a:rPr kumimoji="1" lang="en-US" altLang="ja-JP" sz="2800" dirty="0" err="1" smtClean="0"/>
              <a:t>nondecreasing</a:t>
            </a:r>
            <a:r>
              <a:rPr kumimoji="1" lang="en-US" altLang="ja-JP" sz="2800" dirty="0" smtClean="0"/>
              <a:t> </a:t>
            </a:r>
            <a:r>
              <a:rPr kumimoji="1" lang="ja-JP" altLang="en-US" sz="2800" dirty="0" smtClean="0"/>
              <a:t>性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1826389" y="901468"/>
                <a:ext cx="4330288" cy="680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en-US" altLang="ja-JP" sz="2400" dirty="0" smtClean="0">
                    <a:sym typeface="Wingdings" panose="05000000000000000000" pitchFamily="2" charset="2"/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sSubSup>
                          <m:sSubSup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</m:e>
                    </m:nary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389" y="901468"/>
                <a:ext cx="4330288" cy="680571"/>
              </a:xfrm>
              <a:prstGeom prst="rect">
                <a:avLst/>
              </a:prstGeom>
              <a:blipFill>
                <a:blip r:embed="rId2"/>
                <a:stretch>
                  <a:fillRect b="-169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911013" y="1989512"/>
                <a:ext cx="5239319" cy="120032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Def 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400" dirty="0" smtClean="0"/>
                  <a:t> rank </a:t>
                </a:r>
                <a:r>
                  <a:rPr kumimoji="1" lang="en-US" altLang="ja-JP" sz="2400" dirty="0" err="1" smtClean="0"/>
                  <a:t>nondecreasing</a:t>
                </a:r>
                <a:endParaRPr kumimoji="1" lang="en-US" altLang="ja-JP" sz="24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rank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rank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≽0</m:t>
                          </m:r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013" y="1989512"/>
                <a:ext cx="5239319" cy="1200329"/>
              </a:xfrm>
              <a:prstGeom prst="rect">
                <a:avLst/>
              </a:prstGeom>
              <a:blipFill>
                <a:blip r:embed="rId3"/>
                <a:stretch>
                  <a:fillRect l="-17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6212379" y="321426"/>
            <a:ext cx="1512722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dirty="0" err="1" smtClean="0"/>
              <a:t>Gurvits</a:t>
            </a:r>
            <a:r>
              <a:rPr kumimoji="1" lang="en-US" altLang="ja-JP" sz="2000" dirty="0" smtClean="0"/>
              <a:t> 2004</a:t>
            </a:r>
            <a:endParaRPr kumimoji="1" lang="ja-JP" altLang="en-US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904888" y="3796146"/>
                <a:ext cx="5245444" cy="12003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Lem (</a:t>
                </a:r>
                <a:r>
                  <a:rPr kumimoji="1" lang="ja-JP" altLang="en-US" dirty="0" smtClean="0"/>
                  <a:t>本質的に</a:t>
                </a:r>
                <a:r>
                  <a:rPr kumimoji="1" lang="en-US" altLang="ja-JP" sz="2400" dirty="0" err="1" smtClean="0"/>
                  <a:t>Gurvits</a:t>
                </a:r>
                <a:r>
                  <a:rPr kumimoji="1" lang="en-US" altLang="ja-JP" sz="2000" dirty="0" smtClean="0"/>
                  <a:t> 2004</a:t>
                </a:r>
                <a:r>
                  <a:rPr kumimoji="1" lang="en-US" altLang="ja-JP" sz="2400" dirty="0" smtClean="0"/>
                  <a:t>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400" dirty="0"/>
                  <a:t> rank </a:t>
                </a:r>
                <a:r>
                  <a:rPr kumimoji="1" lang="en-US" altLang="ja-JP" sz="2400" dirty="0" err="1" smtClean="0"/>
                  <a:t>nondecreasing</a:t>
                </a:r>
                <a:r>
                  <a:rPr kumimoji="1" lang="en-US" altLang="ja-JP" sz="2400" dirty="0"/>
                  <a:t> </a:t>
                </a:r>
                <a:r>
                  <a:rPr kumimoji="1" lang="en-US" altLang="ja-JP" sz="2400" dirty="0" smtClean="0"/>
                  <a:t> 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⇔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1" lang="en-US" altLang="ja-JP" sz="2400" dirty="0" smtClean="0"/>
                  <a:t>: nc-</a:t>
                </a:r>
                <a:r>
                  <a:rPr kumimoji="1" lang="ja-JP" altLang="en-US" sz="2400" dirty="0" smtClean="0"/>
                  <a:t>正則</a:t>
                </a: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888" y="3796146"/>
                <a:ext cx="5245444" cy="1200329"/>
              </a:xfrm>
              <a:prstGeom prst="rect">
                <a:avLst/>
              </a:prstGeom>
              <a:blipFill>
                <a:blip r:embed="rId4"/>
                <a:stretch>
                  <a:fillRect l="-1742" b="-65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95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9484" y="110091"/>
            <a:ext cx="1636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400" dirty="0" err="1" smtClean="0"/>
              <a:t>Lem</a:t>
            </a:r>
            <a:r>
              <a:rPr kumimoji="1" lang="ja-JP" altLang="en-US" sz="2400" dirty="0" smtClean="0"/>
              <a:t>の証明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039834" y="806188"/>
                <a:ext cx="1509644" cy="5089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1" lang="en-US" altLang="ja-JP" sz="2000" dirty="0"/>
                  <a:t>:</a:t>
                </a:r>
                <a:r>
                  <a:rPr kumimoji="1" lang="en-US" altLang="ja-JP" sz="2000" dirty="0" err="1" smtClean="0"/>
                  <a:t>nc</a:t>
                </a:r>
                <a:r>
                  <a:rPr kumimoji="1" lang="en-US" altLang="ja-JP" sz="2000" dirty="0" smtClean="0"/>
                  <a:t>-</a:t>
                </a:r>
                <a:r>
                  <a:rPr kumimoji="1" lang="ja-JP" altLang="en-US" sz="2000" dirty="0" smtClean="0"/>
                  <a:t>非正則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834" y="806188"/>
                <a:ext cx="1509644" cy="508985"/>
              </a:xfrm>
              <a:prstGeom prst="rect">
                <a:avLst/>
              </a:prstGeom>
              <a:blipFill>
                <a:blip r:embed="rId2"/>
                <a:stretch>
                  <a:fillRect r="-4049" b="-202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273186" y="779193"/>
                <a:ext cx="669799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kumimoji="1" lang="ja-JP" altLang="en-US" sz="2000" dirty="0" smtClean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186" y="779193"/>
                <a:ext cx="669799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/>
          <p:cNvSpPr/>
          <p:nvPr/>
        </p:nvSpPr>
        <p:spPr>
          <a:xfrm>
            <a:off x="4333828" y="714135"/>
            <a:ext cx="1151540" cy="10352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33828" y="1091850"/>
            <a:ext cx="730363" cy="6576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4505921" y="1102358"/>
                <a:ext cx="23884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921" y="1102358"/>
                <a:ext cx="238847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4625248" y="252329"/>
                <a:ext cx="216085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kumimoji="1" lang="ja-JP" altLang="en-US" dirty="0" smtClean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248" y="252329"/>
                <a:ext cx="216085" cy="4154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3894659" y="667827"/>
                <a:ext cx="436594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kumimoji="1" lang="ja-JP" altLang="en-US" dirty="0" smtClean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659" y="667827"/>
                <a:ext cx="436594" cy="4154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4103013" y="1171608"/>
                <a:ext cx="166969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kumimoji="1" lang="ja-JP" altLang="en-US" dirty="0" smtClean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013" y="1171608"/>
                <a:ext cx="166969" cy="4154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4557784" y="1603853"/>
                <a:ext cx="181588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1" lang="ja-JP" altLang="en-US" sz="2000" dirty="0" smtClean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784" y="1603853"/>
                <a:ext cx="18158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5876211" y="813301"/>
                <a:ext cx="2781723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func>
                            <m:func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sz="2000" b="0" i="0" smtClean="0">
                                  <a:latin typeface="Cambria Math" panose="02040503050406030204" pitchFamily="18" charset="0"/>
                                </a:rPr>
                                <m:t>dim</m:t>
                              </m:r>
                            </m:fName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func>
                        </m:e>
                      </m:func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211" y="813301"/>
                <a:ext cx="278172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2744479" y="921476"/>
                <a:ext cx="50847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479" y="921476"/>
                <a:ext cx="508473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4490476" y="229503"/>
                <a:ext cx="189154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∃</m:t>
                      </m:r>
                    </m:oMath>
                  </m:oMathPara>
                </a14:m>
                <a:endParaRPr kumimoji="1" lang="ja-JP" altLang="en-US" dirty="0" smtClean="0"/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476" y="229503"/>
                <a:ext cx="189154" cy="4154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/>
              <p:cNvSpPr/>
              <p:nvPr/>
            </p:nvSpPr>
            <p:spPr>
              <a:xfrm rot="20612037">
                <a:off x="6702943" y="1787585"/>
                <a:ext cx="1061188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&lt;</m:t>
                      </m:r>
                      <m:func>
                        <m:func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func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3" name="正方形/長方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12037">
                <a:off x="6702943" y="1787585"/>
                <a:ext cx="1061188" cy="5078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グループ化 18"/>
          <p:cNvGrpSpPr/>
          <p:nvPr/>
        </p:nvGrpSpPr>
        <p:grpSpPr>
          <a:xfrm>
            <a:off x="333341" y="2120524"/>
            <a:ext cx="7668900" cy="1826533"/>
            <a:chOff x="333341" y="2120524"/>
            <a:chExt cx="7668900" cy="18265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テキスト ボックス 15"/>
                <p:cNvSpPr txBox="1"/>
                <p:nvPr/>
              </p:nvSpPr>
              <p:spPr>
                <a:xfrm>
                  <a:off x="620413" y="2385270"/>
                  <a:ext cx="888577" cy="4616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kumimoji="1" lang="ja-JP" altLang="en-US" sz="2000" dirty="0" smtClean="0"/>
                </a:p>
              </p:txBody>
            </p:sp>
          </mc:Choice>
          <mc:Fallback xmlns="">
            <p:sp>
              <p:nvSpPr>
                <p:cNvPr id="16" name="テキスト ボックス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413" y="2385270"/>
                  <a:ext cx="888577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テキスト ボックス 16"/>
            <p:cNvSpPr txBox="1"/>
            <p:nvPr/>
          </p:nvSpPr>
          <p:spPr>
            <a:xfrm>
              <a:off x="333341" y="2212005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1200" dirty="0" smtClean="0"/>
                <a:t>正則</a:t>
              </a: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1672768" y="2243955"/>
              <a:ext cx="730363" cy="10352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1672768" y="2621933"/>
              <a:ext cx="730363" cy="6576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1913535" y="2634506"/>
                  <a:ext cx="238847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400" dirty="0" smtClean="0"/>
                </a:p>
              </p:txBody>
            </p:sp>
          </mc:Choice>
          <mc:Fallback xmlns="">
            <p:sp>
              <p:nvSpPr>
                <p:cNvPr id="21" name="テキスト ボックス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3535" y="2634506"/>
                  <a:ext cx="238847" cy="55399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2814487" y="2120524"/>
                  <a:ext cx="3864263" cy="8535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sSup>
                              <m:sSupPr>
                                <m:ctrlP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</m:e>
                        </m:d>
                        <m:sSup>
                          <m:sSup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sSup>
                              <m:sSupPr>
                                <m:ctrlP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</m:e>
                        </m:nary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kumimoji="1" lang="ja-JP" altLang="en-US" sz="2000" dirty="0" smtClean="0"/>
                </a:p>
              </p:txBody>
            </p:sp>
          </mc:Choice>
          <mc:Fallback xmlns="">
            <p:sp>
              <p:nvSpPr>
                <p:cNvPr id="23" name="テキスト ボックス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4487" y="2120524"/>
                  <a:ext cx="3864263" cy="853503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正方形/長方形 25"/>
            <p:cNvSpPr/>
            <p:nvPr/>
          </p:nvSpPr>
          <p:spPr>
            <a:xfrm>
              <a:off x="6657767" y="2302155"/>
              <a:ext cx="1151540" cy="10352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6656787" y="2302155"/>
              <a:ext cx="472435" cy="454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6776460" y="2756412"/>
                  <a:ext cx="238847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400" dirty="0" smtClean="0"/>
                </a:p>
              </p:txBody>
            </p:sp>
          </mc:Choice>
          <mc:Fallback xmlns="">
            <p:sp>
              <p:nvSpPr>
                <p:cNvPr id="28" name="テキスト ボックス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6460" y="2756412"/>
                  <a:ext cx="238847" cy="553998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7351340" y="2756412"/>
                  <a:ext cx="238847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400" dirty="0" smtClean="0"/>
                </a:p>
              </p:txBody>
            </p:sp>
          </mc:Choice>
          <mc:Fallback xmlns="">
            <p:sp>
              <p:nvSpPr>
                <p:cNvPr id="29" name="テキスト ボックス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1340" y="2756412"/>
                  <a:ext cx="238847" cy="553998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テキスト ボックス 29"/>
                <p:cNvSpPr txBox="1"/>
                <p:nvPr/>
              </p:nvSpPr>
              <p:spPr>
                <a:xfrm>
                  <a:off x="7351339" y="2206638"/>
                  <a:ext cx="238847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400" dirty="0" smtClean="0"/>
                </a:p>
              </p:txBody>
            </p:sp>
          </mc:Choice>
          <mc:Fallback xmlns="">
            <p:sp>
              <p:nvSpPr>
                <p:cNvPr id="30" name="テキスト ボックス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1339" y="2206638"/>
                  <a:ext cx="238847" cy="553998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テキスト ボックス 30"/>
                <p:cNvSpPr txBox="1"/>
                <p:nvPr/>
              </p:nvSpPr>
              <p:spPr>
                <a:xfrm>
                  <a:off x="6784000" y="2194385"/>
                  <a:ext cx="218008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kumimoji="1" lang="ja-JP" altLang="en-US" sz="2400" dirty="0" smtClean="0"/>
                </a:p>
              </p:txBody>
            </p:sp>
          </mc:Choice>
          <mc:Fallback xmlns="">
            <p:sp>
              <p:nvSpPr>
                <p:cNvPr id="31" name="テキスト ボックス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4000" y="2194385"/>
                  <a:ext cx="218008" cy="553998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テキスト ボックス 34"/>
                <p:cNvSpPr txBox="1"/>
                <p:nvPr/>
              </p:nvSpPr>
              <p:spPr>
                <a:xfrm>
                  <a:off x="3750180" y="3425952"/>
                  <a:ext cx="4252061" cy="5211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000" i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m:rPr>
                            <m:sty m:val="p"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rank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sSup>
                              <m:sSupPr>
                                <m:ctrlP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</m:e>
                        </m:d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func>
                          <m:func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2000" b="0" i="0" smtClean="0">
                                <a:latin typeface="Cambria Math" panose="02040503050406030204" pitchFamily="18" charset="0"/>
                              </a:rPr>
                              <m:t>dim</m:t>
                            </m:r>
                          </m:fName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kumimoji="1" lang="en-US" altLang="ja-JP" sz="2000" b="0" i="0" smtClean="0">
                                <a:latin typeface="Cambria Math" panose="02040503050406030204" pitchFamily="18" charset="0"/>
                              </a:rPr>
                              <m:t>rank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sSup>
                              <m:sSupPr>
                                <m:ctrlP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</m:e>
                        </m:func>
                      </m:oMath>
                    </m:oMathPara>
                  </a14:m>
                  <a:endParaRPr kumimoji="1" lang="ja-JP" altLang="en-US" sz="2000" dirty="0" smtClean="0"/>
                </a:p>
              </p:txBody>
            </p:sp>
          </mc:Choice>
          <mc:Fallback xmlns="">
            <p:sp>
              <p:nvSpPr>
                <p:cNvPr id="35" name="テキスト ボックス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0180" y="3425952"/>
                  <a:ext cx="4252061" cy="52110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テキスト ボックス 35"/>
                <p:cNvSpPr txBox="1"/>
                <p:nvPr/>
              </p:nvSpPr>
              <p:spPr>
                <a:xfrm>
                  <a:off x="2479459" y="2385270"/>
                  <a:ext cx="280526" cy="4616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000" i="1" smtClean="0">
                            <a:latin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kumimoji="1" lang="ja-JP" altLang="en-US" sz="2400" dirty="0" smtClean="0"/>
                </a:p>
              </p:txBody>
            </p:sp>
          </mc:Choice>
          <mc:Fallback xmlns="">
            <p:sp>
              <p:nvSpPr>
                <p:cNvPr id="36" name="テキスト ボックス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9459" y="2385270"/>
                  <a:ext cx="280526" cy="46166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グループ化 23"/>
          <p:cNvGrpSpPr/>
          <p:nvPr/>
        </p:nvGrpSpPr>
        <p:grpSpPr>
          <a:xfrm>
            <a:off x="406419" y="3993711"/>
            <a:ext cx="5149190" cy="1539168"/>
            <a:chOff x="406419" y="3993711"/>
            <a:chExt cx="5149190" cy="15391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テキスト ボックス 36"/>
                <p:cNvSpPr txBox="1"/>
                <p:nvPr/>
              </p:nvSpPr>
              <p:spPr>
                <a:xfrm>
                  <a:off x="994114" y="4403985"/>
                  <a:ext cx="3216137" cy="8535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sSup>
                          <m:sSup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sSub>
                              <m:sSubPr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sSubSup>
                              <m:sSubSupPr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</m:e>
                        </m:nary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kumimoji="1" lang="ja-JP" altLang="en-US" sz="2400" dirty="0" smtClean="0"/>
                </a:p>
              </p:txBody>
            </p:sp>
          </mc:Choice>
          <mc:Fallback xmlns="">
            <p:sp>
              <p:nvSpPr>
                <p:cNvPr id="37" name="テキスト ボックス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114" y="4403985"/>
                  <a:ext cx="3216137" cy="853503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テキスト ボックス 43"/>
                <p:cNvSpPr txBox="1"/>
                <p:nvPr/>
              </p:nvSpPr>
              <p:spPr>
                <a:xfrm>
                  <a:off x="406419" y="4071055"/>
                  <a:ext cx="3533531" cy="5089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kumimoji="1" lang="ja-JP" altLang="en-US" sz="2000" dirty="0" smtClean="0"/>
                    <a:t>逆に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rank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rank</m:t>
                      </m:r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ja-JP" altLang="en-US" sz="2000" i="1">
                          <a:latin typeface="Cambria Math" panose="02040503050406030204" pitchFamily="18" charset="0"/>
                        </a:rPr>
                        <m:t>なら</m:t>
                      </m:r>
                    </m:oMath>
                  </a14:m>
                  <a:endParaRPr kumimoji="1" lang="ja-JP" altLang="en-US" sz="2000" dirty="0" smtClean="0"/>
                </a:p>
              </p:txBody>
            </p:sp>
          </mc:Choice>
          <mc:Fallback xmlns="">
            <p:sp>
              <p:nvSpPr>
                <p:cNvPr id="44" name="テキスト ボックス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419" y="4071055"/>
                  <a:ext cx="3533531" cy="508985"/>
                </a:xfrm>
                <a:prstGeom prst="rect">
                  <a:avLst/>
                </a:prstGeom>
                <a:blipFill>
                  <a:blip r:embed="rId25"/>
                  <a:stretch>
                    <a:fillRect l="-1900" b="-2168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正方形/長方形 53"/>
            <p:cNvSpPr/>
            <p:nvPr/>
          </p:nvSpPr>
          <p:spPr>
            <a:xfrm>
              <a:off x="4376967" y="4497610"/>
              <a:ext cx="1151540" cy="10352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4375987" y="4497610"/>
              <a:ext cx="472435" cy="454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テキスト ボックス 55"/>
                <p:cNvSpPr txBox="1"/>
                <p:nvPr/>
              </p:nvSpPr>
              <p:spPr>
                <a:xfrm>
                  <a:off x="4495660" y="4951867"/>
                  <a:ext cx="238847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400" dirty="0" smtClean="0"/>
                </a:p>
              </p:txBody>
            </p:sp>
          </mc:Choice>
          <mc:Fallback xmlns="">
            <p:sp>
              <p:nvSpPr>
                <p:cNvPr id="56" name="テキスト ボックス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660" y="4951867"/>
                  <a:ext cx="238847" cy="553998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テキスト ボックス 56"/>
                <p:cNvSpPr txBox="1"/>
                <p:nvPr/>
              </p:nvSpPr>
              <p:spPr>
                <a:xfrm>
                  <a:off x="5070540" y="4951867"/>
                  <a:ext cx="238847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400" dirty="0" smtClean="0"/>
                </a:p>
              </p:txBody>
            </p:sp>
          </mc:Choice>
          <mc:Fallback xmlns="">
            <p:sp>
              <p:nvSpPr>
                <p:cNvPr id="57" name="テキスト ボックス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0540" y="4951867"/>
                  <a:ext cx="238847" cy="553998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テキスト ボックス 57"/>
                <p:cNvSpPr txBox="1"/>
                <p:nvPr/>
              </p:nvSpPr>
              <p:spPr>
                <a:xfrm>
                  <a:off x="5070539" y="4402093"/>
                  <a:ext cx="238847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400" dirty="0" smtClean="0"/>
                </a:p>
              </p:txBody>
            </p:sp>
          </mc:Choice>
          <mc:Fallback xmlns="">
            <p:sp>
              <p:nvSpPr>
                <p:cNvPr id="58" name="テキスト ボックス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0539" y="4402093"/>
                  <a:ext cx="238847" cy="553998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テキスト ボックス 58"/>
                <p:cNvSpPr txBox="1"/>
                <p:nvPr/>
              </p:nvSpPr>
              <p:spPr>
                <a:xfrm>
                  <a:off x="4503200" y="4389840"/>
                  <a:ext cx="218008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kumimoji="1" lang="ja-JP" altLang="en-US" sz="2400" dirty="0" smtClean="0"/>
                </a:p>
              </p:txBody>
            </p:sp>
          </mc:Choice>
          <mc:Fallback xmlns="">
            <p:sp>
              <p:nvSpPr>
                <p:cNvPr id="59" name="テキスト ボックス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3200" y="4389840"/>
                  <a:ext cx="218008" cy="553998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正方形/長方形 59"/>
                <p:cNvSpPr/>
                <p:nvPr/>
              </p:nvSpPr>
              <p:spPr>
                <a:xfrm rot="20612037">
                  <a:off x="4421132" y="3993711"/>
                  <a:ext cx="1134477" cy="5078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kumimoji="1" lang="en-US" altLang="ja-JP">
                            <a:latin typeface="Cambria Math" panose="02040503050406030204" pitchFamily="18" charset="0"/>
                          </a:rPr>
                          <m:t>rank</m:t>
                        </m:r>
                        <m:r>
                          <a:rPr kumimoji="1" lang="en-US" altLang="ja-JP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60" name="正方形/長方形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612037">
                  <a:off x="4421132" y="3993711"/>
                  <a:ext cx="1134477" cy="507831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グループ化 24"/>
          <p:cNvGrpSpPr/>
          <p:nvPr/>
        </p:nvGrpSpPr>
        <p:grpSpPr>
          <a:xfrm>
            <a:off x="584068" y="5639352"/>
            <a:ext cx="7395085" cy="1143039"/>
            <a:chOff x="584068" y="5639352"/>
            <a:chExt cx="7395085" cy="11430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テキスト ボックス 45"/>
                <p:cNvSpPr txBox="1"/>
                <p:nvPr/>
              </p:nvSpPr>
              <p:spPr>
                <a:xfrm>
                  <a:off x="1836718" y="5925463"/>
                  <a:ext cx="521104" cy="4616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000" dirty="0" smtClean="0"/>
                </a:p>
              </p:txBody>
            </p:sp>
          </mc:Choice>
          <mc:Fallback xmlns="">
            <p:sp>
              <p:nvSpPr>
                <p:cNvPr id="46" name="テキスト ボックス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6718" y="5925463"/>
                  <a:ext cx="521104" cy="461665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正方形/長方形 46"/>
                <p:cNvSpPr/>
                <p:nvPr/>
              </p:nvSpPr>
              <p:spPr>
                <a:xfrm>
                  <a:off x="2302023" y="5944386"/>
                  <a:ext cx="1611403" cy="4586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sSubSup>
                          <m:sSubSup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  <m:sSup>
                          <m:sSup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47" name="正方形/長方形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2023" y="5944386"/>
                  <a:ext cx="1611403" cy="458652"/>
                </a:xfrm>
                <a:prstGeom prst="rect">
                  <a:avLst/>
                </a:prstGeom>
                <a:blipFill>
                  <a:blip r:embed="rId32"/>
                  <a:stretch>
                    <a:fillRect b="-5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正方形/長方形 60"/>
            <p:cNvSpPr/>
            <p:nvPr/>
          </p:nvSpPr>
          <p:spPr>
            <a:xfrm>
              <a:off x="4376967" y="5747122"/>
              <a:ext cx="1151540" cy="10352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4375987" y="5747122"/>
              <a:ext cx="472435" cy="454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テキスト ボックス 62"/>
                <p:cNvSpPr txBox="1"/>
                <p:nvPr/>
              </p:nvSpPr>
              <p:spPr>
                <a:xfrm>
                  <a:off x="4495660" y="6201379"/>
                  <a:ext cx="238847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400" dirty="0" smtClean="0"/>
                </a:p>
              </p:txBody>
            </p:sp>
          </mc:Choice>
          <mc:Fallback xmlns="">
            <p:sp>
              <p:nvSpPr>
                <p:cNvPr id="63" name="テキスト ボックス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660" y="6201379"/>
                  <a:ext cx="238847" cy="553998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テキスト ボックス 63"/>
                <p:cNvSpPr txBox="1"/>
                <p:nvPr/>
              </p:nvSpPr>
              <p:spPr>
                <a:xfrm>
                  <a:off x="5070540" y="6201379"/>
                  <a:ext cx="238847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400" dirty="0" smtClean="0"/>
                </a:p>
              </p:txBody>
            </p:sp>
          </mc:Choice>
          <mc:Fallback xmlns="">
            <p:sp>
              <p:nvSpPr>
                <p:cNvPr id="64" name="テキスト ボックス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0540" y="6201379"/>
                  <a:ext cx="238847" cy="553998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テキスト ボックス 64"/>
                <p:cNvSpPr txBox="1"/>
                <p:nvPr/>
              </p:nvSpPr>
              <p:spPr>
                <a:xfrm>
                  <a:off x="5070539" y="5651605"/>
                  <a:ext cx="238847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400" dirty="0" smtClean="0"/>
                </a:p>
              </p:txBody>
            </p:sp>
          </mc:Choice>
          <mc:Fallback xmlns="">
            <p:sp>
              <p:nvSpPr>
                <p:cNvPr id="65" name="テキスト ボックス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0539" y="5651605"/>
                  <a:ext cx="238847" cy="553998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テキスト ボックス 65"/>
                <p:cNvSpPr txBox="1"/>
                <p:nvPr/>
              </p:nvSpPr>
              <p:spPr>
                <a:xfrm>
                  <a:off x="4503200" y="5639352"/>
                  <a:ext cx="218008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kumimoji="1" lang="ja-JP" altLang="en-US" sz="2400" dirty="0" smtClean="0"/>
                </a:p>
              </p:txBody>
            </p:sp>
          </mc:Choice>
          <mc:Fallback xmlns="">
            <p:sp>
              <p:nvSpPr>
                <p:cNvPr id="66" name="テキスト ボックス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3200" y="5639352"/>
                  <a:ext cx="218008" cy="553998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正方形/長方形 66"/>
                <p:cNvSpPr/>
                <p:nvPr/>
              </p:nvSpPr>
              <p:spPr>
                <a:xfrm>
                  <a:off x="1254113" y="5990575"/>
                  <a:ext cx="50847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kumimoji="1" lang="en-US" altLang="ja-JP" sz="2000" dirty="0"/>
                    <a:t> </a:t>
                  </a:r>
                  <a14:m>
                    <m:oMath xmlns:m="http://schemas.openxmlformats.org/officeDocument/2006/math">
                      <m:r>
                        <a:rPr kumimoji="1"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</m:oMath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67" name="正方形/長方形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4113" y="5990575"/>
                  <a:ext cx="508473" cy="400110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テキスト ボックス 67"/>
            <p:cNvSpPr txBox="1"/>
            <p:nvPr/>
          </p:nvSpPr>
          <p:spPr>
            <a:xfrm>
              <a:off x="584068" y="5639352"/>
              <a:ext cx="12105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1600" dirty="0" smtClean="0"/>
                <a:t>半正定値性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テキスト ボックス 68"/>
                <p:cNvSpPr txBox="1"/>
                <p:nvPr/>
              </p:nvSpPr>
              <p:spPr>
                <a:xfrm>
                  <a:off x="6196435" y="5888033"/>
                  <a:ext cx="888577" cy="4616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kumimoji="1" lang="ja-JP" altLang="en-US" sz="2000" dirty="0" smtClean="0"/>
                </a:p>
              </p:txBody>
            </p:sp>
          </mc:Choice>
          <mc:Fallback xmlns="">
            <p:sp>
              <p:nvSpPr>
                <p:cNvPr id="69" name="テキスト ボックス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6435" y="5888033"/>
                  <a:ext cx="888577" cy="461665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正方形/長方形 69"/>
            <p:cNvSpPr/>
            <p:nvPr/>
          </p:nvSpPr>
          <p:spPr>
            <a:xfrm>
              <a:off x="7248790" y="5746718"/>
              <a:ext cx="730363" cy="10352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7248790" y="6124696"/>
              <a:ext cx="730363" cy="6576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テキスト ボックス 71"/>
                <p:cNvSpPr txBox="1"/>
                <p:nvPr/>
              </p:nvSpPr>
              <p:spPr>
                <a:xfrm>
                  <a:off x="7489557" y="6137269"/>
                  <a:ext cx="238847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400" dirty="0" smtClean="0"/>
                </a:p>
              </p:txBody>
            </p:sp>
          </mc:Choice>
          <mc:Fallback xmlns="">
            <p:sp>
              <p:nvSpPr>
                <p:cNvPr id="72" name="テキスト ボックス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9557" y="6137269"/>
                  <a:ext cx="238847" cy="553998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テキスト ボックス 72"/>
                <p:cNvSpPr txBox="1"/>
                <p:nvPr/>
              </p:nvSpPr>
              <p:spPr>
                <a:xfrm>
                  <a:off x="5795526" y="5874218"/>
                  <a:ext cx="280526" cy="4616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000" i="1" smtClean="0">
                            <a:latin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kumimoji="1" lang="ja-JP" altLang="en-US" sz="2400" dirty="0" smtClean="0"/>
                </a:p>
              </p:txBody>
            </p:sp>
          </mc:Choice>
          <mc:Fallback xmlns="">
            <p:sp>
              <p:nvSpPr>
                <p:cNvPr id="73" name="テキスト ボックス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5526" y="5874218"/>
                  <a:ext cx="280526" cy="461665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3194537" y="1573550"/>
                <a:ext cx="1177887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kumimoji="1" lang="en-US" altLang="ja-JP" dirty="0"/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537" y="1573550"/>
                <a:ext cx="1177887" cy="507831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240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02924" y="221672"/>
            <a:ext cx="2521844" cy="6767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800" dirty="0" smtClean="0"/>
              <a:t>2</a:t>
            </a:r>
            <a:r>
              <a:rPr kumimoji="1" lang="ja-JP" altLang="en-US" sz="2800" dirty="0" smtClean="0"/>
              <a:t>重確率作用素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067160" y="1012305"/>
                <a:ext cx="4076822" cy="751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en-US" altLang="ja-JP" sz="2400" dirty="0" smtClean="0"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sSubSup>
                          <m:sSubSup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</m:e>
                    </m:nary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160" y="1012305"/>
                <a:ext cx="4076822" cy="751681"/>
              </a:xfrm>
              <a:prstGeom prst="rect">
                <a:avLst/>
              </a:prstGeom>
              <a:blipFill>
                <a:blip r:embed="rId2"/>
                <a:stretch>
                  <a:fillRect b="-65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997527" y="1814478"/>
                <a:ext cx="3249351" cy="680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Def.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en-US" altLang="ja-JP" sz="2400" dirty="0" smtClean="0"/>
                  <a:t> </a:t>
                </a:r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27" y="1814478"/>
                <a:ext cx="3249351" cy="680571"/>
              </a:xfrm>
              <a:prstGeom prst="rect">
                <a:avLst/>
              </a:prstGeom>
              <a:blipFill>
                <a:blip r:embed="rId3"/>
                <a:stretch>
                  <a:fillRect l="-3002" b="-180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999661" y="2671155"/>
                <a:ext cx="54582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Def.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ja-JP" altLang="en-US" sz="2400" dirty="0" smtClean="0"/>
                  <a:t>が２重確率</a:t>
                </a:r>
                <a:r>
                  <a:rPr kumimoji="1" lang="en-US" altLang="ja-JP" sz="2400" dirty="0"/>
                  <a:t> </a:t>
                </a:r>
                <a:r>
                  <a:rPr kumimoji="1" lang="en-US" altLang="ja-JP" sz="2400" dirty="0" smtClean="0"/>
                  <a:t> 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661" y="2671155"/>
                <a:ext cx="5458289" cy="646331"/>
              </a:xfrm>
              <a:prstGeom prst="rect">
                <a:avLst/>
              </a:prstGeom>
              <a:blipFill>
                <a:blip r:embed="rId4"/>
                <a:stretch>
                  <a:fillRect l="-1788" b="-132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997527" y="3470647"/>
                <a:ext cx="7500130" cy="143167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Lem (</a:t>
                </a:r>
                <a:r>
                  <a:rPr kumimoji="1" lang="en-US" altLang="ja-JP" sz="2400" dirty="0" err="1" smtClean="0"/>
                  <a:t>Gurvits</a:t>
                </a:r>
                <a:r>
                  <a:rPr kumimoji="1" lang="en-US" altLang="ja-JP" sz="2400" dirty="0" smtClean="0"/>
                  <a:t> 2004)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    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d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kumimoji="1" lang="ja-JP" altLang="en-US" sz="2400" dirty="0" smtClean="0"/>
                  <a:t> 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ja-JP" sz="2400" dirty="0" smtClean="0"/>
                  <a:t>: rank </a:t>
                </a:r>
                <a:r>
                  <a:rPr kumimoji="1" lang="en-US" altLang="ja-JP" sz="2400" dirty="0" err="1" smtClean="0"/>
                  <a:t>nondecreasing</a:t>
                </a:r>
                <a:r>
                  <a:rPr kumimoji="1" lang="ja-JP" altLang="en-US" sz="2400" dirty="0" smtClean="0"/>
                  <a:t>  </a:t>
                </a: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27" y="3470647"/>
                <a:ext cx="7500130" cy="1431674"/>
              </a:xfrm>
              <a:prstGeom prst="rect">
                <a:avLst/>
              </a:prstGeom>
              <a:blipFill>
                <a:blip r:embed="rId5"/>
                <a:stretch>
                  <a:fillRect l="-13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6522720" y="3818731"/>
                <a:ext cx="17588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(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⇔ </m:t>
                    </m:r>
                  </m:oMath>
                </a14:m>
                <a:r>
                  <a:rPr kumimoji="1" lang="en-US" altLang="ja-JP" sz="2400" dirty="0" err="1" smtClean="0"/>
                  <a:t>nc</a:t>
                </a:r>
                <a:r>
                  <a:rPr kumimoji="1" lang="en-US" altLang="ja-JP" sz="2400" dirty="0" smtClean="0"/>
                  <a:t>-</a:t>
                </a:r>
                <a:r>
                  <a:rPr kumimoji="1" lang="ja-JP" altLang="en-US" sz="2400" dirty="0" smtClean="0"/>
                  <a:t>正則</a:t>
                </a:r>
                <a:r>
                  <a:rPr kumimoji="1" lang="en-US" altLang="ja-JP" sz="2400" dirty="0" smtClean="0"/>
                  <a:t>)</a:t>
                </a:r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720" y="3818731"/>
                <a:ext cx="1758815" cy="646331"/>
              </a:xfrm>
              <a:prstGeom prst="rect">
                <a:avLst/>
              </a:prstGeom>
              <a:blipFill>
                <a:blip r:embed="rId6"/>
                <a:stretch>
                  <a:fillRect l="-5190" r="-3806" b="-132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2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9484" y="110091"/>
            <a:ext cx="1636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400" dirty="0" err="1" smtClean="0"/>
              <a:t>Lem</a:t>
            </a:r>
            <a:r>
              <a:rPr kumimoji="1" lang="ja-JP" altLang="en-US" sz="2400" dirty="0" smtClean="0"/>
              <a:t>の証明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309484" y="-277091"/>
                <a:ext cx="8384026" cy="21729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b="0" dirty="0" smtClean="0"/>
                  <a:t> 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≽0, 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kumimoji="1" lang="ja-JP" alt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/>
                                  <m:e/>
                                </m:mr>
                                <m:mr>
                                  <m:e/>
                                  <m:e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/>
                                </m:mr>
                                <m:mr>
                                  <m:e/>
                                  <m:e/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ja-JP" alt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/>
                          </m:mr>
                          <m:mr>
                            <m:e/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kumimoji="1" lang="en-US" altLang="ja-JP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84" y="-277091"/>
                <a:ext cx="8384026" cy="21729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670757" y="1990864"/>
                <a:ext cx="4465966" cy="588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rank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rank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𝑈</m:t>
                        </m:r>
                        <m:sSup>
                          <m:sSup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sSubSup>
                          <m:sSubSup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</m:e>
                    </m:nary>
                  </m:oMath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57" y="1990864"/>
                <a:ext cx="4465966" cy="5882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1980840" y="2783657"/>
                <a:ext cx="2864502" cy="531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24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rank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𝑈</m:t>
                        </m:r>
                        <m:sSup>
                          <m:sSup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sSubSup>
                          <m:sSubSup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</m:e>
                    </m:nary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840" y="2783657"/>
                <a:ext cx="2864502" cy="5318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186248" y="4094469"/>
                <a:ext cx="1890261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248" y="4094469"/>
                <a:ext cx="1890261" cy="5683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186248" y="4723006"/>
                <a:ext cx="2037033" cy="5703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248" y="4723006"/>
                <a:ext cx="2037033" cy="5703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2218501" y="5336328"/>
                <a:ext cx="2004780" cy="620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l-GR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  <m:sSup>
                            <m:s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501" y="5336328"/>
                <a:ext cx="2004780" cy="6201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2251940" y="5956498"/>
                <a:ext cx="2322302" cy="625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‖"/>
                          <m:endChr m:val="‖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l-GR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  <m:sSup>
                            <m:s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940" y="5956498"/>
                <a:ext cx="2322302" cy="6252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4717996" y="5646413"/>
                <a:ext cx="1284582" cy="1033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996" y="5646413"/>
                <a:ext cx="1284582" cy="10334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487448" y="5060534"/>
                <a:ext cx="154241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1" lang="el-GR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kumimoji="1" lang="ja-JP" altLang="en-US" sz="2000" dirty="0" smtClean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48" y="5060534"/>
                <a:ext cx="154241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472643" y="5690751"/>
            <a:ext cx="1866473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dirty="0" smtClean="0"/>
              <a:t>Cauchy-Schwarz</a:t>
            </a:r>
            <a:endParaRPr kumimoji="1" lang="ja-JP" altLang="en-US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4137660" y="3854647"/>
                <a:ext cx="4089774" cy="4689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≼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𝑈</m:t>
                          </m:r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𝑉𝑉</m:t>
                              </m:r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dirty="0" smtClean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660" y="3854647"/>
                <a:ext cx="4089774" cy="4689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2029858" y="3509446"/>
                <a:ext cx="2385910" cy="471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rank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sSup>
                        <m:sSup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858" y="3509446"/>
                <a:ext cx="2385910" cy="471219"/>
              </a:xfrm>
              <a:prstGeom prst="rect">
                <a:avLst/>
              </a:prstGeom>
              <a:blipFill>
                <a:blip r:embed="rId12"/>
                <a:stretch>
                  <a:fillRect r="-512" b="-181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5434519" y="2226206"/>
                <a:ext cx="2749151" cy="839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ja-JP" alt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=0⇔</m:t>
                        </m:r>
                      </m:e>
                    </m:nary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ja-JP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nary>
                  </m:oMath>
                </a14:m>
                <a:endParaRPr kumimoji="1" lang="en-US" altLang="ja-JP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dirty="0" smtClean="0"/>
                  <a:t>     </a:t>
                </a:r>
                <a14:m>
                  <m:oMath xmlns:m="http://schemas.openxmlformats.org/officeDocument/2006/math"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ja-JP" altLang="en-US" dirty="0" smtClean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519" y="2226206"/>
                <a:ext cx="2749151" cy="839974"/>
              </a:xfrm>
              <a:prstGeom prst="rect">
                <a:avLst/>
              </a:prstGeom>
              <a:blipFill>
                <a:blip r:embed="rId13"/>
                <a:stretch>
                  <a:fillRect l="-13525" t="-45652" r="-2217" b="-326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/>
          <p:cNvSpPr txBox="1"/>
          <p:nvPr/>
        </p:nvSpPr>
        <p:spPr>
          <a:xfrm>
            <a:off x="5465555" y="199086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 smtClean="0"/>
              <a:t>半正定値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4056400" y="4366079"/>
                <a:ext cx="3711016" cy="4902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000" b="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tr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sSup>
                          <m:sSup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sSubSup>
                          <m:sSubSup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</m:e>
                    </m:nary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kumimoji="1" lang="en-US" altLang="ja-JP" sz="2000">
                            <a:latin typeface="Cambria Math" panose="02040503050406030204" pitchFamily="18" charset="0"/>
                          </a:rPr>
                          <m:t>tr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  <m:sSub>
                          <m:sSub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𝑈</m:t>
                        </m:r>
                        <m:sSup>
                          <m:sSup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</m:e>
                    </m:nary>
                  </m:oMath>
                </a14:m>
                <a:endParaRPr kumimoji="1" lang="ja-JP" altLang="en-US" sz="2000" dirty="0" smtClean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400" y="4366079"/>
                <a:ext cx="3711016" cy="490262"/>
              </a:xfrm>
              <a:prstGeom prst="rect">
                <a:avLst/>
              </a:prstGeom>
              <a:blipFill>
                <a:blip r:embed="rId14"/>
                <a:stretch>
                  <a:fillRect l="-3941" t="-74074" r="-1149" b="-15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659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17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011741" y="448387"/>
                <a:ext cx="6942157" cy="751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en-US" altLang="ja-JP" sz="2400" dirty="0" smtClean="0">
                    <a:sym typeface="Wingdings" panose="05000000000000000000" pitchFamily="2" charset="2"/>
                  </a:rPr>
                  <a:t>, 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sSubSup>
                          <m:sSubSup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</m:e>
                    </m:nary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kumimoji="1" lang="en-US" altLang="ja-JP" sz="2400" dirty="0"/>
                      <m:t> </m:t>
                    </m:r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m:rPr>
                        <m:nor/>
                      </m:rPr>
                      <a:rPr kumimoji="1" lang="en-US" altLang="ja-JP" sz="2400" dirty="0"/>
                      <m:t> 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41" y="448387"/>
                <a:ext cx="6942157" cy="751681"/>
              </a:xfrm>
              <a:prstGeom prst="rect">
                <a:avLst/>
              </a:prstGeom>
              <a:blipFill>
                <a:blip r:embed="rId2"/>
                <a:stretch>
                  <a:fillRect b="-65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48260" y="1262006"/>
                <a:ext cx="7325852" cy="141602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 smtClean="0"/>
                  <a:t>行スケーリング 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≔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kumimoji="1" lang="en-US" altLang="ja-JP" sz="240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 smtClean="0"/>
                  <a:t>列スケーリング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−1/2</m:t>
                            </m:r>
                          </m:sup>
                        </m:sSup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sSup>
                          <m:sSup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−1/2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en-US" altLang="ja-JP" sz="2400" dirty="0" smtClean="0"/>
                  <a:t>  </a:t>
                </a: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60" y="1262006"/>
                <a:ext cx="7325852" cy="1416029"/>
              </a:xfrm>
              <a:prstGeom prst="rect">
                <a:avLst/>
              </a:prstGeom>
              <a:blipFill>
                <a:blip r:embed="rId3"/>
                <a:stretch>
                  <a:fillRect l="-1331" b="-81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548260" y="2898517"/>
                <a:ext cx="3881832" cy="5881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Obs.</a:t>
                </a:r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60" y="2898517"/>
                <a:ext cx="3881832" cy="588110"/>
              </a:xfrm>
              <a:prstGeom prst="rect">
                <a:avLst/>
              </a:prstGeom>
              <a:blipFill>
                <a:blip r:embed="rId4"/>
                <a:stretch>
                  <a:fillRect l="-2512" b="-226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4530723" y="2898517"/>
                <a:ext cx="4032771" cy="662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ja-JP" altLang="en-US" sz="2000" i="1" smtClean="0">
                        <a:latin typeface="Cambria Math" panose="02040503050406030204" pitchFamily="18" charset="0"/>
                      </a:rPr>
                      <m:t>∵</m:t>
                    </m:r>
                    <m:r>
                      <m:rPr>
                        <m:nor/>
                      </m:rPr>
                      <a:rPr kumimoji="1" lang="en-US" altLang="ja-JP" sz="2000" b="0" i="0" smtClean="0"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sSup>
                              <m:sSupPr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sSubSup>
                          <m:sSubSup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  <m:sSup>
                          <m:sSup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nary>
                  </m:oMath>
                </a14:m>
                <a:endParaRPr kumimoji="1" lang="ja-JP" altLang="en-US" sz="2000" dirty="0" smtClean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723" y="2898517"/>
                <a:ext cx="4032771" cy="6628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2589603" y="3942915"/>
            <a:ext cx="34163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 smtClean="0"/>
              <a:t>作用素スケーリング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2140401" y="4812467"/>
                <a:ext cx="1386085" cy="1661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R</m:t>
                      </m:r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kumimoji="1" lang="en-US" altLang="ja-JP" sz="240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b="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kumimoji="1" lang="en-US" altLang="ja-JP" sz="2400" b="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 repeat</a:t>
                </a:r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401" y="4812467"/>
                <a:ext cx="1386085" cy="1661993"/>
              </a:xfrm>
              <a:prstGeom prst="rect">
                <a:avLst/>
              </a:prstGeom>
              <a:blipFill>
                <a:blip r:embed="rId6"/>
                <a:stretch>
                  <a:fillRect l="-8370" b="-69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3682282" y="5308939"/>
                <a:ext cx="3103927" cy="602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282" y="5308939"/>
                <a:ext cx="3103927" cy="602024"/>
              </a:xfrm>
              <a:prstGeom prst="rect">
                <a:avLst/>
              </a:prstGeom>
              <a:blipFill>
                <a:blip r:embed="rId7"/>
                <a:stretch>
                  <a:fillRect b="-10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3682283" y="4745249"/>
                <a:ext cx="3103927" cy="602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−1/2</m:t>
                        </m:r>
                      </m:sup>
                    </m:sSup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283" y="4745249"/>
                <a:ext cx="3103927" cy="602024"/>
              </a:xfrm>
              <a:prstGeom prst="rect">
                <a:avLst/>
              </a:prstGeom>
              <a:blipFill>
                <a:blip r:embed="rId8"/>
                <a:stretch>
                  <a:fillRect b="-20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64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44063" y="127461"/>
            <a:ext cx="71994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 smtClean="0"/>
              <a:t>作用素スケーリングは</a:t>
            </a:r>
            <a:r>
              <a:rPr kumimoji="1" lang="en-US" altLang="ja-JP" sz="2800" dirty="0" smtClean="0"/>
              <a:t>Cap</a:t>
            </a:r>
            <a:r>
              <a:rPr kumimoji="1" lang="ja-JP" altLang="en-US" sz="2800" dirty="0" smtClean="0"/>
              <a:t>を最小化している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468845" y="1060599"/>
                <a:ext cx="5200911" cy="12854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ja-JP" sz="2400" dirty="0" smtClean="0"/>
                  <a:t>Def (Capacity)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400">
                          <a:latin typeface="Cambria Math" panose="02040503050406030204" pitchFamily="18" charset="0"/>
                        </a:rPr>
                        <m:t>Cap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inf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400">
                                          <a:latin typeface="Cambria Math" panose="02040503050406030204" pitchFamily="18" charset="0"/>
                                        </a:rPr>
                                        <m:t>det</m:t>
                                      </m:r>
                                    </m:fName>
                                    <m:e>
                                      <m:nary>
                                        <m:naryPr>
                                          <m:chr m:val="∑"/>
                                          <m:limLoc m:val="subSup"/>
                                          <m:supHide m:val="on"/>
                                          <m:ctrlPr>
                                            <a:rPr kumimoji="1" lang="en-US" altLang="ja-JP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9"/>
                                            </m:rPr>
                                            <a:rPr kumimoji="1" lang="en-US" altLang="ja-JP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kumimoji="1" lang="en-US" altLang="ja-JP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ja-JP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ja-JP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kumimoji="1" lang="en-US" altLang="ja-JP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kumimoji="1" lang="en-US" altLang="ja-JP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kumimoji="1" lang="en-US" altLang="ja-JP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ja-JP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kumimoji="1" lang="en-US" altLang="ja-JP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†</m:t>
                                              </m:r>
                                            </m:sup>
                                          </m:sSubSup>
                                        </m:e>
                                      </m:nary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400">
                                          <a:latin typeface="Cambria Math" panose="02040503050406030204" pitchFamily="18" charset="0"/>
                                        </a:rPr>
                                        <m:t>det</m:t>
                                      </m:r>
                                    </m:fName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func>
                                </m:den>
                              </m:f>
                            </m:e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≻0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45" y="1060599"/>
                <a:ext cx="5200911" cy="1285480"/>
              </a:xfrm>
              <a:prstGeom prst="rect">
                <a:avLst/>
              </a:prstGeom>
              <a:blipFill>
                <a:blip r:embed="rId2"/>
                <a:stretch>
                  <a:fillRect l="-1876" t="-37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468845" y="2643551"/>
                <a:ext cx="8297208" cy="147136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ja-JP" sz="2400" dirty="0" smtClean="0"/>
                  <a:t>Def (</a:t>
                </a:r>
                <a:r>
                  <a:rPr lang="ja-JP" altLang="en-US" sz="2400" dirty="0" smtClean="0"/>
                  <a:t>対称</a:t>
                </a:r>
                <a:r>
                  <a:rPr lang="en-US" altLang="ja-JP" sz="2400" dirty="0" smtClean="0"/>
                  <a:t>capacity)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ja-JP" sz="24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b="0" i="0" smtClean="0">
                        <a:latin typeface="Cambria Math" panose="02040503050406030204" pitchFamily="18" charset="0"/>
                      </a:rPr>
                      <m:t>Ca</m:t>
                    </m:r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4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 sz="2400" b="0" i="0" smtClean="0">
                            <a:latin typeface="Cambria Math" panose="02040503050406030204" pitchFamily="18" charset="0"/>
                          </a:rPr>
                          <m:t>sym</m:t>
                        </m:r>
                      </m:sup>
                    </m:sSup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 panose="02040503050406030204" pitchFamily="18" charset="0"/>
                          </a:rPr>
                          <m:t>inf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ja-JP" sz="2400" b="0" i="0" smtClean="0">
                                <a:latin typeface="Cambria Math" panose="02040503050406030204" pitchFamily="18" charset="0"/>
                              </a:rPr>
                              <m:t>tr</m:t>
                            </m:r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kumimoji="1"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kumimoji="1"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kumimoji="1"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  <m:sSubSup>
                                  <m:sSubSupPr>
                                    <m:ctrlPr>
                                      <a:rPr kumimoji="1"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kumimoji="1"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kumimoji="1"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†</m:t>
                                    </m:r>
                                  </m:sup>
                                </m:sSubSup>
                              </m:e>
                            </m:nary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ja-JP" sz="2400" b="0" i="0" smtClean="0">
                                    <a:latin typeface="Cambria Math" panose="02040503050406030204" pitchFamily="18" charset="0"/>
                                  </a:rPr>
                                  <m:t>det</m:t>
                                </m:r>
                              </m:fName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ja-JP" sz="2400" b="0" i="0" smtClean="0">
                                        <a:latin typeface="Cambria Math" panose="02040503050406030204" pitchFamily="18" charset="0"/>
                                      </a:rPr>
                                      <m:t>det</m:t>
                                    </m:r>
                                  </m:fName>
                                  <m:e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=1,</m:t>
                                    </m:r>
                                  </m:e>
                                </m:func>
                              </m:e>
                            </m:func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≻0</m:t>
                            </m:r>
                          </m:e>
                        </m:d>
                      </m:e>
                    </m:func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45" y="2643551"/>
                <a:ext cx="8297208" cy="1471365"/>
              </a:xfrm>
              <a:prstGeom prst="rect">
                <a:avLst/>
              </a:prstGeom>
              <a:blipFill>
                <a:blip r:embed="rId3"/>
                <a:stretch>
                  <a:fillRect l="-1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68845" y="4406154"/>
                <a:ext cx="4343946" cy="68371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Lem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 altLang="ja-JP" sz="2400">
                        <a:latin typeface="Cambria Math" panose="02040503050406030204" pitchFamily="18" charset="0"/>
                      </a:rPr>
                      <m:t>Ca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 panose="02040503050406030204" pitchFamily="18" charset="0"/>
                          </a:rPr>
                          <m:t>sym</m:t>
                        </m:r>
                      </m:sup>
                    </m:sSup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𝑛</m:t>
                    </m:r>
                    <m:rad>
                      <m:ra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m:rPr>
                            <m:nor/>
                          </m:rPr>
                          <a:rPr lang="en-US" altLang="ja-JP" sz="2400">
                            <a:latin typeface="Cambria Math" panose="02040503050406030204" pitchFamily="18" charset="0"/>
                          </a:rPr>
                          <m:t>Cap</m:t>
                        </m:r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</m:e>
                    </m:rad>
                  </m:oMath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45" y="4406154"/>
                <a:ext cx="4343946" cy="683713"/>
              </a:xfrm>
              <a:prstGeom prst="rect">
                <a:avLst/>
              </a:prstGeom>
              <a:blipFill>
                <a:blip r:embed="rId4"/>
                <a:stretch>
                  <a:fillRect l="-2247" b="-18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468845" y="5381105"/>
                <a:ext cx="76376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Rem: </a:t>
                </a:r>
                <a:r>
                  <a:rPr kumimoji="1" lang="ja-JP" altLang="en-US" sz="2400" dirty="0" smtClean="0"/>
                  <a:t>作用素スケーリング～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>
                        <a:latin typeface="Cambria Math" panose="02040503050406030204" pitchFamily="18" charset="0"/>
                      </a:rPr>
                      <m:t>Ca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 panose="02040503050406030204" pitchFamily="18" charset="0"/>
                          </a:rPr>
                          <m:t>sym</m:t>
                        </m:r>
                      </m:sup>
                    </m:sSup>
                  </m:oMath>
                </a14:m>
                <a:r>
                  <a:rPr kumimoji="1" lang="ja-JP" altLang="en-US" sz="2400" dirty="0" smtClean="0"/>
                  <a:t>に対する交互最適化</a:t>
                </a: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45" y="5381105"/>
                <a:ext cx="7637604" cy="646331"/>
              </a:xfrm>
              <a:prstGeom prst="rect">
                <a:avLst/>
              </a:prstGeom>
              <a:blipFill>
                <a:blip r:embed="rId5"/>
                <a:stretch>
                  <a:fillRect l="-1277" r="-1117" b="-132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89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48888" y="304739"/>
            <a:ext cx="6740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作用素</a:t>
            </a:r>
            <a:r>
              <a:rPr kumimoji="1" lang="ja-JP" altLang="en-US" sz="2800" dirty="0" smtClean="0"/>
              <a:t>スケーリングによる</a:t>
            </a:r>
            <a:r>
              <a:rPr kumimoji="1" lang="en-US" altLang="ja-JP" sz="2800" dirty="0" err="1" smtClean="0"/>
              <a:t>nc</a:t>
            </a:r>
            <a:r>
              <a:rPr kumimoji="1" lang="en-US" altLang="ja-JP" sz="2800" dirty="0" smtClean="0"/>
              <a:t>-</a:t>
            </a:r>
            <a:r>
              <a:rPr kumimoji="1" lang="ja-JP" altLang="en-US" sz="2800" dirty="0" smtClean="0"/>
              <a:t>正則性判定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725979" y="1872294"/>
                <a:ext cx="48406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ds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79" y="1872294"/>
                <a:ext cx="4840684" cy="369332"/>
              </a:xfrm>
              <a:prstGeom prst="rect">
                <a:avLst/>
              </a:prstGeom>
              <a:blipFill>
                <a:blip r:embed="rId2"/>
                <a:stretch>
                  <a:fillRect l="-1134" b="-6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5566663" y="1872294"/>
            <a:ext cx="3172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--- 2</a:t>
            </a:r>
            <a:r>
              <a:rPr kumimoji="1" lang="ja-JP" altLang="en-US" sz="2000" dirty="0" smtClean="0"/>
              <a:t>重確率作用素への近さ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725979" y="2382823"/>
                <a:ext cx="6891951" cy="3647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 smtClean="0">
                        <a:latin typeface="Cambria Math" panose="02040503050406030204" pitchFamily="18" charset="0"/>
                      </a:rPr>
                      <m:t>ds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⇒</m:t>
                    </m:r>
                  </m:oMath>
                </a14:m>
                <a:r>
                  <a:rPr kumimoji="1" lang="en-US" altLang="ja-JP" sz="2400" b="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400" b="0" dirty="0" smtClean="0"/>
                  <a:t>rank </a:t>
                </a:r>
                <a:r>
                  <a:rPr kumimoji="1" lang="en-US" altLang="ja-JP" sz="2400" b="0" dirty="0" err="1" smtClean="0"/>
                  <a:t>nondecreasing</a:t>
                </a:r>
                <a:r>
                  <a:rPr kumimoji="1" lang="en-US" altLang="ja-JP" sz="2400" b="0" dirty="0" smtClean="0"/>
                  <a:t> (</a:t>
                </a:r>
                <a:r>
                  <a:rPr kumimoji="1" lang="en-US" altLang="ja-JP" sz="2400" b="0" dirty="0" err="1" smtClean="0"/>
                  <a:t>nc</a:t>
                </a:r>
                <a:r>
                  <a:rPr kumimoji="1" lang="en-US" altLang="ja-JP" sz="2400" b="0" dirty="0" smtClean="0"/>
                  <a:t>-</a:t>
                </a:r>
                <a:r>
                  <a:rPr kumimoji="1" lang="ja-JP" altLang="en-US" sz="2400" b="0" dirty="0" smtClean="0"/>
                  <a:t>正則</a:t>
                </a:r>
                <a:r>
                  <a:rPr kumimoji="1" lang="en-US" altLang="ja-JP" sz="2400" b="0" dirty="0" smtClean="0"/>
                  <a:t>)</a:t>
                </a:r>
                <a:r>
                  <a:rPr kumimoji="1" lang="ja-JP" altLang="en-US" sz="2400" b="0" dirty="0" smtClean="0"/>
                  <a:t> </a:t>
                </a:r>
                <a:endParaRPr kumimoji="1" lang="en-US" altLang="ja-JP" sz="2400" b="0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ja-JP" altLang="en-US" sz="2400" dirty="0" smtClean="0"/>
                  <a:t>行</a:t>
                </a:r>
                <a:r>
                  <a:rPr kumimoji="1" lang="ja-JP" altLang="en-US" sz="2400" dirty="0"/>
                  <a:t>（</a:t>
                </a:r>
                <a:r>
                  <a:rPr kumimoji="1" lang="ja-JP" altLang="en-US" sz="2400" dirty="0" smtClean="0"/>
                  <a:t>列</a:t>
                </a:r>
                <a:r>
                  <a:rPr kumimoji="1" lang="ja-JP" altLang="en-US" sz="2400" dirty="0"/>
                  <a:t>）</a:t>
                </a:r>
                <a:r>
                  <a:rPr kumimoji="1" lang="ja-JP" altLang="en-US" sz="2400" dirty="0" smtClean="0"/>
                  <a:t>スケーリング</a:t>
                </a:r>
                <a:r>
                  <a:rPr kumimoji="1" lang="ja-JP" altLang="en-US" sz="2400" dirty="0"/>
                  <a:t>すると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 dirty="0">
                        <a:latin typeface="Cambria Math" panose="02040503050406030204" pitchFamily="18" charset="0"/>
                      </a:rPr>
                      <m:t>Cap</m:t>
                    </m:r>
                    <m:r>
                      <m:rPr>
                        <m:nor/>
                      </m:rPr>
                      <a:rPr kumimoji="1" lang="en-US" altLang="ja-JP" sz="24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m:rPr>
                        <m:nor/>
                      </m:rPr>
                      <a:rPr kumimoji="1" lang="en-US" altLang="ja-JP" sz="2400" b="0" i="0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endParaRPr kumimoji="1" lang="en-US" altLang="ja-JP" sz="2400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ja-JP" altLang="en-US" sz="2400" dirty="0" smtClean="0"/>
                  <a:t>初回以降のスケーリング</a:t>
                </a:r>
                <a14:m>
                  <m:oMath xmlns:m="http://schemas.openxmlformats.org/officeDocument/2006/math">
                    <m:r>
                      <a:rPr kumimoji="1" lang="ja-JP" altLang="en-US" sz="2400" i="1" dirty="0">
                        <a:latin typeface="Cambria Math" panose="02040503050406030204" pitchFamily="18" charset="0"/>
                      </a:rPr>
                      <m:t>で，</m:t>
                    </m:r>
                    <m:r>
                      <m:rPr>
                        <m:nor/>
                      </m:rPr>
                      <a:rPr kumimoji="1" lang="en-US" altLang="ja-JP" sz="2400" dirty="0">
                        <a:latin typeface="Cambria Math" panose="02040503050406030204" pitchFamily="18" charset="0"/>
                      </a:rPr>
                      <m:t>Cap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ja-JP" altLang="en-US" sz="2400" dirty="0" smtClean="0"/>
                  <a:t> </a:t>
                </a:r>
                <a:r>
                  <a:rPr kumimoji="1" lang="ja-JP" altLang="en-US" sz="2400" dirty="0"/>
                  <a:t>非減少</a:t>
                </a:r>
                <a:endParaRPr kumimoji="1" lang="en-US" altLang="ja-JP" sz="2400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/>
                  <a:t> </a:t>
                </a:r>
                <a:r>
                  <a:rPr kumimoji="1" lang="en-US" altLang="ja-JP" sz="2400" dirty="0" smtClean="0"/>
                  <a:t>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ds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 dirty="0">
                        <a:latin typeface="Cambria Math" panose="02040503050406030204" pitchFamily="18" charset="0"/>
                      </a:rPr>
                      <m:t>Cap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ja-JP" altLang="en-US" sz="2400" dirty="0" smtClean="0"/>
                  <a:t> </a:t>
                </a:r>
                <a:r>
                  <a:rPr kumimoji="1" lang="ja-JP" altLang="en-US" sz="2400" dirty="0"/>
                  <a:t>は</a:t>
                </a:r>
                <a14:m>
                  <m:oMath xmlns:m="http://schemas.openxmlformats.org/officeDocument/2006/math"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(1+</m:t>
                    </m:r>
                    <m:r>
                      <m:rPr>
                        <m:sty m:val="p"/>
                      </m:rPr>
                      <a:rPr kumimoji="1" lang="el-GR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kumimoji="1"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ja-JP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kumimoji="1" lang="en-US" altLang="ja-JP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 smtClean="0"/>
                  <a:t>倍される．</a:t>
                </a:r>
                <a:endParaRPr kumimoji="1" lang="en-US" altLang="ja-JP" sz="2400" dirty="0" smtClean="0"/>
              </a:p>
              <a:p>
                <a:pPr>
                  <a:lnSpc>
                    <a:spcPct val="150000"/>
                  </a:lnSpc>
                </a:pPr>
                <a:endParaRPr kumimoji="1" lang="en-US" altLang="ja-JP" sz="2400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ja-JP" altLang="en-US" sz="2400" dirty="0" smtClean="0"/>
                  <a:t>整数</a:t>
                </a:r>
                <a:r>
                  <a:rPr kumimoji="1" lang="en-US" altLang="ja-JP" sz="2400" dirty="0" smtClean="0"/>
                  <a:t>, </a:t>
                </a:r>
                <a14:m>
                  <m:oMath xmlns:m="http://schemas.openxmlformats.org/officeDocument/2006/math"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400" dirty="0"/>
                  <a:t>nc-</a:t>
                </a:r>
                <a:r>
                  <a:rPr kumimoji="1" lang="ja-JP" altLang="en-US" sz="2400" dirty="0"/>
                  <a:t>正則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 dirty="0">
                        <a:latin typeface="Cambria Math" panose="02040503050406030204" pitchFamily="18" charset="0"/>
                      </a:rPr>
                      <m:t>Cap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 smtClean="0"/>
                  <a:t>(exp. lower bound)</a:t>
                </a:r>
                <a:r>
                  <a:rPr kumimoji="1" lang="ja-JP" alt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79" y="2382823"/>
                <a:ext cx="6891951" cy="3647665"/>
              </a:xfrm>
              <a:prstGeom prst="rect">
                <a:avLst/>
              </a:prstGeom>
              <a:blipFill>
                <a:blip r:embed="rId3"/>
                <a:stretch>
                  <a:fillRect l="-1149" b="-15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/>
          <p:cNvSpPr/>
          <p:nvPr/>
        </p:nvSpPr>
        <p:spPr>
          <a:xfrm>
            <a:off x="5007584" y="676928"/>
            <a:ext cx="388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 err="1" smtClean="0"/>
              <a:t>Garg,Gurvits</a:t>
            </a:r>
            <a:r>
              <a:rPr kumimoji="1" lang="en-US" altLang="ja-JP" dirty="0" smtClean="0"/>
              <a:t>, Oliveira, </a:t>
            </a:r>
            <a:r>
              <a:rPr kumimoji="1" lang="en-US" altLang="ja-JP" dirty="0" err="1"/>
              <a:t>Wigderson</a:t>
            </a:r>
            <a:r>
              <a:rPr kumimoji="1" lang="en-US" altLang="ja-JP" dirty="0"/>
              <a:t> </a:t>
            </a:r>
            <a:r>
              <a:rPr kumimoji="1" lang="en-US" altLang="ja-JP" dirty="0" smtClean="0"/>
              <a:t>2015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4730859" y="5126252"/>
                <a:ext cx="19877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859" y="5126252"/>
                <a:ext cx="198772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725979" y="1022795"/>
                <a:ext cx="5812104" cy="5825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ja-JP" sz="20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00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en-US" altLang="ja-JP" sz="2000" dirty="0" smtClean="0">
                    <a:sym typeface="Wingdings" panose="05000000000000000000" pitchFamily="2" charset="2"/>
                  </a:rPr>
                  <a:t>, 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sSubSup>
                          <m:sSubSup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</m:e>
                    </m:nary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kumimoji="1" lang="en-US" altLang="ja-JP" sz="2000" dirty="0"/>
                      <m:t> </m:t>
                    </m:r>
                    <m:sSup>
                      <m:sSupPr>
                        <m:ctrlP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sSub>
                          <m:sSub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m:rPr>
                        <m:nor/>
                      </m:rPr>
                      <a:rPr kumimoji="1" lang="en-US" altLang="ja-JP" sz="2000" dirty="0"/>
                      <m:t> </m:t>
                    </m:r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79" y="1022795"/>
                <a:ext cx="5812104" cy="582595"/>
              </a:xfrm>
              <a:prstGeom prst="rect">
                <a:avLst/>
              </a:prstGeom>
              <a:blipFill>
                <a:blip r:embed="rId5"/>
                <a:stretch>
                  <a:fillRect t="-55789" b="-125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34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705369" y="184209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行列スケーリング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611285" y="898498"/>
                <a:ext cx="6459141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):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ja-JP" altLang="en-US" sz="2400" dirty="0" smtClean="0"/>
                  <a:t> 非負行列，ゼロ列，ゼロ行なし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285" y="898498"/>
                <a:ext cx="6459141" cy="399084"/>
              </a:xfrm>
              <a:prstGeom prst="rect">
                <a:avLst/>
              </a:prstGeom>
              <a:blipFill>
                <a:blip r:embed="rId2"/>
                <a:stretch>
                  <a:fillRect l="-1604" t="-19697" r="-1887" b="-409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6066682" y="329700"/>
            <a:ext cx="1685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Sinkhorn</a:t>
            </a:r>
            <a:r>
              <a:rPr kumimoji="1" lang="en-US" altLang="ja-JP" sz="2000" dirty="0" smtClean="0"/>
              <a:t> 1964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44933" y="1743790"/>
                <a:ext cx="5242204" cy="14802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limLoc m:val="subSup"/>
                                                <m:supHide m:val="on"/>
                                                <m:ctrlPr>
                                                  <a:rPr kumimoji="1" lang="en-US" altLang="ja-JP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m:rPr>
                                                    <m:brk m:alnAt="9"/>
                                                  </m:rPr>
                                                  <a:rPr kumimoji="1" lang="en-US" altLang="ja-JP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  <m:sup/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kumimoji="1" lang="en-US" altLang="ja-JP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kumimoji="1" lang="en-US" altLang="ja-JP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kumimoji="1" lang="en-US" altLang="ja-JP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  <m:r>
                                                      <a:rPr kumimoji="1" lang="en-US" altLang="ja-JP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nary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  <m:e/>
                                </m:mr>
                                <m:mr>
                                  <m:e/>
                                  <m:e>
                                    <m:sSup>
                                      <m:sSupPr>
                                        <m:ctrlPr>
                                          <a:rPr kumimoji="1"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kumimoji="1" lang="en-US" altLang="ja-JP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limLoc m:val="subSup"/>
                                                <m:supHide m:val="on"/>
                                                <m:ctrlPr>
                                                  <a:rPr kumimoji="1" lang="en-US" altLang="ja-JP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m:rPr>
                                                    <m:brk m:alnAt="9"/>
                                                  </m:rPr>
                                                  <a:rPr kumimoji="1" lang="en-US" altLang="ja-JP" i="1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  <m:sup/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kumimoji="1" lang="en-US" altLang="ja-JP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kumimoji="1" lang="en-US" altLang="ja-JP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kumimoji="1" lang="en-US" altLang="ja-JP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  <m:r>
                                                      <a:rPr kumimoji="1" lang="en-US" altLang="ja-JP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nary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kumimoji="1" lang="en-US" altLang="ja-JP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/>
                                </m:mr>
                                <m:mr>
                                  <m:e/>
                                  <m:e/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/>
                                </m:mr>
                                <m:mr>
                                  <m:e/>
                                  <m:e/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/>
                                </m:mr>
                                <m:mr>
                                  <m:e/>
                                  <m:e>
                                    <m:sSup>
                                      <m:sSupPr>
                                        <m:ctrlPr>
                                          <a:rPr kumimoji="1"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kumimoji="1" lang="en-US" altLang="ja-JP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limLoc m:val="subSup"/>
                                                <m:supHide m:val="on"/>
                                                <m:ctrlPr>
                                                  <a:rPr kumimoji="1" lang="en-US" altLang="ja-JP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m:rPr>
                                                    <m:brk m:alnAt="9"/>
                                                  </m:rPr>
                                                  <a:rPr kumimoji="1" lang="en-US" altLang="ja-JP" i="1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  <m:sup/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kumimoji="1" lang="en-US" altLang="ja-JP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kumimoji="1" lang="en-US" altLang="ja-JP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kumimoji="1" lang="en-US" altLang="ja-JP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  <m:r>
                                                      <a:rPr kumimoji="1" lang="en-US" altLang="ja-JP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nary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kumimoji="1" lang="en-US" altLang="ja-JP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33" y="1743790"/>
                <a:ext cx="5242204" cy="14802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34765" y="3670211"/>
                <a:ext cx="5062540" cy="13150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limLoc m:val="subSup"/>
                                                <m:supHide m:val="on"/>
                                                <m:ctrlPr>
                                                  <a:rPr kumimoji="1" lang="en-US" altLang="ja-JP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m:rPr>
                                                    <m:brk m:alnAt="9"/>
                                                  </m:rPr>
                                                  <a:rPr kumimoji="1" lang="en-US" altLang="ja-JP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  <m:sup/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kumimoji="1" lang="en-US" altLang="ja-JP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kumimoji="1" lang="en-US" altLang="ja-JP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kumimoji="1" lang="en-US" altLang="ja-JP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  <m:r>
                                                      <a:rPr kumimoji="1" lang="en-US" altLang="ja-JP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nary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  <m:e/>
                                </m:mr>
                                <m:mr>
                                  <m:e/>
                                  <m:e>
                                    <m:sSup>
                                      <m:sSupPr>
                                        <m:ctrlPr>
                                          <a:rPr kumimoji="1"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kumimoji="1" lang="en-US" altLang="ja-JP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limLoc m:val="subSup"/>
                                                <m:supHide m:val="on"/>
                                                <m:ctrlPr>
                                                  <a:rPr kumimoji="1" lang="en-US" altLang="ja-JP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m:rPr>
                                                    <m:brk m:alnAt="9"/>
                                                  </m:rPr>
                                                  <a:rPr kumimoji="1" lang="en-US" altLang="ja-JP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  <m:sup/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kumimoji="1" lang="en-US" altLang="ja-JP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kumimoji="1" lang="en-US" altLang="ja-JP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kumimoji="1" lang="en-US" altLang="ja-JP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  <m:r>
                                                      <a:rPr kumimoji="1" lang="en-US" altLang="ja-JP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nary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kumimoji="1" lang="en-US" altLang="ja-JP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/>
                                </m:mr>
                                <m:mr>
                                  <m:e/>
                                  <m:e/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/>
                                </m:mr>
                                <m:mr>
                                  <m:e/>
                                  <m:e/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/>
                                </m:mr>
                                <m:mr>
                                  <m:e/>
                                  <m:e>
                                    <m:sSup>
                                      <m:sSupPr>
                                        <m:ctrlPr>
                                          <a:rPr kumimoji="1"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kumimoji="1" lang="en-US" altLang="ja-JP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limLoc m:val="subSup"/>
                                                <m:supHide m:val="on"/>
                                                <m:ctrlPr>
                                                  <a:rPr kumimoji="1" lang="en-US" altLang="ja-JP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m:rPr>
                                                    <m:brk m:alnAt="9"/>
                                                  </m:rPr>
                                                  <a:rPr kumimoji="1" lang="en-US" altLang="ja-JP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  <m:sup/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kumimoji="1" lang="en-US" altLang="ja-JP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kumimoji="1" lang="en-US" altLang="ja-JP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kumimoji="1" lang="en-US" altLang="ja-JP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𝑖𝑛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nary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kumimoji="1" lang="en-US" altLang="ja-JP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65" y="3670211"/>
                <a:ext cx="5062540" cy="13150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6066682" y="1901121"/>
                <a:ext cx="233910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 smtClean="0"/>
                  <a:t>行スケーリング</a:t>
                </a:r>
                <a:endParaRPr kumimoji="1" lang="en-US" altLang="ja-JP" sz="24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R</m:t>
                      </m:r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682" y="1901121"/>
                <a:ext cx="2339102" cy="1200329"/>
              </a:xfrm>
              <a:prstGeom prst="rect">
                <a:avLst/>
              </a:prstGeom>
              <a:blipFill>
                <a:blip r:embed="rId5"/>
                <a:stretch>
                  <a:fillRect l="-3906" r="-31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6172985" y="3852330"/>
                <a:ext cx="233910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 smtClean="0"/>
                  <a:t>列スケーリング</a:t>
                </a:r>
                <a:endParaRPr kumimoji="1" lang="en-US" altLang="ja-JP" sz="24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985" y="3852330"/>
                <a:ext cx="2339102" cy="1200329"/>
              </a:xfrm>
              <a:prstGeom prst="rect">
                <a:avLst/>
              </a:prstGeom>
              <a:blipFill>
                <a:blip r:embed="rId6"/>
                <a:stretch>
                  <a:fillRect l="-4178" r="-31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351780" y="5431459"/>
                <a:ext cx="8445380" cy="8309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Question: </a:t>
                </a:r>
                <a:r>
                  <a:rPr kumimoji="1" lang="ja-JP" altLang="en-US" sz="2400" dirty="0" smtClean="0"/>
                  <a:t>行スケーリングと列スケーリングを交互に</a:t>
                </a:r>
                <a:endParaRPr kumimoji="1" lang="en-US" altLang="ja-JP" sz="2400" dirty="0" smtClean="0"/>
              </a:p>
              <a:p>
                <a:r>
                  <a:rPr kumimoji="1" lang="ja-JP" altLang="en-US" sz="2400" dirty="0" smtClean="0"/>
                  <a:t>　　　　繰り返すことで，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kumimoji="1" lang="ja-JP" altLang="en-US" sz="2400" dirty="0" smtClean="0"/>
                  <a:t>は２重確率行列に収束するか？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80" y="5431459"/>
                <a:ext cx="8445380" cy="830997"/>
              </a:xfrm>
              <a:prstGeom prst="rect">
                <a:avLst/>
              </a:prstGeom>
              <a:blipFill>
                <a:blip r:embed="rId7"/>
                <a:stretch>
                  <a:fillRect l="-1155" t="-6618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676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20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262005" y="1298409"/>
                <a:ext cx="6103071" cy="224170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Thm (Garg, </a:t>
                </a:r>
                <a:r>
                  <a:rPr kumimoji="1" lang="en-US" altLang="ja-JP" sz="2400" dirty="0" err="1" smtClean="0"/>
                  <a:t>Gurvits</a:t>
                </a:r>
                <a:r>
                  <a:rPr kumimoji="1" lang="en-US" altLang="ja-JP" sz="2400" dirty="0" smtClean="0"/>
                  <a:t>, Oliveira, </a:t>
                </a:r>
                <a:r>
                  <a:rPr kumimoji="1" lang="en-US" altLang="ja-JP" sz="2400" dirty="0" err="1" smtClean="0"/>
                  <a:t>Wigderson</a:t>
                </a:r>
                <a:r>
                  <a:rPr kumimoji="1" lang="en-US" altLang="ja-JP" sz="2400" dirty="0" smtClean="0"/>
                  <a:t> 2015)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en-US" altLang="ja-JP" sz="2400" dirty="0" smtClean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en-US" altLang="ja-JP" sz="2400" dirty="0" smtClean="0"/>
                  <a:t>,   </a:t>
                </a:r>
                <a14:m>
                  <m:oMath xmlns:m="http://schemas.openxmlformats.org/officeDocument/2006/math"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400" dirty="0" err="1"/>
                  <a:t>nc</a:t>
                </a:r>
                <a:r>
                  <a:rPr kumimoji="1" lang="en-US" altLang="ja-JP" sz="2400" dirty="0"/>
                  <a:t>-</a:t>
                </a:r>
                <a:r>
                  <a:rPr kumimoji="1" lang="ja-JP" altLang="en-US" sz="2400" dirty="0" smtClean="0"/>
                  <a:t>正則 </a:t>
                </a:r>
                <a:endParaRPr kumimoji="1" lang="en-US" altLang="ja-JP" sz="24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Cap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005" y="1298409"/>
                <a:ext cx="6103071" cy="2241704"/>
              </a:xfrm>
              <a:prstGeom prst="rect">
                <a:avLst/>
              </a:prstGeom>
              <a:blipFill>
                <a:blip r:embed="rId2"/>
                <a:stretch>
                  <a:fillRect l="-14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746998" y="3838348"/>
                <a:ext cx="8143191" cy="877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>
                    <a:sym typeface="Wingdings" panose="05000000000000000000" pitchFamily="2" charset="2"/>
                  </a:rPr>
                  <a:t> </a:t>
                </a:r>
                <a:r>
                  <a:rPr kumimoji="1" lang="ja-JP" altLang="en-US" sz="2400" dirty="0" smtClean="0">
                    <a:sym typeface="Wingdings" panose="05000000000000000000" pitchFamily="2" charset="2"/>
                  </a:rPr>
                  <a:t>作用素スケーリングで</a:t>
                </a:r>
                <a:r>
                  <a:rPr kumimoji="1" lang="en-US" altLang="ja-JP" sz="2400" dirty="0" smtClean="0">
                    <a:sym typeface="Wingdings" panose="05000000000000000000" pitchFamily="2" charset="2"/>
                  </a:rPr>
                  <a:t>poly(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size</m:t>
                    </m:r>
                    <m:r>
                      <a:rPr kumimoji="1" lang="en-US" altLang="ja-JP" sz="24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kumimoji="1" lang="en-US" altLang="ja-JP" sz="24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r>
                  <a:rPr kumimoji="1" lang="en-US" altLang="ja-JP" sz="2400" dirty="0" smtClean="0">
                    <a:sym typeface="Wingdings" panose="05000000000000000000" pitchFamily="2" charset="2"/>
                  </a:rPr>
                  <a:t>)</a:t>
                </a:r>
                <a:r>
                  <a:rPr kumimoji="1" lang="ja-JP" altLang="en-US" sz="2400" dirty="0" smtClean="0">
                    <a:sym typeface="Wingdings" panose="05000000000000000000" pitchFamily="2" charset="2"/>
                  </a:rPr>
                  <a:t>反復後に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ds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98" y="3838348"/>
                <a:ext cx="8143191" cy="877676"/>
              </a:xfrm>
              <a:prstGeom prst="rect">
                <a:avLst/>
              </a:prstGeom>
              <a:blipFill>
                <a:blip r:embed="rId3"/>
                <a:stretch>
                  <a:fillRect l="-11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83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68989" y="224926"/>
            <a:ext cx="1665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400" dirty="0" err="1" smtClean="0"/>
              <a:t>Thm</a:t>
            </a:r>
            <a:r>
              <a:rPr kumimoji="1" lang="ja-JP" altLang="en-US" sz="2400" dirty="0" smtClean="0"/>
              <a:t>の証明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630621" y="956536"/>
                <a:ext cx="6960239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400" dirty="0" err="1"/>
                  <a:t>nc</a:t>
                </a:r>
                <a:r>
                  <a:rPr kumimoji="1" lang="en-US" altLang="ja-JP" sz="2400" dirty="0"/>
                  <a:t>-</a:t>
                </a:r>
                <a:r>
                  <a:rPr kumimoji="1" lang="ja-JP" altLang="en-US" sz="2400" dirty="0" smtClean="0"/>
                  <a:t>正則   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1" lang="ja-JP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∃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,∃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𝕂</m:t>
                        </m:r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det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nary>
                          <m:naryPr>
                            <m:chr m:val="⨂"/>
                            <m:subHide m:val="on"/>
                            <m:supHide m:val="on"/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21" y="956536"/>
                <a:ext cx="6960239" cy="477054"/>
              </a:xfrm>
              <a:prstGeom prst="rect">
                <a:avLst/>
              </a:prstGeom>
              <a:blipFill>
                <a:blip r:embed="rId2"/>
                <a:stretch>
                  <a:fillRect l="-175" t="-124359" b="-1897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397822" y="1830343"/>
                <a:ext cx="5077224" cy="588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</m:nary>
                  </m:oMath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822" y="1830343"/>
                <a:ext cx="5077224" cy="5882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630621" y="1830343"/>
                <a:ext cx="26511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≽0, </m:t>
                      </m:r>
                      <m:func>
                        <m:func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func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</m:t>
                      </m:r>
                    </m:oMath>
                  </m:oMathPara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21" y="1830343"/>
                <a:ext cx="265111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541461" y="2705432"/>
                <a:ext cx="7513595" cy="572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b="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2400" b="0" i="0" smtClean="0">
                                <a:latin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kumimoji="1"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kumimoji="1" lang="en-US" altLang="ja-JP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nary>
                                  <m:naryPr>
                                    <m:chr m:val="⨂"/>
                                    <m:subHide m:val="on"/>
                                    <m:supHide m:val="on"/>
                                    <m:ctrlPr>
                                      <a:rPr kumimoji="1"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nary>
                          </m:e>
                        </m:func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2400">
                                <a:latin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kumimoji="1"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kumimoji="1" lang="en-US" altLang="ja-JP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nary>
                                  <m:naryPr>
                                    <m:chr m:val="⨂"/>
                                    <m:subHide m:val="on"/>
                                    <m:supHide m:val="on"/>
                                    <m:ctrlPr>
                                      <a:rPr kumimoji="1"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nary>
                          </m:e>
                        </m:func>
                      </m:e>
                    </m:d>
                    <m:func>
                      <m:func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f>
                              <m:fPr>
                                <m:type m:val="lin"/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func>
                    <m:func>
                      <m:func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sSup>
                          <m:sSup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func>
                  </m:oMath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61" y="2705432"/>
                <a:ext cx="7513595" cy="572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690649" y="3327150"/>
                <a:ext cx="2204899" cy="5885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≥</m:t>
                      </m:r>
                      <m:func>
                        <m:func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40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</m:oMath>
                  </m:oMathPara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649" y="3327150"/>
                <a:ext cx="2204899" cy="5885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610582" y="3721328"/>
                <a:ext cx="7754110" cy="905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Cap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func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ja-JP" sz="2400">
                                    <a:latin typeface="Cambria Math" panose="02040503050406030204" pitchFamily="18" charset="0"/>
                                  </a:rPr>
                                  <m:t>det</m:t>
                                </m:r>
                              </m:fName>
                              <m:e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kumimoji="1"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kumimoji="1" lang="en-US" altLang="ja-JP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nary>
                                      <m:naryPr>
                                        <m:chr m:val="⨂"/>
                                        <m:subHide m:val="on"/>
                                        <m:supHide m:val="on"/>
                                        <m:ctrlP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2400" i="1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)(</m:t>
                                        </m:r>
                                        <m:nary>
                                          <m:naryPr>
                                            <m:chr m:val="∑"/>
                                            <m:supHide m:val="on"/>
                                            <m:ctrlPr>
                                              <a:rPr kumimoji="1" lang="en-US" altLang="ja-JP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kumimoji="1" lang="en-US" altLang="ja-JP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/>
                                          <m:e>
                                            <m:sSub>
                                              <m:sSubPr>
                                                <m:ctrlPr>
                                                  <a:rPr kumimoji="1" lang="en-US" altLang="ja-JP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kumimoji="1" lang="en-US" altLang="ja-JP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𝐷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1" lang="en-US" altLang="ja-JP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sSup>
                                              <m:sSupPr>
                                                <m:ctrlPr>
                                                  <a:rPr kumimoji="1" lang="en-US" altLang="ja-JP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nary>
                                                  <m:naryPr>
                                                    <m:chr m:val="⨂"/>
                                                    <m:subHide m:val="on"/>
                                                    <m:supHide m:val="on"/>
                                                    <m:ctrlPr>
                                                      <a:rPr kumimoji="1" lang="en-US" altLang="ja-JP" sz="2400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naryPr>
                                                  <m:sub/>
                                                  <m:sup/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kumimoji="1" lang="en-US" altLang="ja-JP" sz="24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kumimoji="1" lang="en-US" altLang="ja-JP" sz="24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𝐶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kumimoji="1" lang="en-US" altLang="ja-JP" sz="24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kumimoji="1" lang="en-US" altLang="ja-JP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)</m:t>
                                                    </m:r>
                                                  </m:e>
                                                </m:nary>
                                              </m:e>
                                              <m:sup>
                                                <m:r>
                                                  <a:rPr kumimoji="1" lang="en-US" altLang="ja-JP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†</m:t>
                                                </m:r>
                                              </m:sup>
                                            </m:sSup>
                                          </m:e>
                                        </m:nary>
                                      </m:e>
                                    </m:nary>
                                  </m:e>
                                </m:nary>
                              </m:e>
                            </m:func>
                          </m:e>
                        </m:d>
                      </m:e>
                      <m:sup>
                        <m:f>
                          <m:fPr>
                            <m:type m:val="lin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sup>
                    </m:sSup>
                  </m:oMath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82" y="3721328"/>
                <a:ext cx="7754110" cy="9053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3281731" y="4680348"/>
                <a:ext cx="3838808" cy="965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ja-JP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𝑛𝑑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kumimoji="1" lang="en-US" altLang="ja-JP" sz="2400" i="0">
                                    <a:latin typeface="Cambria Math" panose="02040503050406030204" pitchFamily="18" charset="0"/>
                                  </a:rPr>
                                  <m:t>tr</m:t>
                                </m:r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kumimoji="1"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kumimoji="1" lang="en-US" altLang="ja-JP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nary>
                                      <m:naryPr>
                                        <m:chr m:val="⨂"/>
                                        <m:subHide m:val="on"/>
                                        <m:supHide m:val="on"/>
                                        <m:ctrlP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2400" i="1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)(</m:t>
                                        </m:r>
                                        <m:nary>
                                          <m:naryPr>
                                            <m:chr m:val="∑"/>
                                            <m:supHide m:val="on"/>
                                            <m:ctrlPr>
                                              <a:rPr kumimoji="1" lang="en-US" altLang="ja-JP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kumimoji="1" lang="en-US" altLang="ja-JP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/>
                                          <m:e>
                                            <m:sSub>
                                              <m:sSubPr>
                                                <m:ctrlPr>
                                                  <a:rPr kumimoji="1" lang="en-US" altLang="ja-JP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kumimoji="1" lang="en-US" altLang="ja-JP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𝐷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1" lang="en-US" altLang="ja-JP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sSup>
                                              <m:sSupPr>
                                                <m:ctrlPr>
                                                  <a:rPr kumimoji="1" lang="en-US" altLang="ja-JP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nary>
                                                  <m:naryPr>
                                                    <m:chr m:val="⨂"/>
                                                    <m:subHide m:val="on"/>
                                                    <m:supHide m:val="on"/>
                                                    <m:ctrlPr>
                                                      <a:rPr kumimoji="1" lang="en-US" altLang="ja-JP" sz="2400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naryPr>
                                                  <m:sub/>
                                                  <m:sup/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kumimoji="1" lang="en-US" altLang="ja-JP" sz="24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kumimoji="1" lang="en-US" altLang="ja-JP" sz="24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𝐶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kumimoji="1" lang="en-US" altLang="ja-JP" sz="24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kumimoji="1" lang="en-US" altLang="ja-JP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)</m:t>
                                                    </m:r>
                                                  </m:e>
                                                </m:nary>
                                              </m:e>
                                              <m:sup>
                                                <m:r>
                                                  <a:rPr kumimoji="1" lang="en-US" altLang="ja-JP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†</m:t>
                                                </m:r>
                                              </m:sup>
                                            </m:sSup>
                                          </m:e>
                                        </m:nary>
                                      </m:e>
                                    </m:nary>
                                  </m:e>
                                </m:nary>
                              </m:den>
                            </m:f>
                          </m:e>
                        </m:d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731" y="4680348"/>
                <a:ext cx="3838808" cy="9650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1660774" y="4906720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固有値に関する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相加相乗平均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3125471" y="5560717"/>
                <a:ext cx="4457439" cy="10637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 smtClean="0"/>
                  <a:t>　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𝑛𝑑</m:t>
                                </m:r>
                              </m:num>
                              <m:den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kumimoji="1"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kumimoji="1" lang="en-US" altLang="ja-JP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p>
                                      <m:sSupPr>
                                        <m:ctrlP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‖"/>
                                            <m:endChr m:val="‖"/>
                                            <m:ctrlPr>
                                              <a:rPr kumimoji="1" lang="en-US" altLang="ja-JP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kumimoji="1" lang="en-US" altLang="ja-JP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kumimoji="1" lang="en-US" altLang="ja-JP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𝐷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1" lang="en-US" altLang="ja-JP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/>
                                      <m:e>
                                        <m:sSup>
                                          <m:sSupPr>
                                            <m:ctrlPr>
                                              <a:rPr kumimoji="1" lang="en-US" altLang="ja-JP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begChr m:val="‖"/>
                                                <m:endChr m:val="‖"/>
                                                <m:ctrlPr>
                                                  <a:rPr kumimoji="1" lang="en-US" altLang="ja-JP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kumimoji="1" lang="en-US" altLang="ja-JP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kumimoji="1" lang="en-US" altLang="ja-JP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𝐶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kumimoji="1" lang="en-US" altLang="ja-JP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kumimoji="1" lang="en-US" altLang="ja-JP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</m:e>
                                </m:nary>
                              </m:den>
                            </m:f>
                          </m:e>
                        </m:d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kumimoji="1"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kumimoji="1" lang="en-US" altLang="ja-JP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p>
                                      <m:sSupPr>
                                        <m:ctrlP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‖"/>
                                            <m:endChr m:val="‖"/>
                                            <m:ctrlPr>
                                              <a:rPr kumimoji="1" lang="en-US" altLang="ja-JP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kumimoji="1" lang="en-US" altLang="ja-JP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kumimoji="1" lang="en-US" altLang="ja-JP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𝐷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1" lang="en-US" altLang="ja-JP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den>
                            </m:f>
                          </m:e>
                        </m:d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471" y="5560717"/>
                <a:ext cx="4457439" cy="10637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1401909" y="5892861"/>
            <a:ext cx="1699055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dirty="0" smtClean="0"/>
              <a:t>Cauchy-Schwarz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529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22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1639613" y="1045873"/>
                <a:ext cx="4474045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24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𝕂</m:t>
                        </m:r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det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nary>
                          <m:naryPr>
                            <m:chr m:val="⨂"/>
                            <m:subHide m:val="on"/>
                            <m:supHide m:val="on"/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613" y="1045873"/>
                <a:ext cx="4474045" cy="477054"/>
              </a:xfrm>
              <a:prstGeom prst="rect">
                <a:avLst/>
              </a:prstGeom>
              <a:blipFill>
                <a:blip r:embed="rId2"/>
                <a:stretch>
                  <a:fillRect t="-124359" b="-1897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843048" y="1416269"/>
                <a:ext cx="3230628" cy="9751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Cap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kumimoji="1"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kumimoji="1" lang="en-US" altLang="ja-JP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p>
                                      <m:sSupPr>
                                        <m:ctrlP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‖"/>
                                            <m:endChr m:val="‖"/>
                                            <m:ctrlPr>
                                              <a:rPr kumimoji="1" lang="en-US" altLang="ja-JP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kumimoji="1" lang="en-US" altLang="ja-JP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kumimoji="1" lang="en-US" altLang="ja-JP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𝐷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1" lang="en-US" altLang="ja-JP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den>
                            </m:f>
                          </m:e>
                        </m:d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048" y="1416269"/>
                <a:ext cx="3230628" cy="9751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804041" y="320566"/>
            <a:ext cx="2420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dirty="0" smtClean="0"/>
              <a:t>いま示したこと</a:t>
            </a:r>
            <a:r>
              <a:rPr kumimoji="1" lang="en-US" altLang="ja-JP" sz="2400" dirty="0"/>
              <a:t>:</a:t>
            </a:r>
            <a:endParaRPr kumimoji="1" lang="ja-JP" alt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788642" y="3790418"/>
                <a:ext cx="6175986" cy="232025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Alon’s Combinatorial </a:t>
                </a:r>
                <a:r>
                  <a:rPr kumimoji="1" lang="en-US" altLang="ja-JP" sz="2400" dirty="0" err="1"/>
                  <a:t>N</a:t>
                </a:r>
                <a:r>
                  <a:rPr kumimoji="1" lang="en-US" altLang="ja-JP" sz="2400" dirty="0" err="1" smtClean="0"/>
                  <a:t>ullstellensatz</a:t>
                </a:r>
                <a:r>
                  <a:rPr kumimoji="1" lang="ja-JP" altLang="en-US" sz="2400" dirty="0" smtClean="0"/>
                  <a:t> </a:t>
                </a:r>
                <a:r>
                  <a:rPr kumimoji="1" lang="en-US" altLang="ja-JP" sz="2400" dirty="0" smtClean="0"/>
                  <a:t>(</a:t>
                </a:r>
                <a:r>
                  <a:rPr kumimoji="1" lang="en-US" altLang="ja-JP" sz="2400" dirty="0" err="1" smtClean="0"/>
                  <a:t>Alon</a:t>
                </a:r>
                <a:r>
                  <a:rPr kumimoji="1" lang="en-US" altLang="ja-JP" sz="2400" dirty="0" smtClean="0"/>
                  <a:t> 1999)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ja-JP" sz="2400" dirty="0" smtClean="0"/>
                  <a:t>: </a:t>
                </a:r>
                <a:r>
                  <a:rPr kumimoji="1" lang="ja-JP" altLang="en-US" sz="2400" dirty="0" smtClean="0"/>
                  <a:t>次数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 smtClean="0"/>
                  <a:t>,  </a:t>
                </a:r>
                <a:r>
                  <a:rPr kumimoji="1" lang="ja-JP" altLang="en-US" sz="2400" dirty="0" smtClean="0"/>
                  <a:t>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の次数</m:t>
                    </m:r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1" lang="en-US" altLang="ja-JP" sz="2400" b="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→∃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 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ja-JP" altLang="en-US" sz="2400" i="1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en-US" altLang="ja-JP" sz="2400" dirty="0" smtClean="0">
                    <a:ea typeface="Cambria Math" panose="020405030504060302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>
                    <a:ea typeface="Cambria Math" panose="02040503050406030204" pitchFamily="18" charset="0"/>
                  </a:rPr>
                  <a:t> </a:t>
                </a:r>
                <a:r>
                  <a:rPr kumimoji="1" lang="en-US" altLang="ja-JP" sz="2400" dirty="0" smtClean="0">
                    <a:ea typeface="Cambria Math" panose="020405030504060302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)≠0</m:t>
                    </m:r>
                  </m:oMath>
                </a14:m>
                <a:endParaRPr kumimoji="1" lang="en-US" altLang="ja-JP" sz="240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42" y="3790418"/>
                <a:ext cx="6175986" cy="2320251"/>
              </a:xfrm>
              <a:prstGeom prst="rect">
                <a:avLst/>
              </a:prstGeom>
              <a:blipFill>
                <a:blip r:embed="rId4"/>
                <a:stretch>
                  <a:fillRect l="-1481" r="-494" b="-12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704192" y="2685454"/>
                <a:ext cx="6552178" cy="609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 smtClean="0"/>
                  <a:t>実は，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kumimoji="1" lang="en-US" altLang="ja-JP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kumimoji="1" lang="ja-JP" altLang="en-US" sz="2400" i="1" dirty="0">
                        <a:latin typeface="Cambria Math" panose="02040503050406030204" pitchFamily="18" charset="0"/>
                      </a:rPr>
                      <m:t>となる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1" lang="ja-JP" altLang="en-US" sz="2400" dirty="0" smtClean="0"/>
                  <a:t>が選べる</a:t>
                </a: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92" y="2685454"/>
                <a:ext cx="6552178" cy="609782"/>
              </a:xfrm>
              <a:prstGeom prst="rect">
                <a:avLst/>
              </a:prstGeom>
              <a:blipFill>
                <a:blip r:embed="rId5"/>
                <a:stretch>
                  <a:fillRect l="-1490" t="-76000" r="-466" b="-147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72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79987" y="47297"/>
            <a:ext cx="3775393" cy="6767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 smtClean="0"/>
              <a:t>さらなる展開・拡がり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1567" y="917838"/>
            <a:ext cx="2188420" cy="509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Capacity</a:t>
            </a:r>
            <a:r>
              <a:rPr kumimoji="1" lang="ja-JP" altLang="en-US" sz="2000" dirty="0" smtClean="0"/>
              <a:t>の正体</a:t>
            </a:r>
            <a:endParaRPr kumimoji="1" lang="en-US" altLang="ja-JP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685813" y="1621411"/>
                <a:ext cx="8637532" cy="458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000" dirty="0" smtClean="0"/>
                  <a:t>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smtClean="0">
                        <a:latin typeface="Cambria Math" panose="02040503050406030204" pitchFamily="18" charset="0"/>
                      </a:rPr>
                      <m:t>Ca</m:t>
                    </m:r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 panose="02040503050406030204" pitchFamily="18" charset="0"/>
                          </a:rPr>
                          <m:t>sym</m:t>
                        </m:r>
                      </m:sup>
                    </m:sSup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 = </m:t>
                    </m:r>
                    <m:func>
                      <m:func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 panose="02040503050406030204" pitchFamily="18" charset="0"/>
                          </a:rPr>
                          <m:t>inf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tr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sSubSup>
                              <m:sSubSupPr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bSup>
                          </m:e>
                        </m:nary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func>
                          <m:func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000">
                                <a:latin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ja-JP" sz="2000">
                                    <a:latin typeface="Cambria Math" panose="02040503050406030204" pitchFamily="18" charset="0"/>
                                  </a:rPr>
                                  <m:t>det</m:t>
                                </m:r>
                              </m:fName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=1,</m:t>
                                </m:r>
                              </m:e>
                            </m:func>
                          </m:e>
                        </m:func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≻0</m:t>
                        </m:r>
                      </m:e>
                    </m:func>
                  </m:oMath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13" y="1621411"/>
                <a:ext cx="8637532" cy="458652"/>
              </a:xfrm>
              <a:prstGeom prst="rect">
                <a:avLst/>
              </a:prstGeom>
              <a:blipFill>
                <a:blip r:embed="rId2"/>
                <a:stretch>
                  <a:fillRect t="-97333" b="-158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352099" y="2229959"/>
                <a:ext cx="4035144" cy="420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000" b="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inf</m:t>
                        </m:r>
                        <m: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0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func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kumimoji="1" lang="en-US" altLang="ja-JP" sz="20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kumimoji="1" lang="en-US" altLang="ja-JP" sz="20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kumimoji="1" lang="en-US" altLang="ja-JP" sz="20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kumimoji="1" lang="en-US" altLang="ja-JP" sz="2000" b="0" i="0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kumimoji="1"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000" dirty="0" smtClean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099" y="2229959"/>
                <a:ext cx="4035144" cy="420500"/>
              </a:xfrm>
              <a:prstGeom prst="rect">
                <a:avLst/>
              </a:prstGeom>
              <a:blipFill>
                <a:blip r:embed="rId3"/>
                <a:stretch>
                  <a:fillRect l="-151" t="-102899" r="-2115" b="-184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033751" y="2789763"/>
                <a:ext cx="703667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2000" dirty="0" smtClean="0"/>
                  <a:t>～  群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sSub>
                      <m:sSubPr>
                        <m:ctrlP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1" lang="en-US" altLang="ja-JP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kumimoji="1" lang="ja-JP" altLang="en-US" sz="2000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kumimoji="1" lang="en-US" altLang="ja-JP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sSub>
                      <m:sSubPr>
                        <m:ctrlP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1" lang="en-US" altLang="ja-JP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000" dirty="0" smtClean="0"/>
                  <a:t>の軌道の閉包上の最小ノルム点問題</a:t>
                </a: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751" y="2789763"/>
                <a:ext cx="7036677" cy="553998"/>
              </a:xfrm>
              <a:prstGeom prst="rect">
                <a:avLst/>
              </a:prstGeom>
              <a:blipFill>
                <a:blip r:embed="rId4"/>
                <a:stretch>
                  <a:fillRect l="-953" b="-109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62892" y="3467298"/>
                <a:ext cx="9009582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2000" dirty="0" smtClean="0"/>
                  <a:t>作用素スケーリング</a:t>
                </a:r>
                <a:r>
                  <a:rPr kumimoji="1" lang="ja-JP" altLang="en-US" sz="2000" dirty="0"/>
                  <a:t>は</a:t>
                </a:r>
                <a:r>
                  <a:rPr kumimoji="1" lang="ja-JP" altLang="en-US" sz="2000" dirty="0" smtClean="0"/>
                  <a:t>，最</a:t>
                </a:r>
                <a:r>
                  <a:rPr kumimoji="1" lang="ja-JP" altLang="en-US" sz="2000" dirty="0"/>
                  <a:t>小ノルム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ja-JP" altLang="en-US" sz="20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ja-JP" altLang="en-US" sz="2000" i="1" dirty="0">
                        <a:latin typeface="Cambria Math" panose="02040503050406030204" pitchFamily="18" charset="0"/>
                      </a:rPr>
                      <m:t>かどうかを</m:t>
                    </m:r>
                    <m:r>
                      <m:rPr>
                        <m:sty m:val="p"/>
                      </m:rPr>
                      <a:rPr kumimoji="1" lang="en-US" altLang="ja-JP" sz="2000" b="0" i="0" dirty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kumimoji="1" lang="en-US" altLang="ja-JP" sz="2000" b="0" i="0" dirty="0" smtClean="0">
                        <a:latin typeface="Cambria Math" panose="02040503050406030204" pitchFamily="18" charset="0"/>
                      </a:rPr>
                      <m:t>size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),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,1/</m:t>
                    </m:r>
                    <m:r>
                      <a:rPr kumimoji="1" lang="ja-JP" altLang="en-US" sz="2000" b="0" i="1" dirty="0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ja-JP" altLang="en-US" sz="2000" i="1" dirty="0">
                        <a:latin typeface="Cambria Math" panose="02040503050406030204" pitchFamily="18" charset="0"/>
                      </a:rPr>
                      <m:t>で</m:t>
                    </m:r>
                  </m:oMath>
                </a14:m>
                <a:r>
                  <a:rPr kumimoji="1" lang="ja-JP" altLang="en-US" sz="2000" dirty="0" smtClean="0"/>
                  <a:t>判定</a:t>
                </a:r>
                <a:endParaRPr kumimoji="1" lang="en-US" altLang="ja-JP" sz="2000" dirty="0" smtClean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92" y="3467298"/>
                <a:ext cx="9009582" cy="553998"/>
              </a:xfrm>
              <a:prstGeom prst="rect">
                <a:avLst/>
              </a:prstGeom>
              <a:blipFill>
                <a:blip r:embed="rId5"/>
                <a:stretch>
                  <a:fillRect l="-744" b="-109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591567" y="4249148"/>
            <a:ext cx="8361776" cy="509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Geometric Complexity Theory (</a:t>
            </a:r>
            <a:r>
              <a:rPr kumimoji="1" lang="en-US" altLang="ja-JP" sz="2000" dirty="0" err="1" smtClean="0"/>
              <a:t>Mulmuley,Sohoni</a:t>
            </a:r>
            <a:r>
              <a:rPr kumimoji="1" lang="en-US" altLang="ja-JP" sz="2000" dirty="0" smtClean="0"/>
              <a:t> 2001 </a:t>
            </a:r>
            <a:r>
              <a:rPr kumimoji="1" lang="ja-JP" altLang="en-US" sz="2000" dirty="0" smtClean="0"/>
              <a:t>～</a:t>
            </a:r>
            <a:r>
              <a:rPr kumimoji="1" lang="en-US" altLang="ja-JP" sz="2000" dirty="0" smtClean="0"/>
              <a:t>)</a:t>
            </a:r>
            <a:r>
              <a:rPr kumimoji="1" lang="ja-JP" altLang="en-US" sz="2000" dirty="0" smtClean="0"/>
              <a:t>からの問題意識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24597" y="4882505"/>
            <a:ext cx="56861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dirty="0" smtClean="0"/>
              <a:t>～  ２つの軌道の閉包が交わるか判定できるか？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1814395" y="5609749"/>
                <a:ext cx="71820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sz="2000" dirty="0" smtClean="0">
                        <a:latin typeface="Cambria Math" panose="02040503050406030204" pitchFamily="18" charset="0"/>
                      </a:rPr>
                      <m:t>～</m:t>
                    </m:r>
                    <m:r>
                      <a:rPr kumimoji="1" lang="en-US" altLang="ja-JP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sz="2000" dirty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ja-JP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kumimoji="1" lang="en-US" altLang="ja-JP" sz="2000" b="0" i="0" dirty="0" smtClean="0">
                        <a:latin typeface="Cambria Math" panose="02040503050406030204" pitchFamily="18" charset="0"/>
                      </a:rPr>
                      <m:t>size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),</m:t>
                    </m:r>
                    <m:r>
                      <a:rPr kumimoji="1" lang="en-US" altLang="ja-JP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000" i="1" dirty="0">
                        <a:latin typeface="Cambria Math" panose="02040503050406030204" pitchFamily="18" charset="0"/>
                      </a:rPr>
                      <m:t>,1/</m:t>
                    </m:r>
                    <m:r>
                      <a:rPr kumimoji="1" lang="ja-JP" altLang="en-US" sz="2000" i="1" dirty="0">
                        <a:latin typeface="Cambria Math" panose="02040503050406030204" pitchFamily="18" charset="0"/>
                      </a:rPr>
                      <m:t>𝜀</m:t>
                    </m:r>
                    <m:r>
                      <a:rPr kumimoji="1" lang="en-US" altLang="ja-JP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sz="2000" dirty="0" smtClean="0"/>
                  <a:t>を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000" dirty="0"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ja-JP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kumimoji="1" lang="en-US" altLang="ja-JP" sz="2000" b="0" i="0" dirty="0" smtClean="0">
                        <a:latin typeface="Cambria Math" panose="02040503050406030204" pitchFamily="18" charset="0"/>
                      </a:rPr>
                      <m:t>size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),</m:t>
                    </m:r>
                    <m:r>
                      <a:rPr kumimoji="1" lang="en-US" altLang="ja-JP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000" i="1" dirty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kumimoji="1" lang="en-US" altLang="ja-JP" sz="20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0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ja-JP" sz="2000" i="1" dirty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kumimoji="1" lang="ja-JP" altLang="en-US" sz="2000" i="1" dirty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func>
                    <m:r>
                      <a:rPr kumimoji="1" lang="en-US" altLang="ja-JP" sz="20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ja-JP" altLang="en-US" sz="2000" i="1" dirty="0">
                        <a:latin typeface="Cambria Math" panose="02040503050406030204" pitchFamily="18" charset="0"/>
                      </a:rPr>
                      <m:t>に</m:t>
                    </m:r>
                  </m:oMath>
                </a14:m>
                <a:r>
                  <a:rPr lang="ja-JP" altLang="en-US" sz="2000" dirty="0" smtClean="0"/>
                  <a:t>できるか？</a:t>
                </a:r>
                <a:endParaRPr lang="ja-JP" altLang="en-US" sz="2000" dirty="0"/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395" y="5609749"/>
                <a:ext cx="7182031" cy="400110"/>
              </a:xfrm>
              <a:prstGeom prst="rect">
                <a:avLst/>
              </a:prstGeom>
              <a:blipFill>
                <a:blip r:embed="rId6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79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66801" y="179172"/>
            <a:ext cx="7258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400" dirty="0" smtClean="0"/>
              <a:t>Cap </a:t>
            </a:r>
            <a:r>
              <a:rPr kumimoji="1" lang="ja-JP" altLang="en-US" sz="2400" dirty="0" smtClean="0"/>
              <a:t>～ 非正曲率リーマン多様体上の測地的凸最適化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987973" y="1121244"/>
                <a:ext cx="5733301" cy="4586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0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000" smtClean="0">
                        <a:latin typeface="Cambria Math" panose="02040503050406030204" pitchFamily="18" charset="0"/>
                      </a:rPr>
                      <m:t>log</m:t>
                    </m:r>
                    <m:r>
                      <m:rPr>
                        <m:nor/>
                      </m:rPr>
                      <a:rPr lang="en-US" altLang="ja-JP" sz="20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2000" smtClean="0">
                        <a:latin typeface="Cambria Math" panose="02040503050406030204" pitchFamily="18" charset="0"/>
                      </a:rPr>
                      <m:t>Cap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≔     </m:t>
                    </m:r>
                    <m:func>
                      <m:func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inf</m:t>
                        </m:r>
                        <m: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.    </m:t>
                        </m:r>
                        <m:r>
                          <m:rPr>
                            <m:sty m:val="p"/>
                          </m:rP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000">
                                <a:latin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kumimoji="1"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  <m:sSubSup>
                                  <m:sSubSupPr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†</m:t>
                                    </m:r>
                                  </m:sup>
                                </m:sSubSup>
                              </m:e>
                            </m:nary>
                          </m:e>
                        </m:func>
                      </m:e>
                    </m:func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000">
                                <a:latin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func>
                      </m:e>
                    </m:func>
                  </m:oMath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973" y="1121244"/>
                <a:ext cx="5733301" cy="458652"/>
              </a:xfrm>
              <a:prstGeom prst="rect">
                <a:avLst/>
              </a:prstGeom>
              <a:blipFill>
                <a:blip r:embed="rId2"/>
                <a:stretch>
                  <a:fillRect t="-97333" b="-158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3000704" y="1667566"/>
                <a:ext cx="1232389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≻0</m:t>
                      </m:r>
                    </m:oMath>
                  </m:oMathPara>
                </a14:m>
                <a:endParaRPr kumimoji="1" lang="ja-JP" altLang="en-US" sz="2000" dirty="0" smtClean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704" y="1667566"/>
                <a:ext cx="123238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5933022" y="1667566"/>
            <a:ext cx="2492990" cy="509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dirty="0" smtClean="0"/>
              <a:t>目的関数は凸でない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007979" y="2155643"/>
                <a:ext cx="6164188" cy="1436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2000" dirty="0" smtClean="0"/>
                  <a:t>多様体</a:t>
                </a:r>
                <a:r>
                  <a:rPr kumimoji="1" lang="en-US" altLang="ja-JP" sz="2000" dirty="0" smtClean="0"/>
                  <a:t>: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≻0</m:t>
                        </m:r>
                      </m:e>
                    </m:d>
                  </m:oMath>
                </a14:m>
                <a:endParaRPr kumimoji="1" lang="en-US" altLang="ja-JP" sz="2000" b="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000" dirty="0" smtClean="0"/>
                  <a:t>リーマン計量</a:t>
                </a:r>
                <a:r>
                  <a:rPr kumimoji="1" lang="en-US" altLang="ja-JP" sz="2000" dirty="0" smtClean="0"/>
                  <a:t>: </a:t>
                </a:r>
                <a14:m>
                  <m:oMath xmlns:m="http://schemas.openxmlformats.org/officeDocument/2006/math">
                    <m:r>
                      <a:rPr kumimoji="1" lang="en-US" altLang="ja-JP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kumimoji="1" lang="ja-JP" altLang="en-US" sz="2000" i="1">
                        <a:latin typeface="Cambria Math" panose="02040503050406030204" pitchFamily="18" charset="0"/>
                      </a:rPr>
                      <m:t>の</m:t>
                    </m:r>
                  </m:oMath>
                </a14:m>
                <a:r>
                  <a:rPr kumimoji="1" lang="ja-JP" altLang="en-US" sz="2000" dirty="0" smtClean="0"/>
                  <a:t>接空間</a:t>
                </a:r>
                <a:r>
                  <a:rPr kumimoji="1" lang="en-US" altLang="ja-JP" sz="2000" dirty="0" smtClean="0"/>
                  <a:t>(</a:t>
                </a:r>
                <a:r>
                  <a:rPr kumimoji="1" lang="ja-JP" altLang="en-US" sz="2000" dirty="0" smtClean="0"/>
                  <a:t>＝</a:t>
                </a:r>
                <a:r>
                  <a:rPr kumimoji="1" lang="en-US" altLang="ja-JP" sz="2000" dirty="0" smtClean="0"/>
                  <a:t>{</a:t>
                </a:r>
                <a:r>
                  <a:rPr kumimoji="1" lang="ja-JP" altLang="en-US" sz="2000" dirty="0" smtClean="0"/>
                  <a:t>エルミート行列</a:t>
                </a:r>
                <a:r>
                  <a:rPr kumimoji="1" lang="en-US" altLang="ja-JP" sz="2000" dirty="0" smtClean="0"/>
                  <a:t>})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000" dirty="0"/>
                  <a:t> </a:t>
                </a:r>
                <a:r>
                  <a:rPr kumimoji="1" lang="en-US" altLang="ja-JP" sz="2000" dirty="0" smtClean="0"/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nor/>
                      </m:rPr>
                      <a:rPr kumimoji="1" lang="en-US" altLang="ja-JP" sz="2000" b="0" i="0" smtClean="0">
                        <a:latin typeface="Cambria Math" panose="02040503050406030204" pitchFamily="18" charset="0"/>
                      </a:rPr>
                      <m:t>tr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</m:oMath>
                </a14:m>
                <a:endParaRPr kumimoji="1" lang="en-US" altLang="ja-JP" sz="2000" dirty="0" smtClean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979" y="2155643"/>
                <a:ext cx="6164188" cy="1436419"/>
              </a:xfrm>
              <a:prstGeom prst="rect">
                <a:avLst/>
              </a:prstGeom>
              <a:blipFill>
                <a:blip r:embed="rId4"/>
                <a:stretch>
                  <a:fillRect l="-988" r="-2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1007979" y="3794953"/>
                <a:ext cx="6450227" cy="967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000" b="0" dirty="0" smtClean="0"/>
                  <a:t>Fact: 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ja-JP" altLang="en-US" sz="2000" dirty="0" smtClean="0"/>
                  <a:t>は非正曲率リーマン多様体，測地線</a:t>
                </a:r>
                <a:r>
                  <a:rPr kumimoji="1" lang="en-US" altLang="ja-JP" sz="2000" dirty="0" smtClean="0"/>
                  <a:t>(</a:t>
                </a:r>
                <a:r>
                  <a:rPr kumimoji="1" lang="ja-JP" altLang="en-US" sz="2000" dirty="0" smtClean="0"/>
                  <a:t>最短路</a:t>
                </a:r>
                <a:r>
                  <a:rPr kumimoji="1" lang="en-US" altLang="ja-JP" sz="2000" dirty="0" smtClean="0"/>
                  <a:t>)</a:t>
                </a:r>
                <a:r>
                  <a:rPr kumimoji="1" lang="ja-JP" altLang="en-US" sz="2000" dirty="0" smtClean="0"/>
                  <a:t>一意</a:t>
                </a:r>
                <a:endParaRPr kumimoji="1" lang="en-US" altLang="ja-JP" sz="200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000" dirty="0" smtClean="0"/>
                  <a:t>Fact:  </a:t>
                </a:r>
                <a:r>
                  <a:rPr kumimoji="1" lang="ja-JP" altLang="en-US" sz="2000" dirty="0" smtClean="0"/>
                  <a:t>目的</a:t>
                </a:r>
                <a:r>
                  <a:rPr kumimoji="1" lang="ja-JP" altLang="en-US" sz="2000" dirty="0"/>
                  <a:t>関数は</a:t>
                </a:r>
                <a14:m>
                  <m:oMath xmlns:m="http://schemas.openxmlformats.org/officeDocument/2006/math"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ja-JP" altLang="en-US" sz="2000" dirty="0" smtClean="0"/>
                  <a:t>上，測地的凸</a:t>
                </a: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979" y="3794953"/>
                <a:ext cx="6450227" cy="967957"/>
              </a:xfrm>
              <a:prstGeom prst="rect">
                <a:avLst/>
              </a:prstGeom>
              <a:blipFill>
                <a:blip r:embed="rId5"/>
                <a:stretch>
                  <a:fillRect l="-945" r="-1229" b="-113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987973" y="5044947"/>
                <a:ext cx="7994946" cy="101566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000" dirty="0" smtClean="0"/>
                  <a:t>Allen-</a:t>
                </a:r>
                <a:r>
                  <a:rPr kumimoji="1" lang="en-US" altLang="ja-JP" sz="2000" dirty="0" err="1" smtClean="0"/>
                  <a:t>Zhu,Garg,Li,Oliveria,Wigderson</a:t>
                </a:r>
                <a:r>
                  <a:rPr kumimoji="1" lang="en-US" altLang="ja-JP" sz="2000" dirty="0" smtClean="0"/>
                  <a:t> 2017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ja-JP" altLang="en-US" sz="2000" dirty="0" smtClean="0"/>
                  <a:t>上で</a:t>
                </a:r>
                <a:r>
                  <a:rPr kumimoji="1" lang="en-US" altLang="ja-JP" sz="2000" dirty="0" smtClean="0"/>
                  <a:t>Box constraint Newton</a:t>
                </a:r>
                <a:r>
                  <a:rPr kumimoji="1" lang="ja-JP" altLang="en-US" sz="2000" dirty="0" smtClean="0"/>
                  <a:t>法 </a:t>
                </a:r>
                <a:r>
                  <a:rPr kumimoji="1" lang="en-US" altLang="ja-JP" sz="20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000" dirty="0"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ja-JP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kumimoji="1" lang="en-US" altLang="ja-JP" sz="2000" b="0" i="0" dirty="0" smtClean="0">
                        <a:latin typeface="Cambria Math" panose="02040503050406030204" pitchFamily="18" charset="0"/>
                      </a:rPr>
                      <m:t>size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),</m:t>
                    </m:r>
                    <m:r>
                      <a:rPr kumimoji="1" lang="en-US" altLang="ja-JP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000" i="1" dirty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kumimoji="1" lang="en-US" altLang="ja-JP" sz="20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000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ja-JP" sz="2000" i="1" dirty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kumimoji="1" lang="ja-JP" altLang="en-US" sz="2000" i="1" dirty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func>
                    <m:r>
                      <a:rPr kumimoji="1" lang="en-US" altLang="ja-JP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000" dirty="0" smtClean="0"/>
                  <a:t>アルゴリズム</a:t>
                </a: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973" y="5044947"/>
                <a:ext cx="7994946" cy="1015663"/>
              </a:xfrm>
              <a:prstGeom prst="rect">
                <a:avLst/>
              </a:prstGeom>
              <a:blipFill>
                <a:blip r:embed="rId6"/>
                <a:stretch>
                  <a:fillRect l="-762" b="-60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274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66951" y="1229711"/>
            <a:ext cx="68215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dirty="0" smtClean="0"/>
              <a:t>さらに拡がりをみせており，ついていけない．</a:t>
            </a:r>
            <a:endParaRPr kumimoji="1" lang="en-US" altLang="ja-JP" sz="2400" dirty="0" smtClean="0"/>
          </a:p>
          <a:p>
            <a:pPr>
              <a:lnSpc>
                <a:spcPct val="150000"/>
              </a:lnSpc>
            </a:pPr>
            <a:r>
              <a:rPr kumimoji="1" lang="ja-JP" altLang="en-US" sz="2400" dirty="0" smtClean="0"/>
              <a:t>キーワード：</a:t>
            </a:r>
            <a:r>
              <a:rPr kumimoji="1" lang="en-US" altLang="ja-JP" sz="2400" dirty="0" err="1" smtClean="0"/>
              <a:t>Brascamp-Lieb</a:t>
            </a:r>
            <a:r>
              <a:rPr kumimoji="1" lang="ja-JP" altLang="en-US" sz="2400" dirty="0" smtClean="0"/>
              <a:t>不等式</a:t>
            </a:r>
            <a:r>
              <a:rPr kumimoji="1" lang="en-US" altLang="ja-JP" sz="2400" dirty="0" smtClean="0"/>
              <a:t>, </a:t>
            </a:r>
          </a:p>
          <a:p>
            <a:pPr>
              <a:lnSpc>
                <a:spcPct val="150000"/>
              </a:lnSpc>
            </a:pPr>
            <a:r>
              <a:rPr kumimoji="1" lang="en-US" altLang="ja-JP" sz="2400" dirty="0" smtClean="0"/>
              <a:t>moment polytope, tensor scaling, quantum marginal,</a:t>
            </a:r>
          </a:p>
          <a:p>
            <a:pPr>
              <a:lnSpc>
                <a:spcPct val="150000"/>
              </a:lnSpc>
            </a:pPr>
            <a:r>
              <a:rPr kumimoji="1" lang="en-US" altLang="ja-JP" sz="2400" dirty="0" smtClean="0"/>
              <a:t>noncommutative optimization,....</a:t>
            </a:r>
            <a:endParaRPr kumimoji="1" lang="ja-JP" altLang="en-US" sz="24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020207" y="3474973"/>
            <a:ext cx="35535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dirty="0" smtClean="0"/>
              <a:t>FOCS2019</a:t>
            </a:r>
            <a:r>
              <a:rPr kumimoji="1" lang="ja-JP" altLang="en-US" sz="2000" dirty="0" err="1" smtClean="0"/>
              <a:t>にも</a:t>
            </a:r>
            <a:r>
              <a:rPr kumimoji="1" lang="ja-JP" altLang="en-US" sz="2000" dirty="0" smtClean="0"/>
              <a:t>論文がでている</a:t>
            </a:r>
            <a:endParaRPr kumimoji="1"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165365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176075" y="378373"/>
            <a:ext cx="2504212" cy="760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200" dirty="0" smtClean="0"/>
              <a:t>part II </a:t>
            </a:r>
            <a:r>
              <a:rPr kumimoji="1" lang="ja-JP" altLang="en-US" sz="3200" dirty="0" smtClean="0"/>
              <a:t>まとめ</a:t>
            </a:r>
            <a:endParaRPr kumimoji="1" lang="en-US" altLang="ja-JP" sz="32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33047" y="1450428"/>
            <a:ext cx="679705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2800" dirty="0" smtClean="0"/>
              <a:t>行列スケーリング</a:t>
            </a:r>
            <a:r>
              <a:rPr kumimoji="1" lang="ja-JP" altLang="en-US" sz="2800" dirty="0"/>
              <a:t>，</a:t>
            </a:r>
            <a:r>
              <a:rPr kumimoji="1" lang="ja-JP" altLang="en-US" sz="2800" dirty="0" smtClean="0"/>
              <a:t>（古典的）</a:t>
            </a:r>
            <a:r>
              <a:rPr kumimoji="1" lang="en-US" altLang="ja-JP" sz="2800" dirty="0" smtClean="0"/>
              <a:t>Capacity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2800" dirty="0" smtClean="0"/>
              <a:t>作用素スケーリング</a:t>
            </a:r>
            <a:endParaRPr kumimoji="1" lang="en-US" altLang="ja-JP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Capacity</a:t>
            </a:r>
            <a:r>
              <a:rPr kumimoji="1" lang="ja-JP" altLang="en-US" sz="2800" dirty="0" err="1" smtClean="0"/>
              <a:t>，</a:t>
            </a:r>
            <a:r>
              <a:rPr kumimoji="1" lang="ja-JP" altLang="en-US" sz="2800" dirty="0" smtClean="0"/>
              <a:t>対称</a:t>
            </a:r>
            <a:r>
              <a:rPr kumimoji="1" lang="en-US" altLang="ja-JP" sz="2800" dirty="0" smtClean="0"/>
              <a:t>Capacity</a:t>
            </a:r>
          </a:p>
        </p:txBody>
      </p:sp>
    </p:spTree>
    <p:extLst>
      <p:ext uri="{BB962C8B-B14F-4D97-AF65-F5344CB8AC3E}">
        <p14:creationId xmlns:p14="http://schemas.microsoft.com/office/powerpoint/2010/main" val="411039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2824234" y="88322"/>
                <a:ext cx="3720699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2800" dirty="0" smtClean="0"/>
                  <a:t>行列スケーリング</a:t>
                </a:r>
                <a:endParaRPr kumimoji="1" lang="en-US" altLang="ja-JP" sz="280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800" dirty="0" smtClean="0"/>
                  <a:t>     </a:t>
                </a:r>
                <a14:m>
                  <m:oMath xmlns:m="http://schemas.openxmlformats.org/officeDocument/2006/math"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nor/>
                      </m:rPr>
                      <a:rPr kumimoji="1" lang="en-US" altLang="ja-JP" sz="2800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kumimoji="1" lang="en-US" altLang="ja-JP" sz="2800" b="0" i="0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800" dirty="0" smtClean="0"/>
                  <a:t>     </a:t>
                </a:r>
                <a14:m>
                  <m:oMath xmlns:m="http://schemas.openxmlformats.org/officeDocument/2006/math"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nor/>
                      </m:rPr>
                      <a:rPr kumimoji="1"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kumimoji="1" lang="en-US" altLang="ja-JP" sz="2800" dirty="0" smtClean="0"/>
                  <a:t> repeat</a:t>
                </a: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234" y="88322"/>
                <a:ext cx="3720699" cy="2031325"/>
              </a:xfrm>
              <a:prstGeom prst="rect">
                <a:avLst/>
              </a:prstGeom>
              <a:blipFill>
                <a:blip r:embed="rId2"/>
                <a:stretch>
                  <a:fillRect l="-3273" r="-2128" b="-41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261815" y="2274336"/>
                <a:ext cx="6762364" cy="240065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Thm (</a:t>
                </a:r>
                <a:r>
                  <a:rPr kumimoji="1" lang="en-US" altLang="ja-JP" sz="2400" dirty="0" err="1"/>
                  <a:t>Linial</a:t>
                </a:r>
                <a:r>
                  <a:rPr kumimoji="1" lang="en-US" altLang="ja-JP" sz="2400" dirty="0" smtClean="0"/>
                  <a:t>, </a:t>
                </a:r>
                <a:r>
                  <a:rPr kumimoji="1" lang="en-US" altLang="ja-JP" sz="2400" dirty="0" err="1" smtClean="0"/>
                  <a:t>Samorodnitsky</a:t>
                </a:r>
                <a:r>
                  <a:rPr kumimoji="1" lang="en-US" altLang="ja-JP" sz="2400" dirty="0"/>
                  <a:t>, </a:t>
                </a:r>
                <a:r>
                  <a:rPr kumimoji="1" lang="en-US" altLang="ja-JP" sz="2400" dirty="0" err="1"/>
                  <a:t>Wigderson</a:t>
                </a:r>
                <a:r>
                  <a:rPr kumimoji="1" lang="en-US" altLang="ja-JP" sz="2400" dirty="0"/>
                  <a:t> 2000</a:t>
                </a:r>
                <a:r>
                  <a:rPr kumimoji="1" lang="en-US" altLang="ja-JP" sz="2400" dirty="0" smtClean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 smtClean="0"/>
                  <a:t>行列スケーリング</a:t>
                </a:r>
                <a:r>
                  <a:rPr kumimoji="1" lang="ja-JP" altLang="en-US" sz="2400" dirty="0"/>
                  <a:t>で，</a:t>
                </a:r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kumimoji="1" lang="ja-JP" altLang="en-US" sz="2400" dirty="0" smtClean="0"/>
                  <a:t>が２重確率行列に収束</a:t>
                </a:r>
                <a:endParaRPr kumimoji="1" lang="en-US" altLang="ja-JP" sz="240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kumimoji="1" lang="ja-JP" altLang="en-US" sz="2400" dirty="0" smtClean="0"/>
                  <a:t>に完全マッチングが存在</a:t>
                </a:r>
                <a:endParaRPr kumimoji="1" lang="en-US" altLang="ja-JP" sz="240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 smtClean="0"/>
                  <a:t>        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ここで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𝑖𝑗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 ∈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kumimoji="1" lang="ja-JP" altLang="en-US" sz="2800" dirty="0"/>
                  <a:t> </a:t>
                </a: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815" y="2274336"/>
                <a:ext cx="6762364" cy="2400657"/>
              </a:xfrm>
              <a:prstGeom prst="rect">
                <a:avLst/>
              </a:prstGeom>
              <a:blipFill>
                <a:blip r:embed="rId3"/>
                <a:stretch>
                  <a:fillRect l="-14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715479" y="4853922"/>
            <a:ext cx="785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注：</a:t>
            </a:r>
            <a:r>
              <a:rPr kumimoji="1" lang="ja-JP" altLang="en-US" dirty="0"/>
              <a:t> ２重確率</a:t>
            </a:r>
            <a:r>
              <a:rPr kumimoji="1" lang="ja-JP" altLang="en-US" dirty="0" smtClean="0"/>
              <a:t>行列に「なる」わけではない，いくらでも近づくという意味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9367" y="5481141"/>
            <a:ext cx="849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行列スケーリングで完全マッチングの存在が判定できる！？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88600" y="6097495"/>
            <a:ext cx="7732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ym typeface="Wingdings" panose="05000000000000000000" pitchFamily="2" charset="2"/>
              </a:rPr>
              <a:t></a:t>
            </a:r>
            <a:r>
              <a:rPr kumimoji="1" lang="ja-JP" altLang="en-US" sz="2000" dirty="0" smtClean="0"/>
              <a:t>（多項式時間で）出来る（</a:t>
            </a:r>
            <a:r>
              <a:rPr kumimoji="1" lang="en-US" altLang="ja-JP" sz="2000" dirty="0" err="1" smtClean="0"/>
              <a:t>Linial,Samorodnitsky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err="1" smtClean="0"/>
              <a:t>Wigderson</a:t>
            </a:r>
            <a:r>
              <a:rPr kumimoji="1" lang="en-US" altLang="ja-JP" sz="2000" dirty="0" smtClean="0"/>
              <a:t> 2000</a:t>
            </a:r>
            <a:r>
              <a:rPr kumimoji="1" lang="ja-JP" altLang="en-US" sz="2000" dirty="0" smtClean="0"/>
              <a:t>）</a:t>
            </a:r>
            <a:endParaRPr kumimoji="1" lang="ja-JP" altLang="en-US" sz="2000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812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90963" y="1497724"/>
            <a:ext cx="5101333" cy="958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#P</a:t>
            </a:r>
            <a:r>
              <a:rPr kumimoji="1" lang="ja-JP" altLang="en-US" sz="2400" dirty="0" smtClean="0"/>
              <a:t>完全 </a:t>
            </a:r>
            <a:r>
              <a:rPr kumimoji="1" lang="en-US" altLang="ja-JP" sz="2400" dirty="0" smtClean="0"/>
              <a:t>(Valiant 1979)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FPRAS (</a:t>
            </a:r>
            <a:r>
              <a:rPr kumimoji="1" lang="en-US" altLang="ja-JP" sz="2400" dirty="0" err="1" smtClean="0"/>
              <a:t>Jerrum</a:t>
            </a:r>
            <a:r>
              <a:rPr kumimoji="1" lang="en-US" altLang="ja-JP" sz="2400" dirty="0" smtClean="0"/>
              <a:t>, Sinclair, </a:t>
            </a:r>
            <a:r>
              <a:rPr kumimoji="1" lang="en-US" altLang="ja-JP" sz="2400" dirty="0" err="1" smtClean="0"/>
              <a:t>Vigoda</a:t>
            </a:r>
            <a:r>
              <a:rPr kumimoji="1" lang="en-US" altLang="ja-JP" sz="2400" dirty="0" smtClean="0"/>
              <a:t> 2004)</a:t>
            </a:r>
            <a:endParaRPr kumimoji="1" lang="ja-JP" altLang="en-US" sz="2400" dirty="0"/>
          </a:p>
        </p:txBody>
      </p:sp>
      <p:sp>
        <p:nvSpPr>
          <p:cNvPr id="4" name="正方形/長方形 3"/>
          <p:cNvSpPr/>
          <p:nvPr/>
        </p:nvSpPr>
        <p:spPr>
          <a:xfrm>
            <a:off x="2899387" y="355495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3200" dirty="0" smtClean="0"/>
              <a:t>パーマネントの計算</a:t>
            </a:r>
            <a:endParaRPr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93986" y="3013582"/>
                <a:ext cx="8688789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ja-JP" altLang="en-US" sz="2400" dirty="0" smtClean="0"/>
                  <a:t>ここでは，</a:t>
                </a:r>
                <a:r>
                  <a:rPr kumimoji="1" lang="en-US" altLang="ja-JP" sz="2400" dirty="0"/>
                  <a:t> </a:t>
                </a:r>
                <a:r>
                  <a:rPr kumimoji="1" lang="en-US" altLang="ja-JP" sz="2400" dirty="0" err="1"/>
                  <a:t>Linial</a:t>
                </a:r>
                <a:r>
                  <a:rPr kumimoji="1" lang="en-US" altLang="ja-JP" sz="2400" dirty="0" smtClean="0"/>
                  <a:t>, </a:t>
                </a:r>
                <a:r>
                  <a:rPr kumimoji="1" lang="en-US" altLang="ja-JP" sz="2400" dirty="0" err="1" smtClean="0"/>
                  <a:t>Samorodnitsky</a:t>
                </a:r>
                <a:r>
                  <a:rPr kumimoji="1" lang="en-US" altLang="ja-JP" sz="2400" dirty="0"/>
                  <a:t>, </a:t>
                </a:r>
                <a:r>
                  <a:rPr kumimoji="1" lang="en-US" altLang="ja-JP" sz="2400" dirty="0" err="1"/>
                  <a:t>Wigderson</a:t>
                </a:r>
                <a:r>
                  <a:rPr kumimoji="1" lang="en-US" altLang="ja-JP" sz="2400" dirty="0"/>
                  <a:t> </a:t>
                </a:r>
                <a:r>
                  <a:rPr kumimoji="1" lang="en-US" altLang="ja-JP" sz="2400" dirty="0" smtClean="0"/>
                  <a:t>2000</a:t>
                </a:r>
                <a:r>
                  <a:rPr kumimoji="1" lang="ja-JP" altLang="en-US" sz="2400" dirty="0" smtClean="0"/>
                  <a:t>の</a:t>
                </a:r>
                <a:endParaRPr kumimoji="1" lang="en-US" altLang="ja-JP" sz="2400" dirty="0" smtClean="0"/>
              </a:p>
              <a:p>
                <a:r>
                  <a:rPr kumimoji="1" lang="ja-JP" altLang="en-US" sz="2400" dirty="0" smtClean="0"/>
                  <a:t>      行列スケーリングによる</a:t>
                </a:r>
                <a:r>
                  <a:rPr kumimoji="1" lang="en-US" altLang="ja-JP" sz="2400" dirty="0" smtClean="0"/>
                  <a:t>(</a:t>
                </a:r>
                <a:r>
                  <a:rPr kumimoji="1" lang="ja-JP" altLang="en-US" sz="2400" dirty="0" smtClean="0"/>
                  <a:t>決定的</a:t>
                </a:r>
                <a:r>
                  <a:rPr kumimoji="1" lang="en-US" altLang="ja-JP" sz="2400" dirty="0" smtClean="0"/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ja-JP" altLang="en-US" sz="2400" dirty="0" smtClean="0"/>
                  <a:t>近似アルゴリズム</a:t>
                </a:r>
                <a:endParaRPr kumimoji="1" lang="en-US" altLang="ja-JP" sz="2400" dirty="0" smtClean="0"/>
              </a:p>
              <a:p>
                <a:r>
                  <a:rPr kumimoji="1" lang="ja-JP" altLang="en-US" sz="2400" dirty="0" smtClean="0"/>
                  <a:t>     の背景にある考え方を紹介する．</a:t>
                </a:r>
                <a:endParaRPr kumimoji="1" lang="en-US" altLang="ja-JP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kumimoji="1" lang="en-US" altLang="ja-JP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ja-JP" altLang="en-US" sz="2400" dirty="0" smtClean="0"/>
                  <a:t>それが，作用素スケーリングによる</a:t>
                </a:r>
                <a:endParaRPr kumimoji="1" lang="en-US" altLang="ja-JP" sz="2400" dirty="0" smtClean="0"/>
              </a:p>
              <a:p>
                <a:r>
                  <a:rPr kumimoji="1" lang="en-US" altLang="ja-JP" sz="2400" dirty="0" smtClean="0"/>
                  <a:t>      </a:t>
                </a:r>
                <a:r>
                  <a:rPr kumimoji="1" lang="en-US" altLang="ja-JP" sz="2400" dirty="0" err="1" smtClean="0"/>
                  <a:t>nc</a:t>
                </a:r>
                <a:r>
                  <a:rPr kumimoji="1" lang="en-US" altLang="ja-JP" sz="2400" dirty="0" smtClean="0"/>
                  <a:t>-</a:t>
                </a:r>
                <a:r>
                  <a:rPr kumimoji="1" lang="ja-JP" altLang="en-US" sz="2400" dirty="0" smtClean="0"/>
                  <a:t>正則性判定（</a:t>
                </a:r>
                <a:r>
                  <a:rPr kumimoji="1" lang="en-US" altLang="ja-JP" sz="2400" dirty="0" err="1" smtClean="0"/>
                  <a:t>Gurvits</a:t>
                </a:r>
                <a:r>
                  <a:rPr kumimoji="1" lang="en-US" altLang="ja-JP" sz="2400" dirty="0" smtClean="0"/>
                  <a:t> 2004, Garg et al. 2015</a:t>
                </a:r>
                <a:r>
                  <a:rPr kumimoji="1" lang="ja-JP" altLang="en-US" sz="2400" dirty="0" smtClean="0"/>
                  <a:t>）につながる．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86" y="3013582"/>
                <a:ext cx="8688789" cy="2308324"/>
              </a:xfrm>
              <a:prstGeom prst="rect">
                <a:avLst/>
              </a:prstGeom>
              <a:blipFill>
                <a:blip r:embed="rId2"/>
                <a:stretch>
                  <a:fillRect l="-912" t="-2375" r="-70" b="-5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781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08579" y="233066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パーマネント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911491" y="1230319"/>
                <a:ext cx="6459141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):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ja-JP" altLang="en-US" sz="2400" dirty="0" smtClean="0"/>
                  <a:t> 非負行列，ゼロ列，ゼロ行なし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91" y="1230319"/>
                <a:ext cx="6459141" cy="399084"/>
              </a:xfrm>
              <a:prstGeom prst="rect">
                <a:avLst/>
              </a:prstGeom>
              <a:blipFill>
                <a:blip r:embed="rId2"/>
                <a:stretch>
                  <a:fillRect l="-1700" t="-21538" r="-1889" b="-4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839904" y="2057384"/>
                <a:ext cx="3156505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Perm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kumimoji="1" lang="ja-JP" altLang="en-US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904" y="2057384"/>
                <a:ext cx="3156505" cy="1008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812770" y="1922294"/>
                <a:ext cx="3021789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det</m:t>
                    </m:r>
                    <m:r>
                      <m:rPr>
                        <m:nor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kumimoji="1" lang="ja-JP" altLang="en-US" dirty="0" smtClean="0"/>
                  <a:t>から符号を除いたもの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770" y="1922294"/>
                <a:ext cx="3021789" cy="369332"/>
              </a:xfrm>
              <a:prstGeom prst="rect">
                <a:avLst/>
              </a:prstGeom>
              <a:blipFill>
                <a:blip r:embed="rId4"/>
                <a:stretch>
                  <a:fillRect t="-4762" r="-1207" b="-2381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473597" y="4161860"/>
                <a:ext cx="5635453" cy="243989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Obs.  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kumimoji="1" lang="en-US" altLang="ja-JP" sz="2400" b="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                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nor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0  </m:t>
                              </m:r>
                              <m:r>
                                <m:rPr>
                                  <m:nor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kumimoji="1" lang="en-US" altLang="ja-JP" sz="2400" b="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>
                    <a:sym typeface="Wingdings" panose="05000000000000000000" pitchFamily="2" charset="2"/>
                  </a:rPr>
                  <a:t>        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Perm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の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完全マッチング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597" y="4161860"/>
                <a:ext cx="5635453" cy="2439899"/>
              </a:xfrm>
              <a:prstGeom prst="rect">
                <a:avLst/>
              </a:prstGeom>
              <a:blipFill>
                <a:blip r:embed="rId5"/>
                <a:stretch>
                  <a:fillRect l="-1732" b="-2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2382292" y="352653"/>
            <a:ext cx="5326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パーマネント（</a:t>
            </a:r>
            <a:r>
              <a:rPr kumimoji="1" lang="en-US" altLang="ja-JP" sz="3200" dirty="0" smtClean="0"/>
              <a:t>permanent</a:t>
            </a:r>
            <a:r>
              <a:rPr kumimoji="1" lang="ja-JP" altLang="en-US" sz="3200" dirty="0" smtClean="0"/>
              <a:t>）</a:t>
            </a:r>
            <a:endParaRPr kumimoji="1" lang="ja-JP" altLang="en-US" sz="32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5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858455" y="3305206"/>
                <a:ext cx="6738704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Obs.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Perm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&gt;0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kumimoji="1" lang="ja-JP" altLang="en-US" sz="2400" i="1" dirty="0">
                        <a:latin typeface="Cambria Math" panose="02040503050406030204" pitchFamily="18" charset="0"/>
                      </a:rPr>
                      <m:t>に</m:t>
                    </m:r>
                  </m:oMath>
                </a14:m>
                <a:r>
                  <a:rPr kumimoji="1" lang="ja-JP" altLang="en-US" sz="2400" dirty="0" smtClean="0"/>
                  <a:t>完全マッチングが存在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55" y="3305206"/>
                <a:ext cx="6738704" cy="461665"/>
              </a:xfrm>
              <a:prstGeom prst="rect">
                <a:avLst/>
              </a:prstGeom>
              <a:blipFill>
                <a:blip r:embed="rId6"/>
                <a:stretch>
                  <a:fillRect l="-1448" t="-11842" r="-362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4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36732" y="277394"/>
            <a:ext cx="1779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Capacity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90648" y="27739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古典的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878410" y="1275577"/>
                <a:ext cx="6459141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):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ja-JP" altLang="en-US" sz="2400" dirty="0" smtClean="0"/>
                  <a:t> 非負行列，ゼロ列，ゼロ行なし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10" y="1275577"/>
                <a:ext cx="6459141" cy="399084"/>
              </a:xfrm>
              <a:prstGeom prst="rect">
                <a:avLst/>
              </a:prstGeom>
              <a:blipFill>
                <a:blip r:embed="rId2"/>
                <a:stretch>
                  <a:fillRect l="-1604" t="-19697" r="-1887" b="-409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746235" y="2785239"/>
                <a:ext cx="6195542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Obs.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Perm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kumimoji="1" lang="en-US" altLang="ja-JP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1" lang="en-US" altLang="ja-JP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kumimoji="1"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1" lang="ja-JP" altLang="en-US" sz="2400" dirty="0" smtClean="0"/>
                  <a:t> </a:t>
                </a:r>
                <a:r>
                  <a:rPr kumimoji="1" lang="en-US" altLang="ja-JP" sz="2400" dirty="0" smtClean="0"/>
                  <a:t>(</a:t>
                </a:r>
                <a:r>
                  <a:rPr kumimoji="1" lang="ja-JP" altLang="en-US" sz="2400" dirty="0" smtClean="0"/>
                  <a:t>その他の項</a:t>
                </a:r>
                <a:r>
                  <a:rPr kumimoji="1" lang="en-US" altLang="ja-JP" sz="2400" dirty="0" smtClean="0"/>
                  <a:t>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35" y="2785239"/>
                <a:ext cx="6195542" cy="461665"/>
              </a:xfrm>
              <a:prstGeom prst="rect">
                <a:avLst/>
              </a:prstGeom>
              <a:blipFill>
                <a:blip r:embed="rId3"/>
                <a:stretch>
                  <a:fillRect l="-1475" t="-11842" r="-688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746235" y="1925487"/>
                <a:ext cx="6704656" cy="504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∏"/>
                        <m:ctrlPr>
                          <a:rPr kumimoji="1" lang="ja-JP" altLang="en-US" sz="24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4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ja-JP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kumimoji="1" lang="en-US" altLang="ja-JP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i="1" dirty="0">
                                    <a:latin typeface="Cambria Math" panose="02040503050406030204" pitchFamily="18" charset="0"/>
                                  </a:rPr>
                                  <m:t>𝐵𝑥</m:t>
                                </m:r>
                              </m:e>
                            </m:d>
                          </m:e>
                          <m:sub>
                            <m:r>
                              <a:rPr kumimoji="1" lang="en-US" altLang="ja-JP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∏"/>
                            <m:ctrlPr>
                              <a:rPr kumimoji="1" lang="ja-JP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kumimoji="1" lang="en-US" altLang="ja-JP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ja-JP" sz="2400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ja-JP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kumimoji="1" lang="en-US" altLang="ja-JP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1"/>
                                  </m:rPr>
                                  <a:rPr kumimoji="1"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kumimoji="1" lang="en-US" altLang="ja-JP" sz="2400" i="1" dirty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kumimoji="1" lang="en-US" altLang="ja-JP" sz="24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kumimoji="1" lang="en-US" altLang="ja-JP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kumimoji="1" lang="en-US" altLang="ja-JP" sz="2400" i="1" dirty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1" lang="en-US" altLang="ja-JP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sz="24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35" y="1925487"/>
                <a:ext cx="6704656" cy="504754"/>
              </a:xfrm>
              <a:prstGeom prst="rect">
                <a:avLst/>
              </a:prstGeom>
              <a:blipFill>
                <a:blip r:embed="rId4"/>
                <a:stretch>
                  <a:fillRect t="-118072" b="-1710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746235" y="3786951"/>
                <a:ext cx="8139536" cy="119314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400" dirty="0" smtClean="0"/>
                  <a:t>  Def </a:t>
                </a:r>
                <a:r>
                  <a:rPr kumimoji="1" lang="en-US" altLang="ja-JP" sz="2400" dirty="0"/>
                  <a:t>(Capacity</a:t>
                </a:r>
                <a:r>
                  <a:rPr kumimoji="1" lang="en-US" altLang="ja-JP" sz="2400" dirty="0" smtClean="0"/>
                  <a:t>)</a:t>
                </a:r>
                <a:endParaRPr kumimoji="1" lang="en-US" altLang="ja-JP" sz="2400" b="0" i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Cap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≔</m:t>
                      </m:r>
                      <m:func>
                        <m:func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/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⋯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|  </m:t>
                              </m:r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&gt;0,</m:t>
                              </m:r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&gt;0,…,</m:t>
                              </m:r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35" y="3786951"/>
                <a:ext cx="8139536" cy="1193147"/>
              </a:xfrm>
              <a:prstGeom prst="rect">
                <a:avLst/>
              </a:prstGeom>
              <a:blipFill>
                <a:blip r:embed="rId5"/>
                <a:stretch>
                  <a:fillRect l="-599" t="-76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746235" y="5520145"/>
                <a:ext cx="3157275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Obs.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Cap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Perm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35" y="5520145"/>
                <a:ext cx="3157275" cy="461665"/>
              </a:xfrm>
              <a:prstGeom prst="rect">
                <a:avLst/>
              </a:prstGeom>
              <a:blipFill>
                <a:blip r:embed="rId6"/>
                <a:stretch>
                  <a:fillRect l="-2896" t="-10667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正方形/長方形 12"/>
          <p:cNvSpPr/>
          <p:nvPr/>
        </p:nvSpPr>
        <p:spPr>
          <a:xfrm>
            <a:off x="5316386" y="492838"/>
            <a:ext cx="1379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 err="1"/>
              <a:t>Gurvits</a:t>
            </a:r>
            <a:r>
              <a:rPr kumimoji="1" lang="en-US" altLang="ja-JP" dirty="0"/>
              <a:t> 2008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652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977142" y="105707"/>
                <a:ext cx="6735690" cy="168353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err="1" smtClean="0"/>
                  <a:t>Thm</a:t>
                </a:r>
                <a:r>
                  <a:rPr kumimoji="1" lang="en-US" altLang="ja-JP" sz="2400" dirty="0" smtClean="0"/>
                  <a:t> (</a:t>
                </a:r>
                <a:r>
                  <a:rPr kumimoji="1" lang="ja-JP" altLang="en-US" sz="2400" dirty="0" smtClean="0"/>
                  <a:t>一般化</a:t>
                </a:r>
                <a:r>
                  <a:rPr kumimoji="1" lang="en-US" altLang="ja-JP" sz="2400" dirty="0"/>
                  <a:t>v</a:t>
                </a:r>
                <a:r>
                  <a:rPr kumimoji="1" lang="en-US" altLang="ja-JP" sz="2400" dirty="0" smtClean="0"/>
                  <a:t>an der </a:t>
                </a:r>
                <a:r>
                  <a:rPr kumimoji="1" lang="en-US" altLang="ja-JP" sz="2400" dirty="0" err="1" smtClean="0"/>
                  <a:t>Waerden</a:t>
                </a:r>
                <a:r>
                  <a:rPr kumimoji="1" lang="ja-JP" altLang="en-US" sz="2400" dirty="0" smtClean="0"/>
                  <a:t>不等式</a:t>
                </a:r>
                <a:r>
                  <a:rPr kumimoji="1" lang="en-US" altLang="ja-JP" sz="2400" dirty="0" smtClean="0"/>
                  <a:t>; </a:t>
                </a:r>
                <a:r>
                  <a:rPr kumimoji="1" lang="en-US" altLang="ja-JP" sz="2400" dirty="0" err="1" smtClean="0"/>
                  <a:t>Gurvits</a:t>
                </a:r>
                <a:r>
                  <a:rPr kumimoji="1" lang="en-US" altLang="ja-JP" sz="2400" dirty="0" smtClean="0"/>
                  <a:t> 2008)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Perm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Cap</m:t>
                      </m:r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42" y="105707"/>
                <a:ext cx="6735690" cy="1683538"/>
              </a:xfrm>
              <a:prstGeom prst="rect">
                <a:avLst/>
              </a:prstGeom>
              <a:blipFill>
                <a:blip r:embed="rId2"/>
                <a:stretch>
                  <a:fillRect l="-1357" r="-3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728065" y="2122834"/>
                <a:ext cx="4729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Perm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Cap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kumimoji="1" lang="en-US" altLang="ja-JP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Perm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065" y="2122834"/>
                <a:ext cx="4729885" cy="461665"/>
              </a:xfrm>
              <a:prstGeom prst="rect">
                <a:avLst/>
              </a:prstGeom>
              <a:blipFill>
                <a:blip r:embed="rId3"/>
                <a:stretch>
                  <a:fillRect l="-1933" t="-11842" b="-27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 rot="1263944">
                <a:off x="4556404" y="1743946"/>
                <a:ext cx="6563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63944">
                <a:off x="4556404" y="1743946"/>
                <a:ext cx="656398" cy="276999"/>
              </a:xfrm>
              <a:prstGeom prst="rect">
                <a:avLst/>
              </a:prstGeom>
              <a:blipFill>
                <a:blip r:embed="rId4"/>
                <a:stretch>
                  <a:fillRect l="-16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532472" y="2818260"/>
                <a:ext cx="7989175" cy="120032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err="1" smtClean="0"/>
                  <a:t>Cor</a:t>
                </a:r>
                <a:r>
                  <a:rPr kumimoji="1" lang="en-US" altLang="ja-JP" sz="2400" dirty="0" smtClean="0"/>
                  <a:t>: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Cap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kumimoji="1" lang="ja-JP" altLang="en-US" sz="2400" dirty="0" smtClean="0"/>
                  <a:t>は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Perm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ja-JP" altLang="en-US" sz="2400" i="1" dirty="0">
                        <a:latin typeface="Cambria Math" panose="02040503050406030204" pitchFamily="18" charset="0"/>
                      </a:rPr>
                      <m:t>の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ja-JP" altLang="en-US" sz="2400" dirty="0" smtClean="0"/>
                  <a:t>近似</a:t>
                </a:r>
                <a:endParaRPr kumimoji="1" lang="en-US" altLang="ja-JP" sz="2400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Cap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 &gt; 0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Perm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&gt;0⇔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kumimoji="1" lang="ja-JP" altLang="en-US" sz="2400" i="1" dirty="0">
                        <a:latin typeface="Cambria Math" panose="02040503050406030204" pitchFamily="18" charset="0"/>
                      </a:rPr>
                      <m:t>に</m:t>
                    </m:r>
                  </m:oMath>
                </a14:m>
                <a:r>
                  <a:rPr kumimoji="1" lang="ja-JP" altLang="en-US" sz="2400" dirty="0"/>
                  <a:t>完全マッチング</a:t>
                </a:r>
                <a:r>
                  <a:rPr kumimoji="1" lang="ja-JP" altLang="en-US" sz="2400" dirty="0" smtClean="0"/>
                  <a:t>あり</a:t>
                </a:r>
                <a:endParaRPr kumimoji="1" lang="en-US" altLang="ja-JP" sz="2400" dirty="0" smtClean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72" y="2818260"/>
                <a:ext cx="7989175" cy="1200329"/>
              </a:xfrm>
              <a:prstGeom prst="rect">
                <a:avLst/>
              </a:prstGeom>
              <a:blipFill>
                <a:blip r:embed="rId5"/>
                <a:stretch>
                  <a:fillRect l="-1144" r="-229" b="-65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478029" y="4338489"/>
                <a:ext cx="82130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 dirty="0" smtClean="0"/>
                  <a:t>数え上げ問題（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000">
                        <a:latin typeface="Cambria Math" panose="02040503050406030204" pitchFamily="18" charset="0"/>
                      </a:rPr>
                      <m:t>Perm</m:t>
                    </m:r>
                    <m:r>
                      <m:rPr>
                        <m:nor/>
                      </m:rPr>
                      <a:rPr kumimoji="1" lang="en-US" altLang="ja-JP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kumimoji="1" lang="ja-JP" altLang="en-US" sz="2000" dirty="0" smtClean="0"/>
                  <a:t>）が近似的に最適化問題（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000">
                        <a:latin typeface="Cambria Math" panose="02040503050406030204" pitchFamily="18" charset="0"/>
                      </a:rPr>
                      <m:t>Cap</m:t>
                    </m:r>
                    <m:d>
                      <m:d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kumimoji="1" lang="ja-JP" altLang="en-US" sz="2000" dirty="0" smtClean="0"/>
                  <a:t>）になった！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29" y="4338489"/>
                <a:ext cx="8213082" cy="400110"/>
              </a:xfrm>
              <a:prstGeom prst="rect">
                <a:avLst/>
              </a:prstGeom>
              <a:blipFill>
                <a:blip r:embed="rId6"/>
                <a:stretch>
                  <a:fillRect l="-742" t="-7692" r="-74" b="-2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235456" y="4921162"/>
                <a:ext cx="8031558" cy="1617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 smtClean="0">
                          <a:latin typeface="Cambria Math" panose="02040503050406030204" pitchFamily="18" charset="0"/>
                        </a:rPr>
                        <m:t>Cap</m:t>
                      </m:r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:=         </m:t>
                      </m:r>
                      <m:r>
                        <m:rPr>
                          <m:nor/>
                        </m:rPr>
                        <a:rPr lang="en-US" altLang="ja-JP" sz="2400" b="0" i="0" smtClean="0">
                          <a:latin typeface="Cambria Math" panose="02040503050406030204" pitchFamily="18" charset="0"/>
                        </a:rPr>
                        <m:t>inf</m:t>
                      </m:r>
                      <m:r>
                        <m:rPr>
                          <m:nor/>
                        </m:rPr>
                        <a:rPr lang="en-US" altLang="ja-JP" sz="2400" b="0" i="0" smtClean="0">
                          <a:latin typeface="Cambria Math" panose="02040503050406030204" pitchFamily="18" charset="0"/>
                        </a:rPr>
                        <m:t>.      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kumimoji="1" lang="ja-JP" alt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kumimoji="1" lang="en-US" altLang="ja-JP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ja-JP" sz="2400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ja-JP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1" lang="en-US" altLang="ja-JP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kumimoji="1" lang="en-US" altLang="ja-JP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400" i="1" dirty="0">
                                          <a:latin typeface="Cambria Math" panose="02040503050406030204" pitchFamily="18" charset="0"/>
                                        </a:rPr>
                                        <m:t>𝐵𝑥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kumimoji="1" lang="en-US" altLang="ja-JP" sz="24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ja-JP" sz="2400" dirty="0" smtClean="0"/>
              </a:p>
              <a:p>
                <a:endParaRPr lang="en-US" altLang="ja-JP" sz="2400" dirty="0"/>
              </a:p>
              <a:p>
                <a:r>
                  <a:rPr lang="en-US" altLang="ja-JP" sz="2400" dirty="0" smtClean="0"/>
                  <a:t>                           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                             </m:t>
                    </m:r>
                    <m:r>
                      <m:rPr>
                        <m:nor/>
                      </m:rPr>
                      <a:rPr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24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altLang="ja-JP" sz="24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altLang="ja-JP" sz="24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ja-JP" sz="24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&gt;0, </m:t>
                    </m:r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&gt;0,…,</m:t>
                    </m:r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ja-JP" sz="2400" dirty="0" smtClean="0"/>
                  <a:t>.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56" y="4921162"/>
                <a:ext cx="8031558" cy="1617751"/>
              </a:xfrm>
              <a:prstGeom prst="rect">
                <a:avLst/>
              </a:prstGeom>
              <a:blipFill>
                <a:blip r:embed="rId7"/>
                <a:stretch>
                  <a:fillRect r="-380" b="-7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2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8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455996" y="369935"/>
                <a:ext cx="81355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dirty="0" smtClean="0"/>
                  <a:t>行列スケーリングは</a:t>
                </a:r>
                <a:r>
                  <a:rPr kumimoji="1" lang="en-US" altLang="ja-JP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Cap</m:t>
                    </m:r>
                  </m:oMath>
                </a14:m>
                <a:r>
                  <a:rPr kumimoji="1" lang="ja-JP" altLang="en-US" sz="2400" dirty="0" smtClean="0"/>
                  <a:t>の最小化アルゴリズムとみなせる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96" y="369935"/>
                <a:ext cx="8135560" cy="461665"/>
              </a:xfrm>
              <a:prstGeom prst="rect">
                <a:avLst/>
              </a:prstGeom>
              <a:blipFill>
                <a:blip r:embed="rId2"/>
                <a:stretch>
                  <a:fillRect l="-1199" t="-10667" r="-150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/>
          <p:cNvGrpSpPr/>
          <p:nvPr/>
        </p:nvGrpSpPr>
        <p:grpSpPr>
          <a:xfrm>
            <a:off x="455996" y="1095134"/>
            <a:ext cx="6848886" cy="2144261"/>
            <a:chOff x="455996" y="1095134"/>
            <a:chExt cx="6848886" cy="21442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正方形/長方形 4"/>
                <p:cNvSpPr/>
                <p:nvPr/>
              </p:nvSpPr>
              <p:spPr>
                <a:xfrm>
                  <a:off x="2774731" y="2279425"/>
                  <a:ext cx="453015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4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ja-JP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ja-JP" sz="24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altLang="ja-JP" sz="2400" b="0" i="0" smtClean="0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lang="en-US" altLang="ja-JP" sz="2400" dirty="0" smtClean="0"/>
                    <a:t>, </a:t>
                  </a:r>
                </a:p>
              </p:txBody>
            </p:sp>
          </mc:Choice>
          <mc:Fallback xmlns="">
            <p:sp>
              <p:nvSpPr>
                <p:cNvPr id="5" name="正方形/長方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4731" y="2279425"/>
                  <a:ext cx="4530151" cy="461665"/>
                </a:xfrm>
                <a:prstGeom prst="rect">
                  <a:avLst/>
                </a:prstGeom>
                <a:blipFill>
                  <a:blip r:embed="rId3"/>
                  <a:stretch>
                    <a:fillRect t="-10526" r="-1211" b="-289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正方形/長方形 5"/>
            <p:cNvSpPr/>
            <p:nvPr/>
          </p:nvSpPr>
          <p:spPr>
            <a:xfrm>
              <a:off x="503384" y="1095134"/>
              <a:ext cx="255281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 smtClean="0"/>
                <a:t>Def (</a:t>
              </a:r>
              <a:r>
                <a:rPr lang="ja-JP" altLang="en-US" sz="2400" dirty="0" smtClean="0"/>
                <a:t>対称</a:t>
              </a:r>
              <a:r>
                <a:rPr lang="en-US" altLang="ja-JP" sz="2400" dirty="0" smtClean="0"/>
                <a:t>Capacity)</a:t>
              </a:r>
              <a:endParaRPr lang="ja-JP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正方形/長方形 6"/>
                <p:cNvSpPr/>
                <p:nvPr/>
              </p:nvSpPr>
              <p:spPr>
                <a:xfrm>
                  <a:off x="2730432" y="1688787"/>
                  <a:ext cx="151733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ja-JP" sz="2400">
                            <a:latin typeface="Cambria Math" panose="02040503050406030204" pitchFamily="18" charset="0"/>
                          </a:rPr>
                          <m:t>inf</m:t>
                        </m:r>
                        <m:r>
                          <m:rPr>
                            <m:nor/>
                          </m:rPr>
                          <a:rPr lang="en-US" altLang="ja-JP" sz="2400">
                            <a:latin typeface="Cambria Math" panose="02040503050406030204" pitchFamily="18" charset="0"/>
                          </a:rPr>
                          <m:t>.  </m:t>
                        </m:r>
                        <m:sSup>
                          <m:s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𝐵𝑥</m:t>
                        </m:r>
                      </m:oMath>
                    </m:oMathPara>
                  </a14:m>
                  <a:endParaRPr lang="en-US" altLang="ja-JP" sz="2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正方形/長方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0432" y="1688787"/>
                  <a:ext cx="1517338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3489101" y="2870063"/>
                  <a:ext cx="336489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&gt;0.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9101" y="2870063"/>
                  <a:ext cx="3364896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812" b="-2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正方形/長方形 9"/>
                <p:cNvSpPr/>
                <p:nvPr/>
              </p:nvSpPr>
              <p:spPr>
                <a:xfrm>
                  <a:off x="455996" y="1687279"/>
                  <a:ext cx="2149243" cy="4646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ja-JP" sz="2400">
                            <a:latin typeface="Cambria Math" panose="02040503050406030204" pitchFamily="18" charset="0"/>
                          </a:rPr>
                          <m:t>Ca</m:t>
                        </m:r>
                        <m:sSup>
                          <m:s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altLang="ja-JP" sz="240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altLang="ja-JP" sz="2400">
                                <a:latin typeface="Cambria Math" panose="02040503050406030204" pitchFamily="18" charset="0"/>
                              </a:rPr>
                              <m:t>sym</m:t>
                            </m:r>
                          </m:sup>
                        </m:sSup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≔</m:t>
                        </m:r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10" name="正方形/長方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996" y="1687279"/>
                  <a:ext cx="2149243" cy="464679"/>
                </a:xfrm>
                <a:prstGeom prst="rect">
                  <a:avLst/>
                </a:prstGeom>
                <a:blipFill>
                  <a:blip r:embed="rId6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503383" y="3598277"/>
                <a:ext cx="4561839" cy="53957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Lem: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400">
                        <a:latin typeface="Cambria Math" panose="02040503050406030204" pitchFamily="18" charset="0"/>
                      </a:rPr>
                      <m:t>Ca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ja-JP" sz="24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ja-JP" sz="2400">
                            <a:latin typeface="Cambria Math" panose="02040503050406030204" pitchFamily="18" charset="0"/>
                          </a:rPr>
                          <m:t>sym</m:t>
                        </m:r>
                      </m:sup>
                    </m:sSup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𝑛</m:t>
                    </m:r>
                    <m:rad>
                      <m:ra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m:rPr>
                            <m:nor/>
                          </m:rPr>
                          <a:rPr kumimoji="1" lang="en-US" altLang="ja-JP" sz="2400">
                            <a:latin typeface="Cambria Math" panose="02040503050406030204" pitchFamily="18" charset="0"/>
                          </a:rPr>
                          <m:t>Cap</m:t>
                        </m:r>
                        <m:d>
                          <m:d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rad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83" y="3598277"/>
                <a:ext cx="4561839" cy="539571"/>
              </a:xfrm>
              <a:prstGeom prst="rect">
                <a:avLst/>
              </a:prstGeom>
              <a:blipFill>
                <a:blip r:embed="rId7"/>
                <a:stretch>
                  <a:fillRect l="-2139" b="-224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606389" y="4534106"/>
                <a:ext cx="3830792" cy="5335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∵</m:t>
                      </m:r>
                      <m:r>
                        <m:rPr>
                          <m:nor/>
                        </m:rPr>
                        <a:rPr lang="en-US" altLang="ja-JP" sz="2400">
                          <a:latin typeface="Cambria Math" panose="02040503050406030204" pitchFamily="18" charset="0"/>
                        </a:rPr>
                        <m:t>Ca</m:t>
                      </m:r>
                      <m:sSup>
                        <m:s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sym</m:t>
                          </m:r>
                        </m:sup>
                      </m:sSup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400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400" b="0" i="0" smtClean="0">
                                      <a:latin typeface="Cambria Math" panose="02040503050406030204" pitchFamily="18" charset="0"/>
                                    </a:rPr>
                                    <m:t>inf</m:t>
                                  </m:r>
                                </m:e>
                                <m:lim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𝐵𝑥</m:t>
                              </m:r>
                              <m:r>
                                <m:rPr>
                                  <m:nor/>
                                </m:rPr>
                                <a:rPr lang="en-US" altLang="ja-JP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89" y="4534106"/>
                <a:ext cx="3830792" cy="533544"/>
              </a:xfrm>
              <a:prstGeom prst="rect">
                <a:avLst/>
              </a:prstGeom>
              <a:blipFill>
                <a:blip r:embed="rId8"/>
                <a:stretch>
                  <a:fillRect l="-636" t="-2299" b="-137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3056199" y="5140742"/>
                <a:ext cx="12418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ja-JP" altLang="en-US" dirty="0" smtClean="0"/>
                  <a:t>に関する</a:t>
                </a:r>
                <a:endParaRPr kumimoji="1" lang="en-US" altLang="ja-JP" dirty="0" smtClean="0"/>
              </a:p>
              <a:p>
                <a:r>
                  <a:rPr kumimoji="1" lang="ja-JP" altLang="en-US" dirty="0"/>
                  <a:t>　</a:t>
                </a:r>
                <a:r>
                  <a:rPr kumimoji="1" lang="ja-JP" altLang="en-US" dirty="0" smtClean="0"/>
                  <a:t>凸計画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199" y="5140742"/>
                <a:ext cx="1241815" cy="646331"/>
              </a:xfrm>
              <a:prstGeom prst="rect">
                <a:avLst/>
              </a:prstGeom>
              <a:blipFill>
                <a:blip r:embed="rId9"/>
                <a:stretch>
                  <a:fillRect t="-3774" r="-4412" b="-150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3985012" y="5200526"/>
                <a:ext cx="2692275" cy="13150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𝐵𝑥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rad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d>
                                          <m:dPr>
                                            <m:ctrlPr>
                                              <a:rPr kumimoji="1" lang="en-US" altLang="ja-JP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1" lang="en-US" altLang="ja-JP" i="1">
                                                <a:latin typeface="Cambria Math" panose="02040503050406030204" pitchFamily="18" charset="0"/>
                                              </a:rPr>
                                              <m:t>𝐵𝑥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kumimoji="1"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d>
                                          <m:dPr>
                                            <m:ctrlPr>
                                              <a:rPr kumimoji="1" lang="en-US" altLang="ja-JP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1" lang="en-US" altLang="ja-JP" i="1">
                                                <a:latin typeface="Cambria Math" panose="02040503050406030204" pitchFamily="18" charset="0"/>
                                              </a:rPr>
                                              <m:t>𝐵𝑥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kumimoji="1" lang="en-US" altLang="ja-JP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bSup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kumimoji="1"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d>
                                          <m:dPr>
                                            <m:ctrlPr>
                                              <a:rPr kumimoji="1" lang="en-US" altLang="ja-JP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1" lang="en-US" altLang="ja-JP" i="1">
                                                <a:latin typeface="Cambria Math" panose="02040503050406030204" pitchFamily="18" charset="0"/>
                                              </a:rPr>
                                              <m:t>𝐵𝑥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kumimoji="1" lang="en-US" altLang="ja-JP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bSup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012" y="5200526"/>
                <a:ext cx="2692275" cy="13150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4470390" y="4439336"/>
                <a:ext cx="4374659" cy="6397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ja-JP" sz="2400">
                                <a:latin typeface="Cambria Math" panose="02040503050406030204" pitchFamily="18" charset="0"/>
                              </a:rPr>
                              <m:t>inf</m:t>
                            </m:r>
                          </m:e>
                          <m:lim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rad>
                          <m:rad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g>
                          <m:e>
                            <m:nary>
                              <m:naryPr>
                                <m:chr m:val="∏"/>
                                <m:limLoc m:val="subSup"/>
                                <m:supHide m:val="on"/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kumimoji="1"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𝐵𝑥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rad>
                      </m:e>
                    </m:func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𝑛</m:t>
                    </m:r>
                    <m:rad>
                      <m:ra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m:rPr>
                            <m:nor/>
                          </m:rPr>
                          <a:rPr kumimoji="1" lang="en-US" altLang="ja-JP" sz="2400">
                            <a:latin typeface="Cambria Math" panose="02040503050406030204" pitchFamily="18" charset="0"/>
                          </a:rPr>
                          <m:t>Cap</m:t>
                        </m:r>
                        <m:d>
                          <m:d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rad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390" y="4439336"/>
                <a:ext cx="4374659" cy="6397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46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9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845014" y="684570"/>
                <a:ext cx="7369390" cy="3579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800" smtClean="0">
                        <a:latin typeface="Cambria Math" panose="02040503050406030204" pitchFamily="18" charset="0"/>
                      </a:rPr>
                      <m:t>Ca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ja-JP" sz="28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ja-JP" sz="2800">
                            <a:latin typeface="Cambria Math" panose="02040503050406030204" pitchFamily="18" charset="0"/>
                          </a:rPr>
                          <m:t>sym</m:t>
                        </m:r>
                      </m:sup>
                    </m:sSup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ja-JP" sz="2800" b="0" i="0" smtClean="0">
                                <a:latin typeface="Cambria Math" panose="02040503050406030204" pitchFamily="18" charset="0"/>
                              </a:rPr>
                              <m:t>inf</m:t>
                            </m:r>
                          </m:e>
                          <m:lim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𝐵𝑥</m:t>
                        </m:r>
                      </m:e>
                    </m:func>
                  </m:oMath>
                </a14:m>
                <a:r>
                  <a:rPr lang="ja-JP" altLang="en-US" sz="2800" dirty="0" smtClean="0"/>
                  <a:t>に対する交互最適化</a:t>
                </a:r>
                <a:endParaRPr lang="en-US" altLang="ja-JP" sz="28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ja-JP" sz="2400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ja-JP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ja-JP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ja-JP" altLang="en-US" sz="2400" dirty="0" smtClean="0"/>
                  <a:t>を固定して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en-US" sz="2400" dirty="0" smtClean="0"/>
                  <a:t>で最適化</a:t>
                </a:r>
                <a:endParaRPr lang="en-US" altLang="ja-JP" sz="2400" dirty="0" smtClean="0"/>
              </a:p>
              <a:p>
                <a:pPr>
                  <a:lnSpc>
                    <a:spcPct val="150000"/>
                  </a:lnSpc>
                </a:pPr>
                <a:endParaRPr lang="en-US" altLang="ja-JP" sz="2400" dirty="0"/>
              </a:p>
              <a:p>
                <a:pPr>
                  <a:lnSpc>
                    <a:spcPct val="150000"/>
                  </a:lnSpc>
                </a:pPr>
                <a:endParaRPr lang="en-US" altLang="ja-JP" sz="2400" dirty="0"/>
              </a:p>
              <a:p>
                <a:pPr>
                  <a:lnSpc>
                    <a:spcPct val="150000"/>
                  </a:lnSpc>
                </a:pPr>
                <a:r>
                  <a:rPr lang="en-US" altLang="ja-JP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ja-JP" altLang="en-US" sz="2400" dirty="0"/>
                      <m:t>を固定して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nor/>
                      </m:rPr>
                      <a:rPr lang="ja-JP" altLang="en-US" sz="2400" dirty="0"/>
                      <m:t>で最適化</m:t>
                    </m:r>
                  </m:oMath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14" y="684570"/>
                <a:ext cx="7369390" cy="3579954"/>
              </a:xfrm>
              <a:prstGeom prst="rect">
                <a:avLst/>
              </a:prstGeom>
              <a:blipFill>
                <a:blip r:embed="rId2"/>
                <a:stretch>
                  <a:fillRect r="-4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4488491" y="2009483"/>
                <a:ext cx="3123804" cy="465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>
                    <a:sym typeface="Wingdings" panose="05000000000000000000" pitchFamily="2" charset="2"/>
                  </a:rPr>
                  <a:t></a:t>
                </a:r>
                <a:r>
                  <a:rPr kumimoji="1" lang="en-US" altLang="ja-JP" sz="2000" dirty="0" smtClean="0"/>
                  <a:t> 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m:rPr>
                            <m:nor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m:rPr>
                            <m:nor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kumimoji="1" lang="en-US" altLang="ja-JP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000">
                        <a:latin typeface="Cambria Math" panose="02040503050406030204" pitchFamily="18" charset="0"/>
                      </a:rPr>
                      <m:t>C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000" b="1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491" y="2009483"/>
                <a:ext cx="3123804" cy="465064"/>
              </a:xfrm>
              <a:prstGeom prst="rect">
                <a:avLst/>
              </a:prstGeom>
              <a:blipFill>
                <a:blip r:embed="rId3"/>
                <a:stretch>
                  <a:fillRect l="-1949" b="-1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1750854" y="2822770"/>
                <a:ext cx="6561283" cy="465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0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1" i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ja-JP" altLang="en-US" sz="2000" dirty="0" smtClean="0"/>
                  <a:t>となるように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ja-JP" altLang="en-US" sz="2000" dirty="0" smtClean="0"/>
                  <a:t>を規格化</a:t>
                </a:r>
                <a:r>
                  <a:rPr lang="en-US" altLang="ja-JP" sz="2000" dirty="0" smtClean="0"/>
                  <a:t>: </a:t>
                </a:r>
                <a:r>
                  <a:rPr lang="en-US" altLang="ja-JP" sz="2000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kumimoji="1" lang="en-US" altLang="ja-JP" sz="2000" dirty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brk m:alnAt="7"/>
                          </m:rP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m:rPr>
                            <m:nor/>
                          </m:rPr>
                          <a:rPr kumimoji="1" lang="en-US" altLang="ja-JP" sz="200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m:rPr>
                            <m:nor/>
                          </m:rPr>
                          <a:rPr kumimoji="1" lang="en-US" altLang="ja-JP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ja-JP" sz="200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kumimoji="1"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nor/>
                      </m:rPr>
                      <a:rPr kumimoji="1" lang="en-US" altLang="ja-JP" sz="2000">
                        <a:latin typeface="Cambria Math" panose="02040503050406030204" pitchFamily="18" charset="0"/>
                      </a:rPr>
                      <m:t>C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000" b="1" dirty="0"/>
                  <a:t> </a:t>
                </a:r>
                <a:endParaRPr lang="ja-JP" altLang="en-US" sz="20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854" y="2822770"/>
                <a:ext cx="6561283" cy="465064"/>
              </a:xfrm>
              <a:prstGeom prst="rect">
                <a:avLst/>
              </a:prstGeom>
              <a:blipFill>
                <a:blip r:embed="rId4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488491" y="3713998"/>
                <a:ext cx="3100849" cy="465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>
                    <a:sym typeface="Wingdings" panose="05000000000000000000" pitchFamily="2" charset="2"/>
                  </a:rPr>
                  <a:t></a:t>
                </a:r>
                <a:r>
                  <a:rPr kumimoji="1" lang="en-US" altLang="ja-JP" sz="2000" dirty="0" smtClean="0"/>
                  <a:t> 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m:rPr>
                            <m:nor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m:rPr>
                            <m:nor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kumimoji="1" lang="en-US" altLang="ja-JP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000" b="0" i="0" smtClean="0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kumimoji="1" lang="en-US" altLang="ja-JP" sz="20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491" y="3713998"/>
                <a:ext cx="3100849" cy="465064"/>
              </a:xfrm>
              <a:prstGeom prst="rect">
                <a:avLst/>
              </a:prstGeom>
              <a:blipFill>
                <a:blip r:embed="rId5"/>
                <a:stretch>
                  <a:fillRect l="-1965" b="-168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1753447" y="4513398"/>
                <a:ext cx="6526851" cy="465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1">
                        <a:latin typeface="Cambria Math" panose="020405030504060302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ja-JP" altLang="en-US" sz="2000" dirty="0"/>
                      <m:t>となるように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m:rPr>
                        <m:nor/>
                      </m:rPr>
                      <a:rPr lang="ja-JP" altLang="en-US" sz="2000" dirty="0"/>
                      <m:t>を規格化</m:t>
                    </m:r>
                    <m:r>
                      <a:rPr lang="en-US" altLang="ja-JP" sz="2000" b="0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ad>
                      <m:rad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brk m:alnAt="7"/>
                          </m:rP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m:rPr>
                            <m:nor/>
                          </m:rPr>
                          <a:rPr kumimoji="1" lang="en-US" altLang="ja-JP" sz="200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m:rPr>
                            <m:nor/>
                          </m:rPr>
                          <a:rPr kumimoji="1" lang="en-US" altLang="ja-JP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ja-JP" sz="200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kumimoji="1" lang="en-US" altLang="ja-JP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000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447" y="4513398"/>
                <a:ext cx="6526851" cy="465064"/>
              </a:xfrm>
              <a:prstGeom prst="rect">
                <a:avLst/>
              </a:prstGeom>
              <a:blipFill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312386" y="2887724"/>
            <a:ext cx="869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repeat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1363288" y="5491101"/>
                <a:ext cx="4464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dirty="0" smtClean="0"/>
                  <a:t>～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kumimoji="1" lang="ja-JP" altLang="en-US" sz="2400" dirty="0" smtClean="0"/>
                  <a:t>に対する行列スケーリング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288" y="5491101"/>
                <a:ext cx="4464940" cy="461665"/>
              </a:xfrm>
              <a:prstGeom prst="rect">
                <a:avLst/>
              </a:prstGeom>
              <a:blipFill>
                <a:blip r:embed="rId7"/>
                <a:stretch>
                  <a:fillRect l="-2186" t="-10526" r="-1093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7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3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>
          <a:lnSpc>
            <a:spcPct val="150000"/>
          </a:lnSpc>
          <a:defRPr kumimoji="1" sz="2400" i="1">
            <a:latin typeface="Cambria Math" panose="02040503050406030204" pitchFamily="18" charset="0"/>
          </a:defRPr>
        </a:defPPr>
      </a:lstStyle>
    </a:spDef>
    <a:txDef>
      <a:spPr>
        <a:noFill/>
      </a:spPr>
      <a:bodyPr wrap="none" rtlCol="0">
        <a:spAutoFit/>
      </a:bodyPr>
      <a:lstStyle>
        <a:defPPr>
          <a:lnSpc>
            <a:spcPct val="150000"/>
          </a:lnSpc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18594</TotalTime>
  <Words>1056</Words>
  <Application>Microsoft Office PowerPoint</Application>
  <PresentationFormat>画面に合わせる (4:3)</PresentationFormat>
  <Paragraphs>311</Paragraphs>
  <Slides>26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4" baseType="lpstr">
      <vt:lpstr>游ゴシック</vt:lpstr>
      <vt:lpstr>游ゴシック Light</vt:lpstr>
      <vt:lpstr>Arial</vt:lpstr>
      <vt:lpstr>Calibri</vt:lpstr>
      <vt:lpstr>Calibri Light</vt:lpstr>
      <vt:lpstr>Cambria Math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代数的組合せ最適化 Edmonds問題の最近の進展について</dc:title>
  <dc:creator>平井 広志</dc:creator>
  <cp:lastModifiedBy>平井 広志</cp:lastModifiedBy>
  <cp:revision>135</cp:revision>
  <dcterms:created xsi:type="dcterms:W3CDTF">2019-07-03T07:28:35Z</dcterms:created>
  <dcterms:modified xsi:type="dcterms:W3CDTF">2019-08-10T01:27:50Z</dcterms:modified>
</cp:coreProperties>
</file>